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58" r:id="rId4"/>
    <p:sldId id="260" r:id="rId5"/>
    <p:sldId id="262" r:id="rId6"/>
    <p:sldId id="263" r:id="rId7"/>
    <p:sldId id="264" r:id="rId8"/>
    <p:sldId id="268" r:id="rId9"/>
    <p:sldId id="269" r:id="rId10"/>
    <p:sldId id="266" r:id="rId11"/>
    <p:sldId id="267"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9AF69-6B30-42D1-A013-1EE69F3270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D6D29DD2-BA67-434C-8948-95746DD0F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468716EC-8B75-4E25-9CC2-AECB0F435305}"/>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5" name="Marcador de pie de página 4">
            <a:extLst>
              <a:ext uri="{FF2B5EF4-FFF2-40B4-BE49-F238E27FC236}">
                <a16:creationId xmlns:a16="http://schemas.microsoft.com/office/drawing/2014/main" id="{3DEC9469-61F3-4727-905D-BE1A8214C98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8445705-0CA4-45C3-8002-7A829C24C200}"/>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78891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5C31-8A40-4F6B-9000-85D8C9177F8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4CD6906-1380-47DB-9ED1-8B53D5EE069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FC2A616D-5AEC-4A02-9F4F-389A9D817B4F}"/>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5" name="Marcador de pie de página 4">
            <a:extLst>
              <a:ext uri="{FF2B5EF4-FFF2-40B4-BE49-F238E27FC236}">
                <a16:creationId xmlns:a16="http://schemas.microsoft.com/office/drawing/2014/main" id="{DE070006-6B34-4AFD-9448-8B389484AA5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528C449-79E1-48B4-805E-86AB23A79855}"/>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26798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1E7DE72-B483-4647-A8D1-0A492C3F181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C6DCACC-0661-4CFD-9DA3-B0EDA5FFBC4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829D87E-A8C8-4AF0-93BB-2D9298D530E0}"/>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5" name="Marcador de pie de página 4">
            <a:extLst>
              <a:ext uri="{FF2B5EF4-FFF2-40B4-BE49-F238E27FC236}">
                <a16:creationId xmlns:a16="http://schemas.microsoft.com/office/drawing/2014/main" id="{941BC17D-10BE-47BB-8608-13AF48A43E3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E11045B-7783-47A6-BBE7-2F6F5A4DA2E5}"/>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99730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484A5-35E4-4DBF-9FC0-54971967DBD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39B5F2F-3F58-492F-8149-013A672A76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4DCC29D-6929-49FA-819C-563B0993240D}"/>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5" name="Marcador de pie de página 4">
            <a:extLst>
              <a:ext uri="{FF2B5EF4-FFF2-40B4-BE49-F238E27FC236}">
                <a16:creationId xmlns:a16="http://schemas.microsoft.com/office/drawing/2014/main" id="{35F79BC7-DBE0-4931-8F1B-3980A632A83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E0B0679-B0CB-4C93-A1BC-622A01CEE0DE}"/>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201581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3A70E-35DA-462B-A2D3-0214E41F9C2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C5EF201-5935-4ED0-8AC0-51FDB408E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6EA91AF-86D4-4067-82E7-81FD0C9843AC}"/>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5" name="Marcador de pie de página 4">
            <a:extLst>
              <a:ext uri="{FF2B5EF4-FFF2-40B4-BE49-F238E27FC236}">
                <a16:creationId xmlns:a16="http://schemas.microsoft.com/office/drawing/2014/main" id="{D6D22FED-BF2D-45D3-8082-384267CED07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659C622-CD76-4E07-9428-6E0E3026FAD8}"/>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286169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8A7BD-E233-4A9D-A1C9-347E41AFDEC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4D97D69-6F90-42AF-BCED-CB96286976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D983C26-DDD5-4BD0-A98A-DB24323C4C5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6DDBDC1A-3939-495F-84D1-AF7C3A45D607}"/>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6" name="Marcador de pie de página 5">
            <a:extLst>
              <a:ext uri="{FF2B5EF4-FFF2-40B4-BE49-F238E27FC236}">
                <a16:creationId xmlns:a16="http://schemas.microsoft.com/office/drawing/2014/main" id="{3FEC9E71-9D7A-430E-BC4B-EBE9B58AD26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7DB5219-A622-4206-8485-11ECA452857A}"/>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337099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D80E1-061E-48A6-B56E-90A2AA7212D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C7F8BB3-80F1-4A07-B6AD-9D2C079E9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796DD11-2653-4DB1-9855-1C0C18311AB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F3426037-A89D-4299-B2F8-16439F490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7748A3-736E-4925-B5C9-45AEE10A91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7E7D8A8E-71B3-44A9-82A1-A9F683852597}"/>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8" name="Marcador de pie de página 7">
            <a:extLst>
              <a:ext uri="{FF2B5EF4-FFF2-40B4-BE49-F238E27FC236}">
                <a16:creationId xmlns:a16="http://schemas.microsoft.com/office/drawing/2014/main" id="{1FC1F20E-2643-49DB-A19D-0E00C3B90DF7}"/>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6B88FB5-A007-4AAC-A9F1-9E93CF1D3AA9}"/>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3350501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8A67F-203A-42E9-B55C-F427F8BD96F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09ABFC9F-4638-4128-94C8-0B3A207FE8C8}"/>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4" name="Marcador de pie de página 3">
            <a:extLst>
              <a:ext uri="{FF2B5EF4-FFF2-40B4-BE49-F238E27FC236}">
                <a16:creationId xmlns:a16="http://schemas.microsoft.com/office/drawing/2014/main" id="{7064FACC-A368-4BA7-8BC4-F43D33F9C517}"/>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EB20DA8B-F516-4C46-BD15-EB692F5838AB}"/>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75772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F6339C0-D259-4E81-8CAB-D5C05D968CB0}"/>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3" name="Marcador de pie de página 2">
            <a:extLst>
              <a:ext uri="{FF2B5EF4-FFF2-40B4-BE49-F238E27FC236}">
                <a16:creationId xmlns:a16="http://schemas.microsoft.com/office/drawing/2014/main" id="{D4CFBD4B-AEB3-41D7-8E70-03FC36C3848A}"/>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6FA50E4-4BE5-41DF-BCE9-03FE9CC10263}"/>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23953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335DF-3BE4-4C6A-A247-450945BACC8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E199426-0489-4AF0-9A38-596C99705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4840C657-E70E-4C47-AECB-9AC3198B3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E0ED65-6DBA-423D-B7BD-8C42C0B2DDDE}"/>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6" name="Marcador de pie de página 5">
            <a:extLst>
              <a:ext uri="{FF2B5EF4-FFF2-40B4-BE49-F238E27FC236}">
                <a16:creationId xmlns:a16="http://schemas.microsoft.com/office/drawing/2014/main" id="{CFF6B39B-A6A2-491F-BD92-9A388B41CE7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C03C76DD-3BFF-469F-A053-FCF25D3B8169}"/>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378276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E47AE-CFB3-4367-AAC0-5AF1958252D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E24FC929-F795-49CD-99EE-9612392B25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954CDFF7-3EBE-45CB-A28D-17AD696D6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EE7868-8550-43EF-8F12-5CE16EDC3D9E}"/>
              </a:ext>
            </a:extLst>
          </p:cNvPr>
          <p:cNvSpPr>
            <a:spLocks noGrp="1"/>
          </p:cNvSpPr>
          <p:nvPr>
            <p:ph type="dt" sz="half" idx="10"/>
          </p:nvPr>
        </p:nvSpPr>
        <p:spPr/>
        <p:txBody>
          <a:bodyPr/>
          <a:lstStyle/>
          <a:p>
            <a:fld id="{4D9D5A05-4107-44C6-8DB1-4DB80C259FED}" type="datetimeFigureOut">
              <a:rPr lang="es-CL" smtClean="0"/>
              <a:t>15-06-20</a:t>
            </a:fld>
            <a:endParaRPr lang="es-CL"/>
          </a:p>
        </p:txBody>
      </p:sp>
      <p:sp>
        <p:nvSpPr>
          <p:cNvPr id="6" name="Marcador de pie de página 5">
            <a:extLst>
              <a:ext uri="{FF2B5EF4-FFF2-40B4-BE49-F238E27FC236}">
                <a16:creationId xmlns:a16="http://schemas.microsoft.com/office/drawing/2014/main" id="{3451D628-87CB-4112-AA00-221215D48DF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2216D41-E301-443F-8B4F-BFE931B3CB33}"/>
              </a:ext>
            </a:extLst>
          </p:cNvPr>
          <p:cNvSpPr>
            <a:spLocks noGrp="1"/>
          </p:cNvSpPr>
          <p:nvPr>
            <p:ph type="sldNum" sz="quarter" idx="12"/>
          </p:nvPr>
        </p:nvSpPr>
        <p:spPr/>
        <p:txBody>
          <a:bodyPr/>
          <a:lstStyle/>
          <a:p>
            <a:fld id="{2FD08970-3D09-4393-9FA3-2E7E5F23ECA1}" type="slidenum">
              <a:rPr lang="es-CL" smtClean="0"/>
              <a:t>‹Nº›</a:t>
            </a:fld>
            <a:endParaRPr lang="es-CL"/>
          </a:p>
        </p:txBody>
      </p:sp>
    </p:spTree>
    <p:extLst>
      <p:ext uri="{BB962C8B-B14F-4D97-AF65-F5344CB8AC3E}">
        <p14:creationId xmlns:p14="http://schemas.microsoft.com/office/powerpoint/2010/main" val="362518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1144994-AC77-4F15-9DBE-AE8DBEA88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F0983458-25D5-47ED-AB2E-B4BEE3073F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2FBB367-ACBB-4CB8-A9A9-6B3D06C5D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D5A05-4107-44C6-8DB1-4DB80C259FED}" type="datetimeFigureOut">
              <a:rPr lang="es-CL" smtClean="0"/>
              <a:t>15-06-20</a:t>
            </a:fld>
            <a:endParaRPr lang="es-CL"/>
          </a:p>
        </p:txBody>
      </p:sp>
      <p:sp>
        <p:nvSpPr>
          <p:cNvPr id="5" name="Marcador de pie de página 4">
            <a:extLst>
              <a:ext uri="{FF2B5EF4-FFF2-40B4-BE49-F238E27FC236}">
                <a16:creationId xmlns:a16="http://schemas.microsoft.com/office/drawing/2014/main" id="{ED588307-04AA-451F-89B7-6E0EBA872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62981378-C2CD-4BD1-9B7C-6EC9AD9C4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08970-3D09-4393-9FA3-2E7E5F23ECA1}" type="slidenum">
              <a:rPr lang="es-CL" smtClean="0"/>
              <a:t>‹Nº›</a:t>
            </a:fld>
            <a:endParaRPr lang="es-CL"/>
          </a:p>
        </p:txBody>
      </p:sp>
    </p:spTree>
    <p:extLst>
      <p:ext uri="{BB962C8B-B14F-4D97-AF65-F5344CB8AC3E}">
        <p14:creationId xmlns:p14="http://schemas.microsoft.com/office/powerpoint/2010/main" val="1255630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36.png"/><Relationship Id="rId2" Type="http://schemas.openxmlformats.org/officeDocument/2006/relationships/image" Target="../media/image25.emf"/><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37.emf"/><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4.emf"/><Relationship Id="rId7" Type="http://schemas.openxmlformats.org/officeDocument/2006/relationships/image" Target="../media/image12.emf"/><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png"/><Relationship Id="rId4" Type="http://schemas.openxmlformats.org/officeDocument/2006/relationships/image" Target="../media/image9.emf"/><Relationship Id="rId9"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9.emf"/><Relationship Id="rId2"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8.emf"/><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3.emf"/><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BA1ADD13-C5CE-488A-8E50-E4A7B1975DF9}"/>
              </a:ext>
            </a:extLst>
          </p:cNvPr>
          <p:cNvSpPr/>
          <p:nvPr/>
        </p:nvSpPr>
        <p:spPr>
          <a:xfrm>
            <a:off x="207883" y="3610563"/>
            <a:ext cx="7783939" cy="144201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Arc 2">
            <a:extLst>
              <a:ext uri="{FF2B5EF4-FFF2-40B4-BE49-F238E27FC236}">
                <a16:creationId xmlns:a16="http://schemas.microsoft.com/office/drawing/2014/main" id="{7250769B-508E-4CB2-BB44-6BD5BDE458FC}"/>
              </a:ext>
            </a:extLst>
          </p:cNvPr>
          <p:cNvSpPr>
            <a:spLocks/>
          </p:cNvSpPr>
          <p:nvPr/>
        </p:nvSpPr>
        <p:spPr bwMode="auto">
          <a:xfrm>
            <a:off x="425357" y="2038514"/>
            <a:ext cx="6989762" cy="911225"/>
          </a:xfrm>
          <a:custGeom>
            <a:avLst/>
            <a:gdLst>
              <a:gd name="T0" fmla="*/ 1130786707 w 43200"/>
              <a:gd name="T1" fmla="*/ 388146 h 22326"/>
              <a:gd name="T2" fmla="*/ 314216 w 43200"/>
              <a:gd name="T3" fmla="*/ 0 h 22326"/>
              <a:gd name="T4" fmla="*/ 565471908 w 43200"/>
              <a:gd name="T5" fmla="*/ 1209375 h 22326"/>
              <a:gd name="T6" fmla="*/ 0 60000 65536"/>
              <a:gd name="T7" fmla="*/ 0 60000 65536"/>
              <a:gd name="T8" fmla="*/ 0 60000 65536"/>
            </a:gdLst>
            <a:ahLst/>
            <a:cxnLst>
              <a:cxn ang="T6">
                <a:pos x="T0" y="T1"/>
              </a:cxn>
              <a:cxn ang="T7">
                <a:pos x="T2" y="T3"/>
              </a:cxn>
              <a:cxn ang="T8">
                <a:pos x="T4" y="T5"/>
              </a:cxn>
            </a:cxnLst>
            <a:rect l="0" t="0" r="r" b="b"/>
            <a:pathLst>
              <a:path w="43200" h="22326" fill="none" extrusionOk="0">
                <a:moveTo>
                  <a:pt x="43194" y="232"/>
                </a:moveTo>
                <a:cubicBezTo>
                  <a:pt x="43198" y="397"/>
                  <a:pt x="43200" y="561"/>
                  <a:pt x="43200" y="726"/>
                </a:cubicBezTo>
                <a:cubicBezTo>
                  <a:pt x="43200" y="12655"/>
                  <a:pt x="33529" y="22326"/>
                  <a:pt x="21600" y="22326"/>
                </a:cubicBezTo>
                <a:cubicBezTo>
                  <a:pt x="9670" y="22326"/>
                  <a:pt x="0" y="12655"/>
                  <a:pt x="0" y="726"/>
                </a:cubicBezTo>
                <a:cubicBezTo>
                  <a:pt x="-1" y="483"/>
                  <a:pt x="4" y="241"/>
                  <a:pt x="12" y="0"/>
                </a:cubicBezTo>
              </a:path>
              <a:path w="43200" h="22326" stroke="0" extrusionOk="0">
                <a:moveTo>
                  <a:pt x="43194" y="232"/>
                </a:moveTo>
                <a:cubicBezTo>
                  <a:pt x="43198" y="397"/>
                  <a:pt x="43200" y="561"/>
                  <a:pt x="43200" y="726"/>
                </a:cubicBezTo>
                <a:cubicBezTo>
                  <a:pt x="43200" y="12655"/>
                  <a:pt x="33529" y="22326"/>
                  <a:pt x="21600" y="22326"/>
                </a:cubicBezTo>
                <a:cubicBezTo>
                  <a:pt x="9670" y="22326"/>
                  <a:pt x="0" y="12655"/>
                  <a:pt x="0" y="726"/>
                </a:cubicBezTo>
                <a:cubicBezTo>
                  <a:pt x="-1" y="483"/>
                  <a:pt x="4" y="241"/>
                  <a:pt x="12" y="0"/>
                </a:cubicBezTo>
                <a:lnTo>
                  <a:pt x="21600" y="726"/>
                </a:lnTo>
                <a:lnTo>
                  <a:pt x="43194" y="232"/>
                </a:lnTo>
                <a:close/>
              </a:path>
            </a:pathLst>
          </a:custGeom>
          <a:noFill/>
          <a:ln w="19050">
            <a:solidFill>
              <a:srgbClr val="827B7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20" name="Arc 3">
            <a:extLst>
              <a:ext uri="{FF2B5EF4-FFF2-40B4-BE49-F238E27FC236}">
                <a16:creationId xmlns:a16="http://schemas.microsoft.com/office/drawing/2014/main" id="{2C605C32-9C12-42EE-B8A8-F4E20FBD36C5}"/>
              </a:ext>
            </a:extLst>
          </p:cNvPr>
          <p:cNvSpPr>
            <a:spLocks/>
          </p:cNvSpPr>
          <p:nvPr/>
        </p:nvSpPr>
        <p:spPr bwMode="auto">
          <a:xfrm>
            <a:off x="2457357" y="2041689"/>
            <a:ext cx="2924175" cy="285750"/>
          </a:xfrm>
          <a:custGeom>
            <a:avLst/>
            <a:gdLst>
              <a:gd name="T0" fmla="*/ 197935172 w 43200"/>
              <a:gd name="T1" fmla="*/ 0 h 21600"/>
              <a:gd name="T2" fmla="*/ 0 w 43200"/>
              <a:gd name="T3" fmla="*/ 0 h 21600"/>
              <a:gd name="T4" fmla="*/ 98967620 w 43200"/>
              <a:gd name="T5" fmla="*/ 0 h 21600"/>
              <a:gd name="T6" fmla="*/ 0 60000 65536"/>
              <a:gd name="T7" fmla="*/ 0 60000 65536"/>
              <a:gd name="T8" fmla="*/ 0 60000 65536"/>
            </a:gdLst>
            <a:ahLst/>
            <a:cxnLst>
              <a:cxn ang="T6">
                <a:pos x="T0" y="T1"/>
              </a:cxn>
              <a:cxn ang="T7">
                <a:pos x="T2" y="T3"/>
              </a:cxn>
              <a:cxn ang="T8">
                <a:pos x="T4" y="T5"/>
              </a:cxn>
            </a:cxnLst>
            <a:rect l="0" t="0" r="r" b="b"/>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9525">
            <a:solidFill>
              <a:srgbClr val="827B7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21" name="Freeform 4">
            <a:extLst>
              <a:ext uri="{FF2B5EF4-FFF2-40B4-BE49-F238E27FC236}">
                <a16:creationId xmlns:a16="http://schemas.microsoft.com/office/drawing/2014/main" id="{5EADFDC8-CC2B-4731-AD95-437D2B201CC8}"/>
              </a:ext>
            </a:extLst>
          </p:cNvPr>
          <p:cNvSpPr>
            <a:spLocks/>
          </p:cNvSpPr>
          <p:nvPr/>
        </p:nvSpPr>
        <p:spPr bwMode="auto">
          <a:xfrm>
            <a:off x="3603532" y="2457614"/>
            <a:ext cx="631825" cy="342900"/>
          </a:xfrm>
          <a:custGeom>
            <a:avLst/>
            <a:gdLst>
              <a:gd name="T0" fmla="*/ 102675950 w 432"/>
              <a:gd name="T1" fmla="*/ 552020704 h 213"/>
              <a:gd name="T2" fmla="*/ 872743383 w 432"/>
              <a:gd name="T3" fmla="*/ 552020704 h 213"/>
              <a:gd name="T4" fmla="*/ 616054238 w 432"/>
              <a:gd name="T5" fmla="*/ 116624637 h 213"/>
              <a:gd name="T6" fmla="*/ 924080626 w 432"/>
              <a:gd name="T7" fmla="*/ 116624637 h 213"/>
              <a:gd name="T8" fmla="*/ 459901322 w 432"/>
              <a:gd name="T9" fmla="*/ 0 h 213"/>
              <a:gd name="T10" fmla="*/ 0 w 432"/>
              <a:gd name="T11" fmla="*/ 116624637 h 213"/>
              <a:gd name="T12" fmla="*/ 308026388 w 432"/>
              <a:gd name="T13" fmla="*/ 116624637 h 213"/>
              <a:gd name="T14" fmla="*/ 102675950 w 432"/>
              <a:gd name="T15" fmla="*/ 552020704 h 2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78594"/>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s-CL"/>
          </a:p>
        </p:txBody>
      </p:sp>
      <p:sp>
        <p:nvSpPr>
          <p:cNvPr id="22" name="Line 5">
            <a:extLst>
              <a:ext uri="{FF2B5EF4-FFF2-40B4-BE49-F238E27FC236}">
                <a16:creationId xmlns:a16="http://schemas.microsoft.com/office/drawing/2014/main" id="{C1208D34-8652-4F65-B798-D185061CFB4A}"/>
              </a:ext>
            </a:extLst>
          </p:cNvPr>
          <p:cNvSpPr>
            <a:spLocks noChangeShapeType="1"/>
          </p:cNvSpPr>
          <p:nvPr/>
        </p:nvSpPr>
        <p:spPr bwMode="auto">
          <a:xfrm>
            <a:off x="350744" y="2036927"/>
            <a:ext cx="7127875" cy="4762"/>
          </a:xfrm>
          <a:prstGeom prst="line">
            <a:avLst/>
          </a:prstGeom>
          <a:noFill/>
          <a:ln w="6350">
            <a:solidFill>
              <a:srgbClr val="909F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grpSp>
        <p:nvGrpSpPr>
          <p:cNvPr id="23" name="Group 6">
            <a:extLst>
              <a:ext uri="{FF2B5EF4-FFF2-40B4-BE49-F238E27FC236}">
                <a16:creationId xmlns:a16="http://schemas.microsoft.com/office/drawing/2014/main" id="{BEFE8ED4-62F7-4155-B4E4-2EB530EF71C8}"/>
              </a:ext>
            </a:extLst>
          </p:cNvPr>
          <p:cNvGrpSpPr>
            <a:grpSpLocks/>
          </p:cNvGrpSpPr>
          <p:nvPr/>
        </p:nvGrpSpPr>
        <p:grpSpPr bwMode="auto">
          <a:xfrm>
            <a:off x="2457357" y="2041690"/>
            <a:ext cx="2924174" cy="1850698"/>
            <a:chOff x="1388" y="1855"/>
            <a:chExt cx="3440" cy="1875"/>
          </a:xfrm>
        </p:grpSpPr>
        <p:sp>
          <p:nvSpPr>
            <p:cNvPr id="24" name="Line 7">
              <a:extLst>
                <a:ext uri="{FF2B5EF4-FFF2-40B4-BE49-F238E27FC236}">
                  <a16:creationId xmlns:a16="http://schemas.microsoft.com/office/drawing/2014/main" id="{65EAE2F9-8ADA-4B36-AF34-8D962F4500B2}"/>
                </a:ext>
              </a:extLst>
            </p:cNvPr>
            <p:cNvSpPr>
              <a:spLocks noChangeShapeType="1"/>
            </p:cNvSpPr>
            <p:nvPr/>
          </p:nvSpPr>
          <p:spPr bwMode="auto">
            <a:xfrm flipV="1">
              <a:off x="1388" y="1855"/>
              <a:ext cx="1732" cy="1875"/>
            </a:xfrm>
            <a:prstGeom prst="line">
              <a:avLst/>
            </a:prstGeom>
            <a:noFill/>
            <a:ln w="38100">
              <a:solidFill>
                <a:srgbClr val="909F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25" name="Line 8">
              <a:extLst>
                <a:ext uri="{FF2B5EF4-FFF2-40B4-BE49-F238E27FC236}">
                  <a16:creationId xmlns:a16="http://schemas.microsoft.com/office/drawing/2014/main" id="{D7208CE9-2A5E-488F-A3AA-04A137A8AC94}"/>
                </a:ext>
              </a:extLst>
            </p:cNvPr>
            <p:cNvSpPr>
              <a:spLocks noChangeShapeType="1"/>
            </p:cNvSpPr>
            <p:nvPr/>
          </p:nvSpPr>
          <p:spPr bwMode="auto">
            <a:xfrm>
              <a:off x="3120" y="1855"/>
              <a:ext cx="1708" cy="1875"/>
            </a:xfrm>
            <a:prstGeom prst="line">
              <a:avLst/>
            </a:prstGeom>
            <a:noFill/>
            <a:ln w="38100">
              <a:solidFill>
                <a:srgbClr val="909F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grpSp>
      <p:sp>
        <p:nvSpPr>
          <p:cNvPr id="26" name="Line 9">
            <a:extLst>
              <a:ext uri="{FF2B5EF4-FFF2-40B4-BE49-F238E27FC236}">
                <a16:creationId xmlns:a16="http://schemas.microsoft.com/office/drawing/2014/main" id="{EDD6249B-E346-4B53-80EB-2D9EECFA92BA}"/>
              </a:ext>
            </a:extLst>
          </p:cNvPr>
          <p:cNvSpPr>
            <a:spLocks noChangeShapeType="1"/>
          </p:cNvSpPr>
          <p:nvPr/>
        </p:nvSpPr>
        <p:spPr bwMode="auto">
          <a:xfrm flipV="1">
            <a:off x="360269" y="2049627"/>
            <a:ext cx="3559175" cy="915987"/>
          </a:xfrm>
          <a:prstGeom prst="line">
            <a:avLst/>
          </a:prstGeom>
          <a:noFill/>
          <a:ln w="28575">
            <a:solidFill>
              <a:srgbClr val="909F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27" name="Line 10">
            <a:extLst>
              <a:ext uri="{FF2B5EF4-FFF2-40B4-BE49-F238E27FC236}">
                <a16:creationId xmlns:a16="http://schemas.microsoft.com/office/drawing/2014/main" id="{6FE3A27E-F033-4FD5-8480-F9A039DA5578}"/>
              </a:ext>
            </a:extLst>
          </p:cNvPr>
          <p:cNvSpPr>
            <a:spLocks noChangeShapeType="1"/>
          </p:cNvSpPr>
          <p:nvPr/>
        </p:nvSpPr>
        <p:spPr bwMode="auto">
          <a:xfrm>
            <a:off x="3919444" y="2041689"/>
            <a:ext cx="3559175" cy="915988"/>
          </a:xfrm>
          <a:prstGeom prst="line">
            <a:avLst/>
          </a:prstGeom>
          <a:noFill/>
          <a:ln w="28575">
            <a:solidFill>
              <a:srgbClr val="909F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28" name="Line 11">
            <a:extLst>
              <a:ext uri="{FF2B5EF4-FFF2-40B4-BE49-F238E27FC236}">
                <a16:creationId xmlns:a16="http://schemas.microsoft.com/office/drawing/2014/main" id="{D9690C2C-D0CE-41ED-9AE1-6C53214F4B62}"/>
              </a:ext>
            </a:extLst>
          </p:cNvPr>
          <p:cNvSpPr>
            <a:spLocks noChangeShapeType="1"/>
          </p:cNvSpPr>
          <p:nvPr/>
        </p:nvSpPr>
        <p:spPr bwMode="auto">
          <a:xfrm flipV="1">
            <a:off x="360269" y="2041689"/>
            <a:ext cx="3559175" cy="457200"/>
          </a:xfrm>
          <a:prstGeom prst="line">
            <a:avLst/>
          </a:prstGeom>
          <a:noFill/>
          <a:ln w="19050">
            <a:solidFill>
              <a:srgbClr val="909F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29" name="Line 12">
            <a:extLst>
              <a:ext uri="{FF2B5EF4-FFF2-40B4-BE49-F238E27FC236}">
                <a16:creationId xmlns:a16="http://schemas.microsoft.com/office/drawing/2014/main" id="{E7BFC202-78CD-45AD-9CF1-6A0336C306E8}"/>
              </a:ext>
            </a:extLst>
          </p:cNvPr>
          <p:cNvSpPr>
            <a:spLocks noChangeShapeType="1"/>
          </p:cNvSpPr>
          <p:nvPr/>
        </p:nvSpPr>
        <p:spPr bwMode="auto">
          <a:xfrm>
            <a:off x="3919444" y="2041689"/>
            <a:ext cx="3559175" cy="457200"/>
          </a:xfrm>
          <a:prstGeom prst="line">
            <a:avLst/>
          </a:prstGeom>
          <a:noFill/>
          <a:ln w="19050">
            <a:solidFill>
              <a:srgbClr val="909F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30" name="Line 13">
            <a:extLst>
              <a:ext uri="{FF2B5EF4-FFF2-40B4-BE49-F238E27FC236}">
                <a16:creationId xmlns:a16="http://schemas.microsoft.com/office/drawing/2014/main" id="{155D5C85-8E6F-43C7-B6EA-CC7B56FAE1EB}"/>
              </a:ext>
            </a:extLst>
          </p:cNvPr>
          <p:cNvSpPr>
            <a:spLocks noChangeShapeType="1"/>
          </p:cNvSpPr>
          <p:nvPr/>
        </p:nvSpPr>
        <p:spPr bwMode="auto">
          <a:xfrm flipV="1">
            <a:off x="360269" y="2041689"/>
            <a:ext cx="3559175" cy="152400"/>
          </a:xfrm>
          <a:prstGeom prst="line">
            <a:avLst/>
          </a:prstGeom>
          <a:noFill/>
          <a:ln w="9525">
            <a:solidFill>
              <a:srgbClr val="909F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31" name="Line 14">
            <a:extLst>
              <a:ext uri="{FF2B5EF4-FFF2-40B4-BE49-F238E27FC236}">
                <a16:creationId xmlns:a16="http://schemas.microsoft.com/office/drawing/2014/main" id="{E299A6A3-6238-4DA4-8F83-350F27B4DC87}"/>
              </a:ext>
            </a:extLst>
          </p:cNvPr>
          <p:cNvSpPr>
            <a:spLocks noChangeShapeType="1"/>
          </p:cNvSpPr>
          <p:nvPr/>
        </p:nvSpPr>
        <p:spPr bwMode="auto">
          <a:xfrm>
            <a:off x="3919444" y="2041689"/>
            <a:ext cx="3559175" cy="152400"/>
          </a:xfrm>
          <a:prstGeom prst="line">
            <a:avLst/>
          </a:prstGeom>
          <a:noFill/>
          <a:ln w="9525">
            <a:solidFill>
              <a:srgbClr val="909F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32" name="Freeform 16">
            <a:extLst>
              <a:ext uri="{FF2B5EF4-FFF2-40B4-BE49-F238E27FC236}">
                <a16:creationId xmlns:a16="http://schemas.microsoft.com/office/drawing/2014/main" id="{BCE99A11-1B2A-4975-B5BA-7227EA0C4A87}"/>
              </a:ext>
            </a:extLst>
          </p:cNvPr>
          <p:cNvSpPr>
            <a:spLocks/>
          </p:cNvSpPr>
          <p:nvPr/>
        </p:nvSpPr>
        <p:spPr bwMode="auto">
          <a:xfrm>
            <a:off x="4552857" y="2414752"/>
            <a:ext cx="930275" cy="330200"/>
          </a:xfrm>
          <a:custGeom>
            <a:avLst/>
            <a:gdLst>
              <a:gd name="T0" fmla="*/ 791957025 w 635"/>
              <a:gd name="T1" fmla="*/ 524192500 h 208"/>
              <a:gd name="T2" fmla="*/ 1362852875 w 635"/>
              <a:gd name="T3" fmla="*/ 433466875 h 208"/>
              <a:gd name="T4" fmla="*/ 583773200 w 635"/>
              <a:gd name="T5" fmla="*/ 70564375 h 208"/>
              <a:gd name="T6" fmla="*/ 798395700 w 635"/>
              <a:gd name="T7" fmla="*/ 25201563 h 208"/>
              <a:gd name="T8" fmla="*/ 231792300 w 635"/>
              <a:gd name="T9" fmla="*/ 0 h 208"/>
              <a:gd name="T10" fmla="*/ 0 w 635"/>
              <a:gd name="T11" fmla="*/ 146169063 h 208"/>
              <a:gd name="T12" fmla="*/ 253254550 w 635"/>
              <a:gd name="T13" fmla="*/ 110886875 h 208"/>
              <a:gd name="T14" fmla="*/ 791957025 w 635"/>
              <a:gd name="T15" fmla="*/ 524192500 h 2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5" h="208">
                <a:moveTo>
                  <a:pt x="369" y="208"/>
                </a:moveTo>
                <a:lnTo>
                  <a:pt x="635" y="172"/>
                </a:lnTo>
                <a:lnTo>
                  <a:pt x="272" y="28"/>
                </a:lnTo>
                <a:lnTo>
                  <a:pt x="372" y="10"/>
                </a:lnTo>
                <a:lnTo>
                  <a:pt x="108" y="0"/>
                </a:lnTo>
                <a:lnTo>
                  <a:pt x="0" y="58"/>
                </a:lnTo>
                <a:lnTo>
                  <a:pt x="118" y="44"/>
                </a:lnTo>
                <a:lnTo>
                  <a:pt x="369" y="208"/>
                </a:lnTo>
                <a:close/>
              </a:path>
            </a:pathLst>
          </a:custGeom>
          <a:solidFill>
            <a:srgbClr val="778594"/>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s-CL"/>
          </a:p>
        </p:txBody>
      </p:sp>
      <p:sp>
        <p:nvSpPr>
          <p:cNvPr id="33" name="Freeform 17">
            <a:extLst>
              <a:ext uri="{FF2B5EF4-FFF2-40B4-BE49-F238E27FC236}">
                <a16:creationId xmlns:a16="http://schemas.microsoft.com/office/drawing/2014/main" id="{B73EDDF3-4195-464B-BD66-16D1FB9016CA}"/>
              </a:ext>
            </a:extLst>
          </p:cNvPr>
          <p:cNvSpPr>
            <a:spLocks/>
          </p:cNvSpPr>
          <p:nvPr/>
        </p:nvSpPr>
        <p:spPr bwMode="auto">
          <a:xfrm flipH="1">
            <a:off x="2350994" y="2414752"/>
            <a:ext cx="930275" cy="330200"/>
          </a:xfrm>
          <a:custGeom>
            <a:avLst/>
            <a:gdLst>
              <a:gd name="T0" fmla="*/ 791957025 w 635"/>
              <a:gd name="T1" fmla="*/ 524192500 h 208"/>
              <a:gd name="T2" fmla="*/ 1362852875 w 635"/>
              <a:gd name="T3" fmla="*/ 433466875 h 208"/>
              <a:gd name="T4" fmla="*/ 583773200 w 635"/>
              <a:gd name="T5" fmla="*/ 70564375 h 208"/>
              <a:gd name="T6" fmla="*/ 798395700 w 635"/>
              <a:gd name="T7" fmla="*/ 25201563 h 208"/>
              <a:gd name="T8" fmla="*/ 231792300 w 635"/>
              <a:gd name="T9" fmla="*/ 0 h 208"/>
              <a:gd name="T10" fmla="*/ 0 w 635"/>
              <a:gd name="T11" fmla="*/ 146169063 h 208"/>
              <a:gd name="T12" fmla="*/ 253254550 w 635"/>
              <a:gd name="T13" fmla="*/ 110886875 h 208"/>
              <a:gd name="T14" fmla="*/ 791957025 w 635"/>
              <a:gd name="T15" fmla="*/ 524192500 h 2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5" h="208">
                <a:moveTo>
                  <a:pt x="369" y="208"/>
                </a:moveTo>
                <a:lnTo>
                  <a:pt x="635" y="172"/>
                </a:lnTo>
                <a:lnTo>
                  <a:pt x="272" y="28"/>
                </a:lnTo>
                <a:lnTo>
                  <a:pt x="372" y="10"/>
                </a:lnTo>
                <a:lnTo>
                  <a:pt x="108" y="0"/>
                </a:lnTo>
                <a:lnTo>
                  <a:pt x="0" y="58"/>
                </a:lnTo>
                <a:lnTo>
                  <a:pt x="118" y="44"/>
                </a:lnTo>
                <a:lnTo>
                  <a:pt x="369" y="208"/>
                </a:lnTo>
                <a:close/>
              </a:path>
            </a:pathLst>
          </a:custGeom>
          <a:solidFill>
            <a:srgbClr val="778594"/>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s-CL"/>
          </a:p>
        </p:txBody>
      </p:sp>
      <p:sp>
        <p:nvSpPr>
          <p:cNvPr id="34" name="Text Box 15">
            <a:extLst>
              <a:ext uri="{FF2B5EF4-FFF2-40B4-BE49-F238E27FC236}">
                <a16:creationId xmlns:a16="http://schemas.microsoft.com/office/drawing/2014/main" id="{2C2106D6-FBF1-4659-B145-44758196F378}"/>
              </a:ext>
            </a:extLst>
          </p:cNvPr>
          <p:cNvSpPr txBox="1">
            <a:spLocks noChangeArrowheads="1"/>
          </p:cNvSpPr>
          <p:nvPr/>
        </p:nvSpPr>
        <p:spPr bwMode="auto">
          <a:xfrm>
            <a:off x="1445646" y="2918307"/>
            <a:ext cx="122211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kumimoji="1" sz="1400">
                <a:solidFill>
                  <a:srgbClr val="000000"/>
                </a:solidFill>
                <a:latin typeface="Tahoma" panose="020B0604030504040204" pitchFamily="34" charset="0"/>
              </a:defRPr>
            </a:lvl1pPr>
            <a:lvl2pPr marL="742950" indent="-285750">
              <a:defRPr kumimoji="1" sz="1400">
                <a:solidFill>
                  <a:srgbClr val="000000"/>
                </a:solidFill>
                <a:latin typeface="Tahoma" panose="020B0604030504040204" pitchFamily="34" charset="0"/>
              </a:defRPr>
            </a:lvl2pPr>
            <a:lvl3pPr marL="1143000" indent="-228600">
              <a:defRPr kumimoji="1" sz="1400">
                <a:solidFill>
                  <a:srgbClr val="000000"/>
                </a:solidFill>
                <a:latin typeface="Tahoma" panose="020B0604030504040204" pitchFamily="34" charset="0"/>
              </a:defRPr>
            </a:lvl3pPr>
            <a:lvl4pPr marL="1600200" indent="-228600">
              <a:defRPr kumimoji="1" sz="1400">
                <a:solidFill>
                  <a:srgbClr val="000000"/>
                </a:solidFill>
                <a:latin typeface="Tahoma" panose="020B0604030504040204" pitchFamily="34" charset="0"/>
              </a:defRPr>
            </a:lvl4pPr>
            <a:lvl5pPr marL="2057400" indent="-228600">
              <a:defRPr kumimoji="1" sz="1400">
                <a:solidFill>
                  <a:srgbClr val="000000"/>
                </a:solidFill>
                <a:latin typeface="Tahoma" panose="020B0604030504040204" pitchFamily="34" charset="0"/>
              </a:defRPr>
            </a:lvl5pPr>
            <a:lvl6pPr marL="2514600" indent="-228600" eaLnBrk="0" fontAlgn="base" hangingPunct="0">
              <a:spcBef>
                <a:spcPct val="0"/>
              </a:spcBef>
              <a:spcAft>
                <a:spcPct val="0"/>
              </a:spcAft>
              <a:defRPr kumimoji="1" sz="1400">
                <a:solidFill>
                  <a:srgbClr val="000000"/>
                </a:solidFill>
                <a:latin typeface="Tahoma" panose="020B0604030504040204" pitchFamily="34" charset="0"/>
              </a:defRPr>
            </a:lvl6pPr>
            <a:lvl7pPr marL="2971800" indent="-228600" eaLnBrk="0" fontAlgn="base" hangingPunct="0">
              <a:spcBef>
                <a:spcPct val="0"/>
              </a:spcBef>
              <a:spcAft>
                <a:spcPct val="0"/>
              </a:spcAft>
              <a:defRPr kumimoji="1" sz="1400">
                <a:solidFill>
                  <a:srgbClr val="000000"/>
                </a:solidFill>
                <a:latin typeface="Tahoma" panose="020B0604030504040204" pitchFamily="34" charset="0"/>
              </a:defRPr>
            </a:lvl7pPr>
            <a:lvl8pPr marL="3429000" indent="-228600" eaLnBrk="0" fontAlgn="base" hangingPunct="0">
              <a:spcBef>
                <a:spcPct val="0"/>
              </a:spcBef>
              <a:spcAft>
                <a:spcPct val="0"/>
              </a:spcAft>
              <a:defRPr kumimoji="1" sz="1400">
                <a:solidFill>
                  <a:srgbClr val="000000"/>
                </a:solidFill>
                <a:latin typeface="Tahoma" panose="020B0604030504040204" pitchFamily="34" charset="0"/>
              </a:defRPr>
            </a:lvl8pPr>
            <a:lvl9pPr marL="3886200" indent="-228600" eaLnBrk="0" fontAlgn="base" hangingPunct="0">
              <a:spcBef>
                <a:spcPct val="0"/>
              </a:spcBef>
              <a:spcAft>
                <a:spcPct val="0"/>
              </a:spcAft>
              <a:defRPr kumimoji="1" sz="1400">
                <a:solidFill>
                  <a:srgbClr val="000000"/>
                </a:solidFill>
                <a:latin typeface="Tahoma" panose="020B0604030504040204" pitchFamily="34" charset="0"/>
              </a:defRPr>
            </a:lvl9pPr>
          </a:lstStyle>
          <a:p>
            <a:pPr algn="ctr"/>
            <a:r>
              <a:rPr kumimoji="0" lang="es-CL" altLang="es-CL" sz="1500" b="1" dirty="0">
                <a:solidFill>
                  <a:srgbClr val="545454"/>
                </a:solidFill>
              </a:rPr>
              <a:t>Registro de Cargas</a:t>
            </a:r>
            <a:endParaRPr kumimoji="0" lang="es-CL" altLang="es-CL" sz="1800" b="1" dirty="0">
              <a:solidFill>
                <a:srgbClr val="545454"/>
              </a:solidFill>
            </a:endParaRPr>
          </a:p>
        </p:txBody>
      </p:sp>
      <p:sp>
        <p:nvSpPr>
          <p:cNvPr id="35" name="Text Box 15">
            <a:extLst>
              <a:ext uri="{FF2B5EF4-FFF2-40B4-BE49-F238E27FC236}">
                <a16:creationId xmlns:a16="http://schemas.microsoft.com/office/drawing/2014/main" id="{7D1DC730-6DF5-4682-ACEC-A8A8B930A48A}"/>
              </a:ext>
            </a:extLst>
          </p:cNvPr>
          <p:cNvSpPr txBox="1">
            <a:spLocks noChangeArrowheads="1"/>
          </p:cNvSpPr>
          <p:nvPr/>
        </p:nvSpPr>
        <p:spPr bwMode="auto">
          <a:xfrm>
            <a:off x="3281269" y="3110718"/>
            <a:ext cx="122211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kumimoji="1" sz="1400">
                <a:solidFill>
                  <a:srgbClr val="000000"/>
                </a:solidFill>
                <a:latin typeface="Tahoma" panose="020B0604030504040204" pitchFamily="34" charset="0"/>
              </a:defRPr>
            </a:lvl1pPr>
            <a:lvl2pPr marL="742950" indent="-285750">
              <a:defRPr kumimoji="1" sz="1400">
                <a:solidFill>
                  <a:srgbClr val="000000"/>
                </a:solidFill>
                <a:latin typeface="Tahoma" panose="020B0604030504040204" pitchFamily="34" charset="0"/>
              </a:defRPr>
            </a:lvl2pPr>
            <a:lvl3pPr marL="1143000" indent="-228600">
              <a:defRPr kumimoji="1" sz="1400">
                <a:solidFill>
                  <a:srgbClr val="000000"/>
                </a:solidFill>
                <a:latin typeface="Tahoma" panose="020B0604030504040204" pitchFamily="34" charset="0"/>
              </a:defRPr>
            </a:lvl3pPr>
            <a:lvl4pPr marL="1600200" indent="-228600">
              <a:defRPr kumimoji="1" sz="1400">
                <a:solidFill>
                  <a:srgbClr val="000000"/>
                </a:solidFill>
                <a:latin typeface="Tahoma" panose="020B0604030504040204" pitchFamily="34" charset="0"/>
              </a:defRPr>
            </a:lvl4pPr>
            <a:lvl5pPr marL="2057400" indent="-228600">
              <a:defRPr kumimoji="1" sz="1400">
                <a:solidFill>
                  <a:srgbClr val="000000"/>
                </a:solidFill>
                <a:latin typeface="Tahoma" panose="020B0604030504040204" pitchFamily="34" charset="0"/>
              </a:defRPr>
            </a:lvl5pPr>
            <a:lvl6pPr marL="2514600" indent="-228600" eaLnBrk="0" fontAlgn="base" hangingPunct="0">
              <a:spcBef>
                <a:spcPct val="0"/>
              </a:spcBef>
              <a:spcAft>
                <a:spcPct val="0"/>
              </a:spcAft>
              <a:defRPr kumimoji="1" sz="1400">
                <a:solidFill>
                  <a:srgbClr val="000000"/>
                </a:solidFill>
                <a:latin typeface="Tahoma" panose="020B0604030504040204" pitchFamily="34" charset="0"/>
              </a:defRPr>
            </a:lvl6pPr>
            <a:lvl7pPr marL="2971800" indent="-228600" eaLnBrk="0" fontAlgn="base" hangingPunct="0">
              <a:spcBef>
                <a:spcPct val="0"/>
              </a:spcBef>
              <a:spcAft>
                <a:spcPct val="0"/>
              </a:spcAft>
              <a:defRPr kumimoji="1" sz="1400">
                <a:solidFill>
                  <a:srgbClr val="000000"/>
                </a:solidFill>
                <a:latin typeface="Tahoma" panose="020B0604030504040204" pitchFamily="34" charset="0"/>
              </a:defRPr>
            </a:lvl7pPr>
            <a:lvl8pPr marL="3429000" indent="-228600" eaLnBrk="0" fontAlgn="base" hangingPunct="0">
              <a:spcBef>
                <a:spcPct val="0"/>
              </a:spcBef>
              <a:spcAft>
                <a:spcPct val="0"/>
              </a:spcAft>
              <a:defRPr kumimoji="1" sz="1400">
                <a:solidFill>
                  <a:srgbClr val="000000"/>
                </a:solidFill>
                <a:latin typeface="Tahoma" panose="020B0604030504040204" pitchFamily="34" charset="0"/>
              </a:defRPr>
            </a:lvl8pPr>
            <a:lvl9pPr marL="3886200" indent="-228600" eaLnBrk="0" fontAlgn="base" hangingPunct="0">
              <a:spcBef>
                <a:spcPct val="0"/>
              </a:spcBef>
              <a:spcAft>
                <a:spcPct val="0"/>
              </a:spcAft>
              <a:defRPr kumimoji="1" sz="1400">
                <a:solidFill>
                  <a:srgbClr val="000000"/>
                </a:solidFill>
                <a:latin typeface="Tahoma" panose="020B0604030504040204" pitchFamily="34" charset="0"/>
              </a:defRPr>
            </a:lvl9pPr>
          </a:lstStyle>
          <a:p>
            <a:pPr algn="ctr"/>
            <a:r>
              <a:rPr kumimoji="0" lang="es-CL" altLang="es-CL" sz="1500" b="1" dirty="0">
                <a:solidFill>
                  <a:srgbClr val="545454"/>
                </a:solidFill>
              </a:rPr>
              <a:t>Estado de los equipos</a:t>
            </a:r>
            <a:endParaRPr kumimoji="0" lang="es-CL" altLang="es-CL" sz="1800" b="1" dirty="0">
              <a:solidFill>
                <a:srgbClr val="545454"/>
              </a:solidFill>
            </a:endParaRPr>
          </a:p>
        </p:txBody>
      </p:sp>
      <p:sp>
        <p:nvSpPr>
          <p:cNvPr id="36" name="Text Box 15">
            <a:extLst>
              <a:ext uri="{FF2B5EF4-FFF2-40B4-BE49-F238E27FC236}">
                <a16:creationId xmlns:a16="http://schemas.microsoft.com/office/drawing/2014/main" id="{10BB9130-0974-4AB6-A7BF-680FC5FE2333}"/>
              </a:ext>
            </a:extLst>
          </p:cNvPr>
          <p:cNvSpPr txBox="1">
            <a:spLocks noChangeArrowheads="1"/>
          </p:cNvSpPr>
          <p:nvPr/>
        </p:nvSpPr>
        <p:spPr bwMode="auto">
          <a:xfrm>
            <a:off x="5283365" y="2951326"/>
            <a:ext cx="122211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kumimoji="1" sz="1400">
                <a:solidFill>
                  <a:srgbClr val="000000"/>
                </a:solidFill>
                <a:latin typeface="Tahoma" panose="020B0604030504040204" pitchFamily="34" charset="0"/>
              </a:defRPr>
            </a:lvl1pPr>
            <a:lvl2pPr marL="742950" indent="-285750">
              <a:defRPr kumimoji="1" sz="1400">
                <a:solidFill>
                  <a:srgbClr val="000000"/>
                </a:solidFill>
                <a:latin typeface="Tahoma" panose="020B0604030504040204" pitchFamily="34" charset="0"/>
              </a:defRPr>
            </a:lvl2pPr>
            <a:lvl3pPr marL="1143000" indent="-228600">
              <a:defRPr kumimoji="1" sz="1400">
                <a:solidFill>
                  <a:srgbClr val="000000"/>
                </a:solidFill>
                <a:latin typeface="Tahoma" panose="020B0604030504040204" pitchFamily="34" charset="0"/>
              </a:defRPr>
            </a:lvl3pPr>
            <a:lvl4pPr marL="1600200" indent="-228600">
              <a:defRPr kumimoji="1" sz="1400">
                <a:solidFill>
                  <a:srgbClr val="000000"/>
                </a:solidFill>
                <a:latin typeface="Tahoma" panose="020B0604030504040204" pitchFamily="34" charset="0"/>
              </a:defRPr>
            </a:lvl4pPr>
            <a:lvl5pPr marL="2057400" indent="-228600">
              <a:defRPr kumimoji="1" sz="1400">
                <a:solidFill>
                  <a:srgbClr val="000000"/>
                </a:solidFill>
                <a:latin typeface="Tahoma" panose="020B0604030504040204" pitchFamily="34" charset="0"/>
              </a:defRPr>
            </a:lvl5pPr>
            <a:lvl6pPr marL="2514600" indent="-228600" eaLnBrk="0" fontAlgn="base" hangingPunct="0">
              <a:spcBef>
                <a:spcPct val="0"/>
              </a:spcBef>
              <a:spcAft>
                <a:spcPct val="0"/>
              </a:spcAft>
              <a:defRPr kumimoji="1" sz="1400">
                <a:solidFill>
                  <a:srgbClr val="000000"/>
                </a:solidFill>
                <a:latin typeface="Tahoma" panose="020B0604030504040204" pitchFamily="34" charset="0"/>
              </a:defRPr>
            </a:lvl6pPr>
            <a:lvl7pPr marL="2971800" indent="-228600" eaLnBrk="0" fontAlgn="base" hangingPunct="0">
              <a:spcBef>
                <a:spcPct val="0"/>
              </a:spcBef>
              <a:spcAft>
                <a:spcPct val="0"/>
              </a:spcAft>
              <a:defRPr kumimoji="1" sz="1400">
                <a:solidFill>
                  <a:srgbClr val="000000"/>
                </a:solidFill>
                <a:latin typeface="Tahoma" panose="020B0604030504040204" pitchFamily="34" charset="0"/>
              </a:defRPr>
            </a:lvl7pPr>
            <a:lvl8pPr marL="3429000" indent="-228600" eaLnBrk="0" fontAlgn="base" hangingPunct="0">
              <a:spcBef>
                <a:spcPct val="0"/>
              </a:spcBef>
              <a:spcAft>
                <a:spcPct val="0"/>
              </a:spcAft>
              <a:defRPr kumimoji="1" sz="1400">
                <a:solidFill>
                  <a:srgbClr val="000000"/>
                </a:solidFill>
                <a:latin typeface="Tahoma" panose="020B0604030504040204" pitchFamily="34" charset="0"/>
              </a:defRPr>
            </a:lvl8pPr>
            <a:lvl9pPr marL="3886200" indent="-228600" eaLnBrk="0" fontAlgn="base" hangingPunct="0">
              <a:spcBef>
                <a:spcPct val="0"/>
              </a:spcBef>
              <a:spcAft>
                <a:spcPct val="0"/>
              </a:spcAft>
              <a:defRPr kumimoji="1" sz="1400">
                <a:solidFill>
                  <a:srgbClr val="000000"/>
                </a:solidFill>
                <a:latin typeface="Tahoma" panose="020B0604030504040204" pitchFamily="34" charset="0"/>
              </a:defRPr>
            </a:lvl9pPr>
          </a:lstStyle>
          <a:p>
            <a:pPr algn="ctr"/>
            <a:r>
              <a:rPr kumimoji="0" lang="es-CL" altLang="es-CL" sz="1500" b="1" dirty="0">
                <a:solidFill>
                  <a:srgbClr val="545454"/>
                </a:solidFill>
              </a:rPr>
              <a:t>Registro de Descargas</a:t>
            </a:r>
            <a:endParaRPr kumimoji="0" lang="es-CL" altLang="es-CL" sz="1800" b="1" dirty="0">
              <a:solidFill>
                <a:srgbClr val="545454"/>
              </a:solidFill>
            </a:endParaRPr>
          </a:p>
        </p:txBody>
      </p:sp>
      <p:sp>
        <p:nvSpPr>
          <p:cNvPr id="37" name="CuadroTexto 2">
            <a:extLst>
              <a:ext uri="{FF2B5EF4-FFF2-40B4-BE49-F238E27FC236}">
                <a16:creationId xmlns:a16="http://schemas.microsoft.com/office/drawing/2014/main" id="{AAB7809B-E218-42AF-A2EB-9E95AEA54B4B}"/>
              </a:ext>
            </a:extLst>
          </p:cNvPr>
          <p:cNvSpPr txBox="1"/>
          <p:nvPr/>
        </p:nvSpPr>
        <p:spPr>
          <a:xfrm>
            <a:off x="521074" y="241585"/>
            <a:ext cx="4410849" cy="387828"/>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Perspectivas de análisis del sistema</a:t>
            </a:r>
            <a:endParaRPr lang="es-CL" sz="2000" b="1" dirty="0">
              <a:solidFill>
                <a:srgbClr val="4BACC6">
                  <a:lumMod val="75000"/>
                </a:srgbClr>
              </a:solidFill>
            </a:endParaRPr>
          </a:p>
        </p:txBody>
      </p:sp>
      <p:sp>
        <p:nvSpPr>
          <p:cNvPr id="38" name="CuadroTexto 2">
            <a:extLst>
              <a:ext uri="{FF2B5EF4-FFF2-40B4-BE49-F238E27FC236}">
                <a16:creationId xmlns:a16="http://schemas.microsoft.com/office/drawing/2014/main" id="{D15F3426-1C85-48CD-81E3-367D061BBAB1}"/>
              </a:ext>
            </a:extLst>
          </p:cNvPr>
          <p:cNvSpPr txBox="1"/>
          <p:nvPr/>
        </p:nvSpPr>
        <p:spPr>
          <a:xfrm>
            <a:off x="2265567" y="1763252"/>
            <a:ext cx="3301486" cy="21544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b="1" dirty="0">
                <a:solidFill>
                  <a:schemeClr val="tx1"/>
                </a:solidFill>
              </a:rPr>
              <a:t>Representación integral del sistema</a:t>
            </a:r>
            <a:endParaRPr lang="es-CL" sz="1400" b="1" dirty="0">
              <a:solidFill>
                <a:schemeClr val="tx1"/>
              </a:solidFill>
            </a:endParaRPr>
          </a:p>
        </p:txBody>
      </p:sp>
      <p:sp>
        <p:nvSpPr>
          <p:cNvPr id="39" name="Diagrama de flujo: disco magnético 38">
            <a:extLst>
              <a:ext uri="{FF2B5EF4-FFF2-40B4-BE49-F238E27FC236}">
                <a16:creationId xmlns:a16="http://schemas.microsoft.com/office/drawing/2014/main" id="{4907916E-2AF3-4B2F-A3C9-A0F8CA13FAFE}"/>
              </a:ext>
            </a:extLst>
          </p:cNvPr>
          <p:cNvSpPr/>
          <p:nvPr/>
        </p:nvSpPr>
        <p:spPr>
          <a:xfrm>
            <a:off x="949211" y="3987930"/>
            <a:ext cx="720174" cy="820594"/>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0" name="Diagrama de flujo: disco magnético 39">
            <a:extLst>
              <a:ext uri="{FF2B5EF4-FFF2-40B4-BE49-F238E27FC236}">
                <a16:creationId xmlns:a16="http://schemas.microsoft.com/office/drawing/2014/main" id="{FDB38E04-0850-41FE-8846-95E3681F1578}"/>
              </a:ext>
            </a:extLst>
          </p:cNvPr>
          <p:cNvSpPr/>
          <p:nvPr/>
        </p:nvSpPr>
        <p:spPr>
          <a:xfrm>
            <a:off x="3554594" y="3987930"/>
            <a:ext cx="720174" cy="820594"/>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Diagrama de flujo: disco magnético 40">
            <a:extLst>
              <a:ext uri="{FF2B5EF4-FFF2-40B4-BE49-F238E27FC236}">
                <a16:creationId xmlns:a16="http://schemas.microsoft.com/office/drawing/2014/main" id="{99A23C22-D842-44DE-A7F4-42DCB848F58A}"/>
              </a:ext>
            </a:extLst>
          </p:cNvPr>
          <p:cNvSpPr/>
          <p:nvPr/>
        </p:nvSpPr>
        <p:spPr>
          <a:xfrm>
            <a:off x="5971346" y="3987930"/>
            <a:ext cx="720174" cy="820594"/>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Rectángulo 42">
            <a:extLst>
              <a:ext uri="{FF2B5EF4-FFF2-40B4-BE49-F238E27FC236}">
                <a16:creationId xmlns:a16="http://schemas.microsoft.com/office/drawing/2014/main" id="{8C225C77-34F5-4762-A590-8043B5A93CA8}"/>
              </a:ext>
            </a:extLst>
          </p:cNvPr>
          <p:cNvSpPr/>
          <p:nvPr/>
        </p:nvSpPr>
        <p:spPr>
          <a:xfrm>
            <a:off x="207883" y="5267934"/>
            <a:ext cx="7783939" cy="134848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Diagrama de flujo: disco magnético 43">
            <a:extLst>
              <a:ext uri="{FF2B5EF4-FFF2-40B4-BE49-F238E27FC236}">
                <a16:creationId xmlns:a16="http://schemas.microsoft.com/office/drawing/2014/main" id="{FF87C252-6AB1-42DE-801D-A0BD7106DA3B}"/>
              </a:ext>
            </a:extLst>
          </p:cNvPr>
          <p:cNvSpPr/>
          <p:nvPr/>
        </p:nvSpPr>
        <p:spPr>
          <a:xfrm>
            <a:off x="459089" y="5541604"/>
            <a:ext cx="547542" cy="646615"/>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7" name="Text Box 15">
            <a:extLst>
              <a:ext uri="{FF2B5EF4-FFF2-40B4-BE49-F238E27FC236}">
                <a16:creationId xmlns:a16="http://schemas.microsoft.com/office/drawing/2014/main" id="{107E3775-9F2F-4BC4-837D-BB9C914DE610}"/>
              </a:ext>
            </a:extLst>
          </p:cNvPr>
          <p:cNvSpPr txBox="1">
            <a:spLocks noChangeArrowheads="1"/>
          </p:cNvSpPr>
          <p:nvPr/>
        </p:nvSpPr>
        <p:spPr bwMode="auto">
          <a:xfrm>
            <a:off x="421338" y="3650968"/>
            <a:ext cx="2855912"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kumimoji="1" sz="1400">
                <a:solidFill>
                  <a:srgbClr val="000000"/>
                </a:solidFill>
                <a:latin typeface="Tahoma" panose="020B0604030504040204" pitchFamily="34" charset="0"/>
              </a:defRPr>
            </a:lvl1pPr>
            <a:lvl2pPr marL="742950" indent="-285750">
              <a:defRPr kumimoji="1" sz="1400">
                <a:solidFill>
                  <a:srgbClr val="000000"/>
                </a:solidFill>
                <a:latin typeface="Tahoma" panose="020B0604030504040204" pitchFamily="34" charset="0"/>
              </a:defRPr>
            </a:lvl2pPr>
            <a:lvl3pPr marL="1143000" indent="-228600">
              <a:defRPr kumimoji="1" sz="1400">
                <a:solidFill>
                  <a:srgbClr val="000000"/>
                </a:solidFill>
                <a:latin typeface="Tahoma" panose="020B0604030504040204" pitchFamily="34" charset="0"/>
              </a:defRPr>
            </a:lvl3pPr>
            <a:lvl4pPr marL="1600200" indent="-228600">
              <a:defRPr kumimoji="1" sz="1400">
                <a:solidFill>
                  <a:srgbClr val="000000"/>
                </a:solidFill>
                <a:latin typeface="Tahoma" panose="020B0604030504040204" pitchFamily="34" charset="0"/>
              </a:defRPr>
            </a:lvl4pPr>
            <a:lvl5pPr marL="2057400" indent="-228600">
              <a:defRPr kumimoji="1" sz="1400">
                <a:solidFill>
                  <a:srgbClr val="000000"/>
                </a:solidFill>
                <a:latin typeface="Tahoma" panose="020B0604030504040204" pitchFamily="34" charset="0"/>
              </a:defRPr>
            </a:lvl5pPr>
            <a:lvl6pPr marL="2514600" indent="-228600" eaLnBrk="0" fontAlgn="base" hangingPunct="0">
              <a:spcBef>
                <a:spcPct val="0"/>
              </a:spcBef>
              <a:spcAft>
                <a:spcPct val="0"/>
              </a:spcAft>
              <a:defRPr kumimoji="1" sz="1400">
                <a:solidFill>
                  <a:srgbClr val="000000"/>
                </a:solidFill>
                <a:latin typeface="Tahoma" panose="020B0604030504040204" pitchFamily="34" charset="0"/>
              </a:defRPr>
            </a:lvl6pPr>
            <a:lvl7pPr marL="2971800" indent="-228600" eaLnBrk="0" fontAlgn="base" hangingPunct="0">
              <a:spcBef>
                <a:spcPct val="0"/>
              </a:spcBef>
              <a:spcAft>
                <a:spcPct val="0"/>
              </a:spcAft>
              <a:defRPr kumimoji="1" sz="1400">
                <a:solidFill>
                  <a:srgbClr val="000000"/>
                </a:solidFill>
                <a:latin typeface="Tahoma" panose="020B0604030504040204" pitchFamily="34" charset="0"/>
              </a:defRPr>
            </a:lvl7pPr>
            <a:lvl8pPr marL="3429000" indent="-228600" eaLnBrk="0" fontAlgn="base" hangingPunct="0">
              <a:spcBef>
                <a:spcPct val="0"/>
              </a:spcBef>
              <a:spcAft>
                <a:spcPct val="0"/>
              </a:spcAft>
              <a:defRPr kumimoji="1" sz="1400">
                <a:solidFill>
                  <a:srgbClr val="000000"/>
                </a:solidFill>
                <a:latin typeface="Tahoma" panose="020B0604030504040204" pitchFamily="34" charset="0"/>
              </a:defRPr>
            </a:lvl8pPr>
            <a:lvl9pPr marL="3886200" indent="-228600" eaLnBrk="0" fontAlgn="base" hangingPunct="0">
              <a:spcBef>
                <a:spcPct val="0"/>
              </a:spcBef>
              <a:spcAft>
                <a:spcPct val="0"/>
              </a:spcAft>
              <a:defRPr kumimoji="1" sz="1400">
                <a:solidFill>
                  <a:srgbClr val="000000"/>
                </a:solidFill>
                <a:latin typeface="Tahoma" panose="020B0604030504040204" pitchFamily="34" charset="0"/>
              </a:defRPr>
            </a:lvl9pPr>
          </a:lstStyle>
          <a:p>
            <a:r>
              <a:rPr kumimoji="0" lang="es-CL" altLang="es-CL" sz="1500" dirty="0">
                <a:solidFill>
                  <a:srgbClr val="545454"/>
                </a:solidFill>
              </a:rPr>
              <a:t>Base de datos Basales</a:t>
            </a:r>
            <a:endParaRPr kumimoji="0" lang="es-CL" altLang="es-CL" sz="1800" dirty="0">
              <a:solidFill>
                <a:srgbClr val="545454"/>
              </a:solidFill>
            </a:endParaRPr>
          </a:p>
        </p:txBody>
      </p:sp>
      <p:sp>
        <p:nvSpPr>
          <p:cNvPr id="48" name="Diagrama de flujo: disco magnético 47">
            <a:extLst>
              <a:ext uri="{FF2B5EF4-FFF2-40B4-BE49-F238E27FC236}">
                <a16:creationId xmlns:a16="http://schemas.microsoft.com/office/drawing/2014/main" id="{3076205C-36DF-435B-BF1A-3B73B31E8ED3}"/>
              </a:ext>
            </a:extLst>
          </p:cNvPr>
          <p:cNvSpPr/>
          <p:nvPr/>
        </p:nvSpPr>
        <p:spPr>
          <a:xfrm>
            <a:off x="3436326" y="787874"/>
            <a:ext cx="941780" cy="894423"/>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 name="Text Box 15">
            <a:extLst>
              <a:ext uri="{FF2B5EF4-FFF2-40B4-BE49-F238E27FC236}">
                <a16:creationId xmlns:a16="http://schemas.microsoft.com/office/drawing/2014/main" id="{5BCD8240-FFEC-49BB-AA1F-DF2ADF09028C}"/>
              </a:ext>
            </a:extLst>
          </p:cNvPr>
          <p:cNvSpPr txBox="1">
            <a:spLocks noChangeArrowheads="1"/>
          </p:cNvSpPr>
          <p:nvPr/>
        </p:nvSpPr>
        <p:spPr bwMode="auto">
          <a:xfrm>
            <a:off x="425357" y="6318737"/>
            <a:ext cx="2855912"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kumimoji="1" sz="1400">
                <a:solidFill>
                  <a:srgbClr val="000000"/>
                </a:solidFill>
                <a:latin typeface="Tahoma" panose="020B0604030504040204" pitchFamily="34" charset="0"/>
              </a:defRPr>
            </a:lvl1pPr>
            <a:lvl2pPr marL="742950" indent="-285750">
              <a:defRPr kumimoji="1" sz="1400">
                <a:solidFill>
                  <a:srgbClr val="000000"/>
                </a:solidFill>
                <a:latin typeface="Tahoma" panose="020B0604030504040204" pitchFamily="34" charset="0"/>
              </a:defRPr>
            </a:lvl2pPr>
            <a:lvl3pPr marL="1143000" indent="-228600">
              <a:defRPr kumimoji="1" sz="1400">
                <a:solidFill>
                  <a:srgbClr val="000000"/>
                </a:solidFill>
                <a:latin typeface="Tahoma" panose="020B0604030504040204" pitchFamily="34" charset="0"/>
              </a:defRPr>
            </a:lvl3pPr>
            <a:lvl4pPr marL="1600200" indent="-228600">
              <a:defRPr kumimoji="1" sz="1400">
                <a:solidFill>
                  <a:srgbClr val="000000"/>
                </a:solidFill>
                <a:latin typeface="Tahoma" panose="020B0604030504040204" pitchFamily="34" charset="0"/>
              </a:defRPr>
            </a:lvl4pPr>
            <a:lvl5pPr marL="2057400" indent="-228600">
              <a:defRPr kumimoji="1" sz="1400">
                <a:solidFill>
                  <a:srgbClr val="000000"/>
                </a:solidFill>
                <a:latin typeface="Tahoma" panose="020B0604030504040204" pitchFamily="34" charset="0"/>
              </a:defRPr>
            </a:lvl5pPr>
            <a:lvl6pPr marL="2514600" indent="-228600" eaLnBrk="0" fontAlgn="base" hangingPunct="0">
              <a:spcBef>
                <a:spcPct val="0"/>
              </a:spcBef>
              <a:spcAft>
                <a:spcPct val="0"/>
              </a:spcAft>
              <a:defRPr kumimoji="1" sz="1400">
                <a:solidFill>
                  <a:srgbClr val="000000"/>
                </a:solidFill>
                <a:latin typeface="Tahoma" panose="020B0604030504040204" pitchFamily="34" charset="0"/>
              </a:defRPr>
            </a:lvl6pPr>
            <a:lvl7pPr marL="2971800" indent="-228600" eaLnBrk="0" fontAlgn="base" hangingPunct="0">
              <a:spcBef>
                <a:spcPct val="0"/>
              </a:spcBef>
              <a:spcAft>
                <a:spcPct val="0"/>
              </a:spcAft>
              <a:defRPr kumimoji="1" sz="1400">
                <a:solidFill>
                  <a:srgbClr val="000000"/>
                </a:solidFill>
                <a:latin typeface="Tahoma" panose="020B0604030504040204" pitchFamily="34" charset="0"/>
              </a:defRPr>
            </a:lvl7pPr>
            <a:lvl8pPr marL="3429000" indent="-228600" eaLnBrk="0" fontAlgn="base" hangingPunct="0">
              <a:spcBef>
                <a:spcPct val="0"/>
              </a:spcBef>
              <a:spcAft>
                <a:spcPct val="0"/>
              </a:spcAft>
              <a:defRPr kumimoji="1" sz="1400">
                <a:solidFill>
                  <a:srgbClr val="000000"/>
                </a:solidFill>
                <a:latin typeface="Tahoma" panose="020B0604030504040204" pitchFamily="34" charset="0"/>
              </a:defRPr>
            </a:lvl8pPr>
            <a:lvl9pPr marL="3886200" indent="-228600" eaLnBrk="0" fontAlgn="base" hangingPunct="0">
              <a:spcBef>
                <a:spcPct val="0"/>
              </a:spcBef>
              <a:spcAft>
                <a:spcPct val="0"/>
              </a:spcAft>
              <a:defRPr kumimoji="1" sz="1400">
                <a:solidFill>
                  <a:srgbClr val="000000"/>
                </a:solidFill>
                <a:latin typeface="Tahoma" panose="020B0604030504040204" pitchFamily="34" charset="0"/>
              </a:defRPr>
            </a:lvl9pPr>
          </a:lstStyle>
          <a:p>
            <a:r>
              <a:rPr kumimoji="0" lang="es-CL" altLang="es-CL" sz="1500" dirty="0">
                <a:solidFill>
                  <a:srgbClr val="545454"/>
                </a:solidFill>
              </a:rPr>
              <a:t>Base de datos complementaria</a:t>
            </a:r>
            <a:endParaRPr kumimoji="0" lang="es-CL" altLang="es-CL" sz="1800" dirty="0">
              <a:solidFill>
                <a:srgbClr val="545454"/>
              </a:solidFill>
            </a:endParaRPr>
          </a:p>
        </p:txBody>
      </p:sp>
      <p:sp>
        <p:nvSpPr>
          <p:cNvPr id="50" name="Diagrama de flujo: disco magnético 49">
            <a:extLst>
              <a:ext uri="{FF2B5EF4-FFF2-40B4-BE49-F238E27FC236}">
                <a16:creationId xmlns:a16="http://schemas.microsoft.com/office/drawing/2014/main" id="{108A791B-B62E-49EC-8D05-9119D384DDB1}"/>
              </a:ext>
            </a:extLst>
          </p:cNvPr>
          <p:cNvSpPr/>
          <p:nvPr/>
        </p:nvSpPr>
        <p:spPr>
          <a:xfrm>
            <a:off x="1579542" y="5541604"/>
            <a:ext cx="547542" cy="646615"/>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1" name="Diagrama de flujo: disco magnético 50">
            <a:extLst>
              <a:ext uri="{FF2B5EF4-FFF2-40B4-BE49-F238E27FC236}">
                <a16:creationId xmlns:a16="http://schemas.microsoft.com/office/drawing/2014/main" id="{4F5CA3CA-D247-458B-864A-57CE197620BC}"/>
              </a:ext>
            </a:extLst>
          </p:cNvPr>
          <p:cNvSpPr/>
          <p:nvPr/>
        </p:nvSpPr>
        <p:spPr>
          <a:xfrm>
            <a:off x="2699995" y="5541604"/>
            <a:ext cx="547542" cy="646615"/>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2" name="Diagrama de flujo: disco magnético 51">
            <a:extLst>
              <a:ext uri="{FF2B5EF4-FFF2-40B4-BE49-F238E27FC236}">
                <a16:creationId xmlns:a16="http://schemas.microsoft.com/office/drawing/2014/main" id="{E5EC34F3-9D98-49BB-A9B1-CB1D49577208}"/>
              </a:ext>
            </a:extLst>
          </p:cNvPr>
          <p:cNvSpPr/>
          <p:nvPr/>
        </p:nvSpPr>
        <p:spPr>
          <a:xfrm>
            <a:off x="3820448" y="5541604"/>
            <a:ext cx="547542" cy="646615"/>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3" name="Diagrama de flujo: disco magnético 52">
            <a:extLst>
              <a:ext uri="{FF2B5EF4-FFF2-40B4-BE49-F238E27FC236}">
                <a16:creationId xmlns:a16="http://schemas.microsoft.com/office/drawing/2014/main" id="{6DEF1401-F19A-453B-B515-E83CFB606397}"/>
              </a:ext>
            </a:extLst>
          </p:cNvPr>
          <p:cNvSpPr/>
          <p:nvPr/>
        </p:nvSpPr>
        <p:spPr>
          <a:xfrm>
            <a:off x="4907169" y="5541604"/>
            <a:ext cx="547542" cy="646615"/>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Diagrama de flujo: disco magnético 53">
            <a:extLst>
              <a:ext uri="{FF2B5EF4-FFF2-40B4-BE49-F238E27FC236}">
                <a16:creationId xmlns:a16="http://schemas.microsoft.com/office/drawing/2014/main" id="{7F8DB440-C0F0-4F66-B8A4-2F33B1CEFA82}"/>
              </a:ext>
            </a:extLst>
          </p:cNvPr>
          <p:cNvSpPr/>
          <p:nvPr/>
        </p:nvSpPr>
        <p:spPr>
          <a:xfrm>
            <a:off x="5993890" y="5541604"/>
            <a:ext cx="547542" cy="646615"/>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5" name="Diagrama de flujo: disco magnético 54">
            <a:extLst>
              <a:ext uri="{FF2B5EF4-FFF2-40B4-BE49-F238E27FC236}">
                <a16:creationId xmlns:a16="http://schemas.microsoft.com/office/drawing/2014/main" id="{279108D2-6A24-4BF2-BB13-F88E02579C83}"/>
              </a:ext>
            </a:extLst>
          </p:cNvPr>
          <p:cNvSpPr/>
          <p:nvPr/>
        </p:nvSpPr>
        <p:spPr>
          <a:xfrm>
            <a:off x="7080611" y="5541604"/>
            <a:ext cx="547542" cy="646615"/>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Diagrama de flujo: multidocumento 55">
            <a:extLst>
              <a:ext uri="{FF2B5EF4-FFF2-40B4-BE49-F238E27FC236}">
                <a16:creationId xmlns:a16="http://schemas.microsoft.com/office/drawing/2014/main" id="{85709F95-45AE-4408-9230-83299CBCB09B}"/>
              </a:ext>
            </a:extLst>
          </p:cNvPr>
          <p:cNvSpPr/>
          <p:nvPr/>
        </p:nvSpPr>
        <p:spPr>
          <a:xfrm>
            <a:off x="5279806" y="941408"/>
            <a:ext cx="848269" cy="631283"/>
          </a:xfrm>
          <a:prstGeom prst="flowChartMultidocument">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7" name="Flecha: a la derecha 56">
            <a:extLst>
              <a:ext uri="{FF2B5EF4-FFF2-40B4-BE49-F238E27FC236}">
                <a16:creationId xmlns:a16="http://schemas.microsoft.com/office/drawing/2014/main" id="{F2F61591-48F1-452D-A083-96DDF10699F0}"/>
              </a:ext>
            </a:extLst>
          </p:cNvPr>
          <p:cNvSpPr/>
          <p:nvPr/>
        </p:nvSpPr>
        <p:spPr>
          <a:xfrm>
            <a:off x="4533279" y="999155"/>
            <a:ext cx="629955" cy="541408"/>
          </a:xfrm>
          <a:prstGeom prst="rightArrow">
            <a:avLst>
              <a:gd name="adj1" fmla="val 50000"/>
              <a:gd name="adj2" fmla="val 5581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8" name="CuadroTexto 2">
            <a:extLst>
              <a:ext uri="{FF2B5EF4-FFF2-40B4-BE49-F238E27FC236}">
                <a16:creationId xmlns:a16="http://schemas.microsoft.com/office/drawing/2014/main" id="{93746320-FC0D-47FE-9A99-B666D64E2D52}"/>
              </a:ext>
            </a:extLst>
          </p:cNvPr>
          <p:cNvSpPr txBox="1"/>
          <p:nvPr/>
        </p:nvSpPr>
        <p:spPr>
          <a:xfrm>
            <a:off x="6321276" y="854351"/>
            <a:ext cx="1819928" cy="73866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rgbClr val="FF0000"/>
                </a:solidFill>
              </a:rPr>
              <a:t>Indicadores OEE a nivel individual y por flota</a:t>
            </a:r>
            <a:endParaRPr lang="es-CL" sz="1600" b="1" dirty="0">
              <a:solidFill>
                <a:srgbClr val="FF0000"/>
              </a:solidFill>
            </a:endParaRPr>
          </a:p>
        </p:txBody>
      </p:sp>
      <p:sp>
        <p:nvSpPr>
          <p:cNvPr id="59" name="CuadroTexto 2">
            <a:extLst>
              <a:ext uri="{FF2B5EF4-FFF2-40B4-BE49-F238E27FC236}">
                <a16:creationId xmlns:a16="http://schemas.microsoft.com/office/drawing/2014/main" id="{FD58C235-401C-4E45-9D42-12B6CA009F28}"/>
              </a:ext>
            </a:extLst>
          </p:cNvPr>
          <p:cNvSpPr txBox="1"/>
          <p:nvPr/>
        </p:nvSpPr>
        <p:spPr>
          <a:xfrm>
            <a:off x="8329949" y="999155"/>
            <a:ext cx="3667298" cy="4955203"/>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chemeClr val="tx1"/>
                </a:solidFill>
              </a:rPr>
              <a:t>El objetivo principal del trabajo realizado, corresponde a la generación del indicador OEE (Overall Equipment Efectiveness) tanto a nivel individual como sistémico para la operación Mina, focalizando el análisis fundamentalmente en la flota de camiones.</a:t>
            </a:r>
          </a:p>
          <a:p>
            <a:pPr algn="just"/>
            <a:endParaRPr lang="es-MX" sz="1400" dirty="0">
              <a:solidFill>
                <a:schemeClr val="tx1"/>
              </a:solidFill>
            </a:endParaRPr>
          </a:p>
          <a:p>
            <a:pPr algn="just"/>
            <a:r>
              <a:rPr lang="es-MX" sz="1400" dirty="0">
                <a:solidFill>
                  <a:schemeClr val="tx1"/>
                </a:solidFill>
              </a:rPr>
              <a:t>Para ello, se comienza con la identificación de la Bases de datos relevantes para lograr representar el sistema.</a:t>
            </a:r>
          </a:p>
          <a:p>
            <a:pPr algn="just"/>
            <a:endParaRPr lang="es-MX" sz="1400" dirty="0">
              <a:solidFill>
                <a:schemeClr val="tx1"/>
              </a:solidFill>
            </a:endParaRPr>
          </a:p>
          <a:p>
            <a:pPr algn="just"/>
            <a:r>
              <a:rPr lang="es-MX" sz="1400" dirty="0">
                <a:solidFill>
                  <a:schemeClr val="tx1"/>
                </a:solidFill>
              </a:rPr>
              <a:t>En este proceso se caracterizan las bases de datos en dos categorías. Las llamadas </a:t>
            </a:r>
            <a:r>
              <a:rPr lang="es-MX" sz="1400" dirty="0" err="1">
                <a:solidFill>
                  <a:schemeClr val="tx1"/>
                </a:solidFill>
              </a:rPr>
              <a:t>BD’s</a:t>
            </a:r>
            <a:r>
              <a:rPr lang="es-MX" sz="1400" dirty="0">
                <a:solidFill>
                  <a:schemeClr val="tx1"/>
                </a:solidFill>
              </a:rPr>
              <a:t> Basales y las </a:t>
            </a:r>
            <a:r>
              <a:rPr lang="es-MX" sz="1400" dirty="0" err="1">
                <a:solidFill>
                  <a:schemeClr val="tx1"/>
                </a:solidFill>
              </a:rPr>
              <a:t>BD’s</a:t>
            </a:r>
            <a:r>
              <a:rPr lang="es-MX" sz="1400" dirty="0">
                <a:solidFill>
                  <a:schemeClr val="tx1"/>
                </a:solidFill>
              </a:rPr>
              <a:t> complementarias.</a:t>
            </a:r>
          </a:p>
          <a:p>
            <a:pPr algn="just"/>
            <a:endParaRPr lang="es-MX" sz="1400" dirty="0">
              <a:solidFill>
                <a:schemeClr val="tx1"/>
              </a:solidFill>
            </a:endParaRPr>
          </a:p>
          <a:p>
            <a:pPr algn="just"/>
            <a:r>
              <a:rPr lang="es-MX" sz="1400" dirty="0">
                <a:solidFill>
                  <a:schemeClr val="tx1"/>
                </a:solidFill>
              </a:rPr>
              <a:t>Las </a:t>
            </a:r>
            <a:r>
              <a:rPr lang="es-MX" sz="1400" dirty="0" err="1">
                <a:solidFill>
                  <a:schemeClr val="tx1"/>
                </a:solidFill>
              </a:rPr>
              <a:t>BD’s</a:t>
            </a:r>
            <a:r>
              <a:rPr lang="es-MX" sz="1400" dirty="0">
                <a:solidFill>
                  <a:schemeClr val="tx1"/>
                </a:solidFill>
              </a:rPr>
              <a:t> Basales constituyen las perspectivas claves para representar al sistema, al ser la fuente de los eventos que caracterizan los estados y los ciclos de producción.</a:t>
            </a:r>
          </a:p>
          <a:p>
            <a:pPr algn="just"/>
            <a:endParaRPr lang="es-MX" sz="1400" dirty="0">
              <a:solidFill>
                <a:schemeClr val="tx1"/>
              </a:solidFill>
            </a:endParaRPr>
          </a:p>
          <a:p>
            <a:pPr algn="just"/>
            <a:r>
              <a:rPr lang="es-MX" sz="1400" dirty="0">
                <a:solidFill>
                  <a:schemeClr val="tx1"/>
                </a:solidFill>
              </a:rPr>
              <a:t>Las </a:t>
            </a:r>
            <a:r>
              <a:rPr lang="es-MX" sz="1400" dirty="0" err="1">
                <a:solidFill>
                  <a:schemeClr val="tx1"/>
                </a:solidFill>
              </a:rPr>
              <a:t>BD’s</a:t>
            </a:r>
            <a:r>
              <a:rPr lang="es-MX" sz="1400" dirty="0">
                <a:solidFill>
                  <a:schemeClr val="tx1"/>
                </a:solidFill>
              </a:rPr>
              <a:t> complementarias aportan información para describir con detalle lo que sucede en cada evento.</a:t>
            </a:r>
            <a:endParaRPr lang="es-CL" sz="1400" dirty="0">
              <a:solidFill>
                <a:schemeClr val="tx1"/>
              </a:solidFill>
            </a:endParaRPr>
          </a:p>
        </p:txBody>
      </p:sp>
      <p:pic>
        <p:nvPicPr>
          <p:cNvPr id="10" name="Imagen 9">
            <a:extLst>
              <a:ext uri="{FF2B5EF4-FFF2-40B4-BE49-F238E27FC236}">
                <a16:creationId xmlns:a16="http://schemas.microsoft.com/office/drawing/2014/main" id="{5F4A882E-0CD6-4F3C-866B-283FF93B7C38}"/>
              </a:ext>
            </a:extLst>
          </p:cNvPr>
          <p:cNvPicPr>
            <a:picLocks noChangeAspect="1"/>
          </p:cNvPicPr>
          <p:nvPr/>
        </p:nvPicPr>
        <p:blipFill>
          <a:blip r:embed="rId2"/>
          <a:stretch>
            <a:fillRect/>
          </a:stretch>
        </p:blipFill>
        <p:spPr>
          <a:xfrm rot="16200000">
            <a:off x="2058360" y="4032917"/>
            <a:ext cx="585267" cy="2322777"/>
          </a:xfrm>
          <a:prstGeom prst="rect">
            <a:avLst/>
          </a:prstGeom>
        </p:spPr>
      </p:pic>
      <p:pic>
        <p:nvPicPr>
          <p:cNvPr id="65" name="Imagen 64">
            <a:extLst>
              <a:ext uri="{FF2B5EF4-FFF2-40B4-BE49-F238E27FC236}">
                <a16:creationId xmlns:a16="http://schemas.microsoft.com/office/drawing/2014/main" id="{7DD78869-1CE8-42F6-A37A-971414F5D52C}"/>
              </a:ext>
            </a:extLst>
          </p:cNvPr>
          <p:cNvPicPr>
            <a:picLocks noChangeAspect="1"/>
          </p:cNvPicPr>
          <p:nvPr/>
        </p:nvPicPr>
        <p:blipFill>
          <a:blip r:embed="rId2"/>
          <a:stretch>
            <a:fillRect/>
          </a:stretch>
        </p:blipFill>
        <p:spPr>
          <a:xfrm rot="16200000">
            <a:off x="5030123" y="4032918"/>
            <a:ext cx="585267" cy="2322777"/>
          </a:xfrm>
          <a:prstGeom prst="rect">
            <a:avLst/>
          </a:prstGeom>
        </p:spPr>
      </p:pic>
    </p:spTree>
    <p:extLst>
      <p:ext uri="{BB962C8B-B14F-4D97-AF65-F5344CB8AC3E}">
        <p14:creationId xmlns:p14="http://schemas.microsoft.com/office/powerpoint/2010/main" val="71548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agen 39">
            <a:extLst>
              <a:ext uri="{FF2B5EF4-FFF2-40B4-BE49-F238E27FC236}">
                <a16:creationId xmlns:a16="http://schemas.microsoft.com/office/drawing/2014/main" id="{CA9F6538-5944-4933-B9C0-A1F6F26458DA}"/>
              </a:ext>
            </a:extLst>
          </p:cNvPr>
          <p:cNvPicPr>
            <a:picLocks noChangeAspect="1"/>
          </p:cNvPicPr>
          <p:nvPr/>
        </p:nvPicPr>
        <p:blipFill>
          <a:blip r:embed="rId2"/>
          <a:stretch>
            <a:fillRect/>
          </a:stretch>
        </p:blipFill>
        <p:spPr>
          <a:xfrm>
            <a:off x="145988" y="3895741"/>
            <a:ext cx="9054569" cy="2083360"/>
          </a:xfrm>
          <a:prstGeom prst="rect">
            <a:avLst/>
          </a:prstGeom>
        </p:spPr>
      </p:pic>
      <p:sp>
        <p:nvSpPr>
          <p:cNvPr id="3" name="CuadroTexto 2">
            <a:extLst>
              <a:ext uri="{FF2B5EF4-FFF2-40B4-BE49-F238E27FC236}">
                <a16:creationId xmlns:a16="http://schemas.microsoft.com/office/drawing/2014/main" id="{8BF3E853-0520-4442-AE3C-4A3CA0AD7D7F}"/>
              </a:ext>
            </a:extLst>
          </p:cNvPr>
          <p:cNvSpPr txBox="1"/>
          <p:nvPr/>
        </p:nvSpPr>
        <p:spPr>
          <a:xfrm>
            <a:off x="295442" y="241585"/>
            <a:ext cx="9786709" cy="926777"/>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FASE IV: Generación Indicadores en camino al OEE – 3º factor de eficiencia: </a:t>
            </a:r>
          </a:p>
          <a:p>
            <a:r>
              <a:rPr lang="es-MX" sz="2000" b="1" dirty="0">
                <a:solidFill>
                  <a:srgbClr val="4BACC6">
                    <a:lumMod val="75000"/>
                  </a:srgbClr>
                </a:solidFill>
              </a:rPr>
              <a:t>Performance ciclo de producción</a:t>
            </a:r>
          </a:p>
        </p:txBody>
      </p:sp>
      <p:pic>
        <p:nvPicPr>
          <p:cNvPr id="4" name="Imagen 3">
            <a:extLst>
              <a:ext uri="{FF2B5EF4-FFF2-40B4-BE49-F238E27FC236}">
                <a16:creationId xmlns:a16="http://schemas.microsoft.com/office/drawing/2014/main" id="{5D3ACC71-069C-40AF-A278-E9899290AEA4}"/>
              </a:ext>
            </a:extLst>
          </p:cNvPr>
          <p:cNvPicPr>
            <a:picLocks noChangeAspect="1"/>
          </p:cNvPicPr>
          <p:nvPr/>
        </p:nvPicPr>
        <p:blipFill>
          <a:blip r:embed="rId3"/>
          <a:stretch>
            <a:fillRect/>
          </a:stretch>
        </p:blipFill>
        <p:spPr>
          <a:xfrm>
            <a:off x="521074" y="2320998"/>
            <a:ext cx="6825911" cy="1014825"/>
          </a:xfrm>
          <a:prstGeom prst="rect">
            <a:avLst/>
          </a:prstGeom>
        </p:spPr>
      </p:pic>
      <p:sp>
        <p:nvSpPr>
          <p:cNvPr id="8" name="Rectángulo 7">
            <a:extLst>
              <a:ext uri="{FF2B5EF4-FFF2-40B4-BE49-F238E27FC236}">
                <a16:creationId xmlns:a16="http://schemas.microsoft.com/office/drawing/2014/main" id="{0537D12E-5A16-4900-886A-E6129FBB62CC}"/>
              </a:ext>
            </a:extLst>
          </p:cNvPr>
          <p:cNvSpPr/>
          <p:nvPr/>
        </p:nvSpPr>
        <p:spPr>
          <a:xfrm>
            <a:off x="521073" y="2320998"/>
            <a:ext cx="6049409" cy="11068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9" name="Conector: angular 8">
            <a:extLst>
              <a:ext uri="{FF2B5EF4-FFF2-40B4-BE49-F238E27FC236}">
                <a16:creationId xmlns:a16="http://schemas.microsoft.com/office/drawing/2014/main" id="{561219FB-7679-48A7-8C13-A0EF766C1A00}"/>
              </a:ext>
            </a:extLst>
          </p:cNvPr>
          <p:cNvCxnSpPr>
            <a:cxnSpLocks/>
            <a:stCxn id="8" idx="0"/>
            <a:endCxn id="13" idx="1"/>
          </p:cNvCxnSpPr>
          <p:nvPr/>
        </p:nvCxnSpPr>
        <p:spPr>
          <a:xfrm rot="5400000" flipH="1" flipV="1">
            <a:off x="3625968" y="1799170"/>
            <a:ext cx="441639" cy="602019"/>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FE5A31B5-845F-4D35-8C6F-B7086E9FBE3A}"/>
              </a:ext>
            </a:extLst>
          </p:cNvPr>
          <p:cNvSpPr/>
          <p:nvPr/>
        </p:nvSpPr>
        <p:spPr>
          <a:xfrm>
            <a:off x="6570481" y="2320998"/>
            <a:ext cx="776503" cy="11068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CuadroTexto 2">
            <a:extLst>
              <a:ext uri="{FF2B5EF4-FFF2-40B4-BE49-F238E27FC236}">
                <a16:creationId xmlns:a16="http://schemas.microsoft.com/office/drawing/2014/main" id="{A96C9705-2D22-4FC6-B98A-EDBAE1ADF3B6}"/>
              </a:ext>
            </a:extLst>
          </p:cNvPr>
          <p:cNvSpPr txBox="1"/>
          <p:nvPr/>
        </p:nvSpPr>
        <p:spPr>
          <a:xfrm>
            <a:off x="4147797" y="1663915"/>
            <a:ext cx="2625909" cy="430887"/>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chemeClr val="tx1"/>
                </a:solidFill>
              </a:rPr>
              <a:t>Información proveniente de BD Estados y Ciclos de Producción</a:t>
            </a:r>
            <a:endParaRPr lang="es-CL" sz="1400" dirty="0">
              <a:solidFill>
                <a:schemeClr val="tx1"/>
              </a:solidFill>
            </a:endParaRPr>
          </a:p>
        </p:txBody>
      </p:sp>
      <p:cxnSp>
        <p:nvCxnSpPr>
          <p:cNvPr id="15" name="Conector: angular 14">
            <a:extLst>
              <a:ext uri="{FF2B5EF4-FFF2-40B4-BE49-F238E27FC236}">
                <a16:creationId xmlns:a16="http://schemas.microsoft.com/office/drawing/2014/main" id="{B13E0BE6-0EFA-47FD-AA30-9ABED22A191C}"/>
              </a:ext>
            </a:extLst>
          </p:cNvPr>
          <p:cNvCxnSpPr>
            <a:cxnSpLocks/>
            <a:stCxn id="10" idx="3"/>
            <a:endCxn id="16" idx="1"/>
          </p:cNvCxnSpPr>
          <p:nvPr/>
        </p:nvCxnSpPr>
        <p:spPr>
          <a:xfrm flipV="1">
            <a:off x="7346984" y="2202524"/>
            <a:ext cx="602020" cy="671906"/>
          </a:xfrm>
          <a:prstGeom prst="bent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2">
            <a:extLst>
              <a:ext uri="{FF2B5EF4-FFF2-40B4-BE49-F238E27FC236}">
                <a16:creationId xmlns:a16="http://schemas.microsoft.com/office/drawing/2014/main" id="{9EBB2838-C5EC-44E0-9832-AEA9C8473940}"/>
              </a:ext>
            </a:extLst>
          </p:cNvPr>
          <p:cNvSpPr txBox="1"/>
          <p:nvPr/>
        </p:nvSpPr>
        <p:spPr>
          <a:xfrm>
            <a:off x="7949004" y="1663915"/>
            <a:ext cx="3919342" cy="1077218"/>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chemeClr val="tx1"/>
                </a:solidFill>
              </a:rPr>
              <a:t>Input que se debe ingresar acerca de cuál es la duración esperada para la etapa / locación en particular. En este ejemplo se utiliza la información histórica con la </a:t>
            </a:r>
            <a:r>
              <a:rPr lang="es-MX" sz="1400" b="1" dirty="0">
                <a:solidFill>
                  <a:schemeClr val="tx1"/>
                </a:solidFill>
              </a:rPr>
              <a:t>media de los tiempos operativos*</a:t>
            </a:r>
            <a:r>
              <a:rPr lang="es-MX" sz="1400" dirty="0">
                <a:solidFill>
                  <a:schemeClr val="tx1"/>
                </a:solidFill>
              </a:rPr>
              <a:t>.</a:t>
            </a:r>
            <a:endParaRPr lang="es-CL" sz="1400" dirty="0">
              <a:solidFill>
                <a:schemeClr val="tx1"/>
              </a:solidFill>
            </a:endParaRPr>
          </a:p>
        </p:txBody>
      </p:sp>
      <p:pic>
        <p:nvPicPr>
          <p:cNvPr id="27" name="Imagen 26">
            <a:extLst>
              <a:ext uri="{FF2B5EF4-FFF2-40B4-BE49-F238E27FC236}">
                <a16:creationId xmlns:a16="http://schemas.microsoft.com/office/drawing/2014/main" id="{0000EC77-AB4F-448D-B601-4B98EE3B120F}"/>
              </a:ext>
            </a:extLst>
          </p:cNvPr>
          <p:cNvPicPr>
            <a:picLocks noChangeAspect="1"/>
          </p:cNvPicPr>
          <p:nvPr/>
        </p:nvPicPr>
        <p:blipFill>
          <a:blip r:embed="rId4"/>
          <a:stretch>
            <a:fillRect/>
          </a:stretch>
        </p:blipFill>
        <p:spPr>
          <a:xfrm rot="5400000">
            <a:off x="2987893" y="2431830"/>
            <a:ext cx="585267" cy="2322777"/>
          </a:xfrm>
          <a:prstGeom prst="rect">
            <a:avLst/>
          </a:prstGeom>
        </p:spPr>
      </p:pic>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3C5A18E5-DC30-4C04-B2F5-173D415BF547}"/>
                  </a:ext>
                </a:extLst>
              </p:cNvPr>
              <p:cNvSpPr txBox="1"/>
              <p:nvPr/>
            </p:nvSpPr>
            <p:spPr>
              <a:xfrm>
                <a:off x="9564150" y="2890493"/>
                <a:ext cx="1856021" cy="551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rPr>
                        <m:t>𝑃𝑒𝑟𝑓</m:t>
                      </m:r>
                      <m:r>
                        <a:rPr lang="es-MX" sz="1600" b="0" i="1" smtClean="0">
                          <a:latin typeface="Cambria Math" panose="02040503050406030204" pitchFamily="18" charset="0"/>
                        </a:rPr>
                        <m:t>. </m:t>
                      </m:r>
                      <m:r>
                        <a:rPr lang="es-MX" sz="1600" b="0" i="1" smtClean="0">
                          <a:latin typeface="Cambria Math" panose="02040503050406030204" pitchFamily="18" charset="0"/>
                        </a:rPr>
                        <m:t>𝐶𝑖𝑐𝑙𝑜</m:t>
                      </m:r>
                      <m:r>
                        <a:rPr lang="es-MX" sz="1600" b="0" i="1" smtClean="0">
                          <a:latin typeface="Cambria Math" panose="02040503050406030204" pitchFamily="18" charset="0"/>
                        </a:rPr>
                        <m:t>.=</m:t>
                      </m:r>
                      <m:f>
                        <m:fPr>
                          <m:ctrlPr>
                            <a:rPr lang="es-MX" sz="1600" b="0" i="1" smtClean="0">
                              <a:latin typeface="Cambria Math" panose="02040503050406030204" pitchFamily="18" charset="0"/>
                            </a:rPr>
                          </m:ctrlPr>
                        </m:fPr>
                        <m:num>
                          <m:nary>
                            <m:naryPr>
                              <m:chr m:val="∑"/>
                              <m:subHide m:val="on"/>
                              <m:supHide m:val="on"/>
                              <m:ctrlPr>
                                <a:rPr lang="es-MX" sz="1600" b="0" i="1" smtClean="0">
                                  <a:latin typeface="Cambria Math" panose="02040503050406030204" pitchFamily="18" charset="0"/>
                                </a:rPr>
                              </m:ctrlPr>
                            </m:naryPr>
                            <m:sub/>
                            <m:sup/>
                            <m:e>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𝑇</m:t>
                                  </m:r>
                                </m:e>
                                <m:sub>
                                  <m:r>
                                    <a:rPr lang="es-MX" sz="1600" b="0" i="1" smtClean="0">
                                      <a:latin typeface="Cambria Math" panose="02040503050406030204" pitchFamily="18" charset="0"/>
                                    </a:rPr>
                                    <m:t>𝑟𝑒𝑓</m:t>
                                  </m:r>
                                </m:sub>
                              </m:sSub>
                            </m:e>
                          </m:nary>
                        </m:num>
                        <m:den>
                          <m:nary>
                            <m:naryPr>
                              <m:chr m:val="∑"/>
                              <m:subHide m:val="on"/>
                              <m:supHide m:val="on"/>
                              <m:ctrlPr>
                                <a:rPr lang="es-MX" sz="1600" i="1">
                                  <a:latin typeface="Cambria Math" panose="02040503050406030204" pitchFamily="18" charset="0"/>
                                </a:rPr>
                              </m:ctrlPr>
                            </m:naryPr>
                            <m:sub/>
                            <m:sup/>
                            <m:e>
                              <m:sSub>
                                <m:sSubPr>
                                  <m:ctrlPr>
                                    <a:rPr lang="es-MX" sz="1600" i="1">
                                      <a:latin typeface="Cambria Math" panose="02040503050406030204" pitchFamily="18" charset="0"/>
                                    </a:rPr>
                                  </m:ctrlPr>
                                </m:sSubPr>
                                <m:e>
                                  <m:r>
                                    <a:rPr lang="es-MX" sz="1600" i="1">
                                      <a:latin typeface="Cambria Math" panose="02040503050406030204" pitchFamily="18" charset="0"/>
                                    </a:rPr>
                                    <m:t>𝑇</m:t>
                                  </m:r>
                                </m:e>
                                <m:sub>
                                  <m:r>
                                    <a:rPr lang="es-MX" sz="1600" b="0" i="1" smtClean="0">
                                      <a:latin typeface="Cambria Math" panose="02040503050406030204" pitchFamily="18" charset="0"/>
                                    </a:rPr>
                                    <m:t>𝑜𝑝</m:t>
                                  </m:r>
                                </m:sub>
                              </m:sSub>
                            </m:e>
                          </m:nary>
                        </m:den>
                      </m:f>
                    </m:oMath>
                  </m:oMathPara>
                </a14:m>
                <a:endParaRPr lang="es-CL" sz="1600" dirty="0"/>
              </a:p>
            </p:txBody>
          </p:sp>
        </mc:Choice>
        <mc:Fallback>
          <p:sp>
            <p:nvSpPr>
              <p:cNvPr id="28" name="CuadroTexto 27">
                <a:extLst>
                  <a:ext uri="{FF2B5EF4-FFF2-40B4-BE49-F238E27FC236}">
                    <a16:creationId xmlns:a16="http://schemas.microsoft.com/office/drawing/2014/main" id="{3C5A18E5-DC30-4C04-B2F5-173D415BF547}"/>
                  </a:ext>
                </a:extLst>
              </p:cNvPr>
              <p:cNvSpPr txBox="1">
                <a:spLocks noRot="1" noChangeAspect="1" noMove="1" noResize="1" noEditPoints="1" noAdjustHandles="1" noChangeArrowheads="1" noChangeShapeType="1" noTextEdit="1"/>
              </p:cNvSpPr>
              <p:nvPr/>
            </p:nvSpPr>
            <p:spPr>
              <a:xfrm>
                <a:off x="9564150" y="2890493"/>
                <a:ext cx="1856021" cy="551689"/>
              </a:xfrm>
              <a:prstGeom prst="rect">
                <a:avLst/>
              </a:prstGeom>
              <a:blipFill>
                <a:blip r:embed="rId5"/>
                <a:stretch>
                  <a:fillRect l="-2721" t="-83721" r="-1361" b="-118605"/>
                </a:stretch>
              </a:blipFill>
            </p:spPr>
            <p:txBody>
              <a:bodyPr/>
              <a:lstStyle/>
              <a:p>
                <a:r>
                  <a:rPr lang="es-CL">
                    <a:noFill/>
                  </a:rPr>
                  <a:t> </a:t>
                </a:r>
              </a:p>
            </p:txBody>
          </p:sp>
        </mc:Fallback>
      </mc:AlternateContent>
      <p:sp>
        <p:nvSpPr>
          <p:cNvPr id="29" name="CuadroTexto 2">
            <a:extLst>
              <a:ext uri="{FF2B5EF4-FFF2-40B4-BE49-F238E27FC236}">
                <a16:creationId xmlns:a16="http://schemas.microsoft.com/office/drawing/2014/main" id="{9D2D6047-F205-4C96-8F02-3CA3F9FF4379}"/>
              </a:ext>
            </a:extLst>
          </p:cNvPr>
          <p:cNvSpPr txBox="1"/>
          <p:nvPr/>
        </p:nvSpPr>
        <p:spPr>
          <a:xfrm>
            <a:off x="9807327" y="3619000"/>
            <a:ext cx="927881"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200" dirty="0">
                <a:solidFill>
                  <a:schemeClr val="tx1"/>
                </a:solidFill>
              </a:rPr>
              <a:t>donde,</a:t>
            </a:r>
            <a:endParaRPr lang="es-CL" sz="1200" dirty="0">
              <a:solidFill>
                <a:schemeClr val="tx1"/>
              </a:solidFill>
            </a:endParaRPr>
          </a:p>
        </p:txBody>
      </p:sp>
      <mc:AlternateContent xmlns:mc="http://schemas.openxmlformats.org/markup-compatibility/2006">
        <mc:Choice xmlns:a14="http://schemas.microsoft.com/office/drawing/2010/main" Requires="a14">
          <p:sp>
            <p:nvSpPr>
              <p:cNvPr id="30" name="CuadroTexto 29">
                <a:extLst>
                  <a:ext uri="{FF2B5EF4-FFF2-40B4-BE49-F238E27FC236}">
                    <a16:creationId xmlns:a16="http://schemas.microsoft.com/office/drawing/2014/main" id="{12DA326B-3185-4ED7-B7A4-7F422E7D046E}"/>
                  </a:ext>
                </a:extLst>
              </p:cNvPr>
              <p:cNvSpPr txBox="1"/>
              <p:nvPr/>
            </p:nvSpPr>
            <p:spPr>
              <a:xfrm>
                <a:off x="9752353" y="3997429"/>
                <a:ext cx="1978747" cy="265970"/>
              </a:xfrm>
              <a:prstGeom prst="rect">
                <a:avLst/>
              </a:prstGeom>
              <a:noFill/>
            </p:spPr>
            <p:txBody>
              <a:bodyPr wrap="none" lIns="0" tIns="0" rIns="0" bIns="0" rtlCol="0">
                <a:spAutoFit/>
              </a:bodyPr>
              <a:lstStyle/>
              <a:p>
                <a14:m>
                  <m:oMath xmlns:m="http://schemas.openxmlformats.org/officeDocument/2006/math">
                    <m:sSub>
                      <m:sSubPr>
                        <m:ctrlPr>
                          <a:rPr lang="es-MX" sz="1600" i="1">
                            <a:latin typeface="Cambria Math" panose="02040503050406030204" pitchFamily="18" charset="0"/>
                          </a:rPr>
                        </m:ctrlPr>
                      </m:sSubPr>
                      <m:e>
                        <m:r>
                          <a:rPr lang="es-MX" sz="1600" i="1">
                            <a:latin typeface="Cambria Math" panose="02040503050406030204" pitchFamily="18" charset="0"/>
                          </a:rPr>
                          <m:t>𝑇</m:t>
                        </m:r>
                      </m:e>
                      <m:sub>
                        <m:r>
                          <a:rPr lang="es-MX" sz="1600" i="1">
                            <a:latin typeface="Cambria Math" panose="02040503050406030204" pitchFamily="18" charset="0"/>
                          </a:rPr>
                          <m:t>𝑟𝑒𝑓</m:t>
                        </m:r>
                      </m:sub>
                    </m:sSub>
                  </m:oMath>
                </a14:m>
                <a:r>
                  <a:rPr lang="es-CL" sz="1600" dirty="0"/>
                  <a:t>: Tiempo referencia</a:t>
                </a:r>
              </a:p>
            </p:txBody>
          </p:sp>
        </mc:Choice>
        <mc:Fallback>
          <p:sp>
            <p:nvSpPr>
              <p:cNvPr id="30" name="CuadroTexto 29">
                <a:extLst>
                  <a:ext uri="{FF2B5EF4-FFF2-40B4-BE49-F238E27FC236}">
                    <a16:creationId xmlns:a16="http://schemas.microsoft.com/office/drawing/2014/main" id="{12DA326B-3185-4ED7-B7A4-7F422E7D046E}"/>
                  </a:ext>
                </a:extLst>
              </p:cNvPr>
              <p:cNvSpPr txBox="1">
                <a:spLocks noRot="1" noChangeAspect="1" noMove="1" noResize="1" noEditPoints="1" noAdjustHandles="1" noChangeArrowheads="1" noChangeShapeType="1" noTextEdit="1"/>
              </p:cNvSpPr>
              <p:nvPr/>
            </p:nvSpPr>
            <p:spPr>
              <a:xfrm>
                <a:off x="9752353" y="3997429"/>
                <a:ext cx="1978747" cy="265970"/>
              </a:xfrm>
              <a:prstGeom prst="rect">
                <a:avLst/>
              </a:prstGeom>
              <a:blipFill>
                <a:blip r:embed="rId6"/>
                <a:stretch>
                  <a:fillRect l="-3846" t="-22727" r="-5128" b="-31818"/>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32" name="CuadroTexto 31">
                <a:extLst>
                  <a:ext uri="{FF2B5EF4-FFF2-40B4-BE49-F238E27FC236}">
                    <a16:creationId xmlns:a16="http://schemas.microsoft.com/office/drawing/2014/main" id="{4001BD4A-7939-40C8-8C10-4A0ACFB240CB}"/>
                  </a:ext>
                </a:extLst>
              </p:cNvPr>
              <p:cNvSpPr txBox="1"/>
              <p:nvPr/>
            </p:nvSpPr>
            <p:spPr>
              <a:xfrm>
                <a:off x="9752353" y="4404818"/>
                <a:ext cx="1860959" cy="265201"/>
              </a:xfrm>
              <a:prstGeom prst="rect">
                <a:avLst/>
              </a:prstGeom>
              <a:noFill/>
            </p:spPr>
            <p:txBody>
              <a:bodyPr wrap="none" lIns="0" tIns="0" rIns="0" bIns="0" rtlCol="0">
                <a:spAutoFit/>
              </a:bodyPr>
              <a:lstStyle/>
              <a:p>
                <a14:m>
                  <m:oMath xmlns:m="http://schemas.openxmlformats.org/officeDocument/2006/math">
                    <m:sSub>
                      <m:sSubPr>
                        <m:ctrlPr>
                          <a:rPr lang="es-MX" sz="1600" i="1" smtClean="0">
                            <a:latin typeface="Cambria Math" panose="02040503050406030204" pitchFamily="18" charset="0"/>
                          </a:rPr>
                        </m:ctrlPr>
                      </m:sSubPr>
                      <m:e>
                        <m:r>
                          <a:rPr lang="es-MX" sz="1600" i="1">
                            <a:latin typeface="Cambria Math" panose="02040503050406030204" pitchFamily="18" charset="0"/>
                          </a:rPr>
                          <m:t>𝑇</m:t>
                        </m:r>
                      </m:e>
                      <m:sub>
                        <m:r>
                          <a:rPr lang="es-MX" sz="1600" b="0" i="1" smtClean="0">
                            <a:latin typeface="Cambria Math" panose="02040503050406030204" pitchFamily="18" charset="0"/>
                          </a:rPr>
                          <m:t>𝑜𝑝</m:t>
                        </m:r>
                      </m:sub>
                    </m:sSub>
                  </m:oMath>
                </a14:m>
                <a:r>
                  <a:rPr lang="es-CL" sz="1600" dirty="0"/>
                  <a:t>: Tiempo operativo</a:t>
                </a:r>
              </a:p>
            </p:txBody>
          </p:sp>
        </mc:Choice>
        <mc:Fallback>
          <p:sp>
            <p:nvSpPr>
              <p:cNvPr id="32" name="CuadroTexto 31">
                <a:extLst>
                  <a:ext uri="{FF2B5EF4-FFF2-40B4-BE49-F238E27FC236}">
                    <a16:creationId xmlns:a16="http://schemas.microsoft.com/office/drawing/2014/main" id="{4001BD4A-7939-40C8-8C10-4A0ACFB240CB}"/>
                  </a:ext>
                </a:extLst>
              </p:cNvPr>
              <p:cNvSpPr txBox="1">
                <a:spLocks noRot="1" noChangeAspect="1" noMove="1" noResize="1" noEditPoints="1" noAdjustHandles="1" noChangeArrowheads="1" noChangeShapeType="1" noTextEdit="1"/>
              </p:cNvSpPr>
              <p:nvPr/>
            </p:nvSpPr>
            <p:spPr>
              <a:xfrm>
                <a:off x="9752353" y="4404818"/>
                <a:ext cx="1860959" cy="265201"/>
              </a:xfrm>
              <a:prstGeom prst="rect">
                <a:avLst/>
              </a:prstGeom>
              <a:blipFill>
                <a:blip r:embed="rId7"/>
                <a:stretch>
                  <a:fillRect l="-4110" t="-22727" r="-5479" b="-31818"/>
                </a:stretch>
              </a:blipFill>
            </p:spPr>
            <p:txBody>
              <a:bodyPr/>
              <a:lstStyle/>
              <a:p>
                <a:r>
                  <a:rPr lang="es-CL">
                    <a:noFill/>
                  </a:rPr>
                  <a:t> </a:t>
                </a:r>
              </a:p>
            </p:txBody>
          </p:sp>
        </mc:Fallback>
      </mc:AlternateContent>
      <p:sp>
        <p:nvSpPr>
          <p:cNvPr id="34" name="Rectángulo 33">
            <a:extLst>
              <a:ext uri="{FF2B5EF4-FFF2-40B4-BE49-F238E27FC236}">
                <a16:creationId xmlns:a16="http://schemas.microsoft.com/office/drawing/2014/main" id="{966CF6DD-E872-497A-A5C6-DE714D322B65}"/>
              </a:ext>
            </a:extLst>
          </p:cNvPr>
          <p:cNvSpPr/>
          <p:nvPr/>
        </p:nvSpPr>
        <p:spPr>
          <a:xfrm>
            <a:off x="8347512" y="3882297"/>
            <a:ext cx="853049" cy="20881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35" name="Conector: angular 34">
            <a:extLst>
              <a:ext uri="{FF2B5EF4-FFF2-40B4-BE49-F238E27FC236}">
                <a16:creationId xmlns:a16="http://schemas.microsoft.com/office/drawing/2014/main" id="{1E66950D-592F-4B32-B19D-C3950834DD07}"/>
              </a:ext>
            </a:extLst>
          </p:cNvPr>
          <p:cNvCxnSpPr>
            <a:cxnSpLocks/>
            <a:stCxn id="36" idx="0"/>
            <a:endCxn id="28" idx="1"/>
          </p:cNvCxnSpPr>
          <p:nvPr/>
        </p:nvCxnSpPr>
        <p:spPr>
          <a:xfrm rot="5400000" flipH="1" flipV="1">
            <a:off x="8809015" y="3131358"/>
            <a:ext cx="720155" cy="790116"/>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id="{A186A77A-AD35-4705-8C71-92A0C2722FCE}"/>
              </a:ext>
            </a:extLst>
          </p:cNvPr>
          <p:cNvSpPr/>
          <p:nvPr/>
        </p:nvSpPr>
        <p:spPr>
          <a:xfrm>
            <a:off x="8347509" y="3886493"/>
            <a:ext cx="853049" cy="34980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CuadroTexto 2">
            <a:extLst>
              <a:ext uri="{FF2B5EF4-FFF2-40B4-BE49-F238E27FC236}">
                <a16:creationId xmlns:a16="http://schemas.microsoft.com/office/drawing/2014/main" id="{02A63DE7-6FE6-41EB-869B-F97FE0F9392B}"/>
              </a:ext>
            </a:extLst>
          </p:cNvPr>
          <p:cNvSpPr txBox="1"/>
          <p:nvPr/>
        </p:nvSpPr>
        <p:spPr>
          <a:xfrm>
            <a:off x="7072752" y="2922457"/>
            <a:ext cx="422508" cy="615553"/>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4000" b="1" dirty="0">
                <a:solidFill>
                  <a:srgbClr val="FF0000"/>
                </a:solidFill>
              </a:rPr>
              <a:t>*</a:t>
            </a:r>
            <a:endParaRPr lang="es-CL" sz="4000" b="1" dirty="0">
              <a:solidFill>
                <a:srgbClr val="FF0000"/>
              </a:solidFill>
            </a:endParaRPr>
          </a:p>
        </p:txBody>
      </p:sp>
      <p:sp>
        <p:nvSpPr>
          <p:cNvPr id="42" name="CuadroTexto 2">
            <a:extLst>
              <a:ext uri="{FF2B5EF4-FFF2-40B4-BE49-F238E27FC236}">
                <a16:creationId xmlns:a16="http://schemas.microsoft.com/office/drawing/2014/main" id="{779FBE37-F83A-4124-8E79-974832F699CA}"/>
              </a:ext>
            </a:extLst>
          </p:cNvPr>
          <p:cNvSpPr txBox="1"/>
          <p:nvPr/>
        </p:nvSpPr>
        <p:spPr>
          <a:xfrm>
            <a:off x="521073" y="6389923"/>
            <a:ext cx="10899098" cy="430887"/>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rgbClr val="FF0000"/>
                </a:solidFill>
              </a:rPr>
              <a:t>: La referencia se debe utilizar solo con los tiempos de los ciclos que tengan el estado operativo. Las duraciones con otros estados no deben ser utilizadas con las referencias, ya que estas deben ser establecidas considerando solo la operación.</a:t>
            </a:r>
            <a:endParaRPr lang="es-CL" sz="1400" dirty="0">
              <a:solidFill>
                <a:srgbClr val="FF0000"/>
              </a:solidFill>
            </a:endParaRPr>
          </a:p>
        </p:txBody>
      </p:sp>
      <p:sp>
        <p:nvSpPr>
          <p:cNvPr id="43" name="CuadroTexto 2">
            <a:extLst>
              <a:ext uri="{FF2B5EF4-FFF2-40B4-BE49-F238E27FC236}">
                <a16:creationId xmlns:a16="http://schemas.microsoft.com/office/drawing/2014/main" id="{D3E1261B-7248-4ED3-AE93-43F899F94481}"/>
              </a:ext>
            </a:extLst>
          </p:cNvPr>
          <p:cNvSpPr txBox="1"/>
          <p:nvPr/>
        </p:nvSpPr>
        <p:spPr>
          <a:xfrm>
            <a:off x="255269" y="6288162"/>
            <a:ext cx="422508" cy="615553"/>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4000" b="1" dirty="0">
                <a:solidFill>
                  <a:srgbClr val="FF0000"/>
                </a:solidFill>
              </a:rPr>
              <a:t>*</a:t>
            </a:r>
            <a:endParaRPr lang="es-CL" sz="4000" b="1" dirty="0">
              <a:solidFill>
                <a:srgbClr val="FF0000"/>
              </a:solidFill>
            </a:endParaRPr>
          </a:p>
        </p:txBody>
      </p:sp>
      <p:sp>
        <p:nvSpPr>
          <p:cNvPr id="44" name="CuadroTexto 2">
            <a:extLst>
              <a:ext uri="{FF2B5EF4-FFF2-40B4-BE49-F238E27FC236}">
                <a16:creationId xmlns:a16="http://schemas.microsoft.com/office/drawing/2014/main" id="{0E6F1495-D047-442C-9D33-41FFC85544A0}"/>
              </a:ext>
            </a:extLst>
          </p:cNvPr>
          <p:cNvSpPr txBox="1"/>
          <p:nvPr/>
        </p:nvSpPr>
        <p:spPr>
          <a:xfrm>
            <a:off x="125146" y="6003494"/>
            <a:ext cx="3805830"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200" dirty="0">
                <a:solidFill>
                  <a:schemeClr val="tx1"/>
                </a:solidFill>
              </a:rPr>
              <a:t>Muestra de equipos en período de análisis de 1 turno</a:t>
            </a:r>
            <a:endParaRPr lang="es-CL" sz="1200" dirty="0">
              <a:solidFill>
                <a:schemeClr val="tx1"/>
              </a:solidFill>
            </a:endParaRPr>
          </a:p>
        </p:txBody>
      </p:sp>
    </p:spTree>
    <p:extLst>
      <p:ext uri="{BB962C8B-B14F-4D97-AF65-F5344CB8AC3E}">
        <p14:creationId xmlns:p14="http://schemas.microsoft.com/office/powerpoint/2010/main" val="93102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717A4397-BC6A-4493-8C1B-1840057DEFC7}"/>
              </a:ext>
            </a:extLst>
          </p:cNvPr>
          <p:cNvPicPr>
            <a:picLocks noChangeAspect="1"/>
          </p:cNvPicPr>
          <p:nvPr/>
        </p:nvPicPr>
        <p:blipFill>
          <a:blip r:embed="rId2"/>
          <a:stretch>
            <a:fillRect/>
          </a:stretch>
        </p:blipFill>
        <p:spPr>
          <a:xfrm>
            <a:off x="521072" y="2073899"/>
            <a:ext cx="5179953" cy="3742439"/>
          </a:xfrm>
          <a:prstGeom prst="rect">
            <a:avLst/>
          </a:prstGeom>
        </p:spPr>
      </p:pic>
      <p:sp>
        <p:nvSpPr>
          <p:cNvPr id="3" name="CuadroTexto 2">
            <a:extLst>
              <a:ext uri="{FF2B5EF4-FFF2-40B4-BE49-F238E27FC236}">
                <a16:creationId xmlns:a16="http://schemas.microsoft.com/office/drawing/2014/main" id="{8BF3E853-0520-4442-AE3C-4A3CA0AD7D7F}"/>
              </a:ext>
            </a:extLst>
          </p:cNvPr>
          <p:cNvSpPr txBox="1"/>
          <p:nvPr/>
        </p:nvSpPr>
        <p:spPr>
          <a:xfrm>
            <a:off x="521074" y="241585"/>
            <a:ext cx="4410849" cy="387828"/>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FASE IV: Generación Indicadores: OEE</a:t>
            </a:r>
          </a:p>
        </p:txBody>
      </p:sp>
      <p:sp>
        <p:nvSpPr>
          <p:cNvPr id="6" name="CuadroTexto 2">
            <a:extLst>
              <a:ext uri="{FF2B5EF4-FFF2-40B4-BE49-F238E27FC236}">
                <a16:creationId xmlns:a16="http://schemas.microsoft.com/office/drawing/2014/main" id="{85E704FF-8E33-48A5-A70B-12DBC2892C29}"/>
              </a:ext>
            </a:extLst>
          </p:cNvPr>
          <p:cNvSpPr txBox="1"/>
          <p:nvPr/>
        </p:nvSpPr>
        <p:spPr>
          <a:xfrm>
            <a:off x="521073" y="790054"/>
            <a:ext cx="10998482" cy="73866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600" b="1" dirty="0">
                <a:solidFill>
                  <a:schemeClr val="tx1"/>
                </a:solidFill>
              </a:rPr>
              <a:t>A partir de los tres indicadores anteriores (Utilización, Performance Capacidad y Performance Ciclo Productivo), es posible obtener el indicador OEE a nivel individual para cada equipo, multiplicando los indicadores mencionados.</a:t>
            </a:r>
            <a:endParaRPr lang="es-CL" sz="1600" b="1" dirty="0">
              <a:solidFill>
                <a:schemeClr val="tx1"/>
              </a:solidFill>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CA94FEE-6BDB-460A-9B24-DCAE6FAB69C1}"/>
                  </a:ext>
                </a:extLst>
              </p:cNvPr>
              <p:cNvSpPr txBox="1"/>
              <p:nvPr/>
            </p:nvSpPr>
            <p:spPr>
              <a:xfrm>
                <a:off x="6491013" y="1443138"/>
                <a:ext cx="3277629"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𝑂𝐸𝐸</m:t>
                          </m:r>
                        </m:e>
                        <m:sub>
                          <m:r>
                            <a:rPr lang="es-MX" sz="1600" b="0" i="1" smtClean="0">
                              <a:latin typeface="Cambria Math" panose="02040503050406030204" pitchFamily="18" charset="0"/>
                            </a:rPr>
                            <m:t>𝑖</m:t>
                          </m:r>
                        </m:sub>
                      </m:sSub>
                      <m:r>
                        <a:rPr lang="es-MX" sz="1600" b="0" i="1" smtClean="0">
                          <a:latin typeface="Cambria Math" panose="02040503050406030204" pitchFamily="18" charset="0"/>
                        </a:rPr>
                        <m:t>=</m:t>
                      </m:r>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𝑈𝑡𝑖𝑙</m:t>
                          </m:r>
                        </m:e>
                        <m:sub>
                          <m:r>
                            <a:rPr lang="es-MX" sz="1600" b="0" i="1" smtClean="0">
                              <a:latin typeface="Cambria Math" panose="02040503050406030204" pitchFamily="18" charset="0"/>
                            </a:rPr>
                            <m:t>𝑖</m:t>
                          </m:r>
                        </m:sub>
                      </m:sSub>
                      <m:r>
                        <a:rPr lang="es-MX" sz="1600" b="0" i="1" smtClean="0">
                          <a:latin typeface="Cambria Math" panose="02040503050406030204" pitchFamily="18" charset="0"/>
                        </a:rPr>
                        <m:t>  </m:t>
                      </m:r>
                      <m:r>
                        <a:rPr lang="es-MX" sz="1600" b="0" i="1" smtClean="0">
                          <a:latin typeface="Cambria Math" panose="02040503050406030204" pitchFamily="18" charset="0"/>
                        </a:rPr>
                        <m:t>𝑥</m:t>
                      </m:r>
                      <m:r>
                        <a:rPr lang="es-MX" sz="1600" b="0" i="1" smtClean="0">
                          <a:latin typeface="Cambria Math" panose="02040503050406030204" pitchFamily="18" charset="0"/>
                        </a:rPr>
                        <m:t> </m:t>
                      </m:r>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𝑃𝑒𝑟𝑓</m:t>
                          </m:r>
                          <m:r>
                            <a:rPr lang="es-MX" sz="1600" b="0" i="1" smtClean="0">
                              <a:latin typeface="Cambria Math" panose="02040503050406030204" pitchFamily="18" charset="0"/>
                            </a:rPr>
                            <m:t>.</m:t>
                          </m:r>
                        </m:e>
                        <m:sub>
                          <m:r>
                            <a:rPr lang="es-MX" sz="1600" b="0" i="1" smtClean="0">
                              <a:latin typeface="Cambria Math" panose="02040503050406030204" pitchFamily="18" charset="0"/>
                            </a:rPr>
                            <m:t>𝑐𝑎𝑝</m:t>
                          </m:r>
                        </m:sub>
                      </m:sSub>
                      <m:r>
                        <a:rPr lang="es-MX" sz="1600" b="0" i="1" smtClean="0">
                          <a:latin typeface="Cambria Math" panose="02040503050406030204" pitchFamily="18" charset="0"/>
                        </a:rPr>
                        <m:t> </m:t>
                      </m:r>
                      <m:r>
                        <a:rPr lang="es-MX" sz="1600" b="0" i="1" smtClean="0">
                          <a:latin typeface="Cambria Math" panose="02040503050406030204" pitchFamily="18" charset="0"/>
                        </a:rPr>
                        <m:t>𝑥</m:t>
                      </m:r>
                      <m:r>
                        <a:rPr lang="es-MX" sz="1600" b="0" i="1" smtClean="0">
                          <a:latin typeface="Cambria Math" panose="02040503050406030204" pitchFamily="18" charset="0"/>
                        </a:rPr>
                        <m:t> </m:t>
                      </m:r>
                      <m:sSub>
                        <m:sSubPr>
                          <m:ctrlPr>
                            <a:rPr lang="es-MX" sz="1600" i="1">
                              <a:latin typeface="Cambria Math" panose="02040503050406030204" pitchFamily="18" charset="0"/>
                            </a:rPr>
                          </m:ctrlPr>
                        </m:sSubPr>
                        <m:e>
                          <m:r>
                            <a:rPr lang="es-MX" sz="1600" i="1">
                              <a:latin typeface="Cambria Math" panose="02040503050406030204" pitchFamily="18" charset="0"/>
                            </a:rPr>
                            <m:t>𝑃𝑒𝑟𝑓</m:t>
                          </m:r>
                          <m:r>
                            <a:rPr lang="es-MX" sz="1600" i="1">
                              <a:latin typeface="Cambria Math" panose="02040503050406030204" pitchFamily="18" charset="0"/>
                            </a:rPr>
                            <m:t>.</m:t>
                          </m:r>
                        </m:e>
                        <m:sub>
                          <m:r>
                            <a:rPr lang="es-MX" sz="1600" b="0" i="1" smtClean="0">
                              <a:latin typeface="Cambria Math" panose="02040503050406030204" pitchFamily="18" charset="0"/>
                            </a:rPr>
                            <m:t>𝑐𝑖𝑐𝑙𝑜</m:t>
                          </m:r>
                        </m:sub>
                      </m:sSub>
                    </m:oMath>
                  </m:oMathPara>
                </a14:m>
                <a:endParaRPr lang="es-CL" sz="1600" dirty="0"/>
              </a:p>
            </p:txBody>
          </p:sp>
        </mc:Choice>
        <mc:Fallback xmlns="">
          <p:sp>
            <p:nvSpPr>
              <p:cNvPr id="7" name="CuadroTexto 6">
                <a:extLst>
                  <a:ext uri="{FF2B5EF4-FFF2-40B4-BE49-F238E27FC236}">
                    <a16:creationId xmlns:a16="http://schemas.microsoft.com/office/drawing/2014/main" id="{ACA94FEE-6BDB-460A-9B24-DCAE6FAB69C1}"/>
                  </a:ext>
                </a:extLst>
              </p:cNvPr>
              <p:cNvSpPr txBox="1">
                <a:spLocks noRot="1" noChangeAspect="1" noMove="1" noResize="1" noEditPoints="1" noAdjustHandles="1" noChangeArrowheads="1" noChangeShapeType="1" noTextEdit="1"/>
              </p:cNvSpPr>
              <p:nvPr/>
            </p:nvSpPr>
            <p:spPr>
              <a:xfrm>
                <a:off x="6491013" y="1443138"/>
                <a:ext cx="3277629" cy="265201"/>
              </a:xfrm>
              <a:prstGeom prst="rect">
                <a:avLst/>
              </a:prstGeom>
              <a:blipFill>
                <a:blip r:embed="rId3"/>
                <a:stretch>
                  <a:fillRect l="-1117" b="-25581"/>
                </a:stretch>
              </a:blipFill>
            </p:spPr>
            <p:txBody>
              <a:bodyPr/>
              <a:lstStyle/>
              <a:p>
                <a:r>
                  <a:rPr lang="es-CL">
                    <a:noFill/>
                  </a:rPr>
                  <a:t> </a:t>
                </a:r>
              </a:p>
            </p:txBody>
          </p:sp>
        </mc:Fallback>
      </mc:AlternateContent>
      <p:sp>
        <p:nvSpPr>
          <p:cNvPr id="8" name="CuadroTexto 2">
            <a:extLst>
              <a:ext uri="{FF2B5EF4-FFF2-40B4-BE49-F238E27FC236}">
                <a16:creationId xmlns:a16="http://schemas.microsoft.com/office/drawing/2014/main" id="{F543AED2-5327-4192-9795-2CE310A81109}"/>
              </a:ext>
            </a:extLst>
          </p:cNvPr>
          <p:cNvSpPr txBox="1"/>
          <p:nvPr/>
        </p:nvSpPr>
        <p:spPr>
          <a:xfrm>
            <a:off x="6545987" y="1786789"/>
            <a:ext cx="927881"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200" dirty="0">
                <a:solidFill>
                  <a:schemeClr val="tx1"/>
                </a:solidFill>
              </a:rPr>
              <a:t>donde,</a:t>
            </a:r>
            <a:endParaRPr lang="es-CL" sz="1200" dirty="0">
              <a:solidFill>
                <a:schemeClr val="tx1"/>
              </a:solidFill>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C394F7AB-94F8-418E-9B6F-90C913393B31}"/>
                  </a:ext>
                </a:extLst>
              </p:cNvPr>
              <p:cNvSpPr txBox="1"/>
              <p:nvPr/>
            </p:nvSpPr>
            <p:spPr>
              <a:xfrm>
                <a:off x="6491013" y="2108656"/>
                <a:ext cx="1913409" cy="246221"/>
              </a:xfrm>
              <a:prstGeom prst="rect">
                <a:avLst/>
              </a:prstGeom>
              <a:noFill/>
            </p:spPr>
            <p:txBody>
              <a:bodyPr wrap="none" lIns="0" tIns="0" rIns="0" bIns="0" rtlCol="0">
                <a:spAutoFit/>
              </a:bodyPr>
              <a:lstStyle/>
              <a:p>
                <a14:m>
                  <m:oMath xmlns:m="http://schemas.openxmlformats.org/officeDocument/2006/math">
                    <m:sSub>
                      <m:sSubPr>
                        <m:ctrlPr>
                          <a:rPr lang="es-MX" sz="1600" i="1">
                            <a:latin typeface="Cambria Math" panose="02040503050406030204" pitchFamily="18" charset="0"/>
                          </a:rPr>
                        </m:ctrlPr>
                      </m:sSubPr>
                      <m:e>
                        <m:r>
                          <a:rPr lang="es-MX" sz="1600" i="1">
                            <a:latin typeface="Cambria Math" panose="02040503050406030204" pitchFamily="18" charset="0"/>
                          </a:rPr>
                          <m:t>𝑂𝐸𝐸</m:t>
                        </m:r>
                      </m:e>
                      <m:sub>
                        <m:r>
                          <a:rPr lang="es-MX" sz="1600" i="1">
                            <a:latin typeface="Cambria Math" panose="02040503050406030204" pitchFamily="18" charset="0"/>
                          </a:rPr>
                          <m:t>𝑖</m:t>
                        </m:r>
                      </m:sub>
                    </m:sSub>
                  </m:oMath>
                </a14:m>
                <a:r>
                  <a:rPr lang="es-CL" sz="1600" dirty="0"/>
                  <a:t>: OEE del equipo i</a:t>
                </a:r>
              </a:p>
            </p:txBody>
          </p:sp>
        </mc:Choice>
        <mc:Fallback xmlns="">
          <p:sp>
            <p:nvSpPr>
              <p:cNvPr id="9" name="CuadroTexto 8">
                <a:extLst>
                  <a:ext uri="{FF2B5EF4-FFF2-40B4-BE49-F238E27FC236}">
                    <a16:creationId xmlns:a16="http://schemas.microsoft.com/office/drawing/2014/main" id="{C394F7AB-94F8-418E-9B6F-90C913393B31}"/>
                  </a:ext>
                </a:extLst>
              </p:cNvPr>
              <p:cNvSpPr txBox="1">
                <a:spLocks noRot="1" noChangeAspect="1" noMove="1" noResize="1" noEditPoints="1" noAdjustHandles="1" noChangeArrowheads="1" noChangeShapeType="1" noTextEdit="1"/>
              </p:cNvSpPr>
              <p:nvPr/>
            </p:nvSpPr>
            <p:spPr>
              <a:xfrm>
                <a:off x="6491013" y="2108656"/>
                <a:ext cx="1913409" cy="246221"/>
              </a:xfrm>
              <a:prstGeom prst="rect">
                <a:avLst/>
              </a:prstGeom>
              <a:blipFill>
                <a:blip r:embed="rId4"/>
                <a:stretch>
                  <a:fillRect l="-3822" t="-27500" r="-5414" b="-50000"/>
                </a:stretch>
              </a:blipFill>
            </p:spPr>
            <p:txBody>
              <a:bodyPr/>
              <a:lstStyle/>
              <a:p>
                <a:r>
                  <a:rPr lang="es-CL">
                    <a:noFill/>
                  </a:rPr>
                  <a:t> </a:t>
                </a:r>
              </a:p>
            </p:txBody>
          </p:sp>
        </mc:Fallback>
      </mc:AlternateContent>
      <p:sp>
        <p:nvSpPr>
          <p:cNvPr id="10" name="Rectángulo 9">
            <a:extLst>
              <a:ext uri="{FF2B5EF4-FFF2-40B4-BE49-F238E27FC236}">
                <a16:creationId xmlns:a16="http://schemas.microsoft.com/office/drawing/2014/main" id="{1F6AC08A-3788-407E-96BC-D3346984B8F1}"/>
              </a:ext>
            </a:extLst>
          </p:cNvPr>
          <p:cNvSpPr/>
          <p:nvPr/>
        </p:nvSpPr>
        <p:spPr>
          <a:xfrm>
            <a:off x="3794367" y="2073898"/>
            <a:ext cx="853046" cy="37424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1" name="Conector: angular 10">
            <a:extLst>
              <a:ext uri="{FF2B5EF4-FFF2-40B4-BE49-F238E27FC236}">
                <a16:creationId xmlns:a16="http://schemas.microsoft.com/office/drawing/2014/main" id="{49CE0E2A-B069-43C8-A0E4-403AE02E4675}"/>
              </a:ext>
            </a:extLst>
          </p:cNvPr>
          <p:cNvCxnSpPr>
            <a:cxnSpLocks/>
            <a:stCxn id="12" idx="0"/>
            <a:endCxn id="7" idx="1"/>
          </p:cNvCxnSpPr>
          <p:nvPr/>
        </p:nvCxnSpPr>
        <p:spPr>
          <a:xfrm rot="5400000" flipH="1" flipV="1">
            <a:off x="5102417" y="689499"/>
            <a:ext cx="502355" cy="22748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7078D408-BC04-465F-88E7-1072CD8FC8E7}"/>
              </a:ext>
            </a:extLst>
          </p:cNvPr>
          <p:cNvSpPr/>
          <p:nvPr/>
        </p:nvSpPr>
        <p:spPr>
          <a:xfrm>
            <a:off x="3794363" y="2078094"/>
            <a:ext cx="843625" cy="42000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DBCF8DD3-306D-4699-AD2A-329254F1D40C}"/>
                  </a:ext>
                </a:extLst>
              </p:cNvPr>
              <p:cNvSpPr txBox="1"/>
              <p:nvPr/>
            </p:nvSpPr>
            <p:spPr>
              <a:xfrm>
                <a:off x="6491012" y="2498000"/>
                <a:ext cx="2408352" cy="246221"/>
              </a:xfrm>
              <a:prstGeom prst="rect">
                <a:avLst/>
              </a:prstGeom>
              <a:noFill/>
            </p:spPr>
            <p:txBody>
              <a:bodyPr wrap="none" lIns="0" tIns="0" rIns="0" bIns="0" rtlCol="0">
                <a:spAutoFit/>
              </a:bodyPr>
              <a:lstStyle/>
              <a:p>
                <a14:m>
                  <m:oMath xmlns:m="http://schemas.openxmlformats.org/officeDocument/2006/math">
                    <m:sSub>
                      <m:sSubPr>
                        <m:ctrlPr>
                          <a:rPr lang="es-MX" sz="1600" i="1">
                            <a:latin typeface="Cambria Math" panose="02040503050406030204" pitchFamily="18" charset="0"/>
                          </a:rPr>
                        </m:ctrlPr>
                      </m:sSubPr>
                      <m:e>
                        <m:r>
                          <a:rPr lang="es-MX" sz="1600" i="1">
                            <a:latin typeface="Cambria Math" panose="02040503050406030204" pitchFamily="18" charset="0"/>
                          </a:rPr>
                          <m:t>𝑈𝑡𝑖𝑙</m:t>
                        </m:r>
                      </m:e>
                      <m:sub>
                        <m:r>
                          <a:rPr lang="es-MX" sz="1600" i="1">
                            <a:latin typeface="Cambria Math" panose="02040503050406030204" pitchFamily="18" charset="0"/>
                          </a:rPr>
                          <m:t>𝑖</m:t>
                        </m:r>
                      </m:sub>
                    </m:sSub>
                  </m:oMath>
                </a14:m>
                <a:r>
                  <a:rPr lang="es-CL" sz="1600" dirty="0"/>
                  <a:t>: Utilización del equipo i</a:t>
                </a:r>
              </a:p>
            </p:txBody>
          </p:sp>
        </mc:Choice>
        <mc:Fallback xmlns="">
          <p:sp>
            <p:nvSpPr>
              <p:cNvPr id="15" name="CuadroTexto 14">
                <a:extLst>
                  <a:ext uri="{FF2B5EF4-FFF2-40B4-BE49-F238E27FC236}">
                    <a16:creationId xmlns:a16="http://schemas.microsoft.com/office/drawing/2014/main" id="{DBCF8DD3-306D-4699-AD2A-329254F1D40C}"/>
                  </a:ext>
                </a:extLst>
              </p:cNvPr>
              <p:cNvSpPr txBox="1">
                <a:spLocks noRot="1" noChangeAspect="1" noMove="1" noResize="1" noEditPoints="1" noAdjustHandles="1" noChangeArrowheads="1" noChangeShapeType="1" noTextEdit="1"/>
              </p:cNvSpPr>
              <p:nvPr/>
            </p:nvSpPr>
            <p:spPr>
              <a:xfrm>
                <a:off x="6491012" y="2498000"/>
                <a:ext cx="2408352" cy="246221"/>
              </a:xfrm>
              <a:prstGeom prst="rect">
                <a:avLst/>
              </a:prstGeom>
              <a:blipFill>
                <a:blip r:embed="rId5"/>
                <a:stretch>
                  <a:fillRect l="-3038" t="-27500" r="-4304" b="-50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C61C14D0-A74E-4794-9D22-4868B1C1760A}"/>
                  </a:ext>
                </a:extLst>
              </p:cNvPr>
              <p:cNvSpPr txBox="1"/>
              <p:nvPr/>
            </p:nvSpPr>
            <p:spPr>
              <a:xfrm>
                <a:off x="6491011" y="2887344"/>
                <a:ext cx="3861570" cy="265201"/>
              </a:xfrm>
              <a:prstGeom prst="rect">
                <a:avLst/>
              </a:prstGeom>
              <a:noFill/>
            </p:spPr>
            <p:txBody>
              <a:bodyPr wrap="none" lIns="0" tIns="0" rIns="0" bIns="0" rtlCol="0">
                <a:spAutoFit/>
              </a:bodyPr>
              <a:lstStyle/>
              <a:p>
                <a14:m>
                  <m:oMath xmlns:m="http://schemas.openxmlformats.org/officeDocument/2006/math">
                    <m:sSub>
                      <m:sSubPr>
                        <m:ctrlPr>
                          <a:rPr lang="es-MX" sz="1600" i="1">
                            <a:latin typeface="Cambria Math" panose="02040503050406030204" pitchFamily="18" charset="0"/>
                          </a:rPr>
                        </m:ctrlPr>
                      </m:sSubPr>
                      <m:e>
                        <m:r>
                          <a:rPr lang="es-MX" sz="1600" i="1">
                            <a:latin typeface="Cambria Math" panose="02040503050406030204" pitchFamily="18" charset="0"/>
                          </a:rPr>
                          <m:t>𝑃𝑒𝑟𝑓</m:t>
                        </m:r>
                        <m:r>
                          <a:rPr lang="es-MX" sz="1600" i="1">
                            <a:latin typeface="Cambria Math" panose="02040503050406030204" pitchFamily="18" charset="0"/>
                          </a:rPr>
                          <m:t>.</m:t>
                        </m:r>
                      </m:e>
                      <m:sub>
                        <m:r>
                          <a:rPr lang="es-MX" sz="1600" i="1">
                            <a:latin typeface="Cambria Math" panose="02040503050406030204" pitchFamily="18" charset="0"/>
                          </a:rPr>
                          <m:t>𝑐𝑎𝑝</m:t>
                        </m:r>
                      </m:sub>
                    </m:sSub>
                  </m:oMath>
                </a14:m>
                <a:r>
                  <a:rPr lang="es-CL" sz="1600" dirty="0"/>
                  <a:t>: Performance Capacidad del equipo i</a:t>
                </a:r>
              </a:p>
            </p:txBody>
          </p:sp>
        </mc:Choice>
        <mc:Fallback xmlns="">
          <p:sp>
            <p:nvSpPr>
              <p:cNvPr id="16" name="CuadroTexto 15">
                <a:extLst>
                  <a:ext uri="{FF2B5EF4-FFF2-40B4-BE49-F238E27FC236}">
                    <a16:creationId xmlns:a16="http://schemas.microsoft.com/office/drawing/2014/main" id="{C61C14D0-A74E-4794-9D22-4868B1C1760A}"/>
                  </a:ext>
                </a:extLst>
              </p:cNvPr>
              <p:cNvSpPr txBox="1">
                <a:spLocks noRot="1" noChangeAspect="1" noMove="1" noResize="1" noEditPoints="1" noAdjustHandles="1" noChangeArrowheads="1" noChangeShapeType="1" noTextEdit="1"/>
              </p:cNvSpPr>
              <p:nvPr/>
            </p:nvSpPr>
            <p:spPr>
              <a:xfrm>
                <a:off x="6491011" y="2887344"/>
                <a:ext cx="3861570" cy="265201"/>
              </a:xfrm>
              <a:prstGeom prst="rect">
                <a:avLst/>
              </a:prstGeom>
              <a:blipFill>
                <a:blip r:embed="rId6"/>
                <a:stretch>
                  <a:fillRect l="-2528" t="-23256" r="-2212" b="-4186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A099512-BE5F-441A-BD10-2F7019785612}"/>
                  </a:ext>
                </a:extLst>
              </p:cNvPr>
              <p:cNvSpPr txBox="1"/>
              <p:nvPr/>
            </p:nvSpPr>
            <p:spPr>
              <a:xfrm>
                <a:off x="6491010" y="3276688"/>
                <a:ext cx="4431662" cy="246221"/>
              </a:xfrm>
              <a:prstGeom prst="rect">
                <a:avLst/>
              </a:prstGeom>
              <a:noFill/>
            </p:spPr>
            <p:txBody>
              <a:bodyPr wrap="none" lIns="0" tIns="0" rIns="0" bIns="0" rtlCol="0">
                <a:spAutoFit/>
              </a:bodyPr>
              <a:lstStyle/>
              <a:p>
                <a14:m>
                  <m:oMath xmlns:m="http://schemas.openxmlformats.org/officeDocument/2006/math">
                    <m:sSub>
                      <m:sSubPr>
                        <m:ctrlPr>
                          <a:rPr lang="es-MX" sz="1600" i="1">
                            <a:latin typeface="Cambria Math" panose="02040503050406030204" pitchFamily="18" charset="0"/>
                          </a:rPr>
                        </m:ctrlPr>
                      </m:sSubPr>
                      <m:e>
                        <m:r>
                          <a:rPr lang="es-MX" sz="1600" i="1">
                            <a:latin typeface="Cambria Math" panose="02040503050406030204" pitchFamily="18" charset="0"/>
                          </a:rPr>
                          <m:t>𝑃𝑒𝑟𝑓</m:t>
                        </m:r>
                        <m:r>
                          <a:rPr lang="es-MX" sz="1600" i="1">
                            <a:latin typeface="Cambria Math" panose="02040503050406030204" pitchFamily="18" charset="0"/>
                          </a:rPr>
                          <m:t>.</m:t>
                        </m:r>
                      </m:e>
                      <m:sub>
                        <m:r>
                          <a:rPr lang="es-MX" sz="1600" i="1">
                            <a:latin typeface="Cambria Math" panose="02040503050406030204" pitchFamily="18" charset="0"/>
                          </a:rPr>
                          <m:t>𝑐𝑖𝑐𝑙𝑜</m:t>
                        </m:r>
                      </m:sub>
                    </m:sSub>
                  </m:oMath>
                </a14:m>
                <a:r>
                  <a:rPr lang="es-CL" sz="1600" dirty="0"/>
                  <a:t>: Performance Ciclo Productivo del equipo i</a:t>
                </a:r>
              </a:p>
            </p:txBody>
          </p:sp>
        </mc:Choice>
        <mc:Fallback xmlns="">
          <p:sp>
            <p:nvSpPr>
              <p:cNvPr id="17" name="CuadroTexto 16">
                <a:extLst>
                  <a:ext uri="{FF2B5EF4-FFF2-40B4-BE49-F238E27FC236}">
                    <a16:creationId xmlns:a16="http://schemas.microsoft.com/office/drawing/2014/main" id="{CA099512-BE5F-441A-BD10-2F7019785612}"/>
                  </a:ext>
                </a:extLst>
              </p:cNvPr>
              <p:cNvSpPr txBox="1">
                <a:spLocks noRot="1" noChangeAspect="1" noMove="1" noResize="1" noEditPoints="1" noAdjustHandles="1" noChangeArrowheads="1" noChangeShapeType="1" noTextEdit="1"/>
              </p:cNvSpPr>
              <p:nvPr/>
            </p:nvSpPr>
            <p:spPr>
              <a:xfrm>
                <a:off x="6491010" y="3276688"/>
                <a:ext cx="4431662" cy="246221"/>
              </a:xfrm>
              <a:prstGeom prst="rect">
                <a:avLst/>
              </a:prstGeom>
              <a:blipFill>
                <a:blip r:embed="rId7"/>
                <a:stretch>
                  <a:fillRect l="-2201" t="-27500" r="-1788" b="-50000"/>
                </a:stretch>
              </a:blipFill>
            </p:spPr>
            <p:txBody>
              <a:bodyPr/>
              <a:lstStyle/>
              <a:p>
                <a:r>
                  <a:rPr lang="es-CL">
                    <a:noFill/>
                  </a:rPr>
                  <a:t> </a:t>
                </a:r>
              </a:p>
            </p:txBody>
          </p:sp>
        </mc:Fallback>
      </mc:AlternateContent>
      <p:pic>
        <p:nvPicPr>
          <p:cNvPr id="18" name="Imagen 17">
            <a:extLst>
              <a:ext uri="{FF2B5EF4-FFF2-40B4-BE49-F238E27FC236}">
                <a16:creationId xmlns:a16="http://schemas.microsoft.com/office/drawing/2014/main" id="{8A44611A-78AD-4EEB-8A39-D7FF9402FC09}"/>
              </a:ext>
            </a:extLst>
          </p:cNvPr>
          <p:cNvPicPr>
            <a:picLocks noChangeAspect="1"/>
          </p:cNvPicPr>
          <p:nvPr/>
        </p:nvPicPr>
        <p:blipFill>
          <a:blip r:embed="rId8"/>
          <a:stretch>
            <a:fillRect/>
          </a:stretch>
        </p:blipFill>
        <p:spPr>
          <a:xfrm>
            <a:off x="6766542" y="4444720"/>
            <a:ext cx="833650" cy="752688"/>
          </a:xfrm>
          <a:prstGeom prst="rect">
            <a:avLst/>
          </a:prstGeom>
        </p:spPr>
      </p:pic>
      <p:sp>
        <p:nvSpPr>
          <p:cNvPr id="19" name="Flecha: a la derecha 18">
            <a:extLst>
              <a:ext uri="{FF2B5EF4-FFF2-40B4-BE49-F238E27FC236}">
                <a16:creationId xmlns:a16="http://schemas.microsoft.com/office/drawing/2014/main" id="{82C85C6E-1D8E-4214-A900-C5933D6B0699}"/>
              </a:ext>
            </a:extLst>
          </p:cNvPr>
          <p:cNvSpPr/>
          <p:nvPr/>
        </p:nvSpPr>
        <p:spPr>
          <a:xfrm>
            <a:off x="5916032" y="4444720"/>
            <a:ext cx="629955" cy="541408"/>
          </a:xfrm>
          <a:prstGeom prst="rightArrow">
            <a:avLst>
              <a:gd name="adj1" fmla="val 50000"/>
              <a:gd name="adj2" fmla="val 5581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B9834853-759C-464E-8F97-9C31C69253CF}"/>
                  </a:ext>
                </a:extLst>
              </p:cNvPr>
              <p:cNvSpPr txBox="1"/>
              <p:nvPr/>
            </p:nvSpPr>
            <p:spPr>
              <a:xfrm>
                <a:off x="8114579" y="4385763"/>
                <a:ext cx="2591992" cy="5962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𝑂𝐸𝐸</m:t>
                          </m:r>
                        </m:e>
                        <m:sub>
                          <m:r>
                            <a:rPr lang="es-MX" sz="1600" b="0" i="1" smtClean="0">
                              <a:latin typeface="Cambria Math" panose="02040503050406030204" pitchFamily="18" charset="0"/>
                            </a:rPr>
                            <m:t>𝑓𝑙𝑜𝑡𝑎</m:t>
                          </m:r>
                        </m:sub>
                      </m:sSub>
                      <m:r>
                        <a:rPr lang="es-MX" sz="1600" b="0" i="1" smtClean="0">
                          <a:latin typeface="Cambria Math" panose="02040503050406030204" pitchFamily="18" charset="0"/>
                        </a:rPr>
                        <m:t>=</m:t>
                      </m:r>
                      <m:nary>
                        <m:naryPr>
                          <m:chr m:val="∑"/>
                          <m:subHide m:val="on"/>
                          <m:supHide m:val="on"/>
                          <m:ctrlPr>
                            <a:rPr lang="es-MX" sz="1600" b="0" i="1" smtClean="0">
                              <a:latin typeface="Cambria Math" panose="02040503050406030204" pitchFamily="18" charset="0"/>
                            </a:rPr>
                          </m:ctrlPr>
                        </m:naryPr>
                        <m:sub/>
                        <m:sup/>
                        <m:e>
                          <m:sSub>
                            <m:sSubPr>
                              <m:ctrlPr>
                                <a:rPr lang="es-MX" sz="1600" i="1">
                                  <a:latin typeface="Cambria Math" panose="02040503050406030204" pitchFamily="18" charset="0"/>
                                </a:rPr>
                              </m:ctrlPr>
                            </m:sSubPr>
                            <m:e>
                              <m:r>
                                <a:rPr lang="es-MX" sz="1600" i="1">
                                  <a:latin typeface="Cambria Math" panose="02040503050406030204" pitchFamily="18" charset="0"/>
                                </a:rPr>
                                <m:t>𝑂𝐸𝐸</m:t>
                              </m:r>
                            </m:e>
                            <m:sub>
                              <m:r>
                                <a:rPr lang="es-MX" sz="1600" i="1">
                                  <a:latin typeface="Cambria Math" panose="02040503050406030204" pitchFamily="18" charset="0"/>
                                </a:rPr>
                                <m:t>𝑖</m:t>
                              </m:r>
                            </m:sub>
                          </m:sSub>
                          <m:r>
                            <a:rPr lang="es-MX" sz="1600" b="0" i="1" smtClean="0">
                              <a:latin typeface="Cambria Math" panose="02040503050406030204" pitchFamily="18" charset="0"/>
                            </a:rPr>
                            <m:t> </m:t>
                          </m:r>
                          <m:r>
                            <a:rPr lang="es-MX" sz="1600" b="0" i="1" smtClean="0">
                              <a:latin typeface="Cambria Math" panose="02040503050406030204" pitchFamily="18" charset="0"/>
                            </a:rPr>
                            <m:t>𝑥</m:t>
                          </m:r>
                          <m:r>
                            <a:rPr lang="es-MX" sz="1600" b="0" i="1" smtClean="0">
                              <a:latin typeface="Cambria Math" panose="02040503050406030204" pitchFamily="18" charset="0"/>
                            </a:rPr>
                            <m:t> </m:t>
                          </m:r>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𝐶𝑎𝑝</m:t>
                              </m:r>
                            </m:e>
                            <m:sub>
                              <m:r>
                                <a:rPr lang="es-MX" sz="1600" b="0" i="1" smtClean="0">
                                  <a:latin typeface="Cambria Math" panose="02040503050406030204" pitchFamily="18" charset="0"/>
                                </a:rPr>
                                <m:t>𝑖</m:t>
                              </m:r>
                            </m:sub>
                          </m:sSub>
                          <m:r>
                            <a:rPr lang="es-MX" sz="1600" b="0" i="1" smtClean="0">
                              <a:latin typeface="Cambria Math" panose="02040503050406030204" pitchFamily="18" charset="0"/>
                            </a:rPr>
                            <m:t> </m:t>
                          </m:r>
                        </m:e>
                      </m:nary>
                    </m:oMath>
                  </m:oMathPara>
                </a14:m>
                <a:endParaRPr lang="es-CL" sz="1600" dirty="0"/>
              </a:p>
            </p:txBody>
          </p:sp>
        </mc:Choice>
        <mc:Fallback xmlns="">
          <p:sp>
            <p:nvSpPr>
              <p:cNvPr id="22" name="CuadroTexto 21">
                <a:extLst>
                  <a:ext uri="{FF2B5EF4-FFF2-40B4-BE49-F238E27FC236}">
                    <a16:creationId xmlns:a16="http://schemas.microsoft.com/office/drawing/2014/main" id="{B9834853-759C-464E-8F97-9C31C69253CF}"/>
                  </a:ext>
                </a:extLst>
              </p:cNvPr>
              <p:cNvSpPr txBox="1">
                <a:spLocks noRot="1" noChangeAspect="1" noMove="1" noResize="1" noEditPoints="1" noAdjustHandles="1" noChangeArrowheads="1" noChangeShapeType="1" noTextEdit="1"/>
              </p:cNvSpPr>
              <p:nvPr/>
            </p:nvSpPr>
            <p:spPr>
              <a:xfrm>
                <a:off x="8114579" y="4385763"/>
                <a:ext cx="2591992" cy="596253"/>
              </a:xfrm>
              <a:prstGeom prst="rect">
                <a:avLst/>
              </a:prstGeom>
              <a:blipFill>
                <a:blip r:embed="rId9"/>
                <a:stretch>
                  <a:fillRect/>
                </a:stretch>
              </a:blipFill>
            </p:spPr>
            <p:txBody>
              <a:bodyPr/>
              <a:lstStyle/>
              <a:p>
                <a:r>
                  <a:rPr lang="es-CL">
                    <a:noFill/>
                  </a:rPr>
                  <a:t> </a:t>
                </a:r>
              </a:p>
            </p:txBody>
          </p:sp>
        </mc:Fallback>
      </mc:AlternateContent>
      <p:sp>
        <p:nvSpPr>
          <p:cNvPr id="23" name="CuadroTexto 2">
            <a:extLst>
              <a:ext uri="{FF2B5EF4-FFF2-40B4-BE49-F238E27FC236}">
                <a16:creationId xmlns:a16="http://schemas.microsoft.com/office/drawing/2014/main" id="{29E15D50-80F0-4B41-BC92-C93511C38023}"/>
              </a:ext>
            </a:extLst>
          </p:cNvPr>
          <p:cNvSpPr txBox="1"/>
          <p:nvPr/>
        </p:nvSpPr>
        <p:spPr>
          <a:xfrm>
            <a:off x="8169554" y="4982016"/>
            <a:ext cx="927881"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200" dirty="0">
                <a:solidFill>
                  <a:schemeClr val="tx1"/>
                </a:solidFill>
              </a:rPr>
              <a:t>donde,</a:t>
            </a:r>
            <a:endParaRPr lang="es-CL" sz="1200" dirty="0">
              <a:solidFill>
                <a:schemeClr val="tx1"/>
              </a:solidFill>
            </a:endParaRPr>
          </a:p>
        </p:txBody>
      </p: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05372B6B-EED0-4D67-AEC8-5C53BD52479C}"/>
                  </a:ext>
                </a:extLst>
              </p:cNvPr>
              <p:cNvSpPr txBox="1"/>
              <p:nvPr/>
            </p:nvSpPr>
            <p:spPr>
              <a:xfrm>
                <a:off x="8114580" y="5303883"/>
                <a:ext cx="1913409" cy="246221"/>
              </a:xfrm>
              <a:prstGeom prst="rect">
                <a:avLst/>
              </a:prstGeom>
              <a:noFill/>
            </p:spPr>
            <p:txBody>
              <a:bodyPr wrap="none" lIns="0" tIns="0" rIns="0" bIns="0" rtlCol="0">
                <a:spAutoFit/>
              </a:bodyPr>
              <a:lstStyle/>
              <a:p>
                <a14:m>
                  <m:oMath xmlns:m="http://schemas.openxmlformats.org/officeDocument/2006/math">
                    <m:sSub>
                      <m:sSubPr>
                        <m:ctrlPr>
                          <a:rPr lang="es-MX" sz="1600" i="1">
                            <a:latin typeface="Cambria Math" panose="02040503050406030204" pitchFamily="18" charset="0"/>
                          </a:rPr>
                        </m:ctrlPr>
                      </m:sSubPr>
                      <m:e>
                        <m:r>
                          <a:rPr lang="es-MX" sz="1600" i="1">
                            <a:latin typeface="Cambria Math" panose="02040503050406030204" pitchFamily="18" charset="0"/>
                          </a:rPr>
                          <m:t>𝑂𝐸𝐸</m:t>
                        </m:r>
                      </m:e>
                      <m:sub>
                        <m:r>
                          <a:rPr lang="es-MX" sz="1600" i="1">
                            <a:latin typeface="Cambria Math" panose="02040503050406030204" pitchFamily="18" charset="0"/>
                          </a:rPr>
                          <m:t>𝑖</m:t>
                        </m:r>
                      </m:sub>
                    </m:sSub>
                  </m:oMath>
                </a14:m>
                <a:r>
                  <a:rPr lang="es-CL" sz="1600" dirty="0"/>
                  <a:t>: OEE del equipo i</a:t>
                </a:r>
              </a:p>
            </p:txBody>
          </p:sp>
        </mc:Choice>
        <mc:Fallback xmlns="">
          <p:sp>
            <p:nvSpPr>
              <p:cNvPr id="24" name="CuadroTexto 23">
                <a:extLst>
                  <a:ext uri="{FF2B5EF4-FFF2-40B4-BE49-F238E27FC236}">
                    <a16:creationId xmlns:a16="http://schemas.microsoft.com/office/drawing/2014/main" id="{05372B6B-EED0-4D67-AEC8-5C53BD52479C}"/>
                  </a:ext>
                </a:extLst>
              </p:cNvPr>
              <p:cNvSpPr txBox="1">
                <a:spLocks noRot="1" noChangeAspect="1" noMove="1" noResize="1" noEditPoints="1" noAdjustHandles="1" noChangeArrowheads="1" noChangeShapeType="1" noTextEdit="1"/>
              </p:cNvSpPr>
              <p:nvPr/>
            </p:nvSpPr>
            <p:spPr>
              <a:xfrm>
                <a:off x="8114580" y="5303883"/>
                <a:ext cx="1913409" cy="246221"/>
              </a:xfrm>
              <a:prstGeom prst="rect">
                <a:avLst/>
              </a:prstGeom>
              <a:blipFill>
                <a:blip r:embed="rId10"/>
                <a:stretch>
                  <a:fillRect l="-3503" t="-25000" r="-5732" b="-525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B97D0620-EA01-4B2C-8C7D-72D8E71BA453}"/>
                  </a:ext>
                </a:extLst>
              </p:cNvPr>
              <p:cNvSpPr txBox="1"/>
              <p:nvPr/>
            </p:nvSpPr>
            <p:spPr>
              <a:xfrm>
                <a:off x="8114579" y="5693227"/>
                <a:ext cx="3336234" cy="246221"/>
              </a:xfrm>
              <a:prstGeom prst="rect">
                <a:avLst/>
              </a:prstGeom>
              <a:noFill/>
            </p:spPr>
            <p:txBody>
              <a:bodyPr wrap="none" lIns="0" tIns="0" rIns="0" bIns="0" rtlCol="0">
                <a:spAutoFit/>
              </a:bodyPr>
              <a:lstStyle/>
              <a:p>
                <a14:m>
                  <m:oMath xmlns:m="http://schemas.openxmlformats.org/officeDocument/2006/math">
                    <m:sSub>
                      <m:sSubPr>
                        <m:ctrlPr>
                          <a:rPr lang="es-MX" sz="1600" i="1">
                            <a:latin typeface="Cambria Math" panose="02040503050406030204" pitchFamily="18" charset="0"/>
                          </a:rPr>
                        </m:ctrlPr>
                      </m:sSubPr>
                      <m:e>
                        <m:r>
                          <a:rPr lang="es-MX" sz="1600" i="1">
                            <a:latin typeface="Cambria Math" panose="02040503050406030204" pitchFamily="18" charset="0"/>
                          </a:rPr>
                          <m:t>𝐶𝑎𝑝</m:t>
                        </m:r>
                      </m:e>
                      <m:sub>
                        <m:r>
                          <a:rPr lang="es-MX" sz="1600" i="1">
                            <a:latin typeface="Cambria Math" panose="02040503050406030204" pitchFamily="18" charset="0"/>
                          </a:rPr>
                          <m:t>𝑖</m:t>
                        </m:r>
                      </m:sub>
                    </m:sSub>
                  </m:oMath>
                </a14:m>
                <a:r>
                  <a:rPr lang="es-CL" sz="1600" dirty="0"/>
                  <a:t>: Capacidad Ponderada del equipo i</a:t>
                </a:r>
              </a:p>
            </p:txBody>
          </p:sp>
        </mc:Choice>
        <mc:Fallback xmlns="">
          <p:sp>
            <p:nvSpPr>
              <p:cNvPr id="25" name="CuadroTexto 24">
                <a:extLst>
                  <a:ext uri="{FF2B5EF4-FFF2-40B4-BE49-F238E27FC236}">
                    <a16:creationId xmlns:a16="http://schemas.microsoft.com/office/drawing/2014/main" id="{B97D0620-EA01-4B2C-8C7D-72D8E71BA453}"/>
                  </a:ext>
                </a:extLst>
              </p:cNvPr>
              <p:cNvSpPr txBox="1">
                <a:spLocks noRot="1" noChangeAspect="1" noMove="1" noResize="1" noEditPoints="1" noAdjustHandles="1" noChangeArrowheads="1" noChangeShapeType="1" noTextEdit="1"/>
              </p:cNvSpPr>
              <p:nvPr/>
            </p:nvSpPr>
            <p:spPr>
              <a:xfrm>
                <a:off x="8114579" y="5693227"/>
                <a:ext cx="3336234" cy="246221"/>
              </a:xfrm>
              <a:prstGeom prst="rect">
                <a:avLst/>
              </a:prstGeom>
              <a:blipFill>
                <a:blip r:embed="rId11"/>
                <a:stretch>
                  <a:fillRect l="-2742" t="-27500" r="-3108" b="-50000"/>
                </a:stretch>
              </a:blipFill>
            </p:spPr>
            <p:txBody>
              <a:bodyPr/>
              <a:lstStyle/>
              <a:p>
                <a:r>
                  <a:rPr lang="es-CL">
                    <a:noFill/>
                  </a:rPr>
                  <a:t> </a:t>
                </a:r>
              </a:p>
            </p:txBody>
          </p:sp>
        </mc:Fallback>
      </mc:AlternateContent>
      <p:sp>
        <p:nvSpPr>
          <p:cNvPr id="2" name="Rectángulo 1">
            <a:extLst>
              <a:ext uri="{FF2B5EF4-FFF2-40B4-BE49-F238E27FC236}">
                <a16:creationId xmlns:a16="http://schemas.microsoft.com/office/drawing/2014/main" id="{1ED99BD6-6C1B-6641-A9C7-F0DE9F985A65}"/>
              </a:ext>
            </a:extLst>
          </p:cNvPr>
          <p:cNvSpPr/>
          <p:nvPr/>
        </p:nvSpPr>
        <p:spPr>
          <a:xfrm>
            <a:off x="5846010" y="3797274"/>
            <a:ext cx="1557542" cy="369332"/>
          </a:xfrm>
          <a:prstGeom prst="rect">
            <a:avLst/>
          </a:prstGeom>
        </p:spPr>
        <p:txBody>
          <a:bodyPr wrap="none">
            <a:spAutoFit/>
          </a:bodyPr>
          <a:lstStyle/>
          <a:p>
            <a:r>
              <a:rPr lang="es-MX" b="1" dirty="0">
                <a:solidFill>
                  <a:srgbClr val="FF0000"/>
                </a:solidFill>
              </a:rPr>
              <a:t>A para la Flota</a:t>
            </a:r>
            <a:endParaRPr lang="es-CL" b="1" dirty="0">
              <a:solidFill>
                <a:srgbClr val="FF0000"/>
              </a:solidFill>
            </a:endParaRPr>
          </a:p>
        </p:txBody>
      </p:sp>
    </p:spTree>
    <p:extLst>
      <p:ext uri="{BB962C8B-B14F-4D97-AF65-F5344CB8AC3E}">
        <p14:creationId xmlns:p14="http://schemas.microsoft.com/office/powerpoint/2010/main" val="234239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7C0AEC32-4085-450B-BE82-64903C06E815}"/>
              </a:ext>
            </a:extLst>
          </p:cNvPr>
          <p:cNvSpPr/>
          <p:nvPr/>
        </p:nvSpPr>
        <p:spPr>
          <a:xfrm>
            <a:off x="4429008" y="736420"/>
            <a:ext cx="2663794" cy="601457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2">
            <a:extLst>
              <a:ext uri="{FF2B5EF4-FFF2-40B4-BE49-F238E27FC236}">
                <a16:creationId xmlns:a16="http://schemas.microsoft.com/office/drawing/2014/main" id="{F1336143-2224-4EA3-A8B9-6957C0D6BF36}"/>
              </a:ext>
            </a:extLst>
          </p:cNvPr>
          <p:cNvSpPr txBox="1"/>
          <p:nvPr/>
        </p:nvSpPr>
        <p:spPr>
          <a:xfrm>
            <a:off x="521074" y="241585"/>
            <a:ext cx="4410849" cy="387828"/>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Tratamiento </a:t>
            </a:r>
            <a:r>
              <a:rPr lang="es-CL" sz="2000" b="1" dirty="0">
                <a:solidFill>
                  <a:srgbClr val="4BACC6">
                    <a:lumMod val="75000"/>
                  </a:srgbClr>
                </a:solidFill>
              </a:rPr>
              <a:t>información recibida</a:t>
            </a:r>
          </a:p>
        </p:txBody>
      </p:sp>
      <p:grpSp>
        <p:nvGrpSpPr>
          <p:cNvPr id="9" name="Grupo 8">
            <a:extLst>
              <a:ext uri="{FF2B5EF4-FFF2-40B4-BE49-F238E27FC236}">
                <a16:creationId xmlns:a16="http://schemas.microsoft.com/office/drawing/2014/main" id="{1A811AAB-89FE-44B3-8FF9-8E03909DD22E}"/>
              </a:ext>
            </a:extLst>
          </p:cNvPr>
          <p:cNvGrpSpPr/>
          <p:nvPr/>
        </p:nvGrpSpPr>
        <p:grpSpPr>
          <a:xfrm>
            <a:off x="5003882" y="1234124"/>
            <a:ext cx="1480534" cy="1523110"/>
            <a:chOff x="626470" y="1132545"/>
            <a:chExt cx="1480534" cy="1523110"/>
          </a:xfrm>
        </p:grpSpPr>
        <p:sp>
          <p:nvSpPr>
            <p:cNvPr id="5" name="Diagrama de flujo: disco magnético 4">
              <a:extLst>
                <a:ext uri="{FF2B5EF4-FFF2-40B4-BE49-F238E27FC236}">
                  <a16:creationId xmlns:a16="http://schemas.microsoft.com/office/drawing/2014/main" id="{EB0E362C-B622-435F-B9F8-5F4824FDB23B}"/>
                </a:ext>
              </a:extLst>
            </p:cNvPr>
            <p:cNvSpPr/>
            <p:nvPr/>
          </p:nvSpPr>
          <p:spPr>
            <a:xfrm>
              <a:off x="821787" y="1132545"/>
              <a:ext cx="1089900" cy="1221549"/>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CuadroTexto 2">
              <a:extLst>
                <a:ext uri="{FF2B5EF4-FFF2-40B4-BE49-F238E27FC236}">
                  <a16:creationId xmlns:a16="http://schemas.microsoft.com/office/drawing/2014/main" id="{2D693761-86D3-4ED5-98EC-84BF156F681E}"/>
                </a:ext>
              </a:extLst>
            </p:cNvPr>
            <p:cNvSpPr txBox="1"/>
            <p:nvPr/>
          </p:nvSpPr>
          <p:spPr>
            <a:xfrm>
              <a:off x="626470" y="2440211"/>
              <a:ext cx="1480534" cy="215444"/>
            </a:xfrm>
            <a:prstGeom prst="rect">
              <a:avLst/>
            </a:prstGeom>
            <a:noFill/>
          </p:spPr>
          <p:txBody>
            <a:bodyPr wrap="non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err="1">
                  <a:solidFill>
                    <a:schemeClr val="tx1"/>
                  </a:solidFill>
                </a:rPr>
                <a:t>hist_statusevents</a:t>
              </a:r>
              <a:endParaRPr lang="es-CL" sz="1400" dirty="0">
                <a:solidFill>
                  <a:schemeClr val="tx1"/>
                </a:solidFill>
              </a:endParaRPr>
            </a:p>
          </p:txBody>
        </p:sp>
      </p:grpSp>
      <p:grpSp>
        <p:nvGrpSpPr>
          <p:cNvPr id="10" name="Grupo 9">
            <a:extLst>
              <a:ext uri="{FF2B5EF4-FFF2-40B4-BE49-F238E27FC236}">
                <a16:creationId xmlns:a16="http://schemas.microsoft.com/office/drawing/2014/main" id="{5BC76320-C39C-4B0E-8181-64F5DB150790}"/>
              </a:ext>
            </a:extLst>
          </p:cNvPr>
          <p:cNvGrpSpPr/>
          <p:nvPr/>
        </p:nvGrpSpPr>
        <p:grpSpPr>
          <a:xfrm>
            <a:off x="5197045" y="2904038"/>
            <a:ext cx="1094209" cy="1523110"/>
            <a:chOff x="719445" y="1132545"/>
            <a:chExt cx="1094209" cy="1523110"/>
          </a:xfrm>
        </p:grpSpPr>
        <p:sp>
          <p:nvSpPr>
            <p:cNvPr id="11" name="Diagrama de flujo: disco magnético 10">
              <a:extLst>
                <a:ext uri="{FF2B5EF4-FFF2-40B4-BE49-F238E27FC236}">
                  <a16:creationId xmlns:a16="http://schemas.microsoft.com/office/drawing/2014/main" id="{4B93C0C2-2684-4892-8ECD-22245D3E7C34}"/>
                </a:ext>
              </a:extLst>
            </p:cNvPr>
            <p:cNvSpPr/>
            <p:nvPr/>
          </p:nvSpPr>
          <p:spPr>
            <a:xfrm>
              <a:off x="719445" y="1132545"/>
              <a:ext cx="1089900" cy="1221549"/>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2">
              <a:extLst>
                <a:ext uri="{FF2B5EF4-FFF2-40B4-BE49-F238E27FC236}">
                  <a16:creationId xmlns:a16="http://schemas.microsoft.com/office/drawing/2014/main" id="{8827D099-F106-4974-9B7E-40B5BDBACF82}"/>
                </a:ext>
              </a:extLst>
            </p:cNvPr>
            <p:cNvSpPr txBox="1"/>
            <p:nvPr/>
          </p:nvSpPr>
          <p:spPr>
            <a:xfrm>
              <a:off x="919820" y="2440211"/>
              <a:ext cx="893834" cy="215444"/>
            </a:xfrm>
            <a:prstGeom prst="rect">
              <a:avLst/>
            </a:prstGeom>
            <a:noFill/>
          </p:spPr>
          <p:txBody>
            <a:bodyPr wrap="non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err="1">
                  <a:solidFill>
                    <a:schemeClr val="tx1"/>
                  </a:solidFill>
                </a:rPr>
                <a:t>hist_loads</a:t>
              </a:r>
              <a:endParaRPr lang="es-CL" sz="1400" dirty="0">
                <a:solidFill>
                  <a:schemeClr val="tx1"/>
                </a:solidFill>
              </a:endParaRPr>
            </a:p>
          </p:txBody>
        </p:sp>
      </p:grpSp>
      <p:grpSp>
        <p:nvGrpSpPr>
          <p:cNvPr id="13" name="Grupo 12">
            <a:extLst>
              <a:ext uri="{FF2B5EF4-FFF2-40B4-BE49-F238E27FC236}">
                <a16:creationId xmlns:a16="http://schemas.microsoft.com/office/drawing/2014/main" id="{02A3D6C1-C4F3-4F7A-AA2F-49BDE83873D2}"/>
              </a:ext>
            </a:extLst>
          </p:cNvPr>
          <p:cNvGrpSpPr/>
          <p:nvPr/>
        </p:nvGrpSpPr>
        <p:grpSpPr>
          <a:xfrm>
            <a:off x="5171397" y="4601698"/>
            <a:ext cx="1145505" cy="1523110"/>
            <a:chOff x="719445" y="1132545"/>
            <a:chExt cx="1145505" cy="1523110"/>
          </a:xfrm>
        </p:grpSpPr>
        <p:sp>
          <p:nvSpPr>
            <p:cNvPr id="14" name="Diagrama de flujo: disco magnético 13">
              <a:extLst>
                <a:ext uri="{FF2B5EF4-FFF2-40B4-BE49-F238E27FC236}">
                  <a16:creationId xmlns:a16="http://schemas.microsoft.com/office/drawing/2014/main" id="{007A0596-3D81-4F60-BF3E-CFC788523F2B}"/>
                </a:ext>
              </a:extLst>
            </p:cNvPr>
            <p:cNvSpPr/>
            <p:nvPr/>
          </p:nvSpPr>
          <p:spPr>
            <a:xfrm>
              <a:off x="719445" y="1132545"/>
              <a:ext cx="1089900" cy="1221549"/>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CuadroTexto 2">
              <a:extLst>
                <a:ext uri="{FF2B5EF4-FFF2-40B4-BE49-F238E27FC236}">
                  <a16:creationId xmlns:a16="http://schemas.microsoft.com/office/drawing/2014/main" id="{150E4441-E02C-4EA7-A59C-067F812DBBBC}"/>
                </a:ext>
              </a:extLst>
            </p:cNvPr>
            <p:cNvSpPr txBox="1"/>
            <p:nvPr/>
          </p:nvSpPr>
          <p:spPr>
            <a:xfrm>
              <a:off x="868523" y="2440211"/>
              <a:ext cx="996427" cy="215444"/>
            </a:xfrm>
            <a:prstGeom prst="rect">
              <a:avLst/>
            </a:prstGeom>
            <a:noFill/>
          </p:spPr>
          <p:txBody>
            <a:bodyPr wrap="non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err="1">
                  <a:solidFill>
                    <a:schemeClr val="tx1"/>
                  </a:solidFill>
                </a:rPr>
                <a:t>hist_dumps</a:t>
              </a:r>
              <a:endParaRPr lang="es-CL" sz="1400" dirty="0">
                <a:solidFill>
                  <a:schemeClr val="tx1"/>
                </a:solidFill>
              </a:endParaRPr>
            </a:p>
          </p:txBody>
        </p:sp>
      </p:grpSp>
      <p:sp>
        <p:nvSpPr>
          <p:cNvPr id="17" name="CuadroTexto 2">
            <a:extLst>
              <a:ext uri="{FF2B5EF4-FFF2-40B4-BE49-F238E27FC236}">
                <a16:creationId xmlns:a16="http://schemas.microsoft.com/office/drawing/2014/main" id="{3E777DD0-7047-47A8-806B-EF9CC920D006}"/>
              </a:ext>
            </a:extLst>
          </p:cNvPr>
          <p:cNvSpPr txBox="1"/>
          <p:nvPr/>
        </p:nvSpPr>
        <p:spPr>
          <a:xfrm>
            <a:off x="4557733" y="818921"/>
            <a:ext cx="2518583"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Bases de datos basales</a:t>
            </a:r>
            <a:endParaRPr lang="es-CL" sz="1600" b="1" dirty="0">
              <a:solidFill>
                <a:schemeClr val="tx1"/>
              </a:solidFill>
            </a:endParaRPr>
          </a:p>
        </p:txBody>
      </p:sp>
      <p:sp>
        <p:nvSpPr>
          <p:cNvPr id="19" name="Rectángulo 18">
            <a:extLst>
              <a:ext uri="{FF2B5EF4-FFF2-40B4-BE49-F238E27FC236}">
                <a16:creationId xmlns:a16="http://schemas.microsoft.com/office/drawing/2014/main" id="{4B622F7E-72AF-4704-9C8F-652F7B1F6BFF}"/>
              </a:ext>
            </a:extLst>
          </p:cNvPr>
          <p:cNvSpPr/>
          <p:nvPr/>
        </p:nvSpPr>
        <p:spPr>
          <a:xfrm>
            <a:off x="193399" y="732910"/>
            <a:ext cx="3299506" cy="601457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CuadroTexto 2">
            <a:extLst>
              <a:ext uri="{FF2B5EF4-FFF2-40B4-BE49-F238E27FC236}">
                <a16:creationId xmlns:a16="http://schemas.microsoft.com/office/drawing/2014/main" id="{EFEDDD21-EC40-45A3-BBD7-B285E8E61F9F}"/>
              </a:ext>
            </a:extLst>
          </p:cNvPr>
          <p:cNvSpPr txBox="1"/>
          <p:nvPr/>
        </p:nvSpPr>
        <p:spPr>
          <a:xfrm>
            <a:off x="322125" y="815411"/>
            <a:ext cx="3209481"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Bases de datos complementarias</a:t>
            </a:r>
            <a:endParaRPr lang="es-CL" sz="1600" b="1" dirty="0">
              <a:solidFill>
                <a:schemeClr val="tx1"/>
              </a:solidFill>
            </a:endParaRPr>
          </a:p>
        </p:txBody>
      </p:sp>
      <p:grpSp>
        <p:nvGrpSpPr>
          <p:cNvPr id="31" name="Grupo 30">
            <a:extLst>
              <a:ext uri="{FF2B5EF4-FFF2-40B4-BE49-F238E27FC236}">
                <a16:creationId xmlns:a16="http://schemas.microsoft.com/office/drawing/2014/main" id="{265F8FD8-B457-4112-A862-0C9E295BA853}"/>
              </a:ext>
            </a:extLst>
          </p:cNvPr>
          <p:cNvGrpSpPr/>
          <p:nvPr/>
        </p:nvGrpSpPr>
        <p:grpSpPr>
          <a:xfrm>
            <a:off x="589761" y="1328394"/>
            <a:ext cx="801298" cy="1114653"/>
            <a:chOff x="821787" y="1132545"/>
            <a:chExt cx="801298" cy="1114653"/>
          </a:xfrm>
        </p:grpSpPr>
        <p:sp>
          <p:nvSpPr>
            <p:cNvPr id="32" name="Diagrama de flujo: disco magnético 31">
              <a:extLst>
                <a:ext uri="{FF2B5EF4-FFF2-40B4-BE49-F238E27FC236}">
                  <a16:creationId xmlns:a16="http://schemas.microsoft.com/office/drawing/2014/main" id="{0D502E32-1232-4F39-9F78-3C7A1214FEB6}"/>
                </a:ext>
              </a:extLst>
            </p:cNvPr>
            <p:cNvSpPr/>
            <p:nvPr/>
          </p:nvSpPr>
          <p:spPr>
            <a:xfrm>
              <a:off x="821787" y="1132545"/>
              <a:ext cx="801298" cy="875447"/>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3" name="CuadroTexto 2">
              <a:extLst>
                <a:ext uri="{FF2B5EF4-FFF2-40B4-BE49-F238E27FC236}">
                  <a16:creationId xmlns:a16="http://schemas.microsoft.com/office/drawing/2014/main" id="{8E7D5988-37AB-4CAB-BBE2-EBE3693A0E77}"/>
                </a:ext>
              </a:extLst>
            </p:cNvPr>
            <p:cNvSpPr txBox="1"/>
            <p:nvPr/>
          </p:nvSpPr>
          <p:spPr>
            <a:xfrm>
              <a:off x="918988" y="2031754"/>
              <a:ext cx="606897" cy="215444"/>
            </a:xfrm>
            <a:prstGeom prst="rect">
              <a:avLst/>
            </a:prstGeom>
            <a:noFill/>
          </p:spPr>
          <p:txBody>
            <a:bodyPr wrap="non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err="1">
                  <a:solidFill>
                    <a:schemeClr val="tx1"/>
                  </a:solidFill>
                </a:rPr>
                <a:t>enums</a:t>
              </a:r>
              <a:endParaRPr lang="es-CL" sz="1400" dirty="0">
                <a:solidFill>
                  <a:schemeClr val="tx1"/>
                </a:solidFill>
              </a:endParaRPr>
            </a:p>
          </p:txBody>
        </p:sp>
      </p:grpSp>
      <p:grpSp>
        <p:nvGrpSpPr>
          <p:cNvPr id="36" name="Grupo 35">
            <a:extLst>
              <a:ext uri="{FF2B5EF4-FFF2-40B4-BE49-F238E27FC236}">
                <a16:creationId xmlns:a16="http://schemas.microsoft.com/office/drawing/2014/main" id="{0D174A6C-A65B-48B0-9BFE-E3C36B647A69}"/>
              </a:ext>
            </a:extLst>
          </p:cNvPr>
          <p:cNvGrpSpPr/>
          <p:nvPr/>
        </p:nvGrpSpPr>
        <p:grpSpPr>
          <a:xfrm>
            <a:off x="507764" y="2854283"/>
            <a:ext cx="1142300" cy="1114653"/>
            <a:chOff x="729111" y="1132545"/>
            <a:chExt cx="1142300" cy="1114653"/>
          </a:xfrm>
        </p:grpSpPr>
        <p:sp>
          <p:nvSpPr>
            <p:cNvPr id="37" name="Diagrama de flujo: disco magnético 36">
              <a:extLst>
                <a:ext uri="{FF2B5EF4-FFF2-40B4-BE49-F238E27FC236}">
                  <a16:creationId xmlns:a16="http://schemas.microsoft.com/office/drawing/2014/main" id="{325230C8-B378-4049-8636-0FAE74461430}"/>
                </a:ext>
              </a:extLst>
            </p:cNvPr>
            <p:cNvSpPr/>
            <p:nvPr/>
          </p:nvSpPr>
          <p:spPr>
            <a:xfrm>
              <a:off x="821787" y="1132545"/>
              <a:ext cx="801298" cy="875447"/>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8" name="CuadroTexto 2">
              <a:extLst>
                <a:ext uri="{FF2B5EF4-FFF2-40B4-BE49-F238E27FC236}">
                  <a16:creationId xmlns:a16="http://schemas.microsoft.com/office/drawing/2014/main" id="{F00E8223-9A5F-4352-B05B-5C8FCF626C6A}"/>
                </a:ext>
              </a:extLst>
            </p:cNvPr>
            <p:cNvSpPr txBox="1"/>
            <p:nvPr/>
          </p:nvSpPr>
          <p:spPr>
            <a:xfrm>
              <a:off x="729111" y="2031754"/>
              <a:ext cx="1142300" cy="215444"/>
            </a:xfrm>
            <a:prstGeom prst="rect">
              <a:avLst/>
            </a:prstGeom>
            <a:noFill/>
          </p:spPr>
          <p:txBody>
            <a:bodyPr wrap="non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err="1">
                  <a:solidFill>
                    <a:schemeClr val="tx1"/>
                  </a:solidFill>
                </a:rPr>
                <a:t>hist_eqmtlist</a:t>
              </a:r>
              <a:endParaRPr lang="es-CL" sz="1400" dirty="0">
                <a:solidFill>
                  <a:schemeClr val="tx1"/>
                </a:solidFill>
              </a:endParaRPr>
            </a:p>
          </p:txBody>
        </p:sp>
      </p:grpSp>
      <p:grpSp>
        <p:nvGrpSpPr>
          <p:cNvPr id="42" name="Grupo 41">
            <a:extLst>
              <a:ext uri="{FF2B5EF4-FFF2-40B4-BE49-F238E27FC236}">
                <a16:creationId xmlns:a16="http://schemas.microsoft.com/office/drawing/2014/main" id="{E660BD33-5783-490E-9E8C-5302053A8633}"/>
              </a:ext>
            </a:extLst>
          </p:cNvPr>
          <p:cNvGrpSpPr/>
          <p:nvPr/>
        </p:nvGrpSpPr>
        <p:grpSpPr>
          <a:xfrm>
            <a:off x="1965324" y="3548744"/>
            <a:ext cx="1099019" cy="1114653"/>
            <a:chOff x="750750" y="1132545"/>
            <a:chExt cx="1099019" cy="1114653"/>
          </a:xfrm>
        </p:grpSpPr>
        <p:sp>
          <p:nvSpPr>
            <p:cNvPr id="43" name="Diagrama de flujo: disco magnético 42">
              <a:extLst>
                <a:ext uri="{FF2B5EF4-FFF2-40B4-BE49-F238E27FC236}">
                  <a16:creationId xmlns:a16="http://schemas.microsoft.com/office/drawing/2014/main" id="{52096F0C-A6EA-4457-8494-E0AEF07C28E6}"/>
                </a:ext>
              </a:extLst>
            </p:cNvPr>
            <p:cNvSpPr/>
            <p:nvPr/>
          </p:nvSpPr>
          <p:spPr>
            <a:xfrm>
              <a:off x="821787" y="1132545"/>
              <a:ext cx="801298" cy="875447"/>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CuadroTexto 2">
              <a:extLst>
                <a:ext uri="{FF2B5EF4-FFF2-40B4-BE49-F238E27FC236}">
                  <a16:creationId xmlns:a16="http://schemas.microsoft.com/office/drawing/2014/main" id="{B521DC7F-00B9-4B81-B4FA-710684C84E9F}"/>
                </a:ext>
              </a:extLst>
            </p:cNvPr>
            <p:cNvSpPr txBox="1"/>
            <p:nvPr/>
          </p:nvSpPr>
          <p:spPr>
            <a:xfrm>
              <a:off x="750750" y="2031754"/>
              <a:ext cx="1099019" cy="215444"/>
            </a:xfrm>
            <a:prstGeom prst="rect">
              <a:avLst/>
            </a:prstGeom>
            <a:noFill/>
          </p:spPr>
          <p:txBody>
            <a:bodyPr wrap="non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err="1">
                  <a:solidFill>
                    <a:schemeClr val="tx1"/>
                  </a:solidFill>
                </a:rPr>
                <a:t>hist_exproot</a:t>
              </a:r>
              <a:endParaRPr lang="es-CL" sz="1400" dirty="0">
                <a:solidFill>
                  <a:schemeClr val="tx1"/>
                </a:solidFill>
              </a:endParaRPr>
            </a:p>
          </p:txBody>
        </p:sp>
      </p:grpSp>
      <p:grpSp>
        <p:nvGrpSpPr>
          <p:cNvPr id="56" name="Grupo 55">
            <a:extLst>
              <a:ext uri="{FF2B5EF4-FFF2-40B4-BE49-F238E27FC236}">
                <a16:creationId xmlns:a16="http://schemas.microsoft.com/office/drawing/2014/main" id="{DF200CBB-5B83-42D1-BED6-57471E6ABEAE}"/>
              </a:ext>
            </a:extLst>
          </p:cNvPr>
          <p:cNvGrpSpPr/>
          <p:nvPr/>
        </p:nvGrpSpPr>
        <p:grpSpPr>
          <a:xfrm>
            <a:off x="1751250" y="1870092"/>
            <a:ext cx="1477328" cy="1114653"/>
            <a:chOff x="561596" y="1132545"/>
            <a:chExt cx="1477328" cy="1114653"/>
          </a:xfrm>
        </p:grpSpPr>
        <p:sp>
          <p:nvSpPr>
            <p:cNvPr id="57" name="Diagrama de flujo: disco magnético 56">
              <a:extLst>
                <a:ext uri="{FF2B5EF4-FFF2-40B4-BE49-F238E27FC236}">
                  <a16:creationId xmlns:a16="http://schemas.microsoft.com/office/drawing/2014/main" id="{95F7CA21-D116-4F98-8AA3-9C86CDE640AC}"/>
                </a:ext>
              </a:extLst>
            </p:cNvPr>
            <p:cNvSpPr/>
            <p:nvPr/>
          </p:nvSpPr>
          <p:spPr>
            <a:xfrm>
              <a:off x="821787" y="1132545"/>
              <a:ext cx="801298" cy="875447"/>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8" name="CuadroTexto 2">
              <a:extLst>
                <a:ext uri="{FF2B5EF4-FFF2-40B4-BE49-F238E27FC236}">
                  <a16:creationId xmlns:a16="http://schemas.microsoft.com/office/drawing/2014/main" id="{73DA8D71-9D81-4A4B-8DE5-22E1426BAC44}"/>
                </a:ext>
              </a:extLst>
            </p:cNvPr>
            <p:cNvSpPr txBox="1"/>
            <p:nvPr/>
          </p:nvSpPr>
          <p:spPr>
            <a:xfrm>
              <a:off x="561596" y="2031754"/>
              <a:ext cx="1477328" cy="215444"/>
            </a:xfrm>
            <a:prstGeom prst="rect">
              <a:avLst/>
            </a:prstGeom>
            <a:noFill/>
          </p:spPr>
          <p:txBody>
            <a:bodyPr wrap="non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err="1">
                  <a:solidFill>
                    <a:schemeClr val="tx1"/>
                  </a:solidFill>
                </a:rPr>
                <a:t>hist_reasontable</a:t>
              </a:r>
              <a:endParaRPr lang="es-CL" sz="1400" dirty="0">
                <a:solidFill>
                  <a:schemeClr val="tx1"/>
                </a:solidFill>
              </a:endParaRPr>
            </a:p>
          </p:txBody>
        </p:sp>
      </p:grpSp>
      <p:sp>
        <p:nvSpPr>
          <p:cNvPr id="62" name="Flecha: a la derecha 61">
            <a:extLst>
              <a:ext uri="{FF2B5EF4-FFF2-40B4-BE49-F238E27FC236}">
                <a16:creationId xmlns:a16="http://schemas.microsoft.com/office/drawing/2014/main" id="{90F323E8-CC6B-461A-9D95-741B2644533C}"/>
              </a:ext>
            </a:extLst>
          </p:cNvPr>
          <p:cNvSpPr/>
          <p:nvPr/>
        </p:nvSpPr>
        <p:spPr>
          <a:xfrm>
            <a:off x="3558728" y="2925250"/>
            <a:ext cx="809816" cy="64882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3" name="CuadroTexto 2">
            <a:extLst>
              <a:ext uri="{FF2B5EF4-FFF2-40B4-BE49-F238E27FC236}">
                <a16:creationId xmlns:a16="http://schemas.microsoft.com/office/drawing/2014/main" id="{B26C1831-BF6D-47BD-B496-09B513819A90}"/>
              </a:ext>
            </a:extLst>
          </p:cNvPr>
          <p:cNvSpPr txBox="1"/>
          <p:nvPr/>
        </p:nvSpPr>
        <p:spPr>
          <a:xfrm>
            <a:off x="3634144" y="3581615"/>
            <a:ext cx="794118" cy="276999"/>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800" b="1" dirty="0">
                <a:solidFill>
                  <a:schemeClr val="tx1"/>
                </a:solidFill>
              </a:rPr>
              <a:t>FASE I</a:t>
            </a:r>
            <a:endParaRPr lang="es-CL" sz="1800" b="1" dirty="0">
              <a:solidFill>
                <a:schemeClr val="tx1"/>
              </a:solidFill>
            </a:endParaRPr>
          </a:p>
        </p:txBody>
      </p:sp>
      <p:sp>
        <p:nvSpPr>
          <p:cNvPr id="64" name="CuadroTexto 2">
            <a:extLst>
              <a:ext uri="{FF2B5EF4-FFF2-40B4-BE49-F238E27FC236}">
                <a16:creationId xmlns:a16="http://schemas.microsoft.com/office/drawing/2014/main" id="{E971CD96-215B-49E0-BB5C-4AC5CEEEB2D3}"/>
              </a:ext>
            </a:extLst>
          </p:cNvPr>
          <p:cNvSpPr txBox="1"/>
          <p:nvPr/>
        </p:nvSpPr>
        <p:spPr>
          <a:xfrm>
            <a:off x="7230355" y="5583068"/>
            <a:ext cx="4961645" cy="86177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400" b="1" dirty="0">
                <a:solidFill>
                  <a:schemeClr val="tx1"/>
                </a:solidFill>
              </a:rPr>
              <a:t>FASE I</a:t>
            </a:r>
            <a:r>
              <a:rPr lang="es-MX" sz="1400" dirty="0">
                <a:solidFill>
                  <a:schemeClr val="tx1"/>
                </a:solidFill>
              </a:rPr>
              <a:t>: Integración </a:t>
            </a:r>
            <a:r>
              <a:rPr lang="es-MX" sz="1400" dirty="0" err="1">
                <a:solidFill>
                  <a:schemeClr val="tx1"/>
                </a:solidFill>
              </a:rPr>
              <a:t>BD’s</a:t>
            </a:r>
            <a:r>
              <a:rPr lang="es-MX" sz="1400" dirty="0">
                <a:solidFill>
                  <a:schemeClr val="tx1"/>
                </a:solidFill>
              </a:rPr>
              <a:t> basales y complementarias.</a:t>
            </a:r>
          </a:p>
          <a:p>
            <a:r>
              <a:rPr lang="es-MX" sz="1400" b="1" dirty="0">
                <a:solidFill>
                  <a:schemeClr val="tx1"/>
                </a:solidFill>
              </a:rPr>
              <a:t>FASE II</a:t>
            </a:r>
            <a:r>
              <a:rPr lang="es-MX" sz="1400" dirty="0">
                <a:solidFill>
                  <a:schemeClr val="tx1"/>
                </a:solidFill>
              </a:rPr>
              <a:t>: Consolidación eventos.</a:t>
            </a:r>
          </a:p>
          <a:p>
            <a:r>
              <a:rPr lang="es-MX" sz="1400" b="1" dirty="0">
                <a:solidFill>
                  <a:schemeClr val="tx1"/>
                </a:solidFill>
              </a:rPr>
              <a:t>FASE III</a:t>
            </a:r>
            <a:r>
              <a:rPr lang="es-MX" sz="1400" dirty="0">
                <a:solidFill>
                  <a:schemeClr val="tx1"/>
                </a:solidFill>
              </a:rPr>
              <a:t>: Integración BD Estados y ciclos de producción.</a:t>
            </a:r>
          </a:p>
          <a:p>
            <a:r>
              <a:rPr lang="es-MX" sz="1400" b="1" dirty="0">
                <a:solidFill>
                  <a:schemeClr val="tx1"/>
                </a:solidFill>
              </a:rPr>
              <a:t>FASE IV</a:t>
            </a:r>
            <a:r>
              <a:rPr lang="es-MX" sz="1400" dirty="0">
                <a:solidFill>
                  <a:schemeClr val="tx1"/>
                </a:solidFill>
              </a:rPr>
              <a:t>: Generación Indicadores</a:t>
            </a:r>
            <a:endParaRPr lang="es-CL" sz="1400" b="1" dirty="0">
              <a:solidFill>
                <a:schemeClr val="tx1"/>
              </a:solidFill>
            </a:endParaRPr>
          </a:p>
        </p:txBody>
      </p:sp>
      <p:sp>
        <p:nvSpPr>
          <p:cNvPr id="65" name="Flecha: curvada hacia la izquierda 64">
            <a:extLst>
              <a:ext uri="{FF2B5EF4-FFF2-40B4-BE49-F238E27FC236}">
                <a16:creationId xmlns:a16="http://schemas.microsoft.com/office/drawing/2014/main" id="{4F3929AE-0EE1-4DE8-A823-385AB0A8B041}"/>
              </a:ext>
            </a:extLst>
          </p:cNvPr>
          <p:cNvSpPr/>
          <p:nvPr/>
        </p:nvSpPr>
        <p:spPr>
          <a:xfrm>
            <a:off x="6734444" y="4011801"/>
            <a:ext cx="1011677" cy="1353859"/>
          </a:xfrm>
          <a:prstGeom prst="curvedLef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L"/>
          </a:p>
        </p:txBody>
      </p:sp>
      <p:sp>
        <p:nvSpPr>
          <p:cNvPr id="66" name="CuadroTexto 2">
            <a:extLst>
              <a:ext uri="{FF2B5EF4-FFF2-40B4-BE49-F238E27FC236}">
                <a16:creationId xmlns:a16="http://schemas.microsoft.com/office/drawing/2014/main" id="{5A6AB8F4-178C-4519-9C5F-CFE1F0E55EB8}"/>
              </a:ext>
            </a:extLst>
          </p:cNvPr>
          <p:cNvSpPr txBox="1"/>
          <p:nvPr/>
        </p:nvSpPr>
        <p:spPr>
          <a:xfrm>
            <a:off x="7183512" y="3670162"/>
            <a:ext cx="998053" cy="276999"/>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800" b="1" dirty="0">
                <a:solidFill>
                  <a:schemeClr val="tx1"/>
                </a:solidFill>
              </a:rPr>
              <a:t>FASE II</a:t>
            </a:r>
            <a:endParaRPr lang="es-CL" sz="1800" b="1" dirty="0">
              <a:solidFill>
                <a:schemeClr val="tx1"/>
              </a:solidFill>
            </a:endParaRPr>
          </a:p>
        </p:txBody>
      </p:sp>
      <p:sp>
        <p:nvSpPr>
          <p:cNvPr id="67" name="Flecha: a la derecha 66">
            <a:extLst>
              <a:ext uri="{FF2B5EF4-FFF2-40B4-BE49-F238E27FC236}">
                <a16:creationId xmlns:a16="http://schemas.microsoft.com/office/drawing/2014/main" id="{E2393E11-02F8-4F12-A1D1-CFEAF8BD6647}"/>
              </a:ext>
            </a:extLst>
          </p:cNvPr>
          <p:cNvSpPr/>
          <p:nvPr/>
        </p:nvSpPr>
        <p:spPr>
          <a:xfrm>
            <a:off x="7183512" y="1014102"/>
            <a:ext cx="819844" cy="64882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8" name="CuadroTexto 2">
            <a:extLst>
              <a:ext uri="{FF2B5EF4-FFF2-40B4-BE49-F238E27FC236}">
                <a16:creationId xmlns:a16="http://schemas.microsoft.com/office/drawing/2014/main" id="{A7BA9CD9-43F4-41DC-A2A7-7ED656E668C4}"/>
              </a:ext>
            </a:extLst>
          </p:cNvPr>
          <p:cNvSpPr txBox="1"/>
          <p:nvPr/>
        </p:nvSpPr>
        <p:spPr>
          <a:xfrm>
            <a:off x="7125244" y="1731592"/>
            <a:ext cx="941444" cy="276999"/>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800" b="1" dirty="0">
                <a:solidFill>
                  <a:schemeClr val="tx1"/>
                </a:solidFill>
              </a:rPr>
              <a:t>FASE III</a:t>
            </a:r>
            <a:endParaRPr lang="es-CL" sz="1800" b="1" dirty="0">
              <a:solidFill>
                <a:schemeClr val="tx1"/>
              </a:solidFill>
            </a:endParaRPr>
          </a:p>
        </p:txBody>
      </p:sp>
      <p:sp>
        <p:nvSpPr>
          <p:cNvPr id="69" name="Rectángulo 68">
            <a:extLst>
              <a:ext uri="{FF2B5EF4-FFF2-40B4-BE49-F238E27FC236}">
                <a16:creationId xmlns:a16="http://schemas.microsoft.com/office/drawing/2014/main" id="{909F1794-E17A-43EA-AD1E-B837ED8CCDA8}"/>
              </a:ext>
            </a:extLst>
          </p:cNvPr>
          <p:cNvSpPr/>
          <p:nvPr/>
        </p:nvSpPr>
        <p:spPr>
          <a:xfrm>
            <a:off x="8084652" y="736420"/>
            <a:ext cx="3785223" cy="216761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70" name="Grupo 69">
            <a:extLst>
              <a:ext uri="{FF2B5EF4-FFF2-40B4-BE49-F238E27FC236}">
                <a16:creationId xmlns:a16="http://schemas.microsoft.com/office/drawing/2014/main" id="{C70FA5BC-A0A5-4F78-B249-B50D127B68CE}"/>
              </a:ext>
            </a:extLst>
          </p:cNvPr>
          <p:cNvGrpSpPr/>
          <p:nvPr/>
        </p:nvGrpSpPr>
        <p:grpSpPr>
          <a:xfrm>
            <a:off x="8466457" y="1300858"/>
            <a:ext cx="1038262" cy="1341184"/>
            <a:chOff x="776433" y="1132546"/>
            <a:chExt cx="1038262" cy="1341184"/>
          </a:xfrm>
        </p:grpSpPr>
        <p:sp>
          <p:nvSpPr>
            <p:cNvPr id="71" name="Diagrama de flujo: disco magnético 70">
              <a:extLst>
                <a:ext uri="{FF2B5EF4-FFF2-40B4-BE49-F238E27FC236}">
                  <a16:creationId xmlns:a16="http://schemas.microsoft.com/office/drawing/2014/main" id="{61A458C1-0ABF-43B3-9A66-6BC79EA1FF5B}"/>
                </a:ext>
              </a:extLst>
            </p:cNvPr>
            <p:cNvSpPr/>
            <p:nvPr/>
          </p:nvSpPr>
          <p:spPr>
            <a:xfrm>
              <a:off x="821787" y="1132546"/>
              <a:ext cx="844550" cy="840622"/>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2" name="CuadroTexto 2">
              <a:extLst>
                <a:ext uri="{FF2B5EF4-FFF2-40B4-BE49-F238E27FC236}">
                  <a16:creationId xmlns:a16="http://schemas.microsoft.com/office/drawing/2014/main" id="{FA209FAD-29AD-424C-BCC0-467F509F30DA}"/>
                </a:ext>
              </a:extLst>
            </p:cNvPr>
            <p:cNvSpPr txBox="1"/>
            <p:nvPr/>
          </p:nvSpPr>
          <p:spPr>
            <a:xfrm>
              <a:off x="776433" y="2042843"/>
              <a:ext cx="1038262" cy="430887"/>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a:solidFill>
                    <a:schemeClr val="tx1"/>
                  </a:solidFill>
                </a:rPr>
                <a:t>BD Cambio Estado</a:t>
              </a:r>
              <a:endParaRPr lang="es-CL" sz="1400" dirty="0">
                <a:solidFill>
                  <a:schemeClr val="tx1"/>
                </a:solidFill>
              </a:endParaRPr>
            </a:p>
          </p:txBody>
        </p:sp>
      </p:grpSp>
      <p:sp>
        <p:nvSpPr>
          <p:cNvPr id="79" name="CuadroTexto 2">
            <a:extLst>
              <a:ext uri="{FF2B5EF4-FFF2-40B4-BE49-F238E27FC236}">
                <a16:creationId xmlns:a16="http://schemas.microsoft.com/office/drawing/2014/main" id="{58F03C1E-69A8-4558-909F-A42A6952F59E}"/>
              </a:ext>
            </a:extLst>
          </p:cNvPr>
          <p:cNvSpPr txBox="1"/>
          <p:nvPr/>
        </p:nvSpPr>
        <p:spPr>
          <a:xfrm>
            <a:off x="8213378" y="818921"/>
            <a:ext cx="2723035"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Bases de datos por eventos</a:t>
            </a:r>
            <a:endParaRPr lang="es-CL" sz="1600" b="1" dirty="0">
              <a:solidFill>
                <a:schemeClr val="tx1"/>
              </a:solidFill>
            </a:endParaRPr>
          </a:p>
        </p:txBody>
      </p:sp>
      <p:grpSp>
        <p:nvGrpSpPr>
          <p:cNvPr id="92" name="Grupo 91">
            <a:extLst>
              <a:ext uri="{FF2B5EF4-FFF2-40B4-BE49-F238E27FC236}">
                <a16:creationId xmlns:a16="http://schemas.microsoft.com/office/drawing/2014/main" id="{ADCF4BDE-3790-4F9E-8EBA-3EF1FD0D264F}"/>
              </a:ext>
            </a:extLst>
          </p:cNvPr>
          <p:cNvGrpSpPr/>
          <p:nvPr/>
        </p:nvGrpSpPr>
        <p:grpSpPr>
          <a:xfrm>
            <a:off x="10300655" y="1310218"/>
            <a:ext cx="1195834" cy="1341184"/>
            <a:chOff x="697647" y="1132546"/>
            <a:chExt cx="1195834" cy="1341184"/>
          </a:xfrm>
        </p:grpSpPr>
        <p:sp>
          <p:nvSpPr>
            <p:cNvPr id="93" name="Diagrama de flujo: disco magnético 92">
              <a:extLst>
                <a:ext uri="{FF2B5EF4-FFF2-40B4-BE49-F238E27FC236}">
                  <a16:creationId xmlns:a16="http://schemas.microsoft.com/office/drawing/2014/main" id="{72787469-EBB9-4AA0-AE6D-EC84A25EFAD6}"/>
                </a:ext>
              </a:extLst>
            </p:cNvPr>
            <p:cNvSpPr/>
            <p:nvPr/>
          </p:nvSpPr>
          <p:spPr>
            <a:xfrm>
              <a:off x="821787" y="1132546"/>
              <a:ext cx="844550" cy="840622"/>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4" name="CuadroTexto 2">
              <a:extLst>
                <a:ext uri="{FF2B5EF4-FFF2-40B4-BE49-F238E27FC236}">
                  <a16:creationId xmlns:a16="http://schemas.microsoft.com/office/drawing/2014/main" id="{9D0315BF-BF6C-44B4-997E-69AE7F3414A3}"/>
                </a:ext>
              </a:extLst>
            </p:cNvPr>
            <p:cNvSpPr txBox="1"/>
            <p:nvPr/>
          </p:nvSpPr>
          <p:spPr>
            <a:xfrm>
              <a:off x="697647" y="2042843"/>
              <a:ext cx="1195834" cy="430887"/>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a:solidFill>
                    <a:schemeClr val="tx1"/>
                  </a:solidFill>
                </a:rPr>
                <a:t>BD ciclos de producción</a:t>
              </a:r>
              <a:endParaRPr lang="es-CL" sz="1400" dirty="0">
                <a:solidFill>
                  <a:schemeClr val="tx1"/>
                </a:solidFill>
              </a:endParaRPr>
            </a:p>
          </p:txBody>
        </p:sp>
      </p:grpSp>
      <p:sp>
        <p:nvSpPr>
          <p:cNvPr id="95" name="Flecha: a la derecha 94">
            <a:extLst>
              <a:ext uri="{FF2B5EF4-FFF2-40B4-BE49-F238E27FC236}">
                <a16:creationId xmlns:a16="http://schemas.microsoft.com/office/drawing/2014/main" id="{2C90D5A2-1342-4C20-8FF1-CEC8A975C780}"/>
              </a:ext>
            </a:extLst>
          </p:cNvPr>
          <p:cNvSpPr/>
          <p:nvPr/>
        </p:nvSpPr>
        <p:spPr>
          <a:xfrm rot="5400000">
            <a:off x="9167684" y="2990686"/>
            <a:ext cx="704463" cy="64882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6" name="CuadroTexto 2">
            <a:extLst>
              <a:ext uri="{FF2B5EF4-FFF2-40B4-BE49-F238E27FC236}">
                <a16:creationId xmlns:a16="http://schemas.microsoft.com/office/drawing/2014/main" id="{0D490995-5C2F-4E6A-953C-7F1540FB8214}"/>
              </a:ext>
            </a:extLst>
          </p:cNvPr>
          <p:cNvSpPr txBox="1"/>
          <p:nvPr/>
        </p:nvSpPr>
        <p:spPr>
          <a:xfrm>
            <a:off x="9844328" y="3088670"/>
            <a:ext cx="942831" cy="276999"/>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800" b="1" dirty="0">
                <a:solidFill>
                  <a:schemeClr val="tx1"/>
                </a:solidFill>
              </a:rPr>
              <a:t>FASE IV</a:t>
            </a:r>
            <a:endParaRPr lang="es-CL" sz="1800" b="1" dirty="0">
              <a:solidFill>
                <a:schemeClr val="tx1"/>
              </a:solidFill>
            </a:endParaRPr>
          </a:p>
        </p:txBody>
      </p:sp>
      <p:sp>
        <p:nvSpPr>
          <p:cNvPr id="97" name="Rectángulo 96">
            <a:extLst>
              <a:ext uri="{FF2B5EF4-FFF2-40B4-BE49-F238E27FC236}">
                <a16:creationId xmlns:a16="http://schemas.microsoft.com/office/drawing/2014/main" id="{2C002E41-4722-47FA-9EA8-4179B4BC28E3}"/>
              </a:ext>
            </a:extLst>
          </p:cNvPr>
          <p:cNvSpPr/>
          <p:nvPr/>
        </p:nvSpPr>
        <p:spPr>
          <a:xfrm>
            <a:off x="8083735" y="3726162"/>
            <a:ext cx="3833514" cy="160274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1" name="CuadroTexto 2">
            <a:extLst>
              <a:ext uri="{FF2B5EF4-FFF2-40B4-BE49-F238E27FC236}">
                <a16:creationId xmlns:a16="http://schemas.microsoft.com/office/drawing/2014/main" id="{C18BF77F-13C4-4731-9DF5-4E8F237465C9}"/>
              </a:ext>
            </a:extLst>
          </p:cNvPr>
          <p:cNvSpPr txBox="1"/>
          <p:nvPr/>
        </p:nvSpPr>
        <p:spPr>
          <a:xfrm>
            <a:off x="8212461" y="3808662"/>
            <a:ext cx="2723035"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Análisis por período</a:t>
            </a:r>
            <a:endParaRPr lang="es-CL" sz="1600" b="1" dirty="0">
              <a:solidFill>
                <a:schemeClr val="tx1"/>
              </a:solidFill>
            </a:endParaRPr>
          </a:p>
        </p:txBody>
      </p:sp>
      <p:sp>
        <p:nvSpPr>
          <p:cNvPr id="105" name="CuadroTexto 2">
            <a:extLst>
              <a:ext uri="{FF2B5EF4-FFF2-40B4-BE49-F238E27FC236}">
                <a16:creationId xmlns:a16="http://schemas.microsoft.com/office/drawing/2014/main" id="{96CE189C-F462-43E6-8322-5275EF48FCD3}"/>
              </a:ext>
            </a:extLst>
          </p:cNvPr>
          <p:cNvSpPr txBox="1"/>
          <p:nvPr/>
        </p:nvSpPr>
        <p:spPr>
          <a:xfrm>
            <a:off x="8165087" y="4206713"/>
            <a:ext cx="3833514" cy="984885"/>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marL="285750" indent="-285750">
              <a:buFont typeface="Arial" panose="020B0604020202020204" pitchFamily="34" charset="0"/>
              <a:buChar char="•"/>
            </a:pPr>
            <a:r>
              <a:rPr lang="es-MX" sz="1600" dirty="0">
                <a:solidFill>
                  <a:schemeClr val="tx1"/>
                </a:solidFill>
              </a:rPr>
              <a:t>Representación comportamiento flota y equipos individuales.</a:t>
            </a:r>
          </a:p>
          <a:p>
            <a:pPr marL="285750" indent="-285750">
              <a:buFont typeface="Arial" panose="020B0604020202020204" pitchFamily="34" charset="0"/>
              <a:buChar char="•"/>
            </a:pPr>
            <a:r>
              <a:rPr lang="es-MX" sz="1600" dirty="0">
                <a:solidFill>
                  <a:schemeClr val="tx1"/>
                </a:solidFill>
              </a:rPr>
              <a:t>Definición Indicadores claves.</a:t>
            </a:r>
          </a:p>
          <a:p>
            <a:pPr marL="285750" indent="-285750">
              <a:buFont typeface="Arial" panose="020B0604020202020204" pitchFamily="34" charset="0"/>
              <a:buChar char="•"/>
            </a:pPr>
            <a:r>
              <a:rPr lang="es-MX" sz="1600" dirty="0">
                <a:solidFill>
                  <a:schemeClr val="tx1"/>
                </a:solidFill>
              </a:rPr>
              <a:t>Generación OEE individual y de flota.</a:t>
            </a:r>
            <a:endParaRPr lang="es-CL" sz="1600" dirty="0">
              <a:solidFill>
                <a:schemeClr val="tx1"/>
              </a:solidFill>
            </a:endParaRPr>
          </a:p>
        </p:txBody>
      </p:sp>
      <p:sp>
        <p:nvSpPr>
          <p:cNvPr id="106" name="Signo más 105">
            <a:extLst>
              <a:ext uri="{FF2B5EF4-FFF2-40B4-BE49-F238E27FC236}">
                <a16:creationId xmlns:a16="http://schemas.microsoft.com/office/drawing/2014/main" id="{6BBECEDF-6E68-477C-BF9A-695BCBB0DA24}"/>
              </a:ext>
            </a:extLst>
          </p:cNvPr>
          <p:cNvSpPr/>
          <p:nvPr/>
        </p:nvSpPr>
        <p:spPr>
          <a:xfrm>
            <a:off x="9507045" y="1387653"/>
            <a:ext cx="736494" cy="725316"/>
          </a:xfrm>
          <a:prstGeom prst="mathPlus">
            <a:avLst>
              <a:gd name="adj1" fmla="val 3009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L"/>
          </a:p>
        </p:txBody>
      </p:sp>
      <p:grpSp>
        <p:nvGrpSpPr>
          <p:cNvPr id="51" name="Grupo 50">
            <a:extLst>
              <a:ext uri="{FF2B5EF4-FFF2-40B4-BE49-F238E27FC236}">
                <a16:creationId xmlns:a16="http://schemas.microsoft.com/office/drawing/2014/main" id="{48A695DC-D6BC-406D-BF32-32563DAB6B20}"/>
              </a:ext>
            </a:extLst>
          </p:cNvPr>
          <p:cNvGrpSpPr/>
          <p:nvPr/>
        </p:nvGrpSpPr>
        <p:grpSpPr>
          <a:xfrm>
            <a:off x="622228" y="4483310"/>
            <a:ext cx="962764" cy="1114653"/>
            <a:chOff x="818875" y="1132545"/>
            <a:chExt cx="962764" cy="1114653"/>
          </a:xfrm>
        </p:grpSpPr>
        <p:sp>
          <p:nvSpPr>
            <p:cNvPr id="52" name="Diagrama de flujo: disco magnético 51">
              <a:extLst>
                <a:ext uri="{FF2B5EF4-FFF2-40B4-BE49-F238E27FC236}">
                  <a16:creationId xmlns:a16="http://schemas.microsoft.com/office/drawing/2014/main" id="{960846D4-5821-4DD0-A7A6-1F039C2D0B5A}"/>
                </a:ext>
              </a:extLst>
            </p:cNvPr>
            <p:cNvSpPr/>
            <p:nvPr/>
          </p:nvSpPr>
          <p:spPr>
            <a:xfrm>
              <a:off x="821787" y="1132545"/>
              <a:ext cx="801298" cy="875447"/>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3" name="CuadroTexto 2">
              <a:extLst>
                <a:ext uri="{FF2B5EF4-FFF2-40B4-BE49-F238E27FC236}">
                  <a16:creationId xmlns:a16="http://schemas.microsoft.com/office/drawing/2014/main" id="{A9611EB4-5173-44FD-B11B-9B2481877747}"/>
                </a:ext>
              </a:extLst>
            </p:cNvPr>
            <p:cNvSpPr txBox="1"/>
            <p:nvPr/>
          </p:nvSpPr>
          <p:spPr>
            <a:xfrm>
              <a:off x="818875" y="2031754"/>
              <a:ext cx="962764" cy="215444"/>
            </a:xfrm>
            <a:prstGeom prst="rect">
              <a:avLst/>
            </a:prstGeom>
            <a:noFill/>
          </p:spPr>
          <p:txBody>
            <a:bodyPr wrap="non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err="1">
                  <a:solidFill>
                    <a:schemeClr val="tx1"/>
                  </a:solidFill>
                </a:rPr>
                <a:t>hist_loclist</a:t>
              </a:r>
              <a:endParaRPr lang="es-CL" sz="1400" dirty="0">
                <a:solidFill>
                  <a:schemeClr val="tx1"/>
                </a:solidFill>
              </a:endParaRPr>
            </a:p>
          </p:txBody>
        </p:sp>
      </p:grpSp>
      <p:grpSp>
        <p:nvGrpSpPr>
          <p:cNvPr id="54" name="Grupo 53">
            <a:extLst>
              <a:ext uri="{FF2B5EF4-FFF2-40B4-BE49-F238E27FC236}">
                <a16:creationId xmlns:a16="http://schemas.microsoft.com/office/drawing/2014/main" id="{6C194C98-8F70-4923-9957-AE47798D6ED7}"/>
              </a:ext>
            </a:extLst>
          </p:cNvPr>
          <p:cNvGrpSpPr/>
          <p:nvPr/>
        </p:nvGrpSpPr>
        <p:grpSpPr>
          <a:xfrm>
            <a:off x="1954970" y="5181658"/>
            <a:ext cx="1089401" cy="1114653"/>
            <a:chOff x="755555" y="1132545"/>
            <a:chExt cx="1089401" cy="1114653"/>
          </a:xfrm>
        </p:grpSpPr>
        <p:sp>
          <p:nvSpPr>
            <p:cNvPr id="55" name="Diagrama de flujo: disco magnético 54">
              <a:extLst>
                <a:ext uri="{FF2B5EF4-FFF2-40B4-BE49-F238E27FC236}">
                  <a16:creationId xmlns:a16="http://schemas.microsoft.com/office/drawing/2014/main" id="{C4BEDF4D-69FE-4044-8248-982C6D22F79F}"/>
                </a:ext>
              </a:extLst>
            </p:cNvPr>
            <p:cNvSpPr/>
            <p:nvPr/>
          </p:nvSpPr>
          <p:spPr>
            <a:xfrm>
              <a:off x="821787" y="1132545"/>
              <a:ext cx="801298" cy="875447"/>
            </a:xfrm>
            <a:prstGeom prst="flowChartMagneticDisk">
              <a:avLst/>
            </a:prstGeom>
            <a:solidFill>
              <a:schemeClr val="accent5">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9" name="CuadroTexto 2">
              <a:extLst>
                <a:ext uri="{FF2B5EF4-FFF2-40B4-BE49-F238E27FC236}">
                  <a16:creationId xmlns:a16="http://schemas.microsoft.com/office/drawing/2014/main" id="{7945ECFA-33E4-4F49-91E8-32D4B16F19B9}"/>
                </a:ext>
              </a:extLst>
            </p:cNvPr>
            <p:cNvSpPr txBox="1"/>
            <p:nvPr/>
          </p:nvSpPr>
          <p:spPr>
            <a:xfrm>
              <a:off x="755555" y="2031754"/>
              <a:ext cx="1089401" cy="215444"/>
            </a:xfrm>
            <a:prstGeom prst="rect">
              <a:avLst/>
            </a:prstGeom>
            <a:noFill/>
          </p:spPr>
          <p:txBody>
            <a:bodyPr wrap="non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ctr"/>
              <a:r>
                <a:rPr lang="es-MX" sz="1400" dirty="0" err="1">
                  <a:solidFill>
                    <a:schemeClr val="tx1"/>
                  </a:solidFill>
                </a:rPr>
                <a:t>hist_operlist</a:t>
              </a:r>
              <a:endParaRPr lang="es-CL" sz="1400" dirty="0">
                <a:solidFill>
                  <a:schemeClr val="tx1"/>
                </a:solidFill>
              </a:endParaRPr>
            </a:p>
          </p:txBody>
        </p:sp>
      </p:grpSp>
    </p:spTree>
    <p:extLst>
      <p:ext uri="{BB962C8B-B14F-4D97-AF65-F5344CB8AC3E}">
        <p14:creationId xmlns:p14="http://schemas.microsoft.com/office/powerpoint/2010/main" val="248561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7738044F-E478-461E-9F3E-F18E100DCCFB}"/>
              </a:ext>
            </a:extLst>
          </p:cNvPr>
          <p:cNvSpPr/>
          <p:nvPr/>
        </p:nvSpPr>
        <p:spPr>
          <a:xfrm>
            <a:off x="5560680" y="732909"/>
            <a:ext cx="3067751" cy="553170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CuadroTexto 2">
            <a:extLst>
              <a:ext uri="{FF2B5EF4-FFF2-40B4-BE49-F238E27FC236}">
                <a16:creationId xmlns:a16="http://schemas.microsoft.com/office/drawing/2014/main" id="{405EC92C-1E46-4BD1-8DAE-301262F67E80}"/>
              </a:ext>
            </a:extLst>
          </p:cNvPr>
          <p:cNvSpPr txBox="1"/>
          <p:nvPr/>
        </p:nvSpPr>
        <p:spPr>
          <a:xfrm>
            <a:off x="521074" y="241585"/>
            <a:ext cx="4410849" cy="387828"/>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Construcción BD Cambios de Estado</a:t>
            </a:r>
          </a:p>
        </p:txBody>
      </p:sp>
      <p:sp>
        <p:nvSpPr>
          <p:cNvPr id="3" name="Rectángulo 2">
            <a:extLst>
              <a:ext uri="{FF2B5EF4-FFF2-40B4-BE49-F238E27FC236}">
                <a16:creationId xmlns:a16="http://schemas.microsoft.com/office/drawing/2014/main" id="{F3788A4F-321A-451C-9B82-A5E2D0CBEF80}"/>
              </a:ext>
            </a:extLst>
          </p:cNvPr>
          <p:cNvSpPr/>
          <p:nvPr/>
        </p:nvSpPr>
        <p:spPr>
          <a:xfrm>
            <a:off x="124262" y="732909"/>
            <a:ext cx="4738524" cy="588350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2">
            <a:extLst>
              <a:ext uri="{FF2B5EF4-FFF2-40B4-BE49-F238E27FC236}">
                <a16:creationId xmlns:a16="http://schemas.microsoft.com/office/drawing/2014/main" id="{273F7B62-5086-47C2-A5ED-915F859773EF}"/>
              </a:ext>
            </a:extLst>
          </p:cNvPr>
          <p:cNvSpPr txBox="1"/>
          <p:nvPr/>
        </p:nvSpPr>
        <p:spPr>
          <a:xfrm>
            <a:off x="386495" y="835759"/>
            <a:ext cx="4157225"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Fase I: Integración Estados</a:t>
            </a:r>
            <a:endParaRPr lang="es-CL" sz="1600" b="1" dirty="0">
              <a:solidFill>
                <a:schemeClr val="tx1"/>
              </a:solidFill>
            </a:endParaRPr>
          </a:p>
        </p:txBody>
      </p:sp>
      <p:sp>
        <p:nvSpPr>
          <p:cNvPr id="6" name="CuadroTexto 2">
            <a:extLst>
              <a:ext uri="{FF2B5EF4-FFF2-40B4-BE49-F238E27FC236}">
                <a16:creationId xmlns:a16="http://schemas.microsoft.com/office/drawing/2014/main" id="{E9519833-9B3B-42E1-B6B9-8A1FEB165564}"/>
              </a:ext>
            </a:extLst>
          </p:cNvPr>
          <p:cNvSpPr txBox="1"/>
          <p:nvPr/>
        </p:nvSpPr>
        <p:spPr>
          <a:xfrm>
            <a:off x="3472024" y="1335749"/>
            <a:ext cx="907985" cy="21544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400" dirty="0">
                <a:solidFill>
                  <a:schemeClr val="tx1"/>
                </a:solidFill>
              </a:rPr>
              <a:t>BD Basal</a:t>
            </a:r>
            <a:endParaRPr lang="es-CL" sz="1400" dirty="0">
              <a:solidFill>
                <a:schemeClr val="tx1"/>
              </a:solidFill>
            </a:endParaRPr>
          </a:p>
        </p:txBody>
      </p:sp>
      <p:pic>
        <p:nvPicPr>
          <p:cNvPr id="7" name="Imagen 6">
            <a:extLst>
              <a:ext uri="{FF2B5EF4-FFF2-40B4-BE49-F238E27FC236}">
                <a16:creationId xmlns:a16="http://schemas.microsoft.com/office/drawing/2014/main" id="{90AD0D4C-13CA-4D8D-B2C1-A172FB52D3C1}"/>
              </a:ext>
            </a:extLst>
          </p:cNvPr>
          <p:cNvPicPr>
            <a:picLocks noChangeAspect="1"/>
          </p:cNvPicPr>
          <p:nvPr/>
        </p:nvPicPr>
        <p:blipFill>
          <a:blip r:embed="rId2"/>
          <a:stretch>
            <a:fillRect/>
          </a:stretch>
        </p:blipFill>
        <p:spPr>
          <a:xfrm>
            <a:off x="1390529" y="1699397"/>
            <a:ext cx="670996" cy="409345"/>
          </a:xfrm>
          <a:prstGeom prst="rect">
            <a:avLst/>
          </a:prstGeom>
        </p:spPr>
      </p:pic>
      <p:pic>
        <p:nvPicPr>
          <p:cNvPr id="8" name="Imagen 7">
            <a:extLst>
              <a:ext uri="{FF2B5EF4-FFF2-40B4-BE49-F238E27FC236}">
                <a16:creationId xmlns:a16="http://schemas.microsoft.com/office/drawing/2014/main" id="{F058DFA9-FB64-4802-A914-113FE8006E2E}"/>
              </a:ext>
            </a:extLst>
          </p:cNvPr>
          <p:cNvPicPr>
            <a:picLocks noChangeAspect="1"/>
          </p:cNvPicPr>
          <p:nvPr/>
        </p:nvPicPr>
        <p:blipFill>
          <a:blip r:embed="rId3"/>
          <a:stretch>
            <a:fillRect/>
          </a:stretch>
        </p:blipFill>
        <p:spPr>
          <a:xfrm>
            <a:off x="315950" y="1691844"/>
            <a:ext cx="883750" cy="1588258"/>
          </a:xfrm>
          <a:prstGeom prst="rect">
            <a:avLst/>
          </a:prstGeom>
        </p:spPr>
      </p:pic>
      <p:pic>
        <p:nvPicPr>
          <p:cNvPr id="9" name="Imagen 8">
            <a:extLst>
              <a:ext uri="{FF2B5EF4-FFF2-40B4-BE49-F238E27FC236}">
                <a16:creationId xmlns:a16="http://schemas.microsoft.com/office/drawing/2014/main" id="{080FC93B-C028-4E7D-9829-B8244A21730D}"/>
              </a:ext>
            </a:extLst>
          </p:cNvPr>
          <p:cNvPicPr>
            <a:picLocks noChangeAspect="1"/>
          </p:cNvPicPr>
          <p:nvPr/>
        </p:nvPicPr>
        <p:blipFill>
          <a:blip r:embed="rId4"/>
          <a:stretch>
            <a:fillRect/>
          </a:stretch>
        </p:blipFill>
        <p:spPr>
          <a:xfrm>
            <a:off x="303329" y="3354148"/>
            <a:ext cx="867384" cy="1784743"/>
          </a:xfrm>
          <a:prstGeom prst="rect">
            <a:avLst/>
          </a:prstGeom>
        </p:spPr>
      </p:pic>
      <p:pic>
        <p:nvPicPr>
          <p:cNvPr id="10" name="Imagen 9">
            <a:extLst>
              <a:ext uri="{FF2B5EF4-FFF2-40B4-BE49-F238E27FC236}">
                <a16:creationId xmlns:a16="http://schemas.microsoft.com/office/drawing/2014/main" id="{DA6C3123-A533-4B8C-BC61-CF7A4A868AA3}"/>
              </a:ext>
            </a:extLst>
          </p:cNvPr>
          <p:cNvPicPr>
            <a:picLocks noChangeAspect="1"/>
          </p:cNvPicPr>
          <p:nvPr/>
        </p:nvPicPr>
        <p:blipFill>
          <a:blip r:embed="rId5"/>
          <a:stretch>
            <a:fillRect/>
          </a:stretch>
        </p:blipFill>
        <p:spPr>
          <a:xfrm>
            <a:off x="1380654" y="3354149"/>
            <a:ext cx="1112870" cy="1784743"/>
          </a:xfrm>
          <a:prstGeom prst="rect">
            <a:avLst/>
          </a:prstGeom>
        </p:spPr>
      </p:pic>
      <p:sp>
        <p:nvSpPr>
          <p:cNvPr id="11" name="CuadroTexto 2">
            <a:extLst>
              <a:ext uri="{FF2B5EF4-FFF2-40B4-BE49-F238E27FC236}">
                <a16:creationId xmlns:a16="http://schemas.microsoft.com/office/drawing/2014/main" id="{FF769E41-D503-4998-8519-59933D3B1B91}"/>
              </a:ext>
            </a:extLst>
          </p:cNvPr>
          <p:cNvSpPr txBox="1"/>
          <p:nvPr/>
        </p:nvSpPr>
        <p:spPr>
          <a:xfrm>
            <a:off x="433634" y="1335749"/>
            <a:ext cx="1970202" cy="21544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400" dirty="0" err="1">
                <a:solidFill>
                  <a:schemeClr val="tx1"/>
                </a:solidFill>
              </a:rPr>
              <a:t>BD’s</a:t>
            </a:r>
            <a:r>
              <a:rPr lang="es-MX" sz="1400" dirty="0">
                <a:solidFill>
                  <a:schemeClr val="tx1"/>
                </a:solidFill>
              </a:rPr>
              <a:t> Complementarias</a:t>
            </a:r>
            <a:endParaRPr lang="es-CL" sz="1400" dirty="0">
              <a:solidFill>
                <a:schemeClr val="tx1"/>
              </a:solidFill>
            </a:endParaRPr>
          </a:p>
        </p:txBody>
      </p:sp>
      <p:pic>
        <p:nvPicPr>
          <p:cNvPr id="13" name="Imagen 12">
            <a:extLst>
              <a:ext uri="{FF2B5EF4-FFF2-40B4-BE49-F238E27FC236}">
                <a16:creationId xmlns:a16="http://schemas.microsoft.com/office/drawing/2014/main" id="{B9B135F3-F783-4D1F-99F9-95D646D2B96C}"/>
              </a:ext>
            </a:extLst>
          </p:cNvPr>
          <p:cNvPicPr>
            <a:picLocks noChangeAspect="1"/>
          </p:cNvPicPr>
          <p:nvPr/>
        </p:nvPicPr>
        <p:blipFill>
          <a:blip r:embed="rId6"/>
          <a:stretch>
            <a:fillRect/>
          </a:stretch>
        </p:blipFill>
        <p:spPr>
          <a:xfrm>
            <a:off x="3315529" y="1699397"/>
            <a:ext cx="1220974" cy="3259807"/>
          </a:xfrm>
          <a:prstGeom prst="rect">
            <a:avLst/>
          </a:prstGeom>
        </p:spPr>
      </p:pic>
      <p:sp>
        <p:nvSpPr>
          <p:cNvPr id="14" name="Rectángulo 13">
            <a:extLst>
              <a:ext uri="{FF2B5EF4-FFF2-40B4-BE49-F238E27FC236}">
                <a16:creationId xmlns:a16="http://schemas.microsoft.com/office/drawing/2014/main" id="{E4CFA6B9-4B1F-42DA-B9A7-EEC9E7215DE7}"/>
              </a:ext>
            </a:extLst>
          </p:cNvPr>
          <p:cNvSpPr/>
          <p:nvPr/>
        </p:nvSpPr>
        <p:spPr>
          <a:xfrm>
            <a:off x="244961" y="1254367"/>
            <a:ext cx="2336176" cy="4008297"/>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ángulo 14">
            <a:extLst>
              <a:ext uri="{FF2B5EF4-FFF2-40B4-BE49-F238E27FC236}">
                <a16:creationId xmlns:a16="http://schemas.microsoft.com/office/drawing/2014/main" id="{C129B839-D85C-4B5A-86D3-D83ABEAD4040}"/>
              </a:ext>
            </a:extLst>
          </p:cNvPr>
          <p:cNvSpPr/>
          <p:nvPr/>
        </p:nvSpPr>
        <p:spPr>
          <a:xfrm>
            <a:off x="3211921" y="1254366"/>
            <a:ext cx="1476811" cy="4008297"/>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Flecha: a la derecha 15">
            <a:extLst>
              <a:ext uri="{FF2B5EF4-FFF2-40B4-BE49-F238E27FC236}">
                <a16:creationId xmlns:a16="http://schemas.microsoft.com/office/drawing/2014/main" id="{2C80E7F7-C38A-416D-A149-2DDD2CD9AAD9}"/>
              </a:ext>
            </a:extLst>
          </p:cNvPr>
          <p:cNvSpPr/>
          <p:nvPr/>
        </p:nvSpPr>
        <p:spPr>
          <a:xfrm>
            <a:off x="2629882" y="1699397"/>
            <a:ext cx="533293" cy="31476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Flecha: a la derecha 16">
            <a:extLst>
              <a:ext uri="{FF2B5EF4-FFF2-40B4-BE49-F238E27FC236}">
                <a16:creationId xmlns:a16="http://schemas.microsoft.com/office/drawing/2014/main" id="{E7666D07-8444-4325-B781-5D0DA43A2578}"/>
              </a:ext>
            </a:extLst>
          </p:cNvPr>
          <p:cNvSpPr/>
          <p:nvPr/>
        </p:nvSpPr>
        <p:spPr>
          <a:xfrm>
            <a:off x="2626824" y="2328589"/>
            <a:ext cx="533293" cy="31476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Flecha: a la derecha 17">
            <a:extLst>
              <a:ext uri="{FF2B5EF4-FFF2-40B4-BE49-F238E27FC236}">
                <a16:creationId xmlns:a16="http://schemas.microsoft.com/office/drawing/2014/main" id="{FDC73B06-56F9-43BF-97C2-B20B32ED2AF4}"/>
              </a:ext>
            </a:extLst>
          </p:cNvPr>
          <p:cNvSpPr/>
          <p:nvPr/>
        </p:nvSpPr>
        <p:spPr>
          <a:xfrm>
            <a:off x="2626823" y="2957781"/>
            <a:ext cx="533293" cy="31476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magen 18">
            <a:extLst>
              <a:ext uri="{FF2B5EF4-FFF2-40B4-BE49-F238E27FC236}">
                <a16:creationId xmlns:a16="http://schemas.microsoft.com/office/drawing/2014/main" id="{E096F435-A6CC-4CA5-85D6-9AC19AEB8727}"/>
              </a:ext>
            </a:extLst>
          </p:cNvPr>
          <p:cNvPicPr>
            <a:picLocks noChangeAspect="1"/>
          </p:cNvPicPr>
          <p:nvPr/>
        </p:nvPicPr>
        <p:blipFill>
          <a:blip r:embed="rId7"/>
          <a:stretch>
            <a:fillRect/>
          </a:stretch>
        </p:blipFill>
        <p:spPr>
          <a:xfrm>
            <a:off x="1677742" y="5770482"/>
            <a:ext cx="1407498" cy="560248"/>
          </a:xfrm>
          <a:prstGeom prst="rect">
            <a:avLst/>
          </a:prstGeom>
        </p:spPr>
      </p:pic>
      <p:sp>
        <p:nvSpPr>
          <p:cNvPr id="20" name="Flecha: doblada hacia arriba 19">
            <a:extLst>
              <a:ext uri="{FF2B5EF4-FFF2-40B4-BE49-F238E27FC236}">
                <a16:creationId xmlns:a16="http://schemas.microsoft.com/office/drawing/2014/main" id="{D1656536-798E-4C07-ADE9-F32D924F4231}"/>
              </a:ext>
            </a:extLst>
          </p:cNvPr>
          <p:cNvSpPr/>
          <p:nvPr/>
        </p:nvSpPr>
        <p:spPr>
          <a:xfrm>
            <a:off x="3347473" y="5344046"/>
            <a:ext cx="764162" cy="770764"/>
          </a:xfrm>
          <a:prstGeom prst="bentUpArrow">
            <a:avLst>
              <a:gd name="adj1" fmla="val 27584"/>
              <a:gd name="adj2" fmla="val 28846"/>
              <a:gd name="adj3" fmla="val 22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CuadroTexto 2">
            <a:extLst>
              <a:ext uri="{FF2B5EF4-FFF2-40B4-BE49-F238E27FC236}">
                <a16:creationId xmlns:a16="http://schemas.microsoft.com/office/drawing/2014/main" id="{890E7899-2F4D-4706-B829-A6CE8F454774}"/>
              </a:ext>
            </a:extLst>
          </p:cNvPr>
          <p:cNvSpPr txBox="1"/>
          <p:nvPr/>
        </p:nvSpPr>
        <p:spPr>
          <a:xfrm>
            <a:off x="386495" y="5404870"/>
            <a:ext cx="4157225"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Fase II: Consolidación eventos</a:t>
            </a:r>
            <a:endParaRPr lang="es-CL" sz="1600" b="1" dirty="0">
              <a:solidFill>
                <a:schemeClr val="tx1"/>
              </a:solidFill>
            </a:endParaRPr>
          </a:p>
        </p:txBody>
      </p:sp>
      <p:sp>
        <p:nvSpPr>
          <p:cNvPr id="24" name="CuadroTexto 2">
            <a:extLst>
              <a:ext uri="{FF2B5EF4-FFF2-40B4-BE49-F238E27FC236}">
                <a16:creationId xmlns:a16="http://schemas.microsoft.com/office/drawing/2014/main" id="{4344605E-8B4F-4A62-B670-85FD29F6122D}"/>
              </a:ext>
            </a:extLst>
          </p:cNvPr>
          <p:cNvSpPr txBox="1"/>
          <p:nvPr/>
        </p:nvSpPr>
        <p:spPr>
          <a:xfrm>
            <a:off x="5694555" y="835758"/>
            <a:ext cx="2867261" cy="246222"/>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Cambios de Estados</a:t>
            </a:r>
            <a:endParaRPr lang="es-CL" sz="1600" b="1" dirty="0">
              <a:solidFill>
                <a:schemeClr val="tx1"/>
              </a:solidFill>
            </a:endParaRPr>
          </a:p>
        </p:txBody>
      </p:sp>
      <p:pic>
        <p:nvPicPr>
          <p:cNvPr id="25" name="Imagen 24">
            <a:extLst>
              <a:ext uri="{FF2B5EF4-FFF2-40B4-BE49-F238E27FC236}">
                <a16:creationId xmlns:a16="http://schemas.microsoft.com/office/drawing/2014/main" id="{D6C93947-2D68-46C8-A403-0F83F49C41E7}"/>
              </a:ext>
            </a:extLst>
          </p:cNvPr>
          <p:cNvPicPr>
            <a:picLocks noChangeAspect="1"/>
          </p:cNvPicPr>
          <p:nvPr/>
        </p:nvPicPr>
        <p:blipFill>
          <a:blip r:embed="rId8"/>
          <a:stretch>
            <a:fillRect/>
          </a:stretch>
        </p:blipFill>
        <p:spPr>
          <a:xfrm>
            <a:off x="5786414" y="1254366"/>
            <a:ext cx="2699914" cy="4008297"/>
          </a:xfrm>
          <a:prstGeom prst="rect">
            <a:avLst/>
          </a:prstGeom>
        </p:spPr>
      </p:pic>
      <p:sp>
        <p:nvSpPr>
          <p:cNvPr id="26" name="Flecha: a la derecha 25">
            <a:extLst>
              <a:ext uri="{FF2B5EF4-FFF2-40B4-BE49-F238E27FC236}">
                <a16:creationId xmlns:a16="http://schemas.microsoft.com/office/drawing/2014/main" id="{D916D28F-41B5-4BC7-917D-6D2915C7B40C}"/>
              </a:ext>
            </a:extLst>
          </p:cNvPr>
          <p:cNvSpPr/>
          <p:nvPr/>
        </p:nvSpPr>
        <p:spPr>
          <a:xfrm>
            <a:off x="4911041" y="1286087"/>
            <a:ext cx="626445" cy="50380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CuadroTexto 2">
            <a:extLst>
              <a:ext uri="{FF2B5EF4-FFF2-40B4-BE49-F238E27FC236}">
                <a16:creationId xmlns:a16="http://schemas.microsoft.com/office/drawing/2014/main" id="{22CE5E5D-A015-4F52-9E1A-C7F06F403047}"/>
              </a:ext>
            </a:extLst>
          </p:cNvPr>
          <p:cNvSpPr txBox="1"/>
          <p:nvPr/>
        </p:nvSpPr>
        <p:spPr>
          <a:xfrm>
            <a:off x="8956466" y="787850"/>
            <a:ext cx="3034098" cy="5386090"/>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b="1" dirty="0">
                <a:solidFill>
                  <a:schemeClr val="tx1"/>
                </a:solidFill>
              </a:rPr>
              <a:t>Fase I</a:t>
            </a:r>
            <a:r>
              <a:rPr lang="es-MX" sz="1400" dirty="0">
                <a:solidFill>
                  <a:schemeClr val="tx1"/>
                </a:solidFill>
              </a:rPr>
              <a:t>: Se identifican los campos relevantes de las BD’s complementarias con el fin de integrarlas a la BD Basal.</a:t>
            </a:r>
          </a:p>
          <a:p>
            <a:pPr algn="just"/>
            <a:endParaRPr lang="es-MX" sz="1400" dirty="0">
              <a:solidFill>
                <a:schemeClr val="tx1"/>
              </a:solidFill>
            </a:endParaRPr>
          </a:p>
          <a:p>
            <a:pPr algn="just"/>
            <a:r>
              <a:rPr lang="es-MX" sz="1400" b="1" dirty="0">
                <a:solidFill>
                  <a:schemeClr val="tx1"/>
                </a:solidFill>
              </a:rPr>
              <a:t>Fase II</a:t>
            </a:r>
            <a:r>
              <a:rPr lang="es-MX" sz="1400" dirty="0">
                <a:solidFill>
                  <a:schemeClr val="tx1"/>
                </a:solidFill>
              </a:rPr>
              <a:t>: Se generan dos nuevos campos calculados, los cuales son la duración del estado en Horas (se divide “</a:t>
            </a:r>
            <a:r>
              <a:rPr lang="es-MX" sz="1400" i="1" dirty="0">
                <a:solidFill>
                  <a:schemeClr val="tx1"/>
                </a:solidFill>
              </a:rPr>
              <a:t>duration</a:t>
            </a:r>
            <a:r>
              <a:rPr lang="es-MX" sz="1400" dirty="0">
                <a:solidFill>
                  <a:schemeClr val="tx1"/>
                </a:solidFill>
              </a:rPr>
              <a:t>” por 3.600) y se genera un campo para los segundos globales, cuyo objetivo es medir el tiempo continuo entre turnos. En un principio el “</a:t>
            </a:r>
            <a:r>
              <a:rPr lang="es-MX" sz="1400" i="1" dirty="0">
                <a:solidFill>
                  <a:schemeClr val="tx1"/>
                </a:solidFill>
              </a:rPr>
              <a:t>starttime”</a:t>
            </a:r>
            <a:r>
              <a:rPr lang="es-MX" sz="1400" dirty="0">
                <a:solidFill>
                  <a:schemeClr val="tx1"/>
                </a:solidFill>
              </a:rPr>
              <a:t> se resetea con cada turno, mientras que “</a:t>
            </a:r>
            <a:r>
              <a:rPr lang="es-MX" sz="1400" i="1" dirty="0">
                <a:solidFill>
                  <a:schemeClr val="tx1"/>
                </a:solidFill>
              </a:rPr>
              <a:t>Segundos Global2 </a:t>
            </a:r>
            <a:r>
              <a:rPr lang="es-MX" sz="1400" dirty="0">
                <a:solidFill>
                  <a:schemeClr val="tx1"/>
                </a:solidFill>
              </a:rPr>
              <a:t>lleva el tiempo desde el inicio del primer turno en análisis.</a:t>
            </a:r>
          </a:p>
          <a:p>
            <a:pPr algn="just"/>
            <a:endParaRPr lang="es-MX" sz="1400" dirty="0">
              <a:solidFill>
                <a:schemeClr val="tx1"/>
              </a:solidFill>
            </a:endParaRPr>
          </a:p>
          <a:p>
            <a:pPr algn="just"/>
            <a:r>
              <a:rPr lang="es-MX" sz="1400" b="1" dirty="0">
                <a:solidFill>
                  <a:schemeClr val="tx1"/>
                </a:solidFill>
              </a:rPr>
              <a:t>Resultados</a:t>
            </a:r>
            <a:r>
              <a:rPr lang="es-MX" sz="1400" dirty="0">
                <a:solidFill>
                  <a:schemeClr val="tx1"/>
                </a:solidFill>
              </a:rPr>
              <a:t>: Para cada equipo se identifican todos los tiempos de cambio de estado en orden ascendente por los “</a:t>
            </a:r>
            <a:r>
              <a:rPr lang="es-MX" sz="1400" i="1" dirty="0">
                <a:solidFill>
                  <a:schemeClr val="tx1"/>
                </a:solidFill>
              </a:rPr>
              <a:t>Segundos Global”</a:t>
            </a:r>
            <a:r>
              <a:rPr lang="es-MX" sz="1400" dirty="0">
                <a:solidFill>
                  <a:schemeClr val="tx1"/>
                </a:solidFill>
              </a:rPr>
              <a:t>, asignando el “</a:t>
            </a:r>
            <a:r>
              <a:rPr lang="es-MX" sz="1400" i="1" dirty="0">
                <a:solidFill>
                  <a:schemeClr val="tx1"/>
                </a:solidFill>
              </a:rPr>
              <a:t>ddbkey”</a:t>
            </a:r>
            <a:r>
              <a:rPr lang="es-MX" sz="1400" dirty="0">
                <a:solidFill>
                  <a:schemeClr val="tx1"/>
                </a:solidFill>
              </a:rPr>
              <a:t> para poder traer toda la información que se requiera.</a:t>
            </a:r>
            <a:endParaRPr lang="es-CL" sz="1400" dirty="0">
              <a:solidFill>
                <a:schemeClr val="tx1"/>
              </a:solidFill>
            </a:endParaRPr>
          </a:p>
        </p:txBody>
      </p:sp>
      <p:sp>
        <p:nvSpPr>
          <p:cNvPr id="29" name="CuadroTexto 2">
            <a:extLst>
              <a:ext uri="{FF2B5EF4-FFF2-40B4-BE49-F238E27FC236}">
                <a16:creationId xmlns:a16="http://schemas.microsoft.com/office/drawing/2014/main" id="{46868A88-A460-46EF-A928-FB4B90C7ACC8}"/>
              </a:ext>
            </a:extLst>
          </p:cNvPr>
          <p:cNvSpPr txBox="1"/>
          <p:nvPr/>
        </p:nvSpPr>
        <p:spPr>
          <a:xfrm>
            <a:off x="5650697" y="5527980"/>
            <a:ext cx="3000928" cy="400110"/>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300" dirty="0">
                <a:solidFill>
                  <a:schemeClr val="tx1"/>
                </a:solidFill>
              </a:rPr>
              <a:t>Muestra de resultados que se obtiene de BD Consolidada de Estados</a:t>
            </a:r>
            <a:endParaRPr lang="es-CL" sz="1300" dirty="0">
              <a:solidFill>
                <a:schemeClr val="tx1"/>
              </a:solidFill>
            </a:endParaRPr>
          </a:p>
        </p:txBody>
      </p:sp>
    </p:spTree>
    <p:extLst>
      <p:ext uri="{BB962C8B-B14F-4D97-AF65-F5344CB8AC3E}">
        <p14:creationId xmlns:p14="http://schemas.microsoft.com/office/powerpoint/2010/main" val="10790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756905A-85F4-4120-AC07-8AB3942CBE00}"/>
              </a:ext>
            </a:extLst>
          </p:cNvPr>
          <p:cNvSpPr/>
          <p:nvPr/>
        </p:nvSpPr>
        <p:spPr>
          <a:xfrm>
            <a:off x="4700800" y="732910"/>
            <a:ext cx="7235842" cy="405753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CuadroTexto 2">
            <a:extLst>
              <a:ext uri="{FF2B5EF4-FFF2-40B4-BE49-F238E27FC236}">
                <a16:creationId xmlns:a16="http://schemas.microsoft.com/office/drawing/2014/main" id="{CFD2D602-BBA7-4A0F-8B27-CB2BA0384F82}"/>
              </a:ext>
            </a:extLst>
          </p:cNvPr>
          <p:cNvSpPr txBox="1"/>
          <p:nvPr/>
        </p:nvSpPr>
        <p:spPr>
          <a:xfrm>
            <a:off x="521074" y="241585"/>
            <a:ext cx="4410849" cy="387828"/>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Construcción BD Ciclos de Producción</a:t>
            </a:r>
          </a:p>
        </p:txBody>
      </p:sp>
      <p:sp>
        <p:nvSpPr>
          <p:cNvPr id="4" name="Rectángulo 3">
            <a:extLst>
              <a:ext uri="{FF2B5EF4-FFF2-40B4-BE49-F238E27FC236}">
                <a16:creationId xmlns:a16="http://schemas.microsoft.com/office/drawing/2014/main" id="{5071B835-9AA0-4795-AD83-FFA631E58F1A}"/>
              </a:ext>
            </a:extLst>
          </p:cNvPr>
          <p:cNvSpPr/>
          <p:nvPr/>
        </p:nvSpPr>
        <p:spPr>
          <a:xfrm>
            <a:off x="124262" y="732909"/>
            <a:ext cx="4410849" cy="588350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CuadroTexto 2">
            <a:extLst>
              <a:ext uri="{FF2B5EF4-FFF2-40B4-BE49-F238E27FC236}">
                <a16:creationId xmlns:a16="http://schemas.microsoft.com/office/drawing/2014/main" id="{F53CCD5D-2363-4DBA-AEC4-C18FEE019414}"/>
              </a:ext>
            </a:extLst>
          </p:cNvPr>
          <p:cNvSpPr txBox="1"/>
          <p:nvPr/>
        </p:nvSpPr>
        <p:spPr>
          <a:xfrm>
            <a:off x="386495" y="835759"/>
            <a:ext cx="4157225"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Fase I: Integración Estados</a:t>
            </a:r>
            <a:endParaRPr lang="es-CL" sz="1600" b="1" dirty="0">
              <a:solidFill>
                <a:schemeClr val="tx1"/>
              </a:solidFill>
            </a:endParaRPr>
          </a:p>
        </p:txBody>
      </p:sp>
      <p:pic>
        <p:nvPicPr>
          <p:cNvPr id="8" name="Imagen 7">
            <a:extLst>
              <a:ext uri="{FF2B5EF4-FFF2-40B4-BE49-F238E27FC236}">
                <a16:creationId xmlns:a16="http://schemas.microsoft.com/office/drawing/2014/main" id="{B21C1CBB-02DF-4864-9EAA-4949D82E2BBB}"/>
              </a:ext>
            </a:extLst>
          </p:cNvPr>
          <p:cNvPicPr>
            <a:picLocks noChangeAspect="1"/>
          </p:cNvPicPr>
          <p:nvPr/>
        </p:nvPicPr>
        <p:blipFill>
          <a:blip r:embed="rId2"/>
          <a:stretch>
            <a:fillRect/>
          </a:stretch>
        </p:blipFill>
        <p:spPr>
          <a:xfrm>
            <a:off x="576150" y="1208365"/>
            <a:ext cx="712206" cy="1279963"/>
          </a:xfrm>
          <a:prstGeom prst="rect">
            <a:avLst/>
          </a:prstGeom>
        </p:spPr>
      </p:pic>
      <p:pic>
        <p:nvPicPr>
          <p:cNvPr id="9" name="Imagen 8">
            <a:extLst>
              <a:ext uri="{FF2B5EF4-FFF2-40B4-BE49-F238E27FC236}">
                <a16:creationId xmlns:a16="http://schemas.microsoft.com/office/drawing/2014/main" id="{A2EB09C2-69E5-4D45-B27B-F62176644270}"/>
              </a:ext>
            </a:extLst>
          </p:cNvPr>
          <p:cNvPicPr>
            <a:picLocks noChangeAspect="1"/>
          </p:cNvPicPr>
          <p:nvPr/>
        </p:nvPicPr>
        <p:blipFill>
          <a:blip r:embed="rId3"/>
          <a:stretch>
            <a:fillRect/>
          </a:stretch>
        </p:blipFill>
        <p:spPr>
          <a:xfrm>
            <a:off x="568995" y="2566173"/>
            <a:ext cx="699017" cy="1438308"/>
          </a:xfrm>
          <a:prstGeom prst="rect">
            <a:avLst/>
          </a:prstGeom>
        </p:spPr>
      </p:pic>
      <p:sp>
        <p:nvSpPr>
          <p:cNvPr id="20" name="CuadroTexto 2">
            <a:extLst>
              <a:ext uri="{FF2B5EF4-FFF2-40B4-BE49-F238E27FC236}">
                <a16:creationId xmlns:a16="http://schemas.microsoft.com/office/drawing/2014/main" id="{B89CD675-AA20-4890-8E17-E420977E66C4}"/>
              </a:ext>
            </a:extLst>
          </p:cNvPr>
          <p:cNvSpPr txBox="1"/>
          <p:nvPr/>
        </p:nvSpPr>
        <p:spPr>
          <a:xfrm>
            <a:off x="482830" y="5962706"/>
            <a:ext cx="3184004"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Fase II: Consolidación eventos</a:t>
            </a:r>
            <a:endParaRPr lang="es-CL" sz="1600" b="1" dirty="0">
              <a:solidFill>
                <a:schemeClr val="tx1"/>
              </a:solidFill>
            </a:endParaRPr>
          </a:p>
        </p:txBody>
      </p:sp>
      <p:sp>
        <p:nvSpPr>
          <p:cNvPr id="21" name="CuadroTexto 2">
            <a:extLst>
              <a:ext uri="{FF2B5EF4-FFF2-40B4-BE49-F238E27FC236}">
                <a16:creationId xmlns:a16="http://schemas.microsoft.com/office/drawing/2014/main" id="{6F0D8BC1-0DAE-4128-B344-09565CBCA239}"/>
              </a:ext>
            </a:extLst>
          </p:cNvPr>
          <p:cNvSpPr txBox="1"/>
          <p:nvPr/>
        </p:nvSpPr>
        <p:spPr>
          <a:xfrm>
            <a:off x="5009170" y="835759"/>
            <a:ext cx="3177640"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Ciclos de Producción</a:t>
            </a:r>
            <a:endParaRPr lang="es-CL" sz="1600" b="1" dirty="0">
              <a:solidFill>
                <a:schemeClr val="tx1"/>
              </a:solidFill>
            </a:endParaRPr>
          </a:p>
        </p:txBody>
      </p:sp>
      <p:sp>
        <p:nvSpPr>
          <p:cNvPr id="24" name="CuadroTexto 2">
            <a:extLst>
              <a:ext uri="{FF2B5EF4-FFF2-40B4-BE49-F238E27FC236}">
                <a16:creationId xmlns:a16="http://schemas.microsoft.com/office/drawing/2014/main" id="{69573CAF-0C51-47BF-9942-C9975FBF066C}"/>
              </a:ext>
            </a:extLst>
          </p:cNvPr>
          <p:cNvSpPr txBox="1"/>
          <p:nvPr/>
        </p:nvSpPr>
        <p:spPr>
          <a:xfrm>
            <a:off x="4742044" y="4925232"/>
            <a:ext cx="7349444" cy="1508105"/>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200" dirty="0">
                <a:solidFill>
                  <a:schemeClr val="tx1"/>
                </a:solidFill>
              </a:rPr>
              <a:t>Se distinguen cuatro etapas dentro de los ciclos de producción, los cuales corresponden a:</a:t>
            </a:r>
          </a:p>
          <a:p>
            <a:pPr algn="just"/>
            <a:endParaRPr lang="es-MX" sz="700" dirty="0">
              <a:solidFill>
                <a:schemeClr val="tx1"/>
              </a:solidFill>
            </a:endParaRPr>
          </a:p>
          <a:p>
            <a:pPr marL="400050" indent="-400050" algn="just">
              <a:buAutoNum type="romanLcParenR"/>
            </a:pPr>
            <a:r>
              <a:rPr lang="es-MX" sz="1200" dirty="0">
                <a:solidFill>
                  <a:schemeClr val="tx1"/>
                </a:solidFill>
              </a:rPr>
              <a:t>Etapa de carga (ciclo de carga)</a:t>
            </a:r>
          </a:p>
          <a:p>
            <a:pPr marL="400050" indent="-400050" algn="just">
              <a:buAutoNum type="romanLcParenR"/>
            </a:pPr>
            <a:r>
              <a:rPr lang="es-MX" sz="1200" dirty="0">
                <a:solidFill>
                  <a:schemeClr val="tx1"/>
                </a:solidFill>
              </a:rPr>
              <a:t>Etapa de viaje hacia el punto de descarga (trayecto ida)</a:t>
            </a:r>
          </a:p>
          <a:p>
            <a:pPr marL="400050" indent="-400050" algn="just">
              <a:buAutoNum type="romanLcParenR"/>
            </a:pPr>
            <a:r>
              <a:rPr lang="es-MX" sz="1200" dirty="0">
                <a:solidFill>
                  <a:schemeClr val="tx1"/>
                </a:solidFill>
              </a:rPr>
              <a:t>Etapa de descarga (ciclo de descarga)</a:t>
            </a:r>
          </a:p>
          <a:p>
            <a:pPr marL="400050" indent="-400050" algn="just">
              <a:buAutoNum type="romanLcParenR"/>
            </a:pPr>
            <a:r>
              <a:rPr lang="es-MX" sz="1200" dirty="0">
                <a:solidFill>
                  <a:schemeClr val="tx1"/>
                </a:solidFill>
              </a:rPr>
              <a:t>Etapa de retorno hacia un punto de carga (trayecto retorno).</a:t>
            </a:r>
          </a:p>
          <a:p>
            <a:pPr algn="just"/>
            <a:endParaRPr lang="es-MX" sz="700" dirty="0">
              <a:solidFill>
                <a:schemeClr val="tx1"/>
              </a:solidFill>
            </a:endParaRPr>
          </a:p>
          <a:p>
            <a:pPr algn="just"/>
            <a:r>
              <a:rPr lang="es-MX" sz="1200" dirty="0">
                <a:solidFill>
                  <a:schemeClr val="tx1"/>
                </a:solidFill>
              </a:rPr>
              <a:t>Los equipos siempre se encuentran en alguna de estas etapas, las cuales se determinan a partir de los registros de las bases de datos de </a:t>
            </a:r>
            <a:r>
              <a:rPr lang="es-MX" sz="1200" i="1" dirty="0">
                <a:solidFill>
                  <a:schemeClr val="tx1"/>
                </a:solidFill>
              </a:rPr>
              <a:t>load</a:t>
            </a:r>
            <a:r>
              <a:rPr lang="es-MX" sz="1200" dirty="0">
                <a:solidFill>
                  <a:schemeClr val="tx1"/>
                </a:solidFill>
              </a:rPr>
              <a:t> y </a:t>
            </a:r>
            <a:r>
              <a:rPr lang="es-MX" sz="1200" i="1" dirty="0" err="1">
                <a:solidFill>
                  <a:schemeClr val="tx1"/>
                </a:solidFill>
              </a:rPr>
              <a:t>dump</a:t>
            </a:r>
            <a:r>
              <a:rPr lang="es-MX" sz="1200" dirty="0">
                <a:solidFill>
                  <a:schemeClr val="tx1"/>
                </a:solidFill>
              </a:rPr>
              <a:t>.</a:t>
            </a:r>
            <a:endParaRPr lang="es-CL" sz="1200" dirty="0">
              <a:solidFill>
                <a:schemeClr val="tx1"/>
              </a:solidFill>
            </a:endParaRPr>
          </a:p>
        </p:txBody>
      </p:sp>
      <p:sp>
        <p:nvSpPr>
          <p:cNvPr id="25" name="CuadroTexto 2">
            <a:extLst>
              <a:ext uri="{FF2B5EF4-FFF2-40B4-BE49-F238E27FC236}">
                <a16:creationId xmlns:a16="http://schemas.microsoft.com/office/drawing/2014/main" id="{4BB84764-44F9-4D38-8BA4-0CB634A55899}"/>
              </a:ext>
            </a:extLst>
          </p:cNvPr>
          <p:cNvSpPr txBox="1"/>
          <p:nvPr/>
        </p:nvSpPr>
        <p:spPr>
          <a:xfrm>
            <a:off x="9014152" y="1203551"/>
            <a:ext cx="2837646" cy="30008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300" dirty="0">
                <a:solidFill>
                  <a:schemeClr val="tx1"/>
                </a:solidFill>
              </a:rPr>
              <a:t>Los tiempos por evento de </a:t>
            </a:r>
            <a:r>
              <a:rPr lang="es-MX" sz="1300" i="1" dirty="0">
                <a:solidFill>
                  <a:schemeClr val="tx1"/>
                </a:solidFill>
              </a:rPr>
              <a:t>Load</a:t>
            </a:r>
            <a:r>
              <a:rPr lang="es-MX" sz="1300" dirty="0">
                <a:solidFill>
                  <a:schemeClr val="tx1"/>
                </a:solidFill>
              </a:rPr>
              <a:t> y </a:t>
            </a:r>
            <a:r>
              <a:rPr lang="es-MX" sz="1300" i="1" dirty="0">
                <a:solidFill>
                  <a:schemeClr val="tx1"/>
                </a:solidFill>
              </a:rPr>
              <a:t>Dump</a:t>
            </a:r>
            <a:r>
              <a:rPr lang="es-MX" sz="1300" dirty="0">
                <a:solidFill>
                  <a:schemeClr val="tx1"/>
                </a:solidFill>
              </a:rPr>
              <a:t> son la base para la definición de los siguientes ciclos:</a:t>
            </a:r>
          </a:p>
          <a:p>
            <a:pPr algn="just"/>
            <a:endParaRPr lang="es-MX" sz="1300" dirty="0">
              <a:solidFill>
                <a:schemeClr val="tx1"/>
              </a:solidFill>
            </a:endParaRPr>
          </a:p>
          <a:p>
            <a:pPr algn="just"/>
            <a:r>
              <a:rPr lang="es-MX" sz="1300" b="1" dirty="0">
                <a:solidFill>
                  <a:schemeClr val="tx1"/>
                </a:solidFill>
              </a:rPr>
              <a:t>Ciclo de Carga</a:t>
            </a:r>
            <a:r>
              <a:rPr lang="es-MX" sz="1300" dirty="0">
                <a:solidFill>
                  <a:schemeClr val="tx1"/>
                </a:solidFill>
              </a:rPr>
              <a:t>: </a:t>
            </a:r>
            <a:r>
              <a:rPr lang="es-MX" sz="1300" i="1" dirty="0">
                <a:solidFill>
                  <a:schemeClr val="tx1"/>
                </a:solidFill>
              </a:rPr>
              <a:t>Time full global / Time arrive global</a:t>
            </a:r>
            <a:r>
              <a:rPr lang="es-MX" sz="1300" dirty="0">
                <a:solidFill>
                  <a:schemeClr val="tx1"/>
                </a:solidFill>
              </a:rPr>
              <a:t> (Load)</a:t>
            </a:r>
          </a:p>
          <a:p>
            <a:pPr algn="just"/>
            <a:endParaRPr lang="es-MX" sz="1300" dirty="0">
              <a:solidFill>
                <a:schemeClr val="tx1"/>
              </a:solidFill>
            </a:endParaRPr>
          </a:p>
          <a:p>
            <a:pPr algn="just"/>
            <a:r>
              <a:rPr lang="es-MX" sz="1300" b="1" dirty="0">
                <a:solidFill>
                  <a:schemeClr val="tx1"/>
                </a:solidFill>
              </a:rPr>
              <a:t>Trayecto Ida</a:t>
            </a:r>
            <a:r>
              <a:rPr lang="es-MX" sz="1300" dirty="0">
                <a:solidFill>
                  <a:schemeClr val="tx1"/>
                </a:solidFill>
              </a:rPr>
              <a:t>: </a:t>
            </a:r>
            <a:r>
              <a:rPr lang="es-MX" sz="1300" i="1" dirty="0">
                <a:solidFill>
                  <a:schemeClr val="tx1"/>
                </a:solidFill>
              </a:rPr>
              <a:t>Time arrive global (Dump) / Time full global</a:t>
            </a:r>
          </a:p>
          <a:p>
            <a:pPr algn="just"/>
            <a:endParaRPr lang="es-MX" sz="1300" dirty="0">
              <a:solidFill>
                <a:schemeClr val="tx1"/>
              </a:solidFill>
            </a:endParaRPr>
          </a:p>
          <a:p>
            <a:pPr algn="just"/>
            <a:r>
              <a:rPr lang="es-MX" sz="1300" b="1" dirty="0">
                <a:solidFill>
                  <a:schemeClr val="tx1"/>
                </a:solidFill>
              </a:rPr>
              <a:t>Ciclo Descarga</a:t>
            </a:r>
            <a:r>
              <a:rPr lang="es-MX" sz="1300" dirty="0">
                <a:solidFill>
                  <a:schemeClr val="tx1"/>
                </a:solidFill>
              </a:rPr>
              <a:t>: </a:t>
            </a:r>
            <a:r>
              <a:rPr lang="es-MX" sz="1300" i="1" dirty="0">
                <a:solidFill>
                  <a:schemeClr val="tx1"/>
                </a:solidFill>
              </a:rPr>
              <a:t>Time empty global / Time arrive global </a:t>
            </a:r>
            <a:r>
              <a:rPr lang="es-MX" sz="1300" dirty="0">
                <a:solidFill>
                  <a:schemeClr val="tx1"/>
                </a:solidFill>
              </a:rPr>
              <a:t>(Dump)</a:t>
            </a:r>
          </a:p>
          <a:p>
            <a:pPr algn="just"/>
            <a:endParaRPr lang="es-MX" sz="1300" dirty="0">
              <a:solidFill>
                <a:schemeClr val="tx1"/>
              </a:solidFill>
            </a:endParaRPr>
          </a:p>
          <a:p>
            <a:pPr algn="just"/>
            <a:r>
              <a:rPr lang="es-CL" sz="1300" b="1" dirty="0">
                <a:solidFill>
                  <a:schemeClr val="tx1"/>
                </a:solidFill>
              </a:rPr>
              <a:t>Trayecto Retorno</a:t>
            </a:r>
            <a:r>
              <a:rPr lang="es-CL" sz="1300" dirty="0">
                <a:solidFill>
                  <a:schemeClr val="tx1"/>
                </a:solidFill>
              </a:rPr>
              <a:t>: </a:t>
            </a:r>
            <a:r>
              <a:rPr lang="es-CL" sz="1300" i="1" dirty="0">
                <a:solidFill>
                  <a:schemeClr val="tx1"/>
                </a:solidFill>
              </a:rPr>
              <a:t>Time </a:t>
            </a:r>
            <a:r>
              <a:rPr lang="es-CL" sz="1300" i="1" dirty="0" err="1">
                <a:solidFill>
                  <a:schemeClr val="tx1"/>
                </a:solidFill>
              </a:rPr>
              <a:t>empty</a:t>
            </a:r>
            <a:r>
              <a:rPr lang="es-CL" sz="1300" i="1" dirty="0">
                <a:solidFill>
                  <a:schemeClr val="tx1"/>
                </a:solidFill>
              </a:rPr>
              <a:t> global / Time </a:t>
            </a:r>
            <a:r>
              <a:rPr lang="es-CL" sz="1300" i="1" dirty="0" err="1">
                <a:solidFill>
                  <a:schemeClr val="tx1"/>
                </a:solidFill>
              </a:rPr>
              <a:t>arrive</a:t>
            </a:r>
            <a:r>
              <a:rPr lang="es-CL" sz="1300" i="1" dirty="0">
                <a:solidFill>
                  <a:schemeClr val="tx1"/>
                </a:solidFill>
              </a:rPr>
              <a:t> global </a:t>
            </a:r>
            <a:r>
              <a:rPr lang="es-CL" sz="1300" dirty="0">
                <a:solidFill>
                  <a:schemeClr val="tx1"/>
                </a:solidFill>
              </a:rPr>
              <a:t>(Load)</a:t>
            </a:r>
          </a:p>
        </p:txBody>
      </p:sp>
      <p:pic>
        <p:nvPicPr>
          <p:cNvPr id="26" name="Imagen 25">
            <a:extLst>
              <a:ext uri="{FF2B5EF4-FFF2-40B4-BE49-F238E27FC236}">
                <a16:creationId xmlns:a16="http://schemas.microsoft.com/office/drawing/2014/main" id="{4F025790-F567-4212-A786-ECB1D8E87C63}"/>
              </a:ext>
            </a:extLst>
          </p:cNvPr>
          <p:cNvPicPr>
            <a:picLocks noChangeAspect="1"/>
          </p:cNvPicPr>
          <p:nvPr/>
        </p:nvPicPr>
        <p:blipFill>
          <a:blip r:embed="rId4"/>
          <a:stretch>
            <a:fillRect/>
          </a:stretch>
        </p:blipFill>
        <p:spPr>
          <a:xfrm>
            <a:off x="2137364" y="1453590"/>
            <a:ext cx="788193" cy="2871626"/>
          </a:xfrm>
          <a:prstGeom prst="rect">
            <a:avLst/>
          </a:prstGeom>
        </p:spPr>
      </p:pic>
      <p:pic>
        <p:nvPicPr>
          <p:cNvPr id="27" name="Imagen 26">
            <a:extLst>
              <a:ext uri="{FF2B5EF4-FFF2-40B4-BE49-F238E27FC236}">
                <a16:creationId xmlns:a16="http://schemas.microsoft.com/office/drawing/2014/main" id="{3924829E-64F9-4D6F-8900-9B89C6596B26}"/>
              </a:ext>
            </a:extLst>
          </p:cNvPr>
          <p:cNvPicPr>
            <a:picLocks noChangeAspect="1"/>
          </p:cNvPicPr>
          <p:nvPr/>
        </p:nvPicPr>
        <p:blipFill>
          <a:blip r:embed="rId5"/>
          <a:stretch>
            <a:fillRect/>
          </a:stretch>
        </p:blipFill>
        <p:spPr>
          <a:xfrm>
            <a:off x="3160046" y="1453590"/>
            <a:ext cx="788193" cy="2335985"/>
          </a:xfrm>
          <a:prstGeom prst="rect">
            <a:avLst/>
          </a:prstGeom>
        </p:spPr>
      </p:pic>
      <p:pic>
        <p:nvPicPr>
          <p:cNvPr id="28" name="Imagen 27">
            <a:extLst>
              <a:ext uri="{FF2B5EF4-FFF2-40B4-BE49-F238E27FC236}">
                <a16:creationId xmlns:a16="http://schemas.microsoft.com/office/drawing/2014/main" id="{5F4FD1D6-9759-4B95-99C4-1BC5271755AC}"/>
              </a:ext>
            </a:extLst>
          </p:cNvPr>
          <p:cNvPicPr>
            <a:picLocks noChangeAspect="1"/>
          </p:cNvPicPr>
          <p:nvPr/>
        </p:nvPicPr>
        <p:blipFill>
          <a:blip r:embed="rId6"/>
          <a:stretch>
            <a:fillRect/>
          </a:stretch>
        </p:blipFill>
        <p:spPr>
          <a:xfrm>
            <a:off x="1236675" y="5108412"/>
            <a:ext cx="1424283" cy="750798"/>
          </a:xfrm>
          <a:prstGeom prst="rect">
            <a:avLst/>
          </a:prstGeom>
        </p:spPr>
      </p:pic>
      <p:pic>
        <p:nvPicPr>
          <p:cNvPr id="29" name="Imagen 28">
            <a:extLst>
              <a:ext uri="{FF2B5EF4-FFF2-40B4-BE49-F238E27FC236}">
                <a16:creationId xmlns:a16="http://schemas.microsoft.com/office/drawing/2014/main" id="{92E1B66B-977F-4D2F-AFFE-7F068947F832}"/>
              </a:ext>
            </a:extLst>
          </p:cNvPr>
          <p:cNvPicPr>
            <a:picLocks noChangeAspect="1"/>
          </p:cNvPicPr>
          <p:nvPr/>
        </p:nvPicPr>
        <p:blipFill>
          <a:blip r:embed="rId7"/>
          <a:stretch>
            <a:fillRect/>
          </a:stretch>
        </p:blipFill>
        <p:spPr>
          <a:xfrm>
            <a:off x="2923733" y="5108412"/>
            <a:ext cx="1424283" cy="750798"/>
          </a:xfrm>
          <a:prstGeom prst="rect">
            <a:avLst/>
          </a:prstGeom>
        </p:spPr>
      </p:pic>
      <p:sp>
        <p:nvSpPr>
          <p:cNvPr id="30" name="CuadroTexto 2">
            <a:extLst>
              <a:ext uri="{FF2B5EF4-FFF2-40B4-BE49-F238E27FC236}">
                <a16:creationId xmlns:a16="http://schemas.microsoft.com/office/drawing/2014/main" id="{02B2579A-5DE0-43D8-8D8C-5C46826159DF}"/>
              </a:ext>
            </a:extLst>
          </p:cNvPr>
          <p:cNvSpPr txBox="1"/>
          <p:nvPr/>
        </p:nvSpPr>
        <p:spPr>
          <a:xfrm>
            <a:off x="2256329" y="1204557"/>
            <a:ext cx="907985" cy="21544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400" dirty="0">
                <a:solidFill>
                  <a:schemeClr val="tx1"/>
                </a:solidFill>
              </a:rPr>
              <a:t>BD Basal</a:t>
            </a:r>
            <a:endParaRPr lang="es-CL" sz="1400" dirty="0">
              <a:solidFill>
                <a:schemeClr val="tx1"/>
              </a:solidFill>
            </a:endParaRPr>
          </a:p>
        </p:txBody>
      </p:sp>
      <p:sp>
        <p:nvSpPr>
          <p:cNvPr id="31" name="Rectángulo 30">
            <a:extLst>
              <a:ext uri="{FF2B5EF4-FFF2-40B4-BE49-F238E27FC236}">
                <a16:creationId xmlns:a16="http://schemas.microsoft.com/office/drawing/2014/main" id="{DB008F8B-10EE-4BF8-9810-2EB9D2A69EB1}"/>
              </a:ext>
            </a:extLst>
          </p:cNvPr>
          <p:cNvSpPr/>
          <p:nvPr/>
        </p:nvSpPr>
        <p:spPr>
          <a:xfrm>
            <a:off x="1996226" y="1123175"/>
            <a:ext cx="2047873" cy="336726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4" name="CuadroTexto 2">
            <a:extLst>
              <a:ext uri="{FF2B5EF4-FFF2-40B4-BE49-F238E27FC236}">
                <a16:creationId xmlns:a16="http://schemas.microsoft.com/office/drawing/2014/main" id="{E6ED3283-1822-4709-9AD6-D16AD6F341DF}"/>
              </a:ext>
            </a:extLst>
          </p:cNvPr>
          <p:cNvSpPr txBox="1"/>
          <p:nvPr/>
        </p:nvSpPr>
        <p:spPr>
          <a:xfrm rot="16200000">
            <a:off x="-622020" y="2201931"/>
            <a:ext cx="1970202" cy="21544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400" dirty="0" err="1">
                <a:solidFill>
                  <a:schemeClr val="tx1"/>
                </a:solidFill>
              </a:rPr>
              <a:t>BD’s</a:t>
            </a:r>
            <a:r>
              <a:rPr lang="es-MX" sz="1400" dirty="0">
                <a:solidFill>
                  <a:schemeClr val="tx1"/>
                </a:solidFill>
              </a:rPr>
              <a:t> Complementarias</a:t>
            </a:r>
            <a:endParaRPr lang="es-CL" sz="1400" dirty="0">
              <a:solidFill>
                <a:schemeClr val="tx1"/>
              </a:solidFill>
            </a:endParaRPr>
          </a:p>
        </p:txBody>
      </p:sp>
      <p:sp>
        <p:nvSpPr>
          <p:cNvPr id="35" name="Rectángulo 34">
            <a:extLst>
              <a:ext uri="{FF2B5EF4-FFF2-40B4-BE49-F238E27FC236}">
                <a16:creationId xmlns:a16="http://schemas.microsoft.com/office/drawing/2014/main" id="{E16F8FA1-8634-4818-B773-1F5B47928392}"/>
              </a:ext>
            </a:extLst>
          </p:cNvPr>
          <p:cNvSpPr/>
          <p:nvPr/>
        </p:nvSpPr>
        <p:spPr>
          <a:xfrm>
            <a:off x="185583" y="1123175"/>
            <a:ext cx="1253887" cy="294659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6" name="Flecha: a la derecha 35">
            <a:extLst>
              <a:ext uri="{FF2B5EF4-FFF2-40B4-BE49-F238E27FC236}">
                <a16:creationId xmlns:a16="http://schemas.microsoft.com/office/drawing/2014/main" id="{26A81313-79D1-4DE6-A253-9FB4EFA69053}"/>
              </a:ext>
            </a:extLst>
          </p:cNvPr>
          <p:cNvSpPr/>
          <p:nvPr/>
        </p:nvSpPr>
        <p:spPr>
          <a:xfrm>
            <a:off x="1461602" y="1407258"/>
            <a:ext cx="533293" cy="31476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7" name="Flecha: a la derecha 36">
            <a:extLst>
              <a:ext uri="{FF2B5EF4-FFF2-40B4-BE49-F238E27FC236}">
                <a16:creationId xmlns:a16="http://schemas.microsoft.com/office/drawing/2014/main" id="{0BB72D94-CEB8-4B83-B907-F74E15050835}"/>
              </a:ext>
            </a:extLst>
          </p:cNvPr>
          <p:cNvSpPr/>
          <p:nvPr/>
        </p:nvSpPr>
        <p:spPr>
          <a:xfrm>
            <a:off x="1461602" y="1917433"/>
            <a:ext cx="533293" cy="31476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8" name="Flecha: a la derecha 37">
            <a:extLst>
              <a:ext uri="{FF2B5EF4-FFF2-40B4-BE49-F238E27FC236}">
                <a16:creationId xmlns:a16="http://schemas.microsoft.com/office/drawing/2014/main" id="{FAD1D5E6-9FAE-4B54-A71E-587F562039D6}"/>
              </a:ext>
            </a:extLst>
          </p:cNvPr>
          <p:cNvSpPr/>
          <p:nvPr/>
        </p:nvSpPr>
        <p:spPr>
          <a:xfrm rot="16200000">
            <a:off x="2133767" y="4635376"/>
            <a:ext cx="533293" cy="31476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9" name="Flecha: a la derecha 38">
            <a:extLst>
              <a:ext uri="{FF2B5EF4-FFF2-40B4-BE49-F238E27FC236}">
                <a16:creationId xmlns:a16="http://schemas.microsoft.com/office/drawing/2014/main" id="{DD9DB004-6860-427E-83D7-3EF5C0E725F3}"/>
              </a:ext>
            </a:extLst>
          </p:cNvPr>
          <p:cNvSpPr/>
          <p:nvPr/>
        </p:nvSpPr>
        <p:spPr>
          <a:xfrm rot="16200000">
            <a:off x="3250417" y="4635376"/>
            <a:ext cx="533293" cy="31476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1" name="Imagen 40">
            <a:extLst>
              <a:ext uri="{FF2B5EF4-FFF2-40B4-BE49-F238E27FC236}">
                <a16:creationId xmlns:a16="http://schemas.microsoft.com/office/drawing/2014/main" id="{7C996D11-A98B-4593-B57A-AD33D8A5CF5F}"/>
              </a:ext>
            </a:extLst>
          </p:cNvPr>
          <p:cNvPicPr>
            <a:picLocks noChangeAspect="1"/>
          </p:cNvPicPr>
          <p:nvPr/>
        </p:nvPicPr>
        <p:blipFill>
          <a:blip r:embed="rId8"/>
          <a:stretch>
            <a:fillRect/>
          </a:stretch>
        </p:blipFill>
        <p:spPr>
          <a:xfrm>
            <a:off x="4775521" y="1165845"/>
            <a:ext cx="3958114" cy="1698994"/>
          </a:xfrm>
          <a:prstGeom prst="rect">
            <a:avLst/>
          </a:prstGeom>
        </p:spPr>
      </p:pic>
      <p:pic>
        <p:nvPicPr>
          <p:cNvPr id="42" name="Imagen 41">
            <a:extLst>
              <a:ext uri="{FF2B5EF4-FFF2-40B4-BE49-F238E27FC236}">
                <a16:creationId xmlns:a16="http://schemas.microsoft.com/office/drawing/2014/main" id="{0AC0791A-4BC4-4AA4-8D53-A11D11B3D543}"/>
              </a:ext>
            </a:extLst>
          </p:cNvPr>
          <p:cNvPicPr>
            <a:picLocks noChangeAspect="1"/>
          </p:cNvPicPr>
          <p:nvPr/>
        </p:nvPicPr>
        <p:blipFill>
          <a:blip r:embed="rId9"/>
          <a:stretch>
            <a:fillRect/>
          </a:stretch>
        </p:blipFill>
        <p:spPr>
          <a:xfrm>
            <a:off x="4777847" y="2947345"/>
            <a:ext cx="4130483" cy="1698994"/>
          </a:xfrm>
          <a:prstGeom prst="rect">
            <a:avLst/>
          </a:prstGeom>
        </p:spPr>
      </p:pic>
      <p:pic>
        <p:nvPicPr>
          <p:cNvPr id="44" name="Imagen 43">
            <a:extLst>
              <a:ext uri="{FF2B5EF4-FFF2-40B4-BE49-F238E27FC236}">
                <a16:creationId xmlns:a16="http://schemas.microsoft.com/office/drawing/2014/main" id="{2F566DC0-0D1D-4113-9426-793E47B43318}"/>
              </a:ext>
            </a:extLst>
          </p:cNvPr>
          <p:cNvPicPr>
            <a:picLocks noChangeAspect="1"/>
          </p:cNvPicPr>
          <p:nvPr/>
        </p:nvPicPr>
        <p:blipFill>
          <a:blip r:embed="rId10"/>
          <a:stretch>
            <a:fillRect/>
          </a:stretch>
        </p:blipFill>
        <p:spPr>
          <a:xfrm>
            <a:off x="4189590" y="894993"/>
            <a:ext cx="585267" cy="2322777"/>
          </a:xfrm>
          <a:prstGeom prst="rect">
            <a:avLst/>
          </a:prstGeom>
        </p:spPr>
      </p:pic>
      <p:pic>
        <p:nvPicPr>
          <p:cNvPr id="45" name="Imagen 44">
            <a:extLst>
              <a:ext uri="{FF2B5EF4-FFF2-40B4-BE49-F238E27FC236}">
                <a16:creationId xmlns:a16="http://schemas.microsoft.com/office/drawing/2014/main" id="{6F51BB88-545B-48E0-8436-9EE14CA5AAAE}"/>
              </a:ext>
            </a:extLst>
          </p:cNvPr>
          <p:cNvPicPr>
            <a:picLocks noChangeAspect="1"/>
          </p:cNvPicPr>
          <p:nvPr/>
        </p:nvPicPr>
        <p:blipFill>
          <a:blip r:embed="rId10"/>
          <a:stretch>
            <a:fillRect/>
          </a:stretch>
        </p:blipFill>
        <p:spPr>
          <a:xfrm>
            <a:off x="4189590" y="2750314"/>
            <a:ext cx="585267" cy="2322777"/>
          </a:xfrm>
          <a:prstGeom prst="rect">
            <a:avLst/>
          </a:prstGeom>
        </p:spPr>
      </p:pic>
    </p:spTree>
    <p:extLst>
      <p:ext uri="{BB962C8B-B14F-4D97-AF65-F5344CB8AC3E}">
        <p14:creationId xmlns:p14="http://schemas.microsoft.com/office/powerpoint/2010/main" val="366301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82D74813-F02E-4329-91B5-56F53AC324FD}"/>
              </a:ext>
            </a:extLst>
          </p:cNvPr>
          <p:cNvSpPr/>
          <p:nvPr/>
        </p:nvSpPr>
        <p:spPr>
          <a:xfrm>
            <a:off x="177975" y="4194012"/>
            <a:ext cx="11836050" cy="242240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3" name="Rectángulo 32">
            <a:extLst>
              <a:ext uri="{FF2B5EF4-FFF2-40B4-BE49-F238E27FC236}">
                <a16:creationId xmlns:a16="http://schemas.microsoft.com/office/drawing/2014/main" id="{D28AB4D1-5D65-4C24-995A-93FB47787389}"/>
              </a:ext>
            </a:extLst>
          </p:cNvPr>
          <p:cNvSpPr/>
          <p:nvPr/>
        </p:nvSpPr>
        <p:spPr>
          <a:xfrm>
            <a:off x="8735009" y="634438"/>
            <a:ext cx="3279016" cy="299488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CuadroTexto 1">
            <a:extLst>
              <a:ext uri="{FF2B5EF4-FFF2-40B4-BE49-F238E27FC236}">
                <a16:creationId xmlns:a16="http://schemas.microsoft.com/office/drawing/2014/main" id="{68792FA2-7603-45B8-BC62-1B7DCD6941A2}"/>
              </a:ext>
            </a:extLst>
          </p:cNvPr>
          <p:cNvSpPr txBox="1"/>
          <p:nvPr/>
        </p:nvSpPr>
        <p:spPr>
          <a:xfrm>
            <a:off x="521074" y="241585"/>
            <a:ext cx="4410849" cy="387828"/>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CL" sz="2000" b="1" dirty="0">
                <a:solidFill>
                  <a:srgbClr val="4BACC6">
                    <a:lumMod val="75000"/>
                  </a:srgbClr>
                </a:solidFill>
              </a:rPr>
              <a:t>FASE III: Integración BD Estados y ciclos de producción</a:t>
            </a:r>
            <a:endParaRPr lang="es-MX" sz="2000" b="1" dirty="0">
              <a:solidFill>
                <a:srgbClr val="4BACC6">
                  <a:lumMod val="75000"/>
                </a:srgbClr>
              </a:solidFill>
            </a:endParaRPr>
          </a:p>
        </p:txBody>
      </p:sp>
      <p:sp>
        <p:nvSpPr>
          <p:cNvPr id="12" name="Rectángulo 11">
            <a:extLst>
              <a:ext uri="{FF2B5EF4-FFF2-40B4-BE49-F238E27FC236}">
                <a16:creationId xmlns:a16="http://schemas.microsoft.com/office/drawing/2014/main" id="{9EB180DC-DB64-4A9C-B22C-DB0022080950}"/>
              </a:ext>
            </a:extLst>
          </p:cNvPr>
          <p:cNvSpPr/>
          <p:nvPr/>
        </p:nvSpPr>
        <p:spPr>
          <a:xfrm>
            <a:off x="177975" y="629413"/>
            <a:ext cx="2291850" cy="2999907"/>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CuadroTexto 2">
            <a:extLst>
              <a:ext uri="{FF2B5EF4-FFF2-40B4-BE49-F238E27FC236}">
                <a16:creationId xmlns:a16="http://schemas.microsoft.com/office/drawing/2014/main" id="{DB3BBC37-4E15-4167-9FDF-663078B90508}"/>
              </a:ext>
            </a:extLst>
          </p:cNvPr>
          <p:cNvSpPr txBox="1"/>
          <p:nvPr/>
        </p:nvSpPr>
        <p:spPr>
          <a:xfrm>
            <a:off x="311850" y="732261"/>
            <a:ext cx="2157974" cy="21544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400" b="1" dirty="0">
                <a:solidFill>
                  <a:schemeClr val="tx1"/>
                </a:solidFill>
              </a:rPr>
              <a:t>Eventos Cambio Estados</a:t>
            </a:r>
            <a:endParaRPr lang="es-CL" sz="1400" b="1" dirty="0">
              <a:solidFill>
                <a:schemeClr val="tx1"/>
              </a:solidFill>
            </a:endParaRPr>
          </a:p>
        </p:txBody>
      </p:sp>
      <p:pic>
        <p:nvPicPr>
          <p:cNvPr id="7" name="Imagen 6">
            <a:extLst>
              <a:ext uri="{FF2B5EF4-FFF2-40B4-BE49-F238E27FC236}">
                <a16:creationId xmlns:a16="http://schemas.microsoft.com/office/drawing/2014/main" id="{466FC288-3DF5-45DA-8B97-EFD4E95585AF}"/>
              </a:ext>
            </a:extLst>
          </p:cNvPr>
          <p:cNvPicPr>
            <a:picLocks noChangeAspect="1"/>
          </p:cNvPicPr>
          <p:nvPr/>
        </p:nvPicPr>
        <p:blipFill>
          <a:blip r:embed="rId2"/>
          <a:stretch>
            <a:fillRect/>
          </a:stretch>
        </p:blipFill>
        <p:spPr>
          <a:xfrm>
            <a:off x="311850" y="1157556"/>
            <a:ext cx="2028972" cy="1896729"/>
          </a:xfrm>
          <a:prstGeom prst="rect">
            <a:avLst/>
          </a:prstGeom>
        </p:spPr>
      </p:pic>
      <p:sp>
        <p:nvSpPr>
          <p:cNvPr id="16" name="Rectángulo 15">
            <a:extLst>
              <a:ext uri="{FF2B5EF4-FFF2-40B4-BE49-F238E27FC236}">
                <a16:creationId xmlns:a16="http://schemas.microsoft.com/office/drawing/2014/main" id="{C01BC735-8DE4-4119-811F-FD1CA69536C1}"/>
              </a:ext>
            </a:extLst>
          </p:cNvPr>
          <p:cNvSpPr/>
          <p:nvPr/>
        </p:nvSpPr>
        <p:spPr>
          <a:xfrm>
            <a:off x="3126525" y="629412"/>
            <a:ext cx="4942044" cy="2999907"/>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CuadroTexto 2">
            <a:extLst>
              <a:ext uri="{FF2B5EF4-FFF2-40B4-BE49-F238E27FC236}">
                <a16:creationId xmlns:a16="http://schemas.microsoft.com/office/drawing/2014/main" id="{D443A028-9D7E-42CA-B18D-9A280CA3F792}"/>
              </a:ext>
            </a:extLst>
          </p:cNvPr>
          <p:cNvSpPr txBox="1"/>
          <p:nvPr/>
        </p:nvSpPr>
        <p:spPr>
          <a:xfrm>
            <a:off x="3434894" y="732262"/>
            <a:ext cx="3177640" cy="246221"/>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Eventos Ciclos de Producción</a:t>
            </a:r>
            <a:endParaRPr lang="es-CL" sz="1600" b="1" dirty="0">
              <a:solidFill>
                <a:schemeClr val="tx1"/>
              </a:solidFill>
            </a:endParaRPr>
          </a:p>
        </p:txBody>
      </p:sp>
      <p:pic>
        <p:nvPicPr>
          <p:cNvPr id="26" name="Imagen 25">
            <a:extLst>
              <a:ext uri="{FF2B5EF4-FFF2-40B4-BE49-F238E27FC236}">
                <a16:creationId xmlns:a16="http://schemas.microsoft.com/office/drawing/2014/main" id="{31FE13CC-BDB6-4B6F-8A1A-61FAE1C68608}"/>
              </a:ext>
            </a:extLst>
          </p:cNvPr>
          <p:cNvPicPr>
            <a:picLocks noChangeAspect="1"/>
          </p:cNvPicPr>
          <p:nvPr/>
        </p:nvPicPr>
        <p:blipFill>
          <a:blip r:embed="rId3"/>
          <a:stretch>
            <a:fillRect/>
          </a:stretch>
        </p:blipFill>
        <p:spPr>
          <a:xfrm>
            <a:off x="3261213" y="2495409"/>
            <a:ext cx="4698057" cy="886314"/>
          </a:xfrm>
          <a:prstGeom prst="rect">
            <a:avLst/>
          </a:prstGeom>
        </p:spPr>
      </p:pic>
      <p:pic>
        <p:nvPicPr>
          <p:cNvPr id="28" name="Imagen 27">
            <a:extLst>
              <a:ext uri="{FF2B5EF4-FFF2-40B4-BE49-F238E27FC236}">
                <a16:creationId xmlns:a16="http://schemas.microsoft.com/office/drawing/2014/main" id="{6F0F746F-CBB5-4518-A393-4068EE916134}"/>
              </a:ext>
            </a:extLst>
          </p:cNvPr>
          <p:cNvPicPr>
            <a:picLocks noChangeAspect="1"/>
          </p:cNvPicPr>
          <p:nvPr/>
        </p:nvPicPr>
        <p:blipFill>
          <a:blip r:embed="rId4"/>
          <a:stretch>
            <a:fillRect/>
          </a:stretch>
        </p:blipFill>
        <p:spPr>
          <a:xfrm>
            <a:off x="3261213" y="1268357"/>
            <a:ext cx="4698057" cy="924912"/>
          </a:xfrm>
          <a:prstGeom prst="rect">
            <a:avLst/>
          </a:prstGeom>
        </p:spPr>
      </p:pic>
      <p:sp>
        <p:nvSpPr>
          <p:cNvPr id="29" name="CuadroTexto 2">
            <a:extLst>
              <a:ext uri="{FF2B5EF4-FFF2-40B4-BE49-F238E27FC236}">
                <a16:creationId xmlns:a16="http://schemas.microsoft.com/office/drawing/2014/main" id="{9A0438A3-A8DD-4325-94CE-47FB0730C6B3}"/>
              </a:ext>
            </a:extLst>
          </p:cNvPr>
          <p:cNvSpPr txBox="1"/>
          <p:nvPr/>
        </p:nvSpPr>
        <p:spPr>
          <a:xfrm>
            <a:off x="3389329" y="1044921"/>
            <a:ext cx="3177640"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200" dirty="0">
                <a:solidFill>
                  <a:schemeClr val="tx1"/>
                </a:solidFill>
              </a:rPr>
              <a:t>Load:</a:t>
            </a:r>
            <a:endParaRPr lang="es-CL" sz="1200" dirty="0">
              <a:solidFill>
                <a:schemeClr val="tx1"/>
              </a:solidFill>
            </a:endParaRPr>
          </a:p>
        </p:txBody>
      </p:sp>
      <p:sp>
        <p:nvSpPr>
          <p:cNvPr id="30" name="CuadroTexto 2">
            <a:extLst>
              <a:ext uri="{FF2B5EF4-FFF2-40B4-BE49-F238E27FC236}">
                <a16:creationId xmlns:a16="http://schemas.microsoft.com/office/drawing/2014/main" id="{1299D840-9E63-4F7B-BD87-D1D8A0BDBC49}"/>
              </a:ext>
            </a:extLst>
          </p:cNvPr>
          <p:cNvSpPr txBox="1"/>
          <p:nvPr/>
        </p:nvSpPr>
        <p:spPr>
          <a:xfrm>
            <a:off x="3389329" y="2263724"/>
            <a:ext cx="3177640"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200" dirty="0" err="1">
                <a:solidFill>
                  <a:schemeClr val="tx1"/>
                </a:solidFill>
              </a:rPr>
              <a:t>Dump</a:t>
            </a:r>
            <a:r>
              <a:rPr lang="es-MX" sz="1200" dirty="0">
                <a:solidFill>
                  <a:schemeClr val="tx1"/>
                </a:solidFill>
              </a:rPr>
              <a:t>:</a:t>
            </a:r>
            <a:endParaRPr lang="es-CL" sz="1200" dirty="0">
              <a:solidFill>
                <a:schemeClr val="tx1"/>
              </a:solidFill>
            </a:endParaRPr>
          </a:p>
        </p:txBody>
      </p:sp>
      <p:sp>
        <p:nvSpPr>
          <p:cNvPr id="31" name="Signo más 30">
            <a:extLst>
              <a:ext uri="{FF2B5EF4-FFF2-40B4-BE49-F238E27FC236}">
                <a16:creationId xmlns:a16="http://schemas.microsoft.com/office/drawing/2014/main" id="{1757C566-2CC7-4EF6-9D01-755335649986}"/>
              </a:ext>
            </a:extLst>
          </p:cNvPr>
          <p:cNvSpPr/>
          <p:nvPr/>
        </p:nvSpPr>
        <p:spPr>
          <a:xfrm>
            <a:off x="2412171" y="1689902"/>
            <a:ext cx="736494" cy="725316"/>
          </a:xfrm>
          <a:prstGeom prst="mathPlus">
            <a:avLst>
              <a:gd name="adj1" fmla="val 3009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L"/>
          </a:p>
        </p:txBody>
      </p:sp>
      <p:pic>
        <p:nvPicPr>
          <p:cNvPr id="32" name="Imagen 31">
            <a:extLst>
              <a:ext uri="{FF2B5EF4-FFF2-40B4-BE49-F238E27FC236}">
                <a16:creationId xmlns:a16="http://schemas.microsoft.com/office/drawing/2014/main" id="{CEBF8956-DD58-4B64-AA43-F0ACACCB8757}"/>
              </a:ext>
            </a:extLst>
          </p:cNvPr>
          <p:cNvPicPr>
            <a:picLocks noChangeAspect="1"/>
          </p:cNvPicPr>
          <p:nvPr/>
        </p:nvPicPr>
        <p:blipFill>
          <a:blip r:embed="rId5"/>
          <a:stretch>
            <a:fillRect/>
          </a:stretch>
        </p:blipFill>
        <p:spPr>
          <a:xfrm>
            <a:off x="8938455" y="1268357"/>
            <a:ext cx="1090569" cy="2286710"/>
          </a:xfrm>
          <a:prstGeom prst="rect">
            <a:avLst/>
          </a:prstGeom>
        </p:spPr>
      </p:pic>
      <p:sp>
        <p:nvSpPr>
          <p:cNvPr id="34" name="CuadroTexto 2">
            <a:extLst>
              <a:ext uri="{FF2B5EF4-FFF2-40B4-BE49-F238E27FC236}">
                <a16:creationId xmlns:a16="http://schemas.microsoft.com/office/drawing/2014/main" id="{C30151F5-9D88-4D6D-854D-6357BA1D6948}"/>
              </a:ext>
            </a:extLst>
          </p:cNvPr>
          <p:cNvSpPr txBox="1"/>
          <p:nvPr/>
        </p:nvSpPr>
        <p:spPr>
          <a:xfrm>
            <a:off x="8872957" y="666500"/>
            <a:ext cx="3141067" cy="492443"/>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r>
              <a:rPr lang="es-MX" sz="1600" b="1" dirty="0">
                <a:solidFill>
                  <a:schemeClr val="tx1"/>
                </a:solidFill>
              </a:rPr>
              <a:t>Fase III: </a:t>
            </a:r>
            <a:r>
              <a:rPr lang="es-CL" sz="1600" b="1" dirty="0">
                <a:solidFill>
                  <a:schemeClr val="tx1"/>
                </a:solidFill>
              </a:rPr>
              <a:t>Integración BD Estados y ciclos de producción</a:t>
            </a:r>
          </a:p>
        </p:txBody>
      </p:sp>
      <p:sp>
        <p:nvSpPr>
          <p:cNvPr id="35" name="CuadroTexto 2">
            <a:extLst>
              <a:ext uri="{FF2B5EF4-FFF2-40B4-BE49-F238E27FC236}">
                <a16:creationId xmlns:a16="http://schemas.microsoft.com/office/drawing/2014/main" id="{7D9EA59D-E7D0-4993-99D7-2535310B52E1}"/>
              </a:ext>
            </a:extLst>
          </p:cNvPr>
          <p:cNvSpPr txBox="1"/>
          <p:nvPr/>
        </p:nvSpPr>
        <p:spPr>
          <a:xfrm>
            <a:off x="10259034" y="1327277"/>
            <a:ext cx="1621116" cy="1615827"/>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500" dirty="0">
                <a:solidFill>
                  <a:schemeClr val="tx1"/>
                </a:solidFill>
              </a:rPr>
              <a:t>Cada evento tiene asociados todos los </a:t>
            </a:r>
            <a:r>
              <a:rPr lang="es-MX" sz="1500" i="1" dirty="0" err="1">
                <a:solidFill>
                  <a:schemeClr val="tx1"/>
                </a:solidFill>
              </a:rPr>
              <a:t>ddbkey</a:t>
            </a:r>
            <a:r>
              <a:rPr lang="es-MX" sz="1500" dirty="0">
                <a:solidFill>
                  <a:schemeClr val="tx1"/>
                </a:solidFill>
              </a:rPr>
              <a:t> que correspondan a las bases de dato de Estado, Carga y Descarga</a:t>
            </a:r>
            <a:endParaRPr lang="es-CL" sz="1500" dirty="0">
              <a:solidFill>
                <a:schemeClr val="tx1"/>
              </a:solidFill>
            </a:endParaRPr>
          </a:p>
        </p:txBody>
      </p:sp>
      <p:sp>
        <p:nvSpPr>
          <p:cNvPr id="36" name="Es igual a 35">
            <a:extLst>
              <a:ext uri="{FF2B5EF4-FFF2-40B4-BE49-F238E27FC236}">
                <a16:creationId xmlns:a16="http://schemas.microsoft.com/office/drawing/2014/main" id="{B01A129E-5373-495C-A7AD-9E39B0779FCA}"/>
              </a:ext>
            </a:extLst>
          </p:cNvPr>
          <p:cNvSpPr/>
          <p:nvPr/>
        </p:nvSpPr>
        <p:spPr>
          <a:xfrm>
            <a:off x="8142164" y="1739147"/>
            <a:ext cx="514836" cy="51080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pic>
        <p:nvPicPr>
          <p:cNvPr id="37" name="Imagen 36">
            <a:extLst>
              <a:ext uri="{FF2B5EF4-FFF2-40B4-BE49-F238E27FC236}">
                <a16:creationId xmlns:a16="http://schemas.microsoft.com/office/drawing/2014/main" id="{248FB085-F9B8-4656-B685-3E90F03D6CAF}"/>
              </a:ext>
            </a:extLst>
          </p:cNvPr>
          <p:cNvPicPr>
            <a:picLocks noChangeAspect="1"/>
          </p:cNvPicPr>
          <p:nvPr/>
        </p:nvPicPr>
        <p:blipFill>
          <a:blip r:embed="rId6"/>
          <a:stretch>
            <a:fillRect/>
          </a:stretch>
        </p:blipFill>
        <p:spPr>
          <a:xfrm rot="5400000">
            <a:off x="10274813" y="2664215"/>
            <a:ext cx="585267" cy="2322777"/>
          </a:xfrm>
          <a:prstGeom prst="rect">
            <a:avLst/>
          </a:prstGeom>
        </p:spPr>
      </p:pic>
      <p:sp>
        <p:nvSpPr>
          <p:cNvPr id="40" name="CuadroTexto 2">
            <a:extLst>
              <a:ext uri="{FF2B5EF4-FFF2-40B4-BE49-F238E27FC236}">
                <a16:creationId xmlns:a16="http://schemas.microsoft.com/office/drawing/2014/main" id="{BF24B8AA-4B0B-4200-BE1F-A767EE8D3C5E}"/>
              </a:ext>
            </a:extLst>
          </p:cNvPr>
          <p:cNvSpPr txBox="1"/>
          <p:nvPr/>
        </p:nvSpPr>
        <p:spPr>
          <a:xfrm>
            <a:off x="311849" y="4279435"/>
            <a:ext cx="2024099" cy="1846659"/>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500" dirty="0">
                <a:solidFill>
                  <a:schemeClr val="tx1"/>
                </a:solidFill>
              </a:rPr>
              <a:t>Con la identificación de los tiempos y </a:t>
            </a:r>
            <a:r>
              <a:rPr lang="es-MX" sz="1500" i="1" dirty="0" err="1">
                <a:solidFill>
                  <a:schemeClr val="tx1"/>
                </a:solidFill>
              </a:rPr>
              <a:t>ddbkey</a:t>
            </a:r>
            <a:r>
              <a:rPr lang="es-MX" sz="1500" dirty="0">
                <a:solidFill>
                  <a:schemeClr val="tx1"/>
                </a:solidFill>
              </a:rPr>
              <a:t> de cada evento, es posible traer toda la información en detalle desde las </a:t>
            </a:r>
            <a:r>
              <a:rPr lang="es-MX" sz="1500" dirty="0" err="1">
                <a:solidFill>
                  <a:schemeClr val="tx1"/>
                </a:solidFill>
              </a:rPr>
              <a:t>BD’s</a:t>
            </a:r>
            <a:r>
              <a:rPr lang="es-MX" sz="1500" dirty="0">
                <a:solidFill>
                  <a:schemeClr val="tx1"/>
                </a:solidFill>
              </a:rPr>
              <a:t> basales.</a:t>
            </a:r>
            <a:endParaRPr lang="es-CL" sz="1500" dirty="0">
              <a:solidFill>
                <a:schemeClr val="tx1"/>
              </a:solidFill>
            </a:endParaRPr>
          </a:p>
        </p:txBody>
      </p:sp>
      <p:pic>
        <p:nvPicPr>
          <p:cNvPr id="3" name="Imagen 2">
            <a:extLst>
              <a:ext uri="{FF2B5EF4-FFF2-40B4-BE49-F238E27FC236}">
                <a16:creationId xmlns:a16="http://schemas.microsoft.com/office/drawing/2014/main" id="{28E8882F-64D1-434D-BD05-D64A24AF355A}"/>
              </a:ext>
            </a:extLst>
          </p:cNvPr>
          <p:cNvPicPr>
            <a:picLocks noChangeAspect="1"/>
          </p:cNvPicPr>
          <p:nvPr/>
        </p:nvPicPr>
        <p:blipFill>
          <a:blip r:embed="rId7"/>
          <a:stretch>
            <a:fillRect/>
          </a:stretch>
        </p:blipFill>
        <p:spPr>
          <a:xfrm>
            <a:off x="2469822" y="4288496"/>
            <a:ext cx="9410328" cy="2123125"/>
          </a:xfrm>
          <a:prstGeom prst="rect">
            <a:avLst/>
          </a:prstGeom>
        </p:spPr>
      </p:pic>
    </p:spTree>
    <p:extLst>
      <p:ext uri="{BB962C8B-B14F-4D97-AF65-F5344CB8AC3E}">
        <p14:creationId xmlns:p14="http://schemas.microsoft.com/office/powerpoint/2010/main" val="123059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8792FA2-7603-45B8-BC62-1B7DCD6941A2}"/>
              </a:ext>
            </a:extLst>
          </p:cNvPr>
          <p:cNvSpPr txBox="1"/>
          <p:nvPr/>
        </p:nvSpPr>
        <p:spPr>
          <a:xfrm>
            <a:off x="521074" y="241585"/>
            <a:ext cx="4410849" cy="387828"/>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FASE IV: Generación Indicadores: Representación del sistema</a:t>
            </a:r>
          </a:p>
        </p:txBody>
      </p:sp>
      <p:pic>
        <p:nvPicPr>
          <p:cNvPr id="4" name="Imagen 3">
            <a:extLst>
              <a:ext uri="{FF2B5EF4-FFF2-40B4-BE49-F238E27FC236}">
                <a16:creationId xmlns:a16="http://schemas.microsoft.com/office/drawing/2014/main" id="{BBE545B1-EF52-45C5-8C2E-B27973FAC6D4}"/>
              </a:ext>
            </a:extLst>
          </p:cNvPr>
          <p:cNvPicPr>
            <a:picLocks noChangeAspect="1"/>
          </p:cNvPicPr>
          <p:nvPr/>
        </p:nvPicPr>
        <p:blipFill>
          <a:blip r:embed="rId2"/>
          <a:stretch>
            <a:fillRect/>
          </a:stretch>
        </p:blipFill>
        <p:spPr>
          <a:xfrm>
            <a:off x="521072" y="3647378"/>
            <a:ext cx="5413771" cy="2758135"/>
          </a:xfrm>
          <a:prstGeom prst="rect">
            <a:avLst/>
          </a:prstGeom>
        </p:spPr>
      </p:pic>
      <p:pic>
        <p:nvPicPr>
          <p:cNvPr id="5" name="Imagen 4">
            <a:extLst>
              <a:ext uri="{FF2B5EF4-FFF2-40B4-BE49-F238E27FC236}">
                <a16:creationId xmlns:a16="http://schemas.microsoft.com/office/drawing/2014/main" id="{502B0399-764D-4404-974A-0E3FD550CCBC}"/>
              </a:ext>
            </a:extLst>
          </p:cNvPr>
          <p:cNvPicPr>
            <a:picLocks noChangeAspect="1"/>
          </p:cNvPicPr>
          <p:nvPr/>
        </p:nvPicPr>
        <p:blipFill>
          <a:blip r:embed="rId3"/>
          <a:stretch>
            <a:fillRect/>
          </a:stretch>
        </p:blipFill>
        <p:spPr>
          <a:xfrm>
            <a:off x="6492850" y="629413"/>
            <a:ext cx="5699150" cy="2521363"/>
          </a:xfrm>
          <a:prstGeom prst="rect">
            <a:avLst/>
          </a:prstGeom>
        </p:spPr>
      </p:pic>
      <p:sp>
        <p:nvSpPr>
          <p:cNvPr id="6" name="CuadroTexto 2">
            <a:extLst>
              <a:ext uri="{FF2B5EF4-FFF2-40B4-BE49-F238E27FC236}">
                <a16:creationId xmlns:a16="http://schemas.microsoft.com/office/drawing/2014/main" id="{578ADA67-F3AB-4916-AB3D-7529518CA8D0}"/>
              </a:ext>
            </a:extLst>
          </p:cNvPr>
          <p:cNvSpPr txBox="1"/>
          <p:nvPr/>
        </p:nvSpPr>
        <p:spPr>
          <a:xfrm>
            <a:off x="521073" y="790054"/>
            <a:ext cx="5413771" cy="215443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chemeClr val="tx1"/>
                </a:solidFill>
              </a:rPr>
              <a:t>Uno de los factores más relevantes de los que se hace cargo el presente estudio, es relacionar los estados de los equipos individuales, con sus respectivos ciclos de producción, elemento 100% innovador en la aplicación. </a:t>
            </a:r>
          </a:p>
          <a:p>
            <a:pPr algn="just"/>
            <a:endParaRPr lang="es-MX" sz="1400" dirty="0">
              <a:solidFill>
                <a:schemeClr val="tx1"/>
              </a:solidFill>
            </a:endParaRPr>
          </a:p>
          <a:p>
            <a:pPr algn="just"/>
            <a:r>
              <a:rPr lang="es-MX" sz="1400" dirty="0">
                <a:solidFill>
                  <a:schemeClr val="tx1"/>
                </a:solidFill>
              </a:rPr>
              <a:t>Por ejemplo, el gráfico de la derecha permite identificar los estados por los cuales pasa un determinado equipo, y a la vez, los momentos de carga, de traslado de toneladas y descargas, logrando identificar, los estados relacionados con distintos ciclos de producción.</a:t>
            </a:r>
            <a:endParaRPr lang="es-CL" sz="1400" dirty="0">
              <a:solidFill>
                <a:schemeClr val="tx1"/>
              </a:solidFill>
            </a:endParaRPr>
          </a:p>
        </p:txBody>
      </p:sp>
      <p:sp>
        <p:nvSpPr>
          <p:cNvPr id="7" name="CuadroTexto 2">
            <a:extLst>
              <a:ext uri="{FF2B5EF4-FFF2-40B4-BE49-F238E27FC236}">
                <a16:creationId xmlns:a16="http://schemas.microsoft.com/office/drawing/2014/main" id="{BA199223-4F00-42F1-AB77-DD0087118EB5}"/>
              </a:ext>
            </a:extLst>
          </p:cNvPr>
          <p:cNvSpPr txBox="1"/>
          <p:nvPr/>
        </p:nvSpPr>
        <p:spPr>
          <a:xfrm>
            <a:off x="6492850" y="3707225"/>
            <a:ext cx="5413771" cy="2369880"/>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chemeClr val="tx1"/>
                </a:solidFill>
              </a:rPr>
              <a:t>Por otro lado, este mismo análisis se puede desarrollar a nivel de familias de equipo, donde por ejemplo, en el gráfico de la izquierda se han seleccionado todos los camiones de la flota, identificando cuántos de ellos se encuentran en cada estado en intervalos de cinco minutos, lo que muestra el comportamiento de flota en el transcurso de un turno.</a:t>
            </a:r>
          </a:p>
          <a:p>
            <a:pPr algn="just"/>
            <a:endParaRPr lang="es-MX" sz="1400" dirty="0">
              <a:solidFill>
                <a:schemeClr val="tx1"/>
              </a:solidFill>
            </a:endParaRPr>
          </a:p>
          <a:p>
            <a:pPr algn="just"/>
            <a:r>
              <a:rPr lang="es-MX" sz="1400" dirty="0">
                <a:solidFill>
                  <a:schemeClr val="tx1"/>
                </a:solidFill>
              </a:rPr>
              <a:t>Si a lo anterior se le suma las toneladas en movimiento, se logra visualizar el impacto de la cantidad de camiones operativos en las toneladas transportadas. Fundamental conocer esta relación estado/desempeño.</a:t>
            </a:r>
            <a:endParaRPr lang="es-CL" sz="1400" dirty="0">
              <a:solidFill>
                <a:schemeClr val="tx1"/>
              </a:solidFill>
            </a:endParaRPr>
          </a:p>
        </p:txBody>
      </p:sp>
    </p:spTree>
    <p:extLst>
      <p:ext uri="{BB962C8B-B14F-4D97-AF65-F5344CB8AC3E}">
        <p14:creationId xmlns:p14="http://schemas.microsoft.com/office/powerpoint/2010/main" val="369921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BF3E853-0520-4442-AE3C-4A3CA0AD7D7F}"/>
              </a:ext>
            </a:extLst>
          </p:cNvPr>
          <p:cNvSpPr txBox="1"/>
          <p:nvPr/>
        </p:nvSpPr>
        <p:spPr>
          <a:xfrm>
            <a:off x="663579" y="241585"/>
            <a:ext cx="4410849" cy="387828"/>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FASE IV: Generación Indicadores en camino al OEE – 1º factor de eficiencia: Utilización</a:t>
            </a:r>
          </a:p>
        </p:txBody>
      </p:sp>
      <p:sp>
        <p:nvSpPr>
          <p:cNvPr id="7" name="CuadroTexto 2">
            <a:extLst>
              <a:ext uri="{FF2B5EF4-FFF2-40B4-BE49-F238E27FC236}">
                <a16:creationId xmlns:a16="http://schemas.microsoft.com/office/drawing/2014/main" id="{CCC0F096-1B3F-4EE8-95BD-F8178AA226AF}"/>
              </a:ext>
            </a:extLst>
          </p:cNvPr>
          <p:cNvSpPr txBox="1"/>
          <p:nvPr/>
        </p:nvSpPr>
        <p:spPr>
          <a:xfrm>
            <a:off x="521073" y="790054"/>
            <a:ext cx="10998482" cy="1477328"/>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600" b="1" dirty="0">
                <a:solidFill>
                  <a:schemeClr val="tx1"/>
                </a:solidFill>
              </a:rPr>
              <a:t>Como primer indicador de interés a definir, se encuentra el Indicador de Utilización, el cual representa el porcentaje de tiempo en el cual el equipo se encuentra en estado operativo dentro del intervalo total de tiempo en análisis.</a:t>
            </a:r>
          </a:p>
          <a:p>
            <a:pPr algn="just"/>
            <a:endParaRPr lang="es-MX" sz="1600" dirty="0">
              <a:solidFill>
                <a:schemeClr val="tx1"/>
              </a:solidFill>
            </a:endParaRPr>
          </a:p>
          <a:p>
            <a:pPr algn="just"/>
            <a:r>
              <a:rPr lang="es-MX" sz="1600" dirty="0">
                <a:solidFill>
                  <a:schemeClr val="tx1"/>
                </a:solidFill>
              </a:rPr>
              <a:t>La siguiente tabla muestra un ejemplo del cálculo de este indicador para algunos camiones en un determinado turno de trabajo.</a:t>
            </a:r>
            <a:endParaRPr lang="es-CL" sz="1600" dirty="0">
              <a:solidFill>
                <a:schemeClr val="tx1"/>
              </a:solidFill>
            </a:endParaRPr>
          </a:p>
        </p:txBody>
      </p:sp>
      <p:pic>
        <p:nvPicPr>
          <p:cNvPr id="2" name="Imagen 1">
            <a:extLst>
              <a:ext uri="{FF2B5EF4-FFF2-40B4-BE49-F238E27FC236}">
                <a16:creationId xmlns:a16="http://schemas.microsoft.com/office/drawing/2014/main" id="{82B284C2-DAB2-48A1-AC74-0E0755EA9130}"/>
              </a:ext>
            </a:extLst>
          </p:cNvPr>
          <p:cNvPicPr>
            <a:picLocks noChangeAspect="1"/>
          </p:cNvPicPr>
          <p:nvPr/>
        </p:nvPicPr>
        <p:blipFill>
          <a:blip r:embed="rId2"/>
          <a:stretch>
            <a:fillRect/>
          </a:stretch>
        </p:blipFill>
        <p:spPr>
          <a:xfrm>
            <a:off x="521073" y="2337854"/>
            <a:ext cx="7011184" cy="3478491"/>
          </a:xfrm>
          <a:prstGeom prst="rect">
            <a:avLst/>
          </a:prstGeom>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C8FCAD43-6841-4A70-8FA6-B79081447C24}"/>
                  </a:ext>
                </a:extLst>
              </p:cNvPr>
              <p:cNvSpPr txBox="1"/>
              <p:nvPr/>
            </p:nvSpPr>
            <p:spPr>
              <a:xfrm>
                <a:off x="8707900" y="2337854"/>
                <a:ext cx="2027926" cy="5878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𝑈𝑡𝑖𝑙𝑖𝑧𝑎𝑐𝑖</m:t>
                      </m:r>
                      <m:r>
                        <a:rPr lang="es-MX" b="0" i="1" smtClean="0">
                          <a:latin typeface="Cambria Math" panose="02040503050406030204" pitchFamily="18" charset="0"/>
                        </a:rPr>
                        <m:t>ó</m:t>
                      </m:r>
                      <m:r>
                        <a:rPr lang="es-MX" b="0" i="1" smtClean="0">
                          <a:latin typeface="Cambria Math" panose="02040503050406030204" pitchFamily="18" charset="0"/>
                        </a:rPr>
                        <m:t>𝑛</m:t>
                      </m:r>
                      <m:r>
                        <a:rPr lang="es-CL" i="1" smtClean="0">
                          <a:latin typeface="Cambria Math" panose="02040503050406030204" pitchFamily="18" charset="0"/>
                        </a:rPr>
                        <m:t>=</m:t>
                      </m:r>
                      <m:f>
                        <m:fPr>
                          <m:ctrlPr>
                            <a:rPr lang="es-CL" i="1" smtClean="0">
                              <a:latin typeface="Cambria Math" panose="02040503050406030204" pitchFamily="18" charset="0"/>
                            </a:rPr>
                          </m:ctrlPr>
                        </m:fPr>
                        <m:num>
                          <m:nary>
                            <m:naryPr>
                              <m:chr m:val="∑"/>
                              <m:subHide m:val="on"/>
                              <m:supHide m:val="on"/>
                              <m:ctrlPr>
                                <a:rPr lang="es-CL" i="1">
                                  <a:latin typeface="Cambria Math" panose="02040503050406030204" pitchFamily="18" charset="0"/>
                                </a:rPr>
                              </m:ctrlPr>
                            </m:naryPr>
                            <m:sub/>
                            <m:sup/>
                            <m:e>
                              <m:sSub>
                                <m:sSubPr>
                                  <m:ctrlPr>
                                    <a:rPr lang="es-CL"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𝑜𝑝</m:t>
                                  </m:r>
                                </m:sub>
                              </m:sSub>
                            </m:e>
                          </m:nary>
                        </m:num>
                        <m:den>
                          <m:sSub>
                            <m:sSubPr>
                              <m:ctrlPr>
                                <a:rPr lang="es-CL"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𝑡𝑜𝑡𝑎𝑙</m:t>
                              </m:r>
                            </m:sub>
                          </m:sSub>
                        </m:den>
                      </m:f>
                    </m:oMath>
                  </m:oMathPara>
                </a14:m>
                <a:endParaRPr lang="es-CL" dirty="0"/>
              </a:p>
            </p:txBody>
          </p:sp>
        </mc:Choice>
        <mc:Fallback xmlns="">
          <p:sp>
            <p:nvSpPr>
              <p:cNvPr id="4" name="CuadroTexto 3">
                <a:extLst>
                  <a:ext uri="{FF2B5EF4-FFF2-40B4-BE49-F238E27FC236}">
                    <a16:creationId xmlns:a16="http://schemas.microsoft.com/office/drawing/2014/main" id="{C8FCAD43-6841-4A70-8FA6-B79081447C24}"/>
                  </a:ext>
                </a:extLst>
              </p:cNvPr>
              <p:cNvSpPr txBox="1">
                <a:spLocks noRot="1" noChangeAspect="1" noMove="1" noResize="1" noEditPoints="1" noAdjustHandles="1" noChangeArrowheads="1" noChangeShapeType="1" noTextEdit="1"/>
              </p:cNvSpPr>
              <p:nvPr/>
            </p:nvSpPr>
            <p:spPr>
              <a:xfrm>
                <a:off x="8707900" y="2337854"/>
                <a:ext cx="2027926" cy="587853"/>
              </a:xfrm>
              <a:prstGeom prst="rect">
                <a:avLst/>
              </a:prstGeom>
              <a:blipFill>
                <a:blip r:embed="rId3"/>
                <a:stretch>
                  <a:fillRect/>
                </a:stretch>
              </a:blipFill>
            </p:spPr>
            <p:txBody>
              <a:bodyPr/>
              <a:lstStyle/>
              <a:p>
                <a:r>
                  <a:rPr lang="es-CL">
                    <a:noFill/>
                  </a:rPr>
                  <a:t> </a:t>
                </a:r>
              </a:p>
            </p:txBody>
          </p:sp>
        </mc:Fallback>
      </mc:AlternateContent>
      <p:sp>
        <p:nvSpPr>
          <p:cNvPr id="8" name="CuadroTexto 2">
            <a:extLst>
              <a:ext uri="{FF2B5EF4-FFF2-40B4-BE49-F238E27FC236}">
                <a16:creationId xmlns:a16="http://schemas.microsoft.com/office/drawing/2014/main" id="{4512A00B-9D4E-42DD-8A5E-A10E5CB5E2F4}"/>
              </a:ext>
            </a:extLst>
          </p:cNvPr>
          <p:cNvSpPr txBox="1"/>
          <p:nvPr/>
        </p:nvSpPr>
        <p:spPr>
          <a:xfrm>
            <a:off x="8580207" y="3235394"/>
            <a:ext cx="874878" cy="21544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chemeClr val="tx1"/>
                </a:solidFill>
              </a:rPr>
              <a:t>donde,</a:t>
            </a:r>
            <a:endParaRPr lang="es-CL" sz="1400" dirty="0">
              <a:solidFill>
                <a:schemeClr val="tx1"/>
              </a:solidFill>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8326533-C998-4259-B0D8-774A1BCA46C8}"/>
                  </a:ext>
                </a:extLst>
              </p:cNvPr>
              <p:cNvSpPr txBox="1"/>
              <p:nvPr/>
            </p:nvSpPr>
            <p:spPr>
              <a:xfrm>
                <a:off x="8580207" y="3613824"/>
                <a:ext cx="2127121" cy="298415"/>
              </a:xfrm>
              <a:prstGeom prst="rect">
                <a:avLst/>
              </a:prstGeom>
              <a:noFill/>
            </p:spPr>
            <p:txBody>
              <a:bodyPr wrap="none" lIns="0" tIns="0" rIns="0" bIns="0" rtlCol="0">
                <a:spAutoFit/>
              </a:bodyPr>
              <a:lstStyle/>
              <a:p>
                <a14:m>
                  <m:oMath xmlns:m="http://schemas.openxmlformats.org/officeDocument/2006/math">
                    <m:sSub>
                      <m:sSubPr>
                        <m:ctrlPr>
                          <a:rPr lang="es-CL"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𝑜𝑝</m:t>
                        </m:r>
                      </m:sub>
                    </m:sSub>
                  </m:oMath>
                </a14:m>
                <a:r>
                  <a:rPr lang="es-CL" dirty="0"/>
                  <a:t>: Tiempo Operativo</a:t>
                </a:r>
              </a:p>
            </p:txBody>
          </p:sp>
        </mc:Choice>
        <mc:Fallback xmlns="">
          <p:sp>
            <p:nvSpPr>
              <p:cNvPr id="9" name="CuadroTexto 8">
                <a:extLst>
                  <a:ext uri="{FF2B5EF4-FFF2-40B4-BE49-F238E27FC236}">
                    <a16:creationId xmlns:a16="http://schemas.microsoft.com/office/drawing/2014/main" id="{18326533-C998-4259-B0D8-774A1BCA46C8}"/>
                  </a:ext>
                </a:extLst>
              </p:cNvPr>
              <p:cNvSpPr txBox="1">
                <a:spLocks noRot="1" noChangeAspect="1" noMove="1" noResize="1" noEditPoints="1" noAdjustHandles="1" noChangeArrowheads="1" noChangeShapeType="1" noTextEdit="1"/>
              </p:cNvSpPr>
              <p:nvPr/>
            </p:nvSpPr>
            <p:spPr>
              <a:xfrm>
                <a:off x="8580207" y="3613824"/>
                <a:ext cx="2127121" cy="298415"/>
              </a:xfrm>
              <a:prstGeom prst="rect">
                <a:avLst/>
              </a:prstGeom>
              <a:blipFill>
                <a:blip r:embed="rId4"/>
                <a:stretch>
                  <a:fillRect l="-4023" t="-24490" r="-6322" b="-4081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9B35C66F-47FC-4559-90BF-31F4375BFF8E}"/>
                  </a:ext>
                </a:extLst>
              </p:cNvPr>
              <p:cNvSpPr txBox="1"/>
              <p:nvPr/>
            </p:nvSpPr>
            <p:spPr>
              <a:xfrm>
                <a:off x="8580207" y="4163429"/>
                <a:ext cx="2983061" cy="276999"/>
              </a:xfrm>
              <a:prstGeom prst="rect">
                <a:avLst/>
              </a:prstGeom>
              <a:noFill/>
            </p:spPr>
            <p:txBody>
              <a:bodyPr wrap="none" lIns="0" tIns="0" rIns="0" bIns="0" rtlCol="0">
                <a:spAutoFit/>
              </a:bodyPr>
              <a:lstStyle/>
              <a:p>
                <a14:m>
                  <m:oMath xmlns:m="http://schemas.openxmlformats.org/officeDocument/2006/math">
                    <m:sSub>
                      <m:sSubPr>
                        <m:ctrlPr>
                          <a:rPr lang="es-CL"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𝑡𝑜𝑡𝑎𝑙</m:t>
                        </m:r>
                      </m:sub>
                    </m:sSub>
                  </m:oMath>
                </a14:m>
                <a:r>
                  <a:rPr lang="es-CL" dirty="0"/>
                  <a:t>: Tiempo total del período</a:t>
                </a:r>
              </a:p>
            </p:txBody>
          </p:sp>
        </mc:Choice>
        <mc:Fallback xmlns="">
          <p:sp>
            <p:nvSpPr>
              <p:cNvPr id="10" name="CuadroTexto 9">
                <a:extLst>
                  <a:ext uri="{FF2B5EF4-FFF2-40B4-BE49-F238E27FC236}">
                    <a16:creationId xmlns:a16="http://schemas.microsoft.com/office/drawing/2014/main" id="{9B35C66F-47FC-4559-90BF-31F4375BFF8E}"/>
                  </a:ext>
                </a:extLst>
              </p:cNvPr>
              <p:cNvSpPr txBox="1">
                <a:spLocks noRot="1" noChangeAspect="1" noMove="1" noResize="1" noEditPoints="1" noAdjustHandles="1" noChangeArrowheads="1" noChangeShapeType="1" noTextEdit="1"/>
              </p:cNvSpPr>
              <p:nvPr/>
            </p:nvSpPr>
            <p:spPr>
              <a:xfrm>
                <a:off x="8580207" y="4163429"/>
                <a:ext cx="2983061" cy="276999"/>
              </a:xfrm>
              <a:prstGeom prst="rect">
                <a:avLst/>
              </a:prstGeom>
              <a:blipFill>
                <a:blip r:embed="rId5"/>
                <a:stretch>
                  <a:fillRect l="-2863" t="-28889" r="-4090" b="-51111"/>
                </a:stretch>
              </a:blipFill>
            </p:spPr>
            <p:txBody>
              <a:bodyPr/>
              <a:lstStyle/>
              <a:p>
                <a:r>
                  <a:rPr lang="es-CL">
                    <a:noFill/>
                  </a:rPr>
                  <a:t> </a:t>
                </a:r>
              </a:p>
            </p:txBody>
          </p:sp>
        </mc:Fallback>
      </mc:AlternateContent>
      <p:sp>
        <p:nvSpPr>
          <p:cNvPr id="11" name="Rectángulo 10">
            <a:extLst>
              <a:ext uri="{FF2B5EF4-FFF2-40B4-BE49-F238E27FC236}">
                <a16:creationId xmlns:a16="http://schemas.microsoft.com/office/drawing/2014/main" id="{9488F804-CA7E-4EFD-8BE0-DC53C162126A}"/>
              </a:ext>
            </a:extLst>
          </p:cNvPr>
          <p:cNvSpPr/>
          <p:nvPr/>
        </p:nvSpPr>
        <p:spPr>
          <a:xfrm>
            <a:off x="6504496" y="2337855"/>
            <a:ext cx="1244338" cy="34784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2" name="Conector: angular 11">
            <a:extLst>
              <a:ext uri="{FF2B5EF4-FFF2-40B4-BE49-F238E27FC236}">
                <a16:creationId xmlns:a16="http://schemas.microsoft.com/office/drawing/2014/main" id="{80500AA3-F27C-4440-B322-2369EB887B61}"/>
              </a:ext>
            </a:extLst>
          </p:cNvPr>
          <p:cNvCxnSpPr>
            <a:cxnSpLocks/>
            <a:stCxn id="13" idx="3"/>
            <a:endCxn id="4" idx="1"/>
          </p:cNvCxnSpPr>
          <p:nvPr/>
        </p:nvCxnSpPr>
        <p:spPr>
          <a:xfrm>
            <a:off x="7748834" y="2568809"/>
            <a:ext cx="959066" cy="62972"/>
          </a:xfrm>
          <a:prstGeom prst="bent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8E115902-5273-4583-A96A-CCB845FE04B0}"/>
              </a:ext>
            </a:extLst>
          </p:cNvPr>
          <p:cNvSpPr/>
          <p:nvPr/>
        </p:nvSpPr>
        <p:spPr>
          <a:xfrm>
            <a:off x="6504496" y="2337853"/>
            <a:ext cx="1244338" cy="4619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2">
            <a:extLst>
              <a:ext uri="{FF2B5EF4-FFF2-40B4-BE49-F238E27FC236}">
                <a16:creationId xmlns:a16="http://schemas.microsoft.com/office/drawing/2014/main" id="{E014E849-54DA-43A5-A33E-ED1012C3DC63}"/>
              </a:ext>
            </a:extLst>
          </p:cNvPr>
          <p:cNvSpPr txBox="1"/>
          <p:nvPr/>
        </p:nvSpPr>
        <p:spPr>
          <a:xfrm>
            <a:off x="521073" y="5888909"/>
            <a:ext cx="3805830"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200" dirty="0">
                <a:solidFill>
                  <a:schemeClr val="tx1"/>
                </a:solidFill>
              </a:rPr>
              <a:t>Muestra de equipos en período de análisis de 1 turno</a:t>
            </a:r>
            <a:endParaRPr lang="es-CL" sz="1200" dirty="0">
              <a:solidFill>
                <a:schemeClr val="tx1"/>
              </a:solidFill>
            </a:endParaRPr>
          </a:p>
        </p:txBody>
      </p:sp>
    </p:spTree>
    <p:extLst>
      <p:ext uri="{BB962C8B-B14F-4D97-AF65-F5344CB8AC3E}">
        <p14:creationId xmlns:p14="http://schemas.microsoft.com/office/powerpoint/2010/main" val="262139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173DC4-EAF0-4C57-A149-33C34D94CF1A}"/>
              </a:ext>
            </a:extLst>
          </p:cNvPr>
          <p:cNvPicPr>
            <a:picLocks noChangeAspect="1"/>
          </p:cNvPicPr>
          <p:nvPr/>
        </p:nvPicPr>
        <p:blipFill>
          <a:blip r:embed="rId2"/>
          <a:stretch>
            <a:fillRect/>
          </a:stretch>
        </p:blipFill>
        <p:spPr>
          <a:xfrm>
            <a:off x="150830" y="3157879"/>
            <a:ext cx="7841864" cy="2172122"/>
          </a:xfrm>
          <a:prstGeom prst="rect">
            <a:avLst/>
          </a:prstGeom>
        </p:spPr>
      </p:pic>
      <p:sp>
        <p:nvSpPr>
          <p:cNvPr id="3" name="CuadroTexto 2">
            <a:extLst>
              <a:ext uri="{FF2B5EF4-FFF2-40B4-BE49-F238E27FC236}">
                <a16:creationId xmlns:a16="http://schemas.microsoft.com/office/drawing/2014/main" id="{8BF3E853-0520-4442-AE3C-4A3CA0AD7D7F}"/>
              </a:ext>
            </a:extLst>
          </p:cNvPr>
          <p:cNvSpPr txBox="1"/>
          <p:nvPr/>
        </p:nvSpPr>
        <p:spPr>
          <a:xfrm>
            <a:off x="247943" y="241585"/>
            <a:ext cx="4410849" cy="387828"/>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FASE IV: Generación Indicadores en camino al OEE – 2º factor de eficiencia: Performance Capacidad</a:t>
            </a:r>
          </a:p>
        </p:txBody>
      </p:sp>
      <p:sp>
        <p:nvSpPr>
          <p:cNvPr id="8" name="CuadroTexto 2">
            <a:extLst>
              <a:ext uri="{FF2B5EF4-FFF2-40B4-BE49-F238E27FC236}">
                <a16:creationId xmlns:a16="http://schemas.microsoft.com/office/drawing/2014/main" id="{1830A806-0955-41D9-9447-83E35A60D08C}"/>
              </a:ext>
            </a:extLst>
          </p:cNvPr>
          <p:cNvSpPr txBox="1"/>
          <p:nvPr/>
        </p:nvSpPr>
        <p:spPr>
          <a:xfrm>
            <a:off x="521073" y="790054"/>
            <a:ext cx="10998482" cy="2062103"/>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600" b="1" dirty="0">
                <a:solidFill>
                  <a:schemeClr val="tx1"/>
                </a:solidFill>
              </a:rPr>
              <a:t>Otro indicador fundamental dentro de la construcción del OEE, corresponde al Indicador de Performance por Capacidad, el cual representa el porcentaje de la capacidad que posee el equipo y que se aprovechó realmente en el período de análisis.</a:t>
            </a:r>
          </a:p>
          <a:p>
            <a:pPr algn="just"/>
            <a:endParaRPr lang="es-MX" sz="1600" dirty="0">
              <a:solidFill>
                <a:schemeClr val="tx1"/>
              </a:solidFill>
            </a:endParaRPr>
          </a:p>
          <a:p>
            <a:pPr algn="just"/>
            <a:r>
              <a:rPr lang="es-MX" sz="1400" dirty="0">
                <a:solidFill>
                  <a:schemeClr val="tx1"/>
                </a:solidFill>
              </a:rPr>
              <a:t>Para el cálculo de este indicador, es necesario obtener las toneladas totales cargadas durante el período en análisis y la cantidad de veces que el equipo fue cargado. De la división de dichos valores se obtiene la carga promedio que tuvo el equipo y este valor al compararlo con la capacidad nominal del mismo (representa la cantidad de toneladas que se esperan cargar cada vez), se obtiene el Indicador de Performance por Capacidad. A su vez, es posible calcular la capacidad ponderada de cada equipo que representa el aporte de cada camión a la flota total considerando su capacidad total y la capacidad de toda la flota.</a:t>
            </a:r>
            <a:endParaRPr lang="es-CL" sz="1400" dirty="0">
              <a:solidFill>
                <a:schemeClr val="tx1"/>
              </a:solidFill>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11C39C-906B-4795-A595-8865314F43F6}"/>
                  </a:ext>
                </a:extLst>
              </p:cNvPr>
              <p:cNvSpPr txBox="1"/>
              <p:nvPr/>
            </p:nvSpPr>
            <p:spPr>
              <a:xfrm>
                <a:off x="9018979" y="2900562"/>
                <a:ext cx="2235547" cy="777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rPr>
                        <m:t>𝑃𝑒𝑟𝑓</m:t>
                      </m:r>
                      <m:r>
                        <a:rPr lang="es-MX" sz="1600" b="0" i="1" smtClean="0">
                          <a:latin typeface="Cambria Math" panose="02040503050406030204" pitchFamily="18" charset="0"/>
                        </a:rPr>
                        <m:t>. </m:t>
                      </m:r>
                      <m:r>
                        <a:rPr lang="es-MX" sz="1600" b="0" i="1" smtClean="0">
                          <a:latin typeface="Cambria Math" panose="02040503050406030204" pitchFamily="18" charset="0"/>
                        </a:rPr>
                        <m:t>𝐶𝑎𝑝</m:t>
                      </m:r>
                      <m:r>
                        <a:rPr lang="es-MX" sz="1600" b="0" i="1" smtClean="0">
                          <a:latin typeface="Cambria Math" panose="02040503050406030204" pitchFamily="18" charset="0"/>
                        </a:rPr>
                        <m:t>.=</m:t>
                      </m:r>
                      <m:f>
                        <m:fPr>
                          <m:ctrlPr>
                            <a:rPr lang="es-CL" sz="1600" i="1" smtClean="0">
                              <a:latin typeface="Cambria Math" panose="02040503050406030204" pitchFamily="18" charset="0"/>
                            </a:rPr>
                          </m:ctrlPr>
                        </m:fPr>
                        <m:num>
                          <m:f>
                            <m:fPr>
                              <m:ctrlPr>
                                <a:rPr lang="es-CL" sz="1600" i="1">
                                  <a:latin typeface="Cambria Math" panose="02040503050406030204" pitchFamily="18" charset="0"/>
                                </a:rPr>
                              </m:ctrlPr>
                            </m:fPr>
                            <m:num>
                              <m:nary>
                                <m:naryPr>
                                  <m:chr m:val="∑"/>
                                  <m:subHide m:val="on"/>
                                  <m:supHide m:val="on"/>
                                  <m:ctrlPr>
                                    <a:rPr lang="es-CL" sz="1600" i="1">
                                      <a:latin typeface="Cambria Math" panose="02040503050406030204" pitchFamily="18" charset="0"/>
                                    </a:rPr>
                                  </m:ctrlPr>
                                </m:naryPr>
                                <m:sub/>
                                <m:sup/>
                                <m:e>
                                  <m:sSub>
                                    <m:sSubPr>
                                      <m:ctrlPr>
                                        <a:rPr lang="es-CL" sz="1600" i="1">
                                          <a:latin typeface="Cambria Math" panose="02040503050406030204" pitchFamily="18" charset="0"/>
                                        </a:rPr>
                                      </m:ctrlPr>
                                    </m:sSubPr>
                                    <m:e>
                                      <m:r>
                                        <a:rPr lang="es-MX" sz="1600" i="1">
                                          <a:latin typeface="Cambria Math" panose="02040503050406030204" pitchFamily="18" charset="0"/>
                                        </a:rPr>
                                        <m:t>𝑇𝑀</m:t>
                                      </m:r>
                                    </m:e>
                                    <m:sub>
                                      <m:r>
                                        <a:rPr lang="es-MX" sz="1600" i="1">
                                          <a:latin typeface="Cambria Math" panose="02040503050406030204" pitchFamily="18" charset="0"/>
                                        </a:rPr>
                                        <m:t>𝑐𝑎𝑟𝑔𝑎</m:t>
                                      </m:r>
                                    </m:sub>
                                  </m:sSub>
                                </m:e>
                              </m:nary>
                            </m:num>
                            <m:den>
                              <m:sSub>
                                <m:sSubPr>
                                  <m:ctrlPr>
                                    <a:rPr lang="es-CL" sz="1600" i="1">
                                      <a:latin typeface="Cambria Math" panose="02040503050406030204" pitchFamily="18" charset="0"/>
                                    </a:rPr>
                                  </m:ctrlPr>
                                </m:sSubPr>
                                <m:e>
                                  <m:r>
                                    <a:rPr lang="es-MX" sz="1600" i="1">
                                      <a:latin typeface="Cambria Math" panose="02040503050406030204" pitchFamily="18" charset="0"/>
                                    </a:rPr>
                                    <m:t>𝑁</m:t>
                                  </m:r>
                                  <m:r>
                                    <a:rPr lang="es-MX" sz="1600" i="1">
                                      <a:latin typeface="Cambria Math" panose="02040503050406030204" pitchFamily="18" charset="0"/>
                                    </a:rPr>
                                    <m:t>°</m:t>
                                  </m:r>
                                </m:e>
                                <m:sub>
                                  <m:r>
                                    <a:rPr lang="es-MX" sz="1600" i="1">
                                      <a:latin typeface="Cambria Math" panose="02040503050406030204" pitchFamily="18" charset="0"/>
                                    </a:rPr>
                                    <m:t>𝑜𝑝</m:t>
                                  </m:r>
                                  <m:r>
                                    <a:rPr lang="es-MX" sz="1600" i="1">
                                      <a:latin typeface="Cambria Math" panose="02040503050406030204" pitchFamily="18" charset="0"/>
                                    </a:rPr>
                                    <m:t>. </m:t>
                                  </m:r>
                                  <m:r>
                                    <a:rPr lang="es-MX" sz="1600" i="1">
                                      <a:latin typeface="Cambria Math" panose="02040503050406030204" pitchFamily="18" charset="0"/>
                                    </a:rPr>
                                    <m:t>𝑐𝑎𝑟𝑔𝑎</m:t>
                                  </m:r>
                                </m:sub>
                              </m:sSub>
                            </m:den>
                          </m:f>
                        </m:num>
                        <m:den>
                          <m:sSub>
                            <m:sSubPr>
                              <m:ctrlPr>
                                <a:rPr lang="es-CL" sz="1600" i="1" smtClean="0">
                                  <a:latin typeface="Cambria Math" panose="02040503050406030204" pitchFamily="18" charset="0"/>
                                </a:rPr>
                              </m:ctrlPr>
                            </m:sSubPr>
                            <m:e>
                              <m:r>
                                <a:rPr lang="es-MX" sz="1600" b="0" i="1" smtClean="0">
                                  <a:latin typeface="Cambria Math" panose="02040503050406030204" pitchFamily="18" charset="0"/>
                                </a:rPr>
                                <m:t>𝐶𝑎𝑝</m:t>
                              </m:r>
                              <m:r>
                                <a:rPr lang="es-MX" sz="1600" b="0" i="1" smtClean="0">
                                  <a:latin typeface="Cambria Math" panose="02040503050406030204" pitchFamily="18" charset="0"/>
                                </a:rPr>
                                <m:t>.</m:t>
                              </m:r>
                            </m:e>
                            <m:sub>
                              <m:r>
                                <a:rPr lang="es-MX" sz="1600" b="0" i="1" smtClean="0">
                                  <a:latin typeface="Cambria Math" panose="02040503050406030204" pitchFamily="18" charset="0"/>
                                </a:rPr>
                                <m:t>𝑛𝑜𝑚𝑖𝑛𝑎𝑙</m:t>
                              </m:r>
                            </m:sub>
                          </m:sSub>
                        </m:den>
                      </m:f>
                    </m:oMath>
                  </m:oMathPara>
                </a14:m>
                <a:endParaRPr lang="es-CL" sz="1600" dirty="0"/>
              </a:p>
            </p:txBody>
          </p:sp>
        </mc:Choice>
        <mc:Fallback xmlns="">
          <p:sp>
            <p:nvSpPr>
              <p:cNvPr id="9" name="CuadroTexto 8">
                <a:extLst>
                  <a:ext uri="{FF2B5EF4-FFF2-40B4-BE49-F238E27FC236}">
                    <a16:creationId xmlns:a16="http://schemas.microsoft.com/office/drawing/2014/main" id="{1F11C39C-906B-4795-A595-8865314F43F6}"/>
                  </a:ext>
                </a:extLst>
              </p:cNvPr>
              <p:cNvSpPr txBox="1">
                <a:spLocks noRot="1" noChangeAspect="1" noMove="1" noResize="1" noEditPoints="1" noAdjustHandles="1" noChangeArrowheads="1" noChangeShapeType="1" noTextEdit="1"/>
              </p:cNvSpPr>
              <p:nvPr/>
            </p:nvSpPr>
            <p:spPr>
              <a:xfrm>
                <a:off x="9018979" y="2900562"/>
                <a:ext cx="2235547" cy="777905"/>
              </a:xfrm>
              <a:prstGeom prst="rect">
                <a:avLst/>
              </a:prstGeom>
              <a:blipFill>
                <a:blip r:embed="rId3"/>
                <a:stretch>
                  <a:fillRect/>
                </a:stretch>
              </a:blipFill>
            </p:spPr>
            <p:txBody>
              <a:bodyPr/>
              <a:lstStyle/>
              <a:p>
                <a:r>
                  <a:rPr lang="es-CL">
                    <a:noFill/>
                  </a:rPr>
                  <a:t> </a:t>
                </a:r>
              </a:p>
            </p:txBody>
          </p:sp>
        </mc:Fallback>
      </mc:AlternateContent>
      <p:sp>
        <p:nvSpPr>
          <p:cNvPr id="10" name="CuadroTexto 2">
            <a:extLst>
              <a:ext uri="{FF2B5EF4-FFF2-40B4-BE49-F238E27FC236}">
                <a16:creationId xmlns:a16="http://schemas.microsoft.com/office/drawing/2014/main" id="{0CBCBFDE-4A18-4F87-A0F7-06DA491CE05B}"/>
              </a:ext>
            </a:extLst>
          </p:cNvPr>
          <p:cNvSpPr txBox="1"/>
          <p:nvPr/>
        </p:nvSpPr>
        <p:spPr>
          <a:xfrm>
            <a:off x="8385800" y="3917325"/>
            <a:ext cx="927881"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200" dirty="0">
                <a:solidFill>
                  <a:schemeClr val="tx1"/>
                </a:solidFill>
              </a:rPr>
              <a:t>donde,</a:t>
            </a:r>
            <a:endParaRPr lang="es-CL" sz="1200" dirty="0">
              <a:solidFill>
                <a:schemeClr val="tx1"/>
              </a:solidFill>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12CE35A-97D6-4ACA-B937-4F99BF5EA559}"/>
                  </a:ext>
                </a:extLst>
              </p:cNvPr>
              <p:cNvSpPr txBox="1"/>
              <p:nvPr/>
            </p:nvSpPr>
            <p:spPr>
              <a:xfrm>
                <a:off x="8330826" y="4295754"/>
                <a:ext cx="2993448" cy="246221"/>
              </a:xfrm>
              <a:prstGeom prst="rect">
                <a:avLst/>
              </a:prstGeom>
              <a:noFill/>
            </p:spPr>
            <p:txBody>
              <a:bodyPr wrap="none" lIns="0" tIns="0" rIns="0" bIns="0" rtlCol="0">
                <a:spAutoFit/>
              </a:bodyPr>
              <a:lstStyle/>
              <a:p>
                <a14:m>
                  <m:oMath xmlns:m="http://schemas.openxmlformats.org/officeDocument/2006/math">
                    <m:r>
                      <a:rPr lang="es-MX" sz="1600" i="1">
                        <a:latin typeface="Cambria Math" panose="02040503050406030204" pitchFamily="18" charset="0"/>
                      </a:rPr>
                      <m:t>𝑃𝑒𝑟𝑓</m:t>
                    </m:r>
                    <m:r>
                      <a:rPr lang="es-MX" sz="1600" i="1">
                        <a:latin typeface="Cambria Math" panose="02040503050406030204" pitchFamily="18" charset="0"/>
                      </a:rPr>
                      <m:t>. </m:t>
                    </m:r>
                    <m:r>
                      <a:rPr lang="es-MX" sz="1600" i="1">
                        <a:latin typeface="Cambria Math" panose="02040503050406030204" pitchFamily="18" charset="0"/>
                      </a:rPr>
                      <m:t>𝐶𝑎𝑝</m:t>
                    </m:r>
                    <m:r>
                      <a:rPr lang="es-MX" sz="1600" i="1">
                        <a:latin typeface="Cambria Math" panose="02040503050406030204" pitchFamily="18" charset="0"/>
                      </a:rPr>
                      <m:t>.</m:t>
                    </m:r>
                  </m:oMath>
                </a14:m>
                <a:r>
                  <a:rPr lang="es-CL" sz="1600" dirty="0"/>
                  <a:t>: Performance Capacidad</a:t>
                </a:r>
              </a:p>
            </p:txBody>
          </p:sp>
        </mc:Choice>
        <mc:Fallback xmlns="">
          <p:sp>
            <p:nvSpPr>
              <p:cNvPr id="11" name="CuadroTexto 10">
                <a:extLst>
                  <a:ext uri="{FF2B5EF4-FFF2-40B4-BE49-F238E27FC236}">
                    <a16:creationId xmlns:a16="http://schemas.microsoft.com/office/drawing/2014/main" id="{312CE35A-97D6-4ACA-B937-4F99BF5EA559}"/>
                  </a:ext>
                </a:extLst>
              </p:cNvPr>
              <p:cNvSpPr txBox="1">
                <a:spLocks noRot="1" noChangeAspect="1" noMove="1" noResize="1" noEditPoints="1" noAdjustHandles="1" noChangeArrowheads="1" noChangeShapeType="1" noTextEdit="1"/>
              </p:cNvSpPr>
              <p:nvPr/>
            </p:nvSpPr>
            <p:spPr>
              <a:xfrm>
                <a:off x="8330826" y="4295754"/>
                <a:ext cx="2993448" cy="246221"/>
              </a:xfrm>
              <a:prstGeom prst="rect">
                <a:avLst/>
              </a:prstGeom>
              <a:blipFill>
                <a:blip r:embed="rId4"/>
                <a:stretch>
                  <a:fillRect l="-3259" t="-27500" r="-3055" b="-50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6F8A7787-255F-436D-A185-F045F0AD9B7E}"/>
                  </a:ext>
                </a:extLst>
              </p:cNvPr>
              <p:cNvSpPr txBox="1"/>
              <p:nvPr/>
            </p:nvSpPr>
            <p:spPr>
              <a:xfrm>
                <a:off x="8330826" y="5118730"/>
                <a:ext cx="3744295" cy="266227"/>
              </a:xfrm>
              <a:prstGeom prst="rect">
                <a:avLst/>
              </a:prstGeom>
              <a:noFill/>
            </p:spPr>
            <p:txBody>
              <a:bodyPr wrap="none" lIns="0" tIns="0" rIns="0" bIns="0" rtlCol="0">
                <a:spAutoFit/>
              </a:bodyPr>
              <a:lstStyle/>
              <a:p>
                <a14:m>
                  <m:oMath xmlns:m="http://schemas.openxmlformats.org/officeDocument/2006/math">
                    <m:sSub>
                      <m:sSubPr>
                        <m:ctrlPr>
                          <a:rPr lang="es-CL" sz="1600" i="1">
                            <a:latin typeface="Cambria Math" panose="02040503050406030204" pitchFamily="18" charset="0"/>
                          </a:rPr>
                        </m:ctrlPr>
                      </m:sSubPr>
                      <m:e>
                        <m:r>
                          <a:rPr lang="es-MX" sz="1600" i="1">
                            <a:latin typeface="Cambria Math" panose="02040503050406030204" pitchFamily="18" charset="0"/>
                          </a:rPr>
                          <m:t>𝑁</m:t>
                        </m:r>
                        <m:r>
                          <a:rPr lang="es-MX" sz="1600" i="1">
                            <a:latin typeface="Cambria Math" panose="02040503050406030204" pitchFamily="18" charset="0"/>
                          </a:rPr>
                          <m:t>°</m:t>
                        </m:r>
                      </m:e>
                      <m:sub>
                        <m:r>
                          <a:rPr lang="es-MX" sz="1600" i="1">
                            <a:latin typeface="Cambria Math" panose="02040503050406030204" pitchFamily="18" charset="0"/>
                          </a:rPr>
                          <m:t>𝑜𝑝</m:t>
                        </m:r>
                        <m:r>
                          <a:rPr lang="es-MX" sz="1600" i="1">
                            <a:latin typeface="Cambria Math" panose="02040503050406030204" pitchFamily="18" charset="0"/>
                          </a:rPr>
                          <m:t>. </m:t>
                        </m:r>
                        <m:r>
                          <a:rPr lang="es-MX" sz="1600" i="1">
                            <a:latin typeface="Cambria Math" panose="02040503050406030204" pitchFamily="18" charset="0"/>
                          </a:rPr>
                          <m:t>𝑐𝑎𝑟𝑔𝑎</m:t>
                        </m:r>
                      </m:sub>
                    </m:sSub>
                  </m:oMath>
                </a14:m>
                <a:r>
                  <a:rPr lang="es-CL" sz="1600" dirty="0"/>
                  <a:t>: Número de operaciones de carga</a:t>
                </a:r>
              </a:p>
            </p:txBody>
          </p:sp>
        </mc:Choice>
        <mc:Fallback xmlns="">
          <p:sp>
            <p:nvSpPr>
              <p:cNvPr id="12" name="CuadroTexto 11">
                <a:extLst>
                  <a:ext uri="{FF2B5EF4-FFF2-40B4-BE49-F238E27FC236}">
                    <a16:creationId xmlns:a16="http://schemas.microsoft.com/office/drawing/2014/main" id="{6F8A7787-255F-436D-A185-F045F0AD9B7E}"/>
                  </a:ext>
                </a:extLst>
              </p:cNvPr>
              <p:cNvSpPr txBox="1">
                <a:spLocks noRot="1" noChangeAspect="1" noMove="1" noResize="1" noEditPoints="1" noAdjustHandles="1" noChangeArrowheads="1" noChangeShapeType="1" noTextEdit="1"/>
              </p:cNvSpPr>
              <p:nvPr/>
            </p:nvSpPr>
            <p:spPr>
              <a:xfrm>
                <a:off x="8330826" y="5118730"/>
                <a:ext cx="3744295" cy="266227"/>
              </a:xfrm>
              <a:prstGeom prst="rect">
                <a:avLst/>
              </a:prstGeom>
              <a:blipFill>
                <a:blip r:embed="rId5"/>
                <a:stretch>
                  <a:fillRect l="-1954" t="-23256" r="-2443" b="-4186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2AEC5DE1-D6FA-41C3-A3F6-62DCF4738175}"/>
                  </a:ext>
                </a:extLst>
              </p:cNvPr>
              <p:cNvSpPr txBox="1"/>
              <p:nvPr/>
            </p:nvSpPr>
            <p:spPr>
              <a:xfrm>
                <a:off x="8330826" y="4703143"/>
                <a:ext cx="2464842" cy="266227"/>
              </a:xfrm>
              <a:prstGeom prst="rect">
                <a:avLst/>
              </a:prstGeom>
              <a:noFill/>
            </p:spPr>
            <p:txBody>
              <a:bodyPr wrap="none" lIns="0" tIns="0" rIns="0" bIns="0" rtlCol="0">
                <a:spAutoFit/>
              </a:bodyPr>
              <a:lstStyle/>
              <a:p>
                <a14:m>
                  <m:oMath xmlns:m="http://schemas.openxmlformats.org/officeDocument/2006/math">
                    <m:sSub>
                      <m:sSubPr>
                        <m:ctrlPr>
                          <a:rPr lang="es-CL" sz="1600" i="1">
                            <a:latin typeface="Cambria Math" panose="02040503050406030204" pitchFamily="18" charset="0"/>
                          </a:rPr>
                        </m:ctrlPr>
                      </m:sSubPr>
                      <m:e>
                        <m:r>
                          <a:rPr lang="es-MX" sz="1600" i="1">
                            <a:latin typeface="Cambria Math" panose="02040503050406030204" pitchFamily="18" charset="0"/>
                          </a:rPr>
                          <m:t>𝑇𝑀</m:t>
                        </m:r>
                      </m:e>
                      <m:sub>
                        <m:r>
                          <a:rPr lang="es-MX" sz="1600" i="1">
                            <a:latin typeface="Cambria Math" panose="02040503050406030204" pitchFamily="18" charset="0"/>
                          </a:rPr>
                          <m:t>𝑐𝑎𝑟𝑔𝑎</m:t>
                        </m:r>
                      </m:sub>
                    </m:sSub>
                  </m:oMath>
                </a14:m>
                <a:r>
                  <a:rPr lang="es-CL" sz="1600" dirty="0"/>
                  <a:t>: Toneladas Cargadas</a:t>
                </a:r>
              </a:p>
            </p:txBody>
          </p:sp>
        </mc:Choice>
        <mc:Fallback xmlns="">
          <p:sp>
            <p:nvSpPr>
              <p:cNvPr id="13" name="CuadroTexto 12">
                <a:extLst>
                  <a:ext uri="{FF2B5EF4-FFF2-40B4-BE49-F238E27FC236}">
                    <a16:creationId xmlns:a16="http://schemas.microsoft.com/office/drawing/2014/main" id="{2AEC5DE1-D6FA-41C3-A3F6-62DCF4738175}"/>
                  </a:ext>
                </a:extLst>
              </p:cNvPr>
              <p:cNvSpPr txBox="1">
                <a:spLocks noRot="1" noChangeAspect="1" noMove="1" noResize="1" noEditPoints="1" noAdjustHandles="1" noChangeArrowheads="1" noChangeShapeType="1" noTextEdit="1"/>
              </p:cNvSpPr>
              <p:nvPr/>
            </p:nvSpPr>
            <p:spPr>
              <a:xfrm>
                <a:off x="8330826" y="4703143"/>
                <a:ext cx="2464842" cy="266227"/>
              </a:xfrm>
              <a:prstGeom prst="rect">
                <a:avLst/>
              </a:prstGeom>
              <a:blipFill>
                <a:blip r:embed="rId6"/>
                <a:stretch>
                  <a:fillRect l="-2970" t="-23256" r="-4455" b="-4186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D906AC72-6CFB-4E7E-AD75-8C30BBE9DF44}"/>
                  </a:ext>
                </a:extLst>
              </p:cNvPr>
              <p:cNvSpPr txBox="1"/>
              <p:nvPr/>
            </p:nvSpPr>
            <p:spPr>
              <a:xfrm>
                <a:off x="8330826" y="5664707"/>
                <a:ext cx="3642151" cy="246221"/>
              </a:xfrm>
              <a:prstGeom prst="rect">
                <a:avLst/>
              </a:prstGeom>
              <a:noFill/>
            </p:spPr>
            <p:txBody>
              <a:bodyPr wrap="none" lIns="0" tIns="0" rIns="0" bIns="0" rtlCol="0">
                <a:spAutoFit/>
              </a:bodyPr>
              <a:lstStyle/>
              <a:p>
                <a14:m>
                  <m:oMath xmlns:m="http://schemas.openxmlformats.org/officeDocument/2006/math">
                    <m:sSub>
                      <m:sSubPr>
                        <m:ctrlPr>
                          <a:rPr lang="es-CL" sz="1600" i="1" smtClean="0">
                            <a:latin typeface="Cambria Math" panose="02040503050406030204" pitchFamily="18" charset="0"/>
                          </a:rPr>
                        </m:ctrlPr>
                      </m:sSubPr>
                      <m:e>
                        <m:r>
                          <a:rPr lang="es-MX" sz="1600" b="0" i="1" smtClean="0">
                            <a:latin typeface="Cambria Math" panose="02040503050406030204" pitchFamily="18" charset="0"/>
                          </a:rPr>
                          <m:t>𝐶𝑎𝑝</m:t>
                        </m:r>
                        <m:r>
                          <a:rPr lang="es-MX" sz="1600" b="0" i="1" smtClean="0">
                            <a:latin typeface="Cambria Math" panose="02040503050406030204" pitchFamily="18" charset="0"/>
                          </a:rPr>
                          <m:t>.</m:t>
                        </m:r>
                      </m:e>
                      <m:sub>
                        <m:r>
                          <a:rPr lang="es-MX" sz="1600" b="0" i="1" smtClean="0">
                            <a:latin typeface="Cambria Math" panose="02040503050406030204" pitchFamily="18" charset="0"/>
                          </a:rPr>
                          <m:t>𝑛𝑜𝑚𝑖𝑛𝑎𝑙</m:t>
                        </m:r>
                      </m:sub>
                    </m:sSub>
                  </m:oMath>
                </a14:m>
                <a:r>
                  <a:rPr lang="es-CL" sz="1600" dirty="0"/>
                  <a:t>: Capacidad nominal del equipo</a:t>
                </a:r>
              </a:p>
            </p:txBody>
          </p:sp>
        </mc:Choice>
        <mc:Fallback xmlns="">
          <p:sp>
            <p:nvSpPr>
              <p:cNvPr id="15" name="CuadroTexto 14">
                <a:extLst>
                  <a:ext uri="{FF2B5EF4-FFF2-40B4-BE49-F238E27FC236}">
                    <a16:creationId xmlns:a16="http://schemas.microsoft.com/office/drawing/2014/main" id="{D906AC72-6CFB-4E7E-AD75-8C30BBE9DF44}"/>
                  </a:ext>
                </a:extLst>
              </p:cNvPr>
              <p:cNvSpPr txBox="1">
                <a:spLocks noRot="1" noChangeAspect="1" noMove="1" noResize="1" noEditPoints="1" noAdjustHandles="1" noChangeArrowheads="1" noChangeShapeType="1" noTextEdit="1"/>
              </p:cNvSpPr>
              <p:nvPr/>
            </p:nvSpPr>
            <p:spPr>
              <a:xfrm>
                <a:off x="8330826" y="5664707"/>
                <a:ext cx="3642151" cy="246221"/>
              </a:xfrm>
              <a:prstGeom prst="rect">
                <a:avLst/>
              </a:prstGeom>
              <a:blipFill>
                <a:blip r:embed="rId7"/>
                <a:stretch>
                  <a:fillRect l="-2513" t="-24390" r="-2010" b="-4878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D0CA8FC0-0093-46C3-B26B-57F3E5DA2534}"/>
                  </a:ext>
                </a:extLst>
              </p:cNvPr>
              <p:cNvSpPr txBox="1"/>
              <p:nvPr/>
            </p:nvSpPr>
            <p:spPr>
              <a:xfrm>
                <a:off x="268350" y="5844515"/>
                <a:ext cx="3072572" cy="5042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rPr>
                        <m:t>𝐶𝑎𝑝𝑎𝑐𝑖𝑑𝑎𝑑</m:t>
                      </m:r>
                      <m:r>
                        <a:rPr lang="es-MX" sz="1600" b="0" i="1" smtClean="0">
                          <a:latin typeface="Cambria Math" panose="02040503050406030204" pitchFamily="18" charset="0"/>
                        </a:rPr>
                        <m:t> </m:t>
                      </m:r>
                      <m:r>
                        <a:rPr lang="es-MX" sz="1600" b="0" i="1" smtClean="0">
                          <a:latin typeface="Cambria Math" panose="02040503050406030204" pitchFamily="18" charset="0"/>
                        </a:rPr>
                        <m:t>𝑝𝑜𝑛𝑑𝑒𝑟𝑎𝑑𝑎</m:t>
                      </m:r>
                      <m:r>
                        <a:rPr lang="es-CL" sz="1600" i="1" smtClean="0">
                          <a:latin typeface="Cambria Math" panose="02040503050406030204" pitchFamily="18" charset="0"/>
                        </a:rPr>
                        <m:t>=</m:t>
                      </m:r>
                      <m:f>
                        <m:fPr>
                          <m:ctrlPr>
                            <a:rPr lang="es-CL" sz="1600" i="1" smtClean="0">
                              <a:latin typeface="Cambria Math" panose="02040503050406030204" pitchFamily="18" charset="0"/>
                            </a:rPr>
                          </m:ctrlPr>
                        </m:fPr>
                        <m:num>
                          <m:sSub>
                            <m:sSubPr>
                              <m:ctrlPr>
                                <a:rPr lang="es-CL" sz="1600" i="1" smtClean="0">
                                  <a:latin typeface="Cambria Math" panose="02040503050406030204" pitchFamily="18" charset="0"/>
                                </a:rPr>
                              </m:ctrlPr>
                            </m:sSubPr>
                            <m:e>
                              <m:r>
                                <a:rPr lang="es-MX" sz="1600" b="0" i="1" smtClean="0">
                                  <a:latin typeface="Cambria Math" panose="02040503050406030204" pitchFamily="18" charset="0"/>
                                </a:rPr>
                                <m:t>𝐶𝑎𝑝</m:t>
                              </m:r>
                            </m:e>
                            <m:sub>
                              <m:r>
                                <a:rPr lang="es-MX" sz="1600" b="0" i="1" smtClean="0">
                                  <a:latin typeface="Cambria Math" panose="02040503050406030204" pitchFamily="18" charset="0"/>
                                </a:rPr>
                                <m:t>𝑖</m:t>
                              </m:r>
                            </m:sub>
                          </m:sSub>
                        </m:num>
                        <m:den>
                          <m:sSub>
                            <m:sSubPr>
                              <m:ctrlPr>
                                <a:rPr lang="es-CL" sz="1600" i="1" smtClean="0">
                                  <a:latin typeface="Cambria Math" panose="02040503050406030204" pitchFamily="18" charset="0"/>
                                </a:rPr>
                              </m:ctrlPr>
                            </m:sSubPr>
                            <m:e>
                              <m:r>
                                <a:rPr lang="es-MX" sz="1600" b="0" i="1" smtClean="0">
                                  <a:latin typeface="Cambria Math" panose="02040503050406030204" pitchFamily="18" charset="0"/>
                                </a:rPr>
                                <m:t>𝐶𝑎𝑝</m:t>
                              </m:r>
                            </m:e>
                            <m:sub>
                              <m:r>
                                <a:rPr lang="es-MX" sz="1600" b="0" i="1" smtClean="0">
                                  <a:latin typeface="Cambria Math" panose="02040503050406030204" pitchFamily="18" charset="0"/>
                                </a:rPr>
                                <m:t>𝑡𝑜𝑡𝑎𝑙</m:t>
                              </m:r>
                            </m:sub>
                          </m:sSub>
                        </m:den>
                      </m:f>
                    </m:oMath>
                  </m:oMathPara>
                </a14:m>
                <a:endParaRPr lang="es-CL" sz="1600" dirty="0"/>
              </a:p>
            </p:txBody>
          </p:sp>
        </mc:Choice>
        <mc:Fallback xmlns="">
          <p:sp>
            <p:nvSpPr>
              <p:cNvPr id="16" name="CuadroTexto 15">
                <a:extLst>
                  <a:ext uri="{FF2B5EF4-FFF2-40B4-BE49-F238E27FC236}">
                    <a16:creationId xmlns:a16="http://schemas.microsoft.com/office/drawing/2014/main" id="{D0CA8FC0-0093-46C3-B26B-57F3E5DA2534}"/>
                  </a:ext>
                </a:extLst>
              </p:cNvPr>
              <p:cNvSpPr txBox="1">
                <a:spLocks noRot="1" noChangeAspect="1" noMove="1" noResize="1" noEditPoints="1" noAdjustHandles="1" noChangeArrowheads="1" noChangeShapeType="1" noTextEdit="1"/>
              </p:cNvSpPr>
              <p:nvPr/>
            </p:nvSpPr>
            <p:spPr>
              <a:xfrm>
                <a:off x="268350" y="5844515"/>
                <a:ext cx="3072572" cy="504241"/>
              </a:xfrm>
              <a:prstGeom prst="rect">
                <a:avLst/>
              </a:prstGeom>
              <a:blipFill>
                <a:blip r:embed="rId8"/>
                <a:stretch>
                  <a:fillRect/>
                </a:stretch>
              </a:blipFill>
            </p:spPr>
            <p:txBody>
              <a:bodyPr/>
              <a:lstStyle/>
              <a:p>
                <a:r>
                  <a:rPr lang="es-CL">
                    <a:noFill/>
                  </a:rPr>
                  <a:t> </a:t>
                </a:r>
              </a:p>
            </p:txBody>
          </p:sp>
        </mc:Fallback>
      </mc:AlternateContent>
      <p:sp>
        <p:nvSpPr>
          <p:cNvPr id="17" name="CuadroTexto 2">
            <a:extLst>
              <a:ext uri="{FF2B5EF4-FFF2-40B4-BE49-F238E27FC236}">
                <a16:creationId xmlns:a16="http://schemas.microsoft.com/office/drawing/2014/main" id="{2334E44B-F49B-4104-A022-56F8FF126F96}"/>
              </a:ext>
            </a:extLst>
          </p:cNvPr>
          <p:cNvSpPr txBox="1"/>
          <p:nvPr/>
        </p:nvSpPr>
        <p:spPr>
          <a:xfrm>
            <a:off x="3928626" y="5795911"/>
            <a:ext cx="927881"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200" dirty="0">
                <a:solidFill>
                  <a:schemeClr val="tx1"/>
                </a:solidFill>
              </a:rPr>
              <a:t>donde,</a:t>
            </a:r>
            <a:endParaRPr lang="es-CL" sz="1200" dirty="0">
              <a:solidFill>
                <a:schemeClr val="tx1"/>
              </a:solidFill>
            </a:endParaRP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5F72FCB3-2434-4F07-AE08-0954DD59FE82}"/>
                  </a:ext>
                </a:extLst>
              </p:cNvPr>
              <p:cNvSpPr txBox="1"/>
              <p:nvPr/>
            </p:nvSpPr>
            <p:spPr>
              <a:xfrm>
                <a:off x="3928626" y="6076807"/>
                <a:ext cx="2083199" cy="246221"/>
              </a:xfrm>
              <a:prstGeom prst="rect">
                <a:avLst/>
              </a:prstGeom>
              <a:noFill/>
            </p:spPr>
            <p:txBody>
              <a:bodyPr wrap="none" lIns="0" tIns="0" rIns="0" bIns="0" rtlCol="0">
                <a:spAutoFit/>
              </a:bodyPr>
              <a:lstStyle/>
              <a:p>
                <a14:m>
                  <m:oMath xmlns:m="http://schemas.openxmlformats.org/officeDocument/2006/math">
                    <m:sSub>
                      <m:sSubPr>
                        <m:ctrlPr>
                          <a:rPr lang="es-CL" sz="1600" i="1">
                            <a:latin typeface="Cambria Math" panose="02040503050406030204" pitchFamily="18" charset="0"/>
                          </a:rPr>
                        </m:ctrlPr>
                      </m:sSubPr>
                      <m:e>
                        <m:r>
                          <a:rPr lang="es-MX" sz="1600" i="1">
                            <a:latin typeface="Cambria Math" panose="02040503050406030204" pitchFamily="18" charset="0"/>
                          </a:rPr>
                          <m:t>𝐶𝑎𝑝</m:t>
                        </m:r>
                      </m:e>
                      <m:sub>
                        <m:r>
                          <a:rPr lang="es-MX" sz="1600" i="1">
                            <a:latin typeface="Cambria Math" panose="02040503050406030204" pitchFamily="18" charset="0"/>
                          </a:rPr>
                          <m:t>𝑖</m:t>
                        </m:r>
                      </m:sub>
                    </m:sSub>
                  </m:oMath>
                </a14:m>
                <a:r>
                  <a:rPr lang="es-CL" sz="1600" dirty="0"/>
                  <a:t>: Capacidad Equipo i</a:t>
                </a:r>
              </a:p>
            </p:txBody>
          </p:sp>
        </mc:Choice>
        <mc:Fallback xmlns="">
          <p:sp>
            <p:nvSpPr>
              <p:cNvPr id="18" name="CuadroTexto 17">
                <a:extLst>
                  <a:ext uri="{FF2B5EF4-FFF2-40B4-BE49-F238E27FC236}">
                    <a16:creationId xmlns:a16="http://schemas.microsoft.com/office/drawing/2014/main" id="{5F72FCB3-2434-4F07-AE08-0954DD59FE82}"/>
                  </a:ext>
                </a:extLst>
              </p:cNvPr>
              <p:cNvSpPr txBox="1">
                <a:spLocks noRot="1" noChangeAspect="1" noMove="1" noResize="1" noEditPoints="1" noAdjustHandles="1" noChangeArrowheads="1" noChangeShapeType="1" noTextEdit="1"/>
              </p:cNvSpPr>
              <p:nvPr/>
            </p:nvSpPr>
            <p:spPr>
              <a:xfrm>
                <a:off x="3928626" y="6076807"/>
                <a:ext cx="2083199" cy="246221"/>
              </a:xfrm>
              <a:prstGeom prst="rect">
                <a:avLst/>
              </a:prstGeom>
              <a:blipFill>
                <a:blip r:embed="rId9"/>
                <a:stretch>
                  <a:fillRect l="-4386" t="-27500" r="-5263" b="-50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7EA7E8F7-25E6-43DB-B4B8-8381EE7D5F15}"/>
                  </a:ext>
                </a:extLst>
              </p:cNvPr>
              <p:cNvSpPr txBox="1"/>
              <p:nvPr/>
            </p:nvSpPr>
            <p:spPr>
              <a:xfrm>
                <a:off x="3914324" y="6465476"/>
                <a:ext cx="3121624" cy="246221"/>
              </a:xfrm>
              <a:prstGeom prst="rect">
                <a:avLst/>
              </a:prstGeom>
              <a:noFill/>
            </p:spPr>
            <p:txBody>
              <a:bodyPr wrap="none" lIns="0" tIns="0" rIns="0" bIns="0" rtlCol="0">
                <a:spAutoFit/>
              </a:bodyPr>
              <a:lstStyle/>
              <a:p>
                <a14:m>
                  <m:oMath xmlns:m="http://schemas.openxmlformats.org/officeDocument/2006/math">
                    <m:sSub>
                      <m:sSubPr>
                        <m:ctrlPr>
                          <a:rPr lang="es-CL" sz="1600" i="1" smtClean="0">
                            <a:latin typeface="Cambria Math" panose="02040503050406030204" pitchFamily="18" charset="0"/>
                          </a:rPr>
                        </m:ctrlPr>
                      </m:sSubPr>
                      <m:e>
                        <m:r>
                          <a:rPr lang="es-MX" sz="1600" i="1">
                            <a:latin typeface="Cambria Math" panose="02040503050406030204" pitchFamily="18" charset="0"/>
                          </a:rPr>
                          <m:t>𝐶𝑎𝑝</m:t>
                        </m:r>
                      </m:e>
                      <m:sub>
                        <m:r>
                          <a:rPr lang="es-MX" sz="1600" b="0" i="1" smtClean="0">
                            <a:latin typeface="Cambria Math" panose="02040503050406030204" pitchFamily="18" charset="0"/>
                          </a:rPr>
                          <m:t>𝑡𝑜𝑡𝑎𝑙</m:t>
                        </m:r>
                      </m:sub>
                    </m:sSub>
                  </m:oMath>
                </a14:m>
                <a:r>
                  <a:rPr lang="es-CL" sz="1600" dirty="0"/>
                  <a:t>:Sumatoria capacidades flota</a:t>
                </a:r>
              </a:p>
            </p:txBody>
          </p:sp>
        </mc:Choice>
        <mc:Fallback xmlns="">
          <p:sp>
            <p:nvSpPr>
              <p:cNvPr id="19" name="CuadroTexto 18">
                <a:extLst>
                  <a:ext uri="{FF2B5EF4-FFF2-40B4-BE49-F238E27FC236}">
                    <a16:creationId xmlns:a16="http://schemas.microsoft.com/office/drawing/2014/main" id="{7EA7E8F7-25E6-43DB-B4B8-8381EE7D5F15}"/>
                  </a:ext>
                </a:extLst>
              </p:cNvPr>
              <p:cNvSpPr txBox="1">
                <a:spLocks noRot="1" noChangeAspect="1" noMove="1" noResize="1" noEditPoints="1" noAdjustHandles="1" noChangeArrowheads="1" noChangeShapeType="1" noTextEdit="1"/>
              </p:cNvSpPr>
              <p:nvPr/>
            </p:nvSpPr>
            <p:spPr>
              <a:xfrm>
                <a:off x="3914324" y="6465476"/>
                <a:ext cx="3121624" cy="246221"/>
              </a:xfrm>
              <a:prstGeom prst="rect">
                <a:avLst/>
              </a:prstGeom>
              <a:blipFill>
                <a:blip r:embed="rId10"/>
                <a:stretch>
                  <a:fillRect l="-2930" t="-27500" r="-3125" b="-50000"/>
                </a:stretch>
              </a:blipFill>
            </p:spPr>
            <p:txBody>
              <a:bodyPr/>
              <a:lstStyle/>
              <a:p>
                <a:r>
                  <a:rPr lang="es-CL">
                    <a:noFill/>
                  </a:rPr>
                  <a:t> </a:t>
                </a:r>
              </a:p>
            </p:txBody>
          </p:sp>
        </mc:Fallback>
      </mc:AlternateContent>
      <p:sp>
        <p:nvSpPr>
          <p:cNvPr id="20" name="Rectángulo 19">
            <a:extLst>
              <a:ext uri="{FF2B5EF4-FFF2-40B4-BE49-F238E27FC236}">
                <a16:creationId xmlns:a16="http://schemas.microsoft.com/office/drawing/2014/main" id="{61206D94-8C9B-462C-9127-CA9EE8AC743E}"/>
              </a:ext>
            </a:extLst>
          </p:cNvPr>
          <p:cNvSpPr/>
          <p:nvPr/>
        </p:nvSpPr>
        <p:spPr>
          <a:xfrm>
            <a:off x="6429084" y="3162073"/>
            <a:ext cx="740077" cy="221599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Rectángulo 20">
            <a:extLst>
              <a:ext uri="{FF2B5EF4-FFF2-40B4-BE49-F238E27FC236}">
                <a16:creationId xmlns:a16="http://schemas.microsoft.com/office/drawing/2014/main" id="{41CF78D0-6278-4CEA-B8A3-34DEFCAF3732}"/>
              </a:ext>
            </a:extLst>
          </p:cNvPr>
          <p:cNvSpPr/>
          <p:nvPr/>
        </p:nvSpPr>
        <p:spPr>
          <a:xfrm>
            <a:off x="7169162" y="3162072"/>
            <a:ext cx="927882" cy="221599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28" name="Conector: angular 27">
            <a:extLst>
              <a:ext uri="{FF2B5EF4-FFF2-40B4-BE49-F238E27FC236}">
                <a16:creationId xmlns:a16="http://schemas.microsoft.com/office/drawing/2014/main" id="{B6F3A755-4311-4ADA-93BD-9E8CF3284809}"/>
              </a:ext>
            </a:extLst>
          </p:cNvPr>
          <p:cNvCxnSpPr>
            <a:cxnSpLocks/>
            <a:stCxn id="23" idx="3"/>
            <a:endCxn id="9" idx="1"/>
          </p:cNvCxnSpPr>
          <p:nvPr/>
        </p:nvCxnSpPr>
        <p:spPr>
          <a:xfrm flipV="1">
            <a:off x="8091092" y="3289515"/>
            <a:ext cx="927887" cy="51654"/>
          </a:xfrm>
          <a:prstGeom prst="bent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6A4CE47A-247D-4B15-A9CD-F00E01FA22CC}"/>
              </a:ext>
            </a:extLst>
          </p:cNvPr>
          <p:cNvSpPr/>
          <p:nvPr/>
        </p:nvSpPr>
        <p:spPr>
          <a:xfrm>
            <a:off x="6429084" y="3162072"/>
            <a:ext cx="740073" cy="3539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a:extLst>
              <a:ext uri="{FF2B5EF4-FFF2-40B4-BE49-F238E27FC236}">
                <a16:creationId xmlns:a16="http://schemas.microsoft.com/office/drawing/2014/main" id="{68433FF8-C9DB-4DF1-BCA2-2BFB1D9C1C30}"/>
              </a:ext>
            </a:extLst>
          </p:cNvPr>
          <p:cNvSpPr/>
          <p:nvPr/>
        </p:nvSpPr>
        <p:spPr>
          <a:xfrm>
            <a:off x="7169159" y="3166268"/>
            <a:ext cx="921933" cy="34980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25" name="Conector: angular 24">
            <a:extLst>
              <a:ext uri="{FF2B5EF4-FFF2-40B4-BE49-F238E27FC236}">
                <a16:creationId xmlns:a16="http://schemas.microsoft.com/office/drawing/2014/main" id="{266E20E2-CA7D-449E-B869-D7473A308628}"/>
              </a:ext>
            </a:extLst>
          </p:cNvPr>
          <p:cNvCxnSpPr>
            <a:cxnSpLocks/>
            <a:stCxn id="20" idx="2"/>
            <a:endCxn id="16" idx="0"/>
          </p:cNvCxnSpPr>
          <p:nvPr/>
        </p:nvCxnSpPr>
        <p:spPr>
          <a:xfrm rot="5400000">
            <a:off x="4068655" y="3114046"/>
            <a:ext cx="466451" cy="4994487"/>
          </a:xfrm>
          <a:prstGeom prst="bent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2">
            <a:extLst>
              <a:ext uri="{FF2B5EF4-FFF2-40B4-BE49-F238E27FC236}">
                <a16:creationId xmlns:a16="http://schemas.microsoft.com/office/drawing/2014/main" id="{D89789C6-794F-4FA7-AB4E-CE9F5567F98D}"/>
              </a:ext>
            </a:extLst>
          </p:cNvPr>
          <p:cNvSpPr txBox="1"/>
          <p:nvPr/>
        </p:nvSpPr>
        <p:spPr>
          <a:xfrm>
            <a:off x="116879" y="5358603"/>
            <a:ext cx="3805830" cy="184666"/>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200" dirty="0">
                <a:solidFill>
                  <a:schemeClr val="tx1"/>
                </a:solidFill>
              </a:rPr>
              <a:t>Muestra de equipos en período de análisis de 1 turno</a:t>
            </a:r>
            <a:endParaRPr lang="es-CL" sz="1200" dirty="0">
              <a:solidFill>
                <a:schemeClr val="tx1"/>
              </a:solidFill>
            </a:endParaRPr>
          </a:p>
        </p:txBody>
      </p:sp>
    </p:spTree>
    <p:extLst>
      <p:ext uri="{BB962C8B-B14F-4D97-AF65-F5344CB8AC3E}">
        <p14:creationId xmlns:p14="http://schemas.microsoft.com/office/powerpoint/2010/main" val="255020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BF3E853-0520-4442-AE3C-4A3CA0AD7D7F}"/>
              </a:ext>
            </a:extLst>
          </p:cNvPr>
          <p:cNvSpPr txBox="1"/>
          <p:nvPr/>
        </p:nvSpPr>
        <p:spPr>
          <a:xfrm>
            <a:off x="295442" y="241585"/>
            <a:ext cx="9786709" cy="926777"/>
          </a:xfrm>
          <a:prstGeom prst="rect">
            <a:avLst/>
          </a:prstGeom>
          <a:noFill/>
        </p:spPr>
        <p:txBody>
          <a:bodyPr wrap="none" lIns="0" tIns="0" bIns="0" rtlCol="0" anchor="t">
            <a:noAutofit/>
          </a:bodyPr>
          <a:lstStyle>
            <a:defPPr>
              <a:defRPr lang="es-ES"/>
            </a:defPPr>
            <a:lvl1pPr>
              <a:defRPr sz="2500">
                <a:solidFill>
                  <a:schemeClr val="accent5">
                    <a:lumMod val="75000"/>
                  </a:schemeClr>
                </a:solidFill>
                <a:latin typeface="Trebuchet MS"/>
                <a:cs typeface="Trebuchet MS"/>
              </a:defRPr>
            </a:lvl1pPr>
          </a:lstStyle>
          <a:p>
            <a:r>
              <a:rPr lang="es-MX" sz="2000" b="1" dirty="0">
                <a:solidFill>
                  <a:srgbClr val="4BACC6">
                    <a:lumMod val="75000"/>
                  </a:srgbClr>
                </a:solidFill>
              </a:rPr>
              <a:t>FASE IV: Generación Indicadores en camino al OEE – 3º factor de eficiencia: </a:t>
            </a:r>
          </a:p>
          <a:p>
            <a:r>
              <a:rPr lang="es-MX" sz="2000" b="1" dirty="0">
                <a:solidFill>
                  <a:srgbClr val="4BACC6">
                    <a:lumMod val="75000"/>
                  </a:srgbClr>
                </a:solidFill>
              </a:rPr>
              <a:t>Performance ciclo de producción</a:t>
            </a:r>
          </a:p>
        </p:txBody>
      </p:sp>
      <p:pic>
        <p:nvPicPr>
          <p:cNvPr id="4" name="Imagen 3">
            <a:extLst>
              <a:ext uri="{FF2B5EF4-FFF2-40B4-BE49-F238E27FC236}">
                <a16:creationId xmlns:a16="http://schemas.microsoft.com/office/drawing/2014/main" id="{5D3ACC71-069C-40AF-A278-E9899290AEA4}"/>
              </a:ext>
            </a:extLst>
          </p:cNvPr>
          <p:cNvPicPr>
            <a:picLocks noChangeAspect="1"/>
          </p:cNvPicPr>
          <p:nvPr/>
        </p:nvPicPr>
        <p:blipFill>
          <a:blip r:embed="rId2"/>
          <a:stretch>
            <a:fillRect/>
          </a:stretch>
        </p:blipFill>
        <p:spPr>
          <a:xfrm>
            <a:off x="402321" y="3947917"/>
            <a:ext cx="6825911" cy="1014825"/>
          </a:xfrm>
          <a:prstGeom prst="rect">
            <a:avLst/>
          </a:prstGeom>
        </p:spPr>
      </p:pic>
      <p:sp>
        <p:nvSpPr>
          <p:cNvPr id="6" name="CuadroTexto 2">
            <a:extLst>
              <a:ext uri="{FF2B5EF4-FFF2-40B4-BE49-F238E27FC236}">
                <a16:creationId xmlns:a16="http://schemas.microsoft.com/office/drawing/2014/main" id="{F6BCDFCC-73A4-47B9-A783-F047421324B3}"/>
              </a:ext>
            </a:extLst>
          </p:cNvPr>
          <p:cNvSpPr txBox="1"/>
          <p:nvPr/>
        </p:nvSpPr>
        <p:spPr>
          <a:xfrm>
            <a:off x="402320" y="2606973"/>
            <a:ext cx="10998482" cy="738664"/>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600" dirty="0">
                <a:solidFill>
                  <a:schemeClr val="tx1"/>
                </a:solidFill>
              </a:rPr>
              <a:t>De la Base de datos de la </a:t>
            </a:r>
            <a:r>
              <a:rPr lang="es-CL" sz="1600" dirty="0">
                <a:solidFill>
                  <a:schemeClr val="tx1"/>
                </a:solidFill>
              </a:rPr>
              <a:t>Fase III: Integración BD Estados y ciclos de producción, es posible obtener las duraciones para cada etapa de los ciclos de producción, especificando los estados y las razones asociadas tal como lo muestra el siguiente ejemplo:</a:t>
            </a:r>
          </a:p>
        </p:txBody>
      </p:sp>
      <p:sp>
        <p:nvSpPr>
          <p:cNvPr id="8" name="Rectángulo 7">
            <a:extLst>
              <a:ext uri="{FF2B5EF4-FFF2-40B4-BE49-F238E27FC236}">
                <a16:creationId xmlns:a16="http://schemas.microsoft.com/office/drawing/2014/main" id="{0537D12E-5A16-4900-886A-E6129FBB62CC}"/>
              </a:ext>
            </a:extLst>
          </p:cNvPr>
          <p:cNvSpPr/>
          <p:nvPr/>
        </p:nvSpPr>
        <p:spPr>
          <a:xfrm>
            <a:off x="402320" y="3947917"/>
            <a:ext cx="6049409" cy="11068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9" name="Conector: angular 8">
            <a:extLst>
              <a:ext uri="{FF2B5EF4-FFF2-40B4-BE49-F238E27FC236}">
                <a16:creationId xmlns:a16="http://schemas.microsoft.com/office/drawing/2014/main" id="{561219FB-7679-48A7-8C13-A0EF766C1A00}"/>
              </a:ext>
            </a:extLst>
          </p:cNvPr>
          <p:cNvCxnSpPr>
            <a:cxnSpLocks/>
            <a:stCxn id="8" idx="0"/>
            <a:endCxn id="13" idx="1"/>
          </p:cNvCxnSpPr>
          <p:nvPr/>
        </p:nvCxnSpPr>
        <p:spPr>
          <a:xfrm rot="5400000" flipH="1" flipV="1">
            <a:off x="3507215" y="3426089"/>
            <a:ext cx="441639" cy="602019"/>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FE5A31B5-845F-4D35-8C6F-B7086E9FBE3A}"/>
              </a:ext>
            </a:extLst>
          </p:cNvPr>
          <p:cNvSpPr/>
          <p:nvPr/>
        </p:nvSpPr>
        <p:spPr>
          <a:xfrm>
            <a:off x="6451728" y="3947917"/>
            <a:ext cx="776503" cy="11068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CuadroTexto 2">
            <a:extLst>
              <a:ext uri="{FF2B5EF4-FFF2-40B4-BE49-F238E27FC236}">
                <a16:creationId xmlns:a16="http://schemas.microsoft.com/office/drawing/2014/main" id="{A96C9705-2D22-4FC6-B98A-EDBAE1ADF3B6}"/>
              </a:ext>
            </a:extLst>
          </p:cNvPr>
          <p:cNvSpPr txBox="1"/>
          <p:nvPr/>
        </p:nvSpPr>
        <p:spPr>
          <a:xfrm>
            <a:off x="4029044" y="3290834"/>
            <a:ext cx="2625909" cy="430887"/>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chemeClr val="tx1"/>
                </a:solidFill>
              </a:rPr>
              <a:t>Información proveniente de BD Estados y Ciclos de Producción</a:t>
            </a:r>
            <a:endParaRPr lang="es-CL" sz="1400" dirty="0">
              <a:solidFill>
                <a:schemeClr val="tx1"/>
              </a:solidFill>
            </a:endParaRPr>
          </a:p>
        </p:txBody>
      </p:sp>
      <p:cxnSp>
        <p:nvCxnSpPr>
          <p:cNvPr id="15" name="Conector: angular 14">
            <a:extLst>
              <a:ext uri="{FF2B5EF4-FFF2-40B4-BE49-F238E27FC236}">
                <a16:creationId xmlns:a16="http://schemas.microsoft.com/office/drawing/2014/main" id="{B13E0BE6-0EFA-47FD-AA30-9ABED22A191C}"/>
              </a:ext>
            </a:extLst>
          </p:cNvPr>
          <p:cNvCxnSpPr>
            <a:cxnSpLocks/>
            <a:stCxn id="10" idx="3"/>
            <a:endCxn id="16" idx="1"/>
          </p:cNvCxnSpPr>
          <p:nvPr/>
        </p:nvCxnSpPr>
        <p:spPr>
          <a:xfrm flipV="1">
            <a:off x="7228231" y="3829443"/>
            <a:ext cx="602020" cy="671906"/>
          </a:xfrm>
          <a:prstGeom prst="bent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2">
            <a:extLst>
              <a:ext uri="{FF2B5EF4-FFF2-40B4-BE49-F238E27FC236}">
                <a16:creationId xmlns:a16="http://schemas.microsoft.com/office/drawing/2014/main" id="{9EBB2838-C5EC-44E0-9832-AEA9C8473940}"/>
              </a:ext>
            </a:extLst>
          </p:cNvPr>
          <p:cNvSpPr txBox="1"/>
          <p:nvPr/>
        </p:nvSpPr>
        <p:spPr>
          <a:xfrm>
            <a:off x="7830251" y="3290834"/>
            <a:ext cx="3919342" cy="1077218"/>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chemeClr val="tx1"/>
                </a:solidFill>
              </a:rPr>
              <a:t>Input que se debe ingresar acerca de cuál es la duración esperada para la etapa / locación en particular. En este ejemplo se utiliza la información histórica con la </a:t>
            </a:r>
            <a:r>
              <a:rPr lang="es-MX" sz="1400" b="1" dirty="0">
                <a:solidFill>
                  <a:schemeClr val="tx1"/>
                </a:solidFill>
              </a:rPr>
              <a:t>media de los tiempos operativos*</a:t>
            </a:r>
            <a:r>
              <a:rPr lang="es-MX" sz="1400" dirty="0">
                <a:solidFill>
                  <a:schemeClr val="tx1"/>
                </a:solidFill>
              </a:rPr>
              <a:t>.</a:t>
            </a:r>
            <a:endParaRPr lang="es-CL" sz="1400" dirty="0">
              <a:solidFill>
                <a:schemeClr val="tx1"/>
              </a:solidFill>
            </a:endParaRPr>
          </a:p>
        </p:txBody>
      </p:sp>
      <p:pic>
        <p:nvPicPr>
          <p:cNvPr id="27" name="Imagen 26">
            <a:extLst>
              <a:ext uri="{FF2B5EF4-FFF2-40B4-BE49-F238E27FC236}">
                <a16:creationId xmlns:a16="http://schemas.microsoft.com/office/drawing/2014/main" id="{0000EC77-AB4F-448D-B601-4B98EE3B120F}"/>
              </a:ext>
            </a:extLst>
          </p:cNvPr>
          <p:cNvPicPr>
            <a:picLocks noChangeAspect="1"/>
          </p:cNvPicPr>
          <p:nvPr/>
        </p:nvPicPr>
        <p:blipFill>
          <a:blip r:embed="rId3"/>
          <a:stretch>
            <a:fillRect/>
          </a:stretch>
        </p:blipFill>
        <p:spPr>
          <a:xfrm rot="5400000">
            <a:off x="2869140" y="4058749"/>
            <a:ext cx="585267" cy="2322777"/>
          </a:xfrm>
          <a:prstGeom prst="rect">
            <a:avLst/>
          </a:prstGeom>
        </p:spPr>
      </p:pic>
      <p:sp>
        <p:nvSpPr>
          <p:cNvPr id="41" name="CuadroTexto 2">
            <a:extLst>
              <a:ext uri="{FF2B5EF4-FFF2-40B4-BE49-F238E27FC236}">
                <a16:creationId xmlns:a16="http://schemas.microsoft.com/office/drawing/2014/main" id="{02A63DE7-6FE6-41EB-869B-F97FE0F9392B}"/>
              </a:ext>
            </a:extLst>
          </p:cNvPr>
          <p:cNvSpPr txBox="1"/>
          <p:nvPr/>
        </p:nvSpPr>
        <p:spPr>
          <a:xfrm>
            <a:off x="6953999" y="4549376"/>
            <a:ext cx="422508" cy="615553"/>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4000" b="1" dirty="0">
                <a:solidFill>
                  <a:srgbClr val="FF0000"/>
                </a:solidFill>
              </a:rPr>
              <a:t>*</a:t>
            </a:r>
            <a:endParaRPr lang="es-CL" sz="4000" b="1" dirty="0">
              <a:solidFill>
                <a:srgbClr val="FF0000"/>
              </a:solidFill>
            </a:endParaRPr>
          </a:p>
        </p:txBody>
      </p:sp>
      <p:sp>
        <p:nvSpPr>
          <p:cNvPr id="2" name="Rectángulo 1">
            <a:extLst>
              <a:ext uri="{FF2B5EF4-FFF2-40B4-BE49-F238E27FC236}">
                <a16:creationId xmlns:a16="http://schemas.microsoft.com/office/drawing/2014/main" id="{CC511245-1898-A347-8F9E-14110367CA36}"/>
              </a:ext>
            </a:extLst>
          </p:cNvPr>
          <p:cNvSpPr/>
          <p:nvPr/>
        </p:nvSpPr>
        <p:spPr>
          <a:xfrm>
            <a:off x="402320" y="1140151"/>
            <a:ext cx="11092994" cy="1200329"/>
          </a:xfrm>
          <a:prstGeom prst="rect">
            <a:avLst/>
          </a:prstGeom>
        </p:spPr>
        <p:txBody>
          <a:bodyPr wrap="square">
            <a:spAutoFit/>
          </a:bodyPr>
          <a:lstStyle/>
          <a:p>
            <a:pPr algn="just"/>
            <a:r>
              <a:rPr lang="es-MX" b="1" dirty="0"/>
              <a:t>Este último indicador, busca representar la eficiencia en el desempeño desde el punto de vista de los tiempos asociados al ciclo de producción (</a:t>
            </a:r>
            <a:r>
              <a:rPr lang="es-MX" b="1" i="1" dirty="0"/>
              <a:t>Carga, Trayecto Ida, Descarga, Trayecto Retorno</a:t>
            </a:r>
            <a:r>
              <a:rPr lang="es-MX" b="1" dirty="0"/>
              <a:t>), teniendo como referencia un tiempo esperado (fijo o dinámico)*. Con esto, se obtiene una relación de ”tiempo total esperado de ciclo” v/s “tiempo total real de ciclo”.</a:t>
            </a:r>
          </a:p>
        </p:txBody>
      </p:sp>
      <p:sp>
        <p:nvSpPr>
          <p:cNvPr id="25" name="CuadroTexto 2">
            <a:extLst>
              <a:ext uri="{FF2B5EF4-FFF2-40B4-BE49-F238E27FC236}">
                <a16:creationId xmlns:a16="http://schemas.microsoft.com/office/drawing/2014/main" id="{7BC9DBC9-B387-B34C-9F6B-AB830631438F}"/>
              </a:ext>
            </a:extLst>
          </p:cNvPr>
          <p:cNvSpPr txBox="1"/>
          <p:nvPr/>
        </p:nvSpPr>
        <p:spPr>
          <a:xfrm>
            <a:off x="521073" y="6389923"/>
            <a:ext cx="10899098" cy="430887"/>
          </a:xfrm>
          <a:prstGeom prst="rect">
            <a:avLst/>
          </a:prstGeom>
          <a:noFill/>
        </p:spPr>
        <p:txBody>
          <a:bodyPr wrap="square" lIns="0" tIns="0" bIns="0" rtlCol="0" anchor="t">
            <a:spAutoFit/>
          </a:bodyPr>
          <a:lstStyle>
            <a:defPPr>
              <a:defRPr lang="es-ES"/>
            </a:defPPr>
            <a:lvl1pPr>
              <a:defRPr sz="2500">
                <a:solidFill>
                  <a:schemeClr val="accent5">
                    <a:lumMod val="75000"/>
                  </a:schemeClr>
                </a:solidFill>
                <a:latin typeface="Trebuchet MS"/>
                <a:cs typeface="Trebuchet MS"/>
              </a:defRPr>
            </a:lvl1pPr>
          </a:lstStyle>
          <a:p>
            <a:pPr algn="just"/>
            <a:r>
              <a:rPr lang="es-MX" sz="1400" dirty="0">
                <a:solidFill>
                  <a:srgbClr val="FF0000"/>
                </a:solidFill>
              </a:rPr>
              <a:t>: La referencia podría ser dinámica según la misma estadística de los ciclos, utilizando un percentil aceptable de la muestra. Ej. Percentil 60 (conservador). O bien, puede ser una referencia obtenida directamente de los dueños del proceso y sus exigencias. </a:t>
            </a:r>
            <a:endParaRPr lang="es-CL" sz="1400" dirty="0">
              <a:solidFill>
                <a:srgbClr val="FF0000"/>
              </a:solidFill>
            </a:endParaRPr>
          </a:p>
        </p:txBody>
      </p:sp>
    </p:spTree>
    <p:extLst>
      <p:ext uri="{BB962C8B-B14F-4D97-AF65-F5344CB8AC3E}">
        <p14:creationId xmlns:p14="http://schemas.microsoft.com/office/powerpoint/2010/main" val="23524236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1695</Words>
  <Application>Microsoft Macintosh PowerPoint</Application>
  <PresentationFormat>Panorámica</PresentationFormat>
  <Paragraphs>151</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Calibri Light</vt:lpstr>
      <vt:lpstr>Cambria Math</vt:lpstr>
      <vt:lpstr>Tahoma</vt:lpstr>
      <vt:lpstr>Trebuchet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Tomas Grubessich</dc:creator>
  <cp:lastModifiedBy>Pablo Viveros</cp:lastModifiedBy>
  <cp:revision>83</cp:revision>
  <dcterms:created xsi:type="dcterms:W3CDTF">2020-06-10T22:23:07Z</dcterms:created>
  <dcterms:modified xsi:type="dcterms:W3CDTF">2020-06-16T03:09:34Z</dcterms:modified>
</cp:coreProperties>
</file>