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1"/>
  </p:notesMasterIdLst>
  <p:sldIdLst>
    <p:sldId id="256" r:id="rId2"/>
    <p:sldId id="260" r:id="rId3"/>
    <p:sldId id="262" r:id="rId4"/>
    <p:sldId id="280" r:id="rId5"/>
    <p:sldId id="263" r:id="rId6"/>
    <p:sldId id="264" r:id="rId7"/>
    <p:sldId id="265" r:id="rId8"/>
    <p:sldId id="282" r:id="rId9"/>
    <p:sldId id="267" r:id="rId10"/>
    <p:sldId id="266" r:id="rId11"/>
    <p:sldId id="281" r:id="rId12"/>
    <p:sldId id="283" r:id="rId13"/>
    <p:sldId id="272" r:id="rId14"/>
    <p:sldId id="287" r:id="rId15"/>
    <p:sldId id="284" r:id="rId16"/>
    <p:sldId id="285" r:id="rId17"/>
    <p:sldId id="286" r:id="rId18"/>
    <p:sldId id="268" r:id="rId19"/>
    <p:sldId id="269" r:id="rId20"/>
    <p:sldId id="271" r:id="rId21"/>
    <p:sldId id="270" r:id="rId22"/>
    <p:sldId id="273" r:id="rId23"/>
    <p:sldId id="274" r:id="rId24"/>
    <p:sldId id="261" r:id="rId25"/>
    <p:sldId id="276" r:id="rId26"/>
    <p:sldId id="277" r:id="rId27"/>
    <p:sldId id="278" r:id="rId28"/>
    <p:sldId id="279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7" autoAdjust="0"/>
    <p:restoredTop sz="94643"/>
  </p:normalViewPr>
  <p:slideViewPr>
    <p:cSldViewPr snapToGrid="0" snapToObjects="1">
      <p:cViewPr varScale="1">
        <p:scale>
          <a:sx n="153" d="100"/>
          <a:sy n="153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9144000" cy="5137803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628650" y="3179264"/>
            <a:ext cx="7886700" cy="117967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48978" y="221806"/>
            <a:ext cx="479671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28649" y="243133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96857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896856"/>
            <a:ext cx="462915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69111"/>
            <a:ext cx="2949178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r>
              <a:rPr lang="en-US" sz="3300" dirty="0">
                <a:solidFill>
                  <a:schemeClr val="bg1"/>
                </a:solidFill>
                <a:latin typeface="Helam Slab ldsLat" charset="0"/>
                <a:ea typeface="Helam Slab ldsLat" charset="0"/>
                <a:cs typeface="Helam Slab ldsLat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68649"/>
            <a:ext cx="1971675" cy="4208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68649"/>
            <a:ext cx="5800725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8650" y="1828800"/>
            <a:ext cx="78867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lang="en-US" sz="3300" b="0" i="0" kern="1200" dirty="0">
                <a:solidFill>
                  <a:schemeClr val="tx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buNone/>
              <a:defRPr lang="en-US" sz="15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28650" y="356202"/>
            <a:ext cx="78867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628650" y="356202"/>
            <a:ext cx="78867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628650" y="356202"/>
            <a:ext cx="78867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9144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93" y="2165702"/>
            <a:ext cx="5450836" cy="12968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9144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6254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156254"/>
            <a:ext cx="4629150" cy="370479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56454"/>
            <a:ext cx="2949178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7409329" y="6282637"/>
            <a:ext cx="444793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67736" y="6252542"/>
            <a:ext cx="1604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9144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6202"/>
            <a:ext cx="7886700" cy="12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Helam Slab ldsLat" charset="0"/>
                <a:ea typeface="Helam Slab ldsLat" charset="0"/>
                <a:cs typeface="Helam Slab ldsLat" charset="0"/>
              </a:rPr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2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257175" indent="-257175" algn="l" defTabSz="685800" rtl="0" eaLnBrk="1" latinLnBrk="0" hangingPunct="1">
        <a:lnSpc>
          <a:spcPct val="150000"/>
        </a:lnSpc>
        <a:spcBef>
          <a:spcPts val="75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1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5604E"/>
        </a:buClr>
        <a:buFont typeface="Webdings" panose="05030102010509060703" pitchFamily="18" charset="2"/>
        <a:buChar char="&lt;"/>
        <a:defRPr sz="15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5604E"/>
        </a:buClr>
        <a:buFont typeface="Webdings" panose="05030102010509060703" pitchFamily="18" charset="2"/>
        <a:buChar char="&lt;"/>
        <a:defRPr sz="135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5604E"/>
        </a:buClr>
        <a:buFont typeface="Webdings" panose="05030102010509060703" pitchFamily="18" charset="2"/>
        <a:buChar char="&lt;"/>
        <a:defRPr sz="135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command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rvalia/node-as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chalk" TargetMode="External"/><Relationship Id="rId3" Type="http://schemas.openxmlformats.org/officeDocument/2006/relationships/hyperlink" Target="https://www.npmjs.com/package/cli-col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ionmedia.github.io/superagent/" TargetMode="External"/><Relationship Id="rId3" Type="http://schemas.openxmlformats.org/officeDocument/2006/relationships/hyperlink" Target="http://blog.modulus.io/node.js-tutorial-how-to-use-request-modul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sparrow.com/base64-encoding-decoding-in-node-js.html" TargetMode="External"/><Relationship Id="rId4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cksparrow.com/node-js-image-processing-and-manipul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linsMG@familysearch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8650" y="3684074"/>
            <a:ext cx="7886700" cy="1242767"/>
          </a:xfrm>
        </p:spPr>
        <p:txBody>
          <a:bodyPr>
            <a:noAutofit/>
          </a:bodyPr>
          <a:lstStyle/>
          <a:p>
            <a:r>
              <a:rPr lang="en-US" sz="5800" dirty="0" err="1" smtClean="0"/>
              <a:t>Node.js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/>
            </a:r>
            <a:br>
              <a:rPr lang="en-US" dirty="0">
                <a:latin typeface="Rockwell" charset="0"/>
                <a:ea typeface="Rockwell" charset="0"/>
                <a:cs typeface="Rockwell" charset="0"/>
              </a:rPr>
            </a:br>
            <a:r>
              <a:rPr lang="en-US" sz="3400" dirty="0" smtClean="0">
                <a:solidFill>
                  <a:srgbClr val="EF483E"/>
                </a:solidFill>
              </a:rPr>
              <a:t>More than just a web server</a:t>
            </a:r>
            <a:endParaRPr lang="en-US" sz="3400" dirty="0">
              <a:solidFill>
                <a:srgbClr val="EF483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5266339"/>
            <a:ext cx="8380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Calibri Regular" charset="0"/>
              </a:rPr>
              <a:t>Michael </a:t>
            </a:r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Collins</a:t>
            </a: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October </a:t>
            </a:r>
            <a:r>
              <a:rPr lang="en-US" sz="2400" dirty="0">
                <a:solidFill>
                  <a:srgbClr val="202844"/>
                </a:solidFill>
                <a:latin typeface="Calibri Regular" charset="0"/>
              </a:rPr>
              <a:t>11, </a:t>
            </a:r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2016</a:t>
            </a:r>
          </a:p>
          <a:p>
            <a:r>
              <a:rPr lang="en-US" sz="2400" dirty="0">
                <a:solidFill>
                  <a:srgbClr val="202844"/>
                </a:solidFill>
                <a:latin typeface="Calibri Regular" charset="0"/>
              </a:rPr>
              <a:t>Slack: @</a:t>
            </a:r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mike-</a:t>
            </a:r>
            <a:r>
              <a:rPr lang="en-US" sz="2400" dirty="0" err="1" smtClean="0">
                <a:solidFill>
                  <a:srgbClr val="202844"/>
                </a:solidFill>
                <a:latin typeface="Calibri Regular" charset="0"/>
              </a:rPr>
              <a:t>collins</a:t>
            </a:r>
            <a:endParaRPr lang="en-US" sz="2400" dirty="0" smtClean="0">
              <a:solidFill>
                <a:srgbClr val="202844"/>
              </a:solidFill>
              <a:latin typeface="Calibri Regular" charset="0"/>
            </a:endParaRP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Twitter: @</a:t>
            </a:r>
            <a:r>
              <a:rPr lang="en-US" sz="2400" dirty="0" err="1" smtClean="0">
                <a:solidFill>
                  <a:srgbClr val="202844"/>
                </a:solidFill>
                <a:latin typeface="Calibri Regular" charset="0"/>
              </a:rPr>
              <a:t>MikeCollinsUT</a:t>
            </a:r>
            <a:endParaRPr lang="en-US" sz="2400" dirty="0">
              <a:solidFill>
                <a:srgbClr val="202844"/>
              </a:solidFill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process.env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process.env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is a JavaScript object that contains all of the current environment variables. These variables are specific to the machine you are on and will not be the same on a different OS.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process.env.PATH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is the PATH environment variable.</a:t>
            </a:r>
          </a:p>
          <a:p>
            <a:pPr marL="0" indent="0"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If an environment variable name has something in it that prevents it from being a real JavaScript variable then use something like this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process.env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['WEIRD-VAR']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6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process.argv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process.argv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is a JavaScript array that contains the entire command line.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process.argv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[0]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is the name of the application that is running and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process.argv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[1]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Is the name of the JavaScript file that is to be run.</a:t>
            </a:r>
          </a:p>
          <a:p>
            <a:pPr marL="0" indent="0"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I often use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process.argv.slice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(2)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to leave me with an Array of the rest of the command line variables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</a:t>
            </a:r>
            <a:r>
              <a:rPr lang="en-US" sz="1600" dirty="0" err="1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cmdline</a:t>
            </a: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There is a third party package that helps in using command line parameters called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Commander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https://www.npmjs.com/package/commander</a:t>
            </a:r>
            <a:endParaRPr lang="en-US" sz="2400" dirty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--save commander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</a:t>
            </a:r>
            <a:r>
              <a:rPr lang="en-US" sz="1600" dirty="0" err="1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cmdr</a:t>
            </a: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2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</a:t>
            </a:r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node-ask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node-ask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 is a package that simplifies console input. 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  <a:hlinkClick r:id="rId2"/>
              </a:rPr>
              <a:t>https://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github.com/intervalia/node-ask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--save node-ask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 (keyboard)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If you need to explicitly exit your application then you can call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process.exit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(err)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process.exit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process.exit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9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 to your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There are several packages that help your application output in color to the terminal window.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Schoolbook" charset="0"/>
                <a:ea typeface="Century Schoolbook" charset="0"/>
                <a:cs typeface="Century Schoolbook" charset="0"/>
              </a:rPr>
              <a:t>chalk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 -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https://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www.npmjs.com/package/chalk</a:t>
            </a:r>
            <a:endParaRPr lang="en-US" sz="24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cli-color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-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  <a:hlinkClick r:id="rId3"/>
              </a:rPr>
              <a:t>https://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  <a:hlinkClick r:id="rId3"/>
              </a:rPr>
              <a:t>www.npmjs.com/package/cli-color</a:t>
            </a:r>
            <a:endParaRPr lang="en-US" sz="24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These simply wrap your string with the ANSI escape codes related to color.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chalk                    </a:t>
            </a:r>
            <a:r>
              <a:rPr lang="en-US" sz="1800" dirty="0" smtClean="0"/>
              <a:t>(</a:t>
            </a:r>
            <a:r>
              <a:rPr lang="en-US" sz="1800" dirty="0"/>
              <a:t>https://</a:t>
            </a:r>
            <a:r>
              <a:rPr lang="en-US" sz="1800" dirty="0" err="1" smtClean="0"/>
              <a:t>www.npmjs.com</a:t>
            </a:r>
            <a:r>
              <a:rPr lang="en-US" sz="1800" dirty="0" smtClean="0"/>
              <a:t>/package/chalk)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--save chalk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chalk = require('chalk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 (error)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chalk.bgRed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('Error: ' + error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chalk.cyan.bold.underline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('Name: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name));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chalk.magenta.bold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('Owner: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login));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chalk.grey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Desc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description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+ '\n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chalk.grey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('Clone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' +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clone_url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+ '\n'));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li-color       </a:t>
            </a:r>
            <a:r>
              <a:rPr lang="en-US" sz="2000" dirty="0" smtClean="0"/>
              <a:t>(</a:t>
            </a:r>
            <a:r>
              <a:rPr lang="en-US" sz="2000" dirty="0"/>
              <a:t>https://</a:t>
            </a:r>
            <a:r>
              <a:rPr lang="en-US" sz="2000" dirty="0" err="1"/>
              <a:t>www.npmjs.com</a:t>
            </a:r>
            <a:r>
              <a:rPr lang="en-US" sz="2000" dirty="0"/>
              <a:t>/package/cli-color)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c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li-color includes bright version of colors. But this does not work on all terminal apps.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install --save cli-color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chalk =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require(cli-color');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 (error)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clc.bgRed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('Error: ' + error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clc.cyan.bold.underline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('Name: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name));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clc.magentaBright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'Owner: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login));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clc.white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Desc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'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description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+ '\n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clc.whiteBright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'Clone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' +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clone_url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+ '\n'));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(color)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Node has two ways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to determine the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current folder. One is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process.cwd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which gives the directory the user was in when they ran you node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application.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The second is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which gives you the folder in which resides the current file you are working in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If you started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app.js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file from within the folder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/mine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then both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process.cwd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and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would be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/mine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. But when you load the file './lib/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newFile.js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' by using the command:</a:t>
            </a:r>
          </a:p>
          <a:p>
            <a:pPr marL="0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newFile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require('./lib/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newFile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');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then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process.cwd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would still be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/mine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and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would be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/mine/lib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for the code within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newFile.js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(folder)</a:t>
            </a:r>
            <a:endParaRPr lang="en-US" sz="16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1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To read or write to the file system you need to include two modules: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fs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require('fs');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path =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require('path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Since you are in a tool you can choose to use the </a:t>
            </a:r>
            <a:r>
              <a:rPr lang="en-US" sz="2000" dirty="0" err="1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or sync versions of the </a:t>
            </a:r>
            <a:r>
              <a:rPr lang="en-US" sz="2000" dirty="0" err="1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libraries.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</a:t>
            </a:r>
            <a:r>
              <a:rPr lang="en-US" sz="1600" dirty="0" err="1" smtClean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devdocs.io</a:t>
            </a:r>
            <a:r>
              <a:rPr lang="en-US" sz="1600" dirty="0" smtClean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US" sz="1600" dirty="0">
              <a:solidFill>
                <a:srgbClr val="C0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One of the most common uses for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is to create web servers. But did you know that you can use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for all of your command-line tools?</a:t>
            </a:r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Learn how to use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to access command-line options, the local file system and make remote endpoint calls.</a:t>
            </a:r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JavaScript and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provide a broad spectrum of capabilities and libraries (or modules) to make your tools simple to write and fast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JSON.parse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JSON.stringify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 (files)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8650" y="1828800"/>
            <a:ext cx="7886700" cy="2527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SuperAgent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https://visionmedia.github.io/superagent/</a:t>
            </a:r>
            <a:endParaRPr lang="en-US" sz="2400" b="1" dirty="0" smtClean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 (</a:t>
            </a:r>
            <a:r>
              <a:rPr lang="en-US" sz="1600" dirty="0" err="1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sa</a:t>
            </a: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22" y="4621876"/>
            <a:ext cx="7886700" cy="1715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rgbClr val="F5604E"/>
              </a:buClr>
              <a:buSzPct val="75000"/>
              <a:buFont typeface="Webdings" panose="05030102010509060703" pitchFamily="18" charset="2"/>
              <a:buChar char="&lt;"/>
              <a:defRPr sz="2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5604E"/>
              </a:buClr>
              <a:buSzPct val="75000"/>
              <a:buFont typeface="Webdings" panose="05030102010509060703" pitchFamily="18" charset="2"/>
              <a:buChar char="&lt;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5604E"/>
              </a:buClr>
              <a:buFont typeface="Webdings" panose="05030102010509060703" pitchFamily="18" charset="2"/>
              <a:buChar char="&lt;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5604E"/>
              </a:buClr>
              <a:buFont typeface="Webdings" panose="05030102010509060703" pitchFamily="18" charset="2"/>
              <a:buChar char="&lt;"/>
              <a:defRPr sz="13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5604E"/>
              </a:buClr>
              <a:buFont typeface="Webdings" panose="05030102010509060703" pitchFamily="18" charset="2"/>
              <a:buChar char="&lt;"/>
              <a:defRPr sz="13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There are other ways to get data from the internet like </a:t>
            </a:r>
            <a:r>
              <a:rPr lang="en-US" sz="1800" b="1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Request</a:t>
            </a:r>
            <a:r>
              <a:rPr lang="en-US" sz="18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  <a:p>
            <a:pPr marL="0" indent="0">
              <a:buFont typeface="Webdings" panose="05030102010509060703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hlinkClick r:id="rId3"/>
              </a:rPr>
              <a:t>http://blog.modulus.io/node.js-tutorial-how-to-use-request-module</a:t>
            </a:r>
            <a:endParaRPr lang="en-US" sz="2000" dirty="0" smtClean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Font typeface="Webdings" panose="05030102010509060703" pitchFamily="18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Or the built in </a:t>
            </a:r>
            <a:r>
              <a:rPr lang="en-US" sz="1800" b="1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http</a:t>
            </a:r>
            <a:r>
              <a:rPr lang="en-US" sz="18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https </a:t>
            </a:r>
            <a:r>
              <a:rPr lang="en-US" sz="18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modules.</a:t>
            </a:r>
            <a:endParaRPr lang="en-US" sz="1800" dirty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Child </a:t>
            </a:r>
            <a:r>
              <a:rPr lang="en-US" dirty="0" smtClean="0"/>
              <a:t>Processes (exec)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exec = require('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child_process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').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exec;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child = exec('ls -a | grep ' +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searchPattern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function(err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Node Child </a:t>
            </a:r>
            <a:r>
              <a:rPr lang="en-US" dirty="0" smtClean="0"/>
              <a:t>Processes (fork)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fork = require('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child_process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').fork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childShell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path.join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(__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'./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childShell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['-a', '-o', 'test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'];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options = {};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child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fork(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childShell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options);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childProcess.child.on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('message',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m) =&gt;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('message:', 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}).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on('close',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code, signal) =&gt;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('close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:'), code, signal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r>
              <a:rPr lang="en-US" dirty="0" smtClean="0"/>
              <a:t>Mocha</a:t>
            </a:r>
          </a:p>
          <a:p>
            <a:r>
              <a:rPr lang="en-US" dirty="0" smtClean="0"/>
              <a:t>Protractor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</a:p>
          <a:p>
            <a:r>
              <a:rPr lang="en-US" dirty="0" smtClean="0"/>
              <a:t>Gulp</a:t>
            </a:r>
          </a:p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written in </a:t>
            </a:r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 in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Image </a:t>
            </a:r>
            <a:r>
              <a:rPr lang="en-US" sz="2400" b="1" dirty="0"/>
              <a:t>Processing and </a:t>
            </a:r>
            <a:r>
              <a:rPr lang="en-US" sz="2400" b="1" dirty="0" smtClean="0"/>
              <a:t>Manipulation</a:t>
            </a:r>
          </a:p>
          <a:p>
            <a:pPr lvl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://www.hacksparrow.com/node-js-image-processing-and-manipulation.html</a:t>
            </a:r>
            <a:endParaRPr lang="en-US" sz="1600" dirty="0"/>
          </a:p>
          <a:p>
            <a:r>
              <a:rPr lang="en-US" sz="2400" b="1" dirty="0"/>
              <a:t>Base64 </a:t>
            </a:r>
            <a:r>
              <a:rPr lang="en-US" sz="2400" b="1" dirty="0" smtClean="0"/>
              <a:t>encoder:</a:t>
            </a: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://www.hacksparrow.com/base64-encoding-decoding-in-node-js.html</a:t>
            </a:r>
            <a:endParaRPr lang="en-US" sz="1600" dirty="0"/>
          </a:p>
          <a:p>
            <a:r>
              <a:rPr lang="en-US" sz="2400" b="1" dirty="0" smtClean="0"/>
              <a:t>Electron: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://electron.atom.io</a:t>
            </a:r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000" b="1" dirty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 have written in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mochagen</a:t>
            </a:r>
            <a:endParaRPr lang="en-US" sz="2000" dirty="0"/>
          </a:p>
          <a:p>
            <a:r>
              <a:rPr lang="en-US" sz="2000" dirty="0" err="1"/>
              <a:t>nmclean</a:t>
            </a:r>
            <a:endParaRPr lang="en-US" sz="2000" dirty="0"/>
          </a:p>
          <a:p>
            <a:r>
              <a:rPr lang="en-US" sz="2000" dirty="0" err="1" smtClean="0"/>
              <a:t>cleanlocale</a:t>
            </a:r>
            <a:endParaRPr lang="en-US" sz="2000" dirty="0" smtClean="0"/>
          </a:p>
          <a:p>
            <a:r>
              <a:rPr lang="en-US" sz="2000" dirty="0" err="1" smtClean="0"/>
              <a:t>Kodegen</a:t>
            </a:r>
            <a:endParaRPr lang="en-US" sz="2000" dirty="0" smtClean="0"/>
          </a:p>
          <a:p>
            <a:r>
              <a:rPr lang="en-US" sz="2000" dirty="0" smtClean="0"/>
              <a:t>Node-ask</a:t>
            </a:r>
          </a:p>
          <a:p>
            <a:endParaRPr lang="en-US" sz="2000" dirty="0"/>
          </a:p>
          <a:p>
            <a:endParaRPr lang="en-US" sz="2000" b="1" dirty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can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Parsers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Converters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gatherers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Log managers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Strings Manipulation tools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Images converters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Automated web page </a:t>
            </a:r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manipulation tools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Combination web and </a:t>
            </a:r>
            <a:r>
              <a:rPr lang="en-US" sz="2000" dirty="0" smtClean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command line </a:t>
            </a:r>
            <a:r>
              <a:rPr lang="en-US" sz="20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640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Michael Collins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@mike-</a:t>
            </a:r>
            <a:r>
              <a:rPr lang="en-US" dirty="0" err="1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collins</a:t>
            </a:r>
            <a:r>
              <a:rPr lang="en-US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– Slack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MikeCollinsUT</a:t>
            </a:r>
            <a:r>
              <a:rPr lang="en-US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– Twitter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CollinsMG@familysearch.org</a:t>
            </a:r>
            <a:endParaRPr lang="en-US" dirty="0">
              <a:solidFill>
                <a:schemeClr val="tx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github.com</a:t>
            </a: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intervalia</a:t>
            </a: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/Sort-2016-Examples.git</a:t>
            </a:r>
            <a:endParaRPr lang="en-US" sz="20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Credit: Piping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8650" y="1828799"/>
            <a:ext cx="7886700" cy="4788131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You receive piped data in a </a:t>
            </a:r>
            <a:r>
              <a:rPr lang="en-US" sz="19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 shell script like </a:t>
            </a:r>
            <a:r>
              <a:rPr lang="en-US" sz="1900" dirty="0" smtClean="0">
                <a:latin typeface="Century Schoolbook" charset="0"/>
                <a:ea typeface="Century Schoolbook" charset="0"/>
                <a:cs typeface="Century Schoolbook" charset="0"/>
              </a:rPr>
              <a:t>this:</a:t>
            </a:r>
          </a:p>
          <a:p>
            <a:pPr marL="0" indent="0" fontAlgn="base">
              <a:buNone/>
            </a:pP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process.stdin.resume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fontAlgn="base">
              <a:buNone/>
            </a:pP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process.stdin.setEncoding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('utf8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 fontAlgn="base">
              <a:buNone/>
            </a:pP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process.stdin.on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('data', function(data)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fontAlgn="base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process.stdout.write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(data);</a:t>
            </a:r>
          </a:p>
          <a:p>
            <a:pPr marL="0" indent="0" fontAlgn="base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 fontAlgn="base">
              <a:buNone/>
            </a:pPr>
            <a:endParaRPr lang="en-US" sz="11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900" dirty="0" smtClean="0">
                <a:latin typeface="Century Schoolbook" charset="0"/>
                <a:ea typeface="Century Schoolbook" charset="0"/>
                <a:cs typeface="Century Schoolbook" charset="0"/>
              </a:rPr>
              <a:t>Now </a:t>
            </a:r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you can do this and you should see foo printed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'foo'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myApp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2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(pipe)</a:t>
            </a:r>
            <a:endParaRPr lang="en-US" dirty="0">
              <a:solidFill>
                <a:schemeClr val="accent2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is an open source, cross-platform runtime environment for server-side and networking applications. It brings event-driven programming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enabling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development of fast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applications in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JavaScript.</a:t>
            </a:r>
          </a:p>
          <a:p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uses the V8 engine developed by Google for Chrome. V8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executes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JavaScript at lightning speeds because V8 compiles JavaScript into native machine code very quickly.</a:t>
            </a:r>
          </a:p>
          <a:p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uses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an event loop which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is a single thread that performs all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I/O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operations asynchronously.</a:t>
            </a:r>
          </a:p>
          <a:p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allows you to build fast, scalable network applications capable of handling a huge number of simultaneous connections with high throughput.</a:t>
            </a:r>
          </a:p>
          <a:p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is good at multi-user, real-time, data streaming applications like live chat and live 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games.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You do not need to worry about cross browser issues</a:t>
            </a:r>
            <a:r>
              <a:rPr lang="en-US" sz="1400" dirty="0" smtClean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There are several ways to install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Node.js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 this demo: Download a copy from their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website:</a:t>
            </a:r>
          </a:p>
          <a:p>
            <a:pPr marL="85725" indent="0">
              <a:buNone/>
            </a:pPr>
            <a:r>
              <a:rPr lang="en-US" sz="3600" b="1" dirty="0" smtClean="0">
                <a:hlinkClick r:id="rId2"/>
              </a:rPr>
              <a:t>https://nodejs.org/en/download/</a:t>
            </a:r>
            <a:endParaRPr lang="en-US" sz="3600" b="1" dirty="0" smtClean="0"/>
          </a:p>
          <a:p>
            <a:pPr marL="0" indent="0">
              <a:buNone/>
            </a:pPr>
            <a:endParaRPr lang="en-US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Pick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your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version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Download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nstall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Node Package Manager (NPM) is a tool that allows you to download additional modules and their dependencies to include in your projects.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install --save something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install --save-dev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somethingElse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39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You don’t even need an editor to create your Hello World app.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800" dirty="0"/>
              <a:t>echo "</a:t>
            </a:r>
            <a:r>
              <a:rPr lang="en-US" sz="2800" dirty="0" err="1"/>
              <a:t>console.log</a:t>
            </a:r>
            <a:r>
              <a:rPr lang="en-US" sz="2800" dirty="0"/>
              <a:t>('Hello World');" &gt; </a:t>
            </a:r>
            <a:r>
              <a:rPr lang="en-US" sz="2800" dirty="0" err="1"/>
              <a:t>app.js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&gt; node app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your script to self run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entury Schoolbook" charset="0"/>
                <a:ea typeface="Century Schoolbook" charset="0"/>
                <a:cs typeface="Century Schoolbook" charset="0"/>
              </a:rPr>
              <a:t>T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o allow your script to run without needing to type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first add the following line to the top of your JavaScript file: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#! 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node</a:t>
            </a:r>
          </a:p>
          <a:p>
            <a:pPr marL="0" indent="0">
              <a:buNone/>
            </a:pPr>
            <a:endParaRPr lang="en-US" sz="8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Then from the command line run: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400" dirty="0" err="1"/>
              <a:t>chmod</a:t>
            </a:r>
            <a:r>
              <a:rPr lang="en-US" sz="2400" dirty="0"/>
              <a:t> +x </a:t>
            </a:r>
            <a:r>
              <a:rPr lang="en-US" sz="2400" dirty="0" err="1"/>
              <a:t>app.js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./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app.js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your script to self run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To be able to run from any folder add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this to your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preferGlobal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": true,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"bin":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app.js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Run: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link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myApp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“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link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” needs to be run again any time you make changes or if you change the version of node.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Examples (</a:t>
            </a:r>
            <a:r>
              <a:rPr lang="en-US" sz="1600" dirty="0" err="1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helloworld</a:t>
            </a:r>
            <a:r>
              <a:rPr lang="en-US" sz="1600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US" sz="16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3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other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require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800" dirty="0">
                <a:latin typeface="Century Schoolbook" charset="0"/>
                <a:ea typeface="Century Schoolbook" charset="0"/>
                <a:cs typeface="Century Schoolbook" charset="0"/>
              </a:rPr>
              <a:t> is used in node to allow you to load additional code as a module. There are built in modules that are loaded like this:</a:t>
            </a:r>
          </a:p>
          <a:p>
            <a:pPr marL="0" indent="0"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fs = require('fs');</a:t>
            </a:r>
          </a:p>
          <a:p>
            <a:pPr marL="0" indent="0">
              <a:buNone/>
            </a:pPr>
            <a:endParaRPr lang="en-US" sz="18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Schoolbook" charset="0"/>
                <a:ea typeface="Century Schoolbook" charset="0"/>
                <a:cs typeface="Century Schoolbook" charset="0"/>
              </a:rPr>
              <a:t>If you are loading modules from your own project you must specify a path relative to the file that is loading the other module like this:</a:t>
            </a:r>
          </a:p>
          <a:p>
            <a:pPr marL="0" indent="0"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myThing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require('./lib/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myThing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buNone/>
            </a:pPr>
            <a:r>
              <a:rPr lang="en-US" sz="1800" dirty="0">
                <a:latin typeface="Century Schoolbook" charset="0"/>
                <a:ea typeface="Century Schoolbook" charset="0"/>
                <a:cs typeface="Century Schoolbook" charset="0"/>
              </a:rPr>
              <a:t>You do not include the extension of ‘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js</a:t>
            </a:r>
            <a:r>
              <a:rPr lang="en-US" sz="1800" dirty="0">
                <a:latin typeface="Century Schoolbook" charset="0"/>
                <a:ea typeface="Century Schoolbook" charset="0"/>
                <a:cs typeface="Century Schoolbook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96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urch Fonts">
      <a:majorFont>
        <a:latin typeface="Helam Slab ldsLat"/>
        <a:ea typeface=""/>
        <a:cs typeface=""/>
      </a:majorFont>
      <a:minorFont>
        <a:latin typeface="Zoram ldsL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RT 2016 Template" id="{F091F595-6777-0B41-B389-EE7EEA4D1BE4}" vid="{B6626DF8-13AF-9B4F-AD09-9ED6A14569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SORT 2016 Template_4X3_Dark</Template>
  <TotalTime>818</TotalTime>
  <Words>1399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Calibri Regular</vt:lpstr>
      <vt:lpstr>Century Schoolbook</vt:lpstr>
      <vt:lpstr>Consolas</vt:lpstr>
      <vt:lpstr>Helam Slab ldsLat</vt:lpstr>
      <vt:lpstr>Rockwell</vt:lpstr>
      <vt:lpstr>Verdana</vt:lpstr>
      <vt:lpstr>Webdings</vt:lpstr>
      <vt:lpstr>Arial</vt:lpstr>
      <vt:lpstr>Office Theme</vt:lpstr>
      <vt:lpstr>Node.js More than just a web server</vt:lpstr>
      <vt:lpstr>Node.js</vt:lpstr>
      <vt:lpstr>What is Node.js</vt:lpstr>
      <vt:lpstr>Installing Node.js</vt:lpstr>
      <vt:lpstr>Using NPM</vt:lpstr>
      <vt:lpstr>Hello World</vt:lpstr>
      <vt:lpstr>Fixing your script to self run (1)</vt:lpstr>
      <vt:lpstr>Fixing your script to self run (2)</vt:lpstr>
      <vt:lpstr>Loading other modules</vt:lpstr>
      <vt:lpstr>Environment Variables</vt:lpstr>
      <vt:lpstr>Command Line Variables</vt:lpstr>
      <vt:lpstr>Commander</vt:lpstr>
      <vt:lpstr>Keyboard Input</vt:lpstr>
      <vt:lpstr>Exiting</vt:lpstr>
      <vt:lpstr>Adding Color to your output</vt:lpstr>
      <vt:lpstr>chalk                    (https://www.npmjs.com/package/chalk)</vt:lpstr>
      <vt:lpstr>cli-color       (https://www.npmjs.com/package/cli-color)</vt:lpstr>
      <vt:lpstr>Current Folder</vt:lpstr>
      <vt:lpstr>Accessing files</vt:lpstr>
      <vt:lpstr>Reading and Writing JSON files</vt:lpstr>
      <vt:lpstr>Getting data from web services</vt:lpstr>
      <vt:lpstr>Spawning Child Processes (exec)</vt:lpstr>
      <vt:lpstr>Spawning Node Child Processes (fork)</vt:lpstr>
      <vt:lpstr>Apps written in Node.js</vt:lpstr>
      <vt:lpstr>Other things you can do in Node</vt:lpstr>
      <vt:lpstr>Tools I have written in Node</vt:lpstr>
      <vt:lpstr>Things you can write</vt:lpstr>
      <vt:lpstr>Questions?</vt:lpstr>
      <vt:lpstr>Extra Credit: Piping data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Subtitle</dc:title>
  <dc:creator>Scott Victor Anderson</dc:creator>
  <cp:lastModifiedBy>Michael G Collins</cp:lastModifiedBy>
  <cp:revision>32</cp:revision>
  <dcterms:created xsi:type="dcterms:W3CDTF">2016-09-01T18:00:05Z</dcterms:created>
  <dcterms:modified xsi:type="dcterms:W3CDTF">2016-10-10T23:43:47Z</dcterms:modified>
</cp:coreProperties>
</file>