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70D550-8D96-49BE-9AA8-2FF641904DE1}" v="42" dt="2023-04-01T08:32:37.181"/>
    <p1510:client id="{A2D50F63-F9E7-443E-A022-655F6724E045}" v="1609" dt="2023-04-01T14:08:36.248"/>
    <p1510:client id="{BD23D012-CDA3-46BB-84F3-77914A912609}" v="3247" dt="2023-04-01T18:59:16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6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8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4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8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52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04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1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52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2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7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5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8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51">
            <a:extLst>
              <a:ext uri="{FF2B5EF4-FFF2-40B4-BE49-F238E27FC236}">
                <a16:creationId xmlns:a16="http://schemas.microsoft.com/office/drawing/2014/main" id="{5E0D0E5A-6E97-46A9-AF74-EAEA1E044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9417" y="6756322"/>
            <a:ext cx="5657849" cy="101678"/>
          </a:xfrm>
          <a:custGeom>
            <a:avLst/>
            <a:gdLst>
              <a:gd name="connsiteX0" fmla="*/ 0 w 2374107"/>
              <a:gd name="connsiteY0" fmla="*/ 0 h 45719"/>
              <a:gd name="connsiteX1" fmla="*/ 2374107 w 2374107"/>
              <a:gd name="connsiteY1" fmla="*/ 0 h 45719"/>
              <a:gd name="connsiteX2" fmla="*/ 2374107 w 2374107"/>
              <a:gd name="connsiteY2" fmla="*/ 45719 h 45719"/>
              <a:gd name="connsiteX3" fmla="*/ 0 w 2374107"/>
              <a:gd name="connsiteY3" fmla="*/ 45719 h 45719"/>
              <a:gd name="connsiteX4" fmla="*/ 0 w 2374107"/>
              <a:gd name="connsiteY4" fmla="*/ 0 h 45719"/>
              <a:gd name="connsiteX0" fmla="*/ 0 w 2430067"/>
              <a:gd name="connsiteY0" fmla="*/ 0 h 64769"/>
              <a:gd name="connsiteX1" fmla="*/ 2430067 w 2430067"/>
              <a:gd name="connsiteY1" fmla="*/ 19050 h 64769"/>
              <a:gd name="connsiteX2" fmla="*/ 2430067 w 2430067"/>
              <a:gd name="connsiteY2" fmla="*/ 64769 h 64769"/>
              <a:gd name="connsiteX3" fmla="*/ 55960 w 2430067"/>
              <a:gd name="connsiteY3" fmla="*/ 64769 h 64769"/>
              <a:gd name="connsiteX4" fmla="*/ 0 w 2430067"/>
              <a:gd name="connsiteY4" fmla="*/ 0 h 64769"/>
              <a:gd name="connsiteX0" fmla="*/ 0 w 2431088"/>
              <a:gd name="connsiteY0" fmla="*/ 0 h 94534"/>
              <a:gd name="connsiteX1" fmla="*/ 2431088 w 2431088"/>
              <a:gd name="connsiteY1" fmla="*/ 48815 h 94534"/>
              <a:gd name="connsiteX2" fmla="*/ 2431088 w 2431088"/>
              <a:gd name="connsiteY2" fmla="*/ 94534 h 94534"/>
              <a:gd name="connsiteX3" fmla="*/ 56981 w 2431088"/>
              <a:gd name="connsiteY3" fmla="*/ 94534 h 94534"/>
              <a:gd name="connsiteX4" fmla="*/ 0 w 2431088"/>
              <a:gd name="connsiteY4" fmla="*/ 0 h 94534"/>
              <a:gd name="connsiteX0" fmla="*/ 0 w 2425473"/>
              <a:gd name="connsiteY0" fmla="*/ 0 h 101678"/>
              <a:gd name="connsiteX1" fmla="*/ 2425473 w 2425473"/>
              <a:gd name="connsiteY1" fmla="*/ 55959 h 101678"/>
              <a:gd name="connsiteX2" fmla="*/ 2425473 w 2425473"/>
              <a:gd name="connsiteY2" fmla="*/ 101678 h 101678"/>
              <a:gd name="connsiteX3" fmla="*/ 51366 w 2425473"/>
              <a:gd name="connsiteY3" fmla="*/ 101678 h 101678"/>
              <a:gd name="connsiteX4" fmla="*/ 0 w 2425473"/>
              <a:gd name="connsiteY4" fmla="*/ 0 h 101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473" h="101678">
                <a:moveTo>
                  <a:pt x="0" y="0"/>
                </a:moveTo>
                <a:lnTo>
                  <a:pt x="2425473" y="55959"/>
                </a:lnTo>
                <a:lnTo>
                  <a:pt x="2425473" y="101678"/>
                </a:lnTo>
                <a:lnTo>
                  <a:pt x="51366" y="1016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2">
            <a:extLst>
              <a:ext uri="{FF2B5EF4-FFF2-40B4-BE49-F238E27FC236}">
                <a16:creationId xmlns:a16="http://schemas.microsoft.com/office/drawing/2014/main" id="{E197A7FD-CD8D-4609-AE35-64C89063E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8697" y="6809135"/>
            <a:ext cx="160496" cy="48864"/>
          </a:xfrm>
          <a:custGeom>
            <a:avLst/>
            <a:gdLst>
              <a:gd name="connsiteX0" fmla="*/ 0 w 91440"/>
              <a:gd name="connsiteY0" fmla="*/ 0 h 27432"/>
              <a:gd name="connsiteX1" fmla="*/ 91440 w 91440"/>
              <a:gd name="connsiteY1" fmla="*/ 0 h 27432"/>
              <a:gd name="connsiteX2" fmla="*/ 91440 w 91440"/>
              <a:gd name="connsiteY2" fmla="*/ 27432 h 27432"/>
              <a:gd name="connsiteX3" fmla="*/ 0 w 91440"/>
              <a:gd name="connsiteY3" fmla="*/ 27432 h 27432"/>
              <a:gd name="connsiteX4" fmla="*/ 0 w 91440"/>
              <a:gd name="connsiteY4" fmla="*/ 0 h 27432"/>
              <a:gd name="connsiteX0" fmla="*/ 0 w 128350"/>
              <a:gd name="connsiteY0" fmla="*/ 0 h 36957"/>
              <a:gd name="connsiteX1" fmla="*/ 128350 w 128350"/>
              <a:gd name="connsiteY1" fmla="*/ 9525 h 36957"/>
              <a:gd name="connsiteX2" fmla="*/ 128350 w 128350"/>
              <a:gd name="connsiteY2" fmla="*/ 36957 h 36957"/>
              <a:gd name="connsiteX3" fmla="*/ 36910 w 128350"/>
              <a:gd name="connsiteY3" fmla="*/ 36957 h 36957"/>
              <a:gd name="connsiteX4" fmla="*/ 0 w 128350"/>
              <a:gd name="connsiteY4" fmla="*/ 0 h 36957"/>
              <a:gd name="connsiteX0" fmla="*/ 0 w 128350"/>
              <a:gd name="connsiteY0" fmla="*/ 0 h 36957"/>
              <a:gd name="connsiteX1" fmla="*/ 83106 w 128350"/>
              <a:gd name="connsiteY1" fmla="*/ 11906 h 36957"/>
              <a:gd name="connsiteX2" fmla="*/ 128350 w 128350"/>
              <a:gd name="connsiteY2" fmla="*/ 36957 h 36957"/>
              <a:gd name="connsiteX3" fmla="*/ 36910 w 128350"/>
              <a:gd name="connsiteY3" fmla="*/ 36957 h 36957"/>
              <a:gd name="connsiteX4" fmla="*/ 0 w 128350"/>
              <a:gd name="connsiteY4" fmla="*/ 0 h 36957"/>
              <a:gd name="connsiteX0" fmla="*/ 0 w 162878"/>
              <a:gd name="connsiteY0" fmla="*/ 0 h 44101"/>
              <a:gd name="connsiteX1" fmla="*/ 117634 w 162878"/>
              <a:gd name="connsiteY1" fmla="*/ 19050 h 44101"/>
              <a:gd name="connsiteX2" fmla="*/ 162878 w 162878"/>
              <a:gd name="connsiteY2" fmla="*/ 44101 h 44101"/>
              <a:gd name="connsiteX3" fmla="*/ 71438 w 162878"/>
              <a:gd name="connsiteY3" fmla="*/ 44101 h 44101"/>
              <a:gd name="connsiteX4" fmla="*/ 0 w 162878"/>
              <a:gd name="connsiteY4" fmla="*/ 0 h 44101"/>
              <a:gd name="connsiteX0" fmla="*/ 0 w 160496"/>
              <a:gd name="connsiteY0" fmla="*/ 0 h 48864"/>
              <a:gd name="connsiteX1" fmla="*/ 115252 w 160496"/>
              <a:gd name="connsiteY1" fmla="*/ 23813 h 48864"/>
              <a:gd name="connsiteX2" fmla="*/ 160496 w 160496"/>
              <a:gd name="connsiteY2" fmla="*/ 48864 h 48864"/>
              <a:gd name="connsiteX3" fmla="*/ 69056 w 160496"/>
              <a:gd name="connsiteY3" fmla="*/ 48864 h 48864"/>
              <a:gd name="connsiteX4" fmla="*/ 0 w 160496"/>
              <a:gd name="connsiteY4" fmla="*/ 0 h 48864"/>
              <a:gd name="connsiteX0" fmla="*/ 0 w 160496"/>
              <a:gd name="connsiteY0" fmla="*/ 0 h 48864"/>
              <a:gd name="connsiteX1" fmla="*/ 115252 w 160496"/>
              <a:gd name="connsiteY1" fmla="*/ 23813 h 48864"/>
              <a:gd name="connsiteX2" fmla="*/ 160496 w 160496"/>
              <a:gd name="connsiteY2" fmla="*/ 48864 h 48864"/>
              <a:gd name="connsiteX3" fmla="*/ 61912 w 160496"/>
              <a:gd name="connsiteY3" fmla="*/ 48864 h 48864"/>
              <a:gd name="connsiteX4" fmla="*/ 0 w 160496"/>
              <a:gd name="connsiteY4" fmla="*/ 0 h 4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496" h="48864">
                <a:moveTo>
                  <a:pt x="0" y="0"/>
                </a:moveTo>
                <a:lnTo>
                  <a:pt x="115252" y="23813"/>
                </a:lnTo>
                <a:lnTo>
                  <a:pt x="160496" y="48864"/>
                </a:lnTo>
                <a:lnTo>
                  <a:pt x="61912" y="4886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pPr algn="ctr"/>
            <a:r>
              <a:rPr lang="zh-TW" altLang="en-US" sz="8800">
                <a:solidFill>
                  <a:srgbClr val="FFFFFF"/>
                </a:solidFill>
              </a:rPr>
              <a:t>日本語文法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zh-TW" altLang="en-US" sz="4800">
                <a:solidFill>
                  <a:srgbClr val="FFFFFF"/>
                </a:solidFill>
              </a:rPr>
              <a:t>N5 </a:t>
            </a:r>
            <a:endParaRPr lang="zh-TW" sz="4800">
              <a:solidFill>
                <a:srgbClr val="000000"/>
              </a:solidFill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C0B64B74-19BE-47D9-8BB8-7081BF0E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9A7C73E-D4C9-9496-0CF7-CB2BEA6160FD}"/>
              </a:ext>
            </a:extLst>
          </p:cNvPr>
          <p:cNvSpPr txBox="1"/>
          <p:nvPr/>
        </p:nvSpPr>
        <p:spPr>
          <a:xfrm>
            <a:off x="4687677" y="581690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sz="3600">
                <a:solidFill>
                  <a:srgbClr val="FFFFFF"/>
                </a:solidFill>
                <a:latin typeface="Calibri"/>
                <a:cs typeface="Calibri"/>
              </a:rPr>
              <a:t>Rain Hu</a:t>
            </a:r>
            <a:endParaRPr lang="zh-TW" altLang="en-US" sz="3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17A5C-282D-9A06-2BB9-7608E2DA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/>
              <a:t>〜でした、じゃありませんでした（名詞過去）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E82732-1F5A-20AC-9707-24B2A32B3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545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名詞＋でした。（[過去]是）</a:t>
            </a:r>
            <a:endParaRPr lang="zh-TW" altLang="en-US" dirty="0"/>
          </a:p>
          <a:p>
            <a:r>
              <a:rPr lang="zh-TW" altLang="en-US"/>
              <a:t>名詞＋じゃありませんでした（[過去]不是）</a:t>
            </a:r>
            <a:endParaRPr lang="zh-TW" altLang="en-US" dirty="0"/>
          </a:p>
          <a:p>
            <a:endParaRPr lang="zh-TW" altLang="en-US" sz="2200"/>
          </a:p>
          <a:p>
            <a:r>
              <a:rPr lang="zh-TW" altLang="en-US" sz="2600"/>
              <a:t>肯定形</a:t>
            </a:r>
            <a:endParaRPr lang="zh-TW" altLang="en-US" sz="2600" dirty="0"/>
          </a:p>
          <a:p>
            <a:pPr lvl="1"/>
            <a:r>
              <a:rPr lang="zh-TW" altLang="en-US" sz="2200"/>
              <a:t>現在：学生です。</a:t>
            </a:r>
          </a:p>
          <a:p>
            <a:pPr lvl="1"/>
            <a:r>
              <a:rPr lang="zh-TW" altLang="en-US" sz="2200"/>
              <a:t>過去：学生</a:t>
            </a:r>
            <a:r>
              <a:rPr lang="zh-TW" altLang="en-US" sz="2200">
                <a:solidFill>
                  <a:srgbClr val="FF0000"/>
                </a:solidFill>
              </a:rPr>
              <a:t>でした</a:t>
            </a:r>
            <a:r>
              <a:rPr lang="zh-TW" altLang="en-US" sz="2200"/>
              <a:t>。</a:t>
            </a:r>
          </a:p>
          <a:p>
            <a:r>
              <a:rPr lang="zh-TW" altLang="en-US" sz="2600"/>
              <a:t>否定形</a:t>
            </a:r>
          </a:p>
          <a:p>
            <a:pPr lvl="1"/>
            <a:r>
              <a:rPr lang="zh-TW" sz="2200">
                <a:ea typeface="+mn-lt"/>
                <a:cs typeface="+mn-lt"/>
              </a:rPr>
              <a:t>現在：学生じゃありません。</a:t>
            </a:r>
            <a:endParaRPr lang="zh-TW" altLang="en-US" sz="2200">
              <a:ea typeface="+mn-lt"/>
              <a:cs typeface="+mn-lt"/>
            </a:endParaRPr>
          </a:p>
          <a:p>
            <a:pPr lvl="1"/>
            <a:r>
              <a:rPr lang="zh-TW" sz="2200">
                <a:ea typeface="+mn-lt"/>
                <a:cs typeface="+mn-lt"/>
              </a:rPr>
              <a:t>過去：学生</a:t>
            </a:r>
            <a:r>
              <a:rPr lang="zh-TW" sz="2200">
                <a:solidFill>
                  <a:srgbClr val="FF0000"/>
                </a:solidFill>
                <a:ea typeface="+mn-lt"/>
                <a:cs typeface="+mn-lt"/>
              </a:rPr>
              <a:t>じゃありませんでした。</a:t>
            </a:r>
            <a:endParaRPr lang="zh-TW" altLang="en-US" sz="2200">
              <a:solidFill>
                <a:srgbClr val="FF0000"/>
              </a:solidFill>
              <a:ea typeface="+mn-lt"/>
              <a:cs typeface="+mn-lt"/>
            </a:endParaRPr>
          </a:p>
          <a:p>
            <a:pPr lvl="1"/>
            <a:endParaRPr lang="zh-TW" altLang="en-US" sz="2200" dirty="0"/>
          </a:p>
          <a:p>
            <a:endParaRPr lang="zh-TW" altLang="en-US" sz="200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8C6A82B-2859-6441-1E05-E4BBBEF4F87D}"/>
              </a:ext>
            </a:extLst>
          </p:cNvPr>
          <p:cNvSpPr txBox="1">
            <a:spLocks/>
          </p:cNvSpPr>
          <p:nvPr/>
        </p:nvSpPr>
        <p:spPr>
          <a:xfrm>
            <a:off x="5277997" y="3468073"/>
            <a:ext cx="6852492" cy="2819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/>
              <a:t>例文</a:t>
            </a:r>
          </a:p>
          <a:p>
            <a:pPr lvl="1"/>
            <a:r>
              <a:rPr lang="zh-TW" altLang="en-US" sz="2200"/>
              <a:t>山口さんは昔、歌手でした。</a:t>
            </a:r>
            <a:endParaRPr lang="zh-TW" altLang="en-US" sz="2200" dirty="0"/>
          </a:p>
          <a:p>
            <a:pPr lvl="1"/>
            <a:r>
              <a:rPr lang="zh-TW" altLang="en-US" sz="2200"/>
              <a:t>私は去年まで大学生でした。</a:t>
            </a:r>
            <a:endParaRPr lang="zh-TW" altLang="en-US" sz="2200" dirty="0"/>
          </a:p>
          <a:p>
            <a:pPr lvl="1"/>
            <a:r>
              <a:rPr lang="zh-TW" altLang="en-US" sz="2200"/>
              <a:t>この公園は以前、飛行場でした。</a:t>
            </a:r>
            <a:endParaRPr lang="zh-TW" altLang="en-US" sz="2200" dirty="0"/>
          </a:p>
          <a:p>
            <a:pPr lvl="1"/>
            <a:r>
              <a:rPr lang="zh-TW" altLang="en-US" sz="2200"/>
              <a:t>昨日は雨じゃありませんでした。</a:t>
            </a:r>
            <a:endParaRPr lang="zh-TW" altLang="en-US" sz="2200" dirty="0"/>
          </a:p>
          <a:p>
            <a:pPr lvl="1"/>
            <a:endParaRPr lang="zh-TW" altLang="en-US" sz="2200"/>
          </a:p>
          <a:p>
            <a:pPr lvl="1"/>
            <a:endParaRPr lang="zh-TW" altLang="en-US" sz="2200"/>
          </a:p>
          <a:p>
            <a:pPr lvl="1"/>
            <a:endParaRPr lang="zh-TW" altLang="en-US" sz="2200"/>
          </a:p>
          <a:p>
            <a:pPr lvl="1"/>
            <a:endParaRPr lang="zh-TW" altLang="en-US" sz="2600"/>
          </a:p>
        </p:txBody>
      </p:sp>
    </p:spTree>
    <p:extLst>
      <p:ext uri="{BB962C8B-B14F-4D97-AF65-F5344CB8AC3E}">
        <p14:creationId xmlns:p14="http://schemas.microsoft.com/office/powerpoint/2010/main" val="220603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17A5C-282D-9A06-2BB9-7608E2DA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/>
              <a:t>〜ました、ませんでした（動詞過去）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E82732-1F5A-20AC-9707-24B2A32B3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5452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zh-TW" altLang="en-US"/>
              <a:t>〜ました（[過去]做～了）</a:t>
            </a:r>
            <a:endParaRPr lang="zh-TW" altLang="en-US" dirty="0"/>
          </a:p>
          <a:p>
            <a:r>
              <a:rPr lang="zh-TW" altLang="en-US"/>
              <a:t>〜ませんでした（[過去]沒做～了）</a:t>
            </a:r>
            <a:endParaRPr lang="zh-TW" altLang="en-US" dirty="0"/>
          </a:p>
          <a:p>
            <a:endParaRPr lang="zh-TW" altLang="en-US" sz="2200"/>
          </a:p>
          <a:p>
            <a:r>
              <a:rPr lang="zh-TW" altLang="en-US" sz="2600">
                <a:ea typeface="+mn-lt"/>
                <a:cs typeface="+mn-lt"/>
              </a:rPr>
              <a:t>過去動作</a:t>
            </a:r>
            <a:endParaRPr lang="zh-TW" altLang="en-US" sz="2600" dirty="0">
              <a:ea typeface="+mn-lt"/>
              <a:cs typeface="+mn-lt"/>
            </a:endParaRPr>
          </a:p>
          <a:p>
            <a:pPr lvl="1"/>
            <a:r>
              <a:rPr lang="zh-TW" altLang="en-US" sz="2200"/>
              <a:t>昨日、映画を見</a:t>
            </a:r>
            <a:r>
              <a:rPr lang="zh-TW" altLang="en-US" sz="2200">
                <a:solidFill>
                  <a:srgbClr val="FF0000"/>
                </a:solidFill>
              </a:rPr>
              <a:t>ました</a:t>
            </a:r>
            <a:r>
              <a:rPr lang="zh-TW" altLang="en-US" sz="2200"/>
              <a:t>。</a:t>
            </a:r>
            <a:endParaRPr lang="zh-TW" altLang="en-US" sz="2200" dirty="0"/>
          </a:p>
          <a:p>
            <a:r>
              <a:rPr lang="zh-TW" altLang="en-US" sz="2600"/>
              <a:t>事物完成</a:t>
            </a:r>
            <a:endParaRPr lang="zh-TW" altLang="en-US" sz="2600" dirty="0"/>
          </a:p>
          <a:p>
            <a:pPr lvl="1"/>
            <a:r>
              <a:rPr lang="zh-TW" altLang="en-US" sz="2200"/>
              <a:t>料理ができ</a:t>
            </a:r>
            <a:r>
              <a:rPr lang="zh-TW" altLang="en-US" sz="2200">
                <a:solidFill>
                  <a:srgbClr val="FF0000"/>
                </a:solidFill>
              </a:rPr>
              <a:t>ました</a:t>
            </a:r>
            <a:r>
              <a:rPr lang="zh-TW" altLang="en-US" sz="2200"/>
              <a:t>。</a:t>
            </a:r>
            <a:endParaRPr lang="zh-TW" altLang="en-US" sz="2200" dirty="0"/>
          </a:p>
          <a:p>
            <a:r>
              <a:rPr lang="zh-TW" altLang="en-US" sz="2600"/>
              <a:t>未來動作</a:t>
            </a:r>
            <a:endParaRPr lang="zh-TW" altLang="en-US" sz="2600" dirty="0"/>
          </a:p>
          <a:p>
            <a:pPr lvl="1"/>
            <a:r>
              <a:rPr lang="zh-TW" altLang="en-US" sz="2200"/>
              <a:t>明日、病院へ行きます。</a:t>
            </a:r>
            <a:endParaRPr lang="zh-TW" altLang="en-US" sz="2200" dirty="0"/>
          </a:p>
          <a:p>
            <a:r>
              <a:rPr lang="zh-TW" altLang="en-US" sz="2600"/>
              <a:t>習慣動作</a:t>
            </a:r>
            <a:endParaRPr lang="zh-TW" altLang="en-US" sz="2600" dirty="0"/>
          </a:p>
          <a:p>
            <a:pPr lvl="1"/>
            <a:r>
              <a:rPr lang="zh-TW" altLang="en-US" sz="2200"/>
              <a:t>毎日、七時に起きます。</a:t>
            </a:r>
            <a:endParaRPr lang="zh-TW" altLang="en-US" sz="2200" dirty="0"/>
          </a:p>
          <a:p>
            <a:pPr lvl="1"/>
            <a:endParaRPr lang="zh-TW" altLang="en-US" sz="2200" dirty="0"/>
          </a:p>
          <a:p>
            <a:endParaRPr lang="zh-TW" altLang="en-US" sz="200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8C6A82B-2859-6441-1E05-E4BBBEF4F87D}"/>
              </a:ext>
            </a:extLst>
          </p:cNvPr>
          <p:cNvSpPr txBox="1">
            <a:spLocks/>
          </p:cNvSpPr>
          <p:nvPr/>
        </p:nvSpPr>
        <p:spPr>
          <a:xfrm>
            <a:off x="5277997" y="3468073"/>
            <a:ext cx="6852492" cy="2819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/>
              <a:t>例文</a:t>
            </a:r>
          </a:p>
          <a:p>
            <a:pPr lvl="1"/>
            <a:r>
              <a:rPr lang="zh-TW" altLang="en-US" sz="2200"/>
              <a:t>昨日、病院へ行きました。</a:t>
            </a:r>
            <a:endParaRPr lang="zh-TW" altLang="en-US" sz="2200" dirty="0"/>
          </a:p>
          <a:p>
            <a:pPr lvl="1"/>
            <a:r>
              <a:rPr lang="zh-TW" altLang="en-US" sz="2200"/>
              <a:t>もう昼ご飯を食べましたか。</a:t>
            </a:r>
            <a:endParaRPr lang="zh-TW" altLang="en-US" sz="2200" dirty="0"/>
          </a:p>
          <a:p>
            <a:pPr lvl="1"/>
            <a:r>
              <a:rPr lang="zh-TW" altLang="en-US" sz="2200"/>
              <a:t>休みの日は何もしませんでした。</a:t>
            </a:r>
            <a:endParaRPr lang="zh-TW" altLang="en-US" sz="2200" dirty="0"/>
          </a:p>
          <a:p>
            <a:pPr lvl="1"/>
            <a:r>
              <a:rPr lang="zh-TW" altLang="en-US" sz="2200"/>
              <a:t>井上さんはパーティーに来ませんでした。</a:t>
            </a:r>
            <a:endParaRPr lang="zh-TW" altLang="en-US" sz="2200" dirty="0"/>
          </a:p>
          <a:p>
            <a:pPr lvl="1"/>
            <a:endParaRPr lang="zh-TW" altLang="en-US" sz="2200"/>
          </a:p>
          <a:p>
            <a:pPr lvl="1"/>
            <a:endParaRPr lang="zh-TW" altLang="en-US" sz="2200"/>
          </a:p>
          <a:p>
            <a:pPr lvl="1"/>
            <a:endParaRPr lang="zh-TW" altLang="en-US" sz="2200"/>
          </a:p>
          <a:p>
            <a:pPr lvl="1"/>
            <a:endParaRPr lang="zh-TW" altLang="en-US" sz="2600"/>
          </a:p>
        </p:txBody>
      </p:sp>
    </p:spTree>
    <p:extLst>
      <p:ext uri="{BB962C8B-B14F-4D97-AF65-F5344CB8AC3E}">
        <p14:creationId xmlns:p14="http://schemas.microsoft.com/office/powerpoint/2010/main" val="2629939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4288266-7418-F062-C7F6-61460431B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545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な形容詞＋</a:t>
            </a:r>
            <a:r>
              <a:rPr lang="zh-TW" altLang="en-US">
                <a:solidFill>
                  <a:srgbClr val="FF0000"/>
                </a:solidFill>
              </a:rPr>
              <a:t>でした</a:t>
            </a:r>
            <a:r>
              <a:rPr lang="zh-TW" altLang="en-US"/>
              <a:t>。（[過去]很〜）</a:t>
            </a:r>
            <a:endParaRPr lang="zh-TW" altLang="en-US" dirty="0"/>
          </a:p>
          <a:p>
            <a:r>
              <a:rPr lang="zh-TW" altLang="en-US"/>
              <a:t>な形容詞＋</a:t>
            </a:r>
            <a:r>
              <a:rPr lang="zh-TW" altLang="en-US">
                <a:solidFill>
                  <a:srgbClr val="FF0000"/>
                </a:solidFill>
              </a:rPr>
              <a:t>じゃありませんでした</a:t>
            </a:r>
            <a:r>
              <a:rPr lang="zh-TW" altLang="en-US"/>
              <a:t>（[過去]不〜）</a:t>
            </a:r>
            <a:endParaRPr lang="zh-TW" altLang="en-US" dirty="0"/>
          </a:p>
          <a:p>
            <a:endParaRPr lang="zh-TW" altLang="en-US" sz="2200"/>
          </a:p>
          <a:p>
            <a:r>
              <a:rPr lang="zh-TW" altLang="en-US" sz="2600"/>
              <a:t>過去事象</a:t>
            </a:r>
            <a:endParaRPr lang="zh-TW" altLang="en-US" sz="2600" dirty="0"/>
          </a:p>
          <a:p>
            <a:pPr lvl="1"/>
            <a:r>
              <a:rPr lang="zh-TW" altLang="en-US" sz="2200"/>
              <a:t>この川は昔、とても綺麗</a:t>
            </a:r>
            <a:r>
              <a:rPr lang="zh-TW" altLang="en-US" sz="2200">
                <a:solidFill>
                  <a:srgbClr val="FF0000"/>
                </a:solidFill>
              </a:rPr>
              <a:t>でした</a:t>
            </a:r>
            <a:r>
              <a:rPr lang="zh-TW" altLang="en-US" sz="2200"/>
              <a:t>。</a:t>
            </a:r>
          </a:p>
          <a:p>
            <a:r>
              <a:rPr lang="zh-TW" altLang="en-US" sz="2600"/>
              <a:t>過去感想</a:t>
            </a:r>
          </a:p>
          <a:p>
            <a:pPr lvl="1"/>
            <a:r>
              <a:rPr lang="zh-TW" altLang="en-US" sz="2200">
                <a:ea typeface="+mn-lt"/>
                <a:cs typeface="+mn-lt"/>
              </a:rPr>
              <a:t>昨日、お花見をしました。</a:t>
            </a:r>
            <a:br>
              <a:rPr lang="zh-TW" altLang="en-US" sz="2200" dirty="0">
                <a:ea typeface="+mn-lt"/>
                <a:cs typeface="+mn-lt"/>
              </a:rPr>
            </a:br>
            <a:r>
              <a:rPr lang="zh-TW" altLang="en-US" sz="2200">
                <a:ea typeface="+mn-lt"/>
                <a:cs typeface="+mn-lt"/>
              </a:rPr>
              <a:t>とてもとても綺麗</a:t>
            </a:r>
            <a:r>
              <a:rPr lang="zh-TW" altLang="en-US" sz="2200">
                <a:solidFill>
                  <a:srgbClr val="FF0000"/>
                </a:solidFill>
                <a:ea typeface="+mn-lt"/>
                <a:cs typeface="+mn-lt"/>
              </a:rPr>
              <a:t>でした</a:t>
            </a:r>
            <a:r>
              <a:rPr lang="zh-TW" altLang="en-US" sz="2200">
                <a:ea typeface="+mn-lt"/>
                <a:cs typeface="+mn-lt"/>
              </a:rPr>
              <a:t>。</a:t>
            </a:r>
            <a:endParaRPr lang="zh-TW" altLang="en-US" sz="2200" dirty="0">
              <a:ea typeface="+mn-lt"/>
              <a:cs typeface="+mn-lt"/>
            </a:endParaRPr>
          </a:p>
          <a:p>
            <a:pPr lvl="1"/>
            <a:endParaRPr lang="zh-TW" altLang="en-US" sz="2200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zh-TW" altLang="en-US" sz="200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7A17A5C-282D-9A06-2BB9-7608E2DA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3788" cy="1339940"/>
          </a:xfrm>
        </p:spPr>
        <p:txBody>
          <a:bodyPr>
            <a:noAutofit/>
          </a:bodyPr>
          <a:lstStyle/>
          <a:p>
            <a:r>
              <a:rPr lang="zh-TW" altLang="en-US" sz="3600"/>
              <a:t>〜でした、じゃありませんでした（な形容詞過去）</a:t>
            </a:r>
            <a:endParaRPr lang="zh-TW" altLang="en-US" sz="3600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8C6A82B-2859-6441-1E05-E4BBBEF4F87D}"/>
              </a:ext>
            </a:extLst>
          </p:cNvPr>
          <p:cNvSpPr txBox="1">
            <a:spLocks/>
          </p:cNvSpPr>
          <p:nvPr/>
        </p:nvSpPr>
        <p:spPr>
          <a:xfrm>
            <a:off x="5277997" y="3468073"/>
            <a:ext cx="6852492" cy="2819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/>
              <a:t>例文</a:t>
            </a:r>
          </a:p>
          <a:p>
            <a:pPr lvl="1"/>
            <a:r>
              <a:rPr lang="zh-TW" altLang="en-US" sz="2200"/>
              <a:t>昔、この川は綺麗でした。</a:t>
            </a:r>
            <a:endParaRPr lang="zh-TW" altLang="en-US" sz="2200" dirty="0"/>
          </a:p>
          <a:p>
            <a:pPr lvl="1"/>
            <a:r>
              <a:rPr lang="zh-TW" altLang="en-US" sz="2200"/>
              <a:t>先週、初めて原宿へ行きました。</a:t>
            </a:r>
            <a:br>
              <a:rPr lang="zh-TW" altLang="en-US" sz="2200" dirty="0"/>
            </a:br>
            <a:r>
              <a:rPr lang="zh-TW" altLang="en-US" sz="2200"/>
              <a:t>ととても賑やかでした。</a:t>
            </a:r>
            <a:endParaRPr lang="zh-TW" altLang="en-US" sz="2200" dirty="0"/>
          </a:p>
          <a:p>
            <a:pPr lvl="1"/>
            <a:r>
              <a:rPr lang="zh-TW" altLang="en-US" sz="2200"/>
              <a:t>駅ができる前、ここは交通が便利じゃありませんでした。</a:t>
            </a:r>
            <a:endParaRPr lang="zh-TW" altLang="en-US" sz="2200" dirty="0"/>
          </a:p>
          <a:p>
            <a:pPr lvl="1"/>
            <a:r>
              <a:rPr lang="zh-TW" altLang="en-US" sz="2200"/>
              <a:t>私の大学は以前、あまり有名じゃありませんでした。</a:t>
            </a:r>
            <a:endParaRPr lang="zh-TW" altLang="en-US" sz="2200" dirty="0"/>
          </a:p>
          <a:p>
            <a:pPr lvl="1"/>
            <a:endParaRPr lang="zh-TW" altLang="en-US" sz="2200"/>
          </a:p>
          <a:p>
            <a:pPr lvl="1"/>
            <a:endParaRPr lang="zh-TW" altLang="en-US" sz="2200"/>
          </a:p>
          <a:p>
            <a:pPr lvl="1"/>
            <a:endParaRPr lang="zh-TW" altLang="en-US" sz="2200"/>
          </a:p>
          <a:p>
            <a:pPr lvl="1"/>
            <a:endParaRPr lang="zh-TW" altLang="en-US" sz="2600"/>
          </a:p>
        </p:txBody>
      </p:sp>
    </p:spTree>
    <p:extLst>
      <p:ext uri="{BB962C8B-B14F-4D97-AF65-F5344CB8AC3E}">
        <p14:creationId xmlns:p14="http://schemas.microsoft.com/office/powerpoint/2010/main" val="2781026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4288266-7418-F062-C7F6-61460431B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545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い形容詞＋</a:t>
            </a:r>
            <a:r>
              <a:rPr lang="zh-TW" altLang="en-US">
                <a:solidFill>
                  <a:srgbClr val="FF0000"/>
                </a:solidFill>
              </a:rPr>
              <a:t>かったです</a:t>
            </a:r>
            <a:r>
              <a:rPr lang="zh-TW" altLang="en-US"/>
              <a:t>。（[過去]很〜）</a:t>
            </a:r>
            <a:endParaRPr lang="zh-TW" altLang="en-US" dirty="0"/>
          </a:p>
          <a:p>
            <a:r>
              <a:rPr lang="zh-TW" altLang="en-US"/>
              <a:t>い形容詞＋</a:t>
            </a:r>
            <a:r>
              <a:rPr lang="zh-TW" altLang="en-US">
                <a:solidFill>
                  <a:srgbClr val="FF0000"/>
                </a:solidFill>
              </a:rPr>
              <a:t>くなかったです</a:t>
            </a:r>
            <a:r>
              <a:rPr lang="zh-TW" altLang="en-US"/>
              <a:t>（[過去]不〜）</a:t>
            </a:r>
            <a:endParaRPr lang="zh-TW" altLang="en-US" dirty="0"/>
          </a:p>
          <a:p>
            <a:endParaRPr lang="zh-TW" altLang="en-US" sz="2200"/>
          </a:p>
          <a:p>
            <a:r>
              <a:rPr lang="zh-TW" altLang="en-US" sz="2400"/>
              <a:t>過去事象</a:t>
            </a:r>
          </a:p>
          <a:p>
            <a:pPr lvl="1"/>
            <a:r>
              <a:rPr lang="zh-TW" altLang="en-US" sz="2000"/>
              <a:t>うなぎは昔、とても安</a:t>
            </a:r>
            <a:r>
              <a:rPr lang="zh-TW" altLang="en-US" sz="2000">
                <a:solidFill>
                  <a:srgbClr val="FF0000"/>
                </a:solidFill>
              </a:rPr>
              <a:t>かったです</a:t>
            </a:r>
            <a:r>
              <a:rPr lang="zh-TW" altLang="en-US" sz="2000"/>
              <a:t>。</a:t>
            </a:r>
          </a:p>
          <a:p>
            <a:r>
              <a:rPr lang="zh-TW" altLang="en-US" sz="2400"/>
              <a:t>過去感想</a:t>
            </a:r>
          </a:p>
          <a:p>
            <a:pPr lvl="1"/>
            <a:r>
              <a:rPr lang="zh-TW" altLang="en-US" sz="2000">
                <a:ea typeface="+mn-lt"/>
                <a:cs typeface="+mn-lt"/>
              </a:rPr>
              <a:t>昨日、うなぎを食べました。</a:t>
            </a:r>
            <a:br>
              <a:rPr lang="zh-TW" altLang="en-US" sz="2000" dirty="0">
                <a:ea typeface="+mn-lt"/>
                <a:cs typeface="+mn-lt"/>
              </a:rPr>
            </a:br>
            <a:r>
              <a:rPr lang="zh-TW" altLang="en-US" sz="2000">
                <a:ea typeface="+mn-lt"/>
                <a:cs typeface="+mn-lt"/>
              </a:rPr>
              <a:t>ととても美味し</a:t>
            </a:r>
            <a:r>
              <a:rPr lang="zh-TW" altLang="en-US" sz="2000">
                <a:solidFill>
                  <a:srgbClr val="FF0000"/>
                </a:solidFill>
                <a:ea typeface="+mn-lt"/>
                <a:cs typeface="+mn-lt"/>
              </a:rPr>
              <a:t>かったです</a:t>
            </a:r>
            <a:r>
              <a:rPr lang="zh-TW" altLang="en-US" sz="2000">
                <a:ea typeface="+mn-lt"/>
                <a:cs typeface="+mn-lt"/>
              </a:rPr>
              <a:t>。</a:t>
            </a:r>
            <a:endParaRPr lang="zh-TW" altLang="en-US" sz="2000" dirty="0">
              <a:ea typeface="+mn-lt"/>
              <a:cs typeface="+mn-lt"/>
            </a:endParaRPr>
          </a:p>
          <a:p>
            <a:pPr lvl="1"/>
            <a:endParaRPr lang="zh-TW" altLang="en-US" sz="2200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7A17A5C-282D-9A06-2BB9-7608E2DA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3788" cy="1339940"/>
          </a:xfrm>
        </p:spPr>
        <p:txBody>
          <a:bodyPr>
            <a:noAutofit/>
          </a:bodyPr>
          <a:lstStyle/>
          <a:p>
            <a:r>
              <a:rPr lang="zh-TW" altLang="en-US" sz="3600"/>
              <a:t>〜かったです、くなかったです（い形容詞過去）</a:t>
            </a:r>
            <a:endParaRPr lang="zh-TW" altLang="en-US" sz="3600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8C6A82B-2859-6441-1E05-E4BBBEF4F87D}"/>
              </a:ext>
            </a:extLst>
          </p:cNvPr>
          <p:cNvSpPr txBox="1">
            <a:spLocks/>
          </p:cNvSpPr>
          <p:nvPr/>
        </p:nvSpPr>
        <p:spPr>
          <a:xfrm>
            <a:off x="5277997" y="3468073"/>
            <a:ext cx="6852492" cy="2819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/>
              <a:t>例文</a:t>
            </a:r>
          </a:p>
          <a:p>
            <a:pPr lvl="1"/>
            <a:r>
              <a:rPr lang="zh-TW" altLang="en-US" sz="2200"/>
              <a:t>昨日はとても寒かったです。</a:t>
            </a:r>
          </a:p>
          <a:p>
            <a:pPr lvl="1"/>
            <a:r>
              <a:rPr lang="zh-TW" altLang="en-US" sz="2200"/>
              <a:t>パーティーの料理は美味しくなかったです。</a:t>
            </a:r>
            <a:endParaRPr lang="zh-TW" altLang="en-US" sz="2200" dirty="0"/>
          </a:p>
          <a:p>
            <a:pPr lvl="1"/>
            <a:r>
              <a:rPr lang="zh-TW" altLang="en-US" sz="2200"/>
              <a:t>先週は忙しかったですから、どこも行きませんでした。</a:t>
            </a:r>
            <a:endParaRPr lang="zh-TW" altLang="en-US" sz="2200" dirty="0"/>
          </a:p>
          <a:p>
            <a:pPr lvl="1"/>
            <a:r>
              <a:rPr lang="zh-TW" altLang="en-US" sz="2200"/>
              <a:t>テストの点数はあまりよくなかったです。</a:t>
            </a:r>
            <a:endParaRPr lang="zh-TW" altLang="en-US" sz="2200" dirty="0"/>
          </a:p>
          <a:p>
            <a:pPr lvl="1"/>
            <a:endParaRPr lang="zh-TW" altLang="en-US" sz="2200"/>
          </a:p>
          <a:p>
            <a:pPr lvl="1"/>
            <a:endParaRPr lang="zh-TW" altLang="en-US" sz="2200"/>
          </a:p>
          <a:p>
            <a:pPr lvl="1"/>
            <a:endParaRPr lang="zh-TW" altLang="en-US" sz="2600"/>
          </a:p>
        </p:txBody>
      </p:sp>
    </p:spTree>
    <p:extLst>
      <p:ext uri="{BB962C8B-B14F-4D97-AF65-F5344CB8AC3E}">
        <p14:creationId xmlns:p14="http://schemas.microsoft.com/office/powerpoint/2010/main" val="162231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4288266-7418-F062-C7F6-61460431B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5452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zh-TW" altLang="en-US"/>
              <a:t>名詞＋</a:t>
            </a:r>
            <a:r>
              <a:rPr lang="zh-TW" altLang="en-US">
                <a:solidFill>
                  <a:srgbClr val="FF0000"/>
                </a:solidFill>
              </a:rPr>
              <a:t>に</a:t>
            </a:r>
            <a:r>
              <a:rPr lang="zh-TW" altLang="en-US"/>
              <a:t>（在～時做～）</a:t>
            </a:r>
            <a:endParaRPr lang="zh-TW" altLang="en-US" dirty="0"/>
          </a:p>
          <a:p>
            <a:endParaRPr lang="zh-TW" altLang="en-US" sz="2200"/>
          </a:p>
          <a:p>
            <a:r>
              <a:rPr lang="zh-TW" altLang="en-US" sz="2600"/>
              <a:t>相對時間</a:t>
            </a:r>
            <a:endParaRPr lang="zh-TW" altLang="en-US" sz="2600" dirty="0"/>
          </a:p>
          <a:p>
            <a:pPr lvl="1"/>
            <a:r>
              <a:rPr lang="zh-TW" altLang="en-US" sz="2200"/>
              <a:t>明日病院へ行きます。</a:t>
            </a:r>
            <a:endParaRPr lang="zh-TW" altLang="en-US" sz="2200" dirty="0"/>
          </a:p>
          <a:p>
            <a:r>
              <a:rPr lang="zh-TW" altLang="en-US" sz="2600"/>
              <a:t>不特定時間</a:t>
            </a:r>
            <a:endParaRPr lang="zh-TW" altLang="en-US" sz="2600" dirty="0"/>
          </a:p>
          <a:p>
            <a:pPr lvl="1"/>
            <a:r>
              <a:rPr lang="zh-TW" altLang="en-US" sz="2200"/>
              <a:t>朝シャワーを浴びます。</a:t>
            </a:r>
            <a:endParaRPr lang="zh-TW" altLang="en-US" sz="2200" dirty="0"/>
          </a:p>
          <a:p>
            <a:r>
              <a:rPr lang="zh-TW" altLang="en-US" sz="2600"/>
              <a:t>絕對時間</a:t>
            </a:r>
            <a:endParaRPr lang="zh-TW" altLang="en-US" sz="2600" dirty="0"/>
          </a:p>
          <a:p>
            <a:pPr lvl="1"/>
            <a:r>
              <a:rPr lang="zh-TW" altLang="en-US" sz="2200"/>
              <a:t>七時</a:t>
            </a:r>
            <a:r>
              <a:rPr lang="zh-TW" altLang="en-US" sz="2200">
                <a:solidFill>
                  <a:srgbClr val="FF0000"/>
                </a:solidFill>
              </a:rPr>
              <a:t>に</a:t>
            </a:r>
            <a:r>
              <a:rPr lang="zh-TW" altLang="en-US" sz="2200"/>
              <a:t>起きます。</a:t>
            </a:r>
            <a:endParaRPr lang="zh-TW" altLang="en-US" sz="2200" dirty="0"/>
          </a:p>
          <a:p>
            <a:r>
              <a:rPr lang="zh-TW" altLang="en-US" sz="2600"/>
              <a:t>不特定＋絕對</a:t>
            </a:r>
            <a:endParaRPr lang="zh-TW" altLang="en-US" sz="2600" dirty="0"/>
          </a:p>
          <a:p>
            <a:pPr lvl="1"/>
            <a:r>
              <a:rPr lang="zh-TW" altLang="en-US" sz="2200"/>
              <a:t>朝八時</a:t>
            </a:r>
            <a:r>
              <a:rPr lang="zh-TW" altLang="en-US" sz="2200">
                <a:solidFill>
                  <a:srgbClr val="FF0000"/>
                </a:solidFill>
              </a:rPr>
              <a:t>に</a:t>
            </a:r>
            <a:r>
              <a:rPr lang="zh-TW" altLang="en-US" sz="2200"/>
              <a:t>家を出ます。</a:t>
            </a:r>
            <a:endParaRPr lang="zh-TW" altLang="en-US" sz="2200" dirty="0"/>
          </a:p>
          <a:p>
            <a:r>
              <a:rPr lang="zh-TW" altLang="en-US" sz="2600"/>
              <a:t>曜日</a:t>
            </a:r>
            <a:endParaRPr lang="zh-TW" altLang="en-US" sz="2600" dirty="0"/>
          </a:p>
          <a:p>
            <a:pPr lvl="1"/>
            <a:r>
              <a:rPr lang="zh-TW" altLang="en-US" sz="2200"/>
              <a:t>月曜日</a:t>
            </a:r>
            <a:r>
              <a:rPr lang="zh-TW" altLang="en-US" sz="2200">
                <a:solidFill>
                  <a:srgbClr val="FF0000"/>
                </a:solidFill>
              </a:rPr>
              <a:t>[に]</a:t>
            </a:r>
            <a:r>
              <a:rPr lang="zh-TW" altLang="en-US" sz="2200"/>
              <a:t>国へ帰ります。</a:t>
            </a:r>
            <a:endParaRPr lang="zh-TW" altLang="en-US" sz="2200" dirty="0"/>
          </a:p>
          <a:p>
            <a:r>
              <a:rPr lang="zh-TW" altLang="en-US" sz="2600"/>
              <a:t>其它</a:t>
            </a:r>
          </a:p>
          <a:p>
            <a:pPr lvl="1"/>
            <a:r>
              <a:rPr lang="zh-TW" altLang="en-US" sz="2200"/>
              <a:t>クリスマス</a:t>
            </a:r>
            <a:r>
              <a:rPr lang="zh-TW" altLang="en-US" sz="2200">
                <a:solidFill>
                  <a:srgbClr val="FF0000"/>
                </a:solidFill>
              </a:rPr>
              <a:t>に</a:t>
            </a:r>
            <a:r>
              <a:rPr lang="zh-TW" altLang="en-US" sz="2200"/>
              <a:t>彼女と食事します。</a:t>
            </a:r>
            <a:endParaRPr lang="zh-TW" altLang="en-US" sz="22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7A17A5C-282D-9A06-2BB9-7608E2DA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3788" cy="1339940"/>
          </a:xfrm>
        </p:spPr>
        <p:txBody>
          <a:bodyPr>
            <a:noAutofit/>
          </a:bodyPr>
          <a:lstStyle/>
          <a:p>
            <a:r>
              <a:rPr lang="zh-TW" altLang="en-US" sz="3600"/>
              <a:t>動作進行時「に」</a:t>
            </a:r>
            <a:endParaRPr lang="zh-TW" altLang="en-US" sz="3600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8C6A82B-2859-6441-1E05-E4BBBEF4F87D}"/>
              </a:ext>
            </a:extLst>
          </p:cNvPr>
          <p:cNvSpPr txBox="1">
            <a:spLocks/>
          </p:cNvSpPr>
          <p:nvPr/>
        </p:nvSpPr>
        <p:spPr>
          <a:xfrm>
            <a:off x="5277997" y="3468073"/>
            <a:ext cx="6852492" cy="2819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/>
              <a:t>例文</a:t>
            </a:r>
          </a:p>
          <a:p>
            <a:pPr lvl="1"/>
            <a:r>
              <a:rPr lang="zh-TW" altLang="en-US" sz="2200"/>
              <a:t>毎朝七時に起きます。</a:t>
            </a:r>
          </a:p>
          <a:p>
            <a:pPr lvl="1"/>
            <a:r>
              <a:rPr lang="zh-TW" altLang="en-US" sz="2200"/>
              <a:t>授業は11時30分に終わります。</a:t>
            </a:r>
          </a:p>
          <a:p>
            <a:pPr lvl="1"/>
            <a:r>
              <a:rPr lang="zh-TW" altLang="en-US" sz="2200"/>
              <a:t>明日、朝8時に出発します。</a:t>
            </a:r>
          </a:p>
          <a:p>
            <a:pPr lvl="1"/>
            <a:r>
              <a:rPr lang="zh-TW" altLang="en-US" sz="2200"/>
              <a:t>クリスマスに何をしますか。</a:t>
            </a:r>
          </a:p>
          <a:p>
            <a:pPr lvl="1"/>
            <a:endParaRPr lang="zh-TW" altLang="en-US" sz="2200"/>
          </a:p>
          <a:p>
            <a:pPr lvl="1"/>
            <a:endParaRPr lang="zh-TW" altLang="en-US" sz="2600"/>
          </a:p>
        </p:txBody>
      </p:sp>
    </p:spTree>
    <p:extLst>
      <p:ext uri="{BB962C8B-B14F-4D97-AF65-F5344CB8AC3E}">
        <p14:creationId xmlns:p14="http://schemas.microsoft.com/office/powerpoint/2010/main" val="3522286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4288266-7418-F062-C7F6-61460431B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545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名詞＋</a:t>
            </a:r>
            <a:r>
              <a:rPr lang="zh-TW" altLang="en-US">
                <a:solidFill>
                  <a:srgbClr val="FF0000"/>
                </a:solidFill>
              </a:rPr>
              <a:t>と</a:t>
            </a:r>
            <a:r>
              <a:rPr lang="zh-TW" altLang="en-US"/>
              <a:t>（和～、跟～）</a:t>
            </a:r>
            <a:endParaRPr lang="zh-TW" altLang="en-US" dirty="0"/>
          </a:p>
          <a:p>
            <a:endParaRPr lang="zh-TW" altLang="en-US" dirty="0"/>
          </a:p>
          <a:p>
            <a:r>
              <a:rPr lang="zh-TW" altLang="en-US"/>
              <a:t>友達</a:t>
            </a:r>
            <a:r>
              <a:rPr lang="zh-TW" altLang="en-US">
                <a:solidFill>
                  <a:srgbClr val="FF0000"/>
                </a:solidFill>
              </a:rPr>
              <a:t>と</a:t>
            </a:r>
            <a:r>
              <a:rPr lang="zh-TW" altLang="en-US"/>
              <a:t>一緒に映画を見ます。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7A17A5C-282D-9A06-2BB9-7608E2DA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3788" cy="1339940"/>
          </a:xfrm>
        </p:spPr>
        <p:txBody>
          <a:bodyPr>
            <a:noAutofit/>
          </a:bodyPr>
          <a:lstStyle/>
          <a:p>
            <a:r>
              <a:rPr lang="zh-TW" altLang="en-US" sz="3600"/>
              <a:t>動作夥伴「と」</a:t>
            </a:r>
            <a:endParaRPr lang="zh-TW" altLang="en-US" sz="3600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8C6A82B-2859-6441-1E05-E4BBBEF4F87D}"/>
              </a:ext>
            </a:extLst>
          </p:cNvPr>
          <p:cNvSpPr txBox="1">
            <a:spLocks/>
          </p:cNvSpPr>
          <p:nvPr/>
        </p:nvSpPr>
        <p:spPr>
          <a:xfrm>
            <a:off x="5536789" y="3424941"/>
            <a:ext cx="6852492" cy="2819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/>
              <a:t>例文</a:t>
            </a:r>
          </a:p>
          <a:p>
            <a:pPr lvl="1">
              <a:buFont typeface="Arial"/>
            </a:pPr>
            <a:r>
              <a:rPr lang="zh-TW" altLang="en-US" sz="2200"/>
              <a:t>今日は誰とここへ来ましたか。</a:t>
            </a:r>
            <a:endParaRPr lang="zh-TW" altLang="en-US" sz="2200" dirty="0"/>
          </a:p>
          <a:p>
            <a:pPr lvl="1">
              <a:buFont typeface="Arial"/>
            </a:pPr>
            <a:r>
              <a:rPr lang="zh-TW" altLang="en-US" sz="2200"/>
              <a:t>齋藤さんは彼女とハワイへ行きました。</a:t>
            </a:r>
            <a:endParaRPr lang="zh-TW" altLang="en-US" sz="2200" dirty="0"/>
          </a:p>
          <a:p>
            <a:pPr lvl="1">
              <a:buFont typeface="Arial"/>
            </a:pPr>
            <a:r>
              <a:rPr lang="zh-TW" altLang="en-US" sz="2200"/>
              <a:t>冬休みに友達とスキーをします。</a:t>
            </a:r>
            <a:endParaRPr lang="zh-TW" altLang="en-US" sz="2200" dirty="0"/>
          </a:p>
          <a:p>
            <a:pPr lvl="1">
              <a:buFont typeface="Arial"/>
            </a:pPr>
            <a:r>
              <a:rPr lang="zh-TW" altLang="en-US" sz="2200"/>
              <a:t>母と一緒に公園を散歩しました。</a:t>
            </a:r>
            <a:endParaRPr lang="zh-TW" altLang="en-US" sz="2200" dirty="0"/>
          </a:p>
          <a:p>
            <a:pPr lvl="1"/>
            <a:endParaRPr lang="zh-TW" altLang="en-US" sz="2600"/>
          </a:p>
        </p:txBody>
      </p:sp>
    </p:spTree>
    <p:extLst>
      <p:ext uri="{BB962C8B-B14F-4D97-AF65-F5344CB8AC3E}">
        <p14:creationId xmlns:p14="http://schemas.microsoft.com/office/powerpoint/2010/main" val="3249238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4288266-7418-F062-C7F6-61460431B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545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動詞＋</a:t>
            </a:r>
            <a:r>
              <a:rPr lang="zh-TW" altLang="en-US">
                <a:solidFill>
                  <a:srgbClr val="FF0000"/>
                </a:solidFill>
              </a:rPr>
              <a:t>ませんか</a:t>
            </a:r>
            <a:r>
              <a:rPr lang="zh-TW" altLang="en-US"/>
              <a:t>（邀請、邀約、勸誘）</a:t>
            </a:r>
            <a:endParaRPr lang="zh-TW" altLang="en-US" dirty="0"/>
          </a:p>
          <a:p>
            <a:endParaRPr lang="zh-TW" altLang="en-US" sz="2200" dirty="0"/>
          </a:p>
          <a:p>
            <a:r>
              <a:rPr lang="zh-TW" altLang="en-US" sz="2200"/>
              <a:t>一緒に映画を見</a:t>
            </a:r>
            <a:r>
              <a:rPr lang="zh-TW" altLang="en-US" sz="2200">
                <a:solidFill>
                  <a:srgbClr val="FF0000"/>
                </a:solidFill>
              </a:rPr>
              <a:t>ませんか</a:t>
            </a:r>
            <a:r>
              <a:rPr lang="zh-TW" altLang="en-US" sz="2200"/>
              <a:t>。</a:t>
            </a:r>
            <a:endParaRPr lang="zh-TW" altLang="en-US" sz="2200" dirty="0"/>
          </a:p>
          <a:p>
            <a:r>
              <a:rPr lang="zh-TW" altLang="en-US" sz="2200"/>
              <a:t>一緒に映画を見ないか。（男用）</a:t>
            </a:r>
            <a:endParaRPr lang="zh-TW" altLang="en-US" sz="2200" dirty="0"/>
          </a:p>
          <a:p>
            <a:r>
              <a:rPr lang="zh-TW" altLang="en-US" sz="2200"/>
              <a:t>一緒に映画を見ない？</a:t>
            </a:r>
            <a:endParaRPr lang="zh-TW" altLang="en-US" sz="2200" dirty="0"/>
          </a:p>
          <a:p>
            <a:r>
              <a:rPr lang="zh-TW" altLang="en-US" sz="2200"/>
              <a:t>この週末、食事に行き</a:t>
            </a:r>
            <a:r>
              <a:rPr lang="zh-TW" altLang="en-US" sz="2200">
                <a:solidFill>
                  <a:srgbClr val="FF0000"/>
                </a:solidFill>
              </a:rPr>
              <a:t>ませんか</a:t>
            </a:r>
            <a:r>
              <a:rPr lang="zh-TW" altLang="en-US" sz="2200"/>
              <a:t>。</a:t>
            </a:r>
            <a:endParaRPr lang="zh-TW" altLang="en-US" sz="2200" dirty="0"/>
          </a:p>
          <a:p>
            <a:r>
              <a:rPr lang="zh-TW" altLang="en-US" sz="2200"/>
              <a:t>この週末、食事に行きましょう。</a:t>
            </a:r>
            <a:endParaRPr lang="zh-TW" altLang="en-US" sz="2200" dirty="0"/>
          </a:p>
          <a:p>
            <a:r>
              <a:rPr lang="zh-TW" altLang="en-US" sz="2200"/>
              <a:t>時間ですね。じゃ、十分休み</a:t>
            </a:r>
            <a:r>
              <a:rPr lang="zh-TW" altLang="en-US" sz="2200">
                <a:solidFill>
                  <a:srgbClr val="FF0000"/>
                </a:solidFill>
              </a:rPr>
              <a:t>ませんか</a:t>
            </a:r>
            <a:r>
              <a:rPr lang="zh-TW" altLang="en-US" sz="2200"/>
              <a:t>。</a:t>
            </a:r>
            <a:endParaRPr lang="zh-TW" altLang="en-US" sz="2200" dirty="0"/>
          </a:p>
          <a:p>
            <a:r>
              <a:rPr lang="zh-TW" altLang="en-US" sz="2200"/>
              <a:t>時間ですね。じゃ、十分休みましょう。</a:t>
            </a:r>
            <a:endParaRPr lang="zh-TW" altLang="en-US" sz="2600" dirty="0"/>
          </a:p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7A17A5C-282D-9A06-2BB9-7608E2DA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3788" cy="1339940"/>
          </a:xfrm>
        </p:spPr>
        <p:txBody>
          <a:bodyPr>
            <a:noAutofit/>
          </a:bodyPr>
          <a:lstStyle/>
          <a:p>
            <a:r>
              <a:rPr lang="zh-TW" altLang="en-US" sz="3600"/>
              <a:t>〜ませんか（邀請）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8C6A82B-2859-6441-1E05-E4BBBEF4F87D}"/>
              </a:ext>
            </a:extLst>
          </p:cNvPr>
          <p:cNvSpPr txBox="1">
            <a:spLocks/>
          </p:cNvSpPr>
          <p:nvPr/>
        </p:nvSpPr>
        <p:spPr>
          <a:xfrm>
            <a:off x="5536789" y="3079884"/>
            <a:ext cx="6852492" cy="2819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/>
              <a:t>例文</a:t>
            </a:r>
          </a:p>
          <a:p>
            <a:pPr lvl="1">
              <a:buFont typeface="Arial"/>
            </a:pPr>
            <a:r>
              <a:rPr lang="zh-TW" altLang="en-US" sz="2200"/>
              <a:t>一緒に映画を見ませんか。</a:t>
            </a:r>
            <a:endParaRPr lang="zh-TW" altLang="en-US" sz="2200" dirty="0"/>
          </a:p>
          <a:p>
            <a:pPr lvl="1">
              <a:buFont typeface="Arial"/>
            </a:pPr>
            <a:r>
              <a:rPr lang="zh-TW" altLang="en-US" sz="2200"/>
              <a:t>昼ご飯を食べに行きませんか。</a:t>
            </a:r>
            <a:endParaRPr lang="zh-TW" altLang="en-US" sz="2200" dirty="0"/>
          </a:p>
          <a:p>
            <a:pPr lvl="1">
              <a:buFont typeface="Arial"/>
            </a:pPr>
            <a:r>
              <a:rPr lang="zh-TW" altLang="en-US" sz="2200"/>
              <a:t>今晩、一杯飲みませんか。</a:t>
            </a:r>
            <a:endParaRPr lang="zh-TW" altLang="en-US" sz="2200" dirty="0"/>
          </a:p>
          <a:p>
            <a:pPr lvl="1">
              <a:buFont typeface="Arial"/>
            </a:pPr>
            <a:r>
              <a:rPr lang="zh-TW" altLang="en-US" sz="2200"/>
              <a:t>疲れましたね。ちょっと休みませんか。</a:t>
            </a:r>
            <a:endParaRPr lang="zh-TW" altLang="en-US" sz="2200" dirty="0"/>
          </a:p>
          <a:p>
            <a:pPr lvl="1"/>
            <a:endParaRPr lang="zh-TW" altLang="en-US" sz="2600"/>
          </a:p>
        </p:txBody>
      </p:sp>
    </p:spTree>
    <p:extLst>
      <p:ext uri="{BB962C8B-B14F-4D97-AF65-F5344CB8AC3E}">
        <p14:creationId xmlns:p14="http://schemas.microsoft.com/office/powerpoint/2010/main" val="3913876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4288266-7418-F062-C7F6-61460431B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545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い形容詞＋</a:t>
            </a:r>
            <a:r>
              <a:rPr lang="zh-TW" altLang="en-US">
                <a:solidFill>
                  <a:srgbClr val="FF0000"/>
                </a:solidFill>
              </a:rPr>
              <a:t>くなります</a:t>
            </a:r>
            <a:endParaRPr lang="zh-TW" altLang="en-US" dirty="0">
              <a:solidFill>
                <a:srgbClr val="FF0000"/>
              </a:solidFill>
            </a:endParaRPr>
          </a:p>
          <a:p>
            <a:r>
              <a:rPr lang="zh-TW" altLang="en-US"/>
              <a:t>な形容詞＋</a:t>
            </a:r>
            <a:r>
              <a:rPr lang="zh-TW" altLang="en-US">
                <a:solidFill>
                  <a:srgbClr val="FF0000"/>
                </a:solidFill>
              </a:rPr>
              <a:t>になります</a:t>
            </a:r>
          </a:p>
          <a:p>
            <a:r>
              <a:rPr lang="zh-TW" altLang="en-US"/>
              <a:t>名詞＋</a:t>
            </a:r>
            <a:r>
              <a:rPr lang="zh-TW" altLang="en-US">
                <a:solidFill>
                  <a:srgbClr val="FF0000"/>
                </a:solidFill>
              </a:rPr>
              <a:t>になります</a:t>
            </a:r>
          </a:p>
          <a:p>
            <a:endParaRPr lang="zh-TW" altLang="en-US" dirty="0"/>
          </a:p>
          <a:p>
            <a:r>
              <a:rPr lang="zh-TW" altLang="en-US"/>
              <a:t>10時</a:t>
            </a:r>
            <a:r>
              <a:rPr lang="zh-TW" altLang="en-US">
                <a:solidFill>
                  <a:srgbClr val="FF0000"/>
                </a:solidFill>
              </a:rPr>
              <a:t>になりました</a:t>
            </a:r>
            <a:r>
              <a:rPr lang="zh-TW" altLang="en-US"/>
              <a:t>。</a:t>
            </a:r>
            <a:endParaRPr lang="zh-TW" altLang="en-US" dirty="0"/>
          </a:p>
          <a:p>
            <a:r>
              <a:rPr lang="zh-TW" altLang="en-US"/>
              <a:t>春</a:t>
            </a:r>
            <a:r>
              <a:rPr lang="zh-TW" altLang="en-US">
                <a:solidFill>
                  <a:srgbClr val="FF0000"/>
                </a:solidFill>
              </a:rPr>
              <a:t>になりました</a:t>
            </a:r>
            <a:r>
              <a:rPr lang="zh-TW" altLang="en-US"/>
              <a:t>。</a:t>
            </a:r>
            <a:endParaRPr lang="zh-TW" altLang="en-US" dirty="0"/>
          </a:p>
          <a:p>
            <a:r>
              <a:rPr lang="zh-TW" altLang="en-US"/>
              <a:t>来月18歳</a:t>
            </a:r>
            <a:r>
              <a:rPr lang="zh-TW" altLang="en-US">
                <a:solidFill>
                  <a:srgbClr val="FF0000"/>
                </a:solidFill>
              </a:rPr>
              <a:t>になります</a:t>
            </a:r>
            <a:r>
              <a:rPr lang="zh-TW" altLang="en-US"/>
              <a:t>。</a:t>
            </a:r>
            <a:endParaRPr lang="zh-TW" altLang="en-US" dirty="0"/>
          </a:p>
          <a:p>
            <a:endParaRPr lang="zh-TW" altLang="en-US" sz="26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7A17A5C-282D-9A06-2BB9-7608E2DA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3788" cy="1339940"/>
          </a:xfrm>
        </p:spPr>
        <p:txBody>
          <a:bodyPr>
            <a:noAutofit/>
          </a:bodyPr>
          <a:lstStyle/>
          <a:p>
            <a:r>
              <a:rPr lang="zh-TW" altLang="en-US" sz="3600"/>
              <a:t>〜くなります、になります（變得～、變成～）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8C6A82B-2859-6441-1E05-E4BBBEF4F87D}"/>
              </a:ext>
            </a:extLst>
          </p:cNvPr>
          <p:cNvSpPr txBox="1">
            <a:spLocks/>
          </p:cNvSpPr>
          <p:nvPr/>
        </p:nvSpPr>
        <p:spPr>
          <a:xfrm>
            <a:off x="5536789" y="3079884"/>
            <a:ext cx="6852492" cy="2819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/>
              <a:t>例文</a:t>
            </a:r>
          </a:p>
          <a:p>
            <a:pPr lvl="1">
              <a:buFont typeface="Arial"/>
            </a:pPr>
            <a:r>
              <a:rPr lang="zh-TW" altLang="en-US" sz="2200"/>
              <a:t>最近、涼しくなりました。</a:t>
            </a:r>
          </a:p>
          <a:p>
            <a:pPr lvl="1">
              <a:buFont typeface="Arial"/>
            </a:pPr>
            <a:r>
              <a:rPr lang="zh-TW" altLang="en-US" sz="2200"/>
              <a:t>仕事を辞めて、暇になりました。</a:t>
            </a:r>
            <a:endParaRPr lang="zh-TW" altLang="en-US" sz="2200" dirty="0"/>
          </a:p>
          <a:p>
            <a:pPr lvl="1">
              <a:buFont typeface="Arial"/>
            </a:pPr>
            <a:r>
              <a:rPr lang="zh-TW" altLang="en-US" sz="2200"/>
              <a:t>来年、太郎君は中学生になります。</a:t>
            </a:r>
            <a:endParaRPr lang="zh-TW" altLang="en-US" sz="2200" dirty="0"/>
          </a:p>
          <a:p>
            <a:pPr lvl="1">
              <a:buFont typeface="Arial"/>
            </a:pPr>
            <a:r>
              <a:rPr lang="zh-TW" altLang="en-US" sz="2200"/>
              <a:t>将来は医者になりたいです。</a:t>
            </a:r>
            <a:endParaRPr lang="zh-TW" altLang="en-US" sz="2200" dirty="0"/>
          </a:p>
          <a:p>
            <a:pPr lvl="1"/>
            <a:endParaRPr lang="zh-TW" altLang="en-US" sz="2600"/>
          </a:p>
        </p:txBody>
      </p:sp>
    </p:spTree>
    <p:extLst>
      <p:ext uri="{BB962C8B-B14F-4D97-AF65-F5344CB8AC3E}">
        <p14:creationId xmlns:p14="http://schemas.microsoft.com/office/powerpoint/2010/main" val="2933205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4288266-7418-F062-C7F6-61460431B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545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い形容詞＋</a:t>
            </a:r>
            <a:r>
              <a:rPr lang="zh-TW" altLang="en-US">
                <a:solidFill>
                  <a:srgbClr val="FF0000"/>
                </a:solidFill>
              </a:rPr>
              <a:t>くします</a:t>
            </a:r>
            <a:endParaRPr lang="zh-TW" altLang="en-US" dirty="0">
              <a:solidFill>
                <a:srgbClr val="FF0000"/>
              </a:solidFill>
            </a:endParaRPr>
          </a:p>
          <a:p>
            <a:r>
              <a:rPr lang="zh-TW" altLang="en-US"/>
              <a:t>な形容詞＋</a:t>
            </a:r>
            <a:r>
              <a:rPr lang="zh-TW" altLang="en-US">
                <a:solidFill>
                  <a:srgbClr val="FF0000"/>
                </a:solidFill>
              </a:rPr>
              <a:t>にします</a:t>
            </a:r>
          </a:p>
          <a:p>
            <a:r>
              <a:rPr lang="zh-TW" altLang="en-US"/>
              <a:t>名詞＋</a:t>
            </a:r>
            <a:r>
              <a:rPr lang="zh-TW" altLang="en-US">
                <a:solidFill>
                  <a:srgbClr val="FF0000"/>
                </a:solidFill>
              </a:rPr>
              <a:t>にします</a:t>
            </a:r>
          </a:p>
          <a:p>
            <a:endParaRPr lang="zh-TW" altLang="en-US" dirty="0"/>
          </a:p>
          <a:p>
            <a:r>
              <a:rPr lang="zh-TW" altLang="en-US"/>
              <a:t>ご飯の量を半分</a:t>
            </a:r>
            <a:r>
              <a:rPr lang="zh-TW" altLang="en-US">
                <a:solidFill>
                  <a:srgbClr val="FF0000"/>
                </a:solidFill>
              </a:rPr>
              <a:t>にします</a:t>
            </a:r>
            <a:r>
              <a:rPr lang="zh-TW" altLang="en-US"/>
              <a:t>。</a:t>
            </a:r>
            <a:endParaRPr lang="zh-TW" altLang="en-US" dirty="0"/>
          </a:p>
          <a:p>
            <a:r>
              <a:rPr lang="zh-TW" altLang="en-US"/>
              <a:t>次の会議は火曜日</a:t>
            </a:r>
            <a:r>
              <a:rPr lang="zh-TW" altLang="en-US">
                <a:solidFill>
                  <a:srgbClr val="FF0000"/>
                </a:solidFill>
              </a:rPr>
              <a:t>にします</a:t>
            </a:r>
            <a:r>
              <a:rPr lang="zh-TW" altLang="en-US"/>
              <a:t>。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sz="26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7A17A5C-282D-9A06-2BB9-7608E2DA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6957" cy="1339940"/>
          </a:xfrm>
        </p:spPr>
        <p:txBody>
          <a:bodyPr>
            <a:noAutofit/>
          </a:bodyPr>
          <a:lstStyle/>
          <a:p>
            <a:r>
              <a:rPr lang="zh-TW" altLang="en-US" sz="3600"/>
              <a:t>〜くします、にします（弄成～、作成～、決定要～）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8C6A82B-2859-6441-1E05-E4BBBEF4F87D}"/>
              </a:ext>
            </a:extLst>
          </p:cNvPr>
          <p:cNvSpPr txBox="1">
            <a:spLocks/>
          </p:cNvSpPr>
          <p:nvPr/>
        </p:nvSpPr>
        <p:spPr>
          <a:xfrm>
            <a:off x="5536789" y="3079884"/>
            <a:ext cx="6852492" cy="2819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/>
              <a:t>例文</a:t>
            </a:r>
          </a:p>
          <a:p>
            <a:pPr lvl="1">
              <a:buFont typeface="Arial"/>
            </a:pPr>
            <a:r>
              <a:rPr lang="zh-TW" altLang="en-US" sz="2200"/>
              <a:t>美容院へ行って髪を短くします。</a:t>
            </a:r>
            <a:endParaRPr lang="zh-TW" altLang="en-US" sz="2200" dirty="0"/>
          </a:p>
          <a:p>
            <a:pPr lvl="1">
              <a:buFont typeface="Arial"/>
            </a:pPr>
            <a:r>
              <a:rPr lang="zh-TW" altLang="en-US" sz="2200"/>
              <a:t>図書館では静かにしましょう。</a:t>
            </a:r>
            <a:endParaRPr lang="zh-TW" altLang="en-US" sz="2200" dirty="0"/>
          </a:p>
          <a:p>
            <a:pPr lvl="1">
              <a:buFont typeface="Arial"/>
            </a:pPr>
            <a:r>
              <a:rPr lang="zh-TW" altLang="en-US" sz="2200"/>
              <a:t>砂糖は半分にしてください。</a:t>
            </a:r>
            <a:endParaRPr lang="zh-TW" altLang="en-US" sz="2200" dirty="0"/>
          </a:p>
          <a:p>
            <a:pPr lvl="1">
              <a:buFont typeface="Arial"/>
            </a:pPr>
            <a:r>
              <a:rPr lang="zh-TW" altLang="en-US" sz="2200"/>
              <a:t>晩ご飯はカレーライスにします。</a:t>
            </a:r>
            <a:endParaRPr lang="zh-TW" altLang="en-US" sz="2200" dirty="0"/>
          </a:p>
          <a:p>
            <a:pPr lvl="1"/>
            <a:endParaRPr lang="zh-TW" altLang="en-US" sz="2600"/>
          </a:p>
        </p:txBody>
      </p:sp>
    </p:spTree>
    <p:extLst>
      <p:ext uri="{BB962C8B-B14F-4D97-AF65-F5344CB8AC3E}">
        <p14:creationId xmlns:p14="http://schemas.microsoft.com/office/powerpoint/2010/main" val="749644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4288266-7418-F062-C7F6-61460431B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545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動詞＋</a:t>
            </a:r>
            <a:r>
              <a:rPr lang="zh-TW" altLang="en-US">
                <a:solidFill>
                  <a:srgbClr val="FF0000"/>
                </a:solidFill>
              </a:rPr>
              <a:t>ましょう</a:t>
            </a:r>
            <a:endParaRPr lang="zh-TW" altLang="en-US" dirty="0">
              <a:solidFill>
                <a:srgbClr val="000000"/>
              </a:solidFill>
            </a:endParaRPr>
          </a:p>
          <a:p>
            <a:endParaRPr lang="zh-TW" altLang="en-US" sz="2000" dirty="0"/>
          </a:p>
          <a:p>
            <a:r>
              <a:rPr lang="zh-TW" altLang="en-US" sz="2000"/>
              <a:t>明日の夜、一緒に映画を見ませんか。</a:t>
            </a:r>
            <a:endParaRPr lang="zh-TW" altLang="en-US" sz="2000" dirty="0"/>
          </a:p>
          <a:p>
            <a:r>
              <a:rPr lang="zh-TW" altLang="en-US" sz="2000"/>
              <a:t>いいですね。何時ですか。</a:t>
            </a:r>
            <a:endParaRPr lang="zh-TW" altLang="en-US" sz="2000" dirty="0"/>
          </a:p>
          <a:p>
            <a:r>
              <a:rPr lang="zh-TW" altLang="en-US" sz="2000"/>
              <a:t>じゃあ、夜7時に新宿駅で会い</a:t>
            </a:r>
            <a:r>
              <a:rPr lang="zh-TW" altLang="en-US" sz="2000">
                <a:solidFill>
                  <a:srgbClr val="FF0000"/>
                </a:solidFill>
              </a:rPr>
              <a:t>ましょう</a:t>
            </a:r>
            <a:r>
              <a:rPr lang="zh-TW" altLang="en-US" sz="2000"/>
              <a:t>。</a:t>
            </a:r>
            <a:endParaRPr lang="zh-TW" altLang="en-US" sz="2400" dirty="0"/>
          </a:p>
          <a:p>
            <a:endParaRPr lang="zh-TW" altLang="en-US" dirty="0"/>
          </a:p>
          <a:p>
            <a:endParaRPr lang="zh-TW" altLang="en-US" sz="26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7A17A5C-282D-9A06-2BB9-7608E2DA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6957" cy="1339940"/>
          </a:xfrm>
        </p:spPr>
        <p:txBody>
          <a:bodyPr>
            <a:noAutofit/>
          </a:bodyPr>
          <a:lstStyle/>
          <a:p>
            <a:r>
              <a:rPr lang="zh-TW" altLang="en-US" sz="3600"/>
              <a:t>〜ましょう（做～吧）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8C6A82B-2859-6441-1E05-E4BBBEF4F87D}"/>
              </a:ext>
            </a:extLst>
          </p:cNvPr>
          <p:cNvSpPr txBox="1">
            <a:spLocks/>
          </p:cNvSpPr>
          <p:nvPr/>
        </p:nvSpPr>
        <p:spPr>
          <a:xfrm>
            <a:off x="5536789" y="3079884"/>
            <a:ext cx="6852492" cy="2819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/>
              <a:t>例文</a:t>
            </a:r>
          </a:p>
          <a:p>
            <a:pPr lvl="1">
              <a:buFont typeface="Arial"/>
            </a:pPr>
            <a:r>
              <a:rPr lang="zh-TW" altLang="en-US" sz="2200"/>
              <a:t>もう遅いですから、帰りましょう。</a:t>
            </a:r>
            <a:endParaRPr lang="zh-TW" altLang="en-US" sz="2200" dirty="0"/>
          </a:p>
          <a:p>
            <a:pPr lvl="1">
              <a:buFont typeface="Arial"/>
            </a:pPr>
            <a:r>
              <a:rPr lang="zh-TW" altLang="en-US" sz="2200"/>
              <a:t>ご飯を食べる前に手を洗いましょう。</a:t>
            </a:r>
            <a:endParaRPr lang="zh-TW" altLang="en-US" sz="2200" dirty="0"/>
          </a:p>
          <a:p>
            <a:pPr lvl="1">
              <a:buFont typeface="Arial"/>
            </a:pPr>
            <a:r>
              <a:rPr lang="zh-TW" altLang="en-US" sz="2200"/>
              <a:t>バスや電車の中では小さい声で話しましょう。</a:t>
            </a:r>
            <a:endParaRPr lang="zh-TW" altLang="en-US" sz="2200" dirty="0"/>
          </a:p>
          <a:p>
            <a:pPr lvl="1">
              <a:buFont typeface="Arial"/>
            </a:pPr>
            <a:r>
              <a:rPr lang="zh-TW" altLang="en-US" sz="2200"/>
              <a:t>今日の授業はこれで終わりましょう。</a:t>
            </a:r>
            <a:endParaRPr lang="zh-TW" altLang="en-US" sz="2200" dirty="0"/>
          </a:p>
          <a:p>
            <a:pPr lvl="1"/>
            <a:endParaRPr lang="zh-TW" altLang="en-US" sz="2600"/>
          </a:p>
        </p:txBody>
      </p:sp>
    </p:spTree>
    <p:extLst>
      <p:ext uri="{BB962C8B-B14F-4D97-AF65-F5344CB8AC3E}">
        <p14:creationId xmlns:p14="http://schemas.microsoft.com/office/powerpoint/2010/main" val="328833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17A5C-282D-9A06-2BB9-7608E2DA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/>
              <a:t>〜です、じゃありません（名詞肯定、否定)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E82732-1F5A-20AC-9707-24B2A32B3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zh-TW" altLang="en-US"/>
              <a:t>名詞＋</a:t>
            </a:r>
            <a:r>
              <a:rPr lang="zh-TW" altLang="en-US">
                <a:solidFill>
                  <a:srgbClr val="FF0000"/>
                </a:solidFill>
              </a:rPr>
              <a:t>です</a:t>
            </a:r>
            <a:r>
              <a:rPr lang="zh-TW" altLang="en-US"/>
              <a:t>（是）</a:t>
            </a:r>
          </a:p>
          <a:p>
            <a:r>
              <a:rPr lang="zh-TW" altLang="en-US"/>
              <a:t>名詞＋</a:t>
            </a:r>
            <a:r>
              <a:rPr lang="zh-TW" altLang="en-US">
                <a:solidFill>
                  <a:srgbClr val="FF0000"/>
                </a:solidFill>
              </a:rPr>
              <a:t>じゃありません</a:t>
            </a:r>
            <a:r>
              <a:rPr lang="zh-TW" altLang="en-US"/>
              <a:t>（不是），</a:t>
            </a:r>
            <a:r>
              <a:rPr lang="zh-TW" altLang="en-US">
                <a:solidFill>
                  <a:srgbClr val="FF0000"/>
                </a:solidFill>
              </a:rPr>
              <a:t>じゃ</a:t>
            </a:r>
            <a:r>
              <a:rPr lang="zh-TW" altLang="en-US"/>
              <a:t>可以替換成</a:t>
            </a:r>
            <a:r>
              <a:rPr lang="zh-TW" altLang="en-US">
                <a:solidFill>
                  <a:srgbClr val="FF0000"/>
                </a:solidFill>
              </a:rPr>
              <a:t>では</a:t>
            </a:r>
          </a:p>
          <a:p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/>
              <a:t>叮嚀體</a:t>
            </a:r>
          </a:p>
          <a:p>
            <a:pPr lvl="1"/>
            <a:r>
              <a:rPr lang="zh-TW" altLang="en-US"/>
              <a:t>私は学生</a:t>
            </a:r>
            <a:r>
              <a:rPr lang="zh-TW" altLang="en-US">
                <a:solidFill>
                  <a:srgbClr val="FF0000"/>
                </a:solidFill>
              </a:rPr>
              <a:t>です</a:t>
            </a:r>
            <a:r>
              <a:rPr lang="zh-TW" altLang="en-US"/>
              <a:t>。</a:t>
            </a:r>
            <a:endParaRPr lang="zh-TW"/>
          </a:p>
          <a:p>
            <a:pPr lvl="1"/>
            <a:r>
              <a:rPr lang="zh-TW" altLang="en-US"/>
              <a:t>私は会社員</a:t>
            </a:r>
            <a:r>
              <a:rPr lang="zh-TW" altLang="en-US">
                <a:solidFill>
                  <a:srgbClr val="FF0000"/>
                </a:solidFill>
              </a:rPr>
              <a:t>じゃありません</a:t>
            </a:r>
            <a:r>
              <a:rPr lang="zh-TW" altLang="en-US"/>
              <a:t>。</a:t>
            </a:r>
          </a:p>
          <a:p>
            <a:r>
              <a:rPr lang="zh-TW" altLang="en-US"/>
              <a:t>普通體</a:t>
            </a:r>
          </a:p>
          <a:p>
            <a:pPr lvl="1"/>
            <a:r>
              <a:rPr lang="zh-TW" altLang="en-US"/>
              <a:t>私は学生</a:t>
            </a:r>
            <a:r>
              <a:rPr lang="zh-TW" altLang="en-US">
                <a:solidFill>
                  <a:srgbClr val="FF0000"/>
                </a:solidFill>
              </a:rPr>
              <a:t>だ</a:t>
            </a:r>
            <a:r>
              <a:rPr lang="zh-TW" altLang="en-US"/>
              <a:t>。</a:t>
            </a:r>
          </a:p>
          <a:p>
            <a:pPr lvl="1"/>
            <a:r>
              <a:rPr lang="zh-TW" altLang="en-US"/>
              <a:t>私は会社員</a:t>
            </a:r>
            <a:r>
              <a:rPr lang="zh-TW" altLang="en-US">
                <a:solidFill>
                  <a:srgbClr val="FF0000"/>
                </a:solidFill>
              </a:rPr>
              <a:t>じゃない</a:t>
            </a:r>
            <a:r>
              <a:rPr lang="zh-TW" altLang="en-US"/>
              <a:t>。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3C2A1A3-3EBB-1B73-7832-CD23C12809D1}"/>
              </a:ext>
            </a:extLst>
          </p:cNvPr>
          <p:cNvSpPr txBox="1">
            <a:spLocks/>
          </p:cNvSpPr>
          <p:nvPr/>
        </p:nvSpPr>
        <p:spPr>
          <a:xfrm>
            <a:off x="5277997" y="3468073"/>
            <a:ext cx="6852492" cy="2819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/>
              <a:t>例文</a:t>
            </a:r>
          </a:p>
          <a:p>
            <a:pPr lvl="1"/>
            <a:r>
              <a:rPr lang="zh-TW" altLang="en-US" sz="2200"/>
              <a:t>私は教師です。</a:t>
            </a:r>
          </a:p>
          <a:p>
            <a:pPr lvl="1"/>
            <a:r>
              <a:rPr lang="zh-TW" altLang="en-US" sz="2200"/>
              <a:t>佐藤さんは会社員です。</a:t>
            </a:r>
          </a:p>
          <a:p>
            <a:pPr lvl="1"/>
            <a:r>
              <a:rPr lang="zh-TW" altLang="en-US" sz="2200"/>
              <a:t>鈴木さんは学生じゃありません。会社人です。</a:t>
            </a:r>
          </a:p>
          <a:p>
            <a:pPr lvl="1"/>
            <a:r>
              <a:rPr lang="zh-TW" altLang="en-US" sz="2200"/>
              <a:t>黃さんは留学生です。林さんも留学生です。</a:t>
            </a:r>
          </a:p>
          <a:p>
            <a:pPr lvl="1"/>
            <a:endParaRPr lang="zh-TW" altLang="en-US" sz="2200"/>
          </a:p>
          <a:p>
            <a:pPr lvl="1"/>
            <a:endParaRPr lang="zh-TW" altLang="en-US" sz="2600"/>
          </a:p>
        </p:txBody>
      </p:sp>
    </p:spTree>
    <p:extLst>
      <p:ext uri="{BB962C8B-B14F-4D97-AF65-F5344CB8AC3E}">
        <p14:creationId xmlns:p14="http://schemas.microsoft.com/office/powerpoint/2010/main" val="1652700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4288266-7418-F062-C7F6-61460431B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5452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zh-TW" altLang="en-US"/>
              <a:t>名詞＋</a:t>
            </a:r>
            <a:r>
              <a:rPr lang="zh-TW" altLang="en-US">
                <a:solidFill>
                  <a:srgbClr val="FF0000"/>
                </a:solidFill>
              </a:rPr>
              <a:t>を</a:t>
            </a:r>
            <a:r>
              <a:rPr lang="zh-TW">
                <a:ea typeface="+mn-lt"/>
                <a:cs typeface="+mn-lt"/>
              </a:rPr>
              <a:t>＋</a:t>
            </a:r>
            <a:r>
              <a:rPr lang="zh-TW" altLang="en-US">
                <a:ea typeface="+mn-lt"/>
                <a:cs typeface="+mn-lt"/>
              </a:rPr>
              <a:t>動作</a:t>
            </a:r>
            <a:endParaRPr lang="zh-TW" altLang="en-US" dirty="0">
              <a:ea typeface="+mn-lt"/>
              <a:cs typeface="+mn-lt"/>
            </a:endParaRPr>
          </a:p>
          <a:p>
            <a:endParaRPr lang="zh-TW" altLang="en-US" dirty="0"/>
          </a:p>
          <a:p>
            <a:r>
              <a:rPr lang="zh-TW" altLang="en-US"/>
              <a:t>ご飯</a:t>
            </a:r>
            <a:r>
              <a:rPr lang="zh-TW" altLang="en-US">
                <a:solidFill>
                  <a:srgbClr val="FF0000"/>
                </a:solidFill>
              </a:rPr>
              <a:t>を</a:t>
            </a:r>
            <a:r>
              <a:rPr lang="zh-TW" altLang="en-US"/>
              <a:t>食べます。</a:t>
            </a:r>
            <a:endParaRPr lang="zh-TW" altLang="en-US" dirty="0"/>
          </a:p>
          <a:p>
            <a:r>
              <a:rPr lang="zh-TW" altLang="en-US"/>
              <a:t>ビール</a:t>
            </a:r>
            <a:r>
              <a:rPr lang="zh-TW" altLang="en-US">
                <a:solidFill>
                  <a:srgbClr val="FF0000"/>
                </a:solidFill>
              </a:rPr>
              <a:t>を</a:t>
            </a:r>
            <a:r>
              <a:rPr lang="zh-TW" altLang="en-US"/>
              <a:t>飲みます。</a:t>
            </a:r>
            <a:endParaRPr lang="zh-TW" altLang="en-US" dirty="0"/>
          </a:p>
          <a:p>
            <a:r>
              <a:rPr lang="zh-TW" altLang="en-US"/>
              <a:t>穴</a:t>
            </a:r>
            <a:r>
              <a:rPr lang="zh-TW" altLang="en-US">
                <a:solidFill>
                  <a:srgbClr val="FF0000"/>
                </a:solidFill>
              </a:rPr>
              <a:t>を</a:t>
            </a:r>
            <a:r>
              <a:rPr lang="zh-TW" altLang="en-US"/>
              <a:t>掘ります</a:t>
            </a:r>
            <a:endParaRPr lang="zh-TW" altLang="en-US" dirty="0"/>
          </a:p>
          <a:p>
            <a:r>
              <a:rPr lang="zh-TW" altLang="en-US"/>
              <a:t>お湯</a:t>
            </a:r>
            <a:r>
              <a:rPr lang="zh-TW" altLang="en-US">
                <a:solidFill>
                  <a:srgbClr val="FF0000"/>
                </a:solidFill>
              </a:rPr>
              <a:t>を</a:t>
            </a:r>
            <a:r>
              <a:rPr lang="zh-TW" altLang="en-US"/>
              <a:t>沸かします。</a:t>
            </a:r>
            <a:endParaRPr lang="zh-TW" altLang="en-US" dirty="0"/>
          </a:p>
          <a:p>
            <a:r>
              <a:rPr lang="zh-TW" altLang="en-US"/>
              <a:t>橋</a:t>
            </a:r>
            <a:r>
              <a:rPr lang="zh-TW" altLang="en-US">
                <a:solidFill>
                  <a:srgbClr val="FF0000"/>
                </a:solidFill>
              </a:rPr>
              <a:t>を</a:t>
            </a:r>
            <a:r>
              <a:rPr lang="zh-TW" altLang="en-US"/>
              <a:t>渡ります。</a:t>
            </a:r>
            <a:endParaRPr lang="zh-TW" altLang="en-US" dirty="0"/>
          </a:p>
          <a:p>
            <a:r>
              <a:rPr lang="zh-TW" altLang="en-US"/>
              <a:t>教室</a:t>
            </a:r>
            <a:r>
              <a:rPr lang="zh-TW" altLang="en-US">
                <a:solidFill>
                  <a:srgbClr val="FF0000"/>
                </a:solidFill>
              </a:rPr>
              <a:t>を</a:t>
            </a:r>
            <a:r>
              <a:rPr lang="zh-TW" altLang="en-US"/>
              <a:t>出ます。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sz="2600" dirty="0"/>
          </a:p>
          <a:p>
            <a:endParaRPr lang="zh-TW" altLang="en-US" sz="24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7A17A5C-282D-9A06-2BB9-7608E2DA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6957" cy="1339940"/>
          </a:xfrm>
        </p:spPr>
        <p:txBody>
          <a:bodyPr>
            <a:noAutofit/>
          </a:bodyPr>
          <a:lstStyle/>
          <a:p>
            <a:r>
              <a:rPr lang="zh-TW" altLang="en-US" sz="3600"/>
              <a:t>動作作用對象「を」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8C6A82B-2859-6441-1E05-E4BBBEF4F87D}"/>
              </a:ext>
            </a:extLst>
          </p:cNvPr>
          <p:cNvSpPr txBox="1">
            <a:spLocks/>
          </p:cNvSpPr>
          <p:nvPr/>
        </p:nvSpPr>
        <p:spPr>
          <a:xfrm>
            <a:off x="4961695" y="3065507"/>
            <a:ext cx="6852492" cy="2819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/>
              <a:t>例文</a:t>
            </a:r>
          </a:p>
          <a:p>
            <a:pPr lvl="1"/>
            <a:r>
              <a:rPr lang="zh-TW" altLang="en-US" sz="2600"/>
              <a:t>日本人は箸でご飯を食べます。</a:t>
            </a:r>
          </a:p>
          <a:p>
            <a:pPr lvl="1"/>
            <a:r>
              <a:rPr lang="zh-TW" altLang="en-US" sz="2600"/>
              <a:t>昨日、たくさんお酒を飲みました。</a:t>
            </a:r>
            <a:endParaRPr lang="zh-TW" altLang="en-US" sz="2600" dirty="0"/>
          </a:p>
          <a:p>
            <a:pPr lvl="1"/>
            <a:r>
              <a:rPr lang="zh-TW" altLang="en-US" sz="2600"/>
              <a:t>ここに名前と住所を書いてください。</a:t>
            </a:r>
            <a:endParaRPr lang="zh-TW" altLang="en-US" sz="2600" dirty="0"/>
          </a:p>
          <a:p>
            <a:pPr lvl="1"/>
            <a:r>
              <a:rPr lang="zh-TW" altLang="en-US" sz="2600"/>
              <a:t>週に三回、学校で日本号を勉強します。</a:t>
            </a:r>
            <a:endParaRPr lang="zh-TW" altLang="en-US" sz="2600" dirty="0"/>
          </a:p>
          <a:p>
            <a:pPr lvl="1"/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581681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4288266-7418-F062-C7F6-61460431B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25" y="1986893"/>
            <a:ext cx="10515600" cy="46545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2300"/>
              <a:t>名詞＋</a:t>
            </a:r>
            <a:r>
              <a:rPr lang="zh-TW" altLang="en-US" sz="2300">
                <a:solidFill>
                  <a:srgbClr val="FF0000"/>
                </a:solidFill>
                <a:ea typeface="+mn-lt"/>
                <a:cs typeface="+mn-lt"/>
              </a:rPr>
              <a:t>で</a:t>
            </a:r>
            <a:r>
              <a:rPr lang="zh-TW" sz="2300">
                <a:ea typeface="+mn-lt"/>
                <a:cs typeface="+mn-lt"/>
              </a:rPr>
              <a:t>＋</a:t>
            </a:r>
            <a:r>
              <a:rPr lang="zh-TW" altLang="en-US" sz="2300">
                <a:ea typeface="+mn-lt"/>
                <a:cs typeface="+mn-lt"/>
              </a:rPr>
              <a:t>動作</a:t>
            </a:r>
            <a:endParaRPr lang="zh-TW" altLang="en-US" sz="2300" dirty="0">
              <a:ea typeface="+mn-lt"/>
              <a:cs typeface="+mn-lt"/>
            </a:endParaRPr>
          </a:p>
          <a:p>
            <a:endParaRPr lang="zh-TW" altLang="en-US" sz="2300" dirty="0"/>
          </a:p>
          <a:p>
            <a:r>
              <a:rPr lang="zh-TW" altLang="en-US" sz="2200"/>
              <a:t>図書館</a:t>
            </a:r>
            <a:r>
              <a:rPr lang="zh-TW" altLang="en-US" sz="2200">
                <a:solidFill>
                  <a:srgbClr val="FF0000"/>
                </a:solidFill>
              </a:rPr>
              <a:t>で</a:t>
            </a:r>
            <a:r>
              <a:rPr lang="zh-TW" altLang="en-US" sz="2200"/>
              <a:t>勉強します。</a:t>
            </a:r>
            <a:endParaRPr lang="zh-TW" altLang="en-US" sz="2200" dirty="0"/>
          </a:p>
          <a:p>
            <a:r>
              <a:rPr lang="zh-TW" altLang="en-US" sz="2200"/>
              <a:t>公園</a:t>
            </a:r>
            <a:r>
              <a:rPr lang="zh-TW" altLang="en-US" sz="2200">
                <a:solidFill>
                  <a:srgbClr val="FF0000"/>
                </a:solidFill>
              </a:rPr>
              <a:t>で</a:t>
            </a:r>
            <a:r>
              <a:rPr lang="zh-TW" altLang="en-US" sz="2200"/>
              <a:t>友達と遊びます。</a:t>
            </a:r>
            <a:endParaRPr lang="zh-TW" altLang="en-US" sz="2200" dirty="0"/>
          </a:p>
          <a:p>
            <a:r>
              <a:rPr lang="zh-TW" altLang="en-US" sz="2200"/>
              <a:t>公園</a:t>
            </a:r>
            <a:r>
              <a:rPr lang="zh-TW" altLang="en-US" sz="2200">
                <a:solidFill>
                  <a:srgbClr val="FF0000"/>
                </a:solidFill>
              </a:rPr>
              <a:t>を</a:t>
            </a:r>
            <a:r>
              <a:rPr lang="zh-TW" altLang="en-US" sz="2200"/>
              <a:t>散歩します。</a:t>
            </a:r>
            <a:endParaRPr lang="zh-TW" altLang="en-US" sz="2200" dirty="0"/>
          </a:p>
          <a:p>
            <a:r>
              <a:rPr lang="zh-TW" altLang="en-US" sz="2200"/>
              <a:t>この紙</a:t>
            </a:r>
            <a:r>
              <a:rPr lang="zh-TW" altLang="en-US" sz="2200">
                <a:solidFill>
                  <a:srgbClr val="FF0000"/>
                </a:solidFill>
              </a:rPr>
              <a:t>に</a:t>
            </a:r>
            <a:r>
              <a:rPr lang="zh-TW" altLang="en-US" sz="2200"/>
              <a:t>名前と電話番号を書いてください。</a:t>
            </a:r>
            <a:endParaRPr lang="zh-TW" altLang="en-US" sz="2200" dirty="0"/>
          </a:p>
          <a:p>
            <a:r>
              <a:rPr lang="zh-TW" altLang="en-US" sz="2200"/>
              <a:t>ここ</a:t>
            </a:r>
            <a:r>
              <a:rPr lang="zh-TW" altLang="en-US" sz="2200">
                <a:solidFill>
                  <a:srgbClr val="FF0000"/>
                </a:solidFill>
              </a:rPr>
              <a:t>に</a:t>
            </a:r>
            <a:r>
              <a:rPr lang="zh-TW" altLang="en-US" sz="2200"/>
              <a:t>車を止めてください。</a:t>
            </a:r>
            <a:endParaRPr lang="zh-TW" altLang="en-US" sz="2200" dirty="0"/>
          </a:p>
          <a:p>
            <a:r>
              <a:rPr lang="zh-TW" altLang="en-US" sz="2200"/>
              <a:t>ここ</a:t>
            </a:r>
            <a:r>
              <a:rPr lang="zh-TW" altLang="en-US" sz="2200">
                <a:solidFill>
                  <a:srgbClr val="FF0000"/>
                </a:solidFill>
              </a:rPr>
              <a:t>で</a:t>
            </a:r>
            <a:r>
              <a:rPr lang="zh-TW" altLang="en-US" sz="2200"/>
              <a:t>車を止めてください。</a:t>
            </a:r>
            <a:endParaRPr lang="zh-TW" altLang="en-US" sz="2200" dirty="0"/>
          </a:p>
          <a:p>
            <a:endParaRPr lang="zh-TW" altLang="en-US" sz="2200" dirty="0"/>
          </a:p>
          <a:p>
            <a:endParaRPr lang="zh-TW" altLang="en-US" sz="2200" dirty="0"/>
          </a:p>
          <a:p>
            <a:endParaRPr lang="zh-TW" altLang="en-US" sz="22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7A17A5C-282D-9A06-2BB9-7608E2DA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6957" cy="1339940"/>
          </a:xfrm>
        </p:spPr>
        <p:txBody>
          <a:bodyPr>
            <a:noAutofit/>
          </a:bodyPr>
          <a:lstStyle/>
          <a:p>
            <a:r>
              <a:rPr lang="zh-TW" altLang="en-US" sz="3600"/>
              <a:t>助詞：動作進行地點「で」（在～）</a:t>
            </a:r>
            <a:endParaRPr lang="zh-TW" altLang="en-US" sz="3600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8C6A82B-2859-6441-1E05-E4BBBEF4F87D}"/>
              </a:ext>
            </a:extLst>
          </p:cNvPr>
          <p:cNvSpPr txBox="1">
            <a:spLocks/>
          </p:cNvSpPr>
          <p:nvPr/>
        </p:nvSpPr>
        <p:spPr>
          <a:xfrm>
            <a:off x="5910601" y="3079884"/>
            <a:ext cx="6277398" cy="3581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/>
              <a:t>例文</a:t>
            </a:r>
          </a:p>
          <a:p>
            <a:pPr lvl="1"/>
            <a:r>
              <a:rPr lang="en-US" altLang="en-US" sz="2600" dirty="0" err="1"/>
              <a:t>図書館で日本語を勉強します</a:t>
            </a:r>
            <a:r>
              <a:rPr lang="en-US" altLang="en-US" sz="2600" dirty="0"/>
              <a:t>。</a:t>
            </a:r>
          </a:p>
          <a:p>
            <a:pPr lvl="1"/>
            <a:r>
              <a:rPr lang="en-US" altLang="zh-TW" sz="2600" dirty="0" err="1"/>
              <a:t>どこで昼ご飯を食べますか</a:t>
            </a:r>
            <a:r>
              <a:rPr lang="en-US" altLang="zh-TW" sz="2600" dirty="0"/>
              <a:t>。</a:t>
            </a:r>
          </a:p>
          <a:p>
            <a:pPr lvl="1"/>
            <a:r>
              <a:rPr lang="en-US" altLang="zh-TW" sz="2600" dirty="0" err="1"/>
              <a:t>ここでタバコを吸わないでください</a:t>
            </a:r>
            <a:r>
              <a:rPr lang="en-US" altLang="zh-TW" sz="2600" dirty="0"/>
              <a:t>。</a:t>
            </a:r>
          </a:p>
          <a:p>
            <a:pPr lvl="1"/>
            <a:r>
              <a:rPr lang="en-US" altLang="zh-TW" sz="2600" dirty="0" err="1"/>
              <a:t>上野公園でお花見をしましょう</a:t>
            </a:r>
            <a:r>
              <a:rPr lang="en-US" altLang="zh-TW" sz="2600" dirty="0"/>
              <a:t>。</a:t>
            </a:r>
          </a:p>
          <a:p>
            <a:pPr lvl="1"/>
            <a:endParaRPr lang="en-US" altLang="zh-TW" sz="2600" dirty="0"/>
          </a:p>
          <a:p>
            <a:pPr lvl="1"/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707510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17A5C-282D-9A06-2BB9-7608E2DA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/>
              <a:t>〜ます、ません（動詞文肯定、否定）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E82732-1F5A-20AC-9707-24B2A32B3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zh-TW" altLang="en-US"/>
              <a:t>動詞＋</a:t>
            </a:r>
            <a:r>
              <a:rPr lang="zh-TW" altLang="en-US">
                <a:solidFill>
                  <a:srgbClr val="FF0000"/>
                </a:solidFill>
              </a:rPr>
              <a:t>ます</a:t>
            </a:r>
            <a:r>
              <a:rPr lang="zh-TW" altLang="en-US"/>
              <a:t>（做）</a:t>
            </a:r>
            <a:endParaRPr lang="zh-TW"/>
          </a:p>
          <a:p>
            <a:r>
              <a:rPr lang="zh-TW" altLang="en-US"/>
              <a:t>動詞＋</a:t>
            </a:r>
            <a:r>
              <a:rPr lang="zh-TW" altLang="en-US">
                <a:solidFill>
                  <a:srgbClr val="FF0000"/>
                </a:solidFill>
              </a:rPr>
              <a:t>ません</a:t>
            </a:r>
            <a:r>
              <a:rPr lang="zh-TW" altLang="en-US"/>
              <a:t>（不做）</a:t>
            </a:r>
            <a:endParaRPr lang="zh-TW" altLang="en-US">
              <a:solidFill>
                <a:srgbClr val="FF0000"/>
              </a:solidFill>
            </a:endParaRPr>
          </a:p>
          <a:p>
            <a:endParaRPr lang="zh-TW" altLang="en-US"/>
          </a:p>
          <a:p>
            <a:r>
              <a:rPr lang="zh-TW" altLang="en-US"/>
              <a:t>叮嚀體</a:t>
            </a:r>
          </a:p>
          <a:p>
            <a:pPr lvl="1"/>
            <a:r>
              <a:rPr lang="zh-TW" altLang="en-US"/>
              <a:t>食べ</a:t>
            </a:r>
            <a:r>
              <a:rPr lang="zh-TW" altLang="en-US">
                <a:solidFill>
                  <a:srgbClr val="FF0000"/>
                </a:solidFill>
              </a:rPr>
              <a:t>ます</a:t>
            </a:r>
            <a:r>
              <a:rPr lang="zh-TW" altLang="en-US"/>
              <a:t>。</a:t>
            </a:r>
          </a:p>
          <a:p>
            <a:pPr lvl="1"/>
            <a:r>
              <a:rPr lang="zh-TW" altLang="en-US"/>
              <a:t>飲み</a:t>
            </a:r>
            <a:r>
              <a:rPr lang="zh-TW" altLang="en-US">
                <a:solidFill>
                  <a:srgbClr val="FF0000"/>
                </a:solidFill>
              </a:rPr>
              <a:t>ません</a:t>
            </a:r>
            <a:r>
              <a:rPr lang="zh-TW" altLang="en-US"/>
              <a:t>。</a:t>
            </a:r>
          </a:p>
          <a:p>
            <a:r>
              <a:rPr lang="zh-TW" altLang="en-US"/>
              <a:t>普通體</a:t>
            </a:r>
          </a:p>
          <a:p>
            <a:pPr lvl="1"/>
            <a:r>
              <a:rPr lang="zh-TW" altLang="en-US"/>
              <a:t>食べ</a:t>
            </a:r>
            <a:r>
              <a:rPr lang="zh-TW" altLang="en-US">
                <a:solidFill>
                  <a:srgbClr val="FF0000"/>
                </a:solidFill>
              </a:rPr>
              <a:t>る</a:t>
            </a:r>
            <a:r>
              <a:rPr lang="zh-TW" altLang="en-US"/>
              <a:t>。</a:t>
            </a:r>
          </a:p>
          <a:p>
            <a:pPr lvl="1"/>
            <a:r>
              <a:rPr lang="zh-TW" altLang="en-US"/>
              <a:t>飲み</a:t>
            </a:r>
            <a:r>
              <a:rPr lang="zh-TW" altLang="en-US">
                <a:solidFill>
                  <a:srgbClr val="FF0000"/>
                </a:solidFill>
              </a:rPr>
              <a:t>ない</a:t>
            </a:r>
            <a:r>
              <a:rPr lang="zh-TW" altLang="en-US"/>
              <a:t>。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3C2A1A3-3EBB-1B73-7832-CD23C12809D1}"/>
              </a:ext>
            </a:extLst>
          </p:cNvPr>
          <p:cNvSpPr txBox="1">
            <a:spLocks/>
          </p:cNvSpPr>
          <p:nvPr/>
        </p:nvSpPr>
        <p:spPr>
          <a:xfrm>
            <a:off x="5277997" y="3468073"/>
            <a:ext cx="6852492" cy="2819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/>
              <a:t>例文</a:t>
            </a:r>
          </a:p>
          <a:p>
            <a:pPr lvl="1"/>
            <a:r>
              <a:rPr lang="zh-TW" altLang="en-US" sz="2200"/>
              <a:t>明日、私は働きます。</a:t>
            </a:r>
          </a:p>
          <a:p>
            <a:pPr lvl="1"/>
            <a:r>
              <a:rPr lang="zh-TW" altLang="en-US" sz="2200"/>
              <a:t>あなたはお酒を飲みますか。</a:t>
            </a:r>
          </a:p>
          <a:p>
            <a:pPr lvl="1"/>
            <a:r>
              <a:rPr lang="zh-TW" altLang="en-US" sz="2200"/>
              <a:t>高橋部長はタバコを吸いません。</a:t>
            </a:r>
          </a:p>
          <a:p>
            <a:pPr lvl="1"/>
            <a:r>
              <a:rPr lang="zh-TW" altLang="en-US" sz="2200"/>
              <a:t>夜八時から九時まで勉強します。</a:t>
            </a:r>
          </a:p>
          <a:p>
            <a:pPr lvl="1"/>
            <a:endParaRPr lang="zh-TW" altLang="en-US" sz="2200"/>
          </a:p>
          <a:p>
            <a:pPr lvl="1"/>
            <a:endParaRPr lang="zh-TW" altLang="en-US" sz="2600"/>
          </a:p>
        </p:txBody>
      </p:sp>
    </p:spTree>
    <p:extLst>
      <p:ext uri="{BB962C8B-B14F-4D97-AF65-F5344CB8AC3E}">
        <p14:creationId xmlns:p14="http://schemas.microsoft.com/office/powerpoint/2010/main" val="62375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17A5C-282D-9A06-2BB9-7608E2DA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/>
              <a:t>〜です、じゃありません（な形容詞肯定、否定）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E82732-1F5A-20AC-9707-24B2A32B3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zh-TW" altLang="en-US"/>
              <a:t>な形容詞＋</a:t>
            </a:r>
            <a:r>
              <a:rPr lang="zh-TW" altLang="en-US">
                <a:solidFill>
                  <a:srgbClr val="FF0000"/>
                </a:solidFill>
              </a:rPr>
              <a:t>です</a:t>
            </a:r>
            <a:r>
              <a:rPr lang="zh-TW" altLang="en-US"/>
              <a:t>（很～）</a:t>
            </a:r>
            <a:endParaRPr lang="zh-TW"/>
          </a:p>
          <a:p>
            <a:r>
              <a:rPr lang="zh-TW" altLang="en-US"/>
              <a:t>な形容詞＋</a:t>
            </a:r>
            <a:r>
              <a:rPr lang="zh-TW" altLang="en-US">
                <a:solidFill>
                  <a:srgbClr val="FF0000"/>
                </a:solidFill>
              </a:rPr>
              <a:t>じゃありません</a:t>
            </a:r>
            <a:r>
              <a:rPr lang="zh-TW" altLang="en-US"/>
              <a:t>（不～）</a:t>
            </a:r>
            <a:endParaRPr lang="zh-TW" altLang="en-US">
              <a:solidFill>
                <a:srgbClr val="FF0000"/>
              </a:solidFill>
            </a:endParaRPr>
          </a:p>
          <a:p>
            <a:endParaRPr lang="zh-TW" altLang="en-US"/>
          </a:p>
          <a:p>
            <a:r>
              <a:rPr lang="zh-TW" altLang="en-US"/>
              <a:t>名詞</a:t>
            </a:r>
          </a:p>
          <a:p>
            <a:pPr lvl="1"/>
            <a:r>
              <a:rPr lang="zh-TW" altLang="en-US"/>
              <a:t>日本人</a:t>
            </a:r>
            <a:r>
              <a:rPr lang="zh-TW" altLang="en-US">
                <a:solidFill>
                  <a:srgbClr val="FF0000"/>
                </a:solidFill>
              </a:rPr>
              <a:t>です</a:t>
            </a:r>
            <a:r>
              <a:rPr lang="zh-TW" altLang="en-US"/>
              <a:t>。</a:t>
            </a:r>
          </a:p>
          <a:p>
            <a:pPr lvl="1"/>
            <a:r>
              <a:rPr lang="zh-TW" altLang="en-US"/>
              <a:t>日本人</a:t>
            </a:r>
            <a:r>
              <a:rPr lang="zh-TW" altLang="en-US">
                <a:solidFill>
                  <a:srgbClr val="FF0000"/>
                </a:solidFill>
              </a:rPr>
              <a:t>じゃありません</a:t>
            </a:r>
            <a:r>
              <a:rPr lang="zh-TW" altLang="en-US"/>
              <a:t>。</a:t>
            </a:r>
          </a:p>
          <a:p>
            <a:r>
              <a:rPr lang="zh-TW" altLang="en-US"/>
              <a:t>な形容詞</a:t>
            </a:r>
          </a:p>
          <a:p>
            <a:pPr lvl="1"/>
            <a:r>
              <a:rPr lang="zh-TW" altLang="en-US"/>
              <a:t>元気</a:t>
            </a:r>
            <a:r>
              <a:rPr lang="zh-TW" altLang="en-US">
                <a:solidFill>
                  <a:srgbClr val="FF0000"/>
                </a:solidFill>
              </a:rPr>
              <a:t>です</a:t>
            </a:r>
            <a:r>
              <a:rPr lang="zh-TW" altLang="en-US"/>
              <a:t>。</a:t>
            </a:r>
          </a:p>
          <a:p>
            <a:pPr lvl="1"/>
            <a:r>
              <a:rPr lang="zh-TW" altLang="en-US"/>
              <a:t>元気</a:t>
            </a:r>
            <a:r>
              <a:rPr lang="zh-TW" altLang="en-US">
                <a:solidFill>
                  <a:srgbClr val="FF0000"/>
                </a:solidFill>
              </a:rPr>
              <a:t>じゃありません</a:t>
            </a:r>
            <a:r>
              <a:rPr lang="zh-TW" altLang="en-US"/>
              <a:t>。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3C2A1A3-3EBB-1B73-7832-CD23C12809D1}"/>
              </a:ext>
            </a:extLst>
          </p:cNvPr>
          <p:cNvSpPr txBox="1">
            <a:spLocks/>
          </p:cNvSpPr>
          <p:nvPr/>
        </p:nvSpPr>
        <p:spPr>
          <a:xfrm>
            <a:off x="5277997" y="3468073"/>
            <a:ext cx="6852492" cy="2819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/>
              <a:t>例文</a:t>
            </a:r>
          </a:p>
          <a:p>
            <a:pPr lvl="1"/>
            <a:r>
              <a:rPr lang="zh-TW" altLang="en-US" sz="2200"/>
              <a:t>この町は静かです。</a:t>
            </a:r>
          </a:p>
          <a:p>
            <a:pPr lvl="1"/>
            <a:r>
              <a:rPr lang="zh-TW" altLang="en-US" sz="2200"/>
              <a:t>私の大学は有名じゃありません。</a:t>
            </a:r>
          </a:p>
          <a:p>
            <a:pPr lvl="1"/>
            <a:r>
              <a:rPr lang="zh-TW" altLang="en-US" sz="2200"/>
              <a:t>彼女はとても元気です。</a:t>
            </a:r>
          </a:p>
          <a:p>
            <a:pPr lvl="1"/>
            <a:r>
              <a:rPr lang="zh-TW" altLang="en-US" sz="2200"/>
              <a:t>この川はあまり綺麗じゃありません。</a:t>
            </a:r>
          </a:p>
          <a:p>
            <a:pPr lvl="1"/>
            <a:endParaRPr lang="zh-TW" altLang="en-US" sz="2200"/>
          </a:p>
          <a:p>
            <a:pPr lvl="1"/>
            <a:endParaRPr lang="zh-TW" altLang="en-US" sz="2600"/>
          </a:p>
        </p:txBody>
      </p:sp>
    </p:spTree>
    <p:extLst>
      <p:ext uri="{BB962C8B-B14F-4D97-AF65-F5344CB8AC3E}">
        <p14:creationId xmlns:p14="http://schemas.microsoft.com/office/powerpoint/2010/main" val="78334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17A5C-282D-9A06-2BB9-7608E2DA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/>
              <a:t>〜いです、くないです（い形容詞肯定、否定）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E82732-1F5A-20AC-9707-24B2A32B3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い形容詞＋</a:t>
            </a:r>
            <a:r>
              <a:rPr lang="zh-TW" altLang="en-US">
                <a:solidFill>
                  <a:srgbClr val="FF0000"/>
                </a:solidFill>
              </a:rPr>
              <a:t>いです</a:t>
            </a:r>
            <a:r>
              <a:rPr lang="zh-TW" altLang="en-US"/>
              <a:t>（很～）</a:t>
            </a:r>
            <a:endParaRPr lang="zh-TW"/>
          </a:p>
          <a:p>
            <a:r>
              <a:rPr lang="zh-TW" altLang="en-US"/>
              <a:t>い形容詞＋</a:t>
            </a:r>
            <a:r>
              <a:rPr lang="zh-TW" altLang="en-US">
                <a:solidFill>
                  <a:srgbClr val="FF0000"/>
                </a:solidFill>
              </a:rPr>
              <a:t>くないです</a:t>
            </a:r>
            <a:r>
              <a:rPr lang="zh-TW" altLang="en-US"/>
              <a:t>（不～）</a:t>
            </a:r>
            <a:endParaRPr lang="zh-TW" altLang="en-US">
              <a:solidFill>
                <a:srgbClr val="FF0000"/>
              </a:solidFill>
            </a:endParaRPr>
          </a:p>
          <a:p>
            <a:endParaRPr lang="zh-TW" altLang="en-US"/>
          </a:p>
          <a:p>
            <a:r>
              <a:rPr lang="zh-TW" altLang="en-US" sz="2200"/>
              <a:t>私は学生</a:t>
            </a:r>
            <a:r>
              <a:rPr lang="zh-TW" altLang="en-US" sz="2200">
                <a:solidFill>
                  <a:srgbClr val="FF0000"/>
                </a:solidFill>
              </a:rPr>
              <a:t>です</a:t>
            </a:r>
            <a:r>
              <a:rPr lang="zh-TW" altLang="en-US" sz="2200"/>
              <a:t>。（名詞）</a:t>
            </a:r>
            <a:endParaRPr lang="zh-TW" altLang="en-US"/>
          </a:p>
          <a:p>
            <a:r>
              <a:rPr lang="zh-TW" altLang="en-US" sz="2200"/>
              <a:t>明日働き</a:t>
            </a:r>
            <a:r>
              <a:rPr lang="zh-TW" altLang="en-US" sz="2200">
                <a:solidFill>
                  <a:srgbClr val="FF0000"/>
                </a:solidFill>
              </a:rPr>
              <a:t>ます</a:t>
            </a:r>
            <a:r>
              <a:rPr lang="zh-TW" altLang="en-US" sz="2200"/>
              <a:t>。（動詞）</a:t>
            </a:r>
          </a:p>
          <a:p>
            <a:r>
              <a:rPr lang="zh-TW" altLang="en-US" sz="2200"/>
              <a:t>この町は賑やか</a:t>
            </a:r>
            <a:r>
              <a:rPr lang="zh-TW" altLang="en-US" sz="2200">
                <a:solidFill>
                  <a:srgbClr val="FF0000"/>
                </a:solidFill>
              </a:rPr>
              <a:t>です</a:t>
            </a:r>
            <a:r>
              <a:rPr lang="zh-TW" altLang="en-US" sz="2200"/>
              <a:t>。（な形）</a:t>
            </a:r>
          </a:p>
          <a:p>
            <a:r>
              <a:rPr lang="zh-TW" altLang="en-US" sz="2200"/>
              <a:t>台湾料理は美味しい</a:t>
            </a:r>
            <a:r>
              <a:rPr lang="zh-TW" altLang="en-US" sz="2200">
                <a:solidFill>
                  <a:srgbClr val="FF0000"/>
                </a:solidFill>
              </a:rPr>
              <a:t>です</a:t>
            </a:r>
            <a:r>
              <a:rPr lang="zh-TW" altLang="en-US" sz="2200"/>
              <a:t>。（い形）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3C2A1A3-3EBB-1B73-7832-CD23C12809D1}"/>
              </a:ext>
            </a:extLst>
          </p:cNvPr>
          <p:cNvSpPr txBox="1">
            <a:spLocks/>
          </p:cNvSpPr>
          <p:nvPr/>
        </p:nvSpPr>
        <p:spPr>
          <a:xfrm>
            <a:off x="5277997" y="3468073"/>
            <a:ext cx="6852492" cy="2819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/>
              <a:t>例文</a:t>
            </a:r>
          </a:p>
          <a:p>
            <a:pPr lvl="1"/>
            <a:r>
              <a:rPr lang="zh-TW" altLang="en-US" sz="2200"/>
              <a:t>東京の夏はとても暑いです。</a:t>
            </a:r>
          </a:p>
          <a:p>
            <a:pPr lvl="1"/>
            <a:r>
              <a:rPr lang="zh-TW" altLang="en-US" sz="2200"/>
              <a:t>この店のラーメンは美味しくないです。</a:t>
            </a:r>
          </a:p>
          <a:p>
            <a:pPr lvl="1"/>
            <a:r>
              <a:rPr lang="zh-TW" altLang="en-US" sz="2200"/>
              <a:t>今、忙しいですか。</a:t>
            </a:r>
          </a:p>
          <a:p>
            <a:pPr lvl="1"/>
            <a:r>
              <a:rPr lang="zh-TW" altLang="en-US" sz="2200"/>
              <a:t>この漫画は全然面白くないです。</a:t>
            </a:r>
          </a:p>
          <a:p>
            <a:pPr lvl="1"/>
            <a:endParaRPr lang="zh-TW" altLang="en-US" sz="2200"/>
          </a:p>
          <a:p>
            <a:pPr lvl="1"/>
            <a:endParaRPr lang="zh-TW" altLang="en-US" sz="2600"/>
          </a:p>
        </p:txBody>
      </p:sp>
    </p:spTree>
    <p:extLst>
      <p:ext uri="{BB962C8B-B14F-4D97-AF65-F5344CB8AC3E}">
        <p14:creationId xmlns:p14="http://schemas.microsoft.com/office/powerpoint/2010/main" val="299769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17A5C-282D-9A06-2BB9-7608E2DA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/>
              <a:t>助詞：主題「は」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E82732-1F5A-20AC-9707-24B2A32B3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5452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zh-TW" altLang="en-US">
                <a:solidFill>
                  <a:srgbClr val="000000"/>
                </a:solidFill>
              </a:rPr>
              <a:t>名詞</a:t>
            </a:r>
            <a:r>
              <a:rPr lang="zh-TW" altLang="en-US">
                <a:solidFill>
                  <a:srgbClr val="FF0000"/>
                </a:solidFill>
              </a:rPr>
              <a:t>は</a:t>
            </a:r>
            <a:r>
              <a:rPr lang="zh-TW" altLang="en-US">
                <a:solidFill>
                  <a:srgbClr val="000000"/>
                </a:solidFill>
              </a:rPr>
              <a:t>（表示主題）</a:t>
            </a:r>
          </a:p>
          <a:p>
            <a:r>
              <a:rPr lang="zh-TW" altLang="en-US" sz="2200"/>
              <a:t>私は大学生です。</a:t>
            </a:r>
          </a:p>
          <a:p>
            <a:r>
              <a:rPr lang="zh-TW" altLang="en-US" sz="2200"/>
              <a:t>私が住んでいるアパートの大家さんの子供</a:t>
            </a:r>
            <a:r>
              <a:rPr lang="zh-TW" altLang="en-US" sz="2200">
                <a:solidFill>
                  <a:srgbClr val="FF0000"/>
                </a:solidFill>
              </a:rPr>
              <a:t>は</a:t>
            </a:r>
            <a:r>
              <a:rPr lang="zh-TW" altLang="en-US" sz="2200"/>
              <a:t>小学生です。</a:t>
            </a:r>
          </a:p>
          <a:p>
            <a:endParaRPr lang="zh-TW" altLang="en-US" sz="2200"/>
          </a:p>
          <a:p>
            <a:r>
              <a:rPr lang="zh-TW" altLang="en-US" sz="2400"/>
              <a:t>主題＝主語</a:t>
            </a:r>
          </a:p>
          <a:p>
            <a:pPr lvl="1"/>
            <a:r>
              <a:rPr lang="zh-TW" altLang="en-US" sz="1800"/>
              <a:t>妻</a:t>
            </a:r>
            <a:r>
              <a:rPr lang="zh-TW" altLang="en-US" sz="1800">
                <a:solidFill>
                  <a:srgbClr val="FF0000"/>
                </a:solidFill>
              </a:rPr>
              <a:t>は</a:t>
            </a:r>
            <a:r>
              <a:rPr lang="zh-TW" altLang="en-US" sz="1800"/>
              <a:t>お弁当を作ります。</a:t>
            </a:r>
          </a:p>
          <a:p>
            <a:r>
              <a:rPr lang="zh-TW" altLang="en-US" sz="2400"/>
              <a:t>主題</a:t>
            </a:r>
            <a:r>
              <a:rPr lang="zh-TW" sz="2400">
                <a:ea typeface="+mn-lt"/>
                <a:cs typeface="+mn-lt"/>
              </a:rPr>
              <a:t>≠</a:t>
            </a:r>
            <a:r>
              <a:rPr lang="zh-TW" altLang="en-US" sz="2400">
                <a:ea typeface="+mn-lt"/>
                <a:cs typeface="+mn-lt"/>
              </a:rPr>
              <a:t>主語</a:t>
            </a:r>
            <a:endParaRPr lang="zh-TW" altLang="en-US" sz="2400"/>
          </a:p>
          <a:p>
            <a:pPr lvl="1"/>
            <a:r>
              <a:rPr lang="zh-TW" altLang="en-US" sz="1800"/>
              <a:t>このお弁当</a:t>
            </a:r>
            <a:r>
              <a:rPr lang="zh-TW" altLang="en-US" sz="1800">
                <a:solidFill>
                  <a:srgbClr val="FF0000"/>
                </a:solidFill>
              </a:rPr>
              <a:t>は</a:t>
            </a:r>
            <a:r>
              <a:rPr lang="zh-TW" altLang="en-US" sz="1800"/>
              <a:t>妻が作りました。</a:t>
            </a:r>
          </a:p>
          <a:p>
            <a:r>
              <a:rPr lang="zh-TW" altLang="en-US" sz="2400"/>
              <a:t>省略</a:t>
            </a:r>
          </a:p>
          <a:p>
            <a:pPr lvl="1"/>
            <a:r>
              <a:rPr lang="zh-TW" altLang="en-US" sz="2000"/>
              <a:t>明日、何をしますか。</a:t>
            </a:r>
          </a:p>
          <a:p>
            <a:endParaRPr lang="zh-TW" altLang="en-US" sz="220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3C2A1A3-3EBB-1B73-7832-CD23C12809D1}"/>
              </a:ext>
            </a:extLst>
          </p:cNvPr>
          <p:cNvSpPr txBox="1">
            <a:spLocks/>
          </p:cNvSpPr>
          <p:nvPr/>
        </p:nvSpPr>
        <p:spPr>
          <a:xfrm>
            <a:off x="5277997" y="3468073"/>
            <a:ext cx="6852492" cy="2819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/>
              <a:t>例文</a:t>
            </a:r>
          </a:p>
          <a:p>
            <a:pPr lvl="1"/>
            <a:r>
              <a:rPr lang="zh-TW" altLang="en-US" sz="2200"/>
              <a:t>私は大学生です。</a:t>
            </a:r>
          </a:p>
          <a:p>
            <a:pPr lvl="1"/>
            <a:r>
              <a:rPr lang="zh-TW" altLang="en-US" sz="2200"/>
              <a:t>渡辺さんは西新宿小学校の先生です。</a:t>
            </a:r>
          </a:p>
          <a:p>
            <a:pPr lvl="1"/>
            <a:r>
              <a:rPr lang="zh-TW" altLang="en-US" sz="2200"/>
              <a:t>富士山は日本で一番高い山です。</a:t>
            </a:r>
          </a:p>
          <a:p>
            <a:pPr lvl="1"/>
            <a:r>
              <a:rPr lang="zh-TW" altLang="en-US" sz="2200"/>
              <a:t>あなたは何時から何時まで働きますか。</a:t>
            </a:r>
          </a:p>
          <a:p>
            <a:pPr lvl="1"/>
            <a:endParaRPr lang="zh-TW" altLang="en-US" sz="2200"/>
          </a:p>
          <a:p>
            <a:pPr lvl="1"/>
            <a:endParaRPr lang="zh-TW" altLang="en-US" sz="2200"/>
          </a:p>
          <a:p>
            <a:pPr lvl="1"/>
            <a:endParaRPr lang="zh-TW" altLang="en-US" sz="2200"/>
          </a:p>
          <a:p>
            <a:pPr lvl="1"/>
            <a:endParaRPr lang="zh-TW" altLang="en-US" sz="2600"/>
          </a:p>
        </p:txBody>
      </p:sp>
    </p:spTree>
    <p:extLst>
      <p:ext uri="{BB962C8B-B14F-4D97-AF65-F5344CB8AC3E}">
        <p14:creationId xmlns:p14="http://schemas.microsoft.com/office/powerpoint/2010/main" val="253497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17A5C-282D-9A06-2BB9-7608E2DA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/>
              <a:t>助詞：同樣「も」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E82732-1F5A-20AC-9707-24B2A32B3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16" y="1929384"/>
            <a:ext cx="11033184" cy="465452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zh-TW" altLang="en-US">
                <a:solidFill>
                  <a:srgbClr val="000000"/>
                </a:solidFill>
              </a:rPr>
              <a:t>名詞</a:t>
            </a:r>
            <a:r>
              <a:rPr lang="zh-TW" altLang="en-US">
                <a:solidFill>
                  <a:srgbClr val="FF0000"/>
                </a:solidFill>
              </a:rPr>
              <a:t>も</a:t>
            </a:r>
            <a:r>
              <a:rPr lang="zh-TW" altLang="en-US">
                <a:solidFill>
                  <a:srgbClr val="000000"/>
                </a:solidFill>
              </a:rPr>
              <a:t>（表示同樣，也）</a:t>
            </a:r>
          </a:p>
          <a:p>
            <a:r>
              <a:rPr lang="zh-TW" altLang="en-US" sz="2400"/>
              <a:t>主題「は」</a:t>
            </a:r>
          </a:p>
          <a:p>
            <a:pPr lvl="1"/>
            <a:r>
              <a:rPr lang="zh-TW" altLang="en-US" sz="2000"/>
              <a:t>高橋さんは学生。山田さん</a:t>
            </a:r>
            <a:r>
              <a:rPr lang="zh-TW" altLang="en-US" sz="2000">
                <a:solidFill>
                  <a:srgbClr val="FF0000"/>
                </a:solidFill>
              </a:rPr>
              <a:t>も</a:t>
            </a:r>
            <a:r>
              <a:rPr lang="zh-TW" altLang="en-US" sz="2000"/>
              <a:t>学生です。</a:t>
            </a:r>
          </a:p>
          <a:p>
            <a:r>
              <a:rPr lang="zh-TW" altLang="en-US" sz="2400"/>
              <a:t>焦點「が」</a:t>
            </a:r>
          </a:p>
          <a:p>
            <a:pPr lvl="1"/>
            <a:r>
              <a:rPr lang="zh-TW" altLang="en-US" sz="2000"/>
              <a:t>寿司が好きです。ラーメン</a:t>
            </a:r>
            <a:r>
              <a:rPr lang="zh-TW" altLang="en-US" sz="2000">
                <a:solidFill>
                  <a:srgbClr val="FF0000"/>
                </a:solidFill>
              </a:rPr>
              <a:t>も</a:t>
            </a:r>
            <a:r>
              <a:rPr lang="zh-TW" altLang="en-US" sz="2000"/>
              <a:t>好きです。</a:t>
            </a:r>
          </a:p>
          <a:p>
            <a:r>
              <a:rPr lang="zh-TW" altLang="en-US" sz="2400"/>
              <a:t>動作作用對象「を」</a:t>
            </a:r>
          </a:p>
          <a:p>
            <a:pPr lvl="1"/>
            <a:r>
              <a:rPr lang="zh-TW" altLang="en-US" sz="2000"/>
              <a:t>新聞を買いました。雑誌</a:t>
            </a:r>
            <a:r>
              <a:rPr lang="zh-TW" altLang="en-US" sz="2000">
                <a:solidFill>
                  <a:srgbClr val="FF0000"/>
                </a:solidFill>
              </a:rPr>
              <a:t>も</a:t>
            </a:r>
            <a:r>
              <a:rPr lang="zh-TW" altLang="en-US" sz="2000"/>
              <a:t>買いました。</a:t>
            </a:r>
          </a:p>
          <a:p>
            <a:r>
              <a:rPr lang="zh-TW" altLang="en-US" sz="2400"/>
              <a:t>移動方向「へ」</a:t>
            </a:r>
          </a:p>
          <a:p>
            <a:pPr lvl="1"/>
            <a:r>
              <a:rPr lang="zh-TW" altLang="en-US" sz="2000"/>
              <a:t>京都へ行きました。奈良[へ]</a:t>
            </a:r>
            <a:r>
              <a:rPr lang="zh-TW" altLang="en-US" sz="2000">
                <a:solidFill>
                  <a:srgbClr val="FF0000"/>
                </a:solidFill>
              </a:rPr>
              <a:t>も</a:t>
            </a:r>
            <a:r>
              <a:rPr lang="zh-TW" altLang="en-US" sz="2000"/>
              <a:t>行きました。</a:t>
            </a:r>
          </a:p>
          <a:p>
            <a:r>
              <a:rPr lang="zh-TW" altLang="en-US" sz="2400"/>
              <a:t>動作對方「に」</a:t>
            </a:r>
          </a:p>
          <a:p>
            <a:pPr lvl="1"/>
            <a:r>
              <a:rPr lang="zh-TW" altLang="en-US" sz="2000"/>
              <a:t>母はプレゼントをあげました。父に</a:t>
            </a:r>
            <a:r>
              <a:rPr lang="zh-TW" altLang="en-US" sz="2000">
                <a:solidFill>
                  <a:srgbClr val="FF0000"/>
                </a:solidFill>
              </a:rPr>
              <a:t>も</a:t>
            </a:r>
            <a:r>
              <a:rPr lang="zh-TW" altLang="en-US" sz="2000"/>
              <a:t>あげました。</a:t>
            </a:r>
          </a:p>
          <a:p>
            <a:r>
              <a:rPr lang="zh-TW" altLang="en-US" sz="2400"/>
              <a:t>交通工具「て」</a:t>
            </a:r>
          </a:p>
          <a:p>
            <a:pPr lvl="1"/>
            <a:r>
              <a:rPr lang="zh-TW" altLang="en-US" sz="2000"/>
              <a:t>電車で行くことができます。バスで</a:t>
            </a:r>
            <a:r>
              <a:rPr lang="zh-TW" altLang="en-US" sz="2000">
                <a:solidFill>
                  <a:srgbClr val="FF0000"/>
                </a:solidFill>
              </a:rPr>
              <a:t>も</a:t>
            </a:r>
            <a:r>
              <a:rPr lang="zh-TW" altLang="en-US" sz="2000"/>
              <a:t>行くことができます。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3C2A1A3-3EBB-1B73-7832-CD23C12809D1}"/>
              </a:ext>
            </a:extLst>
          </p:cNvPr>
          <p:cNvSpPr txBox="1">
            <a:spLocks/>
          </p:cNvSpPr>
          <p:nvPr/>
        </p:nvSpPr>
        <p:spPr>
          <a:xfrm>
            <a:off x="6327544" y="1814678"/>
            <a:ext cx="6004226" cy="40418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例文</a:t>
            </a:r>
          </a:p>
          <a:p>
            <a:pPr lvl="1"/>
            <a:r>
              <a:rPr lang="zh-TW" altLang="en-US"/>
              <a:t>李さんは台湾人です。</a:t>
            </a:r>
            <a:br>
              <a:rPr lang="zh-TW" altLang="en-US"/>
            </a:br>
            <a:r>
              <a:rPr lang="zh-TW" altLang="en-US"/>
              <a:t>林さんも台湾人です。</a:t>
            </a:r>
          </a:p>
          <a:p>
            <a:pPr lvl="1"/>
            <a:r>
              <a:rPr lang="zh-TW" altLang="en-US"/>
              <a:t>土曜日、働きます。</a:t>
            </a:r>
            <a:br>
              <a:rPr lang="zh-TW" altLang="en-US"/>
            </a:br>
            <a:r>
              <a:rPr lang="zh-TW" altLang="en-US"/>
              <a:t>日曜日も働きます。</a:t>
            </a:r>
          </a:p>
          <a:p>
            <a:pPr lvl="1"/>
            <a:r>
              <a:rPr lang="zh-TW" altLang="en-US"/>
              <a:t>私は夏休みに中国へ行きます。</a:t>
            </a:r>
            <a:br>
              <a:rPr lang="zh-TW" altLang="en-US"/>
            </a:br>
            <a:r>
              <a:rPr lang="zh-TW" altLang="en-US"/>
              <a:t>山田さんも行きます。</a:t>
            </a:r>
          </a:p>
          <a:p>
            <a:pPr lvl="1"/>
            <a:r>
              <a:rPr lang="zh-TW" altLang="en-US"/>
              <a:t>私はラーメンも寿司も好きです。</a:t>
            </a:r>
          </a:p>
          <a:p>
            <a:pPr lvl="1"/>
            <a:endParaRPr lang="zh-TW" altLang="en-US"/>
          </a:p>
          <a:p>
            <a:pPr lvl="1"/>
            <a:endParaRPr lang="zh-TW" altLang="en-US"/>
          </a:p>
          <a:p>
            <a:pPr lvl="1"/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168580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17A5C-282D-9A06-2BB9-7608E2DA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/>
              <a:t>助詞：所屬、所有、所在、所產「の」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E82732-1F5A-20AC-9707-24B2A32B3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545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solidFill>
                  <a:srgbClr val="000000"/>
                </a:solidFill>
              </a:rPr>
              <a:t>名詞</a:t>
            </a:r>
            <a:r>
              <a:rPr lang="zh-TW" altLang="en-US">
                <a:solidFill>
                  <a:srgbClr val="FF0000"/>
                </a:solidFill>
              </a:rPr>
              <a:t>の</a:t>
            </a:r>
            <a:r>
              <a:rPr lang="zh-TW" altLang="en-US">
                <a:solidFill>
                  <a:srgbClr val="000000"/>
                </a:solidFill>
              </a:rPr>
              <a:t>名詞（～的～）</a:t>
            </a:r>
          </a:p>
          <a:p>
            <a:endParaRPr lang="zh-TW" altLang="en-US" sz="2200"/>
          </a:p>
          <a:p>
            <a:r>
              <a:rPr lang="zh-TW" altLang="en-US" sz="2200"/>
              <a:t>所屬</a:t>
            </a:r>
          </a:p>
          <a:p>
            <a:pPr lvl="1"/>
            <a:r>
              <a:rPr lang="zh-TW" altLang="en-US" sz="1800"/>
              <a:t>私はＳＯＮＹ</a:t>
            </a:r>
            <a:r>
              <a:rPr lang="zh-TW" altLang="en-US" sz="1800">
                <a:solidFill>
                  <a:srgbClr val="FF0000"/>
                </a:solidFill>
              </a:rPr>
              <a:t>の</a:t>
            </a:r>
            <a:r>
              <a:rPr lang="zh-TW" altLang="en-US" sz="1800"/>
              <a:t>社員です。</a:t>
            </a:r>
            <a:endParaRPr lang="zh-TW" sz="1800"/>
          </a:p>
          <a:p>
            <a:r>
              <a:rPr lang="zh-TW" altLang="en-US" sz="2200"/>
              <a:t>所有</a:t>
            </a:r>
          </a:p>
          <a:p>
            <a:pPr lvl="1"/>
            <a:r>
              <a:rPr lang="zh-TW" altLang="en-US" sz="1800"/>
              <a:t>これは私</a:t>
            </a:r>
            <a:r>
              <a:rPr lang="zh-TW" altLang="en-US" sz="1800">
                <a:solidFill>
                  <a:srgbClr val="FF0000"/>
                </a:solidFill>
              </a:rPr>
              <a:t>の</a:t>
            </a:r>
            <a:r>
              <a:rPr lang="zh-TW" altLang="en-US" sz="1800"/>
              <a:t>傘です。</a:t>
            </a:r>
          </a:p>
          <a:p>
            <a:r>
              <a:rPr lang="zh-TW" altLang="en-US" sz="2200"/>
              <a:t>所在</a:t>
            </a:r>
          </a:p>
          <a:p>
            <a:pPr lvl="1"/>
            <a:r>
              <a:rPr lang="zh-TW" altLang="en-US" sz="1800"/>
              <a:t>ポストは市役所</a:t>
            </a:r>
            <a:r>
              <a:rPr lang="zh-TW" altLang="en-US" sz="1800">
                <a:solidFill>
                  <a:srgbClr val="FF0000"/>
                </a:solidFill>
              </a:rPr>
              <a:t>の</a:t>
            </a:r>
            <a:r>
              <a:rPr lang="zh-TW" altLang="en-US" sz="1800"/>
              <a:t>前です。</a:t>
            </a:r>
          </a:p>
          <a:p>
            <a:r>
              <a:rPr lang="zh-TW" altLang="en-US" sz="2200"/>
              <a:t>所產</a:t>
            </a:r>
          </a:p>
          <a:p>
            <a:pPr lvl="1"/>
            <a:r>
              <a:rPr lang="zh-TW" altLang="en-US" sz="1800"/>
              <a:t>これは日本</a:t>
            </a:r>
            <a:r>
              <a:rPr lang="zh-TW" altLang="en-US" sz="1800">
                <a:solidFill>
                  <a:srgbClr val="FF0000"/>
                </a:solidFill>
              </a:rPr>
              <a:t>の</a:t>
            </a:r>
            <a:r>
              <a:rPr lang="zh-TW" altLang="en-US" sz="1800"/>
              <a:t>りんごです。</a:t>
            </a:r>
          </a:p>
          <a:p>
            <a:endParaRPr lang="zh-TW" altLang="en-US" sz="2200"/>
          </a:p>
          <a:p>
            <a:endParaRPr lang="zh-TW" altLang="en-US" sz="2000"/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D06A0415-1089-A26D-61C6-0BA6108C200A}"/>
              </a:ext>
            </a:extLst>
          </p:cNvPr>
          <p:cNvSpPr txBox="1">
            <a:spLocks/>
          </p:cNvSpPr>
          <p:nvPr/>
        </p:nvSpPr>
        <p:spPr>
          <a:xfrm>
            <a:off x="5277997" y="3468073"/>
            <a:ext cx="6852492" cy="2819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/>
              <a:t>例文</a:t>
            </a:r>
          </a:p>
          <a:p>
            <a:pPr lvl="1"/>
            <a:r>
              <a:rPr lang="zh-TW" altLang="en-US" sz="2200"/>
              <a:t>これは母の絵です。</a:t>
            </a:r>
          </a:p>
          <a:p>
            <a:pPr lvl="1"/>
            <a:r>
              <a:rPr lang="zh-TW" altLang="en-US" sz="2200"/>
              <a:t>私は</a:t>
            </a:r>
            <a:r>
              <a:rPr lang="zh-TW" sz="2200">
                <a:ea typeface="+mn-lt"/>
                <a:cs typeface="+mn-lt"/>
              </a:rPr>
              <a:t>筑波大学の学生です。</a:t>
            </a:r>
          </a:p>
          <a:p>
            <a:pPr lvl="1"/>
            <a:r>
              <a:rPr lang="zh-TW" sz="2200"/>
              <a:t>これは英語の辞書です。</a:t>
            </a:r>
            <a:endParaRPr lang="zh-TW" altLang="en-US" sz="2200"/>
          </a:p>
          <a:p>
            <a:pPr lvl="1"/>
            <a:r>
              <a:rPr lang="zh-TW" altLang="en-US" sz="2200"/>
              <a:t>それは誰のかばんですか。</a:t>
            </a:r>
            <a:endParaRPr lang="en-US" altLang="zh-TW" sz="2200"/>
          </a:p>
          <a:p>
            <a:pPr lvl="1"/>
            <a:r>
              <a:rPr lang="zh-TW" altLang="en-US" sz="2200"/>
              <a:t>これはどこのワインですか。</a:t>
            </a:r>
            <a:endParaRPr lang="zh-TW" altLang="en-US" sz="2200" dirty="0"/>
          </a:p>
          <a:p>
            <a:pPr lvl="1"/>
            <a:endParaRPr lang="zh-TW" altLang="en-US" sz="2200"/>
          </a:p>
          <a:p>
            <a:pPr lvl="1"/>
            <a:endParaRPr lang="zh-TW" altLang="en-US" sz="2200"/>
          </a:p>
          <a:p>
            <a:pPr lvl="1"/>
            <a:endParaRPr lang="zh-TW" altLang="en-US" sz="2200"/>
          </a:p>
          <a:p>
            <a:pPr lvl="1"/>
            <a:endParaRPr lang="zh-TW" altLang="en-US" sz="2600"/>
          </a:p>
        </p:txBody>
      </p:sp>
    </p:spTree>
    <p:extLst>
      <p:ext uri="{BB962C8B-B14F-4D97-AF65-F5344CB8AC3E}">
        <p14:creationId xmlns:p14="http://schemas.microsoft.com/office/powerpoint/2010/main" val="235580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17A5C-282D-9A06-2BB9-7608E2DA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/>
              <a:t>助詞：疑問「か」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E82732-1F5A-20AC-9707-24B2A32B3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5452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zh-TW" altLang="en-US">
                <a:solidFill>
                  <a:srgbClr val="000000"/>
                </a:solidFill>
              </a:rPr>
              <a:t>〜</a:t>
            </a:r>
            <a:r>
              <a:rPr lang="zh-TW" altLang="en-US">
                <a:solidFill>
                  <a:srgbClr val="FF0000"/>
                </a:solidFill>
              </a:rPr>
              <a:t>か</a:t>
            </a:r>
            <a:r>
              <a:rPr lang="zh-TW" altLang="en-US">
                <a:solidFill>
                  <a:srgbClr val="000000"/>
                </a:solidFill>
              </a:rPr>
              <a:t>（〜嗎？〜呢？）</a:t>
            </a:r>
            <a:endParaRPr lang="zh-TW" altLang="en-US"/>
          </a:p>
          <a:p>
            <a:endParaRPr lang="zh-TW" altLang="en-US" sz="2200"/>
          </a:p>
          <a:p>
            <a:r>
              <a:rPr lang="zh-TW" altLang="en-US" sz="2600"/>
              <a:t>是否疑問句</a:t>
            </a:r>
            <a:endParaRPr lang="zh-TW" altLang="en-US" sz="2600" dirty="0"/>
          </a:p>
          <a:p>
            <a:pPr lvl="1"/>
            <a:r>
              <a:rPr lang="zh-TW" altLang="en-US" sz="2200"/>
              <a:t>あなたは学生です</a:t>
            </a:r>
            <a:r>
              <a:rPr lang="zh-TW" altLang="en-US" sz="2200">
                <a:solidFill>
                  <a:srgbClr val="FF0000"/>
                </a:solidFill>
              </a:rPr>
              <a:t>か</a:t>
            </a:r>
            <a:r>
              <a:rPr lang="zh-TW" altLang="en-US" sz="2200"/>
              <a:t>。</a:t>
            </a:r>
            <a:endParaRPr lang="zh-TW" altLang="en-US" sz="2200" dirty="0"/>
          </a:p>
          <a:p>
            <a:pPr lvl="1"/>
            <a:r>
              <a:rPr lang="zh-TW" altLang="en-US" sz="2200"/>
              <a:t>はい、学生です。</a:t>
            </a:r>
            <a:endParaRPr lang="zh-TW" altLang="en-US" sz="2200" dirty="0"/>
          </a:p>
          <a:p>
            <a:pPr lvl="1"/>
            <a:r>
              <a:rPr lang="zh-TW" altLang="en-US" sz="2200"/>
              <a:t>いええ、学生じゃありません。</a:t>
            </a:r>
            <a:endParaRPr lang="zh-TW" altLang="en-US" sz="2200" dirty="0"/>
          </a:p>
          <a:p>
            <a:r>
              <a:rPr lang="zh-TW" altLang="en-US" sz="2600"/>
              <a:t>疑問詞疑問句</a:t>
            </a:r>
            <a:endParaRPr lang="zh-TW" altLang="en-US" sz="2600" dirty="0"/>
          </a:p>
          <a:p>
            <a:pPr lvl="1"/>
            <a:r>
              <a:rPr lang="zh-TW" altLang="en-US" sz="2200"/>
              <a:t>お仕事は何です</a:t>
            </a:r>
            <a:r>
              <a:rPr lang="zh-TW" altLang="en-US" sz="2200">
                <a:solidFill>
                  <a:srgbClr val="FF0000"/>
                </a:solidFill>
              </a:rPr>
              <a:t>か</a:t>
            </a:r>
            <a:r>
              <a:rPr lang="zh-TW" altLang="en-US" sz="2200"/>
              <a:t>。</a:t>
            </a:r>
            <a:endParaRPr lang="zh-TW" altLang="en-US" sz="2200" dirty="0"/>
          </a:p>
          <a:p>
            <a:pPr lvl="1"/>
            <a:r>
              <a:rPr lang="zh-TW" altLang="en-US" sz="2200"/>
              <a:t>高校の教師です。</a:t>
            </a:r>
            <a:endParaRPr lang="zh-TW" altLang="en-US" sz="2200" dirty="0"/>
          </a:p>
          <a:p>
            <a:r>
              <a:rPr lang="zh-TW" altLang="en-US" sz="2600"/>
              <a:t>選擇疑問句</a:t>
            </a:r>
            <a:endParaRPr lang="zh-TW" altLang="en-US" sz="2600" dirty="0"/>
          </a:p>
          <a:p>
            <a:pPr lvl="1"/>
            <a:r>
              <a:rPr lang="zh-TW" altLang="en-US" sz="2200"/>
              <a:t>これはノートですか。手帳です</a:t>
            </a:r>
            <a:r>
              <a:rPr lang="zh-TW" altLang="en-US" sz="2200">
                <a:solidFill>
                  <a:srgbClr val="FF0000"/>
                </a:solidFill>
              </a:rPr>
              <a:t>か</a:t>
            </a:r>
            <a:r>
              <a:rPr lang="zh-TW" altLang="en-US" sz="2200"/>
              <a:t>。</a:t>
            </a:r>
            <a:endParaRPr lang="zh-TW" altLang="en-US" sz="2200" dirty="0"/>
          </a:p>
          <a:p>
            <a:pPr lvl="1"/>
            <a:r>
              <a:rPr lang="zh-TW" altLang="en-US" sz="2200"/>
              <a:t>手帳です。</a:t>
            </a:r>
            <a:endParaRPr lang="zh-TW" altLang="en-US" sz="2200" dirty="0"/>
          </a:p>
          <a:p>
            <a:pPr lvl="1"/>
            <a:endParaRPr lang="zh-TW" altLang="en-US" sz="2200" dirty="0"/>
          </a:p>
          <a:p>
            <a:endParaRPr lang="zh-TW" altLang="en-US" sz="200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8C6A82B-2859-6441-1E05-E4BBBEF4F87D}"/>
              </a:ext>
            </a:extLst>
          </p:cNvPr>
          <p:cNvSpPr txBox="1">
            <a:spLocks/>
          </p:cNvSpPr>
          <p:nvPr/>
        </p:nvSpPr>
        <p:spPr>
          <a:xfrm>
            <a:off x="5277997" y="3468073"/>
            <a:ext cx="6852492" cy="2819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/>
              <a:t>例文</a:t>
            </a:r>
          </a:p>
          <a:p>
            <a:pPr lvl="1"/>
            <a:r>
              <a:rPr lang="zh-TW" altLang="en-US" sz="2200"/>
              <a:t>それはあなたの傘ですか。</a:t>
            </a:r>
          </a:p>
          <a:p>
            <a:pPr lvl="1"/>
            <a:r>
              <a:rPr lang="zh-TW" altLang="en-US" sz="2200"/>
              <a:t>その映画は面白いですか。</a:t>
            </a:r>
          </a:p>
          <a:p>
            <a:pPr lvl="1"/>
            <a:r>
              <a:rPr lang="zh-TW" altLang="en-US" sz="2200"/>
              <a:t>昨日、何をしましたか。</a:t>
            </a:r>
          </a:p>
          <a:p>
            <a:pPr lvl="1"/>
            <a:r>
              <a:rPr lang="zh-TW" altLang="en-US" sz="2200"/>
              <a:t>鄭さんは学生ですか。会社員ですか。</a:t>
            </a:r>
          </a:p>
          <a:p>
            <a:pPr lvl="1"/>
            <a:endParaRPr lang="zh-TW" altLang="en-US" sz="2200"/>
          </a:p>
          <a:p>
            <a:pPr lvl="1"/>
            <a:endParaRPr lang="zh-TW" altLang="en-US" sz="2200"/>
          </a:p>
          <a:p>
            <a:pPr lvl="1"/>
            <a:endParaRPr lang="zh-TW" altLang="en-US" sz="2200"/>
          </a:p>
          <a:p>
            <a:pPr lvl="1"/>
            <a:endParaRPr lang="zh-TW" altLang="en-US" sz="2600"/>
          </a:p>
        </p:txBody>
      </p:sp>
    </p:spTree>
    <p:extLst>
      <p:ext uri="{BB962C8B-B14F-4D97-AF65-F5344CB8AC3E}">
        <p14:creationId xmlns:p14="http://schemas.microsoft.com/office/powerpoint/2010/main" val="77545797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21</Slides>
  <Notes>0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SketchyVTI</vt:lpstr>
      <vt:lpstr>日本語文法</vt:lpstr>
      <vt:lpstr>〜です、じゃありません（名詞肯定、否定)</vt:lpstr>
      <vt:lpstr>〜ます、ません（動詞文肯定、否定）</vt:lpstr>
      <vt:lpstr>〜です、じゃありません（な形容詞肯定、否定）</vt:lpstr>
      <vt:lpstr>〜いです、くないです（い形容詞肯定、否定）</vt:lpstr>
      <vt:lpstr>助詞：主題「は」</vt:lpstr>
      <vt:lpstr>助詞：同樣「も」</vt:lpstr>
      <vt:lpstr>助詞：所屬、所有、所在、所產「の」</vt:lpstr>
      <vt:lpstr>助詞：疑問「か」</vt:lpstr>
      <vt:lpstr>〜でした、じゃありませんでした（名詞過去）</vt:lpstr>
      <vt:lpstr>〜ました、ませんでした（動詞過去）</vt:lpstr>
      <vt:lpstr>〜でした、じゃありませんでした（な形容詞過去）</vt:lpstr>
      <vt:lpstr>〜かったです、くなかったです（い形容詞過去）</vt:lpstr>
      <vt:lpstr>動作進行時「に」</vt:lpstr>
      <vt:lpstr>動作夥伴「と」</vt:lpstr>
      <vt:lpstr>〜ませんか（邀請）</vt:lpstr>
      <vt:lpstr>〜くなります、になります（變得～、變成～）</vt:lpstr>
      <vt:lpstr>〜くします、にします（弄成～、作成～、決定要～）</vt:lpstr>
      <vt:lpstr>〜ましょう（做～吧）</vt:lpstr>
      <vt:lpstr>動作作用對象「を」</vt:lpstr>
      <vt:lpstr>助詞：動作進行地點「で」（在～）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revision>803</cp:revision>
  <dcterms:created xsi:type="dcterms:W3CDTF">2023-04-01T08:30:59Z</dcterms:created>
  <dcterms:modified xsi:type="dcterms:W3CDTF">2023-04-01T19:01:34Z</dcterms:modified>
</cp:coreProperties>
</file>