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Exploring Russian Realty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Dylan Distasio</a:t>
            </a:r>
          </a:p>
          <a:p>
            <a:r>
              <a:rPr lang="en-US" dirty="0"/>
              <a:t>Foundations of data science</a:t>
            </a:r>
          </a:p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70877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4718"/>
            <a:ext cx="8761412" cy="12722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number of potential features of interest related to the dwelling were examined for their correlation with the sales price.</a:t>
            </a:r>
          </a:p>
          <a:p>
            <a:r>
              <a:rPr lang="en-US" dirty="0"/>
              <a:t>The strongest correlations are between sales price and total </a:t>
            </a:r>
            <a:r>
              <a:rPr lang="en-US" dirty="0" err="1"/>
              <a:t>sq</a:t>
            </a:r>
            <a:r>
              <a:rPr lang="en-US" dirty="0"/>
              <a:t> footage and the total number of rooms in the dwelling.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94" y="3556932"/>
            <a:ext cx="5164930" cy="31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8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35052"/>
            <a:ext cx="8761412" cy="1196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number of macroeconomic features were also examined for correlation with sales price.  </a:t>
            </a:r>
          </a:p>
          <a:p>
            <a:r>
              <a:rPr lang="en-US" dirty="0"/>
              <a:t>Somewhat surprisingly, there were no strong correlations between features and sales price.  This may be due to lag in economic indicators affecting sales price.</a:t>
            </a:r>
          </a:p>
          <a:p>
            <a:r>
              <a:rPr lang="en-US" dirty="0"/>
              <a:t>There was a high degree of correlation amongst related macroeconomic indicators.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471" y="3531765"/>
            <a:ext cx="5282376" cy="32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1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en-US" sz="2800" dirty="0"/>
              <a:t>Model Building – Linear Regression - Dwelling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76330"/>
            <a:ext cx="8761412" cy="1028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initial linear regression model was constructed using features related to the dwelling itself with no regional or macroeconomic features added.</a:t>
            </a:r>
          </a:p>
          <a:p>
            <a:r>
              <a:rPr lang="en-US" dirty="0"/>
              <a:t>An adjusted R-Squared of 0.4303 was obtained from the model.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6045" y="3305262"/>
            <a:ext cx="44992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Residuals:</a:t>
            </a:r>
          </a:p>
          <a:p>
            <a:r>
              <a:rPr lang="en-US" sz="1000" dirty="0"/>
              <a:t>      Min        1Q    Median        3Q       Max </a:t>
            </a:r>
          </a:p>
          <a:p>
            <a:r>
              <a:rPr lang="en-US" sz="1000" dirty="0"/>
              <a:t>-87894791  -1331623    193956   1407975  61674251 </a:t>
            </a:r>
          </a:p>
          <a:p>
            <a:endParaRPr lang="en-US" sz="1000" dirty="0"/>
          </a:p>
          <a:p>
            <a:r>
              <a:rPr lang="en-US" sz="1000" dirty="0"/>
              <a:t>Coefficients:</a:t>
            </a:r>
          </a:p>
          <a:p>
            <a:r>
              <a:rPr lang="en-US" sz="1000" dirty="0"/>
              <a:t>              Estimate Std. Error t value </a:t>
            </a:r>
            <a:r>
              <a:rPr lang="en-US" sz="1000" dirty="0" err="1"/>
              <a:t>Pr</a:t>
            </a:r>
            <a:r>
              <a:rPr lang="en-US" sz="1000" dirty="0"/>
              <a:t>(&gt;|t|)    </a:t>
            </a:r>
          </a:p>
          <a:p>
            <a:r>
              <a:rPr lang="en-US" sz="1000" dirty="0"/>
              <a:t>(Intercept) -3.601e+06  1.893e+05 -19.020  &lt; 2e-16 ***</a:t>
            </a:r>
          </a:p>
          <a:p>
            <a:r>
              <a:rPr lang="en-US" sz="1000" dirty="0" err="1"/>
              <a:t>full_sq</a:t>
            </a:r>
            <a:r>
              <a:rPr lang="en-US" sz="1000" dirty="0"/>
              <a:t>      1.474e+05  2.236e+03  65.919  &lt; 2e-16 ***</a:t>
            </a:r>
          </a:p>
          <a:p>
            <a:r>
              <a:rPr lang="en-US" sz="1000" dirty="0" err="1"/>
              <a:t>life_sq</a:t>
            </a:r>
            <a:r>
              <a:rPr lang="en-US" sz="1000" dirty="0"/>
              <a:t>     -9.756e+02  5.038e+02  -1.937   0.0528 .  </a:t>
            </a:r>
          </a:p>
          <a:p>
            <a:r>
              <a:rPr lang="en-US" sz="1000" dirty="0"/>
              <a:t>floor        4.356e+04  7.383e+03   5.900 3.72e-09 ***</a:t>
            </a:r>
          </a:p>
          <a:p>
            <a:r>
              <a:rPr lang="en-US" sz="1000" dirty="0" err="1"/>
              <a:t>max_floor</a:t>
            </a:r>
            <a:r>
              <a:rPr lang="en-US" sz="1000" dirty="0"/>
              <a:t>    6.514e+03  6.277e+03   1.038   0.2994    </a:t>
            </a:r>
          </a:p>
          <a:p>
            <a:r>
              <a:rPr lang="en-US" sz="1000" dirty="0" err="1"/>
              <a:t>build_year</a:t>
            </a:r>
            <a:r>
              <a:rPr lang="en-US" sz="1000" dirty="0"/>
              <a:t>   4.421e+02  8.372e+01   5.280 1.31e-07 ***</a:t>
            </a:r>
          </a:p>
          <a:p>
            <a:r>
              <a:rPr lang="en-US" sz="1000" dirty="0" err="1"/>
              <a:t>num_room</a:t>
            </a:r>
            <a:r>
              <a:rPr lang="en-US" sz="1000" dirty="0"/>
              <a:t>     1.048e+05  5.318e+04   1.971   0.0487 *  </a:t>
            </a:r>
          </a:p>
          <a:p>
            <a:r>
              <a:rPr lang="en-US" sz="1000" dirty="0" err="1"/>
              <a:t>kitch_sq</a:t>
            </a:r>
            <a:r>
              <a:rPr lang="en-US" sz="1000" dirty="0"/>
              <a:t>    -7.187e+02  1.075e+03  -0.668   0.5040    </a:t>
            </a:r>
          </a:p>
          <a:p>
            <a:r>
              <a:rPr lang="en-US" sz="1000" dirty="0"/>
              <a:t>state        9.372e+05  4.164e+04  22.508  &lt; 2e-16 ***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Residual standard error: 3812000 on 14806 degrees of freedom</a:t>
            </a:r>
          </a:p>
          <a:p>
            <a:r>
              <a:rPr lang="en-US" sz="1000" dirty="0"/>
              <a:t>  (2096 observations deleted due to </a:t>
            </a:r>
            <a:r>
              <a:rPr lang="en-US" sz="1000" dirty="0" err="1"/>
              <a:t>missingness</a:t>
            </a:r>
            <a:r>
              <a:rPr lang="en-US" sz="1000" dirty="0"/>
              <a:t>)</a:t>
            </a:r>
          </a:p>
          <a:p>
            <a:r>
              <a:rPr lang="en-US" sz="1000" dirty="0"/>
              <a:t>Multiple R-squared:  0.4306,	Adjusted R-squared:  0.4303 </a:t>
            </a:r>
          </a:p>
          <a:p>
            <a:r>
              <a:rPr lang="en-US" sz="1000" dirty="0"/>
              <a:t>F-statistic:  1400 on 8 and 14806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203528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Building – Linear Regression – Dwelling + Macroeconomic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9552"/>
            <a:ext cx="8761412" cy="12973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second linear regression model was constructed incorporating a subset of macroeconomic features added to the existing dwelling based model.</a:t>
            </a:r>
          </a:p>
          <a:p>
            <a:r>
              <a:rPr lang="en-US" dirty="0"/>
              <a:t>This had little impact with a very slightly improved adjusted R-Square of 0.436.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953" y="3564791"/>
            <a:ext cx="103743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Residuals:</a:t>
            </a:r>
          </a:p>
          <a:p>
            <a:r>
              <a:rPr lang="en-US" sz="800" dirty="0"/>
              <a:t>      Min        1Q    Median        3Q       Max </a:t>
            </a:r>
          </a:p>
          <a:p>
            <a:r>
              <a:rPr lang="en-US" sz="800" dirty="0"/>
              <a:t>-89222498  -1322586    224859   1381799  51723569 </a:t>
            </a:r>
          </a:p>
          <a:p>
            <a:endParaRPr lang="en-US" sz="800" dirty="0"/>
          </a:p>
          <a:p>
            <a:r>
              <a:rPr lang="en-US" sz="800" dirty="0"/>
              <a:t>Coefficients: (3 not defined because of singularities)</a:t>
            </a:r>
          </a:p>
          <a:p>
            <a:r>
              <a:rPr lang="en-US" sz="800" dirty="0"/>
              <a:t>                    Estimate Std. Error t value </a:t>
            </a:r>
            <a:r>
              <a:rPr lang="en-US" sz="800" dirty="0" err="1"/>
              <a:t>Pr</a:t>
            </a:r>
            <a:r>
              <a:rPr lang="en-US" sz="800" dirty="0"/>
              <a:t>(&gt;|t|)    </a:t>
            </a:r>
          </a:p>
          <a:p>
            <a:r>
              <a:rPr lang="en-US" sz="800" dirty="0"/>
              <a:t>(Intercept)        3.523e+05  6.052e+06   0.058   0.9536   		</a:t>
            </a:r>
            <a:r>
              <a:rPr lang="en-US" sz="800" dirty="0" err="1"/>
              <a:t>full_sq</a:t>
            </a:r>
            <a:r>
              <a:rPr lang="en-US" sz="800" dirty="0"/>
              <a:t>            1.498e+05  2.391e+03  62.632  &lt; 2e-16 ***</a:t>
            </a:r>
          </a:p>
          <a:p>
            <a:r>
              <a:rPr lang="en-US" sz="800" dirty="0" err="1"/>
              <a:t>life_sq</a:t>
            </a:r>
            <a:r>
              <a:rPr lang="en-US" sz="800" dirty="0"/>
              <a:t>           -8.048e+02  4.881e+02  -1.649   0.0992 .  		Floor              4.105e+04  7.774e+03   5.281 1.31e-07 ***</a:t>
            </a:r>
          </a:p>
          <a:p>
            <a:r>
              <a:rPr lang="en-US" sz="800" dirty="0" err="1"/>
              <a:t>max_floor</a:t>
            </a:r>
            <a:r>
              <a:rPr lang="en-US" sz="800" dirty="0"/>
              <a:t>         -9.880e+02  6.606e+03  -0.150   0.8811    		</a:t>
            </a:r>
            <a:r>
              <a:rPr lang="en-US" sz="800" dirty="0" err="1"/>
              <a:t>build_year</a:t>
            </a:r>
            <a:r>
              <a:rPr lang="en-US" sz="800" dirty="0"/>
              <a:t>        -1.338e+00  1.952e-01  -6.857 7.36e-12 ***</a:t>
            </a:r>
          </a:p>
          <a:p>
            <a:r>
              <a:rPr lang="en-US" sz="800" dirty="0" err="1"/>
              <a:t>num_room</a:t>
            </a:r>
            <a:r>
              <a:rPr lang="en-US" sz="800" dirty="0"/>
              <a:t>          -6.506e+03  5.600e+04  -0.116   0.9075    		</a:t>
            </a:r>
            <a:r>
              <a:rPr lang="en-US" sz="800" dirty="0" err="1"/>
              <a:t>kitch_sq</a:t>
            </a:r>
            <a:r>
              <a:rPr lang="en-US" sz="800" dirty="0"/>
              <a:t>           2.713e+01  1.252e+03   0.022   0.9827    </a:t>
            </a:r>
          </a:p>
          <a:p>
            <a:r>
              <a:rPr lang="en-US" sz="800" dirty="0"/>
              <a:t>state              1.005e+06  4.318e+04  23.278  &lt; 2e-16 ***		</a:t>
            </a:r>
            <a:r>
              <a:rPr lang="en-US" sz="800" dirty="0" err="1"/>
              <a:t>gdp_quart</a:t>
            </a:r>
            <a:r>
              <a:rPr lang="en-US" sz="800" dirty="0"/>
              <a:t>         -1.505e+01  1.120e+02  -0.134   0.8930    </a:t>
            </a:r>
          </a:p>
          <a:p>
            <a:r>
              <a:rPr lang="en-US" sz="800" dirty="0" err="1"/>
              <a:t>gdp_quart_growth</a:t>
            </a:r>
            <a:r>
              <a:rPr lang="en-US" sz="800" dirty="0"/>
              <a:t>  -4.488e+04  2.901e+05  -0.155   0.8770    	</a:t>
            </a:r>
            <a:r>
              <a:rPr lang="en-US" sz="800" dirty="0" err="1"/>
              <a:t>cpi</a:t>
            </a:r>
            <a:r>
              <a:rPr lang="en-US" sz="800" dirty="0"/>
              <a:t>               -1.557e+03  1.716e+04  -0.091   0.9277    </a:t>
            </a:r>
          </a:p>
          <a:p>
            <a:r>
              <a:rPr lang="en-US" sz="800" dirty="0" err="1"/>
              <a:t>ppi</a:t>
            </a:r>
            <a:r>
              <a:rPr lang="en-US" sz="800" dirty="0"/>
              <a:t>               -1.921e+03  8.419e+03  -0.228   0.8195    		</a:t>
            </a:r>
            <a:r>
              <a:rPr lang="en-US" sz="800" dirty="0" err="1"/>
              <a:t>usdrub</a:t>
            </a:r>
            <a:r>
              <a:rPr lang="en-US" sz="800" dirty="0"/>
              <a:t>             6.667e+04  8.175e+04   0.815   0.4148    </a:t>
            </a:r>
          </a:p>
          <a:p>
            <a:r>
              <a:rPr lang="en-US" sz="800" dirty="0" err="1"/>
              <a:t>eurrub</a:t>
            </a:r>
            <a:r>
              <a:rPr lang="en-US" sz="800" dirty="0"/>
              <a:t>            -4.993e+04  6.013e+04  -0.830   0.4063    		</a:t>
            </a:r>
            <a:r>
              <a:rPr lang="en-US" sz="800" dirty="0" err="1"/>
              <a:t>brent</a:t>
            </a:r>
            <a:r>
              <a:rPr lang="en-US" sz="800" dirty="0"/>
              <a:t>             -2.760e+03  1.364e+04  -0.202   0.8397    </a:t>
            </a:r>
          </a:p>
          <a:p>
            <a:r>
              <a:rPr lang="en-US" sz="800" dirty="0" err="1"/>
              <a:t>gdp_annual</a:t>
            </a:r>
            <a:r>
              <a:rPr lang="en-US" sz="800" dirty="0"/>
              <a:t>         6.582e+01  6.078e+01   1.083   0.2788    	</a:t>
            </a:r>
            <a:r>
              <a:rPr lang="en-US" sz="800" dirty="0" err="1"/>
              <a:t>gdp_annual_growth</a:t>
            </a:r>
            <a:r>
              <a:rPr lang="en-US" sz="800" dirty="0"/>
              <a:t>         NA         </a:t>
            </a:r>
            <a:r>
              <a:rPr lang="en-US" sz="800" dirty="0" err="1"/>
              <a:t>NA</a:t>
            </a:r>
            <a:r>
              <a:rPr lang="en-US" sz="800" dirty="0"/>
              <a:t>      </a:t>
            </a:r>
            <a:r>
              <a:rPr lang="en-US" sz="800" dirty="0" err="1"/>
              <a:t>NA</a:t>
            </a:r>
            <a:r>
              <a:rPr lang="en-US" sz="800" dirty="0"/>
              <a:t>       </a:t>
            </a:r>
            <a:r>
              <a:rPr lang="en-US" sz="800" dirty="0" err="1"/>
              <a:t>NA</a:t>
            </a:r>
            <a:r>
              <a:rPr lang="en-US" sz="800" dirty="0"/>
              <a:t>    </a:t>
            </a:r>
          </a:p>
          <a:p>
            <a:r>
              <a:rPr lang="en-US" sz="800" dirty="0" err="1"/>
              <a:t>micex_rgbi_tr</a:t>
            </a:r>
            <a:r>
              <a:rPr lang="en-US" sz="800" dirty="0"/>
              <a:t>     -1.830e+04  1.957e+04  -0.935   0.3497    		</a:t>
            </a:r>
            <a:r>
              <a:rPr lang="en-US" sz="800" dirty="0" err="1"/>
              <a:t>mortgage_value</a:t>
            </a:r>
            <a:r>
              <a:rPr lang="en-US" sz="800" dirty="0"/>
              <a:t>    -2.637e-03  1.550e-01  -0.017   0.9864    </a:t>
            </a:r>
          </a:p>
          <a:p>
            <a:r>
              <a:rPr lang="en-US" sz="800" dirty="0" err="1"/>
              <a:t>mortgage_rate</a:t>
            </a:r>
            <a:r>
              <a:rPr lang="en-US" sz="800" dirty="0"/>
              <a:t>     -2.651e+05  2.783e+05  -0.953   0.3408    	grp                       NA         </a:t>
            </a:r>
            <a:r>
              <a:rPr lang="en-US" sz="800" dirty="0" err="1"/>
              <a:t>NA</a:t>
            </a:r>
            <a:r>
              <a:rPr lang="en-US" sz="800" dirty="0"/>
              <a:t>      </a:t>
            </a:r>
            <a:r>
              <a:rPr lang="en-US" sz="800" dirty="0" err="1"/>
              <a:t>NA</a:t>
            </a:r>
            <a:r>
              <a:rPr lang="en-US" sz="800" dirty="0"/>
              <a:t>       </a:t>
            </a:r>
            <a:r>
              <a:rPr lang="en-US" sz="800" dirty="0" err="1"/>
              <a:t>NA</a:t>
            </a:r>
            <a:r>
              <a:rPr lang="en-US" sz="800" dirty="0"/>
              <a:t>    </a:t>
            </a:r>
          </a:p>
          <a:p>
            <a:r>
              <a:rPr lang="en-US" sz="800" dirty="0" err="1"/>
              <a:t>grp_growth</a:t>
            </a:r>
            <a:r>
              <a:rPr lang="en-US" sz="800" dirty="0"/>
              <a:t>                NA         </a:t>
            </a:r>
            <a:r>
              <a:rPr lang="en-US" sz="800" dirty="0" err="1"/>
              <a:t>NA</a:t>
            </a:r>
            <a:r>
              <a:rPr lang="en-US" sz="800" dirty="0"/>
              <a:t>      </a:t>
            </a:r>
            <a:r>
              <a:rPr lang="en-US" sz="800" dirty="0" err="1"/>
              <a:t>NA</a:t>
            </a:r>
            <a:r>
              <a:rPr lang="en-US" sz="800" dirty="0"/>
              <a:t>       </a:t>
            </a:r>
            <a:r>
              <a:rPr lang="en-US" sz="800" dirty="0" err="1"/>
              <a:t>NA</a:t>
            </a:r>
            <a:r>
              <a:rPr lang="en-US" sz="800" dirty="0"/>
              <a:t>    </a:t>
            </a:r>
          </a:p>
          <a:p>
            <a:r>
              <a:rPr lang="en-US" sz="800" dirty="0"/>
              <a:t>---</a:t>
            </a:r>
          </a:p>
          <a:p>
            <a:r>
              <a:rPr lang="en-US" sz="800" dirty="0" err="1"/>
              <a:t>Signif</a:t>
            </a:r>
            <a:r>
              <a:rPr lang="en-US" sz="800" dirty="0"/>
              <a:t>. codes:  0 ‘***’ 0.001 ‘**’ 0.01 ‘*’ 0.05 ‘.’ 0.1 ‘ ’ 1</a:t>
            </a:r>
          </a:p>
          <a:p>
            <a:endParaRPr lang="en-US" sz="800" dirty="0"/>
          </a:p>
          <a:p>
            <a:r>
              <a:rPr lang="en-US" sz="800" dirty="0"/>
              <a:t>Residual standard error: 3680000 on 12482 degrees of freedom</a:t>
            </a:r>
          </a:p>
          <a:p>
            <a:r>
              <a:rPr lang="en-US" sz="800" dirty="0"/>
              <a:t>  (17969 observations deleted due to </a:t>
            </a:r>
            <a:r>
              <a:rPr lang="en-US" sz="800" dirty="0" err="1"/>
              <a:t>missingness</a:t>
            </a:r>
            <a:r>
              <a:rPr lang="en-US" sz="800" dirty="0"/>
              <a:t>)</a:t>
            </a:r>
          </a:p>
          <a:p>
            <a:r>
              <a:rPr lang="en-US" sz="800" dirty="0"/>
              <a:t>Multiple R-squared:  0.4368,	Adjusted R-squared:  0.436 </a:t>
            </a:r>
          </a:p>
          <a:p>
            <a:r>
              <a:rPr lang="en-US" sz="800" dirty="0"/>
              <a:t>F-statistic: 509.6 on 19 and 12482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50265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792680" cy="706964"/>
          </a:xfrm>
        </p:spPr>
        <p:txBody>
          <a:bodyPr/>
          <a:lstStyle/>
          <a:p>
            <a:r>
              <a:rPr lang="en-US" sz="2800" dirty="0"/>
              <a:t>Model Building – Linear Regression - Final Iteration</a:t>
            </a:r>
            <a:br>
              <a:rPr lang="en-US" sz="2800" dirty="0"/>
            </a:br>
            <a:r>
              <a:rPr lang="en-US" sz="2800" dirty="0"/>
              <a:t>Dwelling + Macroeconomic + Regional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iteration of the linear regression model combined dwelling, macroeconomic, and sub region related information.</a:t>
            </a:r>
          </a:p>
          <a:p>
            <a:r>
              <a:rPr lang="en-US" dirty="0"/>
              <a:t>Adding in one region related feature significantly increased the adjusted R-square to 0.5595.</a:t>
            </a:r>
          </a:p>
        </p:txBody>
      </p:sp>
    </p:spTree>
    <p:extLst>
      <p:ext uri="{BB962C8B-B14F-4D97-AF65-F5344CB8AC3E}">
        <p14:creationId xmlns:p14="http://schemas.microsoft.com/office/powerpoint/2010/main" val="91183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relatively large number of potential features had a significant amount of missing data that may need to be addressed to improve model performance.</a:t>
            </a:r>
          </a:p>
          <a:p>
            <a:r>
              <a:rPr lang="en-US" dirty="0"/>
              <a:t>Based on a linear regression model utilizing a subset of dwelling, macroeconomic, and region related features, it was difficult to obtain a highly predictive model of the training data as measured by adjusted R-squared.</a:t>
            </a:r>
          </a:p>
          <a:p>
            <a:r>
              <a:rPr lang="en-US" dirty="0"/>
              <a:t>Due to a rank deficiency issue with the model, predictive capability on the test data set was unable to be tested.</a:t>
            </a:r>
          </a:p>
        </p:txBody>
      </p:sp>
    </p:spTree>
    <p:extLst>
      <p:ext uri="{BB962C8B-B14F-4D97-AF65-F5344CB8AC3E}">
        <p14:creationId xmlns:p14="http://schemas.microsoft.com/office/powerpoint/2010/main" val="40927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Continue to explore the data for additional cleaning, and address missing values.</a:t>
            </a:r>
          </a:p>
          <a:p>
            <a:r>
              <a:rPr lang="en-US" dirty="0"/>
              <a:t>Examine additional features for inclusion into a new model.  </a:t>
            </a:r>
          </a:p>
          <a:p>
            <a:pPr lvl="1"/>
            <a:r>
              <a:rPr lang="en-US" dirty="0"/>
              <a:t>There are a large number of remaining features in the dataset that may prove useful in prediction.</a:t>
            </a:r>
          </a:p>
          <a:p>
            <a:pPr lvl="1"/>
            <a:r>
              <a:rPr lang="en-US" dirty="0"/>
              <a:t>There may also be the opportunity to do additional feature engineering to remove features that are highly correlated with each other.</a:t>
            </a:r>
          </a:p>
          <a:p>
            <a:r>
              <a:rPr lang="en-US" dirty="0"/>
              <a:t>Investigate potential lag between macroeconomic indicators and sales prices to engineer features that may be more predictive.</a:t>
            </a:r>
          </a:p>
          <a:p>
            <a:r>
              <a:rPr lang="en-US" dirty="0"/>
              <a:t>Examine additional model types that may prove a better solution than linear regression in predicting sales prices.</a:t>
            </a:r>
          </a:p>
          <a:p>
            <a:pPr lvl="1"/>
            <a:r>
              <a:rPr lang="en-US" dirty="0"/>
              <a:t>Logistical regression is one related possibility.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is inspired by a </a:t>
            </a:r>
            <a:r>
              <a:rPr lang="en-US" dirty="0" err="1"/>
              <a:t>Kaggle</a:t>
            </a:r>
            <a:r>
              <a:rPr lang="en-US" dirty="0"/>
              <a:t> competition sponsored by </a:t>
            </a:r>
            <a:r>
              <a:rPr lang="en-US" dirty="0" err="1"/>
              <a:t>Sberbank</a:t>
            </a:r>
            <a:r>
              <a:rPr lang="en-US" dirty="0"/>
              <a:t> to come up with a prediction model for realty prices in the Russian market.</a:t>
            </a:r>
          </a:p>
          <a:p>
            <a:r>
              <a:rPr lang="en-US" dirty="0" err="1"/>
              <a:t>Sberbank</a:t>
            </a:r>
            <a:r>
              <a:rPr lang="en-US" dirty="0"/>
              <a:t> has provided both property related information and historical macroeconomic data that may be useful in building a predictive model for future realty prices.</a:t>
            </a:r>
          </a:p>
          <a:p>
            <a:r>
              <a:rPr lang="en-US" dirty="0"/>
              <a:t>Exploratory Data Analysis and initial model building was performed using the R programming language</a:t>
            </a:r>
          </a:p>
          <a:p>
            <a:r>
              <a:rPr lang="en-US" dirty="0"/>
              <a:t>A linear regression model was selected as a first step in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267962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dataset of 30,471 observations with 292 potential features related to the Russian realty market including sales price data provided.</a:t>
            </a:r>
          </a:p>
          <a:p>
            <a:r>
              <a:rPr lang="en-US" dirty="0"/>
              <a:t>Macroeconomic dataset consisting of 2,484 historical records with 100 potential features provided.</a:t>
            </a:r>
          </a:p>
          <a:p>
            <a:r>
              <a:rPr lang="en-US" dirty="0"/>
              <a:t>Test dataset of 7,662 observations with 291 (sales price removed) of the same features of the training dataset was provided for model testing.</a:t>
            </a:r>
          </a:p>
          <a:p>
            <a:r>
              <a:rPr lang="en-US" dirty="0"/>
              <a:t>The training dataset was joined to the macroeconomic dataset using timestamps common to both.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20" y="3098451"/>
            <a:ext cx="5535671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575" y="2315361"/>
            <a:ext cx="102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fields in the training and macroeconomic data sets were examined for missing data.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07" y="3098451"/>
            <a:ext cx="5293561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sales prices is positively skewed with a long tail.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932210"/>
            <a:ext cx="5995440" cy="37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2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8608"/>
            <a:ext cx="8761412" cy="659818"/>
          </a:xfrm>
        </p:spPr>
        <p:txBody>
          <a:bodyPr/>
          <a:lstStyle/>
          <a:p>
            <a:r>
              <a:rPr lang="en-US" dirty="0"/>
              <a:t>Sales prices were rising throughout the time period of the training dataset.  This trend may impact model prediction accuracy.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28426"/>
            <a:ext cx="5849854" cy="3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2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4720"/>
            <a:ext cx="8761412" cy="1096044"/>
          </a:xfrm>
        </p:spPr>
        <p:txBody>
          <a:bodyPr/>
          <a:lstStyle/>
          <a:p>
            <a:r>
              <a:rPr lang="en-US" dirty="0"/>
              <a:t>Seasonality based on month of sale was also examined.  </a:t>
            </a:r>
          </a:p>
          <a:p>
            <a:r>
              <a:rPr lang="en-US" dirty="0"/>
              <a:t>There may be some seasonality present in realty prices, with highest prices early in the year, and weakness in mid Fall.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380764"/>
            <a:ext cx="5245847" cy="32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84719"/>
            <a:ext cx="8761412" cy="743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sales data from 146 different sub regions of Russia available.</a:t>
            </a:r>
          </a:p>
          <a:p>
            <a:r>
              <a:rPr lang="en-US" dirty="0"/>
              <a:t>Average sales price varies by region significantly.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28426"/>
            <a:ext cx="6101524" cy="37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76330"/>
            <a:ext cx="8761412" cy="12218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on the condition of each dwelling sold was provided which could be a feature of interest.</a:t>
            </a:r>
          </a:p>
          <a:p>
            <a:r>
              <a:rPr lang="en-US" dirty="0"/>
              <a:t>The majority of properties are in moderately good condition (2-3) in this dataset with a small number of properties in the best condition on a relative basis.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4953" y="3498209"/>
            <a:ext cx="10609385" cy="3247967"/>
            <a:chOff x="178857" y="3498209"/>
            <a:chExt cx="10609385" cy="32479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857" y="3498209"/>
              <a:ext cx="5257209" cy="32444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5333" y="3498209"/>
              <a:ext cx="5262909" cy="3247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705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988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Exploring Russian Realty Prices</vt:lpstr>
      <vt:lpstr>Introduction</vt:lpstr>
      <vt:lpstr>Data Structure</vt:lpstr>
      <vt:lpstr>Exploratory Data Analysis</vt:lpstr>
      <vt:lpstr>Exploratory Data Analysis</vt:lpstr>
      <vt:lpstr>Exploratory Data Analysis</vt:lpstr>
      <vt:lpstr>Exploratory Data Analysis </vt:lpstr>
      <vt:lpstr>Exploratory Data Analysis</vt:lpstr>
      <vt:lpstr>Exploratory Data Analysis</vt:lpstr>
      <vt:lpstr>Exploratory Data Analysis</vt:lpstr>
      <vt:lpstr>Exploratory Data Analysis</vt:lpstr>
      <vt:lpstr>Model Building – Linear Regression - Dwelling</vt:lpstr>
      <vt:lpstr>Model Building – Linear Regression – Dwelling + Macroeconomic Features</vt:lpstr>
      <vt:lpstr>Model Building – Linear Regression - Final Iteration Dwelling + Macroeconomic + Regional Features</vt:lpstr>
      <vt:lpstr>Findings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Russian Realty Prices</dc:title>
  <dc:creator>Dylan Distasio</dc:creator>
  <cp:lastModifiedBy>Dylan Distasio</cp:lastModifiedBy>
  <cp:revision>24</cp:revision>
  <dcterms:created xsi:type="dcterms:W3CDTF">2017-05-24T17:46:55Z</dcterms:created>
  <dcterms:modified xsi:type="dcterms:W3CDTF">2017-05-24T21:15:58Z</dcterms:modified>
</cp:coreProperties>
</file>