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notesSlides/notesSlide1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9.xml" ContentType="application/vnd.openxmlformats-officedocument.themeOverride+xml"/>
  <Override PartName="/ppt/notesSlides/notesSlide20.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10.xml" ContentType="application/vnd.openxmlformats-officedocument.themeOverr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9"/>
  </p:notesMasterIdLst>
  <p:handoutMasterIdLst>
    <p:handoutMasterId r:id="rId30"/>
  </p:handoutMasterIdLst>
  <p:sldIdLst>
    <p:sldId id="256" r:id="rId2"/>
    <p:sldId id="341" r:id="rId3"/>
    <p:sldId id="335" r:id="rId4"/>
    <p:sldId id="343" r:id="rId5"/>
    <p:sldId id="346" r:id="rId6"/>
    <p:sldId id="339" r:id="rId7"/>
    <p:sldId id="362" r:id="rId8"/>
    <p:sldId id="340" r:id="rId9"/>
    <p:sldId id="363" r:id="rId10"/>
    <p:sldId id="327" r:id="rId11"/>
    <p:sldId id="347" r:id="rId12"/>
    <p:sldId id="348" r:id="rId13"/>
    <p:sldId id="349" r:id="rId14"/>
    <p:sldId id="365" r:id="rId15"/>
    <p:sldId id="354" r:id="rId16"/>
    <p:sldId id="350" r:id="rId17"/>
    <p:sldId id="313" r:id="rId18"/>
    <p:sldId id="351" r:id="rId19"/>
    <p:sldId id="366" r:id="rId20"/>
    <p:sldId id="357" r:id="rId21"/>
    <p:sldId id="360" r:id="rId22"/>
    <p:sldId id="367" r:id="rId23"/>
    <p:sldId id="368" r:id="rId24"/>
    <p:sldId id="361" r:id="rId25"/>
    <p:sldId id="329" r:id="rId26"/>
    <p:sldId id="352" r:id="rId27"/>
    <p:sldId id="364" r:id="rId28"/>
  </p:sldIdLst>
  <p:sldSz cx="9144000" cy="5143500" type="screen16x9"/>
  <p:notesSz cx="6858000" cy="9144000"/>
  <p:embeddedFontLst>
    <p:embeddedFont>
      <p:font typeface="Cambria Math" panose="02040503050406030204" pitchFamily="18" charset="0"/>
      <p:regular r:id="rId31"/>
    </p:embeddedFont>
    <p:embeddedFont>
      <p:font typeface="Mulish"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422DE2-C090-4381-8663-D9229AEACC8A}" v="153" dt="2024-05-05T06:18:15.107"/>
    <p1510:client id="{4264ECFF-D759-BFC6-4CE4-FC108BA0F479}" v="39" dt="2024-05-05T03:51:54.009"/>
    <p1510:client id="{6E0C249B-7FC2-489B-1D7C-D244F8E10662}" v="96" dt="2024-05-06T14:12:30.221"/>
    <p1510:client id="{C3E602C5-C325-947B-15FC-9C3B275EBD22}" v="3" dt="2024-05-06T15:53:51.080"/>
  </p1510:revLst>
</p1510:revInfo>
</file>

<file path=ppt/tableStyles.xml><?xml version="1.0" encoding="utf-8"?>
<a:tblStyleLst xmlns:a="http://schemas.openxmlformats.org/drawingml/2006/main" def="{5CEDEA8C-13C3-424C-BFC2-599937B95E67}">
  <a:tblStyle styleId="{5CEDEA8C-13C3-424C-BFC2-599937B95E6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3" d="100"/>
          <a:sy n="133" d="100"/>
        </p:scale>
        <p:origin x="90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package" Target="../embeddings/Microsoft_Excel_Worksheet48.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1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Microsoft_Excel_Worksheet16.xlsx"/></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package" Target="../embeddings/Microsoft_Excel_Worksheet2.xlsx"/></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package" Target="../embeddings/Microsoft_Excel_Worksheet37.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Sales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'D:\Work\study\Grad School and Research\UNT\Study\Study\Spring 2024\5645 - Empirical Linear Modeling\Projects\Buxton Challenge\BC Project 1\Analysis\[Aspen Row sales figures.xlsx]Removing Outliers'!$B$1</c:f>
              <c:strCache>
                <c:ptCount val="1"/>
                <c:pt idx="0">
                  <c:v>sales</c:v>
                </c:pt>
              </c:strCache>
            </c:strRef>
          </c:tx>
          <c:spPr>
            <a:ln w="19050" cap="rnd">
              <a:noFill/>
              <a:round/>
            </a:ln>
            <a:effectLst/>
          </c:spPr>
          <c:marker>
            <c:symbol val="circle"/>
            <c:size val="5"/>
            <c:spPr>
              <a:solidFill>
                <a:schemeClr val="accent6"/>
              </a:solidFill>
              <a:ln w="9525">
                <a:solidFill>
                  <a:schemeClr val="accent6"/>
                </a:solidFill>
              </a:ln>
              <a:effectLst/>
            </c:spPr>
          </c:marker>
          <c:yVal>
            <c:numRef>
              <c:f>'[1]Removing Outliers'!$B$2:$B$65</c:f>
              <c:numCache>
                <c:formatCode>General</c:formatCode>
                <c:ptCount val="64"/>
                <c:pt idx="0">
                  <c:v>1064501</c:v>
                </c:pt>
                <c:pt idx="1">
                  <c:v>4092075</c:v>
                </c:pt>
                <c:pt idx="2">
                  <c:v>4216321</c:v>
                </c:pt>
                <c:pt idx="3">
                  <c:v>5693238</c:v>
                </c:pt>
                <c:pt idx="4">
                  <c:v>5784772</c:v>
                </c:pt>
                <c:pt idx="5">
                  <c:v>6485459</c:v>
                </c:pt>
                <c:pt idx="6">
                  <c:v>6742415</c:v>
                </c:pt>
                <c:pt idx="7">
                  <c:v>7248760</c:v>
                </c:pt>
                <c:pt idx="8">
                  <c:v>7354113</c:v>
                </c:pt>
                <c:pt idx="9">
                  <c:v>8133668</c:v>
                </c:pt>
                <c:pt idx="10">
                  <c:v>8209408</c:v>
                </c:pt>
                <c:pt idx="11">
                  <c:v>8256603</c:v>
                </c:pt>
                <c:pt idx="12">
                  <c:v>8515144</c:v>
                </c:pt>
                <c:pt idx="13">
                  <c:v>8988246</c:v>
                </c:pt>
                <c:pt idx="14">
                  <c:v>9090836</c:v>
                </c:pt>
                <c:pt idx="15">
                  <c:v>9285184</c:v>
                </c:pt>
                <c:pt idx="16">
                  <c:v>9637508</c:v>
                </c:pt>
                <c:pt idx="17">
                  <c:v>9863411</c:v>
                </c:pt>
                <c:pt idx="18">
                  <c:v>9889568</c:v>
                </c:pt>
                <c:pt idx="19">
                  <c:v>10035969</c:v>
                </c:pt>
                <c:pt idx="20">
                  <c:v>10777570</c:v>
                </c:pt>
                <c:pt idx="21">
                  <c:v>10838762</c:v>
                </c:pt>
                <c:pt idx="22">
                  <c:v>10964783</c:v>
                </c:pt>
                <c:pt idx="23">
                  <c:v>11083681</c:v>
                </c:pt>
                <c:pt idx="24">
                  <c:v>11128729</c:v>
                </c:pt>
                <c:pt idx="25">
                  <c:v>11630597</c:v>
                </c:pt>
                <c:pt idx="26">
                  <c:v>12038084</c:v>
                </c:pt>
                <c:pt idx="27">
                  <c:v>12762780</c:v>
                </c:pt>
                <c:pt idx="28">
                  <c:v>12774569</c:v>
                </c:pt>
                <c:pt idx="29">
                  <c:v>13040503</c:v>
                </c:pt>
                <c:pt idx="30">
                  <c:v>13084661</c:v>
                </c:pt>
                <c:pt idx="31">
                  <c:v>13250799</c:v>
                </c:pt>
                <c:pt idx="32">
                  <c:v>13353203</c:v>
                </c:pt>
                <c:pt idx="33">
                  <c:v>13831480</c:v>
                </c:pt>
                <c:pt idx="34">
                  <c:v>14167232</c:v>
                </c:pt>
                <c:pt idx="35">
                  <c:v>14616650</c:v>
                </c:pt>
                <c:pt idx="36">
                  <c:v>14654259</c:v>
                </c:pt>
                <c:pt idx="37">
                  <c:v>15034767</c:v>
                </c:pt>
                <c:pt idx="38">
                  <c:v>15309991</c:v>
                </c:pt>
                <c:pt idx="39">
                  <c:v>15529955</c:v>
                </c:pt>
                <c:pt idx="40">
                  <c:v>15709928</c:v>
                </c:pt>
                <c:pt idx="41">
                  <c:v>15952689</c:v>
                </c:pt>
                <c:pt idx="42">
                  <c:v>16194849</c:v>
                </c:pt>
                <c:pt idx="43">
                  <c:v>16406892</c:v>
                </c:pt>
                <c:pt idx="44">
                  <c:v>16529253</c:v>
                </c:pt>
                <c:pt idx="45">
                  <c:v>17157072</c:v>
                </c:pt>
                <c:pt idx="46">
                  <c:v>17212433</c:v>
                </c:pt>
                <c:pt idx="47">
                  <c:v>17499223</c:v>
                </c:pt>
                <c:pt idx="48">
                  <c:v>18575003</c:v>
                </c:pt>
                <c:pt idx="49">
                  <c:v>18720384</c:v>
                </c:pt>
                <c:pt idx="50">
                  <c:v>18822421</c:v>
                </c:pt>
                <c:pt idx="51">
                  <c:v>18836638</c:v>
                </c:pt>
                <c:pt idx="52">
                  <c:v>19101421</c:v>
                </c:pt>
                <c:pt idx="53">
                  <c:v>19478102</c:v>
                </c:pt>
                <c:pt idx="54">
                  <c:v>21139597</c:v>
                </c:pt>
                <c:pt idx="55">
                  <c:v>23033343</c:v>
                </c:pt>
                <c:pt idx="56">
                  <c:v>23403608</c:v>
                </c:pt>
                <c:pt idx="57">
                  <c:v>23733036</c:v>
                </c:pt>
                <c:pt idx="58">
                  <c:v>23786546</c:v>
                </c:pt>
                <c:pt idx="59">
                  <c:v>23959599</c:v>
                </c:pt>
                <c:pt idx="60">
                  <c:v>28990371</c:v>
                </c:pt>
                <c:pt idx="61">
                  <c:v>29871405</c:v>
                </c:pt>
                <c:pt idx="62">
                  <c:v>31658202</c:v>
                </c:pt>
                <c:pt idx="63">
                  <c:v>32161128</c:v>
                </c:pt>
              </c:numCache>
            </c:numRef>
          </c:yVal>
          <c:smooth val="0"/>
          <c:extLst>
            <c:ext xmlns:c16="http://schemas.microsoft.com/office/drawing/2014/chart" uri="{C3380CC4-5D6E-409C-BE32-E72D297353CC}">
              <c16:uniqueId val="{00000000-9CF3-42D1-A031-6EE88827F4DA}"/>
            </c:ext>
          </c:extLst>
        </c:ser>
        <c:dLbls>
          <c:showLegendKey val="0"/>
          <c:showVal val="0"/>
          <c:showCatName val="0"/>
          <c:showSerName val="0"/>
          <c:showPercent val="0"/>
          <c:showBubbleSize val="0"/>
        </c:dLbls>
        <c:axId val="1527276591"/>
        <c:axId val="1527278991"/>
      </c:scatterChart>
      <c:valAx>
        <c:axId val="152727659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Observations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7278991"/>
        <c:crosses val="autoZero"/>
        <c:crossBetween val="midCat"/>
      </c:valAx>
      <c:valAx>
        <c:axId val="15272789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Sales</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727659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'High vs Low'!$A$2</c:f>
              <c:strCache>
                <c:ptCount val="1"/>
                <c:pt idx="0">
                  <c:v>High</c:v>
                </c:pt>
              </c:strCache>
            </c:strRef>
          </c:tx>
          <c:spPr>
            <a:solidFill>
              <a:schemeClr val="accent6"/>
            </a:solidFill>
            <a:ln>
              <a:noFill/>
            </a:ln>
            <a:effectLst>
              <a:innerShdw blurRad="114300">
                <a:schemeClr val="accent1"/>
              </a:innerShdw>
            </a:effectLst>
          </c:spPr>
          <c:invertIfNegative val="0"/>
          <c:cat>
            <c:strRef>
              <c:f>'High vs Low'!$H$1:$J$1</c:f>
              <c:strCache>
                <c:ptCount val="3"/>
                <c:pt idx="0">
                  <c:v>malls_lavish_25dtm</c:v>
                </c:pt>
                <c:pt idx="1">
                  <c:v>dining_25dtm</c:v>
                </c:pt>
                <c:pt idx="2">
                  <c:v>movies_power_centers_25dtm</c:v>
                </c:pt>
              </c:strCache>
              <c:extLst/>
            </c:strRef>
          </c:cat>
          <c:val>
            <c:numRef>
              <c:f>'High vs Low'!$H$2:$J$2</c:f>
              <c:numCache>
                <c:formatCode>General</c:formatCode>
                <c:ptCount val="3"/>
                <c:pt idx="0">
                  <c:v>121.75</c:v>
                </c:pt>
                <c:pt idx="1">
                  <c:v>157</c:v>
                </c:pt>
                <c:pt idx="2">
                  <c:v>208.5</c:v>
                </c:pt>
              </c:numCache>
              <c:extLst/>
            </c:numRef>
          </c:val>
          <c:extLst>
            <c:ext xmlns:c16="http://schemas.microsoft.com/office/drawing/2014/chart" uri="{C3380CC4-5D6E-409C-BE32-E72D297353CC}">
              <c16:uniqueId val="{00000000-5951-4E8D-B838-79D5EDB4D2D8}"/>
            </c:ext>
          </c:extLst>
        </c:ser>
        <c:ser>
          <c:idx val="1"/>
          <c:order val="1"/>
          <c:tx>
            <c:strRef>
              <c:f>'High vs Low'!$A$3</c:f>
              <c:strCache>
                <c:ptCount val="1"/>
                <c:pt idx="0">
                  <c:v>Low</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strRef>
              <c:f>'High vs Low'!$H$1:$J$1</c:f>
              <c:strCache>
                <c:ptCount val="3"/>
                <c:pt idx="0">
                  <c:v>malls_lavish_25dtm</c:v>
                </c:pt>
                <c:pt idx="1">
                  <c:v>dining_25dtm</c:v>
                </c:pt>
                <c:pt idx="2">
                  <c:v>movies_power_centers_25dtm</c:v>
                </c:pt>
              </c:strCache>
              <c:extLst/>
            </c:strRef>
          </c:cat>
          <c:val>
            <c:numRef>
              <c:f>'High vs Low'!$H$3:$J$3</c:f>
              <c:numCache>
                <c:formatCode>General</c:formatCode>
                <c:ptCount val="3"/>
                <c:pt idx="0">
                  <c:v>50.457142857142856</c:v>
                </c:pt>
                <c:pt idx="1">
                  <c:v>61.828571428571429</c:v>
                </c:pt>
                <c:pt idx="2">
                  <c:v>107.48571428571428</c:v>
                </c:pt>
              </c:numCache>
              <c:extLst/>
            </c:numRef>
          </c:val>
          <c:extLst>
            <c:ext xmlns:c16="http://schemas.microsoft.com/office/drawing/2014/chart" uri="{C3380CC4-5D6E-409C-BE32-E72D297353CC}">
              <c16:uniqueId val="{00000001-5951-4E8D-B838-79D5EDB4D2D8}"/>
            </c:ext>
          </c:extLst>
        </c:ser>
        <c:dLbls>
          <c:showLegendKey val="0"/>
          <c:showVal val="0"/>
          <c:showCatName val="0"/>
          <c:showSerName val="0"/>
          <c:showPercent val="0"/>
          <c:showBubbleSize val="0"/>
        </c:dLbls>
        <c:gapWidth val="164"/>
        <c:overlap val="-22"/>
        <c:axId val="1801904591"/>
        <c:axId val="1801904111"/>
      </c:barChart>
      <c:catAx>
        <c:axId val="1801904591"/>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1904111"/>
        <c:crosses val="autoZero"/>
        <c:auto val="1"/>
        <c:lblAlgn val="ctr"/>
        <c:lblOffset val="100"/>
        <c:noMultiLvlLbl val="0"/>
      </c:catAx>
      <c:valAx>
        <c:axId val="180190411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1904591"/>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'[Aspen row, potential locations, 5645.xlsx]Medium vs Low Potential'!$A$2</c:f>
              <c:strCache>
                <c:ptCount val="1"/>
                <c:pt idx="0">
                  <c:v>Medium</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strRef>
              <c:f>'[3]Medium vs Low Potential'!$B$1</c:f>
              <c:strCache>
                <c:ptCount val="1"/>
                <c:pt idx="0">
                  <c:v>Sales</c:v>
                </c:pt>
              </c:strCache>
              <c:extLst/>
            </c:strRef>
          </c:cat>
          <c:val>
            <c:numRef>
              <c:f>'[3]Medium vs Low Potential'!$B$2</c:f>
              <c:numCache>
                <c:formatCode>_(* #,##0.00_);_(* \(#,##0.00\);_(* "-"??_);_(@_)</c:formatCode>
                <c:ptCount val="1"/>
                <c:pt idx="0">
                  <c:v>24413719.605680004</c:v>
                </c:pt>
              </c:numCache>
              <c:extLst/>
            </c:numRef>
          </c:val>
          <c:extLst>
            <c:ext xmlns:c16="http://schemas.microsoft.com/office/drawing/2014/chart" uri="{C3380CC4-5D6E-409C-BE32-E72D297353CC}">
              <c16:uniqueId val="{00000000-DBC3-4574-B302-D556C4BA7BAD}"/>
            </c:ext>
          </c:extLst>
        </c:ser>
        <c:ser>
          <c:idx val="1"/>
          <c:order val="1"/>
          <c:tx>
            <c:strRef>
              <c:f>'[Aspen row, potential locations, 5645.xlsx]Medium vs Low Potential'!$A$3</c:f>
              <c:strCache>
                <c:ptCount val="1"/>
                <c:pt idx="0">
                  <c:v>Low</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strRef>
              <c:f>'[3]Medium vs Low Potential'!$B$1</c:f>
              <c:strCache>
                <c:ptCount val="1"/>
                <c:pt idx="0">
                  <c:v>Sales</c:v>
                </c:pt>
              </c:strCache>
              <c:extLst/>
            </c:strRef>
          </c:cat>
          <c:val>
            <c:numRef>
              <c:f>'[3]Medium vs Low Potential'!$B$3</c:f>
              <c:numCache>
                <c:formatCode>_(* #,##0.00_);_(* \(#,##0.00\);_(* "-"??_);_(@_)</c:formatCode>
                <c:ptCount val="1"/>
                <c:pt idx="0">
                  <c:v>8542570.7714875005</c:v>
                </c:pt>
              </c:numCache>
              <c:extLst/>
            </c:numRef>
          </c:val>
          <c:extLst>
            <c:ext xmlns:c16="http://schemas.microsoft.com/office/drawing/2014/chart" uri="{C3380CC4-5D6E-409C-BE32-E72D297353CC}">
              <c16:uniqueId val="{00000001-DBC3-4574-B302-D556C4BA7BAD}"/>
            </c:ext>
          </c:extLst>
        </c:ser>
        <c:dLbls>
          <c:showLegendKey val="0"/>
          <c:showVal val="0"/>
          <c:showCatName val="0"/>
          <c:showSerName val="0"/>
          <c:showPercent val="0"/>
          <c:showBubbleSize val="0"/>
        </c:dLbls>
        <c:gapWidth val="164"/>
        <c:overlap val="-22"/>
        <c:axId val="1423026863"/>
        <c:axId val="1423013423"/>
      </c:barChart>
      <c:catAx>
        <c:axId val="1423026863"/>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3013423"/>
        <c:crosses val="autoZero"/>
        <c:auto val="1"/>
        <c:lblAlgn val="ctr"/>
        <c:lblOffset val="100"/>
        <c:noMultiLvlLbl val="0"/>
      </c:catAx>
      <c:valAx>
        <c:axId val="1423013423"/>
        <c:scaling>
          <c:orientation val="minMax"/>
        </c:scaling>
        <c:delete val="0"/>
        <c:axPos val="l"/>
        <c:numFmt formatCode="_(&quot;$&quot;* #,##0_);_(&quot;$&quot;* \(#,##0\);_(&quot;$&quot;* &quot;-&quot;_);_(@_)"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3026863"/>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'[Aspen row, potential locations, 5645.xlsx]Medium vs Low Potential'!$A$2</c:f>
              <c:strCache>
                <c:ptCount val="1"/>
                <c:pt idx="0">
                  <c:v>Medium</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strRef>
              <c:f>'[3]Medium vs Low Potential'!$H$1</c:f>
              <c:strCache>
                <c:ptCount val="1"/>
                <c:pt idx="0">
                  <c:v>homes_500_999K_25dtm</c:v>
                </c:pt>
              </c:strCache>
              <c:extLst/>
            </c:strRef>
          </c:cat>
          <c:val>
            <c:numRef>
              <c:f>'[3]Medium vs Low Potential'!$H$2</c:f>
              <c:numCache>
                <c:formatCode>General</c:formatCode>
                <c:ptCount val="1"/>
                <c:pt idx="0">
                  <c:v>45008</c:v>
                </c:pt>
              </c:numCache>
              <c:extLst/>
            </c:numRef>
          </c:val>
          <c:extLst>
            <c:ext xmlns:c16="http://schemas.microsoft.com/office/drawing/2014/chart" uri="{C3380CC4-5D6E-409C-BE32-E72D297353CC}">
              <c16:uniqueId val="{00000000-20EF-4F41-A4D0-DDB74215CCB9}"/>
            </c:ext>
          </c:extLst>
        </c:ser>
        <c:ser>
          <c:idx val="1"/>
          <c:order val="1"/>
          <c:tx>
            <c:strRef>
              <c:f>'[Aspen row, potential locations, 5645.xlsx]Medium vs Low Potential'!$A$3</c:f>
              <c:strCache>
                <c:ptCount val="1"/>
                <c:pt idx="0">
                  <c:v>Low</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strRef>
              <c:f>'[3]Medium vs Low Potential'!$H$1</c:f>
              <c:strCache>
                <c:ptCount val="1"/>
                <c:pt idx="0">
                  <c:v>homes_500_999K_25dtm</c:v>
                </c:pt>
              </c:strCache>
              <c:extLst/>
            </c:strRef>
          </c:cat>
          <c:val>
            <c:numRef>
              <c:f>'[3]Medium vs Low Potential'!$H$3</c:f>
              <c:numCache>
                <c:formatCode>General</c:formatCode>
                <c:ptCount val="1"/>
                <c:pt idx="0">
                  <c:v>16423.75</c:v>
                </c:pt>
              </c:numCache>
              <c:extLst/>
            </c:numRef>
          </c:val>
          <c:extLst>
            <c:ext xmlns:c16="http://schemas.microsoft.com/office/drawing/2014/chart" uri="{C3380CC4-5D6E-409C-BE32-E72D297353CC}">
              <c16:uniqueId val="{00000001-20EF-4F41-A4D0-DDB74215CCB9}"/>
            </c:ext>
          </c:extLst>
        </c:ser>
        <c:dLbls>
          <c:showLegendKey val="0"/>
          <c:showVal val="0"/>
          <c:showCatName val="0"/>
          <c:showSerName val="0"/>
          <c:showPercent val="0"/>
          <c:showBubbleSize val="0"/>
        </c:dLbls>
        <c:gapWidth val="164"/>
        <c:overlap val="-22"/>
        <c:axId val="1423026863"/>
        <c:axId val="1423013423"/>
      </c:barChart>
      <c:catAx>
        <c:axId val="1423026863"/>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3013423"/>
        <c:crosses val="autoZero"/>
        <c:auto val="1"/>
        <c:lblAlgn val="ctr"/>
        <c:lblOffset val="100"/>
        <c:noMultiLvlLbl val="0"/>
      </c:catAx>
      <c:valAx>
        <c:axId val="142301342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3026863"/>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'[Aspen row, potential locations, 5645.xlsx]Medium vs Low Potential'!$A$2</c:f>
              <c:strCache>
                <c:ptCount val="1"/>
                <c:pt idx="0">
                  <c:v>Medium</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strRef>
              <c:f>('[3]Medium vs Low Potential'!$D$1,'[3]Medium vs Low Potential'!$G$1)</c:f>
              <c:strCache>
                <c:ptCount val="2"/>
                <c:pt idx="0">
                  <c:v>Xretail_25dtm</c:v>
                </c:pt>
                <c:pt idx="1">
                  <c:v>dining_1rm</c:v>
                </c:pt>
              </c:strCache>
              <c:extLst/>
            </c:strRef>
          </c:cat>
          <c:val>
            <c:numRef>
              <c:f>('[3]Medium vs Low Potential'!$D$2,'[3]Medium vs Low Potential'!$G$2)</c:f>
              <c:numCache>
                <c:formatCode>General</c:formatCode>
                <c:ptCount val="2"/>
                <c:pt idx="0">
                  <c:v>10.01</c:v>
                </c:pt>
                <c:pt idx="1">
                  <c:v>24</c:v>
                </c:pt>
              </c:numCache>
              <c:extLst/>
            </c:numRef>
          </c:val>
          <c:extLst>
            <c:ext xmlns:c16="http://schemas.microsoft.com/office/drawing/2014/chart" uri="{C3380CC4-5D6E-409C-BE32-E72D297353CC}">
              <c16:uniqueId val="{00000000-4FA9-493C-A757-0138443776FE}"/>
            </c:ext>
          </c:extLst>
        </c:ser>
        <c:ser>
          <c:idx val="1"/>
          <c:order val="1"/>
          <c:tx>
            <c:strRef>
              <c:f>'[Aspen row, potential locations, 5645.xlsx]Medium vs Low Potential'!$A$3</c:f>
              <c:strCache>
                <c:ptCount val="1"/>
                <c:pt idx="0">
                  <c:v>Low</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strRef>
              <c:f>('[3]Medium vs Low Potential'!$D$1,'[3]Medium vs Low Potential'!$G$1)</c:f>
              <c:strCache>
                <c:ptCount val="2"/>
                <c:pt idx="0">
                  <c:v>Xretail_25dtm</c:v>
                </c:pt>
                <c:pt idx="1">
                  <c:v>dining_1rm</c:v>
                </c:pt>
              </c:strCache>
              <c:extLst/>
            </c:strRef>
          </c:cat>
          <c:val>
            <c:numRef>
              <c:f>('[3]Medium vs Low Potential'!$D$3,'[3]Medium vs Low Potential'!$G$3)</c:f>
              <c:numCache>
                <c:formatCode>General</c:formatCode>
                <c:ptCount val="2"/>
                <c:pt idx="0">
                  <c:v>11.952500000000001</c:v>
                </c:pt>
                <c:pt idx="1">
                  <c:v>10</c:v>
                </c:pt>
              </c:numCache>
              <c:extLst/>
            </c:numRef>
          </c:val>
          <c:extLst>
            <c:ext xmlns:c16="http://schemas.microsoft.com/office/drawing/2014/chart" uri="{C3380CC4-5D6E-409C-BE32-E72D297353CC}">
              <c16:uniqueId val="{00000001-4FA9-493C-A757-0138443776FE}"/>
            </c:ext>
          </c:extLst>
        </c:ser>
        <c:dLbls>
          <c:showLegendKey val="0"/>
          <c:showVal val="0"/>
          <c:showCatName val="0"/>
          <c:showSerName val="0"/>
          <c:showPercent val="0"/>
          <c:showBubbleSize val="0"/>
        </c:dLbls>
        <c:gapWidth val="164"/>
        <c:overlap val="-22"/>
        <c:axId val="1423026863"/>
        <c:axId val="1423013423"/>
      </c:barChart>
      <c:catAx>
        <c:axId val="1423026863"/>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3013423"/>
        <c:crosses val="autoZero"/>
        <c:auto val="1"/>
        <c:lblAlgn val="ctr"/>
        <c:lblOffset val="100"/>
        <c:noMultiLvlLbl val="0"/>
      </c:catAx>
      <c:valAx>
        <c:axId val="142301342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3026863"/>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'[Aspen row, potential locations, 5645.xlsx]Medium vs Low Potential'!$A$2</c:f>
              <c:strCache>
                <c:ptCount val="1"/>
                <c:pt idx="0">
                  <c:v>Medium</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strRef>
              <c:f>'[3]Medium vs Low Potential'!$E$1:$F$1</c:f>
              <c:strCache>
                <c:ptCount val="2"/>
                <c:pt idx="0">
                  <c:v>movies_power_centers_25dtm</c:v>
                </c:pt>
                <c:pt idx="1">
                  <c:v>malls_lavish_25dtm</c:v>
                </c:pt>
              </c:strCache>
              <c:extLst/>
            </c:strRef>
          </c:cat>
          <c:val>
            <c:numRef>
              <c:f>'[3]Medium vs Low Potential'!$E$2:$F$2</c:f>
              <c:numCache>
                <c:formatCode>General</c:formatCode>
                <c:ptCount val="2"/>
                <c:pt idx="0">
                  <c:v>313</c:v>
                </c:pt>
                <c:pt idx="1">
                  <c:v>177</c:v>
                </c:pt>
              </c:numCache>
              <c:extLst/>
            </c:numRef>
          </c:val>
          <c:extLst>
            <c:ext xmlns:c16="http://schemas.microsoft.com/office/drawing/2014/chart" uri="{C3380CC4-5D6E-409C-BE32-E72D297353CC}">
              <c16:uniqueId val="{00000000-BED0-41CF-9AE9-1F6ED6EC17B1}"/>
            </c:ext>
          </c:extLst>
        </c:ser>
        <c:ser>
          <c:idx val="1"/>
          <c:order val="1"/>
          <c:tx>
            <c:strRef>
              <c:f>'[Aspen row, potential locations, 5645.xlsx]Medium vs Low Potential'!$A$3</c:f>
              <c:strCache>
                <c:ptCount val="1"/>
                <c:pt idx="0">
                  <c:v>Low</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strRef>
              <c:f>'[3]Medium vs Low Potential'!$E$1:$F$1</c:f>
              <c:strCache>
                <c:ptCount val="2"/>
                <c:pt idx="0">
                  <c:v>movies_power_centers_25dtm</c:v>
                </c:pt>
                <c:pt idx="1">
                  <c:v>malls_lavish_25dtm</c:v>
                </c:pt>
              </c:strCache>
              <c:extLst/>
            </c:strRef>
          </c:cat>
          <c:val>
            <c:numRef>
              <c:f>'[3]Medium vs Low Potential'!$E$3:$F$3</c:f>
              <c:numCache>
                <c:formatCode>General</c:formatCode>
                <c:ptCount val="2"/>
                <c:pt idx="0">
                  <c:v>112.5</c:v>
                </c:pt>
                <c:pt idx="1">
                  <c:v>36.25</c:v>
                </c:pt>
              </c:numCache>
              <c:extLst/>
            </c:numRef>
          </c:val>
          <c:extLst>
            <c:ext xmlns:c16="http://schemas.microsoft.com/office/drawing/2014/chart" uri="{C3380CC4-5D6E-409C-BE32-E72D297353CC}">
              <c16:uniqueId val="{00000001-BED0-41CF-9AE9-1F6ED6EC17B1}"/>
            </c:ext>
          </c:extLst>
        </c:ser>
        <c:dLbls>
          <c:showLegendKey val="0"/>
          <c:showVal val="0"/>
          <c:showCatName val="0"/>
          <c:showSerName val="0"/>
          <c:showPercent val="0"/>
          <c:showBubbleSize val="0"/>
        </c:dLbls>
        <c:gapWidth val="164"/>
        <c:overlap val="-22"/>
        <c:axId val="1423026863"/>
        <c:axId val="1423013423"/>
      </c:barChart>
      <c:catAx>
        <c:axId val="1423026863"/>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3013423"/>
        <c:crosses val="autoZero"/>
        <c:auto val="1"/>
        <c:lblAlgn val="ctr"/>
        <c:lblOffset val="100"/>
        <c:noMultiLvlLbl val="0"/>
      </c:catAx>
      <c:valAx>
        <c:axId val="142301342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3026863"/>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'High vs Low'!$A$2</c:f>
              <c:strCache>
                <c:ptCount val="1"/>
                <c:pt idx="0">
                  <c:v>High</c:v>
                </c:pt>
              </c:strCache>
            </c:strRef>
          </c:tx>
          <c:spPr>
            <a:solidFill>
              <a:schemeClr val="accent6"/>
            </a:solidFill>
            <a:ln>
              <a:solidFill>
                <a:schemeClr val="accent6"/>
              </a:solidFill>
            </a:ln>
            <a:effectLst>
              <a:innerShdw blurRad="114300">
                <a:schemeClr val="accent1"/>
              </a:innerShdw>
            </a:effectLst>
          </c:spPr>
          <c:invertIfNegative val="0"/>
          <c:cat>
            <c:strRef>
              <c:f>'High vs Low'!$B$1</c:f>
              <c:strCache>
                <c:ptCount val="1"/>
                <c:pt idx="0">
                  <c:v>Sales</c:v>
                </c:pt>
              </c:strCache>
              <c:extLst/>
            </c:strRef>
          </c:cat>
          <c:val>
            <c:numRef>
              <c:f>'High vs Low'!$B$2</c:f>
              <c:numCache>
                <c:formatCode>General</c:formatCode>
                <c:ptCount val="1"/>
                <c:pt idx="0">
                  <c:v>30670276.5</c:v>
                </c:pt>
              </c:numCache>
              <c:extLst/>
            </c:numRef>
          </c:val>
          <c:extLst>
            <c:ext xmlns:c16="http://schemas.microsoft.com/office/drawing/2014/chart" uri="{C3380CC4-5D6E-409C-BE32-E72D297353CC}">
              <c16:uniqueId val="{00000000-E985-4E60-896A-5FE67D9B74EE}"/>
            </c:ext>
          </c:extLst>
        </c:ser>
        <c:ser>
          <c:idx val="1"/>
          <c:order val="1"/>
          <c:tx>
            <c:strRef>
              <c:f>'High vs Low'!$A$3</c:f>
              <c:strCache>
                <c:ptCount val="1"/>
                <c:pt idx="0">
                  <c:v>Low</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strRef>
              <c:f>'High vs Low'!$B$1</c:f>
              <c:strCache>
                <c:ptCount val="1"/>
                <c:pt idx="0">
                  <c:v>Sales</c:v>
                </c:pt>
              </c:strCache>
              <c:extLst/>
            </c:strRef>
          </c:cat>
          <c:val>
            <c:numRef>
              <c:f>'High vs Low'!$B$3</c:f>
              <c:numCache>
                <c:formatCode>General</c:formatCode>
                <c:ptCount val="1"/>
                <c:pt idx="0">
                  <c:v>9523275.1999999993</c:v>
                </c:pt>
              </c:numCache>
              <c:extLst/>
            </c:numRef>
          </c:val>
          <c:extLst>
            <c:ext xmlns:c16="http://schemas.microsoft.com/office/drawing/2014/chart" uri="{C3380CC4-5D6E-409C-BE32-E72D297353CC}">
              <c16:uniqueId val="{00000001-E985-4E60-896A-5FE67D9B74EE}"/>
            </c:ext>
          </c:extLst>
        </c:ser>
        <c:dLbls>
          <c:showLegendKey val="0"/>
          <c:showVal val="0"/>
          <c:showCatName val="0"/>
          <c:showSerName val="0"/>
          <c:showPercent val="0"/>
          <c:showBubbleSize val="0"/>
        </c:dLbls>
        <c:gapWidth val="164"/>
        <c:overlap val="-22"/>
        <c:axId val="1801904591"/>
        <c:axId val="1801904111"/>
      </c:barChart>
      <c:catAx>
        <c:axId val="1801904591"/>
        <c:scaling>
          <c:orientation val="minMax"/>
        </c:scaling>
        <c:delete val="0"/>
        <c:axPos val="b"/>
        <c:numFmt formatCode="General" sourceLinked="1"/>
        <c:majorTickMark val="out"/>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1904111"/>
        <c:crosses val="autoZero"/>
        <c:auto val="1"/>
        <c:lblAlgn val="ctr"/>
        <c:lblOffset val="100"/>
        <c:noMultiLvlLbl val="0"/>
      </c:catAx>
      <c:valAx>
        <c:axId val="1801904111"/>
        <c:scaling>
          <c:orientation val="minMax"/>
        </c:scaling>
        <c:delete val="0"/>
        <c:axPos val="l"/>
        <c:numFmt formatCode="_(&quot;$&quot;* #,##0_);_(&quot;$&quot;* \(#,##0\);_(&quot;$&quot;* &quot;-&quot;_);_(@_)"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1904591"/>
        <c:crosses val="autoZero"/>
        <c:crossBetween val="between"/>
      </c:valAx>
      <c:spPr>
        <a:noFill/>
        <a:ln>
          <a:noFill/>
        </a:ln>
        <a:effectLst/>
      </c:spPr>
    </c:plotArea>
    <c:legend>
      <c:legendPos val="t"/>
      <c:layout>
        <c:manualLayout>
          <c:xMode val="edge"/>
          <c:yMode val="edge"/>
          <c:x val="0.32524662994504255"/>
          <c:y val="2.7500000902231002E-2"/>
          <c:w val="0.34950674010991489"/>
          <c:h val="7.734429387612512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'High vs Low'!$A$2</c:f>
              <c:strCache>
                <c:ptCount val="1"/>
                <c:pt idx="0">
                  <c:v>High</c:v>
                </c:pt>
              </c:strCache>
            </c:strRef>
          </c:tx>
          <c:spPr>
            <a:pattFill prst="pct75">
              <a:fgClr>
                <a:schemeClr val="accent6"/>
              </a:fgClr>
              <a:bgClr>
                <a:schemeClr val="accent6"/>
              </a:bgClr>
            </a:pattFill>
            <a:ln>
              <a:noFill/>
            </a:ln>
            <a:effectLst>
              <a:innerShdw blurRad="114300">
                <a:schemeClr val="accent1"/>
              </a:innerShdw>
            </a:effectLst>
          </c:spPr>
          <c:invertIfNegative val="0"/>
          <c:cat>
            <c:strRef>
              <c:f>'High vs Low'!$D$1</c:f>
              <c:strCache>
                <c:ptCount val="1"/>
                <c:pt idx="0">
                  <c:v>pop_ge_bachelors_25dtm</c:v>
                </c:pt>
              </c:strCache>
              <c:extLst/>
            </c:strRef>
          </c:cat>
          <c:val>
            <c:numRef>
              <c:f>'High vs Low'!$D$2</c:f>
              <c:numCache>
                <c:formatCode>General</c:formatCode>
                <c:ptCount val="1"/>
                <c:pt idx="0">
                  <c:v>352963.5</c:v>
                </c:pt>
              </c:numCache>
              <c:extLst/>
            </c:numRef>
          </c:val>
          <c:extLst>
            <c:ext xmlns:c16="http://schemas.microsoft.com/office/drawing/2014/chart" uri="{C3380CC4-5D6E-409C-BE32-E72D297353CC}">
              <c16:uniqueId val="{00000000-837F-40EF-B1A2-3B31E7E25470}"/>
            </c:ext>
          </c:extLst>
        </c:ser>
        <c:ser>
          <c:idx val="1"/>
          <c:order val="1"/>
          <c:tx>
            <c:strRef>
              <c:f>'High vs Low'!$A$3</c:f>
              <c:strCache>
                <c:ptCount val="1"/>
                <c:pt idx="0">
                  <c:v>Low</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strRef>
              <c:f>'High vs Low'!$D$1</c:f>
              <c:strCache>
                <c:ptCount val="1"/>
                <c:pt idx="0">
                  <c:v>pop_ge_bachelors_25dtm</c:v>
                </c:pt>
              </c:strCache>
              <c:extLst/>
            </c:strRef>
          </c:cat>
          <c:val>
            <c:numRef>
              <c:f>'High vs Low'!$D$3</c:f>
              <c:numCache>
                <c:formatCode>General</c:formatCode>
                <c:ptCount val="1"/>
                <c:pt idx="0">
                  <c:v>165121.22857142857</c:v>
                </c:pt>
              </c:numCache>
              <c:extLst/>
            </c:numRef>
          </c:val>
          <c:extLst>
            <c:ext xmlns:c16="http://schemas.microsoft.com/office/drawing/2014/chart" uri="{C3380CC4-5D6E-409C-BE32-E72D297353CC}">
              <c16:uniqueId val="{00000001-837F-40EF-B1A2-3B31E7E25470}"/>
            </c:ext>
          </c:extLst>
        </c:ser>
        <c:dLbls>
          <c:showLegendKey val="0"/>
          <c:showVal val="0"/>
          <c:showCatName val="0"/>
          <c:showSerName val="0"/>
          <c:showPercent val="0"/>
          <c:showBubbleSize val="0"/>
        </c:dLbls>
        <c:gapWidth val="164"/>
        <c:overlap val="-22"/>
        <c:axId val="1801904591"/>
        <c:axId val="1801904111"/>
      </c:barChart>
      <c:catAx>
        <c:axId val="1801904591"/>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1904111"/>
        <c:crosses val="autoZero"/>
        <c:auto val="1"/>
        <c:lblAlgn val="ctr"/>
        <c:lblOffset val="100"/>
        <c:noMultiLvlLbl val="0"/>
      </c:catAx>
      <c:valAx>
        <c:axId val="1801904111"/>
        <c:scaling>
          <c:orientation val="minMax"/>
        </c:scaling>
        <c:delete val="0"/>
        <c:axPos val="l"/>
        <c:numFmt formatCode="_(* #,##0_);_(* \(#,##0\);_(* &quot;-&quot;_);_(@_)"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1904591"/>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'High vs Low'!$A$2</c:f>
              <c:strCache>
                <c:ptCount val="1"/>
                <c:pt idx="0">
                  <c:v>High</c:v>
                </c:pt>
              </c:strCache>
            </c:strRef>
          </c:tx>
          <c:spPr>
            <a:solidFill>
              <a:schemeClr val="accent6"/>
            </a:solidFill>
            <a:ln>
              <a:noFill/>
            </a:ln>
            <a:effectLst>
              <a:innerShdw blurRad="114300">
                <a:schemeClr val="accent1"/>
              </a:innerShdw>
            </a:effectLst>
          </c:spPr>
          <c:invertIfNegative val="0"/>
          <c:cat>
            <c:strRef>
              <c:f>'High vs Low'!$E$1</c:f>
              <c:strCache>
                <c:ptCount val="1"/>
                <c:pt idx="0">
                  <c:v>hhinc_ge_250K_25dtm</c:v>
                </c:pt>
              </c:strCache>
              <c:extLst/>
            </c:strRef>
          </c:cat>
          <c:val>
            <c:numRef>
              <c:f>'High vs Low'!$E$2</c:f>
              <c:numCache>
                <c:formatCode>General</c:formatCode>
                <c:ptCount val="1"/>
                <c:pt idx="0">
                  <c:v>38105.5</c:v>
                </c:pt>
              </c:numCache>
              <c:extLst/>
            </c:numRef>
          </c:val>
          <c:extLst>
            <c:ext xmlns:c16="http://schemas.microsoft.com/office/drawing/2014/chart" uri="{C3380CC4-5D6E-409C-BE32-E72D297353CC}">
              <c16:uniqueId val="{00000000-9538-4414-AE57-670E0F9FAA86}"/>
            </c:ext>
          </c:extLst>
        </c:ser>
        <c:ser>
          <c:idx val="1"/>
          <c:order val="1"/>
          <c:tx>
            <c:strRef>
              <c:f>'High vs Low'!$A$3</c:f>
              <c:strCache>
                <c:ptCount val="1"/>
                <c:pt idx="0">
                  <c:v>Low</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strRef>
              <c:f>'High vs Low'!$E$1</c:f>
              <c:strCache>
                <c:ptCount val="1"/>
                <c:pt idx="0">
                  <c:v>hhinc_ge_250K_25dtm</c:v>
                </c:pt>
              </c:strCache>
              <c:extLst/>
            </c:strRef>
          </c:cat>
          <c:val>
            <c:numRef>
              <c:f>'High vs Low'!$E$3</c:f>
              <c:numCache>
                <c:formatCode>General</c:formatCode>
                <c:ptCount val="1"/>
                <c:pt idx="0">
                  <c:v>14669.285714285714</c:v>
                </c:pt>
              </c:numCache>
              <c:extLst/>
            </c:numRef>
          </c:val>
          <c:extLst>
            <c:ext xmlns:c16="http://schemas.microsoft.com/office/drawing/2014/chart" uri="{C3380CC4-5D6E-409C-BE32-E72D297353CC}">
              <c16:uniqueId val="{00000001-9538-4414-AE57-670E0F9FAA86}"/>
            </c:ext>
          </c:extLst>
        </c:ser>
        <c:dLbls>
          <c:showLegendKey val="0"/>
          <c:showVal val="0"/>
          <c:showCatName val="0"/>
          <c:showSerName val="0"/>
          <c:showPercent val="0"/>
          <c:showBubbleSize val="0"/>
        </c:dLbls>
        <c:gapWidth val="164"/>
        <c:overlap val="-22"/>
        <c:axId val="1801904591"/>
        <c:axId val="1801904111"/>
      </c:barChart>
      <c:catAx>
        <c:axId val="1801904591"/>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1904111"/>
        <c:crosses val="autoZero"/>
        <c:auto val="1"/>
        <c:lblAlgn val="ctr"/>
        <c:lblOffset val="100"/>
        <c:noMultiLvlLbl val="0"/>
      </c:catAx>
      <c:valAx>
        <c:axId val="1801904111"/>
        <c:scaling>
          <c:orientation val="minMax"/>
        </c:scaling>
        <c:delete val="0"/>
        <c:axPos val="l"/>
        <c:numFmt formatCode="_(&quot;$&quot;* #,##0_);_(&quot;$&quot;* \(#,##0\);_(&quot;$&quot;* &quot;-&quot;_);_(@_)"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1904591"/>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'High vs Low'!$A$2</c:f>
              <c:strCache>
                <c:ptCount val="1"/>
                <c:pt idx="0">
                  <c:v>High</c:v>
                </c:pt>
              </c:strCache>
            </c:strRef>
          </c:tx>
          <c:spPr>
            <a:solidFill>
              <a:schemeClr val="accent6"/>
            </a:solidFill>
            <a:ln>
              <a:noFill/>
            </a:ln>
            <a:effectLst>
              <a:innerShdw blurRad="114300">
                <a:schemeClr val="accent1"/>
              </a:innerShdw>
            </a:effectLst>
          </c:spPr>
          <c:invertIfNegative val="0"/>
          <c:cat>
            <c:strRef>
              <c:f>'High vs Low'!$F$1</c:f>
              <c:strCache>
                <c:ptCount val="1"/>
                <c:pt idx="0">
                  <c:v>homes_500_999K_10dtm</c:v>
                </c:pt>
              </c:strCache>
              <c:extLst/>
            </c:strRef>
          </c:cat>
          <c:val>
            <c:numRef>
              <c:f>'High vs Low'!$F$2</c:f>
              <c:numCache>
                <c:formatCode>General</c:formatCode>
                <c:ptCount val="1"/>
                <c:pt idx="0">
                  <c:v>4897</c:v>
                </c:pt>
              </c:numCache>
              <c:extLst/>
            </c:numRef>
          </c:val>
          <c:extLst>
            <c:ext xmlns:c16="http://schemas.microsoft.com/office/drawing/2014/chart" uri="{C3380CC4-5D6E-409C-BE32-E72D297353CC}">
              <c16:uniqueId val="{00000000-CD8F-40EA-83AE-E5437005A0E3}"/>
            </c:ext>
          </c:extLst>
        </c:ser>
        <c:ser>
          <c:idx val="1"/>
          <c:order val="1"/>
          <c:tx>
            <c:strRef>
              <c:f>'High vs Low'!$A$3</c:f>
              <c:strCache>
                <c:ptCount val="1"/>
                <c:pt idx="0">
                  <c:v>Low</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strRef>
              <c:f>'High vs Low'!$F$1</c:f>
              <c:strCache>
                <c:ptCount val="1"/>
                <c:pt idx="0">
                  <c:v>homes_500_999K_10dtm</c:v>
                </c:pt>
              </c:strCache>
              <c:extLst/>
            </c:strRef>
          </c:cat>
          <c:val>
            <c:numRef>
              <c:f>'High vs Low'!$F$3</c:f>
              <c:numCache>
                <c:formatCode>General</c:formatCode>
                <c:ptCount val="1"/>
                <c:pt idx="0">
                  <c:v>2051.4</c:v>
                </c:pt>
              </c:numCache>
              <c:extLst/>
            </c:numRef>
          </c:val>
          <c:extLst>
            <c:ext xmlns:c16="http://schemas.microsoft.com/office/drawing/2014/chart" uri="{C3380CC4-5D6E-409C-BE32-E72D297353CC}">
              <c16:uniqueId val="{00000001-CD8F-40EA-83AE-E5437005A0E3}"/>
            </c:ext>
          </c:extLst>
        </c:ser>
        <c:dLbls>
          <c:showLegendKey val="0"/>
          <c:showVal val="0"/>
          <c:showCatName val="0"/>
          <c:showSerName val="0"/>
          <c:showPercent val="0"/>
          <c:showBubbleSize val="0"/>
        </c:dLbls>
        <c:gapWidth val="164"/>
        <c:overlap val="-22"/>
        <c:axId val="1801904591"/>
        <c:axId val="1801904111"/>
      </c:barChart>
      <c:catAx>
        <c:axId val="1801904591"/>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1904111"/>
        <c:crosses val="autoZero"/>
        <c:auto val="1"/>
        <c:lblAlgn val="ctr"/>
        <c:lblOffset val="100"/>
        <c:noMultiLvlLbl val="0"/>
      </c:catAx>
      <c:valAx>
        <c:axId val="1801904111"/>
        <c:scaling>
          <c:orientation val="minMax"/>
        </c:scaling>
        <c:delete val="0"/>
        <c:axPos val="l"/>
        <c:numFmt formatCode="_(* #,##0_);_(* \(#,##0\);_(* &quot;-&quot;_);_(@_)"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1904591"/>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withinLinear" id="19">
  <a:schemeClr val="accent6"/>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0AC2C80-A1AE-A2DE-0469-9E8842FE155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BAE0DA0-345F-7370-356D-DDAF10E7AD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D37A71-9F10-4E21-97A8-DC222E26DAF9}" type="datetimeFigureOut">
              <a:rPr lang="en-US" smtClean="0"/>
              <a:t>5/20/2024</a:t>
            </a:fld>
            <a:endParaRPr lang="en-US"/>
          </a:p>
        </p:txBody>
      </p:sp>
      <p:sp>
        <p:nvSpPr>
          <p:cNvPr id="4" name="Footer Placeholder 3">
            <a:extLst>
              <a:ext uri="{FF2B5EF4-FFF2-40B4-BE49-F238E27FC236}">
                <a16:creationId xmlns:a16="http://schemas.microsoft.com/office/drawing/2014/main" id="{7FDB3D59-5D9F-D965-AD96-63DF6BE5E5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EFDCF9E-5013-A7D8-8926-2461955CD86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0BEB41-7224-4FD2-9890-7D03181773EB}" type="slidenum">
              <a:rPr lang="en-US" smtClean="0"/>
              <a:t>‹#›</a:t>
            </a:fld>
            <a:endParaRPr lang="en-US"/>
          </a:p>
        </p:txBody>
      </p:sp>
    </p:spTree>
    <p:extLst>
      <p:ext uri="{BB962C8B-B14F-4D97-AF65-F5344CB8AC3E}">
        <p14:creationId xmlns:p14="http://schemas.microsoft.com/office/powerpoint/2010/main" val="29361091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528a877fe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528a877fe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a:extLst>
            <a:ext uri="{FF2B5EF4-FFF2-40B4-BE49-F238E27FC236}">
              <a16:creationId xmlns:a16="http://schemas.microsoft.com/office/drawing/2014/main" id="{B723F9B3-A226-CFA8-E5E0-F4020F5D45C0}"/>
            </a:ext>
          </a:extLst>
        </p:cNvPr>
        <p:cNvGrpSpPr/>
        <p:nvPr/>
      </p:nvGrpSpPr>
      <p:grpSpPr>
        <a:xfrm>
          <a:off x="0" y="0"/>
          <a:ext cx="0" cy="0"/>
          <a:chOff x="0" y="0"/>
          <a:chExt cx="0" cy="0"/>
        </a:xfrm>
      </p:grpSpPr>
      <p:sp>
        <p:nvSpPr>
          <p:cNvPr id="334" name="Google Shape;334;g54dda1946d_6_332:notes">
            <a:extLst>
              <a:ext uri="{FF2B5EF4-FFF2-40B4-BE49-F238E27FC236}">
                <a16:creationId xmlns:a16="http://schemas.microsoft.com/office/drawing/2014/main" id="{EFC01046-C1E1-2C2F-D9AC-3BC5928AEFA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a:extLst>
              <a:ext uri="{FF2B5EF4-FFF2-40B4-BE49-F238E27FC236}">
                <a16:creationId xmlns:a16="http://schemas.microsoft.com/office/drawing/2014/main" id="{5CD2C044-B2D5-6557-61A1-D980C83372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2129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a:extLst>
            <a:ext uri="{FF2B5EF4-FFF2-40B4-BE49-F238E27FC236}">
              <a16:creationId xmlns:a16="http://schemas.microsoft.com/office/drawing/2014/main" id="{81A7E052-FEE9-F021-3E91-E24F80EDEE09}"/>
            </a:ext>
          </a:extLst>
        </p:cNvPr>
        <p:cNvGrpSpPr/>
        <p:nvPr/>
      </p:nvGrpSpPr>
      <p:grpSpPr>
        <a:xfrm>
          <a:off x="0" y="0"/>
          <a:ext cx="0" cy="0"/>
          <a:chOff x="0" y="0"/>
          <a:chExt cx="0" cy="0"/>
        </a:xfrm>
      </p:grpSpPr>
      <p:sp>
        <p:nvSpPr>
          <p:cNvPr id="334" name="Google Shape;334;g54dda1946d_6_332:notes">
            <a:extLst>
              <a:ext uri="{FF2B5EF4-FFF2-40B4-BE49-F238E27FC236}">
                <a16:creationId xmlns:a16="http://schemas.microsoft.com/office/drawing/2014/main" id="{AE600ED0-90FA-6F8C-5D2F-6EF3546A5C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a:extLst>
              <a:ext uri="{FF2B5EF4-FFF2-40B4-BE49-F238E27FC236}">
                <a16:creationId xmlns:a16="http://schemas.microsoft.com/office/drawing/2014/main" id="{9D1AA56D-EC24-CFDF-9896-6FFFA077FC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861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a:extLst>
            <a:ext uri="{FF2B5EF4-FFF2-40B4-BE49-F238E27FC236}">
              <a16:creationId xmlns:a16="http://schemas.microsoft.com/office/drawing/2014/main" id="{43D5A6E3-C41F-350C-F65B-D99938980F42}"/>
            </a:ext>
          </a:extLst>
        </p:cNvPr>
        <p:cNvGrpSpPr/>
        <p:nvPr/>
      </p:nvGrpSpPr>
      <p:grpSpPr>
        <a:xfrm>
          <a:off x="0" y="0"/>
          <a:ext cx="0" cy="0"/>
          <a:chOff x="0" y="0"/>
          <a:chExt cx="0" cy="0"/>
        </a:xfrm>
      </p:grpSpPr>
      <p:sp>
        <p:nvSpPr>
          <p:cNvPr id="334" name="Google Shape;334;g54dda1946d_6_332:notes">
            <a:extLst>
              <a:ext uri="{FF2B5EF4-FFF2-40B4-BE49-F238E27FC236}">
                <a16:creationId xmlns:a16="http://schemas.microsoft.com/office/drawing/2014/main" id="{9F88B813-2356-5202-6820-92949FB56F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a:extLst>
              <a:ext uri="{FF2B5EF4-FFF2-40B4-BE49-F238E27FC236}">
                <a16:creationId xmlns:a16="http://schemas.microsoft.com/office/drawing/2014/main" id="{3F85AC15-9662-34CC-3A79-695213235CE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9679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a:extLst>
            <a:ext uri="{FF2B5EF4-FFF2-40B4-BE49-F238E27FC236}">
              <a16:creationId xmlns:a16="http://schemas.microsoft.com/office/drawing/2014/main" id="{762F20A7-1536-A911-4FED-607538DA27D0}"/>
            </a:ext>
          </a:extLst>
        </p:cNvPr>
        <p:cNvGrpSpPr/>
        <p:nvPr/>
      </p:nvGrpSpPr>
      <p:grpSpPr>
        <a:xfrm>
          <a:off x="0" y="0"/>
          <a:ext cx="0" cy="0"/>
          <a:chOff x="0" y="0"/>
          <a:chExt cx="0" cy="0"/>
        </a:xfrm>
      </p:grpSpPr>
      <p:sp>
        <p:nvSpPr>
          <p:cNvPr id="334" name="Google Shape;334;g54dda1946d_6_332:notes">
            <a:extLst>
              <a:ext uri="{FF2B5EF4-FFF2-40B4-BE49-F238E27FC236}">
                <a16:creationId xmlns:a16="http://schemas.microsoft.com/office/drawing/2014/main" id="{E98B9444-BAB3-70F5-6269-318E636CCB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a:extLst>
              <a:ext uri="{FF2B5EF4-FFF2-40B4-BE49-F238E27FC236}">
                <a16:creationId xmlns:a16="http://schemas.microsoft.com/office/drawing/2014/main" id="{E901EFCA-EE32-30AF-55E0-B06C8BEDF4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0283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a:extLst>
            <a:ext uri="{FF2B5EF4-FFF2-40B4-BE49-F238E27FC236}">
              <a16:creationId xmlns:a16="http://schemas.microsoft.com/office/drawing/2014/main" id="{AFA77F24-57A6-6CDA-1DC9-B69481DAE7C2}"/>
            </a:ext>
          </a:extLst>
        </p:cNvPr>
        <p:cNvGrpSpPr/>
        <p:nvPr/>
      </p:nvGrpSpPr>
      <p:grpSpPr>
        <a:xfrm>
          <a:off x="0" y="0"/>
          <a:ext cx="0" cy="0"/>
          <a:chOff x="0" y="0"/>
          <a:chExt cx="0" cy="0"/>
        </a:xfrm>
      </p:grpSpPr>
      <p:sp>
        <p:nvSpPr>
          <p:cNvPr id="334" name="Google Shape;334;g54dda1946d_6_332:notes">
            <a:extLst>
              <a:ext uri="{FF2B5EF4-FFF2-40B4-BE49-F238E27FC236}">
                <a16:creationId xmlns:a16="http://schemas.microsoft.com/office/drawing/2014/main" id="{6B63F1C7-FE5D-E567-3C6A-B438686345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a:extLst>
              <a:ext uri="{FF2B5EF4-FFF2-40B4-BE49-F238E27FC236}">
                <a16:creationId xmlns:a16="http://schemas.microsoft.com/office/drawing/2014/main" id="{C4017141-7B5C-2640-91B7-81AB4A0C20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60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a:extLst>
            <a:ext uri="{FF2B5EF4-FFF2-40B4-BE49-F238E27FC236}">
              <a16:creationId xmlns:a16="http://schemas.microsoft.com/office/drawing/2014/main" id="{3F6A77E0-1E74-5F33-CF96-E5EC39D1AA68}"/>
            </a:ext>
          </a:extLst>
        </p:cNvPr>
        <p:cNvGrpSpPr/>
        <p:nvPr/>
      </p:nvGrpSpPr>
      <p:grpSpPr>
        <a:xfrm>
          <a:off x="0" y="0"/>
          <a:ext cx="0" cy="0"/>
          <a:chOff x="0" y="0"/>
          <a:chExt cx="0" cy="0"/>
        </a:xfrm>
      </p:grpSpPr>
      <p:sp>
        <p:nvSpPr>
          <p:cNvPr id="334" name="Google Shape;334;g54dda1946d_6_332:notes">
            <a:extLst>
              <a:ext uri="{FF2B5EF4-FFF2-40B4-BE49-F238E27FC236}">
                <a16:creationId xmlns:a16="http://schemas.microsoft.com/office/drawing/2014/main" id="{355D8586-8F85-B3C9-D8DC-23B5C75198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a:extLst>
              <a:ext uri="{FF2B5EF4-FFF2-40B4-BE49-F238E27FC236}">
                <a16:creationId xmlns:a16="http://schemas.microsoft.com/office/drawing/2014/main" id="{52403CCF-DF67-2124-0660-54E2757579E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4338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a:extLst>
            <a:ext uri="{FF2B5EF4-FFF2-40B4-BE49-F238E27FC236}">
              <a16:creationId xmlns:a16="http://schemas.microsoft.com/office/drawing/2014/main" id="{3F6A77E0-1E74-5F33-CF96-E5EC39D1AA68}"/>
            </a:ext>
          </a:extLst>
        </p:cNvPr>
        <p:cNvGrpSpPr/>
        <p:nvPr/>
      </p:nvGrpSpPr>
      <p:grpSpPr>
        <a:xfrm>
          <a:off x="0" y="0"/>
          <a:ext cx="0" cy="0"/>
          <a:chOff x="0" y="0"/>
          <a:chExt cx="0" cy="0"/>
        </a:xfrm>
      </p:grpSpPr>
      <p:sp>
        <p:nvSpPr>
          <p:cNvPr id="334" name="Google Shape;334;g54dda1946d_6_332:notes">
            <a:extLst>
              <a:ext uri="{FF2B5EF4-FFF2-40B4-BE49-F238E27FC236}">
                <a16:creationId xmlns:a16="http://schemas.microsoft.com/office/drawing/2014/main" id="{355D8586-8F85-B3C9-D8DC-23B5C75198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a:extLst>
              <a:ext uri="{FF2B5EF4-FFF2-40B4-BE49-F238E27FC236}">
                <a16:creationId xmlns:a16="http://schemas.microsoft.com/office/drawing/2014/main" id="{52403CCF-DF67-2124-0660-54E2757579E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879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a:extLst>
            <a:ext uri="{FF2B5EF4-FFF2-40B4-BE49-F238E27FC236}">
              <a16:creationId xmlns:a16="http://schemas.microsoft.com/office/drawing/2014/main" id="{3F6A77E0-1E74-5F33-CF96-E5EC39D1AA68}"/>
            </a:ext>
          </a:extLst>
        </p:cNvPr>
        <p:cNvGrpSpPr/>
        <p:nvPr/>
      </p:nvGrpSpPr>
      <p:grpSpPr>
        <a:xfrm>
          <a:off x="0" y="0"/>
          <a:ext cx="0" cy="0"/>
          <a:chOff x="0" y="0"/>
          <a:chExt cx="0" cy="0"/>
        </a:xfrm>
      </p:grpSpPr>
      <p:sp>
        <p:nvSpPr>
          <p:cNvPr id="334" name="Google Shape;334;g54dda1946d_6_332:notes">
            <a:extLst>
              <a:ext uri="{FF2B5EF4-FFF2-40B4-BE49-F238E27FC236}">
                <a16:creationId xmlns:a16="http://schemas.microsoft.com/office/drawing/2014/main" id="{355D8586-8F85-B3C9-D8DC-23B5C75198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a:extLst>
              <a:ext uri="{FF2B5EF4-FFF2-40B4-BE49-F238E27FC236}">
                <a16:creationId xmlns:a16="http://schemas.microsoft.com/office/drawing/2014/main" id="{52403CCF-DF67-2124-0660-54E2757579E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51512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a:extLst>
            <a:ext uri="{FF2B5EF4-FFF2-40B4-BE49-F238E27FC236}">
              <a16:creationId xmlns:a16="http://schemas.microsoft.com/office/drawing/2014/main" id="{3F6A77E0-1E74-5F33-CF96-E5EC39D1AA68}"/>
            </a:ext>
          </a:extLst>
        </p:cNvPr>
        <p:cNvGrpSpPr/>
        <p:nvPr/>
      </p:nvGrpSpPr>
      <p:grpSpPr>
        <a:xfrm>
          <a:off x="0" y="0"/>
          <a:ext cx="0" cy="0"/>
          <a:chOff x="0" y="0"/>
          <a:chExt cx="0" cy="0"/>
        </a:xfrm>
      </p:grpSpPr>
      <p:sp>
        <p:nvSpPr>
          <p:cNvPr id="334" name="Google Shape;334;g54dda1946d_6_332:notes">
            <a:extLst>
              <a:ext uri="{FF2B5EF4-FFF2-40B4-BE49-F238E27FC236}">
                <a16:creationId xmlns:a16="http://schemas.microsoft.com/office/drawing/2014/main" id="{355D8586-8F85-B3C9-D8DC-23B5C75198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a:extLst>
              <a:ext uri="{FF2B5EF4-FFF2-40B4-BE49-F238E27FC236}">
                <a16:creationId xmlns:a16="http://schemas.microsoft.com/office/drawing/2014/main" id="{52403CCF-DF67-2124-0660-54E2757579E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115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a:extLst>
            <a:ext uri="{FF2B5EF4-FFF2-40B4-BE49-F238E27FC236}">
              <a16:creationId xmlns:a16="http://schemas.microsoft.com/office/drawing/2014/main" id="{7142EC37-A625-7027-0437-A5BA214066CD}"/>
            </a:ext>
          </a:extLst>
        </p:cNvPr>
        <p:cNvGrpSpPr/>
        <p:nvPr/>
      </p:nvGrpSpPr>
      <p:grpSpPr>
        <a:xfrm>
          <a:off x="0" y="0"/>
          <a:ext cx="0" cy="0"/>
          <a:chOff x="0" y="0"/>
          <a:chExt cx="0" cy="0"/>
        </a:xfrm>
      </p:grpSpPr>
      <p:sp>
        <p:nvSpPr>
          <p:cNvPr id="323" name="Google Shape;323;g54dda1946d_6_322:notes">
            <a:extLst>
              <a:ext uri="{FF2B5EF4-FFF2-40B4-BE49-F238E27FC236}">
                <a16:creationId xmlns:a16="http://schemas.microsoft.com/office/drawing/2014/main" id="{58687D18-94F9-5C32-555F-FF400E25FC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54dda1946d_6_322:notes">
            <a:extLst>
              <a:ext uri="{FF2B5EF4-FFF2-40B4-BE49-F238E27FC236}">
                <a16:creationId xmlns:a16="http://schemas.microsoft.com/office/drawing/2014/main" id="{F82C08DA-D269-FBD0-94C4-2EE7F8A9D0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76995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a:extLst>
            <a:ext uri="{FF2B5EF4-FFF2-40B4-BE49-F238E27FC236}">
              <a16:creationId xmlns:a16="http://schemas.microsoft.com/office/drawing/2014/main" id="{3F6A77E0-1E74-5F33-CF96-E5EC39D1AA68}"/>
            </a:ext>
          </a:extLst>
        </p:cNvPr>
        <p:cNvGrpSpPr/>
        <p:nvPr/>
      </p:nvGrpSpPr>
      <p:grpSpPr>
        <a:xfrm>
          <a:off x="0" y="0"/>
          <a:ext cx="0" cy="0"/>
          <a:chOff x="0" y="0"/>
          <a:chExt cx="0" cy="0"/>
        </a:xfrm>
      </p:grpSpPr>
      <p:sp>
        <p:nvSpPr>
          <p:cNvPr id="334" name="Google Shape;334;g54dda1946d_6_332:notes">
            <a:extLst>
              <a:ext uri="{FF2B5EF4-FFF2-40B4-BE49-F238E27FC236}">
                <a16:creationId xmlns:a16="http://schemas.microsoft.com/office/drawing/2014/main" id="{355D8586-8F85-B3C9-D8DC-23B5C75198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a:extLst>
              <a:ext uri="{FF2B5EF4-FFF2-40B4-BE49-F238E27FC236}">
                <a16:creationId xmlns:a16="http://schemas.microsoft.com/office/drawing/2014/main" id="{52403CCF-DF67-2124-0660-54E2757579E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94514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a:extLst>
            <a:ext uri="{FF2B5EF4-FFF2-40B4-BE49-F238E27FC236}">
              <a16:creationId xmlns:a16="http://schemas.microsoft.com/office/drawing/2014/main" id="{3F6A77E0-1E74-5F33-CF96-E5EC39D1AA68}"/>
            </a:ext>
          </a:extLst>
        </p:cNvPr>
        <p:cNvGrpSpPr/>
        <p:nvPr/>
      </p:nvGrpSpPr>
      <p:grpSpPr>
        <a:xfrm>
          <a:off x="0" y="0"/>
          <a:ext cx="0" cy="0"/>
          <a:chOff x="0" y="0"/>
          <a:chExt cx="0" cy="0"/>
        </a:xfrm>
      </p:grpSpPr>
      <p:sp>
        <p:nvSpPr>
          <p:cNvPr id="334" name="Google Shape;334;g54dda1946d_6_332:notes">
            <a:extLst>
              <a:ext uri="{FF2B5EF4-FFF2-40B4-BE49-F238E27FC236}">
                <a16:creationId xmlns:a16="http://schemas.microsoft.com/office/drawing/2014/main" id="{355D8586-8F85-B3C9-D8DC-23B5C75198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a:extLst>
              <a:ext uri="{FF2B5EF4-FFF2-40B4-BE49-F238E27FC236}">
                <a16:creationId xmlns:a16="http://schemas.microsoft.com/office/drawing/2014/main" id="{52403CCF-DF67-2124-0660-54E2757579E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85899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a:extLst>
            <a:ext uri="{FF2B5EF4-FFF2-40B4-BE49-F238E27FC236}">
              <a16:creationId xmlns:a16="http://schemas.microsoft.com/office/drawing/2014/main" id="{3F6A77E0-1E74-5F33-CF96-E5EC39D1AA68}"/>
            </a:ext>
          </a:extLst>
        </p:cNvPr>
        <p:cNvGrpSpPr/>
        <p:nvPr/>
      </p:nvGrpSpPr>
      <p:grpSpPr>
        <a:xfrm>
          <a:off x="0" y="0"/>
          <a:ext cx="0" cy="0"/>
          <a:chOff x="0" y="0"/>
          <a:chExt cx="0" cy="0"/>
        </a:xfrm>
      </p:grpSpPr>
      <p:sp>
        <p:nvSpPr>
          <p:cNvPr id="334" name="Google Shape;334;g54dda1946d_6_332:notes">
            <a:extLst>
              <a:ext uri="{FF2B5EF4-FFF2-40B4-BE49-F238E27FC236}">
                <a16:creationId xmlns:a16="http://schemas.microsoft.com/office/drawing/2014/main" id="{355D8586-8F85-B3C9-D8DC-23B5C75198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a:extLst>
              <a:ext uri="{FF2B5EF4-FFF2-40B4-BE49-F238E27FC236}">
                <a16:creationId xmlns:a16="http://schemas.microsoft.com/office/drawing/2014/main" id="{52403CCF-DF67-2124-0660-54E2757579E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99489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a:extLst>
            <a:ext uri="{FF2B5EF4-FFF2-40B4-BE49-F238E27FC236}">
              <a16:creationId xmlns:a16="http://schemas.microsoft.com/office/drawing/2014/main" id="{3F6A77E0-1E74-5F33-CF96-E5EC39D1AA68}"/>
            </a:ext>
          </a:extLst>
        </p:cNvPr>
        <p:cNvGrpSpPr/>
        <p:nvPr/>
      </p:nvGrpSpPr>
      <p:grpSpPr>
        <a:xfrm>
          <a:off x="0" y="0"/>
          <a:ext cx="0" cy="0"/>
          <a:chOff x="0" y="0"/>
          <a:chExt cx="0" cy="0"/>
        </a:xfrm>
      </p:grpSpPr>
      <p:sp>
        <p:nvSpPr>
          <p:cNvPr id="334" name="Google Shape;334;g54dda1946d_6_332:notes">
            <a:extLst>
              <a:ext uri="{FF2B5EF4-FFF2-40B4-BE49-F238E27FC236}">
                <a16:creationId xmlns:a16="http://schemas.microsoft.com/office/drawing/2014/main" id="{355D8586-8F85-B3C9-D8DC-23B5C75198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a:extLst>
              <a:ext uri="{FF2B5EF4-FFF2-40B4-BE49-F238E27FC236}">
                <a16:creationId xmlns:a16="http://schemas.microsoft.com/office/drawing/2014/main" id="{52403CCF-DF67-2124-0660-54E2757579E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7938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a:extLst>
            <a:ext uri="{FF2B5EF4-FFF2-40B4-BE49-F238E27FC236}">
              <a16:creationId xmlns:a16="http://schemas.microsoft.com/office/drawing/2014/main" id="{00712BD5-058A-443D-EC97-EE924C7BBDD3}"/>
            </a:ext>
          </a:extLst>
        </p:cNvPr>
        <p:cNvGrpSpPr/>
        <p:nvPr/>
      </p:nvGrpSpPr>
      <p:grpSpPr>
        <a:xfrm>
          <a:off x="0" y="0"/>
          <a:ext cx="0" cy="0"/>
          <a:chOff x="0" y="0"/>
          <a:chExt cx="0" cy="0"/>
        </a:xfrm>
      </p:grpSpPr>
      <p:sp>
        <p:nvSpPr>
          <p:cNvPr id="334" name="Google Shape;334;g54dda1946d_6_332:notes">
            <a:extLst>
              <a:ext uri="{FF2B5EF4-FFF2-40B4-BE49-F238E27FC236}">
                <a16:creationId xmlns:a16="http://schemas.microsoft.com/office/drawing/2014/main" id="{CBB7DF29-809B-4293-3E61-6038F81BD97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a:extLst>
              <a:ext uri="{FF2B5EF4-FFF2-40B4-BE49-F238E27FC236}">
                <a16:creationId xmlns:a16="http://schemas.microsoft.com/office/drawing/2014/main" id="{5AA8A63E-66CA-4BE3-04F7-DF5121BFEB9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7552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a:extLst>
            <a:ext uri="{FF2B5EF4-FFF2-40B4-BE49-F238E27FC236}">
              <a16:creationId xmlns:a16="http://schemas.microsoft.com/office/drawing/2014/main" id="{7142EC37-A625-7027-0437-A5BA214066CD}"/>
            </a:ext>
          </a:extLst>
        </p:cNvPr>
        <p:cNvGrpSpPr/>
        <p:nvPr/>
      </p:nvGrpSpPr>
      <p:grpSpPr>
        <a:xfrm>
          <a:off x="0" y="0"/>
          <a:ext cx="0" cy="0"/>
          <a:chOff x="0" y="0"/>
          <a:chExt cx="0" cy="0"/>
        </a:xfrm>
      </p:grpSpPr>
      <p:sp>
        <p:nvSpPr>
          <p:cNvPr id="323" name="Google Shape;323;g54dda1946d_6_322:notes">
            <a:extLst>
              <a:ext uri="{FF2B5EF4-FFF2-40B4-BE49-F238E27FC236}">
                <a16:creationId xmlns:a16="http://schemas.microsoft.com/office/drawing/2014/main" id="{58687D18-94F9-5C32-555F-FF400E25FC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54dda1946d_6_322:notes">
            <a:extLst>
              <a:ext uri="{FF2B5EF4-FFF2-40B4-BE49-F238E27FC236}">
                <a16:creationId xmlns:a16="http://schemas.microsoft.com/office/drawing/2014/main" id="{F82C08DA-D269-FBD0-94C4-2EE7F8A9D0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0687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a:extLst>
            <a:ext uri="{FF2B5EF4-FFF2-40B4-BE49-F238E27FC236}">
              <a16:creationId xmlns:a16="http://schemas.microsoft.com/office/drawing/2014/main" id="{E0191AF8-6612-7271-AFFE-242687528869}"/>
            </a:ext>
          </a:extLst>
        </p:cNvPr>
        <p:cNvGrpSpPr/>
        <p:nvPr/>
      </p:nvGrpSpPr>
      <p:grpSpPr>
        <a:xfrm>
          <a:off x="0" y="0"/>
          <a:ext cx="0" cy="0"/>
          <a:chOff x="0" y="0"/>
          <a:chExt cx="0" cy="0"/>
        </a:xfrm>
      </p:grpSpPr>
      <p:sp>
        <p:nvSpPr>
          <p:cNvPr id="334" name="Google Shape;334;g54dda1946d_6_332:notes">
            <a:extLst>
              <a:ext uri="{FF2B5EF4-FFF2-40B4-BE49-F238E27FC236}">
                <a16:creationId xmlns:a16="http://schemas.microsoft.com/office/drawing/2014/main" id="{606E876A-714B-8D87-6E0C-AE5B84D16B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a:extLst>
              <a:ext uri="{FF2B5EF4-FFF2-40B4-BE49-F238E27FC236}">
                <a16:creationId xmlns:a16="http://schemas.microsoft.com/office/drawing/2014/main" id="{F64E3962-9DB4-C009-6131-ADDAF916FAE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7367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a:extLst>
            <a:ext uri="{FF2B5EF4-FFF2-40B4-BE49-F238E27FC236}">
              <a16:creationId xmlns:a16="http://schemas.microsoft.com/office/drawing/2014/main" id="{E0191AF8-6612-7271-AFFE-242687528869}"/>
            </a:ext>
          </a:extLst>
        </p:cNvPr>
        <p:cNvGrpSpPr/>
        <p:nvPr/>
      </p:nvGrpSpPr>
      <p:grpSpPr>
        <a:xfrm>
          <a:off x="0" y="0"/>
          <a:ext cx="0" cy="0"/>
          <a:chOff x="0" y="0"/>
          <a:chExt cx="0" cy="0"/>
        </a:xfrm>
      </p:grpSpPr>
      <p:sp>
        <p:nvSpPr>
          <p:cNvPr id="334" name="Google Shape;334;g54dda1946d_6_332:notes">
            <a:extLst>
              <a:ext uri="{FF2B5EF4-FFF2-40B4-BE49-F238E27FC236}">
                <a16:creationId xmlns:a16="http://schemas.microsoft.com/office/drawing/2014/main" id="{606E876A-714B-8D87-6E0C-AE5B84D16B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a:extLst>
              <a:ext uri="{FF2B5EF4-FFF2-40B4-BE49-F238E27FC236}">
                <a16:creationId xmlns:a16="http://schemas.microsoft.com/office/drawing/2014/main" id="{F64E3962-9DB4-C009-6131-ADDAF916FAE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1000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a:extLst>
            <a:ext uri="{FF2B5EF4-FFF2-40B4-BE49-F238E27FC236}">
              <a16:creationId xmlns:a16="http://schemas.microsoft.com/office/drawing/2014/main" id="{B723F9B3-A226-CFA8-E5E0-F4020F5D45C0}"/>
            </a:ext>
          </a:extLst>
        </p:cNvPr>
        <p:cNvGrpSpPr/>
        <p:nvPr/>
      </p:nvGrpSpPr>
      <p:grpSpPr>
        <a:xfrm>
          <a:off x="0" y="0"/>
          <a:ext cx="0" cy="0"/>
          <a:chOff x="0" y="0"/>
          <a:chExt cx="0" cy="0"/>
        </a:xfrm>
      </p:grpSpPr>
      <p:sp>
        <p:nvSpPr>
          <p:cNvPr id="334" name="Google Shape;334;g54dda1946d_6_332:notes">
            <a:extLst>
              <a:ext uri="{FF2B5EF4-FFF2-40B4-BE49-F238E27FC236}">
                <a16:creationId xmlns:a16="http://schemas.microsoft.com/office/drawing/2014/main" id="{EFC01046-C1E1-2C2F-D9AC-3BC5928AEFA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a:extLst>
              <a:ext uri="{FF2B5EF4-FFF2-40B4-BE49-F238E27FC236}">
                <a16:creationId xmlns:a16="http://schemas.microsoft.com/office/drawing/2014/main" id="{5CD2C044-B2D5-6557-61A1-D980C83372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2129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a:extLst>
            <a:ext uri="{FF2B5EF4-FFF2-40B4-BE49-F238E27FC236}">
              <a16:creationId xmlns:a16="http://schemas.microsoft.com/office/drawing/2014/main" id="{762F20A7-1536-A911-4FED-607538DA27D0}"/>
            </a:ext>
          </a:extLst>
        </p:cNvPr>
        <p:cNvGrpSpPr/>
        <p:nvPr/>
      </p:nvGrpSpPr>
      <p:grpSpPr>
        <a:xfrm>
          <a:off x="0" y="0"/>
          <a:ext cx="0" cy="0"/>
          <a:chOff x="0" y="0"/>
          <a:chExt cx="0" cy="0"/>
        </a:xfrm>
      </p:grpSpPr>
      <p:sp>
        <p:nvSpPr>
          <p:cNvPr id="334" name="Google Shape;334;g54dda1946d_6_332:notes">
            <a:extLst>
              <a:ext uri="{FF2B5EF4-FFF2-40B4-BE49-F238E27FC236}">
                <a16:creationId xmlns:a16="http://schemas.microsoft.com/office/drawing/2014/main" id="{E98B9444-BAB3-70F5-6269-318E636CCB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54dda1946d_6_332:notes">
            <a:extLst>
              <a:ext uri="{FF2B5EF4-FFF2-40B4-BE49-F238E27FC236}">
                <a16:creationId xmlns:a16="http://schemas.microsoft.com/office/drawing/2014/main" id="{E901EFCA-EE32-30AF-55E0-B06C8BEDF4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0283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324850"/>
            <a:ext cx="3503700" cy="19179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4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722975"/>
            <a:ext cx="2353800" cy="772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 name="Footer Placeholder 1">
            <a:extLst>
              <a:ext uri="{FF2B5EF4-FFF2-40B4-BE49-F238E27FC236}">
                <a16:creationId xmlns:a16="http://schemas.microsoft.com/office/drawing/2014/main" id="{F888EB22-2F44-8995-FAA0-EEF2F83C68CC}"/>
              </a:ext>
            </a:extLst>
          </p:cNvPr>
          <p:cNvSpPr>
            <a:spLocks noGrp="1"/>
          </p:cNvSpPr>
          <p:nvPr>
            <p:ph type="ftr" sz="quarter" idx="10"/>
          </p:nvPr>
        </p:nvSpPr>
        <p:spPr/>
        <p:txBody>
          <a:bodyPr/>
          <a:lstStyle/>
          <a:p>
            <a:endParaRPr lang="en-US"/>
          </a:p>
        </p:txBody>
      </p:sp>
      <p:sp>
        <p:nvSpPr>
          <p:cNvPr id="3" name="Slide Number Placeholder 2">
            <a:extLst>
              <a:ext uri="{FF2B5EF4-FFF2-40B4-BE49-F238E27FC236}">
                <a16:creationId xmlns:a16="http://schemas.microsoft.com/office/drawing/2014/main" id="{A1CA1498-D667-80C4-ECB1-965FE050E83F}"/>
              </a:ext>
            </a:extLst>
          </p:cNvPr>
          <p:cNvSpPr>
            <a:spLocks noGrp="1"/>
          </p:cNvSpPr>
          <p:nvPr>
            <p:ph type="sldNum" sz="quarter" idx="11"/>
          </p:nvPr>
        </p:nvSpPr>
        <p:spPr>
          <a:xfrm>
            <a:off x="8703704" y="4868863"/>
            <a:ext cx="440296" cy="274637"/>
          </a:xfrm>
        </p:spPr>
        <p:txBody>
          <a:bodyPr/>
          <a:lstStyle>
            <a:lvl1pPr>
              <a:defRPr b="1"/>
            </a:lvl1pPr>
          </a:lstStyle>
          <a:p>
            <a:fld id="{FBBA87CE-9D2A-414A-8EC8-32E29FF7F21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sp>
        <p:nvSpPr>
          <p:cNvPr id="40" name="Google Shape;40;p7"/>
          <p:cNvSpPr txBox="1">
            <a:spLocks noGrp="1"/>
          </p:cNvSpPr>
          <p:nvPr>
            <p:ph type="subTitle" idx="1"/>
          </p:nvPr>
        </p:nvSpPr>
        <p:spPr>
          <a:xfrm>
            <a:off x="720000" y="1999150"/>
            <a:ext cx="58332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Darker Grotesque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41" name="Google Shape;41;p7"/>
          <p:cNvSpPr txBox="1">
            <a:spLocks noGrp="1"/>
          </p:cNvSpPr>
          <p:nvPr>
            <p:ph type="title"/>
          </p:nvPr>
        </p:nvSpPr>
        <p:spPr>
          <a:xfrm>
            <a:off x="720000" y="902225"/>
            <a:ext cx="5833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 name="Footer Placeholder 1">
            <a:extLst>
              <a:ext uri="{FF2B5EF4-FFF2-40B4-BE49-F238E27FC236}">
                <a16:creationId xmlns:a16="http://schemas.microsoft.com/office/drawing/2014/main" id="{831C9B64-9E9D-E21C-E498-6030095B372C}"/>
              </a:ext>
            </a:extLst>
          </p:cNvPr>
          <p:cNvSpPr>
            <a:spLocks noGrp="1"/>
          </p:cNvSpPr>
          <p:nvPr>
            <p:ph type="ftr" sz="quarter" idx="10"/>
          </p:nvPr>
        </p:nvSpPr>
        <p:spPr/>
        <p:txBody>
          <a:bodyPr/>
          <a:lstStyle/>
          <a:p>
            <a:endParaRPr lang="en-US"/>
          </a:p>
        </p:txBody>
      </p:sp>
      <p:sp>
        <p:nvSpPr>
          <p:cNvPr id="3" name="Slide Number Placeholder 2">
            <a:extLst>
              <a:ext uri="{FF2B5EF4-FFF2-40B4-BE49-F238E27FC236}">
                <a16:creationId xmlns:a16="http://schemas.microsoft.com/office/drawing/2014/main" id="{2FB2C0DD-2C3D-D7ED-027F-F39662F71AB7}"/>
              </a:ext>
            </a:extLst>
          </p:cNvPr>
          <p:cNvSpPr>
            <a:spLocks noGrp="1"/>
          </p:cNvSpPr>
          <p:nvPr>
            <p:ph type="sldNum" sz="quarter" idx="11"/>
          </p:nvPr>
        </p:nvSpPr>
        <p:spPr/>
        <p:txBody>
          <a:bodyPr/>
          <a:lstStyle/>
          <a:p>
            <a:fld id="{FBBA87CE-9D2A-414A-8EC8-32E29FF7F21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3"/>
        <p:cNvGrpSpPr/>
        <p:nvPr/>
      </p:nvGrpSpPr>
      <p:grpSpPr>
        <a:xfrm>
          <a:off x="0" y="0"/>
          <a:ext cx="0" cy="0"/>
          <a:chOff x="0" y="0"/>
          <a:chExt cx="0" cy="0"/>
        </a:xfrm>
      </p:grpSpPr>
      <p:sp>
        <p:nvSpPr>
          <p:cNvPr id="2" name="Footer Placeholder 1">
            <a:extLst>
              <a:ext uri="{FF2B5EF4-FFF2-40B4-BE49-F238E27FC236}">
                <a16:creationId xmlns:a16="http://schemas.microsoft.com/office/drawing/2014/main" id="{602A4C92-9C81-B3F8-336C-8532A2E6B499}"/>
              </a:ext>
            </a:extLst>
          </p:cNvPr>
          <p:cNvSpPr>
            <a:spLocks noGrp="1"/>
          </p:cNvSpPr>
          <p:nvPr>
            <p:ph type="ftr" sz="quarter" idx="10"/>
          </p:nvPr>
        </p:nvSpPr>
        <p:spPr/>
        <p:txBody>
          <a:bodyPr/>
          <a:lstStyle/>
          <a:p>
            <a:endParaRPr lang="en-US"/>
          </a:p>
        </p:txBody>
      </p:sp>
      <p:sp>
        <p:nvSpPr>
          <p:cNvPr id="3" name="Slide Number Placeholder 2">
            <a:extLst>
              <a:ext uri="{FF2B5EF4-FFF2-40B4-BE49-F238E27FC236}">
                <a16:creationId xmlns:a16="http://schemas.microsoft.com/office/drawing/2014/main" id="{8F9E5CB4-5226-BF87-7A36-6926E5FA3855}"/>
              </a:ext>
            </a:extLst>
          </p:cNvPr>
          <p:cNvSpPr>
            <a:spLocks noGrp="1"/>
          </p:cNvSpPr>
          <p:nvPr>
            <p:ph type="sldNum" sz="quarter" idx="11"/>
          </p:nvPr>
        </p:nvSpPr>
        <p:spPr/>
        <p:txBody>
          <a:bodyPr/>
          <a:lstStyle/>
          <a:p>
            <a:fld id="{FBBA87CE-9D2A-414A-8EC8-32E29FF7F21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08"/>
        <p:cNvGrpSpPr/>
        <p:nvPr/>
      </p:nvGrpSpPr>
      <p:grpSpPr>
        <a:xfrm>
          <a:off x="0" y="0"/>
          <a:ext cx="0" cy="0"/>
          <a:chOff x="0" y="0"/>
          <a:chExt cx="0" cy="0"/>
        </a:xfrm>
      </p:grpSpPr>
      <p:grpSp>
        <p:nvGrpSpPr>
          <p:cNvPr id="109" name="Google Shape;109;p20"/>
          <p:cNvGrpSpPr/>
          <p:nvPr/>
        </p:nvGrpSpPr>
        <p:grpSpPr>
          <a:xfrm>
            <a:off x="7676943" y="-4150"/>
            <a:ext cx="1572210" cy="5214548"/>
            <a:chOff x="7676943" y="-4150"/>
            <a:chExt cx="1572210" cy="5214548"/>
          </a:xfrm>
        </p:grpSpPr>
        <p:sp>
          <p:nvSpPr>
            <p:cNvPr id="110" name="Google Shape;110;p20"/>
            <p:cNvSpPr/>
            <p:nvPr/>
          </p:nvSpPr>
          <p:spPr>
            <a:xfrm flipH="1">
              <a:off x="7927375" y="-4150"/>
              <a:ext cx="1235905" cy="1193746"/>
            </a:xfrm>
            <a:custGeom>
              <a:avLst/>
              <a:gdLst/>
              <a:ahLst/>
              <a:cxnLst/>
              <a:rect l="l" t="t" r="r" b="b"/>
              <a:pathLst>
                <a:path w="107330" h="107303" extrusionOk="0">
                  <a:moveTo>
                    <a:pt x="1" y="1"/>
                  </a:moveTo>
                  <a:lnTo>
                    <a:pt x="1" y="107303"/>
                  </a:lnTo>
                  <a:lnTo>
                    <a:pt x="1073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20"/>
            <p:cNvGrpSpPr/>
            <p:nvPr/>
          </p:nvGrpSpPr>
          <p:grpSpPr>
            <a:xfrm>
              <a:off x="7676943" y="3752684"/>
              <a:ext cx="1572210" cy="1457714"/>
              <a:chOff x="4276575" y="600075"/>
              <a:chExt cx="4972200" cy="4610100"/>
            </a:xfrm>
          </p:grpSpPr>
          <p:cxnSp>
            <p:nvCxnSpPr>
              <p:cNvPr id="112" name="Google Shape;112;p20"/>
              <p:cNvCxnSpPr/>
              <p:nvPr/>
            </p:nvCxnSpPr>
            <p:spPr>
              <a:xfrm flipH="1">
                <a:off x="4276575" y="600075"/>
                <a:ext cx="4972200" cy="4610100"/>
              </a:xfrm>
              <a:prstGeom prst="straightConnector1">
                <a:avLst/>
              </a:prstGeom>
              <a:noFill/>
              <a:ln w="28575" cap="flat" cmpd="sng">
                <a:solidFill>
                  <a:schemeClr val="dk2"/>
                </a:solidFill>
                <a:prstDash val="solid"/>
                <a:round/>
                <a:headEnd type="none" w="med" len="med"/>
                <a:tailEnd type="none" w="med" len="med"/>
              </a:ln>
            </p:spPr>
          </p:cxnSp>
          <p:sp>
            <p:nvSpPr>
              <p:cNvPr id="113" name="Google Shape;113;p20"/>
              <p:cNvSpPr/>
              <p:nvPr/>
            </p:nvSpPr>
            <p:spPr>
              <a:xfrm flipH="1">
                <a:off x="4823819" y="1290676"/>
                <a:ext cx="4322700" cy="3891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4" name="Google Shape;114;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15" name="Google Shape;115;p20"/>
          <p:cNvSpPr txBox="1">
            <a:spLocks noGrp="1"/>
          </p:cNvSpPr>
          <p:nvPr>
            <p:ph type="subTitle" idx="1"/>
          </p:nvPr>
        </p:nvSpPr>
        <p:spPr>
          <a:xfrm>
            <a:off x="4279867" y="2980825"/>
            <a:ext cx="2856000" cy="104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 name="Google Shape;116;p20"/>
          <p:cNvSpPr txBox="1">
            <a:spLocks noGrp="1"/>
          </p:cNvSpPr>
          <p:nvPr>
            <p:ph type="subTitle" idx="2"/>
          </p:nvPr>
        </p:nvSpPr>
        <p:spPr>
          <a:xfrm>
            <a:off x="721542" y="2980825"/>
            <a:ext cx="2856000" cy="104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20"/>
          <p:cNvSpPr txBox="1">
            <a:spLocks noGrp="1"/>
          </p:cNvSpPr>
          <p:nvPr>
            <p:ph type="subTitle" idx="3"/>
          </p:nvPr>
        </p:nvSpPr>
        <p:spPr>
          <a:xfrm>
            <a:off x="721542" y="2590800"/>
            <a:ext cx="2856000" cy="461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algn="ctr" rtl="0">
              <a:lnSpc>
                <a:spcPct val="100000"/>
              </a:lnSpc>
              <a:spcBef>
                <a:spcPts val="0"/>
              </a:spcBef>
              <a:spcAft>
                <a:spcPts val="0"/>
              </a:spcAft>
              <a:buSzPts val="2400"/>
              <a:buFont typeface="Heebo"/>
              <a:buNone/>
              <a:defRPr sz="2400">
                <a:latin typeface="Heebo"/>
                <a:ea typeface="Heebo"/>
                <a:cs typeface="Heebo"/>
                <a:sym typeface="Heebo"/>
              </a:defRPr>
            </a:lvl2pPr>
            <a:lvl3pPr lvl="2" algn="ctr" rtl="0">
              <a:lnSpc>
                <a:spcPct val="100000"/>
              </a:lnSpc>
              <a:spcBef>
                <a:spcPts val="0"/>
              </a:spcBef>
              <a:spcAft>
                <a:spcPts val="0"/>
              </a:spcAft>
              <a:buSzPts val="2400"/>
              <a:buFont typeface="Heebo"/>
              <a:buNone/>
              <a:defRPr sz="2400">
                <a:latin typeface="Heebo"/>
                <a:ea typeface="Heebo"/>
                <a:cs typeface="Heebo"/>
                <a:sym typeface="Heebo"/>
              </a:defRPr>
            </a:lvl3pPr>
            <a:lvl4pPr lvl="3" algn="ctr" rtl="0">
              <a:lnSpc>
                <a:spcPct val="100000"/>
              </a:lnSpc>
              <a:spcBef>
                <a:spcPts val="0"/>
              </a:spcBef>
              <a:spcAft>
                <a:spcPts val="0"/>
              </a:spcAft>
              <a:buSzPts val="2400"/>
              <a:buFont typeface="Heebo"/>
              <a:buNone/>
              <a:defRPr sz="2400">
                <a:latin typeface="Heebo"/>
                <a:ea typeface="Heebo"/>
                <a:cs typeface="Heebo"/>
                <a:sym typeface="Heebo"/>
              </a:defRPr>
            </a:lvl4pPr>
            <a:lvl5pPr lvl="4" algn="ctr" rtl="0">
              <a:lnSpc>
                <a:spcPct val="100000"/>
              </a:lnSpc>
              <a:spcBef>
                <a:spcPts val="0"/>
              </a:spcBef>
              <a:spcAft>
                <a:spcPts val="0"/>
              </a:spcAft>
              <a:buSzPts val="2400"/>
              <a:buFont typeface="Heebo"/>
              <a:buNone/>
              <a:defRPr sz="2400">
                <a:latin typeface="Heebo"/>
                <a:ea typeface="Heebo"/>
                <a:cs typeface="Heebo"/>
                <a:sym typeface="Heebo"/>
              </a:defRPr>
            </a:lvl5pPr>
            <a:lvl6pPr lvl="5" algn="ctr" rtl="0">
              <a:lnSpc>
                <a:spcPct val="100000"/>
              </a:lnSpc>
              <a:spcBef>
                <a:spcPts val="0"/>
              </a:spcBef>
              <a:spcAft>
                <a:spcPts val="0"/>
              </a:spcAft>
              <a:buSzPts val="2400"/>
              <a:buFont typeface="Heebo"/>
              <a:buNone/>
              <a:defRPr sz="2400">
                <a:latin typeface="Heebo"/>
                <a:ea typeface="Heebo"/>
                <a:cs typeface="Heebo"/>
                <a:sym typeface="Heebo"/>
              </a:defRPr>
            </a:lvl6pPr>
            <a:lvl7pPr lvl="6" algn="ctr" rtl="0">
              <a:lnSpc>
                <a:spcPct val="100000"/>
              </a:lnSpc>
              <a:spcBef>
                <a:spcPts val="0"/>
              </a:spcBef>
              <a:spcAft>
                <a:spcPts val="0"/>
              </a:spcAft>
              <a:buSzPts val="2400"/>
              <a:buFont typeface="Heebo"/>
              <a:buNone/>
              <a:defRPr sz="2400">
                <a:latin typeface="Heebo"/>
                <a:ea typeface="Heebo"/>
                <a:cs typeface="Heebo"/>
                <a:sym typeface="Heebo"/>
              </a:defRPr>
            </a:lvl7pPr>
            <a:lvl8pPr lvl="7" algn="ctr" rtl="0">
              <a:lnSpc>
                <a:spcPct val="100000"/>
              </a:lnSpc>
              <a:spcBef>
                <a:spcPts val="0"/>
              </a:spcBef>
              <a:spcAft>
                <a:spcPts val="0"/>
              </a:spcAft>
              <a:buSzPts val="2400"/>
              <a:buFont typeface="Heebo"/>
              <a:buNone/>
              <a:defRPr sz="2400">
                <a:latin typeface="Heebo"/>
                <a:ea typeface="Heebo"/>
                <a:cs typeface="Heebo"/>
                <a:sym typeface="Heebo"/>
              </a:defRPr>
            </a:lvl8pPr>
            <a:lvl9pPr lvl="8" algn="ctr" rtl="0">
              <a:lnSpc>
                <a:spcPct val="100000"/>
              </a:lnSpc>
              <a:spcBef>
                <a:spcPts val="0"/>
              </a:spcBef>
              <a:spcAft>
                <a:spcPts val="0"/>
              </a:spcAft>
              <a:buSzPts val="2400"/>
              <a:buFont typeface="Heebo"/>
              <a:buNone/>
              <a:defRPr sz="2400">
                <a:latin typeface="Heebo"/>
                <a:ea typeface="Heebo"/>
                <a:cs typeface="Heebo"/>
                <a:sym typeface="Heebo"/>
              </a:defRPr>
            </a:lvl9pPr>
          </a:lstStyle>
          <a:p>
            <a:endParaRPr/>
          </a:p>
        </p:txBody>
      </p:sp>
      <p:sp>
        <p:nvSpPr>
          <p:cNvPr id="118" name="Google Shape;118;p20"/>
          <p:cNvSpPr txBox="1">
            <a:spLocks noGrp="1"/>
          </p:cNvSpPr>
          <p:nvPr>
            <p:ph type="subTitle" idx="4"/>
          </p:nvPr>
        </p:nvSpPr>
        <p:spPr>
          <a:xfrm>
            <a:off x="4279870" y="2590800"/>
            <a:ext cx="2856000" cy="461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Heebo"/>
              <a:buNone/>
              <a:defRPr sz="2200">
                <a:latin typeface="Heebo SemiBold"/>
                <a:ea typeface="Heebo SemiBold"/>
                <a:cs typeface="Heebo SemiBold"/>
                <a:sym typeface="Heebo SemiBold"/>
              </a:defRPr>
            </a:lvl1pPr>
            <a:lvl2pPr lvl="1" algn="ctr" rtl="0">
              <a:lnSpc>
                <a:spcPct val="100000"/>
              </a:lnSpc>
              <a:spcBef>
                <a:spcPts val="0"/>
              </a:spcBef>
              <a:spcAft>
                <a:spcPts val="0"/>
              </a:spcAft>
              <a:buSzPts val="2400"/>
              <a:buFont typeface="Heebo"/>
              <a:buNone/>
              <a:defRPr sz="2400">
                <a:latin typeface="Heebo"/>
                <a:ea typeface="Heebo"/>
                <a:cs typeface="Heebo"/>
                <a:sym typeface="Heebo"/>
              </a:defRPr>
            </a:lvl2pPr>
            <a:lvl3pPr lvl="2" algn="ctr" rtl="0">
              <a:lnSpc>
                <a:spcPct val="100000"/>
              </a:lnSpc>
              <a:spcBef>
                <a:spcPts val="0"/>
              </a:spcBef>
              <a:spcAft>
                <a:spcPts val="0"/>
              </a:spcAft>
              <a:buSzPts val="2400"/>
              <a:buFont typeface="Heebo"/>
              <a:buNone/>
              <a:defRPr sz="2400">
                <a:latin typeface="Heebo"/>
                <a:ea typeface="Heebo"/>
                <a:cs typeface="Heebo"/>
                <a:sym typeface="Heebo"/>
              </a:defRPr>
            </a:lvl3pPr>
            <a:lvl4pPr lvl="3" algn="ctr" rtl="0">
              <a:lnSpc>
                <a:spcPct val="100000"/>
              </a:lnSpc>
              <a:spcBef>
                <a:spcPts val="0"/>
              </a:spcBef>
              <a:spcAft>
                <a:spcPts val="0"/>
              </a:spcAft>
              <a:buSzPts val="2400"/>
              <a:buFont typeface="Heebo"/>
              <a:buNone/>
              <a:defRPr sz="2400">
                <a:latin typeface="Heebo"/>
                <a:ea typeface="Heebo"/>
                <a:cs typeface="Heebo"/>
                <a:sym typeface="Heebo"/>
              </a:defRPr>
            </a:lvl4pPr>
            <a:lvl5pPr lvl="4" algn="ctr" rtl="0">
              <a:lnSpc>
                <a:spcPct val="100000"/>
              </a:lnSpc>
              <a:spcBef>
                <a:spcPts val="0"/>
              </a:spcBef>
              <a:spcAft>
                <a:spcPts val="0"/>
              </a:spcAft>
              <a:buSzPts val="2400"/>
              <a:buFont typeface="Heebo"/>
              <a:buNone/>
              <a:defRPr sz="2400">
                <a:latin typeface="Heebo"/>
                <a:ea typeface="Heebo"/>
                <a:cs typeface="Heebo"/>
                <a:sym typeface="Heebo"/>
              </a:defRPr>
            </a:lvl5pPr>
            <a:lvl6pPr lvl="5" algn="ctr" rtl="0">
              <a:lnSpc>
                <a:spcPct val="100000"/>
              </a:lnSpc>
              <a:spcBef>
                <a:spcPts val="0"/>
              </a:spcBef>
              <a:spcAft>
                <a:spcPts val="0"/>
              </a:spcAft>
              <a:buSzPts val="2400"/>
              <a:buFont typeface="Heebo"/>
              <a:buNone/>
              <a:defRPr sz="2400">
                <a:latin typeface="Heebo"/>
                <a:ea typeface="Heebo"/>
                <a:cs typeface="Heebo"/>
                <a:sym typeface="Heebo"/>
              </a:defRPr>
            </a:lvl6pPr>
            <a:lvl7pPr lvl="6" algn="ctr" rtl="0">
              <a:lnSpc>
                <a:spcPct val="100000"/>
              </a:lnSpc>
              <a:spcBef>
                <a:spcPts val="0"/>
              </a:spcBef>
              <a:spcAft>
                <a:spcPts val="0"/>
              </a:spcAft>
              <a:buSzPts val="2400"/>
              <a:buFont typeface="Heebo"/>
              <a:buNone/>
              <a:defRPr sz="2400">
                <a:latin typeface="Heebo"/>
                <a:ea typeface="Heebo"/>
                <a:cs typeface="Heebo"/>
                <a:sym typeface="Heebo"/>
              </a:defRPr>
            </a:lvl7pPr>
            <a:lvl8pPr lvl="7" algn="ctr" rtl="0">
              <a:lnSpc>
                <a:spcPct val="100000"/>
              </a:lnSpc>
              <a:spcBef>
                <a:spcPts val="0"/>
              </a:spcBef>
              <a:spcAft>
                <a:spcPts val="0"/>
              </a:spcAft>
              <a:buSzPts val="2400"/>
              <a:buFont typeface="Heebo"/>
              <a:buNone/>
              <a:defRPr sz="2400">
                <a:latin typeface="Heebo"/>
                <a:ea typeface="Heebo"/>
                <a:cs typeface="Heebo"/>
                <a:sym typeface="Heebo"/>
              </a:defRPr>
            </a:lvl8pPr>
            <a:lvl9pPr lvl="8" algn="ctr" rtl="0">
              <a:lnSpc>
                <a:spcPct val="100000"/>
              </a:lnSpc>
              <a:spcBef>
                <a:spcPts val="0"/>
              </a:spcBef>
              <a:spcAft>
                <a:spcPts val="0"/>
              </a:spcAft>
              <a:buSzPts val="2400"/>
              <a:buFont typeface="Heebo"/>
              <a:buNone/>
              <a:defRPr sz="2400">
                <a:latin typeface="Heebo"/>
                <a:ea typeface="Heebo"/>
                <a:cs typeface="Heebo"/>
                <a:sym typeface="Heebo"/>
              </a:defRPr>
            </a:lvl9pPr>
          </a:lstStyle>
          <a:p>
            <a:endParaRPr/>
          </a:p>
        </p:txBody>
      </p:sp>
      <p:sp>
        <p:nvSpPr>
          <p:cNvPr id="2" name="Footer Placeholder 1">
            <a:extLst>
              <a:ext uri="{FF2B5EF4-FFF2-40B4-BE49-F238E27FC236}">
                <a16:creationId xmlns:a16="http://schemas.microsoft.com/office/drawing/2014/main" id="{0C5E78B3-FA76-3C87-BF77-67D4B4771E9F}"/>
              </a:ext>
            </a:extLst>
          </p:cNvPr>
          <p:cNvSpPr>
            <a:spLocks noGrp="1"/>
          </p:cNvSpPr>
          <p:nvPr>
            <p:ph type="ftr" sz="quarter" idx="10"/>
          </p:nvPr>
        </p:nvSpPr>
        <p:spPr/>
        <p:txBody>
          <a:bodyPr/>
          <a:lstStyle/>
          <a:p>
            <a:endParaRPr lang="en-US"/>
          </a:p>
        </p:txBody>
      </p:sp>
      <p:sp>
        <p:nvSpPr>
          <p:cNvPr id="3" name="Slide Number Placeholder 2">
            <a:extLst>
              <a:ext uri="{FF2B5EF4-FFF2-40B4-BE49-F238E27FC236}">
                <a16:creationId xmlns:a16="http://schemas.microsoft.com/office/drawing/2014/main" id="{88D65251-C346-1C73-F5FD-635BD83EC0DB}"/>
              </a:ext>
            </a:extLst>
          </p:cNvPr>
          <p:cNvSpPr>
            <a:spLocks noGrp="1"/>
          </p:cNvSpPr>
          <p:nvPr>
            <p:ph type="sldNum" sz="quarter" idx="11"/>
          </p:nvPr>
        </p:nvSpPr>
        <p:spPr/>
        <p:txBody>
          <a:bodyPr/>
          <a:lstStyle/>
          <a:p>
            <a:fld id="{FBBA87CE-9D2A-414A-8EC8-32E29FF7F21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19"/>
        <p:cNvGrpSpPr/>
        <p:nvPr/>
      </p:nvGrpSpPr>
      <p:grpSpPr>
        <a:xfrm>
          <a:off x="0" y="0"/>
          <a:ext cx="0" cy="0"/>
          <a:chOff x="0" y="0"/>
          <a:chExt cx="0" cy="0"/>
        </a:xfrm>
      </p:grpSpPr>
      <p:grpSp>
        <p:nvGrpSpPr>
          <p:cNvPr id="220" name="Google Shape;220;p32"/>
          <p:cNvGrpSpPr/>
          <p:nvPr/>
        </p:nvGrpSpPr>
        <p:grpSpPr>
          <a:xfrm>
            <a:off x="2661975" y="-142875"/>
            <a:ext cx="6491550" cy="5353050"/>
            <a:chOff x="2661975" y="-142875"/>
            <a:chExt cx="6491550" cy="5353050"/>
          </a:xfrm>
        </p:grpSpPr>
        <p:grpSp>
          <p:nvGrpSpPr>
            <p:cNvPr id="221" name="Google Shape;221;p32"/>
            <p:cNvGrpSpPr/>
            <p:nvPr/>
          </p:nvGrpSpPr>
          <p:grpSpPr>
            <a:xfrm flipH="1">
              <a:off x="2661975" y="-114377"/>
              <a:ext cx="6491550" cy="5324552"/>
              <a:chOff x="1600725" y="-6725"/>
              <a:chExt cx="6491550" cy="5143501"/>
            </a:xfrm>
          </p:grpSpPr>
          <p:sp>
            <p:nvSpPr>
              <p:cNvPr id="222" name="Google Shape;222;p32"/>
              <p:cNvSpPr/>
              <p:nvPr/>
            </p:nvSpPr>
            <p:spPr>
              <a:xfrm>
                <a:off x="2641875" y="-6725"/>
                <a:ext cx="5450400" cy="51435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2"/>
              <p:cNvSpPr/>
              <p:nvPr/>
            </p:nvSpPr>
            <p:spPr>
              <a:xfrm>
                <a:off x="1600725" y="-6724"/>
                <a:ext cx="10947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 name="Google Shape;224;p32"/>
            <p:cNvSpPr/>
            <p:nvPr/>
          </p:nvSpPr>
          <p:spPr>
            <a:xfrm rot="10800000">
              <a:off x="4823819" y="-114377"/>
              <a:ext cx="4322700" cy="3891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5" name="Google Shape;225;p32"/>
            <p:cNvCxnSpPr/>
            <p:nvPr/>
          </p:nvCxnSpPr>
          <p:spPr>
            <a:xfrm rot="10800000">
              <a:off x="4276450" y="-142875"/>
              <a:ext cx="4862700" cy="4426500"/>
            </a:xfrm>
            <a:prstGeom prst="straightConnector1">
              <a:avLst/>
            </a:prstGeom>
            <a:noFill/>
            <a:ln w="28575" cap="flat" cmpd="sng">
              <a:solidFill>
                <a:srgbClr val="F5640B"/>
              </a:solidFill>
              <a:prstDash val="solid"/>
              <a:round/>
              <a:headEnd type="none" w="med" len="med"/>
              <a:tailEnd type="none" w="med" len="med"/>
            </a:ln>
          </p:spPr>
        </p:cxnSp>
      </p:grpSp>
      <p:sp>
        <p:nvSpPr>
          <p:cNvPr id="2" name="Footer Placeholder 1">
            <a:extLst>
              <a:ext uri="{FF2B5EF4-FFF2-40B4-BE49-F238E27FC236}">
                <a16:creationId xmlns:a16="http://schemas.microsoft.com/office/drawing/2014/main" id="{69159CB3-9B30-D608-41D3-4324209B5A52}"/>
              </a:ext>
            </a:extLst>
          </p:cNvPr>
          <p:cNvSpPr>
            <a:spLocks noGrp="1"/>
          </p:cNvSpPr>
          <p:nvPr>
            <p:ph type="ftr" sz="quarter" idx="10"/>
          </p:nvPr>
        </p:nvSpPr>
        <p:spPr/>
        <p:txBody>
          <a:bodyPr/>
          <a:lstStyle/>
          <a:p>
            <a:endParaRPr lang="en-US"/>
          </a:p>
        </p:txBody>
      </p:sp>
      <p:sp>
        <p:nvSpPr>
          <p:cNvPr id="3" name="Slide Number Placeholder 2">
            <a:extLst>
              <a:ext uri="{FF2B5EF4-FFF2-40B4-BE49-F238E27FC236}">
                <a16:creationId xmlns:a16="http://schemas.microsoft.com/office/drawing/2014/main" id="{DDD7FBC7-6F20-B605-7513-6EA9F17E8B58}"/>
              </a:ext>
            </a:extLst>
          </p:cNvPr>
          <p:cNvSpPr>
            <a:spLocks noGrp="1"/>
          </p:cNvSpPr>
          <p:nvPr>
            <p:ph type="sldNum" sz="quarter" idx="11"/>
          </p:nvPr>
        </p:nvSpPr>
        <p:spPr>
          <a:xfrm>
            <a:off x="8703704" y="4926814"/>
            <a:ext cx="440296" cy="274637"/>
          </a:xfrm>
        </p:spPr>
        <p:txBody>
          <a:bodyPr/>
          <a:lstStyle>
            <a:lvl1pPr>
              <a:defRPr b="1"/>
            </a:lvl1pPr>
          </a:lstStyle>
          <a:p>
            <a:fld id="{FBBA87CE-9D2A-414A-8EC8-32E29FF7F21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6"/>
        <p:cNvGrpSpPr/>
        <p:nvPr/>
      </p:nvGrpSpPr>
      <p:grpSpPr>
        <a:xfrm>
          <a:off x="0" y="0"/>
          <a:ext cx="0" cy="0"/>
          <a:chOff x="0" y="0"/>
          <a:chExt cx="0" cy="0"/>
        </a:xfrm>
      </p:grpSpPr>
      <p:grpSp>
        <p:nvGrpSpPr>
          <p:cNvPr id="227" name="Google Shape;227;p33"/>
          <p:cNvGrpSpPr/>
          <p:nvPr/>
        </p:nvGrpSpPr>
        <p:grpSpPr>
          <a:xfrm>
            <a:off x="-15634" y="-4150"/>
            <a:ext cx="9178914" cy="5195271"/>
            <a:chOff x="-15634" y="-4150"/>
            <a:chExt cx="9178914" cy="5195271"/>
          </a:xfrm>
        </p:grpSpPr>
        <p:grpSp>
          <p:nvGrpSpPr>
            <p:cNvPr id="228" name="Google Shape;228;p33"/>
            <p:cNvGrpSpPr/>
            <p:nvPr/>
          </p:nvGrpSpPr>
          <p:grpSpPr>
            <a:xfrm rot="5400000">
              <a:off x="-72882" y="3676159"/>
              <a:ext cx="1572210" cy="1457714"/>
              <a:chOff x="4276575" y="600075"/>
              <a:chExt cx="4972200" cy="4610100"/>
            </a:xfrm>
          </p:grpSpPr>
          <p:cxnSp>
            <p:nvCxnSpPr>
              <p:cNvPr id="229" name="Google Shape;229;p33"/>
              <p:cNvCxnSpPr/>
              <p:nvPr/>
            </p:nvCxnSpPr>
            <p:spPr>
              <a:xfrm flipH="1">
                <a:off x="4276575" y="600075"/>
                <a:ext cx="4972200" cy="4610100"/>
              </a:xfrm>
              <a:prstGeom prst="straightConnector1">
                <a:avLst/>
              </a:prstGeom>
              <a:noFill/>
              <a:ln w="28575" cap="flat" cmpd="sng">
                <a:solidFill>
                  <a:schemeClr val="dk2"/>
                </a:solidFill>
                <a:prstDash val="solid"/>
                <a:round/>
                <a:headEnd type="none" w="med" len="med"/>
                <a:tailEnd type="none" w="med" len="med"/>
              </a:ln>
            </p:spPr>
          </p:cxnSp>
          <p:sp>
            <p:nvSpPr>
              <p:cNvPr id="230" name="Google Shape;230;p33"/>
              <p:cNvSpPr/>
              <p:nvPr/>
            </p:nvSpPr>
            <p:spPr>
              <a:xfrm flipH="1">
                <a:off x="4823819" y="1290676"/>
                <a:ext cx="4322700" cy="3891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 name="Google Shape;231;p33"/>
            <p:cNvSpPr/>
            <p:nvPr/>
          </p:nvSpPr>
          <p:spPr>
            <a:xfrm flipH="1">
              <a:off x="7927375" y="-4150"/>
              <a:ext cx="1235905" cy="1193746"/>
            </a:xfrm>
            <a:custGeom>
              <a:avLst/>
              <a:gdLst/>
              <a:ahLst/>
              <a:cxnLst/>
              <a:rect l="l" t="t" r="r" b="b"/>
              <a:pathLst>
                <a:path w="107330" h="107303" extrusionOk="0">
                  <a:moveTo>
                    <a:pt x="1" y="1"/>
                  </a:moveTo>
                  <a:lnTo>
                    <a:pt x="1" y="107303"/>
                  </a:lnTo>
                  <a:lnTo>
                    <a:pt x="1073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35721E4C-DB10-2872-1885-7AACCE589745}"/>
              </a:ext>
            </a:extLst>
          </p:cNvPr>
          <p:cNvSpPr>
            <a:spLocks noGrp="1"/>
          </p:cNvSpPr>
          <p:nvPr>
            <p:ph type="ftr" sz="quarter" idx="10"/>
          </p:nvPr>
        </p:nvSpPr>
        <p:spPr/>
        <p:txBody>
          <a:bodyPr/>
          <a:lstStyle/>
          <a:p>
            <a:endParaRPr lang="en-US"/>
          </a:p>
        </p:txBody>
      </p:sp>
      <p:sp>
        <p:nvSpPr>
          <p:cNvPr id="3" name="Slide Number Placeholder 2">
            <a:extLst>
              <a:ext uri="{FF2B5EF4-FFF2-40B4-BE49-F238E27FC236}">
                <a16:creationId xmlns:a16="http://schemas.microsoft.com/office/drawing/2014/main" id="{5480B860-7A43-DDF8-A5EC-B7D561C7462E}"/>
              </a:ext>
            </a:extLst>
          </p:cNvPr>
          <p:cNvSpPr>
            <a:spLocks noGrp="1"/>
          </p:cNvSpPr>
          <p:nvPr>
            <p:ph type="sldNum" sz="quarter" idx="11"/>
          </p:nvPr>
        </p:nvSpPr>
        <p:spPr/>
        <p:txBody>
          <a:bodyPr/>
          <a:lstStyle/>
          <a:p>
            <a:fld id="{FBBA87CE-9D2A-414A-8EC8-32E29FF7F21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200"/>
              <a:buFont typeface="Heebo SemiBold"/>
              <a:buNone/>
              <a:defRPr sz="3200">
                <a:solidFill>
                  <a:schemeClr val="lt1"/>
                </a:solidFill>
                <a:latin typeface="Heebo SemiBold"/>
                <a:ea typeface="Heebo SemiBold"/>
                <a:cs typeface="Heebo SemiBold"/>
                <a:sym typeface="Heebo SemiBold"/>
              </a:defRPr>
            </a:lvl1pPr>
            <a:lvl2pPr lvl="1" rtl="0">
              <a:spcBef>
                <a:spcPts val="0"/>
              </a:spcBef>
              <a:spcAft>
                <a:spcPts val="0"/>
              </a:spcAft>
              <a:buClr>
                <a:schemeClr val="lt1"/>
              </a:buClr>
              <a:buSzPts val="3200"/>
              <a:buFont typeface="Heebo"/>
              <a:buNone/>
              <a:defRPr sz="3200" b="1">
                <a:solidFill>
                  <a:schemeClr val="lt1"/>
                </a:solidFill>
                <a:latin typeface="Heebo"/>
                <a:ea typeface="Heebo"/>
                <a:cs typeface="Heebo"/>
                <a:sym typeface="Heebo"/>
              </a:defRPr>
            </a:lvl2pPr>
            <a:lvl3pPr lvl="2" rtl="0">
              <a:spcBef>
                <a:spcPts val="0"/>
              </a:spcBef>
              <a:spcAft>
                <a:spcPts val="0"/>
              </a:spcAft>
              <a:buClr>
                <a:schemeClr val="lt1"/>
              </a:buClr>
              <a:buSzPts val="3200"/>
              <a:buFont typeface="Heebo"/>
              <a:buNone/>
              <a:defRPr sz="3200" b="1">
                <a:solidFill>
                  <a:schemeClr val="lt1"/>
                </a:solidFill>
                <a:latin typeface="Heebo"/>
                <a:ea typeface="Heebo"/>
                <a:cs typeface="Heebo"/>
                <a:sym typeface="Heebo"/>
              </a:defRPr>
            </a:lvl3pPr>
            <a:lvl4pPr lvl="3" rtl="0">
              <a:spcBef>
                <a:spcPts val="0"/>
              </a:spcBef>
              <a:spcAft>
                <a:spcPts val="0"/>
              </a:spcAft>
              <a:buClr>
                <a:schemeClr val="lt1"/>
              </a:buClr>
              <a:buSzPts val="3200"/>
              <a:buFont typeface="Heebo"/>
              <a:buNone/>
              <a:defRPr sz="3200" b="1">
                <a:solidFill>
                  <a:schemeClr val="lt1"/>
                </a:solidFill>
                <a:latin typeface="Heebo"/>
                <a:ea typeface="Heebo"/>
                <a:cs typeface="Heebo"/>
                <a:sym typeface="Heebo"/>
              </a:defRPr>
            </a:lvl4pPr>
            <a:lvl5pPr lvl="4" rtl="0">
              <a:spcBef>
                <a:spcPts val="0"/>
              </a:spcBef>
              <a:spcAft>
                <a:spcPts val="0"/>
              </a:spcAft>
              <a:buClr>
                <a:schemeClr val="lt1"/>
              </a:buClr>
              <a:buSzPts val="3200"/>
              <a:buFont typeface="Heebo"/>
              <a:buNone/>
              <a:defRPr sz="3200" b="1">
                <a:solidFill>
                  <a:schemeClr val="lt1"/>
                </a:solidFill>
                <a:latin typeface="Heebo"/>
                <a:ea typeface="Heebo"/>
                <a:cs typeface="Heebo"/>
                <a:sym typeface="Heebo"/>
              </a:defRPr>
            </a:lvl5pPr>
            <a:lvl6pPr lvl="5" rtl="0">
              <a:spcBef>
                <a:spcPts val="0"/>
              </a:spcBef>
              <a:spcAft>
                <a:spcPts val="0"/>
              </a:spcAft>
              <a:buClr>
                <a:schemeClr val="lt1"/>
              </a:buClr>
              <a:buSzPts val="3200"/>
              <a:buFont typeface="Heebo"/>
              <a:buNone/>
              <a:defRPr sz="3200" b="1">
                <a:solidFill>
                  <a:schemeClr val="lt1"/>
                </a:solidFill>
                <a:latin typeface="Heebo"/>
                <a:ea typeface="Heebo"/>
                <a:cs typeface="Heebo"/>
                <a:sym typeface="Heebo"/>
              </a:defRPr>
            </a:lvl6pPr>
            <a:lvl7pPr lvl="6" rtl="0">
              <a:spcBef>
                <a:spcPts val="0"/>
              </a:spcBef>
              <a:spcAft>
                <a:spcPts val="0"/>
              </a:spcAft>
              <a:buClr>
                <a:schemeClr val="lt1"/>
              </a:buClr>
              <a:buSzPts val="3200"/>
              <a:buFont typeface="Heebo"/>
              <a:buNone/>
              <a:defRPr sz="3200" b="1">
                <a:solidFill>
                  <a:schemeClr val="lt1"/>
                </a:solidFill>
                <a:latin typeface="Heebo"/>
                <a:ea typeface="Heebo"/>
                <a:cs typeface="Heebo"/>
                <a:sym typeface="Heebo"/>
              </a:defRPr>
            </a:lvl7pPr>
            <a:lvl8pPr lvl="7" rtl="0">
              <a:spcBef>
                <a:spcPts val="0"/>
              </a:spcBef>
              <a:spcAft>
                <a:spcPts val="0"/>
              </a:spcAft>
              <a:buClr>
                <a:schemeClr val="lt1"/>
              </a:buClr>
              <a:buSzPts val="3200"/>
              <a:buFont typeface="Heebo"/>
              <a:buNone/>
              <a:defRPr sz="3200" b="1">
                <a:solidFill>
                  <a:schemeClr val="lt1"/>
                </a:solidFill>
                <a:latin typeface="Heebo"/>
                <a:ea typeface="Heebo"/>
                <a:cs typeface="Heebo"/>
                <a:sym typeface="Heebo"/>
              </a:defRPr>
            </a:lvl8pPr>
            <a:lvl9pPr lvl="8" rtl="0">
              <a:spcBef>
                <a:spcPts val="0"/>
              </a:spcBef>
              <a:spcAft>
                <a:spcPts val="0"/>
              </a:spcAft>
              <a:buClr>
                <a:schemeClr val="lt1"/>
              </a:buClr>
              <a:buSzPts val="3200"/>
              <a:buFont typeface="Heebo"/>
              <a:buNone/>
              <a:defRPr sz="3200" b="1">
                <a:solidFill>
                  <a:schemeClr val="lt1"/>
                </a:solidFill>
                <a:latin typeface="Heebo"/>
                <a:ea typeface="Heebo"/>
                <a:cs typeface="Heebo"/>
                <a:sym typeface="Heeb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1pPr>
            <a:lvl2pPr marL="914400" lvl="1"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2pPr>
            <a:lvl3pPr marL="1371600" lvl="2"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3pPr>
            <a:lvl4pPr marL="1828800" lvl="3"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4pPr>
            <a:lvl5pPr marL="2286000" lvl="4"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5pPr>
            <a:lvl6pPr marL="2743200" lvl="5"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6pPr>
            <a:lvl7pPr marL="3200400" lvl="6"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7pPr>
            <a:lvl8pPr marL="3657600" lvl="7"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8pPr>
            <a:lvl9pPr marL="4114800" lvl="8" indent="-317500">
              <a:lnSpc>
                <a:spcPct val="100000"/>
              </a:lnSpc>
              <a:spcBef>
                <a:spcPts val="0"/>
              </a:spcBef>
              <a:spcAft>
                <a:spcPts val="0"/>
              </a:spcAft>
              <a:buClr>
                <a:schemeClr val="lt1"/>
              </a:buClr>
              <a:buSzPts val="1400"/>
              <a:buFont typeface="Mulish"/>
              <a:buChar char="■"/>
              <a:defRPr>
                <a:solidFill>
                  <a:schemeClr val="lt1"/>
                </a:solidFill>
                <a:latin typeface="Mulish"/>
                <a:ea typeface="Mulish"/>
                <a:cs typeface="Mulish"/>
                <a:sym typeface="Mulish"/>
              </a:defRPr>
            </a:lvl9pPr>
          </a:lstStyle>
          <a:p>
            <a:endParaRPr/>
          </a:p>
        </p:txBody>
      </p:sp>
      <p:sp>
        <p:nvSpPr>
          <p:cNvPr id="2" name="Slide Number Placeholder 1">
            <a:extLst>
              <a:ext uri="{FF2B5EF4-FFF2-40B4-BE49-F238E27FC236}">
                <a16:creationId xmlns:a16="http://schemas.microsoft.com/office/drawing/2014/main" id="{3FD80348-5201-81DF-014A-C35F1EA2AE1F}"/>
              </a:ext>
            </a:extLst>
          </p:cNvPr>
          <p:cNvSpPr>
            <a:spLocks noGrp="1"/>
          </p:cNvSpPr>
          <p:nvPr>
            <p:ph type="sldNum" sz="quarter" idx="4"/>
          </p:nvPr>
        </p:nvSpPr>
        <p:spPr>
          <a:xfrm>
            <a:off x="8703704" y="4868863"/>
            <a:ext cx="440296" cy="274637"/>
          </a:xfrm>
          <a:prstGeom prst="rect">
            <a:avLst/>
          </a:prstGeom>
        </p:spPr>
        <p:txBody>
          <a:bodyPr vert="horz" lIns="91440" tIns="45720" rIns="91440" bIns="45720" rtlCol="0" anchor="ctr"/>
          <a:lstStyle>
            <a:lvl1pPr algn="r">
              <a:defRPr sz="1050" b="1">
                <a:solidFill>
                  <a:schemeClr val="accent6"/>
                </a:solidFill>
                <a:latin typeface="Mulish" panose="020B0604020202020204" charset="0"/>
              </a:defRPr>
            </a:lvl1pPr>
          </a:lstStyle>
          <a:p>
            <a:fld id="{FBBA87CE-9D2A-414A-8EC8-32E29FF7F21D}" type="slidenum">
              <a:rPr lang="en-US" smtClean="0"/>
              <a:pPr/>
              <a:t>‹#›</a:t>
            </a:fld>
            <a:endParaRPr lang="en-US"/>
          </a:p>
        </p:txBody>
      </p:sp>
      <p:sp>
        <p:nvSpPr>
          <p:cNvPr id="3" name="Footer Placeholder 2">
            <a:extLst>
              <a:ext uri="{FF2B5EF4-FFF2-40B4-BE49-F238E27FC236}">
                <a16:creationId xmlns:a16="http://schemas.microsoft.com/office/drawing/2014/main" id="{95161A69-D804-39D4-2D1C-6F6901ADC1FC}"/>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66" r:id="rId4"/>
    <p:sldLayoutId id="2147483678" r:id="rId5"/>
    <p:sldLayoutId id="2147483679"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chart" Target="../charts/char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23.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grpSp>
        <p:nvGrpSpPr>
          <p:cNvPr id="242" name="Google Shape;242;p37"/>
          <p:cNvGrpSpPr/>
          <p:nvPr/>
        </p:nvGrpSpPr>
        <p:grpSpPr>
          <a:xfrm>
            <a:off x="2865675" y="-142876"/>
            <a:ext cx="6307275" cy="5352951"/>
            <a:chOff x="2865675" y="-142876"/>
            <a:chExt cx="6307275" cy="5352951"/>
          </a:xfrm>
        </p:grpSpPr>
        <p:grpSp>
          <p:nvGrpSpPr>
            <p:cNvPr id="243" name="Google Shape;243;p37"/>
            <p:cNvGrpSpPr/>
            <p:nvPr/>
          </p:nvGrpSpPr>
          <p:grpSpPr>
            <a:xfrm rot="10800000">
              <a:off x="2865675" y="-142876"/>
              <a:ext cx="6287850" cy="5324551"/>
              <a:chOff x="1600725" y="-6724"/>
              <a:chExt cx="6287850" cy="5143500"/>
            </a:xfrm>
          </p:grpSpPr>
          <p:sp>
            <p:nvSpPr>
              <p:cNvPr id="244" name="Google Shape;244;p37"/>
              <p:cNvSpPr/>
              <p:nvPr/>
            </p:nvSpPr>
            <p:spPr>
              <a:xfrm>
                <a:off x="2641875" y="-6724"/>
                <a:ext cx="5246700" cy="51435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7"/>
              <p:cNvSpPr/>
              <p:nvPr/>
            </p:nvSpPr>
            <p:spPr>
              <a:xfrm>
                <a:off x="1600725" y="-6724"/>
                <a:ext cx="10947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 name="Google Shape;246;p37"/>
            <p:cNvSpPr/>
            <p:nvPr/>
          </p:nvSpPr>
          <p:spPr>
            <a:xfrm flipH="1">
              <a:off x="4823819" y="1290676"/>
              <a:ext cx="4322700" cy="3891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 name="Google Shape;247;p37"/>
            <p:cNvCxnSpPr/>
            <p:nvPr/>
          </p:nvCxnSpPr>
          <p:spPr>
            <a:xfrm flipH="1">
              <a:off x="4276650" y="753275"/>
              <a:ext cx="4896300" cy="4456800"/>
            </a:xfrm>
            <a:prstGeom prst="straightConnector1">
              <a:avLst/>
            </a:prstGeom>
            <a:noFill/>
            <a:ln w="28575" cap="flat" cmpd="sng">
              <a:solidFill>
                <a:schemeClr val="dk2"/>
              </a:solidFill>
              <a:prstDash val="solid"/>
              <a:round/>
              <a:headEnd type="none" w="med" len="med"/>
              <a:tailEnd type="none" w="med" len="med"/>
            </a:ln>
          </p:spPr>
        </p:cxnSp>
      </p:grpSp>
      <p:sp>
        <p:nvSpPr>
          <p:cNvPr id="248" name="Google Shape;248;p37"/>
          <p:cNvSpPr txBox="1">
            <a:spLocks noGrp="1"/>
          </p:cNvSpPr>
          <p:nvPr>
            <p:ph type="ctrTitle"/>
          </p:nvPr>
        </p:nvSpPr>
        <p:spPr>
          <a:xfrm>
            <a:off x="750745" y="1845455"/>
            <a:ext cx="3987564" cy="87745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a:t>The Complete Aspen Row Analysis Project</a:t>
            </a:r>
          </a:p>
        </p:txBody>
      </p:sp>
      <p:sp>
        <p:nvSpPr>
          <p:cNvPr id="249" name="Google Shape;249;p37"/>
          <p:cNvSpPr txBox="1">
            <a:spLocks noGrp="1"/>
          </p:cNvSpPr>
          <p:nvPr>
            <p:ph type="subTitle" idx="1"/>
          </p:nvPr>
        </p:nvSpPr>
        <p:spPr>
          <a:xfrm>
            <a:off x="750745" y="3043554"/>
            <a:ext cx="4516714" cy="12031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1"/>
              <a:t>Team </a:t>
            </a:r>
            <a:r>
              <a:rPr lang="en-US" sz="1400" b="1" err="1"/>
              <a:t>ELMentary</a:t>
            </a:r>
            <a:r>
              <a:rPr lang="en-US" sz="1400" b="1"/>
              <a:t> Econometricians</a:t>
            </a:r>
          </a:p>
          <a:p>
            <a:pPr marL="0" lvl="0" indent="0" algn="l" rtl="0">
              <a:spcBef>
                <a:spcPts val="0"/>
              </a:spcBef>
              <a:spcAft>
                <a:spcPts val="0"/>
              </a:spcAft>
              <a:buNone/>
            </a:pPr>
            <a:r>
              <a:rPr lang="en-US" sz="1400"/>
              <a:t>Sakir Inteser, Tyler Rodriguez, Thomas Mowery</a:t>
            </a:r>
          </a:p>
          <a:p>
            <a:pPr marL="0" lvl="0" indent="0" algn="l" rtl="0">
              <a:spcBef>
                <a:spcPts val="0"/>
              </a:spcBef>
              <a:spcAft>
                <a:spcPts val="0"/>
              </a:spcAft>
              <a:buNone/>
            </a:pPr>
            <a:r>
              <a:rPr lang="en-US" sz="1400"/>
              <a:t>ECON 5645 – Empirical Linear Modeling</a:t>
            </a:r>
          </a:p>
          <a:p>
            <a:pPr marL="0" lvl="0" indent="0" algn="l" rtl="0">
              <a:spcBef>
                <a:spcPts val="0"/>
              </a:spcBef>
              <a:spcAft>
                <a:spcPts val="0"/>
              </a:spcAft>
              <a:buNone/>
            </a:pPr>
            <a:r>
              <a:rPr lang="en-US" sz="1400"/>
              <a:t>University of North Texas</a:t>
            </a:r>
          </a:p>
          <a:p>
            <a:pPr marL="0" lvl="0" indent="0" algn="l" rtl="0">
              <a:spcBef>
                <a:spcPts val="0"/>
              </a:spcBef>
              <a:spcAft>
                <a:spcPts val="0"/>
              </a:spcAft>
              <a:buNone/>
            </a:pPr>
            <a:r>
              <a:rPr lang="en-US" sz="1400"/>
              <a:t>May 8th, 2024</a:t>
            </a:r>
          </a:p>
        </p:txBody>
      </p:sp>
      <p:cxnSp>
        <p:nvCxnSpPr>
          <p:cNvPr id="250" name="Google Shape;250;p37"/>
          <p:cNvCxnSpPr/>
          <p:nvPr/>
        </p:nvCxnSpPr>
        <p:spPr>
          <a:xfrm>
            <a:off x="853776" y="2675574"/>
            <a:ext cx="673200" cy="0"/>
          </a:xfrm>
          <a:prstGeom prst="straightConnector1">
            <a:avLst/>
          </a:prstGeom>
          <a:noFill/>
          <a:ln w="28575" cap="flat" cmpd="sng">
            <a:solidFill>
              <a:schemeClr val="dk2"/>
            </a:solidFill>
            <a:prstDash val="solid"/>
            <a:round/>
            <a:headEnd type="none" w="med" len="med"/>
            <a:tailEnd type="none" w="med" len="med"/>
          </a:ln>
        </p:spPr>
      </p:cxnSp>
      <p:sp>
        <p:nvSpPr>
          <p:cNvPr id="2" name="Slide Number Placeholder 1">
            <a:extLst>
              <a:ext uri="{FF2B5EF4-FFF2-40B4-BE49-F238E27FC236}">
                <a16:creationId xmlns:a16="http://schemas.microsoft.com/office/drawing/2014/main" id="{0BF193BB-E0E4-A99C-5A12-C8E3AEA4FC26}"/>
              </a:ext>
            </a:extLst>
          </p:cNvPr>
          <p:cNvSpPr>
            <a:spLocks noGrp="1"/>
          </p:cNvSpPr>
          <p:nvPr>
            <p:ph type="sldNum" sz="quarter" idx="11"/>
          </p:nvPr>
        </p:nvSpPr>
        <p:spPr>
          <a:xfrm>
            <a:off x="8659544" y="4868863"/>
            <a:ext cx="440296" cy="274637"/>
          </a:xfrm>
        </p:spPr>
        <p:txBody>
          <a:bodyPr/>
          <a:lstStyle/>
          <a:p>
            <a:fld id="{FBBA87CE-9D2A-414A-8EC8-32E29FF7F21D}"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6">
          <a:extLst>
            <a:ext uri="{FF2B5EF4-FFF2-40B4-BE49-F238E27FC236}">
              <a16:creationId xmlns:a16="http://schemas.microsoft.com/office/drawing/2014/main" id="{779A383D-6028-07B8-FC47-958CCBC59858}"/>
            </a:ext>
          </a:extLst>
        </p:cNvPr>
        <p:cNvGrpSpPr/>
        <p:nvPr/>
      </p:nvGrpSpPr>
      <p:grpSpPr>
        <a:xfrm>
          <a:off x="0" y="0"/>
          <a:ext cx="0" cy="0"/>
          <a:chOff x="0" y="0"/>
          <a:chExt cx="0" cy="0"/>
        </a:xfrm>
      </p:grpSpPr>
      <p:sp>
        <p:nvSpPr>
          <p:cNvPr id="344" name="Google Shape;344;p44">
            <a:extLst>
              <a:ext uri="{FF2B5EF4-FFF2-40B4-BE49-F238E27FC236}">
                <a16:creationId xmlns:a16="http://schemas.microsoft.com/office/drawing/2014/main" id="{718C5B5D-FEC8-C037-8B31-F1BA3452D79A}"/>
              </a:ext>
            </a:extLst>
          </p:cNvPr>
          <p:cNvSpPr txBox="1">
            <a:spLocks noGrp="1"/>
          </p:cNvSpPr>
          <p:nvPr>
            <p:ph type="title"/>
          </p:nvPr>
        </p:nvSpPr>
        <p:spPr>
          <a:xfrm>
            <a:off x="720000" y="43858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a:t>Best Contender Models</a:t>
            </a:r>
          </a:p>
        </p:txBody>
      </p:sp>
      <p:cxnSp>
        <p:nvCxnSpPr>
          <p:cNvPr id="351" name="Google Shape;351;p44">
            <a:extLst>
              <a:ext uri="{FF2B5EF4-FFF2-40B4-BE49-F238E27FC236}">
                <a16:creationId xmlns:a16="http://schemas.microsoft.com/office/drawing/2014/main" id="{509508B7-DFF1-E9BC-3B2A-E9D1610166D5}"/>
              </a:ext>
            </a:extLst>
          </p:cNvPr>
          <p:cNvCxnSpPr/>
          <p:nvPr/>
        </p:nvCxnSpPr>
        <p:spPr>
          <a:xfrm>
            <a:off x="828013" y="852890"/>
            <a:ext cx="673200" cy="0"/>
          </a:xfrm>
          <a:prstGeom prst="straightConnector1">
            <a:avLst/>
          </a:prstGeom>
          <a:noFill/>
          <a:ln w="28575" cap="flat" cmpd="sng">
            <a:solidFill>
              <a:schemeClr val="dk2"/>
            </a:solidFill>
            <a:prstDash val="solid"/>
            <a:round/>
            <a:headEnd type="none" w="med" len="med"/>
            <a:tailEnd type="none" w="med" len="med"/>
          </a:ln>
        </p:spPr>
      </p:cxnSp>
      <p:sp>
        <p:nvSpPr>
          <p:cNvPr id="7" name="Google Shape;327;p43">
            <a:extLst>
              <a:ext uri="{FF2B5EF4-FFF2-40B4-BE49-F238E27FC236}">
                <a16:creationId xmlns:a16="http://schemas.microsoft.com/office/drawing/2014/main" id="{BA90F72D-770E-CFC6-4B1F-2E13D5C8C720}"/>
              </a:ext>
            </a:extLst>
          </p:cNvPr>
          <p:cNvSpPr txBox="1">
            <a:spLocks/>
          </p:cNvSpPr>
          <p:nvPr/>
        </p:nvSpPr>
        <p:spPr>
          <a:xfrm>
            <a:off x="3432581" y="1023079"/>
            <a:ext cx="2396403" cy="6699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1pPr>
            <a:lvl2pPr marL="914400" marR="0" lvl="1"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2pPr>
            <a:lvl3pPr marL="1371600" marR="0" lvl="2"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3pPr>
            <a:lvl4pPr marL="1828800" marR="0" lvl="3"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4pPr>
            <a:lvl5pPr marL="2286000" marR="0" lvl="4"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5pPr>
            <a:lvl6pPr marL="2743200" marR="0" lvl="5"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6pPr>
            <a:lvl7pPr marL="3200400" marR="0" lvl="6"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7pPr>
            <a:lvl8pPr marL="3657600" marR="0" lvl="7"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8pPr>
            <a:lvl9pPr marL="4114800" marR="0" lvl="8"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9pPr>
          </a:lstStyle>
          <a:p>
            <a:pPr marL="127000" indent="0">
              <a:spcBef>
                <a:spcPts val="1000"/>
              </a:spcBef>
              <a:buSzPts val="1600"/>
            </a:pPr>
            <a:r>
              <a:rPr lang="en-US" sz="1050" b="1"/>
              <a:t>Table 5: Best Contender Models</a:t>
            </a:r>
          </a:p>
        </p:txBody>
      </p:sp>
      <p:sp>
        <p:nvSpPr>
          <p:cNvPr id="8" name="Slide Number Placeholder 7">
            <a:extLst>
              <a:ext uri="{FF2B5EF4-FFF2-40B4-BE49-F238E27FC236}">
                <a16:creationId xmlns:a16="http://schemas.microsoft.com/office/drawing/2014/main" id="{6080DB58-8588-ED7B-1AE1-3799B189C00F}"/>
              </a:ext>
            </a:extLst>
          </p:cNvPr>
          <p:cNvSpPr>
            <a:spLocks noGrp="1"/>
          </p:cNvSpPr>
          <p:nvPr>
            <p:ph type="sldNum" sz="quarter" idx="11"/>
          </p:nvPr>
        </p:nvSpPr>
        <p:spPr/>
        <p:txBody>
          <a:bodyPr/>
          <a:lstStyle/>
          <a:p>
            <a:fld id="{FBBA87CE-9D2A-414A-8EC8-32E29FF7F21D}" type="slidenum">
              <a:rPr lang="en-US" smtClean="0"/>
              <a:t>10</a:t>
            </a:fld>
            <a:endParaRPr lang="en-US"/>
          </a:p>
        </p:txBody>
      </p:sp>
      <p:graphicFrame>
        <p:nvGraphicFramePr>
          <p:cNvPr id="9" name="Table 8">
            <a:extLst>
              <a:ext uri="{FF2B5EF4-FFF2-40B4-BE49-F238E27FC236}">
                <a16:creationId xmlns:a16="http://schemas.microsoft.com/office/drawing/2014/main" id="{10425744-2461-9AC6-3998-C45697CED909}"/>
              </a:ext>
            </a:extLst>
          </p:cNvPr>
          <p:cNvGraphicFramePr>
            <a:graphicFrameLocks noGrp="1"/>
          </p:cNvGraphicFramePr>
          <p:nvPr>
            <p:extLst>
              <p:ext uri="{D42A27DB-BD31-4B8C-83A1-F6EECF244321}">
                <p14:modId xmlns:p14="http://schemas.microsoft.com/office/powerpoint/2010/main" val="901150490"/>
              </p:ext>
            </p:extLst>
          </p:nvPr>
        </p:nvGraphicFramePr>
        <p:xfrm>
          <a:off x="712788" y="1558344"/>
          <a:ext cx="7718425" cy="3090928"/>
        </p:xfrm>
        <a:graphic>
          <a:graphicData uri="http://schemas.openxmlformats.org/drawingml/2006/table">
            <a:tbl>
              <a:tblPr/>
              <a:tblGrid>
                <a:gridCol w="1070936">
                  <a:extLst>
                    <a:ext uri="{9D8B030D-6E8A-4147-A177-3AD203B41FA5}">
                      <a16:colId xmlns:a16="http://schemas.microsoft.com/office/drawing/2014/main" val="207963062"/>
                    </a:ext>
                  </a:extLst>
                </a:gridCol>
                <a:gridCol w="6647489">
                  <a:extLst>
                    <a:ext uri="{9D8B030D-6E8A-4147-A177-3AD203B41FA5}">
                      <a16:colId xmlns:a16="http://schemas.microsoft.com/office/drawing/2014/main" val="2768085615"/>
                    </a:ext>
                  </a:extLst>
                </a:gridCol>
              </a:tblGrid>
              <a:tr h="449589">
                <a:tc>
                  <a:txBody>
                    <a:bodyPr/>
                    <a:lstStyle/>
                    <a:p>
                      <a:pPr algn="ctr" fontAlgn="b"/>
                      <a:r>
                        <a:rPr lang="en-US" sz="1000" b="1" i="0" u="none" strike="noStrike">
                          <a:solidFill>
                            <a:srgbClr val="FFFFFF"/>
                          </a:solidFill>
                          <a:effectLst/>
                          <a:highlight>
                            <a:srgbClr val="70AD47"/>
                          </a:highlight>
                          <a:latin typeface="Mulish" panose="020B0604020202020204" charset="0"/>
                        </a:rPr>
                        <a:t>Model</a:t>
                      </a:r>
                    </a:p>
                  </a:txBody>
                  <a:tcPr marL="5717" marR="5717" marT="5717" marB="0" anchor="ctr">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ctr" fontAlgn="b"/>
                      <a:r>
                        <a:rPr lang="en-US" sz="1000" b="1" i="0" u="none" strike="noStrike">
                          <a:solidFill>
                            <a:srgbClr val="FFFFFF"/>
                          </a:solidFill>
                          <a:effectLst/>
                          <a:highlight>
                            <a:srgbClr val="70AD47"/>
                          </a:highlight>
                          <a:latin typeface="Mulish" panose="020B0604020202020204" charset="0"/>
                        </a:rPr>
                        <a:t>Variables</a:t>
                      </a:r>
                    </a:p>
                  </a:txBody>
                  <a:tcPr marL="5717" marR="5717" marT="5717" marB="0" anchor="ctr">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70AD47"/>
                    </a:solidFill>
                  </a:tcPr>
                </a:tc>
                <a:extLst>
                  <a:ext uri="{0D108BD9-81ED-4DB2-BD59-A6C34878D82A}">
                    <a16:rowId xmlns:a16="http://schemas.microsoft.com/office/drawing/2014/main" val="1824898770"/>
                  </a:ext>
                </a:extLst>
              </a:tr>
              <a:tr h="842983">
                <a:tc>
                  <a:txBody>
                    <a:bodyPr/>
                    <a:lstStyle/>
                    <a:p>
                      <a:pPr algn="ctr" fontAlgn="b"/>
                      <a:r>
                        <a:rPr lang="en-US" sz="1000" b="0" i="0" u="none" strike="noStrike">
                          <a:solidFill>
                            <a:srgbClr val="000000"/>
                          </a:solidFill>
                          <a:effectLst/>
                          <a:highlight>
                            <a:srgbClr val="C6E0B4"/>
                          </a:highlight>
                          <a:latin typeface="Mulish" panose="020B0604020202020204" charset="0"/>
                        </a:rPr>
                        <a:t>S7</a:t>
                      </a:r>
                    </a:p>
                  </a:txBody>
                  <a:tcPr marL="5717" marR="5717" marT="5717"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000" b="0" i="0" u="none" strike="noStrike">
                          <a:solidFill>
                            <a:srgbClr val="000000"/>
                          </a:solidFill>
                          <a:effectLst/>
                          <a:highlight>
                            <a:srgbClr val="C6E0B4"/>
                          </a:highlight>
                          <a:latin typeface="Mulish" panose="020B0604020202020204" charset="0"/>
                        </a:rPr>
                        <a:t>Xpop_70_85_25dtm, Xretail_25dtm, </a:t>
                      </a:r>
                      <a:r>
                        <a:rPr lang="en-US" sz="1000" b="0" i="0" u="none" strike="noStrike" err="1">
                          <a:solidFill>
                            <a:srgbClr val="000000"/>
                          </a:solidFill>
                          <a:effectLst/>
                          <a:highlight>
                            <a:srgbClr val="C6E0B4"/>
                          </a:highlight>
                          <a:latin typeface="Mulish" panose="020B0604020202020204" charset="0"/>
                        </a:rPr>
                        <a:t>likely_customers_index</a:t>
                      </a:r>
                      <a:r>
                        <a:rPr lang="en-US" sz="1000" b="0" i="0" u="none" strike="noStrike">
                          <a:solidFill>
                            <a:srgbClr val="000000"/>
                          </a:solidFill>
                          <a:effectLst/>
                          <a:highlight>
                            <a:srgbClr val="C6E0B4"/>
                          </a:highlight>
                          <a:latin typeface="Mulish" panose="020B0604020202020204" charset="0"/>
                        </a:rPr>
                        <a:t>, growth_projection_25dtm, mall_lavish_25dtm, dining_1rm, homes_500_999K_25dtm</a:t>
                      </a:r>
                    </a:p>
                  </a:txBody>
                  <a:tcPr marL="5717" marR="5717" marT="5717"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extLst>
                  <a:ext uri="{0D108BD9-81ED-4DB2-BD59-A6C34878D82A}">
                    <a16:rowId xmlns:a16="http://schemas.microsoft.com/office/drawing/2014/main" val="3828605640"/>
                  </a:ext>
                </a:extLst>
              </a:tr>
              <a:tr h="449589">
                <a:tc>
                  <a:txBody>
                    <a:bodyPr/>
                    <a:lstStyle/>
                    <a:p>
                      <a:pPr algn="ctr" fontAlgn="b"/>
                      <a:r>
                        <a:rPr lang="en-US" sz="1000" b="0" i="0" u="none" strike="noStrike">
                          <a:solidFill>
                            <a:srgbClr val="000000"/>
                          </a:solidFill>
                          <a:effectLst/>
                          <a:highlight>
                            <a:srgbClr val="E2EFDA"/>
                          </a:highlight>
                          <a:latin typeface="Mulish" panose="020B0604020202020204" charset="0"/>
                        </a:rPr>
                        <a:t>AY6</a:t>
                      </a:r>
                    </a:p>
                  </a:txBody>
                  <a:tcPr marL="5717" marR="5717" marT="5717"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000" b="0" i="0" u="none" strike="noStrike">
                          <a:solidFill>
                            <a:srgbClr val="000000"/>
                          </a:solidFill>
                          <a:effectLst/>
                          <a:highlight>
                            <a:srgbClr val="E2EFDA"/>
                          </a:highlight>
                          <a:latin typeface="Mulish" panose="020B0604020202020204" charset="0"/>
                        </a:rPr>
                        <a:t>Xpop_70_85_25dtm, Xretail_25dtm, growth_projection_25dtm, hh_3person_10dtm, dining_1rm, homes_500_999K_25dtm</a:t>
                      </a:r>
                    </a:p>
                  </a:txBody>
                  <a:tcPr marL="5717" marR="5717" marT="5717"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extLst>
                  <a:ext uri="{0D108BD9-81ED-4DB2-BD59-A6C34878D82A}">
                    <a16:rowId xmlns:a16="http://schemas.microsoft.com/office/drawing/2014/main" val="431392553"/>
                  </a:ext>
                </a:extLst>
              </a:tr>
              <a:tr h="449589">
                <a:tc>
                  <a:txBody>
                    <a:bodyPr/>
                    <a:lstStyle/>
                    <a:p>
                      <a:pPr algn="ctr" fontAlgn="b"/>
                      <a:r>
                        <a:rPr lang="en-US" sz="1000" b="0" i="0" u="none" strike="noStrike">
                          <a:solidFill>
                            <a:srgbClr val="000000"/>
                          </a:solidFill>
                          <a:effectLst/>
                          <a:highlight>
                            <a:srgbClr val="C6E0B4"/>
                          </a:highlight>
                          <a:latin typeface="Mulish" panose="020B0604020202020204" charset="0"/>
                        </a:rPr>
                        <a:t>BB6</a:t>
                      </a:r>
                    </a:p>
                  </a:txBody>
                  <a:tcPr marL="5717" marR="5717" marT="5717"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000" b="0" i="0" u="none" strike="noStrike">
                          <a:solidFill>
                            <a:srgbClr val="000000"/>
                          </a:solidFill>
                          <a:effectLst/>
                          <a:highlight>
                            <a:srgbClr val="C6E0B4"/>
                          </a:highlight>
                          <a:latin typeface="Mulish" panose="020B0604020202020204" charset="0"/>
                        </a:rPr>
                        <a:t>Xpop_70_85_25dtm, Xretail_25dtm, growth_projection_25dtm, mall_lavish_25dtm, hh_3person_10dtm, dining_1rm</a:t>
                      </a:r>
                    </a:p>
                  </a:txBody>
                  <a:tcPr marL="5717" marR="5717" marT="5717"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extLst>
                  <a:ext uri="{0D108BD9-81ED-4DB2-BD59-A6C34878D82A}">
                    <a16:rowId xmlns:a16="http://schemas.microsoft.com/office/drawing/2014/main" val="1559189622"/>
                  </a:ext>
                </a:extLst>
              </a:tr>
              <a:tr h="449589">
                <a:tc>
                  <a:txBody>
                    <a:bodyPr/>
                    <a:lstStyle/>
                    <a:p>
                      <a:pPr algn="ctr" fontAlgn="b"/>
                      <a:r>
                        <a:rPr lang="en-US" sz="1000" b="0" i="0" u="none" strike="noStrike">
                          <a:solidFill>
                            <a:srgbClr val="000000"/>
                          </a:solidFill>
                          <a:effectLst/>
                          <a:highlight>
                            <a:srgbClr val="E2EFDA"/>
                          </a:highlight>
                          <a:latin typeface="Mulish" panose="020B0604020202020204" charset="0"/>
                        </a:rPr>
                        <a:t>BG6</a:t>
                      </a:r>
                    </a:p>
                  </a:txBody>
                  <a:tcPr marL="5717" marR="5717" marT="5717"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000" b="0" i="0" u="none" strike="noStrike">
                          <a:solidFill>
                            <a:srgbClr val="000000"/>
                          </a:solidFill>
                          <a:effectLst/>
                          <a:highlight>
                            <a:srgbClr val="E2EFDA"/>
                          </a:highlight>
                          <a:latin typeface="Mulish" panose="020B0604020202020204" charset="0"/>
                        </a:rPr>
                        <a:t>Xpop_70_85_25dtm, Xretail_25dtm, likely_customers_index, growth_projection_25dtm, dining_1rm, homes_500_999K_25dtm</a:t>
                      </a:r>
                    </a:p>
                  </a:txBody>
                  <a:tcPr marL="5717" marR="5717" marT="5717"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extLst>
                  <a:ext uri="{0D108BD9-81ED-4DB2-BD59-A6C34878D82A}">
                    <a16:rowId xmlns:a16="http://schemas.microsoft.com/office/drawing/2014/main" val="1366795101"/>
                  </a:ext>
                </a:extLst>
              </a:tr>
              <a:tr h="449589">
                <a:tc>
                  <a:txBody>
                    <a:bodyPr/>
                    <a:lstStyle/>
                    <a:p>
                      <a:pPr algn="ctr" fontAlgn="b"/>
                      <a:r>
                        <a:rPr lang="en-US" sz="1000" b="0" i="0" u="none" strike="noStrike">
                          <a:solidFill>
                            <a:srgbClr val="000000"/>
                          </a:solidFill>
                          <a:effectLst/>
                          <a:highlight>
                            <a:srgbClr val="C6E0B4"/>
                          </a:highlight>
                          <a:latin typeface="Mulish" panose="020B0604020202020204" charset="0"/>
                        </a:rPr>
                        <a:t>BN6</a:t>
                      </a:r>
                    </a:p>
                  </a:txBody>
                  <a:tcPr marL="5717" marR="5717" marT="5717"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6E0B4"/>
                    </a:solidFill>
                  </a:tcPr>
                </a:tc>
                <a:tc>
                  <a:txBody>
                    <a:bodyPr/>
                    <a:lstStyle/>
                    <a:p>
                      <a:pPr algn="ctr" fontAlgn="b"/>
                      <a:r>
                        <a:rPr lang="en-US" sz="1000" b="0" i="0" u="none" strike="noStrike">
                          <a:solidFill>
                            <a:srgbClr val="000000"/>
                          </a:solidFill>
                          <a:effectLst/>
                          <a:highlight>
                            <a:srgbClr val="C6E0B4"/>
                          </a:highlight>
                          <a:latin typeface="Mulish" panose="020B0604020202020204" charset="0"/>
                        </a:rPr>
                        <a:t>Xpop_70_85_25dtm, Xretail_25dtm, movies_power_centers_25dtm, mall_lavish_25dtm, dining_1rm, homes_500_999K_25dtm</a:t>
                      </a:r>
                    </a:p>
                  </a:txBody>
                  <a:tcPr marL="5717" marR="5717" marT="5717"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C6E0B4"/>
                    </a:solidFill>
                  </a:tcPr>
                </a:tc>
                <a:extLst>
                  <a:ext uri="{0D108BD9-81ED-4DB2-BD59-A6C34878D82A}">
                    <a16:rowId xmlns:a16="http://schemas.microsoft.com/office/drawing/2014/main" val="1849383048"/>
                  </a:ext>
                </a:extLst>
              </a:tr>
            </a:tbl>
          </a:graphicData>
        </a:graphic>
      </p:graphicFrame>
    </p:spTree>
    <p:extLst>
      <p:ext uri="{BB962C8B-B14F-4D97-AF65-F5344CB8AC3E}">
        <p14:creationId xmlns:p14="http://schemas.microsoft.com/office/powerpoint/2010/main" val="1768598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6">
          <a:extLst>
            <a:ext uri="{FF2B5EF4-FFF2-40B4-BE49-F238E27FC236}">
              <a16:creationId xmlns:a16="http://schemas.microsoft.com/office/drawing/2014/main" id="{6E9AA604-0F00-8ED3-AF65-95435C3D4138}"/>
            </a:ext>
          </a:extLst>
        </p:cNvPr>
        <p:cNvGrpSpPr/>
        <p:nvPr/>
      </p:nvGrpSpPr>
      <p:grpSpPr>
        <a:xfrm>
          <a:off x="0" y="0"/>
          <a:ext cx="0" cy="0"/>
          <a:chOff x="0" y="0"/>
          <a:chExt cx="0" cy="0"/>
        </a:xfrm>
      </p:grpSpPr>
      <p:sp>
        <p:nvSpPr>
          <p:cNvPr id="344" name="Google Shape;344;p44">
            <a:extLst>
              <a:ext uri="{FF2B5EF4-FFF2-40B4-BE49-F238E27FC236}">
                <a16:creationId xmlns:a16="http://schemas.microsoft.com/office/drawing/2014/main" id="{17CC8916-9CEF-1A8E-950F-F0A23C0990E3}"/>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a:t>Fit Statistics of the Best Contender Models</a:t>
            </a:r>
          </a:p>
        </p:txBody>
      </p:sp>
      <p:cxnSp>
        <p:nvCxnSpPr>
          <p:cNvPr id="351" name="Google Shape;351;p44">
            <a:extLst>
              <a:ext uri="{FF2B5EF4-FFF2-40B4-BE49-F238E27FC236}">
                <a16:creationId xmlns:a16="http://schemas.microsoft.com/office/drawing/2014/main" id="{D789DB0F-7A2E-8430-4A86-83FDC36D9FBA}"/>
              </a:ext>
            </a:extLst>
          </p:cNvPr>
          <p:cNvCxnSpPr/>
          <p:nvPr/>
        </p:nvCxnSpPr>
        <p:spPr>
          <a:xfrm>
            <a:off x="828013" y="852890"/>
            <a:ext cx="673200" cy="0"/>
          </a:xfrm>
          <a:prstGeom prst="straightConnector1">
            <a:avLst/>
          </a:prstGeom>
          <a:noFill/>
          <a:ln w="28575" cap="flat" cmpd="sng">
            <a:solidFill>
              <a:schemeClr val="dk2"/>
            </a:solidFill>
            <a:prstDash val="solid"/>
            <a:round/>
            <a:headEnd type="none" w="med" len="med"/>
            <a:tailEnd type="none" w="med" len="med"/>
          </a:ln>
        </p:spPr>
      </p:cxnSp>
      <p:sp>
        <p:nvSpPr>
          <p:cNvPr id="7" name="Google Shape;327;p43">
            <a:extLst>
              <a:ext uri="{FF2B5EF4-FFF2-40B4-BE49-F238E27FC236}">
                <a16:creationId xmlns:a16="http://schemas.microsoft.com/office/drawing/2014/main" id="{027A74EE-A96A-31E9-96AA-84E8AD4631E5}"/>
              </a:ext>
            </a:extLst>
          </p:cNvPr>
          <p:cNvSpPr txBox="1">
            <a:spLocks/>
          </p:cNvSpPr>
          <p:nvPr/>
        </p:nvSpPr>
        <p:spPr>
          <a:xfrm>
            <a:off x="2860717" y="903597"/>
            <a:ext cx="3422561" cy="6699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1pPr>
            <a:lvl2pPr marL="914400" marR="0" lvl="1"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2pPr>
            <a:lvl3pPr marL="1371600" marR="0" lvl="2"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3pPr>
            <a:lvl4pPr marL="1828800" marR="0" lvl="3"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4pPr>
            <a:lvl5pPr marL="2286000" marR="0" lvl="4"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5pPr>
            <a:lvl6pPr marL="2743200" marR="0" lvl="5"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6pPr>
            <a:lvl7pPr marL="3200400" marR="0" lvl="6"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7pPr>
            <a:lvl8pPr marL="3657600" marR="0" lvl="7"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8pPr>
            <a:lvl9pPr marL="4114800" marR="0" lvl="8"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9pPr>
          </a:lstStyle>
          <a:p>
            <a:pPr marL="127000" indent="0">
              <a:spcBef>
                <a:spcPts val="1000"/>
              </a:spcBef>
              <a:buSzPts val="1600"/>
            </a:pPr>
            <a:r>
              <a:rPr lang="en-US" sz="1050" b="1"/>
              <a:t>Table 6: Values of Fit Statistics for Select Models</a:t>
            </a:r>
          </a:p>
        </p:txBody>
      </p:sp>
      <p:sp>
        <p:nvSpPr>
          <p:cNvPr id="8" name="Slide Number Placeholder 7">
            <a:extLst>
              <a:ext uri="{FF2B5EF4-FFF2-40B4-BE49-F238E27FC236}">
                <a16:creationId xmlns:a16="http://schemas.microsoft.com/office/drawing/2014/main" id="{F22C1D93-B2B1-1850-723F-26CC4CAC4CB7}"/>
              </a:ext>
            </a:extLst>
          </p:cNvPr>
          <p:cNvSpPr>
            <a:spLocks noGrp="1"/>
          </p:cNvSpPr>
          <p:nvPr>
            <p:ph type="sldNum" sz="quarter" idx="11"/>
          </p:nvPr>
        </p:nvSpPr>
        <p:spPr/>
        <p:txBody>
          <a:bodyPr/>
          <a:lstStyle/>
          <a:p>
            <a:fld id="{FBBA87CE-9D2A-414A-8EC8-32E29FF7F21D}" type="slidenum">
              <a:rPr lang="en-US" smtClean="0"/>
              <a:t>11</a:t>
            </a:fld>
            <a:endParaRPr lang="en-US"/>
          </a:p>
        </p:txBody>
      </p:sp>
      <p:sp>
        <p:nvSpPr>
          <p:cNvPr id="9" name="TextBox 8">
            <a:extLst>
              <a:ext uri="{FF2B5EF4-FFF2-40B4-BE49-F238E27FC236}">
                <a16:creationId xmlns:a16="http://schemas.microsoft.com/office/drawing/2014/main" id="{5A3F6C27-C034-DD23-C261-815F9F227AB0}"/>
              </a:ext>
            </a:extLst>
          </p:cNvPr>
          <p:cNvSpPr txBox="1"/>
          <p:nvPr/>
        </p:nvSpPr>
        <p:spPr>
          <a:xfrm>
            <a:off x="1907862" y="4118553"/>
            <a:ext cx="5818031" cy="507831"/>
          </a:xfrm>
          <a:prstGeom prst="rect">
            <a:avLst/>
          </a:prstGeom>
          <a:noFill/>
        </p:spPr>
        <p:txBody>
          <a:bodyPr wrap="square">
            <a:spAutoFit/>
          </a:bodyPr>
          <a:lstStyle/>
          <a:p>
            <a:r>
              <a:rPr lang="en-US" sz="1800" b="1" i="0" u="none" strike="noStrike">
                <a:solidFill>
                  <a:srgbClr val="000000"/>
                </a:solidFill>
                <a:effectLst/>
                <a:latin typeface="Mulish" panose="020B0604020202020204" charset="0"/>
              </a:rPr>
              <a:t>⁺</a:t>
            </a:r>
            <a:r>
              <a:rPr lang="en-US" sz="900">
                <a:latin typeface="Mulish" panose="020B0604020202020204" charset="0"/>
              </a:rPr>
              <a:t> H0: the variables, as a group, cannot explain the dependent variable;</a:t>
            </a:r>
          </a:p>
          <a:p>
            <a:r>
              <a:rPr lang="en-US" sz="900">
                <a:latin typeface="Mulish" panose="020B0604020202020204" charset="0"/>
              </a:rPr>
              <a:t> </a:t>
            </a:r>
            <a:r>
              <a:rPr lang="en-US" sz="900" b="1" i="0" u="none" strike="noStrike">
                <a:solidFill>
                  <a:srgbClr val="000000"/>
                </a:solidFill>
                <a:effectLst/>
                <a:latin typeface="Mulish" panose="020B0604020202020204" charset="0"/>
              </a:rPr>
              <a:t>* </a:t>
            </a:r>
            <a:r>
              <a:rPr lang="en-US" sz="900">
                <a:latin typeface="Mulish" panose="020B0604020202020204" charset="0"/>
              </a:rPr>
              <a:t>at the 90% level of confidence</a:t>
            </a:r>
          </a:p>
        </p:txBody>
      </p:sp>
      <p:graphicFrame>
        <p:nvGraphicFramePr>
          <p:cNvPr id="4" name="Table 3">
            <a:extLst>
              <a:ext uri="{FF2B5EF4-FFF2-40B4-BE49-F238E27FC236}">
                <a16:creationId xmlns:a16="http://schemas.microsoft.com/office/drawing/2014/main" id="{6904C5F7-8E44-4430-3BE4-BB05A5DDBC17}"/>
              </a:ext>
            </a:extLst>
          </p:cNvPr>
          <p:cNvGraphicFramePr>
            <a:graphicFrameLocks noGrp="1"/>
          </p:cNvGraphicFramePr>
          <p:nvPr>
            <p:extLst>
              <p:ext uri="{D42A27DB-BD31-4B8C-83A1-F6EECF244321}">
                <p14:modId xmlns:p14="http://schemas.microsoft.com/office/powerpoint/2010/main" val="3815135437"/>
              </p:ext>
            </p:extLst>
          </p:nvPr>
        </p:nvGraphicFramePr>
        <p:xfrm>
          <a:off x="828012" y="1407937"/>
          <a:ext cx="7875692" cy="2648907"/>
        </p:xfrm>
        <a:graphic>
          <a:graphicData uri="http://schemas.openxmlformats.org/drawingml/2006/table">
            <a:tbl>
              <a:tblPr/>
              <a:tblGrid>
                <a:gridCol w="507969">
                  <a:extLst>
                    <a:ext uri="{9D8B030D-6E8A-4147-A177-3AD203B41FA5}">
                      <a16:colId xmlns:a16="http://schemas.microsoft.com/office/drawing/2014/main" val="1103743342"/>
                    </a:ext>
                  </a:extLst>
                </a:gridCol>
                <a:gridCol w="1740851">
                  <a:extLst>
                    <a:ext uri="{9D8B030D-6E8A-4147-A177-3AD203B41FA5}">
                      <a16:colId xmlns:a16="http://schemas.microsoft.com/office/drawing/2014/main" val="243452679"/>
                    </a:ext>
                  </a:extLst>
                </a:gridCol>
                <a:gridCol w="475736">
                  <a:extLst>
                    <a:ext uri="{9D8B030D-6E8A-4147-A177-3AD203B41FA5}">
                      <a16:colId xmlns:a16="http://schemas.microsoft.com/office/drawing/2014/main" val="4222824626"/>
                    </a:ext>
                  </a:extLst>
                </a:gridCol>
                <a:gridCol w="673443">
                  <a:extLst>
                    <a:ext uri="{9D8B030D-6E8A-4147-A177-3AD203B41FA5}">
                      <a16:colId xmlns:a16="http://schemas.microsoft.com/office/drawing/2014/main" val="4177976392"/>
                    </a:ext>
                  </a:extLst>
                </a:gridCol>
                <a:gridCol w="1940011">
                  <a:extLst>
                    <a:ext uri="{9D8B030D-6E8A-4147-A177-3AD203B41FA5}">
                      <a16:colId xmlns:a16="http://schemas.microsoft.com/office/drawing/2014/main" val="445160883"/>
                    </a:ext>
                  </a:extLst>
                </a:gridCol>
                <a:gridCol w="1898299">
                  <a:extLst>
                    <a:ext uri="{9D8B030D-6E8A-4147-A177-3AD203B41FA5}">
                      <a16:colId xmlns:a16="http://schemas.microsoft.com/office/drawing/2014/main" val="3717066030"/>
                    </a:ext>
                  </a:extLst>
                </a:gridCol>
                <a:gridCol w="639383">
                  <a:extLst>
                    <a:ext uri="{9D8B030D-6E8A-4147-A177-3AD203B41FA5}">
                      <a16:colId xmlns:a16="http://schemas.microsoft.com/office/drawing/2014/main" val="2584028257"/>
                    </a:ext>
                  </a:extLst>
                </a:gridCol>
              </a:tblGrid>
              <a:tr h="611287">
                <a:tc>
                  <a:txBody>
                    <a:bodyPr/>
                    <a:lstStyle/>
                    <a:p>
                      <a:pPr algn="ctr" fontAlgn="b"/>
                      <a:r>
                        <a:rPr lang="en-US" sz="1000" b="1" i="0" u="none" strike="noStrike">
                          <a:solidFill>
                            <a:srgbClr val="FFFFFF"/>
                          </a:solidFill>
                          <a:effectLst/>
                          <a:highlight>
                            <a:srgbClr val="70AD47"/>
                          </a:highlight>
                          <a:latin typeface="Mulish" panose="020B0604020202020204" charset="0"/>
                        </a:rPr>
                        <a:t>Model </a:t>
                      </a:r>
                    </a:p>
                  </a:txBody>
                  <a:tcPr marL="6126" marR="6126" marT="6126" marB="0" anchor="ctr">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ctr" fontAlgn="b"/>
                      <a:r>
                        <a:rPr lang="en-US" sz="900" b="1" i="0" u="none" strike="noStrike">
                          <a:solidFill>
                            <a:srgbClr val="FFFFFF"/>
                          </a:solidFill>
                          <a:effectLst/>
                          <a:highlight>
                            <a:srgbClr val="70AD47"/>
                          </a:highlight>
                          <a:latin typeface="Mulish" panose="020B0604020202020204" charset="0"/>
                        </a:rPr>
                        <a:t>Calc. General F Test (p-value</a:t>
                      </a:r>
                      <a:r>
                        <a:rPr lang="en-US" sz="1000" b="1" i="0" u="none" strike="noStrike">
                          <a:solidFill>
                            <a:srgbClr val="FFFFFF"/>
                          </a:solidFill>
                          <a:effectLst/>
                          <a:highlight>
                            <a:srgbClr val="70AD47"/>
                          </a:highlight>
                          <a:latin typeface="Mulish" panose="020B0604020202020204" charset="0"/>
                        </a:rPr>
                        <a:t>)</a:t>
                      </a:r>
                      <a:r>
                        <a:rPr lang="en-US" sz="1400" b="0" i="0" u="none" strike="noStrike">
                          <a:solidFill>
                            <a:srgbClr val="FFFFFF"/>
                          </a:solidFill>
                          <a:effectLst/>
                          <a:highlight>
                            <a:srgbClr val="70AD47"/>
                          </a:highlight>
                          <a:latin typeface="Mulish" panose="020B0604020202020204" charset="0"/>
                        </a:rPr>
                        <a:t>⁺</a:t>
                      </a:r>
                      <a:endParaRPr lang="en-US" sz="1000" b="0" i="0" u="none" strike="noStrike">
                        <a:solidFill>
                          <a:srgbClr val="FFFFFF"/>
                        </a:solidFill>
                        <a:effectLst/>
                        <a:highlight>
                          <a:srgbClr val="70AD47"/>
                        </a:highlight>
                        <a:latin typeface="Mulish" panose="020B0604020202020204" charset="0"/>
                      </a:endParaRP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ctr" fontAlgn="b"/>
                      <a:r>
                        <a:rPr lang="en-US" sz="1000" b="1" i="0" u="none" strike="noStrike">
                          <a:solidFill>
                            <a:srgbClr val="FFFFFF"/>
                          </a:solidFill>
                          <a:effectLst/>
                          <a:highlight>
                            <a:srgbClr val="70AD47"/>
                          </a:highlight>
                          <a:latin typeface="Mulish" panose="020B0604020202020204" charset="0"/>
                        </a:rPr>
                        <a:t>R²</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ctr" fontAlgn="b"/>
                      <a:r>
                        <a:rPr lang="en-US" sz="1000" b="1" i="0" u="none" strike="noStrike">
                          <a:solidFill>
                            <a:srgbClr val="FFFFFF"/>
                          </a:solidFill>
                          <a:effectLst/>
                          <a:highlight>
                            <a:srgbClr val="70AD47"/>
                          </a:highlight>
                          <a:latin typeface="Mulish" panose="020B0604020202020204" charset="0"/>
                        </a:rPr>
                        <a:t>Adjusted R²</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ctr" fontAlgn="b"/>
                      <a:r>
                        <a:rPr lang="en-US" sz="1000" b="1" i="0" u="none" strike="noStrike">
                          <a:solidFill>
                            <a:srgbClr val="FFFFFF"/>
                          </a:solidFill>
                          <a:effectLst/>
                          <a:highlight>
                            <a:srgbClr val="70AD47"/>
                          </a:highlight>
                          <a:latin typeface="Mulish" panose="020B0604020202020204" charset="0"/>
                        </a:rPr>
                        <a:t># of significant* slopes with correct sign </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ctr" fontAlgn="b"/>
                      <a:r>
                        <a:rPr lang="en-US" sz="1000" b="1" i="0" u="none" strike="noStrike">
                          <a:solidFill>
                            <a:srgbClr val="FFFFFF"/>
                          </a:solidFill>
                          <a:effectLst/>
                          <a:highlight>
                            <a:srgbClr val="70AD47"/>
                          </a:highlight>
                          <a:latin typeface="Mulish" panose="020B0604020202020204" charset="0"/>
                        </a:rPr>
                        <a:t># of significant* slopes with incorrect sign</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ctr" fontAlgn="b"/>
                      <a:r>
                        <a:rPr lang="en-US" sz="1000" b="1" i="0" u="none" strike="noStrike">
                          <a:solidFill>
                            <a:srgbClr val="FFFFFF"/>
                          </a:solidFill>
                          <a:effectLst/>
                          <a:highlight>
                            <a:srgbClr val="70AD47"/>
                          </a:highlight>
                          <a:latin typeface="Mulish" panose="020B0604020202020204" charset="0"/>
                        </a:rPr>
                        <a:t> Value of OOS MAPE</a:t>
                      </a:r>
                    </a:p>
                  </a:txBody>
                  <a:tcPr marL="6126" marR="6126" marT="6126" marB="0" anchor="ctr">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70AD47"/>
                    </a:solidFill>
                  </a:tcPr>
                </a:tc>
                <a:extLst>
                  <a:ext uri="{0D108BD9-81ED-4DB2-BD59-A6C34878D82A}">
                    <a16:rowId xmlns:a16="http://schemas.microsoft.com/office/drawing/2014/main" val="3285995456"/>
                  </a:ext>
                </a:extLst>
              </a:tr>
              <a:tr h="407524">
                <a:tc>
                  <a:txBody>
                    <a:bodyPr/>
                    <a:lstStyle/>
                    <a:p>
                      <a:pPr algn="ctr" fontAlgn="b"/>
                      <a:r>
                        <a:rPr lang="en-US" sz="1000" b="0" i="0" u="none" strike="noStrike">
                          <a:solidFill>
                            <a:srgbClr val="000000"/>
                          </a:solidFill>
                          <a:effectLst/>
                          <a:highlight>
                            <a:srgbClr val="C6E0B4"/>
                          </a:highlight>
                          <a:latin typeface="Mulish" panose="020B0604020202020204" charset="0"/>
                        </a:rPr>
                        <a:t>S7</a:t>
                      </a:r>
                    </a:p>
                  </a:txBody>
                  <a:tcPr marL="6126" marR="6126" marT="6126"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000" b="0" i="0" u="none" strike="noStrike">
                          <a:solidFill>
                            <a:srgbClr val="000000"/>
                          </a:solidFill>
                          <a:effectLst/>
                          <a:highlight>
                            <a:srgbClr val="C6E0B4"/>
                          </a:highlight>
                          <a:latin typeface="Mulish" panose="020B0604020202020204" charset="0"/>
                        </a:rPr>
                        <a:t>16.72</a:t>
                      </a:r>
                      <a:br>
                        <a:rPr lang="en-US" sz="1000" b="0" i="0" u="none" strike="noStrike">
                          <a:solidFill>
                            <a:srgbClr val="000000"/>
                          </a:solidFill>
                          <a:effectLst/>
                          <a:highlight>
                            <a:srgbClr val="C6E0B4"/>
                          </a:highlight>
                          <a:latin typeface="Mulish" panose="020B0604020202020204" charset="0"/>
                        </a:rPr>
                      </a:br>
                      <a:r>
                        <a:rPr lang="en-US" sz="1000" b="0" i="0" u="none" strike="noStrike">
                          <a:solidFill>
                            <a:srgbClr val="000000"/>
                          </a:solidFill>
                          <a:effectLst/>
                          <a:highlight>
                            <a:srgbClr val="C6E0B4"/>
                          </a:highlight>
                          <a:latin typeface="Mulish" panose="020B0604020202020204" charset="0"/>
                        </a:rPr>
                        <a:t>(&lt;.0001)</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000" b="0" i="0" u="none" strike="noStrike">
                          <a:solidFill>
                            <a:srgbClr val="000000"/>
                          </a:solidFill>
                          <a:effectLst/>
                          <a:highlight>
                            <a:srgbClr val="C6E0B4"/>
                          </a:highlight>
                          <a:latin typeface="Mulish" panose="020B0604020202020204" charset="0"/>
                        </a:rPr>
                        <a:t>0.6725</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000" b="0" i="0" u="none" strike="noStrike">
                          <a:solidFill>
                            <a:srgbClr val="000000"/>
                          </a:solidFill>
                          <a:effectLst/>
                          <a:highlight>
                            <a:srgbClr val="C6E0B4"/>
                          </a:highlight>
                          <a:latin typeface="Mulish" panose="020B0604020202020204" charset="0"/>
                        </a:rPr>
                        <a:t>0.6323</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000" b="0" i="0" u="none" strike="noStrike">
                          <a:solidFill>
                            <a:srgbClr val="000000"/>
                          </a:solidFill>
                          <a:effectLst/>
                          <a:highlight>
                            <a:srgbClr val="C6E0B4"/>
                          </a:highlight>
                          <a:latin typeface="Mulish" panose="020B0604020202020204" charset="0"/>
                        </a:rPr>
                        <a:t>6 out of 7</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000" b="0" i="0" u="none" strike="noStrike">
                          <a:solidFill>
                            <a:srgbClr val="000000"/>
                          </a:solidFill>
                          <a:effectLst/>
                          <a:highlight>
                            <a:srgbClr val="C6E0B4"/>
                          </a:highlight>
                          <a:latin typeface="Mulish" panose="020B0604020202020204" charset="0"/>
                        </a:rPr>
                        <a:t>0 out of 6</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000" b="0" i="0" u="none" strike="noStrike">
                          <a:solidFill>
                            <a:srgbClr val="000000"/>
                          </a:solidFill>
                          <a:effectLst/>
                          <a:highlight>
                            <a:srgbClr val="C6E0B4"/>
                          </a:highlight>
                          <a:latin typeface="Mulish" panose="020B0604020202020204" charset="0"/>
                        </a:rPr>
                        <a:t>5.99%</a:t>
                      </a:r>
                    </a:p>
                  </a:txBody>
                  <a:tcPr marL="6126" marR="6126" marT="6126"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extLst>
                  <a:ext uri="{0D108BD9-81ED-4DB2-BD59-A6C34878D82A}">
                    <a16:rowId xmlns:a16="http://schemas.microsoft.com/office/drawing/2014/main" val="2301639362"/>
                  </a:ext>
                </a:extLst>
              </a:tr>
              <a:tr h="407524">
                <a:tc>
                  <a:txBody>
                    <a:bodyPr/>
                    <a:lstStyle/>
                    <a:p>
                      <a:pPr algn="ctr" fontAlgn="b"/>
                      <a:r>
                        <a:rPr lang="en-US" sz="1000" b="0" i="0" u="none" strike="noStrike">
                          <a:solidFill>
                            <a:srgbClr val="000000"/>
                          </a:solidFill>
                          <a:effectLst/>
                          <a:highlight>
                            <a:srgbClr val="E2EFDA"/>
                          </a:highlight>
                          <a:latin typeface="Mulish" panose="020B0604020202020204" charset="0"/>
                        </a:rPr>
                        <a:t>AY6</a:t>
                      </a:r>
                    </a:p>
                  </a:txBody>
                  <a:tcPr marL="6126" marR="6126" marT="6126"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000" b="0" i="0" u="none" strike="noStrike">
                          <a:solidFill>
                            <a:srgbClr val="000000"/>
                          </a:solidFill>
                          <a:effectLst/>
                          <a:highlight>
                            <a:srgbClr val="E2EFDA"/>
                          </a:highlight>
                          <a:latin typeface="Mulish" panose="020B0604020202020204" charset="0"/>
                        </a:rPr>
                        <a:t>14.45</a:t>
                      </a:r>
                      <a:br>
                        <a:rPr lang="en-US" sz="1000" b="0" i="0" u="none" strike="noStrike">
                          <a:solidFill>
                            <a:srgbClr val="000000"/>
                          </a:solidFill>
                          <a:effectLst/>
                          <a:highlight>
                            <a:srgbClr val="E2EFDA"/>
                          </a:highlight>
                          <a:latin typeface="Mulish" panose="020B0604020202020204" charset="0"/>
                        </a:rPr>
                      </a:br>
                      <a:r>
                        <a:rPr lang="en-US" sz="1000" b="0" i="0" u="none" strike="noStrike">
                          <a:solidFill>
                            <a:srgbClr val="000000"/>
                          </a:solidFill>
                          <a:effectLst/>
                          <a:highlight>
                            <a:srgbClr val="E2EFDA"/>
                          </a:highlight>
                          <a:latin typeface="Mulish" panose="020B0604020202020204" charset="0"/>
                        </a:rPr>
                        <a:t>(&lt;.0001)</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000" b="0" i="0" u="none" strike="noStrike">
                          <a:solidFill>
                            <a:srgbClr val="000000"/>
                          </a:solidFill>
                          <a:effectLst/>
                          <a:highlight>
                            <a:srgbClr val="E2EFDA"/>
                          </a:highlight>
                          <a:latin typeface="Mulish" panose="020B0604020202020204" charset="0"/>
                        </a:rPr>
                        <a:t>0.5992</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000" b="0" i="0" u="none" strike="noStrike">
                          <a:solidFill>
                            <a:srgbClr val="000000"/>
                          </a:solidFill>
                          <a:effectLst/>
                          <a:highlight>
                            <a:srgbClr val="E2EFDA"/>
                          </a:highlight>
                          <a:latin typeface="Mulish" panose="020B0604020202020204" charset="0"/>
                        </a:rPr>
                        <a:t>0.5578</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000" b="0" i="0" u="none" strike="noStrike">
                          <a:solidFill>
                            <a:srgbClr val="000000"/>
                          </a:solidFill>
                          <a:effectLst/>
                          <a:highlight>
                            <a:srgbClr val="E2EFDA"/>
                          </a:highlight>
                          <a:latin typeface="Mulish" panose="020B0604020202020204" charset="0"/>
                        </a:rPr>
                        <a:t>6 out of 6</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000" b="0" i="0" u="none" strike="noStrike">
                          <a:solidFill>
                            <a:srgbClr val="000000"/>
                          </a:solidFill>
                          <a:effectLst/>
                          <a:highlight>
                            <a:srgbClr val="E2EFDA"/>
                          </a:highlight>
                          <a:latin typeface="Mulish" panose="020B0604020202020204" charset="0"/>
                        </a:rPr>
                        <a:t>0 out of 6</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000" b="0" i="0" u="none" strike="noStrike">
                          <a:solidFill>
                            <a:srgbClr val="000000"/>
                          </a:solidFill>
                          <a:effectLst/>
                          <a:highlight>
                            <a:srgbClr val="E2EFDA"/>
                          </a:highlight>
                          <a:latin typeface="Mulish" panose="020B0604020202020204" charset="0"/>
                        </a:rPr>
                        <a:t>9.03%</a:t>
                      </a:r>
                    </a:p>
                  </a:txBody>
                  <a:tcPr marL="6126" marR="6126" marT="6126"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extLst>
                  <a:ext uri="{0D108BD9-81ED-4DB2-BD59-A6C34878D82A}">
                    <a16:rowId xmlns:a16="http://schemas.microsoft.com/office/drawing/2014/main" val="705783052"/>
                  </a:ext>
                </a:extLst>
              </a:tr>
              <a:tr h="407524">
                <a:tc>
                  <a:txBody>
                    <a:bodyPr/>
                    <a:lstStyle/>
                    <a:p>
                      <a:pPr algn="ctr" fontAlgn="b"/>
                      <a:r>
                        <a:rPr lang="en-US" sz="1000" b="0" i="0" u="none" strike="noStrike">
                          <a:solidFill>
                            <a:srgbClr val="000000"/>
                          </a:solidFill>
                          <a:effectLst/>
                          <a:highlight>
                            <a:srgbClr val="C6E0B4"/>
                          </a:highlight>
                          <a:latin typeface="Mulish" panose="020B0604020202020204" charset="0"/>
                        </a:rPr>
                        <a:t>BB6</a:t>
                      </a:r>
                    </a:p>
                  </a:txBody>
                  <a:tcPr marL="6126" marR="6126" marT="6126"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000" b="0" i="0" u="none" strike="noStrike">
                          <a:solidFill>
                            <a:srgbClr val="000000"/>
                          </a:solidFill>
                          <a:effectLst/>
                          <a:highlight>
                            <a:srgbClr val="C6E0B4"/>
                          </a:highlight>
                          <a:latin typeface="Mulish" panose="020B0604020202020204" charset="0"/>
                        </a:rPr>
                        <a:t>18.16</a:t>
                      </a:r>
                      <a:br>
                        <a:rPr lang="en-US" sz="1000" b="0" i="0" u="none" strike="noStrike">
                          <a:solidFill>
                            <a:srgbClr val="000000"/>
                          </a:solidFill>
                          <a:effectLst/>
                          <a:highlight>
                            <a:srgbClr val="C6E0B4"/>
                          </a:highlight>
                          <a:latin typeface="Mulish" panose="020B0604020202020204" charset="0"/>
                        </a:rPr>
                      </a:br>
                      <a:r>
                        <a:rPr lang="en-US" sz="1000" b="0" i="0" u="none" strike="noStrike">
                          <a:solidFill>
                            <a:srgbClr val="000000"/>
                          </a:solidFill>
                          <a:effectLst/>
                          <a:highlight>
                            <a:srgbClr val="C6E0B4"/>
                          </a:highlight>
                          <a:latin typeface="Mulish" panose="020B0604020202020204" charset="0"/>
                        </a:rPr>
                        <a:t>(&lt;.0001)</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000" b="0" i="0" u="none" strike="noStrike">
                          <a:solidFill>
                            <a:srgbClr val="000000"/>
                          </a:solidFill>
                          <a:effectLst/>
                          <a:highlight>
                            <a:srgbClr val="C6E0B4"/>
                          </a:highlight>
                          <a:latin typeface="Mulish" panose="020B0604020202020204" charset="0"/>
                        </a:rPr>
                        <a:t>0.6527</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000" b="0" i="0" u="none" strike="noStrike">
                          <a:solidFill>
                            <a:srgbClr val="000000"/>
                          </a:solidFill>
                          <a:effectLst/>
                          <a:highlight>
                            <a:srgbClr val="C6E0B4"/>
                          </a:highlight>
                          <a:latin typeface="Mulish" panose="020B0604020202020204" charset="0"/>
                        </a:rPr>
                        <a:t>0.6167</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000" b="0" i="0" u="none" strike="noStrike">
                          <a:solidFill>
                            <a:srgbClr val="000000"/>
                          </a:solidFill>
                          <a:effectLst/>
                          <a:highlight>
                            <a:srgbClr val="C6E0B4"/>
                          </a:highlight>
                          <a:latin typeface="Mulish" panose="020B0604020202020204" charset="0"/>
                        </a:rPr>
                        <a:t>6 out of 6</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000" b="0" i="0" u="none" strike="noStrike">
                          <a:solidFill>
                            <a:srgbClr val="000000"/>
                          </a:solidFill>
                          <a:effectLst/>
                          <a:highlight>
                            <a:srgbClr val="C6E0B4"/>
                          </a:highlight>
                          <a:latin typeface="Mulish" panose="020B0604020202020204" charset="0"/>
                        </a:rPr>
                        <a:t>0 out of 6</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000" b="0" i="0" u="none" strike="noStrike">
                          <a:solidFill>
                            <a:srgbClr val="000000"/>
                          </a:solidFill>
                          <a:effectLst/>
                          <a:highlight>
                            <a:srgbClr val="C6E0B4"/>
                          </a:highlight>
                          <a:latin typeface="Mulish" panose="020B0604020202020204" charset="0"/>
                        </a:rPr>
                        <a:t>6.61%</a:t>
                      </a:r>
                    </a:p>
                  </a:txBody>
                  <a:tcPr marL="6126" marR="6126" marT="6126"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extLst>
                  <a:ext uri="{0D108BD9-81ED-4DB2-BD59-A6C34878D82A}">
                    <a16:rowId xmlns:a16="http://schemas.microsoft.com/office/drawing/2014/main" val="1430898478"/>
                  </a:ext>
                </a:extLst>
              </a:tr>
              <a:tr h="407524">
                <a:tc>
                  <a:txBody>
                    <a:bodyPr/>
                    <a:lstStyle/>
                    <a:p>
                      <a:pPr algn="ctr" fontAlgn="b"/>
                      <a:r>
                        <a:rPr lang="en-US" sz="1000" b="0" i="0" u="none" strike="noStrike">
                          <a:solidFill>
                            <a:srgbClr val="000000"/>
                          </a:solidFill>
                          <a:effectLst/>
                          <a:highlight>
                            <a:srgbClr val="E2EFDA"/>
                          </a:highlight>
                          <a:latin typeface="Mulish" panose="020B0604020202020204" charset="0"/>
                        </a:rPr>
                        <a:t>BG6</a:t>
                      </a:r>
                    </a:p>
                  </a:txBody>
                  <a:tcPr marL="6126" marR="6126" marT="6126"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000" b="0" i="0" u="none" strike="noStrike">
                          <a:solidFill>
                            <a:srgbClr val="000000"/>
                          </a:solidFill>
                          <a:effectLst/>
                          <a:highlight>
                            <a:srgbClr val="E2EFDA"/>
                          </a:highlight>
                          <a:latin typeface="Mulish" panose="020B0604020202020204" charset="0"/>
                        </a:rPr>
                        <a:t>18.38</a:t>
                      </a:r>
                      <a:br>
                        <a:rPr lang="en-US" sz="1000" b="0" i="0" u="none" strike="noStrike">
                          <a:solidFill>
                            <a:srgbClr val="000000"/>
                          </a:solidFill>
                          <a:effectLst/>
                          <a:highlight>
                            <a:srgbClr val="E2EFDA"/>
                          </a:highlight>
                          <a:latin typeface="Mulish" panose="020B0604020202020204" charset="0"/>
                        </a:rPr>
                      </a:br>
                      <a:r>
                        <a:rPr lang="en-US" sz="1000" b="0" i="0" u="none" strike="noStrike">
                          <a:solidFill>
                            <a:srgbClr val="000000"/>
                          </a:solidFill>
                          <a:effectLst/>
                          <a:highlight>
                            <a:srgbClr val="E2EFDA"/>
                          </a:highlight>
                          <a:latin typeface="Mulish" panose="020B0604020202020204" charset="0"/>
                        </a:rPr>
                        <a:t>(&lt;.0001)</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000" b="0" i="0" u="none" strike="noStrike">
                          <a:solidFill>
                            <a:srgbClr val="000000"/>
                          </a:solidFill>
                          <a:effectLst/>
                          <a:highlight>
                            <a:srgbClr val="E2EFDA"/>
                          </a:highlight>
                          <a:latin typeface="Mulish" panose="020B0604020202020204" charset="0"/>
                        </a:rPr>
                        <a:t>0.6554</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000" b="0" i="0" u="none" strike="noStrike">
                          <a:solidFill>
                            <a:srgbClr val="000000"/>
                          </a:solidFill>
                          <a:effectLst/>
                          <a:highlight>
                            <a:srgbClr val="E2EFDA"/>
                          </a:highlight>
                          <a:latin typeface="Mulish" panose="020B0604020202020204" charset="0"/>
                        </a:rPr>
                        <a:t>0.6197</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000" b="0" i="0" u="none" strike="noStrike">
                          <a:solidFill>
                            <a:srgbClr val="000000"/>
                          </a:solidFill>
                          <a:effectLst/>
                          <a:highlight>
                            <a:srgbClr val="E2EFDA"/>
                          </a:highlight>
                          <a:latin typeface="Mulish" panose="020B0604020202020204" charset="0"/>
                        </a:rPr>
                        <a:t>6 out of 6</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000" b="0" i="0" u="none" strike="noStrike">
                          <a:solidFill>
                            <a:srgbClr val="000000"/>
                          </a:solidFill>
                          <a:effectLst/>
                          <a:highlight>
                            <a:srgbClr val="E2EFDA"/>
                          </a:highlight>
                          <a:latin typeface="Mulish" panose="020B0604020202020204" charset="0"/>
                        </a:rPr>
                        <a:t>0 out of 6</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000" b="0" i="0" u="none" strike="noStrike">
                          <a:solidFill>
                            <a:srgbClr val="000000"/>
                          </a:solidFill>
                          <a:effectLst/>
                          <a:highlight>
                            <a:srgbClr val="E2EFDA"/>
                          </a:highlight>
                          <a:latin typeface="Mulish" panose="020B0604020202020204" charset="0"/>
                        </a:rPr>
                        <a:t>8.03%</a:t>
                      </a:r>
                    </a:p>
                  </a:txBody>
                  <a:tcPr marL="6126" marR="6126" marT="6126"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extLst>
                  <a:ext uri="{0D108BD9-81ED-4DB2-BD59-A6C34878D82A}">
                    <a16:rowId xmlns:a16="http://schemas.microsoft.com/office/drawing/2014/main" val="81634083"/>
                  </a:ext>
                </a:extLst>
              </a:tr>
              <a:tr h="407524">
                <a:tc>
                  <a:txBody>
                    <a:bodyPr/>
                    <a:lstStyle/>
                    <a:p>
                      <a:pPr algn="ctr" fontAlgn="b"/>
                      <a:r>
                        <a:rPr lang="en-US" sz="1000" b="0" i="0" u="none" strike="noStrike">
                          <a:solidFill>
                            <a:srgbClr val="000000"/>
                          </a:solidFill>
                          <a:effectLst/>
                          <a:highlight>
                            <a:srgbClr val="C6E0B4"/>
                          </a:highlight>
                          <a:latin typeface="Mulish" panose="020B0604020202020204" charset="0"/>
                        </a:rPr>
                        <a:t>BN6</a:t>
                      </a:r>
                    </a:p>
                  </a:txBody>
                  <a:tcPr marL="6126" marR="6126" marT="6126"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6E0B4"/>
                    </a:solidFill>
                  </a:tcPr>
                </a:tc>
                <a:tc>
                  <a:txBody>
                    <a:bodyPr/>
                    <a:lstStyle/>
                    <a:p>
                      <a:pPr algn="ctr" fontAlgn="b"/>
                      <a:r>
                        <a:rPr lang="en-US" sz="1000" b="0" i="0" u="none" strike="noStrike">
                          <a:solidFill>
                            <a:srgbClr val="000000"/>
                          </a:solidFill>
                          <a:effectLst/>
                          <a:highlight>
                            <a:srgbClr val="C6E0B4"/>
                          </a:highlight>
                          <a:latin typeface="Mulish" panose="020B0604020202020204" charset="0"/>
                        </a:rPr>
                        <a:t>19.19</a:t>
                      </a:r>
                      <a:br>
                        <a:rPr lang="en-US" sz="1000" b="0" i="0" u="none" strike="noStrike">
                          <a:solidFill>
                            <a:srgbClr val="000000"/>
                          </a:solidFill>
                          <a:effectLst/>
                          <a:highlight>
                            <a:srgbClr val="C6E0B4"/>
                          </a:highlight>
                          <a:latin typeface="Mulish" panose="020B0604020202020204" charset="0"/>
                        </a:rPr>
                      </a:br>
                      <a:r>
                        <a:rPr lang="en-US" sz="1000" b="0" i="0" u="none" strike="noStrike">
                          <a:solidFill>
                            <a:srgbClr val="000000"/>
                          </a:solidFill>
                          <a:effectLst/>
                          <a:highlight>
                            <a:srgbClr val="C6E0B4"/>
                          </a:highlight>
                          <a:latin typeface="Mulish" panose="020B0604020202020204" charset="0"/>
                        </a:rPr>
                        <a:t>(&lt;.0001)</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6E0B4"/>
                    </a:solidFill>
                  </a:tcPr>
                </a:tc>
                <a:tc>
                  <a:txBody>
                    <a:bodyPr/>
                    <a:lstStyle/>
                    <a:p>
                      <a:pPr algn="ctr" fontAlgn="b"/>
                      <a:r>
                        <a:rPr lang="en-US" sz="1000" b="0" i="0" u="none" strike="noStrike">
                          <a:solidFill>
                            <a:srgbClr val="000000"/>
                          </a:solidFill>
                          <a:effectLst/>
                          <a:highlight>
                            <a:srgbClr val="C6E0B4"/>
                          </a:highlight>
                          <a:latin typeface="Mulish" panose="020B0604020202020204" charset="0"/>
                        </a:rPr>
                        <a:t>0.6651</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6E0B4"/>
                    </a:solidFill>
                  </a:tcPr>
                </a:tc>
                <a:tc>
                  <a:txBody>
                    <a:bodyPr/>
                    <a:lstStyle/>
                    <a:p>
                      <a:pPr algn="ctr" fontAlgn="b"/>
                      <a:r>
                        <a:rPr lang="en-US" sz="1000" b="0" i="0" u="none" strike="noStrike">
                          <a:solidFill>
                            <a:srgbClr val="000000"/>
                          </a:solidFill>
                          <a:effectLst/>
                          <a:highlight>
                            <a:srgbClr val="C6E0B4"/>
                          </a:highlight>
                          <a:latin typeface="Mulish" panose="020B0604020202020204" charset="0"/>
                        </a:rPr>
                        <a:t>0.6304</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6E0B4"/>
                    </a:solidFill>
                  </a:tcPr>
                </a:tc>
                <a:tc>
                  <a:txBody>
                    <a:bodyPr/>
                    <a:lstStyle/>
                    <a:p>
                      <a:pPr algn="ctr" fontAlgn="b"/>
                      <a:r>
                        <a:rPr lang="en-US" sz="1000" b="0" i="0" u="none" strike="noStrike">
                          <a:solidFill>
                            <a:srgbClr val="000000"/>
                          </a:solidFill>
                          <a:effectLst/>
                          <a:highlight>
                            <a:srgbClr val="C6E0B4"/>
                          </a:highlight>
                          <a:latin typeface="Mulish" panose="020B0604020202020204" charset="0"/>
                        </a:rPr>
                        <a:t>6 out of 6</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6E0B4"/>
                    </a:solidFill>
                  </a:tcPr>
                </a:tc>
                <a:tc>
                  <a:txBody>
                    <a:bodyPr/>
                    <a:lstStyle/>
                    <a:p>
                      <a:pPr algn="ctr" fontAlgn="b"/>
                      <a:r>
                        <a:rPr lang="en-US" sz="1000" b="0" i="0" u="none" strike="noStrike">
                          <a:solidFill>
                            <a:srgbClr val="000000"/>
                          </a:solidFill>
                          <a:effectLst/>
                          <a:highlight>
                            <a:srgbClr val="C6E0B4"/>
                          </a:highlight>
                          <a:latin typeface="Mulish" panose="020B0604020202020204" charset="0"/>
                        </a:rPr>
                        <a:t>0 out of 6</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6E0B4"/>
                    </a:solidFill>
                  </a:tcPr>
                </a:tc>
                <a:tc>
                  <a:txBody>
                    <a:bodyPr/>
                    <a:lstStyle/>
                    <a:p>
                      <a:pPr algn="ctr" fontAlgn="b"/>
                      <a:r>
                        <a:rPr lang="en-US" sz="1000" b="0" i="0" u="none" strike="noStrike">
                          <a:solidFill>
                            <a:srgbClr val="000000"/>
                          </a:solidFill>
                          <a:effectLst/>
                          <a:highlight>
                            <a:srgbClr val="C6E0B4"/>
                          </a:highlight>
                          <a:latin typeface="Mulish" panose="020B0604020202020204" charset="0"/>
                        </a:rPr>
                        <a:t>6.03%</a:t>
                      </a:r>
                    </a:p>
                  </a:txBody>
                  <a:tcPr marL="6126" marR="6126" marT="6126"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C6E0B4"/>
                    </a:solidFill>
                  </a:tcPr>
                </a:tc>
                <a:extLst>
                  <a:ext uri="{0D108BD9-81ED-4DB2-BD59-A6C34878D82A}">
                    <a16:rowId xmlns:a16="http://schemas.microsoft.com/office/drawing/2014/main" val="996238370"/>
                  </a:ext>
                </a:extLst>
              </a:tr>
            </a:tbl>
          </a:graphicData>
        </a:graphic>
      </p:graphicFrame>
    </p:spTree>
    <p:extLst>
      <p:ext uri="{BB962C8B-B14F-4D97-AF65-F5344CB8AC3E}">
        <p14:creationId xmlns:p14="http://schemas.microsoft.com/office/powerpoint/2010/main" val="1843775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6">
          <a:extLst>
            <a:ext uri="{FF2B5EF4-FFF2-40B4-BE49-F238E27FC236}">
              <a16:creationId xmlns:a16="http://schemas.microsoft.com/office/drawing/2014/main" id="{779A383D-6028-07B8-FC47-958CCBC59858}"/>
            </a:ext>
          </a:extLst>
        </p:cNvPr>
        <p:cNvGrpSpPr/>
        <p:nvPr/>
      </p:nvGrpSpPr>
      <p:grpSpPr>
        <a:xfrm>
          <a:off x="0" y="0"/>
          <a:ext cx="0" cy="0"/>
          <a:chOff x="0" y="0"/>
          <a:chExt cx="0" cy="0"/>
        </a:xfrm>
      </p:grpSpPr>
      <p:sp>
        <p:nvSpPr>
          <p:cNvPr id="344" name="Google Shape;344;p44">
            <a:extLst>
              <a:ext uri="{FF2B5EF4-FFF2-40B4-BE49-F238E27FC236}">
                <a16:creationId xmlns:a16="http://schemas.microsoft.com/office/drawing/2014/main" id="{718C5B5D-FEC8-C037-8B31-F1BA3452D79A}"/>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a:t>Fit Statistics of the Best Contender Models</a:t>
            </a:r>
          </a:p>
        </p:txBody>
      </p:sp>
      <p:cxnSp>
        <p:nvCxnSpPr>
          <p:cNvPr id="351" name="Google Shape;351;p44">
            <a:extLst>
              <a:ext uri="{FF2B5EF4-FFF2-40B4-BE49-F238E27FC236}">
                <a16:creationId xmlns:a16="http://schemas.microsoft.com/office/drawing/2014/main" id="{509508B7-DFF1-E9BC-3B2A-E9D1610166D5}"/>
              </a:ext>
            </a:extLst>
          </p:cNvPr>
          <p:cNvCxnSpPr/>
          <p:nvPr/>
        </p:nvCxnSpPr>
        <p:spPr>
          <a:xfrm>
            <a:off x="828013" y="852890"/>
            <a:ext cx="673200" cy="0"/>
          </a:xfrm>
          <a:prstGeom prst="straightConnector1">
            <a:avLst/>
          </a:prstGeom>
          <a:noFill/>
          <a:ln w="28575" cap="flat" cmpd="sng">
            <a:solidFill>
              <a:schemeClr val="dk2"/>
            </a:solidFill>
            <a:prstDash val="solid"/>
            <a:round/>
            <a:headEnd type="none" w="med" len="med"/>
            <a:tailEnd type="none" w="med" len="med"/>
          </a:ln>
        </p:spPr>
      </p:cxnSp>
      <p:sp>
        <p:nvSpPr>
          <p:cNvPr id="7" name="Google Shape;327;p43">
            <a:extLst>
              <a:ext uri="{FF2B5EF4-FFF2-40B4-BE49-F238E27FC236}">
                <a16:creationId xmlns:a16="http://schemas.microsoft.com/office/drawing/2014/main" id="{BA90F72D-770E-CFC6-4B1F-2E13D5C8C720}"/>
              </a:ext>
            </a:extLst>
          </p:cNvPr>
          <p:cNvSpPr txBox="1">
            <a:spLocks/>
          </p:cNvSpPr>
          <p:nvPr/>
        </p:nvSpPr>
        <p:spPr>
          <a:xfrm>
            <a:off x="2613203" y="1017725"/>
            <a:ext cx="3917593" cy="6699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1pPr>
            <a:lvl2pPr marL="914400" marR="0" lvl="1"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2pPr>
            <a:lvl3pPr marL="1371600" marR="0" lvl="2"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3pPr>
            <a:lvl4pPr marL="1828800" marR="0" lvl="3"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4pPr>
            <a:lvl5pPr marL="2286000" marR="0" lvl="4"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5pPr>
            <a:lvl6pPr marL="2743200" marR="0" lvl="5"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6pPr>
            <a:lvl7pPr marL="3200400" marR="0" lvl="6"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7pPr>
            <a:lvl8pPr marL="3657600" marR="0" lvl="7"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8pPr>
            <a:lvl9pPr marL="4114800" marR="0" lvl="8"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9pPr>
          </a:lstStyle>
          <a:p>
            <a:pPr marL="127000" indent="0">
              <a:spcBef>
                <a:spcPts val="1000"/>
              </a:spcBef>
              <a:buSzPts val="1600"/>
            </a:pPr>
            <a:r>
              <a:rPr lang="en-US" sz="1050" b="1"/>
              <a:t>Table 7: Assessment of Fit Statistics for Select Models</a:t>
            </a:r>
          </a:p>
        </p:txBody>
      </p:sp>
      <p:sp>
        <p:nvSpPr>
          <p:cNvPr id="8" name="Slide Number Placeholder 7">
            <a:extLst>
              <a:ext uri="{FF2B5EF4-FFF2-40B4-BE49-F238E27FC236}">
                <a16:creationId xmlns:a16="http://schemas.microsoft.com/office/drawing/2014/main" id="{6080DB58-8588-ED7B-1AE1-3799B189C00F}"/>
              </a:ext>
            </a:extLst>
          </p:cNvPr>
          <p:cNvSpPr>
            <a:spLocks noGrp="1"/>
          </p:cNvSpPr>
          <p:nvPr>
            <p:ph type="sldNum" sz="quarter" idx="11"/>
          </p:nvPr>
        </p:nvSpPr>
        <p:spPr/>
        <p:txBody>
          <a:bodyPr/>
          <a:lstStyle/>
          <a:p>
            <a:fld id="{FBBA87CE-9D2A-414A-8EC8-32E29FF7F21D}" type="slidenum">
              <a:rPr lang="en-US" smtClean="0"/>
              <a:t>12</a:t>
            </a:fld>
            <a:endParaRPr lang="en-US"/>
          </a:p>
        </p:txBody>
      </p:sp>
      <p:sp>
        <p:nvSpPr>
          <p:cNvPr id="5" name="TextBox 4">
            <a:extLst>
              <a:ext uri="{FF2B5EF4-FFF2-40B4-BE49-F238E27FC236}">
                <a16:creationId xmlns:a16="http://schemas.microsoft.com/office/drawing/2014/main" id="{FB93CF60-59CA-EDAA-1CDF-58322F06BF26}"/>
              </a:ext>
            </a:extLst>
          </p:cNvPr>
          <p:cNvSpPr txBox="1"/>
          <p:nvPr/>
        </p:nvSpPr>
        <p:spPr>
          <a:xfrm>
            <a:off x="1003334" y="3692323"/>
            <a:ext cx="6511487" cy="866904"/>
          </a:xfrm>
          <a:prstGeom prst="rect">
            <a:avLst/>
          </a:prstGeom>
          <a:noFill/>
        </p:spPr>
        <p:txBody>
          <a:bodyPr wrap="square">
            <a:spAutoFit/>
          </a:bodyPr>
          <a:lstStyle/>
          <a:p>
            <a:pPr marL="412750" lvl="0" indent="-285750" algn="l" rtl="0">
              <a:spcBef>
                <a:spcPts val="1000"/>
              </a:spcBef>
              <a:spcAft>
                <a:spcPts val="0"/>
              </a:spcAft>
              <a:buSzPts val="1600"/>
              <a:buFont typeface="Arial" panose="020B0604020202020204" pitchFamily="34" charset="0"/>
              <a:buChar char="•"/>
            </a:pPr>
            <a:r>
              <a:rPr lang="en-US">
                <a:latin typeface="Mulish" panose="020B0604020202020204" charset="0"/>
              </a:rPr>
              <a:t>All the models are acceptable models from the perspective of fit statistics. </a:t>
            </a:r>
          </a:p>
          <a:p>
            <a:pPr marL="412750" lvl="0" indent="-285750" algn="l" rtl="0">
              <a:spcBef>
                <a:spcPts val="1000"/>
              </a:spcBef>
              <a:spcAft>
                <a:spcPts val="0"/>
              </a:spcAft>
              <a:buSzPts val="1600"/>
              <a:buFont typeface="Arial" panose="020B0604020202020204" pitchFamily="34" charset="0"/>
              <a:buChar char="•"/>
            </a:pPr>
            <a:r>
              <a:rPr lang="en-US">
                <a:latin typeface="Mulish" panose="020B0604020202020204" charset="0"/>
              </a:rPr>
              <a:t>We are going to pick model BN6 as our final contender model. </a:t>
            </a:r>
          </a:p>
        </p:txBody>
      </p:sp>
      <p:graphicFrame>
        <p:nvGraphicFramePr>
          <p:cNvPr id="3" name="Table 2">
            <a:extLst>
              <a:ext uri="{FF2B5EF4-FFF2-40B4-BE49-F238E27FC236}">
                <a16:creationId xmlns:a16="http://schemas.microsoft.com/office/drawing/2014/main" id="{76B6C151-C210-DDA3-BF18-450DA66DCBB5}"/>
              </a:ext>
            </a:extLst>
          </p:cNvPr>
          <p:cNvGraphicFramePr>
            <a:graphicFrameLocks noGrp="1"/>
          </p:cNvGraphicFramePr>
          <p:nvPr>
            <p:extLst>
              <p:ext uri="{D42A27DB-BD31-4B8C-83A1-F6EECF244321}">
                <p14:modId xmlns:p14="http://schemas.microsoft.com/office/powerpoint/2010/main" val="348662882"/>
              </p:ext>
            </p:extLst>
          </p:nvPr>
        </p:nvGraphicFramePr>
        <p:xfrm>
          <a:off x="712787" y="1451177"/>
          <a:ext cx="7718424" cy="2252520"/>
        </p:xfrm>
        <a:graphic>
          <a:graphicData uri="http://schemas.openxmlformats.org/drawingml/2006/table">
            <a:tbl>
              <a:tblPr/>
              <a:tblGrid>
                <a:gridCol w="1012982">
                  <a:extLst>
                    <a:ext uri="{9D8B030D-6E8A-4147-A177-3AD203B41FA5}">
                      <a16:colId xmlns:a16="http://schemas.microsoft.com/office/drawing/2014/main" val="3434535619"/>
                    </a:ext>
                  </a:extLst>
                </a:gridCol>
                <a:gridCol w="1545465">
                  <a:extLst>
                    <a:ext uri="{9D8B030D-6E8A-4147-A177-3AD203B41FA5}">
                      <a16:colId xmlns:a16="http://schemas.microsoft.com/office/drawing/2014/main" val="1445393020"/>
                    </a:ext>
                  </a:extLst>
                </a:gridCol>
                <a:gridCol w="953036">
                  <a:extLst>
                    <a:ext uri="{9D8B030D-6E8A-4147-A177-3AD203B41FA5}">
                      <a16:colId xmlns:a16="http://schemas.microsoft.com/office/drawing/2014/main" val="2772964675"/>
                    </a:ext>
                  </a:extLst>
                </a:gridCol>
                <a:gridCol w="1313645">
                  <a:extLst>
                    <a:ext uri="{9D8B030D-6E8A-4147-A177-3AD203B41FA5}">
                      <a16:colId xmlns:a16="http://schemas.microsoft.com/office/drawing/2014/main" val="33595675"/>
                    </a:ext>
                  </a:extLst>
                </a:gridCol>
                <a:gridCol w="1307206">
                  <a:extLst>
                    <a:ext uri="{9D8B030D-6E8A-4147-A177-3AD203B41FA5}">
                      <a16:colId xmlns:a16="http://schemas.microsoft.com/office/drawing/2014/main" val="3859768770"/>
                    </a:ext>
                  </a:extLst>
                </a:gridCol>
                <a:gridCol w="1096031">
                  <a:extLst>
                    <a:ext uri="{9D8B030D-6E8A-4147-A177-3AD203B41FA5}">
                      <a16:colId xmlns:a16="http://schemas.microsoft.com/office/drawing/2014/main" val="1756598130"/>
                    </a:ext>
                  </a:extLst>
                </a:gridCol>
                <a:gridCol w="490059">
                  <a:extLst>
                    <a:ext uri="{9D8B030D-6E8A-4147-A177-3AD203B41FA5}">
                      <a16:colId xmlns:a16="http://schemas.microsoft.com/office/drawing/2014/main" val="3429686885"/>
                    </a:ext>
                  </a:extLst>
                </a:gridCol>
              </a:tblGrid>
              <a:tr h="815334">
                <a:tc>
                  <a:txBody>
                    <a:bodyPr/>
                    <a:lstStyle/>
                    <a:p>
                      <a:pPr algn="ctr" fontAlgn="b"/>
                      <a:r>
                        <a:rPr lang="en-US" sz="1000" b="1" i="0" u="none" strike="noStrike" dirty="0">
                          <a:solidFill>
                            <a:srgbClr val="FFFFFF"/>
                          </a:solidFill>
                          <a:effectLst/>
                          <a:highlight>
                            <a:srgbClr val="70AD47"/>
                          </a:highlight>
                          <a:latin typeface="Mulish"/>
                        </a:rPr>
                        <a:t>Model </a:t>
                      </a:r>
                      <a:endParaRPr lang="en-US" sz="1000" b="1" i="0" u="none" strike="noStrike" dirty="0">
                        <a:solidFill>
                          <a:srgbClr val="FFFFFF"/>
                        </a:solidFill>
                        <a:effectLst/>
                        <a:highlight>
                          <a:srgbClr val="70AD47"/>
                        </a:highlight>
                        <a:latin typeface="Mulish" panose="020B0604020202020204" charset="0"/>
                      </a:endParaRPr>
                    </a:p>
                  </a:txBody>
                  <a:tcPr marL="6126" marR="6126" marT="6126" marB="0" anchor="ctr">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ctr" fontAlgn="b"/>
                      <a:r>
                        <a:rPr lang="en-US" sz="1000" b="1" i="0" u="none" strike="noStrike" dirty="0">
                          <a:solidFill>
                            <a:srgbClr val="FFFFFF"/>
                          </a:solidFill>
                          <a:effectLst/>
                          <a:highlight>
                            <a:srgbClr val="70AD47"/>
                          </a:highlight>
                          <a:latin typeface="Mulish"/>
                        </a:rPr>
                        <a:t>Calc. General F Test (p-value)⁺</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ctr" fontAlgn="b"/>
                      <a:r>
                        <a:rPr lang="en-US" sz="1000" b="1" i="0" u="none" strike="noStrike" dirty="0">
                          <a:solidFill>
                            <a:srgbClr val="FFFFFF"/>
                          </a:solidFill>
                          <a:effectLst/>
                          <a:highlight>
                            <a:srgbClr val="70AD47"/>
                          </a:highlight>
                          <a:latin typeface="Mulish"/>
                        </a:rPr>
                        <a:t>R²</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ctr" fontAlgn="b"/>
                      <a:r>
                        <a:rPr lang="en-US" sz="1000" b="1" i="0" u="none" strike="noStrike" dirty="0">
                          <a:solidFill>
                            <a:srgbClr val="FFFFFF"/>
                          </a:solidFill>
                          <a:effectLst/>
                          <a:highlight>
                            <a:srgbClr val="70AD47"/>
                          </a:highlight>
                          <a:latin typeface="Mulish"/>
                        </a:rPr>
                        <a:t>Adjusted R²</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ctr" fontAlgn="b"/>
                      <a:r>
                        <a:rPr lang="en-US" sz="1000" b="1" i="0" u="none" strike="noStrike" dirty="0">
                          <a:solidFill>
                            <a:srgbClr val="FFFFFF"/>
                          </a:solidFill>
                          <a:effectLst/>
                          <a:highlight>
                            <a:srgbClr val="70AD47"/>
                          </a:highlight>
                          <a:latin typeface="Mulish"/>
                        </a:rPr>
                        <a:t># of significant* slopes with correct sign </a:t>
                      </a:r>
                      <a:endParaRPr lang="en-US" sz="1000" b="1" i="0" u="none" strike="noStrike" dirty="0">
                        <a:solidFill>
                          <a:srgbClr val="FFFFFF"/>
                        </a:solidFill>
                        <a:effectLst/>
                        <a:highlight>
                          <a:srgbClr val="70AD47"/>
                        </a:highlight>
                        <a:latin typeface="Mulish" panose="020B0604020202020204" charset="0"/>
                      </a:endParaRP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ctr" fontAlgn="b"/>
                      <a:r>
                        <a:rPr lang="en-US" sz="1000" b="1" i="0" u="none" strike="noStrike" dirty="0">
                          <a:solidFill>
                            <a:srgbClr val="FFFFFF"/>
                          </a:solidFill>
                          <a:effectLst/>
                          <a:highlight>
                            <a:srgbClr val="70AD47"/>
                          </a:highlight>
                          <a:latin typeface="Mulish"/>
                        </a:rPr>
                        <a:t># of significant* slopes with incorrect sign</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ctr" fontAlgn="b"/>
                      <a:r>
                        <a:rPr lang="en-US" sz="1000" b="1" i="0" u="none" strike="noStrike" dirty="0">
                          <a:solidFill>
                            <a:srgbClr val="FFFFFF"/>
                          </a:solidFill>
                          <a:effectLst/>
                          <a:highlight>
                            <a:srgbClr val="70AD47"/>
                          </a:highlight>
                          <a:latin typeface="Mulish"/>
                        </a:rPr>
                        <a:t> Value of OOS MAPE</a:t>
                      </a:r>
                    </a:p>
                  </a:txBody>
                  <a:tcPr marL="6126" marR="6126" marT="6126" marB="0" anchor="ctr">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70AD47"/>
                    </a:solidFill>
                  </a:tcPr>
                </a:tc>
                <a:extLst>
                  <a:ext uri="{0D108BD9-81ED-4DB2-BD59-A6C34878D82A}">
                    <a16:rowId xmlns:a16="http://schemas.microsoft.com/office/drawing/2014/main" val="420108741"/>
                  </a:ext>
                </a:extLst>
              </a:tr>
              <a:tr h="271778">
                <a:tc>
                  <a:txBody>
                    <a:bodyPr/>
                    <a:lstStyle/>
                    <a:p>
                      <a:pPr algn="ctr" fontAlgn="b"/>
                      <a:r>
                        <a:rPr lang="en-US" sz="1000" b="0" i="0" u="none" strike="noStrike" dirty="0">
                          <a:solidFill>
                            <a:srgbClr val="000000"/>
                          </a:solidFill>
                          <a:effectLst/>
                          <a:highlight>
                            <a:srgbClr val="C6E0B4"/>
                          </a:highlight>
                          <a:latin typeface="Mulish"/>
                        </a:rPr>
                        <a:t>S7</a:t>
                      </a:r>
                    </a:p>
                  </a:txBody>
                  <a:tcPr marL="6126" marR="6126" marT="6126"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000" b="0" i="0" u="none" strike="noStrike" dirty="0">
                          <a:solidFill>
                            <a:srgbClr val="000000"/>
                          </a:solidFill>
                          <a:effectLst/>
                          <a:highlight>
                            <a:srgbClr val="C6E0B4"/>
                          </a:highlight>
                          <a:latin typeface="Mulish"/>
                        </a:rPr>
                        <a:t>significant</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000" b="0" i="0" u="none" strike="noStrike" dirty="0">
                          <a:solidFill>
                            <a:srgbClr val="000000"/>
                          </a:solidFill>
                          <a:effectLst/>
                          <a:highlight>
                            <a:srgbClr val="C6E0B4"/>
                          </a:highlight>
                          <a:latin typeface="Mulish"/>
                        </a:rPr>
                        <a:t>Best</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000" b="0" i="0" u="none" strike="noStrike" dirty="0">
                          <a:solidFill>
                            <a:srgbClr val="000000"/>
                          </a:solidFill>
                          <a:effectLst/>
                          <a:highlight>
                            <a:srgbClr val="C6E0B4"/>
                          </a:highlight>
                          <a:latin typeface="Mulish"/>
                        </a:rPr>
                        <a:t>Best</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000" b="0" i="0" u="none" strike="noStrike" dirty="0">
                          <a:solidFill>
                            <a:srgbClr val="000000"/>
                          </a:solidFill>
                          <a:effectLst/>
                          <a:highlight>
                            <a:srgbClr val="C6E0B4"/>
                          </a:highlight>
                          <a:latin typeface="Mulish"/>
                        </a:rPr>
                        <a:t>86%</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000" b="0" i="0" u="none" strike="noStrike" dirty="0">
                          <a:solidFill>
                            <a:srgbClr val="000000"/>
                          </a:solidFill>
                          <a:effectLst/>
                          <a:highlight>
                            <a:srgbClr val="C6E0B4"/>
                          </a:highlight>
                          <a:latin typeface="Mulish"/>
                        </a:rPr>
                        <a:t>None</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000" b="0" i="0" u="none" strike="noStrike" dirty="0">
                          <a:solidFill>
                            <a:srgbClr val="000000"/>
                          </a:solidFill>
                          <a:effectLst/>
                          <a:highlight>
                            <a:srgbClr val="C6E0B4"/>
                          </a:highlight>
                          <a:latin typeface="Mulish"/>
                        </a:rPr>
                        <a:t>Best</a:t>
                      </a:r>
                    </a:p>
                  </a:txBody>
                  <a:tcPr marL="6126" marR="6126" marT="6126"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extLst>
                  <a:ext uri="{0D108BD9-81ED-4DB2-BD59-A6C34878D82A}">
                    <a16:rowId xmlns:a16="http://schemas.microsoft.com/office/drawing/2014/main" val="2810942774"/>
                  </a:ext>
                </a:extLst>
              </a:tr>
              <a:tr h="271778">
                <a:tc>
                  <a:txBody>
                    <a:bodyPr/>
                    <a:lstStyle/>
                    <a:p>
                      <a:pPr algn="ctr" fontAlgn="b"/>
                      <a:r>
                        <a:rPr lang="en-US" sz="1000" b="0" i="0" u="none" strike="noStrike" dirty="0">
                          <a:solidFill>
                            <a:srgbClr val="000000"/>
                          </a:solidFill>
                          <a:effectLst/>
                          <a:highlight>
                            <a:srgbClr val="E2EFDA"/>
                          </a:highlight>
                          <a:latin typeface="Mulish"/>
                        </a:rPr>
                        <a:t>AY6</a:t>
                      </a:r>
                    </a:p>
                  </a:txBody>
                  <a:tcPr marL="6126" marR="6126" marT="6126"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000" b="0" i="0" u="none" strike="noStrike" dirty="0">
                          <a:solidFill>
                            <a:srgbClr val="000000"/>
                          </a:solidFill>
                          <a:effectLst/>
                          <a:highlight>
                            <a:srgbClr val="E2EFDA"/>
                          </a:highlight>
                          <a:latin typeface="Mulish"/>
                        </a:rPr>
                        <a:t>significant</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000" b="0" i="0" u="none" strike="noStrike" dirty="0">
                          <a:solidFill>
                            <a:srgbClr val="000000"/>
                          </a:solidFill>
                          <a:effectLst/>
                          <a:highlight>
                            <a:srgbClr val="E2EFDA"/>
                          </a:highlight>
                          <a:latin typeface="Mulish"/>
                        </a:rPr>
                        <a:t>Least Strong</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000" b="0" i="0" u="none" strike="noStrike" dirty="0">
                          <a:solidFill>
                            <a:srgbClr val="000000"/>
                          </a:solidFill>
                          <a:effectLst/>
                          <a:highlight>
                            <a:srgbClr val="E2EFDA"/>
                          </a:highlight>
                          <a:latin typeface="Mulish"/>
                        </a:rPr>
                        <a:t>Least Strong</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000" b="0" i="0" u="none" strike="noStrike" dirty="0">
                          <a:solidFill>
                            <a:srgbClr val="000000"/>
                          </a:solidFill>
                          <a:effectLst/>
                          <a:highlight>
                            <a:srgbClr val="E2EFDA"/>
                          </a:highlight>
                          <a:latin typeface="Mulish"/>
                        </a:rPr>
                        <a:t>100%</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000" b="0" i="0" u="none" strike="noStrike" dirty="0">
                          <a:solidFill>
                            <a:srgbClr val="000000"/>
                          </a:solidFill>
                          <a:effectLst/>
                          <a:highlight>
                            <a:srgbClr val="E2EFDA"/>
                          </a:highlight>
                          <a:latin typeface="Mulish"/>
                        </a:rPr>
                        <a:t>None</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000" b="0" i="0" u="none" strike="noStrike" dirty="0">
                          <a:solidFill>
                            <a:srgbClr val="000000"/>
                          </a:solidFill>
                          <a:effectLst/>
                          <a:highlight>
                            <a:srgbClr val="E2EFDA"/>
                          </a:highlight>
                          <a:latin typeface="Mulish"/>
                        </a:rPr>
                        <a:t>Good</a:t>
                      </a:r>
                    </a:p>
                  </a:txBody>
                  <a:tcPr marL="6126" marR="6126" marT="6126"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extLst>
                  <a:ext uri="{0D108BD9-81ED-4DB2-BD59-A6C34878D82A}">
                    <a16:rowId xmlns:a16="http://schemas.microsoft.com/office/drawing/2014/main" val="2566185474"/>
                  </a:ext>
                </a:extLst>
              </a:tr>
              <a:tr h="271778">
                <a:tc>
                  <a:txBody>
                    <a:bodyPr/>
                    <a:lstStyle/>
                    <a:p>
                      <a:pPr algn="ctr" fontAlgn="b"/>
                      <a:r>
                        <a:rPr lang="en-US" sz="1000" b="0" i="0" u="none" strike="noStrike" dirty="0">
                          <a:solidFill>
                            <a:srgbClr val="000000"/>
                          </a:solidFill>
                          <a:effectLst/>
                          <a:highlight>
                            <a:srgbClr val="C6E0B4"/>
                          </a:highlight>
                          <a:latin typeface="Mulish"/>
                        </a:rPr>
                        <a:t>BB6</a:t>
                      </a:r>
                    </a:p>
                  </a:txBody>
                  <a:tcPr marL="6126" marR="6126" marT="6126"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000" b="0" i="0" u="none" strike="noStrike" dirty="0">
                          <a:solidFill>
                            <a:srgbClr val="000000"/>
                          </a:solidFill>
                          <a:effectLst/>
                          <a:highlight>
                            <a:srgbClr val="C6E0B4"/>
                          </a:highlight>
                          <a:latin typeface="Mulish"/>
                        </a:rPr>
                        <a:t>significant</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000" b="0" i="0" u="none" strike="noStrike" dirty="0">
                          <a:solidFill>
                            <a:srgbClr val="000000"/>
                          </a:solidFill>
                          <a:effectLst/>
                          <a:highlight>
                            <a:srgbClr val="C6E0B4"/>
                          </a:highlight>
                          <a:latin typeface="Mulish"/>
                        </a:rPr>
                        <a:t>Strong</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000" b="0" i="0" u="none" strike="noStrike" dirty="0">
                          <a:solidFill>
                            <a:srgbClr val="000000"/>
                          </a:solidFill>
                          <a:effectLst/>
                          <a:highlight>
                            <a:srgbClr val="C6E0B4"/>
                          </a:highlight>
                          <a:latin typeface="Mulish"/>
                        </a:rPr>
                        <a:t>Strong</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000" b="0" i="0" u="none" strike="noStrike" dirty="0">
                          <a:solidFill>
                            <a:srgbClr val="000000"/>
                          </a:solidFill>
                          <a:effectLst/>
                          <a:highlight>
                            <a:srgbClr val="C6E0B4"/>
                          </a:highlight>
                          <a:latin typeface="Mulish"/>
                        </a:rPr>
                        <a:t>100%</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000" b="0" i="0" u="none" strike="noStrike" dirty="0">
                          <a:solidFill>
                            <a:srgbClr val="000000"/>
                          </a:solidFill>
                          <a:effectLst/>
                          <a:highlight>
                            <a:srgbClr val="C6E0B4"/>
                          </a:highlight>
                          <a:latin typeface="Mulish"/>
                        </a:rPr>
                        <a:t>None</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000" b="0" i="0" u="none" strike="noStrike" dirty="0">
                          <a:solidFill>
                            <a:srgbClr val="000000"/>
                          </a:solidFill>
                          <a:effectLst/>
                          <a:highlight>
                            <a:srgbClr val="C6E0B4"/>
                          </a:highlight>
                          <a:latin typeface="Mulish"/>
                        </a:rPr>
                        <a:t>Very Good</a:t>
                      </a:r>
                      <a:endParaRPr lang="en-US" sz="1000" b="0" i="0" u="none" strike="noStrike" dirty="0">
                        <a:solidFill>
                          <a:srgbClr val="000000"/>
                        </a:solidFill>
                        <a:effectLst/>
                        <a:highlight>
                          <a:srgbClr val="C6E0B4"/>
                        </a:highlight>
                        <a:latin typeface="Mulish" panose="020B0604020202020204" charset="0"/>
                      </a:endParaRPr>
                    </a:p>
                  </a:txBody>
                  <a:tcPr marL="6126" marR="6126" marT="6126"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extLst>
                  <a:ext uri="{0D108BD9-81ED-4DB2-BD59-A6C34878D82A}">
                    <a16:rowId xmlns:a16="http://schemas.microsoft.com/office/drawing/2014/main" val="28897203"/>
                  </a:ext>
                </a:extLst>
              </a:tr>
              <a:tr h="271778">
                <a:tc>
                  <a:txBody>
                    <a:bodyPr/>
                    <a:lstStyle/>
                    <a:p>
                      <a:pPr algn="ctr" fontAlgn="b"/>
                      <a:r>
                        <a:rPr lang="en-US" sz="1000" b="0" i="0" u="none" strike="noStrike" dirty="0">
                          <a:solidFill>
                            <a:srgbClr val="000000"/>
                          </a:solidFill>
                          <a:effectLst/>
                          <a:highlight>
                            <a:srgbClr val="E2EFDA"/>
                          </a:highlight>
                          <a:latin typeface="Mulish"/>
                        </a:rPr>
                        <a:t>BG6</a:t>
                      </a:r>
                    </a:p>
                  </a:txBody>
                  <a:tcPr marL="6126" marR="6126" marT="6126"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000" b="0" i="0" u="none" strike="noStrike" dirty="0">
                          <a:solidFill>
                            <a:srgbClr val="000000"/>
                          </a:solidFill>
                          <a:effectLst/>
                          <a:highlight>
                            <a:srgbClr val="E2EFDA"/>
                          </a:highlight>
                          <a:latin typeface="Mulish"/>
                        </a:rPr>
                        <a:t>significant</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000" b="0" i="0" u="none" strike="noStrike" dirty="0">
                          <a:solidFill>
                            <a:srgbClr val="000000"/>
                          </a:solidFill>
                          <a:effectLst/>
                          <a:highlight>
                            <a:srgbClr val="E2EFDA"/>
                          </a:highlight>
                          <a:latin typeface="Mulish"/>
                        </a:rPr>
                        <a:t>Strong</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000" b="0" i="0" u="none" strike="noStrike" dirty="0">
                          <a:solidFill>
                            <a:srgbClr val="000000"/>
                          </a:solidFill>
                          <a:effectLst/>
                          <a:highlight>
                            <a:srgbClr val="E2EFDA"/>
                          </a:highlight>
                          <a:latin typeface="Mulish"/>
                        </a:rPr>
                        <a:t>Strong</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000" b="0" i="0" u="none" strike="noStrike" dirty="0">
                          <a:solidFill>
                            <a:srgbClr val="000000"/>
                          </a:solidFill>
                          <a:effectLst/>
                          <a:highlight>
                            <a:srgbClr val="E2EFDA"/>
                          </a:highlight>
                          <a:latin typeface="Mulish"/>
                        </a:rPr>
                        <a:t>100%</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000" b="0" i="0" u="none" strike="noStrike" dirty="0">
                          <a:solidFill>
                            <a:srgbClr val="000000"/>
                          </a:solidFill>
                          <a:effectLst/>
                          <a:highlight>
                            <a:srgbClr val="E2EFDA"/>
                          </a:highlight>
                          <a:latin typeface="Mulish"/>
                        </a:rPr>
                        <a:t>None</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000" b="0" i="0" u="none" strike="noStrike" dirty="0">
                          <a:solidFill>
                            <a:srgbClr val="000000"/>
                          </a:solidFill>
                          <a:effectLst/>
                          <a:highlight>
                            <a:srgbClr val="E2EFDA"/>
                          </a:highlight>
                          <a:latin typeface="Mulish"/>
                        </a:rPr>
                        <a:t>Good</a:t>
                      </a:r>
                    </a:p>
                  </a:txBody>
                  <a:tcPr marL="6126" marR="6126" marT="6126"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extLst>
                  <a:ext uri="{0D108BD9-81ED-4DB2-BD59-A6C34878D82A}">
                    <a16:rowId xmlns:a16="http://schemas.microsoft.com/office/drawing/2014/main" val="2665999027"/>
                  </a:ext>
                </a:extLst>
              </a:tr>
              <a:tr h="271778">
                <a:tc>
                  <a:txBody>
                    <a:bodyPr/>
                    <a:lstStyle/>
                    <a:p>
                      <a:pPr algn="ctr" fontAlgn="b"/>
                      <a:r>
                        <a:rPr lang="en-US" sz="1000" b="0" i="0" u="none" strike="noStrike" dirty="0">
                          <a:solidFill>
                            <a:srgbClr val="000000"/>
                          </a:solidFill>
                          <a:effectLst/>
                          <a:highlight>
                            <a:srgbClr val="C6E0B4"/>
                          </a:highlight>
                          <a:latin typeface="Mulish"/>
                        </a:rPr>
                        <a:t>BN6</a:t>
                      </a:r>
                    </a:p>
                  </a:txBody>
                  <a:tcPr marL="6126" marR="6126" marT="6126"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6E0B4"/>
                    </a:solidFill>
                  </a:tcPr>
                </a:tc>
                <a:tc>
                  <a:txBody>
                    <a:bodyPr/>
                    <a:lstStyle/>
                    <a:p>
                      <a:pPr algn="ctr" fontAlgn="b"/>
                      <a:r>
                        <a:rPr lang="en-US" sz="1000" b="0" i="0" u="none" strike="noStrike" dirty="0">
                          <a:solidFill>
                            <a:srgbClr val="000000"/>
                          </a:solidFill>
                          <a:effectLst/>
                          <a:highlight>
                            <a:srgbClr val="C6E0B4"/>
                          </a:highlight>
                          <a:latin typeface="Mulish"/>
                        </a:rPr>
                        <a:t>significant</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6E0B4"/>
                    </a:solidFill>
                  </a:tcPr>
                </a:tc>
                <a:tc>
                  <a:txBody>
                    <a:bodyPr/>
                    <a:lstStyle/>
                    <a:p>
                      <a:pPr algn="ctr" fontAlgn="b"/>
                      <a:r>
                        <a:rPr lang="en-US" sz="1000" b="0" i="0" u="none" strike="noStrike" dirty="0">
                          <a:solidFill>
                            <a:srgbClr val="000000"/>
                          </a:solidFill>
                          <a:effectLst/>
                          <a:highlight>
                            <a:srgbClr val="C6E0B4"/>
                          </a:highlight>
                          <a:latin typeface="Mulish"/>
                        </a:rPr>
                        <a:t>Very Strong</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6E0B4"/>
                    </a:solidFill>
                  </a:tcPr>
                </a:tc>
                <a:tc>
                  <a:txBody>
                    <a:bodyPr/>
                    <a:lstStyle/>
                    <a:p>
                      <a:pPr algn="ctr" fontAlgn="b"/>
                      <a:r>
                        <a:rPr lang="en-US" sz="1000" b="0" i="0" u="none" strike="noStrike" dirty="0">
                          <a:solidFill>
                            <a:srgbClr val="000000"/>
                          </a:solidFill>
                          <a:effectLst/>
                          <a:highlight>
                            <a:srgbClr val="C6E0B4"/>
                          </a:highlight>
                          <a:latin typeface="Mulish"/>
                        </a:rPr>
                        <a:t>Very Strong</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6E0B4"/>
                    </a:solidFill>
                  </a:tcPr>
                </a:tc>
                <a:tc>
                  <a:txBody>
                    <a:bodyPr/>
                    <a:lstStyle/>
                    <a:p>
                      <a:pPr algn="ctr" fontAlgn="b"/>
                      <a:r>
                        <a:rPr lang="en-US" sz="1000" b="0" i="0" u="none" strike="noStrike" dirty="0">
                          <a:solidFill>
                            <a:srgbClr val="000000"/>
                          </a:solidFill>
                          <a:effectLst/>
                          <a:highlight>
                            <a:srgbClr val="C6E0B4"/>
                          </a:highlight>
                          <a:latin typeface="Mulish"/>
                        </a:rPr>
                        <a:t>100%</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6E0B4"/>
                    </a:solidFill>
                  </a:tcPr>
                </a:tc>
                <a:tc>
                  <a:txBody>
                    <a:bodyPr/>
                    <a:lstStyle/>
                    <a:p>
                      <a:pPr algn="ctr" fontAlgn="b"/>
                      <a:r>
                        <a:rPr lang="en-US" sz="1000" b="0" i="0" u="none" strike="noStrike" dirty="0">
                          <a:solidFill>
                            <a:srgbClr val="000000"/>
                          </a:solidFill>
                          <a:effectLst/>
                          <a:highlight>
                            <a:srgbClr val="C6E0B4"/>
                          </a:highlight>
                          <a:latin typeface="Mulish"/>
                        </a:rPr>
                        <a:t>None</a:t>
                      </a:r>
                    </a:p>
                  </a:txBody>
                  <a:tcPr marL="6126" marR="6126" marT="6126"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6E0B4"/>
                    </a:solidFill>
                  </a:tcPr>
                </a:tc>
                <a:tc>
                  <a:txBody>
                    <a:bodyPr/>
                    <a:lstStyle/>
                    <a:p>
                      <a:pPr algn="ctr" fontAlgn="b"/>
                      <a:r>
                        <a:rPr lang="en-US" sz="1000" b="0" i="0" u="none" strike="noStrike" dirty="0">
                          <a:solidFill>
                            <a:srgbClr val="000000"/>
                          </a:solidFill>
                          <a:effectLst/>
                          <a:highlight>
                            <a:srgbClr val="C6E0B4"/>
                          </a:highlight>
                          <a:latin typeface="Mulish"/>
                        </a:rPr>
                        <a:t>Very Good</a:t>
                      </a:r>
                      <a:endParaRPr lang="en-US" sz="1000" b="0" i="0" u="none" strike="noStrike" dirty="0">
                        <a:solidFill>
                          <a:srgbClr val="000000"/>
                        </a:solidFill>
                        <a:effectLst/>
                        <a:highlight>
                          <a:srgbClr val="C6E0B4"/>
                        </a:highlight>
                        <a:latin typeface="Mulish" panose="020B0604020202020204" charset="0"/>
                      </a:endParaRPr>
                    </a:p>
                  </a:txBody>
                  <a:tcPr marL="6126" marR="6126" marT="6126"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C6E0B4"/>
                    </a:solidFill>
                  </a:tcPr>
                </a:tc>
                <a:extLst>
                  <a:ext uri="{0D108BD9-81ED-4DB2-BD59-A6C34878D82A}">
                    <a16:rowId xmlns:a16="http://schemas.microsoft.com/office/drawing/2014/main" val="2663664659"/>
                  </a:ext>
                </a:extLst>
              </a:tr>
            </a:tbl>
          </a:graphicData>
        </a:graphic>
      </p:graphicFrame>
    </p:spTree>
    <p:extLst>
      <p:ext uri="{BB962C8B-B14F-4D97-AF65-F5344CB8AC3E}">
        <p14:creationId xmlns:p14="http://schemas.microsoft.com/office/powerpoint/2010/main" val="2320026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6">
          <a:extLst>
            <a:ext uri="{FF2B5EF4-FFF2-40B4-BE49-F238E27FC236}">
              <a16:creationId xmlns:a16="http://schemas.microsoft.com/office/drawing/2014/main" id="{ECD6415D-2348-FC09-14E5-0871678C6989}"/>
            </a:ext>
          </a:extLst>
        </p:cNvPr>
        <p:cNvGrpSpPr/>
        <p:nvPr/>
      </p:nvGrpSpPr>
      <p:grpSpPr>
        <a:xfrm>
          <a:off x="0" y="0"/>
          <a:ext cx="0" cy="0"/>
          <a:chOff x="0" y="0"/>
          <a:chExt cx="0" cy="0"/>
        </a:xfrm>
      </p:grpSpPr>
      <p:sp>
        <p:nvSpPr>
          <p:cNvPr id="344" name="Google Shape;344;p44">
            <a:extLst>
              <a:ext uri="{FF2B5EF4-FFF2-40B4-BE49-F238E27FC236}">
                <a16:creationId xmlns:a16="http://schemas.microsoft.com/office/drawing/2014/main" id="{01671D52-9D6B-0F47-6C73-C587602FCE55}"/>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a:t>Multicollinearity</a:t>
            </a:r>
          </a:p>
        </p:txBody>
      </p:sp>
      <p:cxnSp>
        <p:nvCxnSpPr>
          <p:cNvPr id="351" name="Google Shape;351;p44">
            <a:extLst>
              <a:ext uri="{FF2B5EF4-FFF2-40B4-BE49-F238E27FC236}">
                <a16:creationId xmlns:a16="http://schemas.microsoft.com/office/drawing/2014/main" id="{B0CCEA02-15E8-1938-022A-562317E8F19E}"/>
              </a:ext>
            </a:extLst>
          </p:cNvPr>
          <p:cNvCxnSpPr/>
          <p:nvPr/>
        </p:nvCxnSpPr>
        <p:spPr>
          <a:xfrm>
            <a:off x="828013" y="852890"/>
            <a:ext cx="673200" cy="0"/>
          </a:xfrm>
          <a:prstGeom prst="straightConnector1">
            <a:avLst/>
          </a:prstGeom>
          <a:noFill/>
          <a:ln w="28575" cap="flat" cmpd="sng">
            <a:solidFill>
              <a:schemeClr val="dk2"/>
            </a:solidFill>
            <a:prstDash val="solid"/>
            <a:round/>
            <a:headEnd type="none" w="med" len="med"/>
            <a:tailEnd type="none" w="med" len="med"/>
          </a:ln>
        </p:spPr>
      </p:cxnSp>
      <p:sp>
        <p:nvSpPr>
          <p:cNvPr id="7" name="Google Shape;327;p43">
            <a:extLst>
              <a:ext uri="{FF2B5EF4-FFF2-40B4-BE49-F238E27FC236}">
                <a16:creationId xmlns:a16="http://schemas.microsoft.com/office/drawing/2014/main" id="{6DA3CCCC-5C0C-F3FC-175D-D771C2033880}"/>
              </a:ext>
            </a:extLst>
          </p:cNvPr>
          <p:cNvSpPr txBox="1">
            <a:spLocks/>
          </p:cNvSpPr>
          <p:nvPr/>
        </p:nvSpPr>
        <p:spPr>
          <a:xfrm>
            <a:off x="2285341" y="731375"/>
            <a:ext cx="4837225" cy="6699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1pPr>
            <a:lvl2pPr marL="914400" marR="0" lvl="1"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2pPr>
            <a:lvl3pPr marL="1371600" marR="0" lvl="2"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3pPr>
            <a:lvl4pPr marL="1828800" marR="0" lvl="3"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4pPr>
            <a:lvl5pPr marL="2286000" marR="0" lvl="4"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5pPr>
            <a:lvl6pPr marL="2743200" marR="0" lvl="5"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6pPr>
            <a:lvl7pPr marL="3200400" marR="0" lvl="6"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7pPr>
            <a:lvl8pPr marL="3657600" marR="0" lvl="7"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8pPr>
            <a:lvl9pPr marL="4114800" marR="0" lvl="8"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9pPr>
          </a:lstStyle>
          <a:p>
            <a:pPr marL="127000" indent="0">
              <a:spcBef>
                <a:spcPts val="1000"/>
              </a:spcBef>
              <a:buSzPts val="1600"/>
            </a:pPr>
            <a:r>
              <a:rPr lang="en-US" sz="1050" b="1"/>
              <a:t>Table 8: Variable Pairs that have Moderate to Severe Multicollinearity</a:t>
            </a:r>
          </a:p>
        </p:txBody>
      </p:sp>
      <p:sp>
        <p:nvSpPr>
          <p:cNvPr id="8" name="Slide Number Placeholder 7">
            <a:extLst>
              <a:ext uri="{FF2B5EF4-FFF2-40B4-BE49-F238E27FC236}">
                <a16:creationId xmlns:a16="http://schemas.microsoft.com/office/drawing/2014/main" id="{7C3386E1-3EA6-2E0D-DFFF-C625AAADB598}"/>
              </a:ext>
            </a:extLst>
          </p:cNvPr>
          <p:cNvSpPr>
            <a:spLocks noGrp="1"/>
          </p:cNvSpPr>
          <p:nvPr>
            <p:ph type="sldNum" sz="quarter" idx="11"/>
          </p:nvPr>
        </p:nvSpPr>
        <p:spPr/>
        <p:txBody>
          <a:bodyPr/>
          <a:lstStyle/>
          <a:p>
            <a:fld id="{FBBA87CE-9D2A-414A-8EC8-32E29FF7F21D}" type="slidenum">
              <a:rPr lang="en-US" smtClean="0"/>
              <a:t>13</a:t>
            </a:fld>
            <a:endParaRPr lang="en-US"/>
          </a:p>
        </p:txBody>
      </p:sp>
      <p:sp>
        <p:nvSpPr>
          <p:cNvPr id="5" name="TextBox 4">
            <a:extLst>
              <a:ext uri="{FF2B5EF4-FFF2-40B4-BE49-F238E27FC236}">
                <a16:creationId xmlns:a16="http://schemas.microsoft.com/office/drawing/2014/main" id="{E9F981B6-F9B5-9139-036A-54FD1942B1FF}"/>
              </a:ext>
            </a:extLst>
          </p:cNvPr>
          <p:cNvSpPr txBox="1"/>
          <p:nvPr/>
        </p:nvSpPr>
        <p:spPr>
          <a:xfrm>
            <a:off x="1079470" y="4329143"/>
            <a:ext cx="6511487" cy="646331"/>
          </a:xfrm>
          <a:prstGeom prst="rect">
            <a:avLst/>
          </a:prstGeom>
          <a:noFill/>
        </p:spPr>
        <p:txBody>
          <a:bodyPr wrap="square">
            <a:spAutoFit/>
          </a:bodyPr>
          <a:lstStyle/>
          <a:p>
            <a:pPr marL="412750" lvl="0" indent="-285750" algn="l" rtl="0">
              <a:spcBef>
                <a:spcPts val="1000"/>
              </a:spcBef>
              <a:spcAft>
                <a:spcPts val="0"/>
              </a:spcAft>
              <a:buSzPts val="1600"/>
              <a:buFont typeface="Arial" panose="020B0604020202020204" pitchFamily="34" charset="0"/>
              <a:buChar char="•"/>
            </a:pPr>
            <a:r>
              <a:rPr lang="en-US" sz="1200">
                <a:latin typeface="Mulish" panose="020B0604020202020204" charset="0"/>
              </a:rPr>
              <a:t>A correlation coefficient over 0.5 indicate the presence of moderate to severe multicollinearity which can explain the reason the variables listed above may be insignificant in the models in which the pairs shown above appear together.</a:t>
            </a:r>
          </a:p>
        </p:txBody>
      </p:sp>
      <p:graphicFrame>
        <p:nvGraphicFramePr>
          <p:cNvPr id="4" name="Table 3">
            <a:extLst>
              <a:ext uri="{FF2B5EF4-FFF2-40B4-BE49-F238E27FC236}">
                <a16:creationId xmlns:a16="http://schemas.microsoft.com/office/drawing/2014/main" id="{D9BA55C9-CCF5-C6F2-A3BE-8887C726FA99}"/>
              </a:ext>
            </a:extLst>
          </p:cNvPr>
          <p:cNvGraphicFramePr>
            <a:graphicFrameLocks noGrp="1"/>
          </p:cNvGraphicFramePr>
          <p:nvPr>
            <p:extLst>
              <p:ext uri="{D42A27DB-BD31-4B8C-83A1-F6EECF244321}">
                <p14:modId xmlns:p14="http://schemas.microsoft.com/office/powerpoint/2010/main" val="2691877421"/>
              </p:ext>
            </p:extLst>
          </p:nvPr>
        </p:nvGraphicFramePr>
        <p:xfrm>
          <a:off x="1162050" y="1425589"/>
          <a:ext cx="6428907" cy="2738720"/>
        </p:xfrm>
        <a:graphic>
          <a:graphicData uri="http://schemas.openxmlformats.org/drawingml/2006/table">
            <a:tbl>
              <a:tblPr/>
              <a:tblGrid>
                <a:gridCol w="3457263">
                  <a:extLst>
                    <a:ext uri="{9D8B030D-6E8A-4147-A177-3AD203B41FA5}">
                      <a16:colId xmlns:a16="http://schemas.microsoft.com/office/drawing/2014/main" val="2017044741"/>
                    </a:ext>
                  </a:extLst>
                </a:gridCol>
                <a:gridCol w="2971644">
                  <a:extLst>
                    <a:ext uri="{9D8B030D-6E8A-4147-A177-3AD203B41FA5}">
                      <a16:colId xmlns:a16="http://schemas.microsoft.com/office/drawing/2014/main" val="1537246427"/>
                    </a:ext>
                  </a:extLst>
                </a:gridCol>
              </a:tblGrid>
              <a:tr h="342340">
                <a:tc>
                  <a:txBody>
                    <a:bodyPr/>
                    <a:lstStyle/>
                    <a:p>
                      <a:pPr algn="ctr" fontAlgn="b"/>
                      <a:r>
                        <a:rPr lang="en-US" sz="1050" b="1" i="0" u="none" strike="noStrike">
                          <a:solidFill>
                            <a:srgbClr val="FFFFFF"/>
                          </a:solidFill>
                          <a:effectLst/>
                          <a:highlight>
                            <a:srgbClr val="70AD47"/>
                          </a:highlight>
                          <a:latin typeface="Mulish" panose="020B0604020202020204" charset="0"/>
                        </a:rPr>
                        <a:t>Variable Pairs</a:t>
                      </a:r>
                    </a:p>
                  </a:txBody>
                  <a:tcPr marL="7620" marR="7620" marT="7620" marB="0"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ctr" fontAlgn="b"/>
                      <a:r>
                        <a:rPr lang="en-US" sz="1050" b="1" i="0" u="none" strike="noStrike">
                          <a:solidFill>
                            <a:srgbClr val="FFFFFF"/>
                          </a:solidFill>
                          <a:effectLst/>
                          <a:highlight>
                            <a:srgbClr val="70AD47"/>
                          </a:highlight>
                          <a:latin typeface="Mulish" panose="020B0604020202020204" charset="0"/>
                        </a:rPr>
                        <a:t>Multicolinearity</a:t>
                      </a:r>
                    </a:p>
                  </a:txBody>
                  <a:tcPr marL="7620" marR="7620" marT="7620" marB="0" anchor="b">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70AD47"/>
                    </a:solidFill>
                  </a:tcPr>
                </a:tc>
                <a:extLst>
                  <a:ext uri="{0D108BD9-81ED-4DB2-BD59-A6C34878D82A}">
                    <a16:rowId xmlns:a16="http://schemas.microsoft.com/office/drawing/2014/main" val="3980315037"/>
                  </a:ext>
                </a:extLst>
              </a:tr>
              <a:tr h="342340">
                <a:tc>
                  <a:txBody>
                    <a:bodyPr/>
                    <a:lstStyle/>
                    <a:p>
                      <a:pPr algn="ctr" fontAlgn="b"/>
                      <a:r>
                        <a:rPr lang="en-US" sz="1050" b="0" i="0" u="none" strike="noStrike">
                          <a:solidFill>
                            <a:srgbClr val="000000"/>
                          </a:solidFill>
                          <a:effectLst/>
                          <a:highlight>
                            <a:srgbClr val="C6E0B4"/>
                          </a:highlight>
                          <a:latin typeface="Mulish" panose="020B0604020202020204" charset="0"/>
                        </a:rPr>
                        <a:t>movies_power_centers_25dtm &amp; likely_customers_index</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050" b="0" i="0" u="none" strike="noStrike">
                          <a:solidFill>
                            <a:srgbClr val="000000"/>
                          </a:solidFill>
                          <a:effectLst/>
                          <a:highlight>
                            <a:srgbClr val="C6E0B4"/>
                          </a:highlight>
                          <a:latin typeface="Mulish" panose="020B0604020202020204" charset="0"/>
                        </a:rPr>
                        <a:t>0.90135</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extLst>
                  <a:ext uri="{0D108BD9-81ED-4DB2-BD59-A6C34878D82A}">
                    <a16:rowId xmlns:a16="http://schemas.microsoft.com/office/drawing/2014/main" val="3494453546"/>
                  </a:ext>
                </a:extLst>
              </a:tr>
              <a:tr h="342340">
                <a:tc>
                  <a:txBody>
                    <a:bodyPr/>
                    <a:lstStyle/>
                    <a:p>
                      <a:pPr algn="ctr" fontAlgn="b"/>
                      <a:r>
                        <a:rPr lang="en-US" sz="1050" b="0" i="0" u="none" strike="noStrike">
                          <a:solidFill>
                            <a:srgbClr val="000000"/>
                          </a:solidFill>
                          <a:effectLst/>
                          <a:highlight>
                            <a:srgbClr val="E2EFDA"/>
                          </a:highlight>
                          <a:latin typeface="Mulish" panose="020B0604020202020204" charset="0"/>
                        </a:rPr>
                        <a:t>movies_power_centers_25dtm &amp; malls_lavish_25dtm</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050" b="0" i="0" u="none" strike="noStrike">
                          <a:solidFill>
                            <a:srgbClr val="000000"/>
                          </a:solidFill>
                          <a:effectLst/>
                          <a:highlight>
                            <a:srgbClr val="E2EFDA"/>
                          </a:highlight>
                          <a:latin typeface="Mulish" panose="020B0604020202020204" charset="0"/>
                        </a:rPr>
                        <a:t>0.71351</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extLst>
                  <a:ext uri="{0D108BD9-81ED-4DB2-BD59-A6C34878D82A}">
                    <a16:rowId xmlns:a16="http://schemas.microsoft.com/office/drawing/2014/main" val="2183626325"/>
                  </a:ext>
                </a:extLst>
              </a:tr>
              <a:tr h="342340">
                <a:tc>
                  <a:txBody>
                    <a:bodyPr/>
                    <a:lstStyle/>
                    <a:p>
                      <a:pPr algn="ctr" fontAlgn="b"/>
                      <a:r>
                        <a:rPr lang="en-US" sz="1050" b="0" i="0" u="none" strike="noStrike">
                          <a:solidFill>
                            <a:srgbClr val="000000"/>
                          </a:solidFill>
                          <a:effectLst/>
                          <a:highlight>
                            <a:srgbClr val="C6E0B4"/>
                          </a:highlight>
                          <a:latin typeface="Mulish" panose="020B0604020202020204" charset="0"/>
                        </a:rPr>
                        <a:t>movies_power_centers_25dtm &amp; hh_3person_10dtm</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050" b="0" i="0" u="none" strike="noStrike">
                          <a:solidFill>
                            <a:srgbClr val="000000"/>
                          </a:solidFill>
                          <a:effectLst/>
                          <a:highlight>
                            <a:srgbClr val="C6E0B4"/>
                          </a:highlight>
                          <a:latin typeface="Mulish" panose="020B0604020202020204" charset="0"/>
                        </a:rPr>
                        <a:t>0.57773</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extLst>
                  <a:ext uri="{0D108BD9-81ED-4DB2-BD59-A6C34878D82A}">
                    <a16:rowId xmlns:a16="http://schemas.microsoft.com/office/drawing/2014/main" val="2553637145"/>
                  </a:ext>
                </a:extLst>
              </a:tr>
              <a:tr h="342340">
                <a:tc>
                  <a:txBody>
                    <a:bodyPr/>
                    <a:lstStyle/>
                    <a:p>
                      <a:pPr algn="ctr" fontAlgn="b"/>
                      <a:r>
                        <a:rPr lang="en-US" sz="1050" b="0" i="0" u="none" strike="noStrike" err="1">
                          <a:solidFill>
                            <a:srgbClr val="000000"/>
                          </a:solidFill>
                          <a:effectLst/>
                          <a:highlight>
                            <a:srgbClr val="E2EFDA"/>
                          </a:highlight>
                          <a:latin typeface="Mulish" panose="020B0604020202020204" charset="0"/>
                        </a:rPr>
                        <a:t>likely_customers_index</a:t>
                      </a:r>
                      <a:r>
                        <a:rPr lang="en-US" sz="1050" b="0" i="0" u="none" strike="noStrike">
                          <a:solidFill>
                            <a:srgbClr val="000000"/>
                          </a:solidFill>
                          <a:effectLst/>
                          <a:highlight>
                            <a:srgbClr val="E2EFDA"/>
                          </a:highlight>
                          <a:latin typeface="Mulish" panose="020B0604020202020204" charset="0"/>
                        </a:rPr>
                        <a:t> &amp; malls_lavish_25dtm</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050" b="0" i="0" u="none" strike="noStrike">
                          <a:solidFill>
                            <a:srgbClr val="000000"/>
                          </a:solidFill>
                          <a:effectLst/>
                          <a:highlight>
                            <a:srgbClr val="E2EFDA"/>
                          </a:highlight>
                          <a:latin typeface="Mulish" panose="020B0604020202020204" charset="0"/>
                        </a:rPr>
                        <a:t>0.7668</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extLst>
                  <a:ext uri="{0D108BD9-81ED-4DB2-BD59-A6C34878D82A}">
                    <a16:rowId xmlns:a16="http://schemas.microsoft.com/office/drawing/2014/main" val="991664842"/>
                  </a:ext>
                </a:extLst>
              </a:tr>
              <a:tr h="342340">
                <a:tc>
                  <a:txBody>
                    <a:bodyPr/>
                    <a:lstStyle/>
                    <a:p>
                      <a:pPr algn="ctr" fontAlgn="b"/>
                      <a:r>
                        <a:rPr lang="en-US" sz="1050" b="0" i="0" u="none" strike="noStrike">
                          <a:solidFill>
                            <a:srgbClr val="000000"/>
                          </a:solidFill>
                          <a:effectLst/>
                          <a:highlight>
                            <a:srgbClr val="C6E0B4"/>
                          </a:highlight>
                          <a:latin typeface="Mulish" panose="020B0604020202020204" charset="0"/>
                        </a:rPr>
                        <a:t>likely_customers_index &amp; hh_3person_10dtm</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050" b="0" i="0" u="none" strike="noStrike">
                          <a:solidFill>
                            <a:srgbClr val="000000"/>
                          </a:solidFill>
                          <a:effectLst/>
                          <a:highlight>
                            <a:srgbClr val="C6E0B4"/>
                          </a:highlight>
                          <a:latin typeface="Mulish" panose="020B0604020202020204" charset="0"/>
                        </a:rPr>
                        <a:t>0.69469</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extLst>
                  <a:ext uri="{0D108BD9-81ED-4DB2-BD59-A6C34878D82A}">
                    <a16:rowId xmlns:a16="http://schemas.microsoft.com/office/drawing/2014/main" val="2871733381"/>
                  </a:ext>
                </a:extLst>
              </a:tr>
              <a:tr h="342340">
                <a:tc>
                  <a:txBody>
                    <a:bodyPr/>
                    <a:lstStyle/>
                    <a:p>
                      <a:pPr algn="ctr" fontAlgn="b"/>
                      <a:r>
                        <a:rPr lang="en-US" sz="1050" b="0" i="0" u="none" strike="noStrike">
                          <a:solidFill>
                            <a:srgbClr val="000000"/>
                          </a:solidFill>
                          <a:effectLst/>
                          <a:highlight>
                            <a:srgbClr val="E2EFDA"/>
                          </a:highlight>
                          <a:latin typeface="Mulish" panose="020B0604020202020204" charset="0"/>
                        </a:rPr>
                        <a:t>likely_customers_index &amp; homes_500_999K_25dtm</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050" b="0" i="0" u="none" strike="noStrike">
                          <a:solidFill>
                            <a:srgbClr val="000000"/>
                          </a:solidFill>
                          <a:effectLst/>
                          <a:highlight>
                            <a:srgbClr val="E2EFDA"/>
                          </a:highlight>
                          <a:latin typeface="Mulish" panose="020B0604020202020204" charset="0"/>
                        </a:rPr>
                        <a:t>0.52838</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extLst>
                  <a:ext uri="{0D108BD9-81ED-4DB2-BD59-A6C34878D82A}">
                    <a16:rowId xmlns:a16="http://schemas.microsoft.com/office/drawing/2014/main" val="2945966031"/>
                  </a:ext>
                </a:extLst>
              </a:tr>
              <a:tr h="342340">
                <a:tc>
                  <a:txBody>
                    <a:bodyPr/>
                    <a:lstStyle/>
                    <a:p>
                      <a:pPr algn="ctr" fontAlgn="b"/>
                      <a:r>
                        <a:rPr lang="en-US" sz="1050" b="0" i="0" u="none" strike="noStrike">
                          <a:solidFill>
                            <a:srgbClr val="000000"/>
                          </a:solidFill>
                          <a:effectLst/>
                          <a:highlight>
                            <a:srgbClr val="C6E0B4"/>
                          </a:highlight>
                          <a:latin typeface="Mulish" panose="020B0604020202020204" charset="0"/>
                        </a:rPr>
                        <a:t>malls_lavish_25dtm &amp; homes_500_999K_25dtm</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6E0B4"/>
                    </a:solidFill>
                  </a:tcPr>
                </a:tc>
                <a:tc>
                  <a:txBody>
                    <a:bodyPr/>
                    <a:lstStyle/>
                    <a:p>
                      <a:pPr algn="ctr" fontAlgn="b"/>
                      <a:r>
                        <a:rPr lang="en-US" sz="1050" b="0" i="0" u="none" strike="noStrike">
                          <a:solidFill>
                            <a:srgbClr val="000000"/>
                          </a:solidFill>
                          <a:effectLst/>
                          <a:highlight>
                            <a:srgbClr val="C6E0B4"/>
                          </a:highlight>
                          <a:latin typeface="Mulish" panose="020B0604020202020204" charset="0"/>
                        </a:rPr>
                        <a:t>0.62254</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C6E0B4"/>
                    </a:solidFill>
                  </a:tcPr>
                </a:tc>
                <a:extLst>
                  <a:ext uri="{0D108BD9-81ED-4DB2-BD59-A6C34878D82A}">
                    <a16:rowId xmlns:a16="http://schemas.microsoft.com/office/drawing/2014/main" val="4016931664"/>
                  </a:ext>
                </a:extLst>
              </a:tr>
            </a:tbl>
          </a:graphicData>
        </a:graphic>
      </p:graphicFrame>
    </p:spTree>
    <p:extLst>
      <p:ext uri="{BB962C8B-B14F-4D97-AF65-F5344CB8AC3E}">
        <p14:creationId xmlns:p14="http://schemas.microsoft.com/office/powerpoint/2010/main" val="1973968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
          <a:extLst>
            <a:ext uri="{FF2B5EF4-FFF2-40B4-BE49-F238E27FC236}">
              <a16:creationId xmlns:a16="http://schemas.microsoft.com/office/drawing/2014/main" id="{46F56407-A168-0627-8E81-637C9058C0F0}"/>
            </a:ext>
          </a:extLst>
        </p:cNvPr>
        <p:cNvGrpSpPr/>
        <p:nvPr/>
      </p:nvGrpSpPr>
      <p:grpSpPr>
        <a:xfrm>
          <a:off x="0" y="0"/>
          <a:ext cx="0" cy="0"/>
          <a:chOff x="0" y="0"/>
          <a:chExt cx="0" cy="0"/>
        </a:xfrm>
      </p:grpSpPr>
      <p:sp>
        <p:nvSpPr>
          <p:cNvPr id="344" name="Google Shape;344;p44">
            <a:extLst>
              <a:ext uri="{FF2B5EF4-FFF2-40B4-BE49-F238E27FC236}">
                <a16:creationId xmlns:a16="http://schemas.microsoft.com/office/drawing/2014/main" id="{71BDCD56-2DD7-1CB0-8B5B-4CEC4E4E71C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Final Contender Model </a:t>
            </a:r>
          </a:p>
        </p:txBody>
      </p:sp>
      <p:cxnSp>
        <p:nvCxnSpPr>
          <p:cNvPr id="351" name="Google Shape;351;p44">
            <a:extLst>
              <a:ext uri="{FF2B5EF4-FFF2-40B4-BE49-F238E27FC236}">
                <a16:creationId xmlns:a16="http://schemas.microsoft.com/office/drawing/2014/main" id="{B22C5F54-9FE0-D448-D3E7-E27E8976BD13}"/>
              </a:ext>
            </a:extLst>
          </p:cNvPr>
          <p:cNvCxnSpPr/>
          <p:nvPr/>
        </p:nvCxnSpPr>
        <p:spPr>
          <a:xfrm>
            <a:off x="813499" y="852890"/>
            <a:ext cx="673200" cy="0"/>
          </a:xfrm>
          <a:prstGeom prst="straightConnector1">
            <a:avLst/>
          </a:prstGeom>
          <a:noFill/>
          <a:ln w="28575" cap="flat" cmpd="sng">
            <a:solidFill>
              <a:schemeClr val="dk2"/>
            </a:solidFill>
            <a:prstDash val="solid"/>
            <a:round/>
            <a:headEnd type="none" w="med" len="med"/>
            <a:tailEnd type="none" w="med" len="med"/>
          </a:ln>
        </p:spPr>
      </p:cxnSp>
      <p:sp>
        <p:nvSpPr>
          <p:cNvPr id="8" name="Slide Number Placeholder 7">
            <a:extLst>
              <a:ext uri="{FF2B5EF4-FFF2-40B4-BE49-F238E27FC236}">
                <a16:creationId xmlns:a16="http://schemas.microsoft.com/office/drawing/2014/main" id="{49B66BB0-874E-340A-8B01-30053F1B9850}"/>
              </a:ext>
            </a:extLst>
          </p:cNvPr>
          <p:cNvSpPr>
            <a:spLocks noGrp="1"/>
          </p:cNvSpPr>
          <p:nvPr>
            <p:ph type="sldNum" sz="quarter" idx="11"/>
          </p:nvPr>
        </p:nvSpPr>
        <p:spPr/>
        <p:txBody>
          <a:bodyPr/>
          <a:lstStyle/>
          <a:p>
            <a:fld id="{FBBA87CE-9D2A-414A-8EC8-32E29FF7F21D}" type="slidenum">
              <a:rPr lang="en-US" smtClean="0"/>
              <a:t>14</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5704DCF-52EB-9DE2-AC15-A320E11F62C9}"/>
                  </a:ext>
                </a:extLst>
              </p:cNvPr>
              <p:cNvSpPr txBox="1"/>
              <p:nvPr/>
            </p:nvSpPr>
            <p:spPr>
              <a:xfrm>
                <a:off x="593754" y="1587247"/>
                <a:ext cx="7610501" cy="2609817"/>
              </a:xfrm>
              <a:prstGeom prst="rect">
                <a:avLst/>
              </a:prstGeom>
              <a:noFill/>
            </p:spPr>
            <p:txBody>
              <a:bodyPr wrap="square">
                <a:spAutoFit/>
              </a:bodyPr>
              <a:lstStyle/>
              <a:p>
                <a:pPr>
                  <a:lnSpc>
                    <a:spcPct val="200000"/>
                  </a:lnSpc>
                </a:pPr>
                <a14:m>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𝑆𝐴𝐿𝐸𝑆</m:t>
                            </m:r>
                          </m:e>
                        </m:acc>
                      </m:e>
                      <m:sub>
                        <m:r>
                          <a:rPr lang="en-US" i="1">
                            <a:latin typeface="Cambria Math" panose="02040503050406030204" pitchFamily="18" charset="0"/>
                          </a:rPr>
                          <m:t>𝑖</m:t>
                        </m:r>
                        <m:r>
                          <a:rPr lang="en-US" b="0" i="1" smtClean="0">
                            <a:latin typeface="Cambria Math" panose="02040503050406030204" pitchFamily="18" charset="0"/>
                          </a:rPr>
                          <m:t>𝐵𝑁</m:t>
                        </m:r>
                        <m:r>
                          <a:rPr lang="en-US" b="0" i="1" smtClean="0">
                            <a:latin typeface="Cambria Math" panose="02040503050406030204" pitchFamily="18" charset="0"/>
                          </a:rPr>
                          <m:t>6</m:t>
                        </m:r>
                      </m:sub>
                    </m:sSub>
                    <m:r>
                      <a:rPr lang="en-US" i="1">
                        <a:latin typeface="Cambria Math" panose="02040503050406030204" pitchFamily="18" charset="0"/>
                      </a:rPr>
                      <m:t>=</m:t>
                    </m:r>
                    <m:r>
                      <a:rPr lang="en-US" b="0" i="1" smtClean="0">
                        <a:latin typeface="Cambria Math" panose="02040503050406030204" pitchFamily="18" charset="0"/>
                      </a:rPr>
                      <m:t>4,108,283</m:t>
                    </m:r>
                  </m:oMath>
                </a14:m>
                <a:r>
                  <a:rPr lang="en-US" i="1" dirty="0">
                    <a:latin typeface="Mulish" panose="020B0604020202020204" charset="0"/>
                  </a:rPr>
                  <a:t> + 860,394 Xpop_70_85_25dtm</a:t>
                </a:r>
                <a:r>
                  <a:rPr lang="en-US" i="1" baseline="-25000" dirty="0">
                    <a:latin typeface="Mulish" panose="020B0604020202020204" charset="0"/>
                  </a:rPr>
                  <a:t>i</a:t>
                </a:r>
                <a:r>
                  <a:rPr lang="en-US" i="1" dirty="0">
                    <a:latin typeface="Mulish" panose="020B0604020202020204" charset="0"/>
                  </a:rPr>
                  <a:t>*– 1,013,243 Xretail_25dtm</a:t>
                </a:r>
                <a:r>
                  <a:rPr lang="en-US" i="1" baseline="-25000" dirty="0">
                    <a:latin typeface="Mulish" panose="020B0604020202020204" charset="0"/>
                  </a:rPr>
                  <a:t>i</a:t>
                </a:r>
                <a:r>
                  <a:rPr lang="en-US" i="1" dirty="0">
                    <a:latin typeface="Mulish" panose="020B0604020202020204" charset="0"/>
                  </a:rPr>
                  <a:t>* </a:t>
                </a:r>
                <a:br>
                  <a:rPr lang="en-US" i="1" dirty="0">
                    <a:latin typeface="Mulish" panose="020B0604020202020204" charset="0"/>
                  </a:rPr>
                </a:br>
                <a:r>
                  <a:rPr lang="en-US" i="1" dirty="0">
                    <a:latin typeface="Mulish" panose="020B0604020202020204" charset="0"/>
                  </a:rPr>
                  <a:t>+ 36,605 movies_power_centers_25dtm</a:t>
                </a:r>
                <a:r>
                  <a:rPr lang="en-US" i="1" baseline="-25000" dirty="0">
                    <a:latin typeface="Mulish" panose="020B0604020202020204" charset="0"/>
                  </a:rPr>
                  <a:t>i</a:t>
                </a:r>
                <a:r>
                  <a:rPr lang="en-US" i="1" dirty="0">
                    <a:latin typeface="Mulish" panose="020B0604020202020204" charset="0"/>
                  </a:rPr>
                  <a:t>* + 40,774 malls_lavish_25dtm</a:t>
                </a:r>
                <a:r>
                  <a:rPr lang="en-US" i="1" baseline="-25000" dirty="0">
                    <a:latin typeface="Mulish" panose="020B0604020202020204" charset="0"/>
                  </a:rPr>
                  <a:t>i</a:t>
                </a:r>
                <a:r>
                  <a:rPr lang="en-US" i="1" dirty="0">
                    <a:latin typeface="Mulish" panose="020B0604020202020204" charset="0"/>
                  </a:rPr>
                  <a:t>* </a:t>
                </a:r>
                <a:br>
                  <a:rPr lang="en-US" i="1" dirty="0">
                    <a:latin typeface="Mulish" panose="020B0604020202020204" charset="0"/>
                  </a:rPr>
                </a:br>
                <a:r>
                  <a:rPr lang="en-US" i="1" dirty="0">
                    <a:latin typeface="Mulish" panose="020B0604020202020204" charset="0"/>
                  </a:rPr>
                  <a:t>+ 115,936 dining_1rm</a:t>
                </a:r>
                <a:r>
                  <a:rPr lang="en-US" i="1" baseline="-25000" dirty="0">
                    <a:latin typeface="Mulish" panose="020B0604020202020204" charset="0"/>
                  </a:rPr>
                  <a:t>i</a:t>
                </a:r>
                <a:r>
                  <a:rPr lang="en-US" i="1" dirty="0">
                    <a:latin typeface="Mulish" panose="020B0604020202020204" charset="0"/>
                  </a:rPr>
                  <a:t>* + 48.75 homes_500_999K_25dtm</a:t>
                </a:r>
                <a:r>
                  <a:rPr lang="en-US" i="1" baseline="-25000" dirty="0">
                    <a:latin typeface="Mulish" panose="020B0604020202020204" charset="0"/>
                  </a:rPr>
                  <a:t>i</a:t>
                </a:r>
                <a:r>
                  <a:rPr lang="en-US" i="1" kern="0" dirty="0">
                    <a:solidFill>
                      <a:srgbClr val="000000"/>
                    </a:solidFill>
                    <a:effectLst/>
                    <a:latin typeface="Mulish" panose="020B0604020202020204" charset="0"/>
                    <a:ea typeface="Times New Roman" panose="02020603050405020304" pitchFamily="18" charset="0"/>
                    <a:cs typeface="Times New Roman" panose="02020603050405020304" pitchFamily="18" charset="0"/>
                  </a:rPr>
                  <a:t>*</a:t>
                </a:r>
              </a:p>
              <a:p>
                <a:pPr>
                  <a:lnSpc>
                    <a:spcPct val="200000"/>
                  </a:lnSpc>
                </a:pPr>
                <a:endParaRPr lang="en-US" kern="100" dirty="0">
                  <a:effectLst/>
                  <a:latin typeface="Mulish" panose="020B060402020202020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kern="100" dirty="0">
                    <a:effectLst/>
                    <a:latin typeface="Mulish" panose="020B0604020202020204" charset="0"/>
                    <a:ea typeface="Aptos" panose="020B0004020202020204" pitchFamily="34" charset="0"/>
                    <a:cs typeface="Times New Roman" panose="02020603050405020304" pitchFamily="18" charset="0"/>
                  </a:rPr>
                  <a:t>*Variables denoted with an asterisk are significant at the 90% level of confidence or better.</a:t>
                </a:r>
              </a:p>
              <a:p>
                <a:pPr marL="0" marR="0">
                  <a:lnSpc>
                    <a:spcPct val="107000"/>
                  </a:lnSpc>
                  <a:spcBef>
                    <a:spcPts val="0"/>
                  </a:spcBef>
                  <a:spcAft>
                    <a:spcPts val="800"/>
                  </a:spcAft>
                </a:pPr>
                <a:r>
                  <a:rPr lang="en-US" kern="100" dirty="0">
                    <a:effectLst/>
                    <a:latin typeface="Mulish" panose="020B0604020202020204" charset="0"/>
                    <a:ea typeface="Aptos" panose="020B0004020202020204" pitchFamily="34" charset="0"/>
                    <a:cs typeface="Times New Roman" panose="02020603050405020304" pitchFamily="18" charset="0"/>
                  </a:rPr>
                  <a:t> </a:t>
                </a:r>
              </a:p>
            </p:txBody>
          </p:sp>
        </mc:Choice>
        <mc:Fallback xmlns="">
          <p:sp>
            <p:nvSpPr>
              <p:cNvPr id="9" name="TextBox 8">
                <a:extLst>
                  <a:ext uri="{FF2B5EF4-FFF2-40B4-BE49-F238E27FC236}">
                    <a16:creationId xmlns:a16="http://schemas.microsoft.com/office/drawing/2014/main" id="{15704DCF-52EB-9DE2-AC15-A320E11F62C9}"/>
                  </a:ext>
                </a:extLst>
              </p:cNvPr>
              <p:cNvSpPr txBox="1">
                <a:spLocks noRot="1" noChangeAspect="1" noMove="1" noResize="1" noEditPoints="1" noAdjustHandles="1" noChangeArrowheads="1" noChangeShapeType="1" noTextEdit="1"/>
              </p:cNvSpPr>
              <p:nvPr/>
            </p:nvSpPr>
            <p:spPr>
              <a:xfrm>
                <a:off x="593754" y="1587247"/>
                <a:ext cx="7610501" cy="2609817"/>
              </a:xfrm>
              <a:prstGeom prst="rect">
                <a:avLst/>
              </a:prstGeom>
              <a:blipFill>
                <a:blip r:embed="rId3"/>
                <a:stretch>
                  <a:fillRect l="-240"/>
                </a:stretch>
              </a:blipFill>
            </p:spPr>
            <p:txBody>
              <a:bodyPr/>
              <a:lstStyle/>
              <a:p>
                <a:r>
                  <a:rPr lang="en-US">
                    <a:noFill/>
                  </a:rPr>
                  <a:t> </a:t>
                </a:r>
              </a:p>
            </p:txBody>
          </p:sp>
        </mc:Fallback>
      </mc:AlternateContent>
    </p:spTree>
    <p:extLst>
      <p:ext uri="{BB962C8B-B14F-4D97-AF65-F5344CB8AC3E}">
        <p14:creationId xmlns:p14="http://schemas.microsoft.com/office/powerpoint/2010/main" val="3734109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3134D-D37E-3B2A-F145-D42F821069DA}"/>
              </a:ext>
            </a:extLst>
          </p:cNvPr>
          <p:cNvSpPr>
            <a:spLocks noGrp="1"/>
          </p:cNvSpPr>
          <p:nvPr>
            <p:ph type="title"/>
          </p:nvPr>
        </p:nvSpPr>
        <p:spPr/>
        <p:txBody>
          <a:bodyPr/>
          <a:lstStyle/>
          <a:p>
            <a:r>
              <a:rPr lang="en-US" sz="1600" b="1">
                <a:latin typeface="Mulish" panose="020B0604020202020204" charset="0"/>
              </a:rPr>
              <a:t>Best Model Regressor Interpretations</a:t>
            </a:r>
          </a:p>
        </p:txBody>
      </p:sp>
      <p:sp>
        <p:nvSpPr>
          <p:cNvPr id="7" name="Slide Number Placeholder 6">
            <a:extLst>
              <a:ext uri="{FF2B5EF4-FFF2-40B4-BE49-F238E27FC236}">
                <a16:creationId xmlns:a16="http://schemas.microsoft.com/office/drawing/2014/main" id="{DFADE400-99FB-8B3F-EDF6-C92EA824FEAF}"/>
              </a:ext>
            </a:extLst>
          </p:cNvPr>
          <p:cNvSpPr>
            <a:spLocks noGrp="1"/>
          </p:cNvSpPr>
          <p:nvPr>
            <p:ph type="sldNum" sz="quarter" idx="11"/>
          </p:nvPr>
        </p:nvSpPr>
        <p:spPr/>
        <p:txBody>
          <a:bodyPr/>
          <a:lstStyle/>
          <a:p>
            <a:fld id="{FBBA87CE-9D2A-414A-8EC8-32E29FF7F21D}" type="slidenum">
              <a:rPr lang="en-US" smtClean="0"/>
              <a:t>15</a:t>
            </a:fld>
            <a:endParaRPr lang="en-US"/>
          </a:p>
        </p:txBody>
      </p:sp>
      <p:sp>
        <p:nvSpPr>
          <p:cNvPr id="8" name="TextBox 7">
            <a:extLst>
              <a:ext uri="{FF2B5EF4-FFF2-40B4-BE49-F238E27FC236}">
                <a16:creationId xmlns:a16="http://schemas.microsoft.com/office/drawing/2014/main" id="{E39FA16F-20D2-9FA0-5924-718855D8EF5A}"/>
              </a:ext>
            </a:extLst>
          </p:cNvPr>
          <p:cNvSpPr txBox="1"/>
          <p:nvPr/>
        </p:nvSpPr>
        <p:spPr>
          <a:xfrm>
            <a:off x="665766" y="1017725"/>
            <a:ext cx="7683499" cy="39857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100" b="1" i="1">
                <a:latin typeface="Mulish"/>
              </a:rPr>
              <a:t>Xpop_70_85_25dtm</a:t>
            </a:r>
            <a:r>
              <a:rPr lang="en-US" sz="1100">
                <a:latin typeface="Mulish"/>
              </a:rPr>
              <a:t>: For every 1% increase in the population of individuals ages 70-85 years old within 25 drivetime minutes of a given Aspen Row location, that store's annual sales will increase by $860,394 on average, ceteris paribus.</a:t>
            </a:r>
            <a:br>
              <a:rPr lang="en-US" sz="1100">
                <a:latin typeface="Mulish"/>
              </a:rPr>
            </a:br>
            <a:endParaRPr lang="en-US" sz="1100">
              <a:latin typeface="Mulish"/>
            </a:endParaRPr>
          </a:p>
          <a:p>
            <a:pPr marL="285750" lvl="5" indent="-285750">
              <a:buChar char="•"/>
            </a:pPr>
            <a:r>
              <a:rPr lang="en-US" sz="1100" b="1" i="1">
                <a:latin typeface="Mulish"/>
              </a:rPr>
              <a:t>Xretail_25dtm</a:t>
            </a:r>
            <a:r>
              <a:rPr lang="en-US" sz="1100">
                <a:latin typeface="Mulish"/>
              </a:rPr>
              <a:t>: For every 1% increase in the number of retail stores located within 25 drivetime minutes of a given Aspen Row location, that store's annual sales will decrease by $1,013,243 on average, ceteris paribus.</a:t>
            </a:r>
            <a:br>
              <a:rPr lang="en-US" sz="1100">
                <a:latin typeface="Mulish"/>
              </a:rPr>
            </a:br>
            <a:endParaRPr lang="en-US" sz="1100">
              <a:latin typeface="Mulish"/>
            </a:endParaRPr>
          </a:p>
          <a:p>
            <a:pPr marL="285750" indent="-285750">
              <a:buFont typeface="Arial"/>
              <a:buChar char="•"/>
            </a:pPr>
            <a:r>
              <a:rPr lang="en-US" sz="1100" b="1" i="1">
                <a:latin typeface="Mulish"/>
              </a:rPr>
              <a:t>Movies_power_centers_25dtm</a:t>
            </a:r>
            <a:r>
              <a:rPr lang="en-US" sz="1100">
                <a:latin typeface="Mulish"/>
              </a:rPr>
              <a:t>: For every additional movie theater or power center that is located within 25 drivetime minutes of a given Aspen Row location, that store's annual sales will increase by $36,305 on average, ceteris paribus.</a:t>
            </a:r>
            <a:br>
              <a:rPr lang="en-US" sz="1100">
                <a:latin typeface="Mulish"/>
              </a:rPr>
            </a:br>
            <a:endParaRPr lang="en-US" sz="1100">
              <a:latin typeface="Mulish"/>
            </a:endParaRPr>
          </a:p>
          <a:p>
            <a:pPr marL="285750" indent="-285750" algn="l">
              <a:buChar char="•"/>
            </a:pPr>
            <a:r>
              <a:rPr lang="en-US" sz="1100" b="1" i="1">
                <a:latin typeface="Mulish"/>
              </a:rPr>
              <a:t>Malls_lavish_25dtm: </a:t>
            </a:r>
            <a:r>
              <a:rPr lang="en-US" sz="1100">
                <a:latin typeface="Mulish"/>
              </a:rPr>
              <a:t>For every additional high-end or luxury mall located within 25 drivetime minutes of a given Aspen Row location, that store's annual sales will increase by $40,774 on average, ceteris paribus.</a:t>
            </a:r>
            <a:br>
              <a:rPr lang="en-US" sz="1100">
                <a:latin typeface="Mulish"/>
              </a:rPr>
            </a:br>
            <a:endParaRPr lang="en-US" sz="1100">
              <a:latin typeface="Mulish"/>
            </a:endParaRPr>
          </a:p>
          <a:p>
            <a:pPr marL="285750" indent="-285750">
              <a:buFont typeface="Arial"/>
              <a:buChar char="•"/>
            </a:pPr>
            <a:r>
              <a:rPr lang="en-US" sz="1100" b="1" i="1">
                <a:latin typeface="Mulish"/>
              </a:rPr>
              <a:t>Dining_1rm:</a:t>
            </a:r>
            <a:r>
              <a:rPr lang="en-US" sz="1100">
                <a:latin typeface="Mulish"/>
              </a:rPr>
              <a:t> For every additional dining establishment (this includes casual, high-end, and luxury establishments) located within 1 radial mile of a given Aspen Row location, that store's annual sales will increase by $115,936 on average, ceteris paribus.</a:t>
            </a:r>
            <a:br>
              <a:rPr lang="en-US" sz="1100">
                <a:latin typeface="Mulish"/>
              </a:rPr>
            </a:br>
            <a:endParaRPr lang="en-US" sz="1100">
              <a:latin typeface="Mulish"/>
            </a:endParaRPr>
          </a:p>
          <a:p>
            <a:pPr marL="285750" indent="-285750">
              <a:buFont typeface="Arial"/>
              <a:buChar char="•"/>
            </a:pPr>
            <a:r>
              <a:rPr lang="en-US" sz="1100" b="1" i="1">
                <a:latin typeface="Mulish"/>
              </a:rPr>
              <a:t>Homes_500_999K_25dtm: </a:t>
            </a:r>
            <a:r>
              <a:rPr lang="en-US" sz="1100">
                <a:latin typeface="Mulish"/>
              </a:rPr>
              <a:t>For every additional home that is valued from $500,000 to $999,000 within 25 drivetime minutes of a given Aspen Row location, that store's annual sales will increase by $48.75 on average, ceteris paribus.</a:t>
            </a:r>
          </a:p>
          <a:p>
            <a:pPr marL="285750" indent="-285750">
              <a:buFont typeface="Arial"/>
              <a:buChar char="•"/>
            </a:pPr>
            <a:endParaRPr lang="en-US" sz="1100">
              <a:latin typeface="Mulish"/>
            </a:endParaRPr>
          </a:p>
          <a:p>
            <a:endParaRPr lang="en-US" sz="1100"/>
          </a:p>
        </p:txBody>
      </p:sp>
      <p:cxnSp>
        <p:nvCxnSpPr>
          <p:cNvPr id="3" name="Google Shape;351;p44">
            <a:extLst>
              <a:ext uri="{FF2B5EF4-FFF2-40B4-BE49-F238E27FC236}">
                <a16:creationId xmlns:a16="http://schemas.microsoft.com/office/drawing/2014/main" id="{84138669-77F5-8506-45DB-B9A84B1013D3}"/>
              </a:ext>
            </a:extLst>
          </p:cNvPr>
          <p:cNvCxnSpPr/>
          <p:nvPr/>
        </p:nvCxnSpPr>
        <p:spPr>
          <a:xfrm>
            <a:off x="826378" y="846451"/>
            <a:ext cx="673200" cy="0"/>
          </a:xfrm>
          <a:prstGeom prst="straightConnector1">
            <a:avLst/>
          </a:prstGeom>
          <a:noFill/>
          <a:ln w="2857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360928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44" name="Google Shape;344;p44"/>
          <p:cNvSpPr txBox="1">
            <a:spLocks noGrp="1"/>
          </p:cNvSpPr>
          <p:nvPr>
            <p:ph type="title"/>
          </p:nvPr>
        </p:nvSpPr>
        <p:spPr>
          <a:xfrm>
            <a:off x="847330" y="19188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a:t>Threshold Value</a:t>
            </a:r>
          </a:p>
        </p:txBody>
      </p:sp>
      <p:cxnSp>
        <p:nvCxnSpPr>
          <p:cNvPr id="351" name="Google Shape;351;p44"/>
          <p:cNvCxnSpPr/>
          <p:nvPr/>
        </p:nvCxnSpPr>
        <p:spPr>
          <a:xfrm>
            <a:off x="963232" y="582444"/>
            <a:ext cx="673200" cy="0"/>
          </a:xfrm>
          <a:prstGeom prst="straightConnector1">
            <a:avLst/>
          </a:prstGeom>
          <a:noFill/>
          <a:ln w="28575" cap="flat" cmpd="sng">
            <a:solidFill>
              <a:schemeClr val="dk2"/>
            </a:solidFill>
            <a:prstDash val="solid"/>
            <a:round/>
            <a:headEnd type="none" w="med" len="med"/>
            <a:tailEnd type="none" w="med" len="med"/>
          </a:ln>
        </p:spPr>
      </p:cxnSp>
      <p:sp>
        <p:nvSpPr>
          <p:cNvPr id="14" name="Slide Number Placeholder 13">
            <a:extLst>
              <a:ext uri="{FF2B5EF4-FFF2-40B4-BE49-F238E27FC236}">
                <a16:creationId xmlns:a16="http://schemas.microsoft.com/office/drawing/2014/main" id="{C7F6F6D0-1621-BC00-A22F-8CA7142F3791}"/>
              </a:ext>
            </a:extLst>
          </p:cNvPr>
          <p:cNvSpPr>
            <a:spLocks noGrp="1"/>
          </p:cNvSpPr>
          <p:nvPr>
            <p:ph type="sldNum" sz="quarter" idx="11"/>
          </p:nvPr>
        </p:nvSpPr>
        <p:spPr/>
        <p:txBody>
          <a:bodyPr/>
          <a:lstStyle/>
          <a:p>
            <a:fld id="{FBBA87CE-9D2A-414A-8EC8-32E29FF7F21D}" type="slidenum">
              <a:rPr lang="en-US" smtClean="0"/>
              <a:t>16</a:t>
            </a:fld>
            <a:endParaRPr lang="en-US"/>
          </a:p>
        </p:txBody>
      </p:sp>
      <p:sp>
        <p:nvSpPr>
          <p:cNvPr id="7" name="Google Shape;327;p43">
            <a:extLst>
              <a:ext uri="{FF2B5EF4-FFF2-40B4-BE49-F238E27FC236}">
                <a16:creationId xmlns:a16="http://schemas.microsoft.com/office/drawing/2014/main" id="{D289547D-9747-0CEF-0B0A-A5CC0943D5A5}"/>
              </a:ext>
            </a:extLst>
          </p:cNvPr>
          <p:cNvSpPr txBox="1">
            <a:spLocks/>
          </p:cNvSpPr>
          <p:nvPr/>
        </p:nvSpPr>
        <p:spPr>
          <a:xfrm>
            <a:off x="1169160" y="609791"/>
            <a:ext cx="6278625" cy="6699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1pPr>
            <a:lvl2pPr marL="914400" marR="0" lvl="1"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2pPr>
            <a:lvl3pPr marL="1371600" marR="0" lvl="2"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3pPr>
            <a:lvl4pPr marL="1828800" marR="0" lvl="3"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4pPr>
            <a:lvl5pPr marL="2286000" marR="0" lvl="4"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5pPr>
            <a:lvl6pPr marL="2743200" marR="0" lvl="5"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6pPr>
            <a:lvl7pPr marL="3200400" marR="0" lvl="6"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7pPr>
            <a:lvl8pPr marL="3657600" marR="0" lvl="7"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8pPr>
            <a:lvl9pPr marL="4114800" marR="0" lvl="8"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9pPr>
          </a:lstStyle>
          <a:p>
            <a:pPr marL="127000" indent="0" algn="ctr">
              <a:spcBef>
                <a:spcPts val="1000"/>
              </a:spcBef>
              <a:buSzPts val="1600"/>
            </a:pPr>
            <a:r>
              <a:rPr lang="en-US" sz="1050" b="1"/>
              <a:t>Table 9:  Summary Statistics for Sales (for "clean" observations)</a:t>
            </a:r>
          </a:p>
        </p:txBody>
      </p:sp>
      <p:sp>
        <p:nvSpPr>
          <p:cNvPr id="8" name="TextBox 7">
            <a:extLst>
              <a:ext uri="{FF2B5EF4-FFF2-40B4-BE49-F238E27FC236}">
                <a16:creationId xmlns:a16="http://schemas.microsoft.com/office/drawing/2014/main" id="{E4A643AE-9212-5BDB-8DB1-C6D1BE29AA1A}"/>
              </a:ext>
            </a:extLst>
          </p:cNvPr>
          <p:cNvSpPr txBox="1"/>
          <p:nvPr/>
        </p:nvSpPr>
        <p:spPr>
          <a:xfrm>
            <a:off x="121133" y="2023813"/>
            <a:ext cx="8769948" cy="1400383"/>
          </a:xfrm>
          <a:prstGeom prst="rect">
            <a:avLst/>
          </a:prstGeom>
          <a:noFill/>
        </p:spPr>
        <p:txBody>
          <a:bodyPr wrap="square">
            <a:spAutoFit/>
          </a:bodyPr>
          <a:lstStyle/>
          <a:p>
            <a:pPr marL="412750" indent="-285750">
              <a:spcBef>
                <a:spcPts val="1000"/>
              </a:spcBef>
              <a:buSzPts val="1600"/>
              <a:buFont typeface="Arial" panose="020B0604020202020204" pitchFamily="34" charset="0"/>
              <a:buChar char="•"/>
            </a:pPr>
            <a:r>
              <a:rPr lang="en-US" sz="1200" b="0" i="0" u="none" strike="noStrike">
                <a:solidFill>
                  <a:schemeClr val="bg1"/>
                </a:solidFill>
                <a:effectLst/>
                <a:latin typeface="Mulish" panose="020B0604020202020204" charset="0"/>
              </a:rPr>
              <a:t>Low Potential:</a:t>
            </a:r>
            <a:r>
              <a:rPr lang="en-US" sz="1200" u="none" strike="noStrike">
                <a:solidFill>
                  <a:schemeClr val="bg1"/>
                </a:solidFill>
                <a:latin typeface="Mulish" panose="020B0604020202020204" charset="0"/>
              </a:rPr>
              <a:t> </a:t>
            </a:r>
            <a:r>
              <a:rPr lang="en-US" sz="1200" b="0" i="0">
                <a:solidFill>
                  <a:schemeClr val="bg1"/>
                </a:solidFill>
                <a:effectLst/>
                <a:latin typeface="Mulish" panose="020B0604020202020204" charset="0"/>
              </a:rPr>
              <a:t>Predicted Yi &lt; Mean = Predicted Yi &lt; </a:t>
            </a:r>
            <a:r>
              <a:rPr lang="en-US" sz="1200" b="0" i="0" u="none" strike="noStrike">
                <a:solidFill>
                  <a:schemeClr val="bg1"/>
                </a:solidFill>
                <a:effectLst/>
                <a:latin typeface="Mulish" panose="020B0604020202020204" charset="0"/>
              </a:rPr>
              <a:t>$ 14,318,647 </a:t>
            </a:r>
          </a:p>
          <a:p>
            <a:pPr marL="412750" lvl="0" indent="-285750" algn="l" rtl="0">
              <a:spcBef>
                <a:spcPts val="1000"/>
              </a:spcBef>
              <a:spcAft>
                <a:spcPts val="0"/>
              </a:spcAft>
              <a:buSzPts val="1600"/>
              <a:buFont typeface="Arial" panose="020B0604020202020204" pitchFamily="34" charset="0"/>
              <a:buChar char="•"/>
            </a:pPr>
            <a:r>
              <a:rPr lang="en-US" sz="1200" b="0" i="0">
                <a:solidFill>
                  <a:schemeClr val="bg1"/>
                </a:solidFill>
                <a:effectLst/>
                <a:latin typeface="Mulish" panose="020B0604020202020204" charset="0"/>
              </a:rPr>
              <a:t>Above Average Potential: Mean &lt;= Predicted Yi &lt; (Mean + 1 std. </a:t>
            </a:r>
            <a:r>
              <a:rPr lang="en-US" sz="1200">
                <a:solidFill>
                  <a:schemeClr val="bg1"/>
                </a:solidFill>
                <a:latin typeface="Mulish" panose="020B0604020202020204" charset="0"/>
              </a:rPr>
              <a:t>dev) = </a:t>
            </a:r>
            <a:r>
              <a:rPr lang="en-US" sz="1200" b="0" i="0" u="none" strike="noStrike">
                <a:solidFill>
                  <a:schemeClr val="bg1"/>
                </a:solidFill>
                <a:effectLst/>
                <a:latin typeface="Mulish" panose="020B0604020202020204" charset="0"/>
              </a:rPr>
              <a:t>$ 14,318,647 &lt;= Predicted Yi &lt;  $21,056,367</a:t>
            </a:r>
          </a:p>
          <a:p>
            <a:pPr marL="412750" indent="-285750">
              <a:spcBef>
                <a:spcPts val="1000"/>
              </a:spcBef>
              <a:buSzPts val="1600"/>
              <a:buFont typeface="Arial" panose="020B0604020202020204" pitchFamily="34" charset="0"/>
              <a:buChar char="•"/>
            </a:pPr>
            <a:r>
              <a:rPr lang="en-US" sz="1200" b="0" i="0">
                <a:solidFill>
                  <a:schemeClr val="bg1"/>
                </a:solidFill>
                <a:effectLst/>
                <a:latin typeface="Mulish" panose="020B0604020202020204" charset="0"/>
              </a:rPr>
              <a:t>Medium Potential: (Mean + 1 std. </a:t>
            </a:r>
            <a:r>
              <a:rPr lang="en-US" sz="1200">
                <a:solidFill>
                  <a:schemeClr val="bg1"/>
                </a:solidFill>
                <a:latin typeface="Mulish" panose="020B0604020202020204" charset="0"/>
              </a:rPr>
              <a:t>dev)</a:t>
            </a:r>
            <a:r>
              <a:rPr lang="en-US" sz="1200" b="0" i="0">
                <a:solidFill>
                  <a:schemeClr val="bg1"/>
                </a:solidFill>
                <a:effectLst/>
                <a:latin typeface="Mulish" panose="020B0604020202020204" charset="0"/>
              </a:rPr>
              <a:t> &lt;= Predicted Yi &lt; (Mean + 2 std. </a:t>
            </a:r>
            <a:r>
              <a:rPr lang="en-US" sz="1200">
                <a:solidFill>
                  <a:schemeClr val="bg1"/>
                </a:solidFill>
                <a:latin typeface="Mulish" panose="020B0604020202020204" charset="0"/>
              </a:rPr>
              <a:t>dev) = </a:t>
            </a:r>
            <a:r>
              <a:rPr lang="en-US" sz="1200" b="0" i="0" u="none" strike="noStrike">
                <a:solidFill>
                  <a:schemeClr val="bg1"/>
                </a:solidFill>
                <a:effectLst/>
                <a:latin typeface="Mulish" panose="020B0604020202020204" charset="0"/>
              </a:rPr>
              <a:t>$21,056,367 &lt;= Predicted Yi &lt;  $27,794,088 </a:t>
            </a:r>
          </a:p>
          <a:p>
            <a:pPr marL="412750" indent="-285750">
              <a:spcBef>
                <a:spcPts val="1000"/>
              </a:spcBef>
              <a:buSzPts val="1600"/>
              <a:buFont typeface="Arial" panose="020B0604020202020204" pitchFamily="34" charset="0"/>
              <a:buChar char="•"/>
            </a:pPr>
            <a:r>
              <a:rPr lang="en-US" sz="1200" b="0" i="0">
                <a:solidFill>
                  <a:schemeClr val="bg1"/>
                </a:solidFill>
                <a:effectLst/>
                <a:latin typeface="Mulish" panose="020B0604020202020204" charset="0"/>
              </a:rPr>
              <a:t>High Potential: Predicted Yi &gt; (Mean + 2 std. </a:t>
            </a:r>
            <a:r>
              <a:rPr lang="en-US" sz="1200">
                <a:solidFill>
                  <a:schemeClr val="bg1"/>
                </a:solidFill>
                <a:latin typeface="Mulish" panose="020B0604020202020204" charset="0"/>
              </a:rPr>
              <a:t>dev) = &gt;</a:t>
            </a:r>
            <a:r>
              <a:rPr lang="en-US" sz="1200" b="0" i="0" u="none" strike="noStrike">
                <a:solidFill>
                  <a:schemeClr val="bg1"/>
                </a:solidFill>
                <a:effectLst/>
                <a:latin typeface="Mulish" panose="020B0604020202020204" charset="0"/>
              </a:rPr>
              <a:t> $27,794,088</a:t>
            </a:r>
          </a:p>
        </p:txBody>
      </p:sp>
      <p:grpSp>
        <p:nvGrpSpPr>
          <p:cNvPr id="25" name="Group 24">
            <a:extLst>
              <a:ext uri="{FF2B5EF4-FFF2-40B4-BE49-F238E27FC236}">
                <a16:creationId xmlns:a16="http://schemas.microsoft.com/office/drawing/2014/main" id="{A3274363-5482-85A6-5B64-E5BC77540AEC}"/>
              </a:ext>
            </a:extLst>
          </p:cNvPr>
          <p:cNvGrpSpPr/>
          <p:nvPr/>
        </p:nvGrpSpPr>
        <p:grpSpPr>
          <a:xfrm>
            <a:off x="1449941" y="3780976"/>
            <a:ext cx="5717062" cy="731106"/>
            <a:chOff x="1766711" y="4211213"/>
            <a:chExt cx="4871156" cy="409134"/>
          </a:xfrm>
        </p:grpSpPr>
        <p:cxnSp>
          <p:nvCxnSpPr>
            <p:cNvPr id="10" name="Straight Arrow Connector 9">
              <a:extLst>
                <a:ext uri="{FF2B5EF4-FFF2-40B4-BE49-F238E27FC236}">
                  <a16:creationId xmlns:a16="http://schemas.microsoft.com/office/drawing/2014/main" id="{FB62CF7F-8A14-9A1E-71E6-B90DCD5B823E}"/>
                </a:ext>
              </a:extLst>
            </p:cNvPr>
            <p:cNvCxnSpPr>
              <a:cxnSpLocks/>
            </p:cNvCxnSpPr>
            <p:nvPr/>
          </p:nvCxnSpPr>
          <p:spPr>
            <a:xfrm>
              <a:off x="1766711" y="4430889"/>
              <a:ext cx="487115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8E1D6F6-E42D-636E-3ADE-9DDDC3C0D03C}"/>
                </a:ext>
              </a:extLst>
            </p:cNvPr>
            <p:cNvCxnSpPr/>
            <p:nvPr/>
          </p:nvCxnSpPr>
          <p:spPr>
            <a:xfrm>
              <a:off x="2840282" y="4340578"/>
              <a:ext cx="0" cy="197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0C1F58D-48A6-9A2A-8B08-8819E4B67F88}"/>
                </a:ext>
              </a:extLst>
            </p:cNvPr>
            <p:cNvCxnSpPr/>
            <p:nvPr/>
          </p:nvCxnSpPr>
          <p:spPr>
            <a:xfrm>
              <a:off x="4166726" y="4340578"/>
              <a:ext cx="0" cy="197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3389F9D-9472-75FB-3405-4E90DA811238}"/>
                </a:ext>
              </a:extLst>
            </p:cNvPr>
            <p:cNvCxnSpPr/>
            <p:nvPr/>
          </p:nvCxnSpPr>
          <p:spPr>
            <a:xfrm>
              <a:off x="5493170" y="4340578"/>
              <a:ext cx="0" cy="197555"/>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01BA21A-E247-DBDE-C5CA-C0E414940554}"/>
                </a:ext>
              </a:extLst>
            </p:cNvPr>
            <p:cNvSpPr txBox="1"/>
            <p:nvPr/>
          </p:nvSpPr>
          <p:spPr>
            <a:xfrm>
              <a:off x="2554731" y="4215446"/>
              <a:ext cx="717329" cy="120565"/>
            </a:xfrm>
            <a:prstGeom prst="rect">
              <a:avLst/>
            </a:prstGeom>
            <a:noFill/>
          </p:spPr>
          <p:txBody>
            <a:bodyPr wrap="none" rtlCol="0">
              <a:spAutoFit/>
            </a:bodyPr>
            <a:lstStyle/>
            <a:p>
              <a:r>
                <a:rPr lang="en-US" sz="800" b="1">
                  <a:latin typeface="Mulish" panose="020B0604020202020204" charset="0"/>
                </a:rPr>
                <a:t>$ 14,318,647 </a:t>
              </a:r>
            </a:p>
          </p:txBody>
        </p:sp>
        <p:sp>
          <p:nvSpPr>
            <p:cNvPr id="19" name="TextBox 18">
              <a:extLst>
                <a:ext uri="{FF2B5EF4-FFF2-40B4-BE49-F238E27FC236}">
                  <a16:creationId xmlns:a16="http://schemas.microsoft.com/office/drawing/2014/main" id="{F522C38C-6A20-0652-3553-19FC188A0585}"/>
                </a:ext>
              </a:extLst>
            </p:cNvPr>
            <p:cNvSpPr txBox="1"/>
            <p:nvPr/>
          </p:nvSpPr>
          <p:spPr>
            <a:xfrm>
              <a:off x="3856966" y="4214702"/>
              <a:ext cx="668159" cy="120565"/>
            </a:xfrm>
            <a:prstGeom prst="rect">
              <a:avLst/>
            </a:prstGeom>
            <a:noFill/>
          </p:spPr>
          <p:txBody>
            <a:bodyPr wrap="none" rtlCol="0">
              <a:spAutoFit/>
            </a:bodyPr>
            <a:lstStyle/>
            <a:p>
              <a:r>
                <a:rPr lang="en-US" sz="800" b="1">
                  <a:latin typeface="Mulish" panose="020B0604020202020204" charset="0"/>
                </a:rPr>
                <a:t>$21,056,367</a:t>
              </a:r>
            </a:p>
          </p:txBody>
        </p:sp>
        <p:sp>
          <p:nvSpPr>
            <p:cNvPr id="20" name="TextBox 19">
              <a:extLst>
                <a:ext uri="{FF2B5EF4-FFF2-40B4-BE49-F238E27FC236}">
                  <a16:creationId xmlns:a16="http://schemas.microsoft.com/office/drawing/2014/main" id="{E1D592BA-E087-67CB-A17B-63F6CA071CCA}"/>
                </a:ext>
              </a:extLst>
            </p:cNvPr>
            <p:cNvSpPr txBox="1"/>
            <p:nvPr/>
          </p:nvSpPr>
          <p:spPr>
            <a:xfrm>
              <a:off x="5244162" y="4211213"/>
              <a:ext cx="668159" cy="120565"/>
            </a:xfrm>
            <a:prstGeom prst="rect">
              <a:avLst/>
            </a:prstGeom>
            <a:noFill/>
          </p:spPr>
          <p:txBody>
            <a:bodyPr wrap="none" rtlCol="0">
              <a:spAutoFit/>
            </a:bodyPr>
            <a:lstStyle/>
            <a:p>
              <a:r>
                <a:rPr lang="en-US" sz="800" b="1">
                  <a:latin typeface="Mulish" panose="020B0604020202020204" charset="0"/>
                </a:rPr>
                <a:t>$27,794,088</a:t>
              </a:r>
            </a:p>
          </p:txBody>
        </p:sp>
        <p:sp>
          <p:nvSpPr>
            <p:cNvPr id="21" name="TextBox 20">
              <a:extLst>
                <a:ext uri="{FF2B5EF4-FFF2-40B4-BE49-F238E27FC236}">
                  <a16:creationId xmlns:a16="http://schemas.microsoft.com/office/drawing/2014/main" id="{D13ED2D1-A700-7287-B7EE-8FD7DE1DFB6C}"/>
                </a:ext>
              </a:extLst>
            </p:cNvPr>
            <p:cNvSpPr txBox="1"/>
            <p:nvPr/>
          </p:nvSpPr>
          <p:spPr>
            <a:xfrm>
              <a:off x="1883349" y="4439355"/>
              <a:ext cx="739182" cy="120565"/>
            </a:xfrm>
            <a:prstGeom prst="rect">
              <a:avLst/>
            </a:prstGeom>
            <a:noFill/>
          </p:spPr>
          <p:txBody>
            <a:bodyPr wrap="none" rtlCol="0">
              <a:spAutoFit/>
            </a:bodyPr>
            <a:lstStyle/>
            <a:p>
              <a:r>
                <a:rPr lang="en-US" sz="800" b="1">
                  <a:latin typeface="Mulish" panose="020B0604020202020204" charset="0"/>
                </a:rPr>
                <a:t>Low Potential</a:t>
              </a:r>
            </a:p>
          </p:txBody>
        </p:sp>
        <p:sp>
          <p:nvSpPr>
            <p:cNvPr id="22" name="TextBox 21">
              <a:extLst>
                <a:ext uri="{FF2B5EF4-FFF2-40B4-BE49-F238E27FC236}">
                  <a16:creationId xmlns:a16="http://schemas.microsoft.com/office/drawing/2014/main" id="{F625A773-65F7-1871-2626-3F50AA7399DB}"/>
                </a:ext>
              </a:extLst>
            </p:cNvPr>
            <p:cNvSpPr txBox="1"/>
            <p:nvPr/>
          </p:nvSpPr>
          <p:spPr>
            <a:xfrm>
              <a:off x="3022030" y="4430889"/>
              <a:ext cx="985526" cy="189458"/>
            </a:xfrm>
            <a:prstGeom prst="rect">
              <a:avLst/>
            </a:prstGeom>
            <a:noFill/>
          </p:spPr>
          <p:txBody>
            <a:bodyPr wrap="square" rtlCol="0">
              <a:spAutoFit/>
            </a:bodyPr>
            <a:lstStyle/>
            <a:p>
              <a:pPr algn="ctr"/>
              <a:r>
                <a:rPr lang="en-US" sz="800" b="1">
                  <a:latin typeface="Mulish" panose="020B0604020202020204" charset="0"/>
                </a:rPr>
                <a:t>Above Average Potential</a:t>
              </a:r>
            </a:p>
          </p:txBody>
        </p:sp>
        <p:sp>
          <p:nvSpPr>
            <p:cNvPr id="23" name="TextBox 22">
              <a:extLst>
                <a:ext uri="{FF2B5EF4-FFF2-40B4-BE49-F238E27FC236}">
                  <a16:creationId xmlns:a16="http://schemas.microsoft.com/office/drawing/2014/main" id="{30F750F8-5E92-34E5-1CE8-10559B94621F}"/>
                </a:ext>
              </a:extLst>
            </p:cNvPr>
            <p:cNvSpPr txBox="1"/>
            <p:nvPr/>
          </p:nvSpPr>
          <p:spPr>
            <a:xfrm>
              <a:off x="4284694" y="4439355"/>
              <a:ext cx="1077329" cy="120565"/>
            </a:xfrm>
            <a:prstGeom prst="rect">
              <a:avLst/>
            </a:prstGeom>
            <a:noFill/>
          </p:spPr>
          <p:txBody>
            <a:bodyPr wrap="square" rtlCol="0">
              <a:spAutoFit/>
            </a:bodyPr>
            <a:lstStyle/>
            <a:p>
              <a:pPr algn="ctr"/>
              <a:r>
                <a:rPr lang="en-US" sz="800" b="1">
                  <a:latin typeface="Mulish" panose="020B0604020202020204" charset="0"/>
                </a:rPr>
                <a:t>Medium Potential</a:t>
              </a:r>
            </a:p>
          </p:txBody>
        </p:sp>
        <p:sp>
          <p:nvSpPr>
            <p:cNvPr id="24" name="TextBox 23">
              <a:extLst>
                <a:ext uri="{FF2B5EF4-FFF2-40B4-BE49-F238E27FC236}">
                  <a16:creationId xmlns:a16="http://schemas.microsoft.com/office/drawing/2014/main" id="{BE352F34-2C47-9CD9-9C90-6AAAFEE19671}"/>
                </a:ext>
              </a:extLst>
            </p:cNvPr>
            <p:cNvSpPr txBox="1"/>
            <p:nvPr/>
          </p:nvSpPr>
          <p:spPr>
            <a:xfrm>
              <a:off x="5479990" y="4439355"/>
              <a:ext cx="1077329" cy="120565"/>
            </a:xfrm>
            <a:prstGeom prst="rect">
              <a:avLst/>
            </a:prstGeom>
            <a:noFill/>
          </p:spPr>
          <p:txBody>
            <a:bodyPr wrap="square" rtlCol="0">
              <a:spAutoFit/>
            </a:bodyPr>
            <a:lstStyle/>
            <a:p>
              <a:pPr algn="ctr"/>
              <a:r>
                <a:rPr lang="en-US" sz="800" b="1">
                  <a:latin typeface="Mulish" panose="020B0604020202020204" charset="0"/>
                </a:rPr>
                <a:t>High Potential</a:t>
              </a:r>
            </a:p>
          </p:txBody>
        </p:sp>
      </p:grpSp>
      <p:graphicFrame>
        <p:nvGraphicFramePr>
          <p:cNvPr id="3" name="Table 2">
            <a:extLst>
              <a:ext uri="{FF2B5EF4-FFF2-40B4-BE49-F238E27FC236}">
                <a16:creationId xmlns:a16="http://schemas.microsoft.com/office/drawing/2014/main" id="{5128A2BB-C166-8027-A851-F672BF3B66C7}"/>
              </a:ext>
            </a:extLst>
          </p:cNvPr>
          <p:cNvGraphicFramePr>
            <a:graphicFrameLocks noGrp="1"/>
          </p:cNvGraphicFramePr>
          <p:nvPr/>
        </p:nvGraphicFramePr>
        <p:xfrm>
          <a:off x="2162274" y="1052778"/>
          <a:ext cx="4291651" cy="776769"/>
        </p:xfrm>
        <a:graphic>
          <a:graphicData uri="http://schemas.openxmlformats.org/drawingml/2006/table">
            <a:tbl>
              <a:tblPr/>
              <a:tblGrid>
                <a:gridCol w="1054339">
                  <a:extLst>
                    <a:ext uri="{9D8B030D-6E8A-4147-A177-3AD203B41FA5}">
                      <a16:colId xmlns:a16="http://schemas.microsoft.com/office/drawing/2014/main" val="2661661653"/>
                    </a:ext>
                  </a:extLst>
                </a:gridCol>
                <a:gridCol w="2196395">
                  <a:extLst>
                    <a:ext uri="{9D8B030D-6E8A-4147-A177-3AD203B41FA5}">
                      <a16:colId xmlns:a16="http://schemas.microsoft.com/office/drawing/2014/main" val="959413729"/>
                    </a:ext>
                  </a:extLst>
                </a:gridCol>
                <a:gridCol w="1040917">
                  <a:extLst>
                    <a:ext uri="{9D8B030D-6E8A-4147-A177-3AD203B41FA5}">
                      <a16:colId xmlns:a16="http://schemas.microsoft.com/office/drawing/2014/main" val="1630273770"/>
                    </a:ext>
                  </a:extLst>
                </a:gridCol>
              </a:tblGrid>
              <a:tr h="270181">
                <a:tc>
                  <a:txBody>
                    <a:bodyPr/>
                    <a:lstStyle/>
                    <a:p>
                      <a:pPr algn="ctr" fontAlgn="b"/>
                      <a:r>
                        <a:rPr lang="en-US" sz="1200" b="1" i="0" u="none" strike="noStrike">
                          <a:solidFill>
                            <a:srgbClr val="FFFFFF"/>
                          </a:solidFill>
                          <a:effectLst/>
                          <a:highlight>
                            <a:srgbClr val="70AD47"/>
                          </a:highlight>
                          <a:latin typeface="Mulish" panose="020B0604020202020204" charset="0"/>
                        </a:rPr>
                        <a:t> N </a:t>
                      </a:r>
                    </a:p>
                  </a:txBody>
                  <a:tcPr marL="7620" marR="7620" marT="7620" marB="0" anchor="ctr">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ctr" fontAlgn="b"/>
                      <a:r>
                        <a:rPr lang="en-US" sz="1200" b="1" i="0" u="none" strike="noStrike">
                          <a:solidFill>
                            <a:srgbClr val="FFFFFF"/>
                          </a:solidFill>
                          <a:effectLst/>
                          <a:highlight>
                            <a:srgbClr val="70AD47"/>
                          </a:highlight>
                          <a:latin typeface="Mulish" panose="020B0604020202020204" charset="0"/>
                        </a:rPr>
                        <a:t> Mean </a:t>
                      </a:r>
                    </a:p>
                  </a:txBody>
                  <a:tcPr marL="7620" marR="7620" marT="762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ctr" fontAlgn="b"/>
                      <a:r>
                        <a:rPr lang="en-US" sz="1200" b="1" i="0" u="none" strike="noStrike">
                          <a:solidFill>
                            <a:srgbClr val="FFFFFF"/>
                          </a:solidFill>
                          <a:effectLst/>
                          <a:highlight>
                            <a:srgbClr val="70AD47"/>
                          </a:highlight>
                          <a:latin typeface="Mulish" panose="020B0604020202020204" charset="0"/>
                        </a:rPr>
                        <a:t> Std Dev </a:t>
                      </a:r>
                    </a:p>
                  </a:txBody>
                  <a:tcPr marL="7620" marR="7620" marT="7620" marB="0" anchor="ctr">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70AD47"/>
                    </a:solidFill>
                  </a:tcPr>
                </a:tc>
                <a:extLst>
                  <a:ext uri="{0D108BD9-81ED-4DB2-BD59-A6C34878D82A}">
                    <a16:rowId xmlns:a16="http://schemas.microsoft.com/office/drawing/2014/main" val="3903903900"/>
                  </a:ext>
                </a:extLst>
              </a:tr>
              <a:tr h="506588">
                <a:tc>
                  <a:txBody>
                    <a:bodyPr/>
                    <a:lstStyle/>
                    <a:p>
                      <a:pPr algn="ctr" fontAlgn="b"/>
                      <a:r>
                        <a:rPr lang="en-US" sz="1200" b="0" i="0" u="none" strike="noStrike">
                          <a:solidFill>
                            <a:srgbClr val="000000"/>
                          </a:solidFill>
                          <a:effectLst/>
                          <a:highlight>
                            <a:srgbClr val="C6E0B4"/>
                          </a:highlight>
                          <a:latin typeface="Mulish" panose="020B0604020202020204" charset="0"/>
                        </a:rPr>
                        <a:t>                                        64</a:t>
                      </a:r>
                    </a:p>
                  </a:txBody>
                  <a:tcPr marL="7620" marR="7620" marT="7620" marB="0">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6E0B4"/>
                    </a:solidFill>
                  </a:tcPr>
                </a:tc>
                <a:tc>
                  <a:txBody>
                    <a:bodyPr/>
                    <a:lstStyle/>
                    <a:p>
                      <a:pPr algn="ctr" fontAlgn="b"/>
                      <a:r>
                        <a:rPr lang="en-US" sz="1200" b="0" i="0" u="none" strike="noStrike">
                          <a:solidFill>
                            <a:srgbClr val="000000"/>
                          </a:solidFill>
                          <a:effectLst/>
                          <a:highlight>
                            <a:srgbClr val="C6E0B4"/>
                          </a:highlight>
                          <a:latin typeface="Mulish" panose="020B0604020202020204" charset="0"/>
                        </a:rPr>
                        <a:t>                                                                            $ 14,318,647 </a:t>
                      </a:r>
                    </a:p>
                  </a:txBody>
                  <a:tcPr marL="7620" marR="7620" marT="762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6E0B4"/>
                    </a:solidFill>
                  </a:tcPr>
                </a:tc>
                <a:tc>
                  <a:txBody>
                    <a:bodyPr/>
                    <a:lstStyle/>
                    <a:p>
                      <a:pPr algn="ctr" fontAlgn="b"/>
                      <a:r>
                        <a:rPr lang="en-US" sz="1200" b="0" i="0" u="none" strike="noStrike">
                          <a:solidFill>
                            <a:srgbClr val="000000"/>
                          </a:solidFill>
                          <a:effectLst/>
                          <a:highlight>
                            <a:srgbClr val="C6E0B4"/>
                          </a:highlight>
                          <a:latin typeface="Mulish" panose="020B0604020202020204" charset="0"/>
                        </a:rPr>
                        <a:t>                        $ 6,737,721 </a:t>
                      </a:r>
                    </a:p>
                  </a:txBody>
                  <a:tcPr marL="7620" marR="7620" marT="7620" marB="0">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C6E0B4"/>
                    </a:solidFill>
                  </a:tcPr>
                </a:tc>
                <a:extLst>
                  <a:ext uri="{0D108BD9-81ED-4DB2-BD59-A6C34878D82A}">
                    <a16:rowId xmlns:a16="http://schemas.microsoft.com/office/drawing/2014/main" val="2177529325"/>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6">
          <a:extLst>
            <a:ext uri="{FF2B5EF4-FFF2-40B4-BE49-F238E27FC236}">
              <a16:creationId xmlns:a16="http://schemas.microsoft.com/office/drawing/2014/main" id="{6E9AA604-0F00-8ED3-AF65-95435C3D4138}"/>
            </a:ext>
          </a:extLst>
        </p:cNvPr>
        <p:cNvGrpSpPr/>
        <p:nvPr/>
      </p:nvGrpSpPr>
      <p:grpSpPr>
        <a:xfrm>
          <a:off x="0" y="0"/>
          <a:ext cx="0" cy="0"/>
          <a:chOff x="0" y="0"/>
          <a:chExt cx="0" cy="0"/>
        </a:xfrm>
      </p:grpSpPr>
      <p:sp>
        <p:nvSpPr>
          <p:cNvPr id="344" name="Google Shape;344;p44">
            <a:extLst>
              <a:ext uri="{FF2B5EF4-FFF2-40B4-BE49-F238E27FC236}">
                <a16:creationId xmlns:a16="http://schemas.microsoft.com/office/drawing/2014/main" id="{17CC8916-9CEF-1A8E-950F-F0A23C0990E3}"/>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a:t>Projected Sales for Potential Locations</a:t>
            </a:r>
          </a:p>
        </p:txBody>
      </p:sp>
      <p:cxnSp>
        <p:nvCxnSpPr>
          <p:cNvPr id="351" name="Google Shape;351;p44">
            <a:extLst>
              <a:ext uri="{FF2B5EF4-FFF2-40B4-BE49-F238E27FC236}">
                <a16:creationId xmlns:a16="http://schemas.microsoft.com/office/drawing/2014/main" id="{D789DB0F-7A2E-8430-4A86-83FDC36D9FBA}"/>
              </a:ext>
            </a:extLst>
          </p:cNvPr>
          <p:cNvCxnSpPr/>
          <p:nvPr/>
        </p:nvCxnSpPr>
        <p:spPr>
          <a:xfrm>
            <a:off x="828013" y="852890"/>
            <a:ext cx="673200" cy="0"/>
          </a:xfrm>
          <a:prstGeom prst="straightConnector1">
            <a:avLst/>
          </a:prstGeom>
          <a:noFill/>
          <a:ln w="28575" cap="flat" cmpd="sng">
            <a:solidFill>
              <a:schemeClr val="dk2"/>
            </a:solidFill>
            <a:prstDash val="solid"/>
            <a:round/>
            <a:headEnd type="none" w="med" len="med"/>
            <a:tailEnd type="none" w="med" len="med"/>
          </a:ln>
        </p:spPr>
      </p:cxnSp>
      <p:sp>
        <p:nvSpPr>
          <p:cNvPr id="7" name="Google Shape;327;p43">
            <a:extLst>
              <a:ext uri="{FF2B5EF4-FFF2-40B4-BE49-F238E27FC236}">
                <a16:creationId xmlns:a16="http://schemas.microsoft.com/office/drawing/2014/main" id="{027A74EE-A96A-31E9-96AA-84E8AD4631E5}"/>
              </a:ext>
            </a:extLst>
          </p:cNvPr>
          <p:cNvSpPr txBox="1">
            <a:spLocks/>
          </p:cNvSpPr>
          <p:nvPr/>
        </p:nvSpPr>
        <p:spPr>
          <a:xfrm>
            <a:off x="2334443" y="852890"/>
            <a:ext cx="4697884" cy="6699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1pPr>
            <a:lvl2pPr marL="914400" marR="0" lvl="1"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2pPr>
            <a:lvl3pPr marL="1371600" marR="0" lvl="2"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3pPr>
            <a:lvl4pPr marL="1828800" marR="0" lvl="3"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4pPr>
            <a:lvl5pPr marL="2286000" marR="0" lvl="4"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5pPr>
            <a:lvl6pPr marL="2743200" marR="0" lvl="5"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6pPr>
            <a:lvl7pPr marL="3200400" marR="0" lvl="6"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7pPr>
            <a:lvl8pPr marL="3657600" marR="0" lvl="7"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8pPr>
            <a:lvl9pPr marL="4114800" marR="0" lvl="8"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9pPr>
          </a:lstStyle>
          <a:p>
            <a:pPr marL="127000" indent="0">
              <a:spcBef>
                <a:spcPts val="1000"/>
              </a:spcBef>
              <a:buSzPts val="1600"/>
            </a:pPr>
            <a:r>
              <a:rPr lang="en-US" sz="1050" b="1"/>
              <a:t>Table 10: Values of the Regressors for the Potential Locations</a:t>
            </a:r>
          </a:p>
        </p:txBody>
      </p:sp>
      <p:sp>
        <p:nvSpPr>
          <p:cNvPr id="8" name="Slide Number Placeholder 7">
            <a:extLst>
              <a:ext uri="{FF2B5EF4-FFF2-40B4-BE49-F238E27FC236}">
                <a16:creationId xmlns:a16="http://schemas.microsoft.com/office/drawing/2014/main" id="{F22C1D93-B2B1-1850-723F-26CC4CAC4CB7}"/>
              </a:ext>
            </a:extLst>
          </p:cNvPr>
          <p:cNvSpPr>
            <a:spLocks noGrp="1"/>
          </p:cNvSpPr>
          <p:nvPr>
            <p:ph type="sldNum" sz="quarter" idx="11"/>
          </p:nvPr>
        </p:nvSpPr>
        <p:spPr/>
        <p:txBody>
          <a:bodyPr/>
          <a:lstStyle/>
          <a:p>
            <a:fld id="{FBBA87CE-9D2A-414A-8EC8-32E29FF7F21D}" type="slidenum">
              <a:rPr lang="en-US" smtClean="0"/>
              <a:t>17</a:t>
            </a:fld>
            <a:endParaRPr lang="en-US"/>
          </a:p>
        </p:txBody>
      </p:sp>
      <p:graphicFrame>
        <p:nvGraphicFramePr>
          <p:cNvPr id="4" name="Table 3">
            <a:extLst>
              <a:ext uri="{FF2B5EF4-FFF2-40B4-BE49-F238E27FC236}">
                <a16:creationId xmlns:a16="http://schemas.microsoft.com/office/drawing/2014/main" id="{4289A916-D0AF-DA5F-4A55-CDFA19584E53}"/>
              </a:ext>
            </a:extLst>
          </p:cNvPr>
          <p:cNvGraphicFramePr>
            <a:graphicFrameLocks noGrp="1"/>
          </p:cNvGraphicFramePr>
          <p:nvPr>
            <p:extLst>
              <p:ext uri="{D42A27DB-BD31-4B8C-83A1-F6EECF244321}">
                <p14:modId xmlns:p14="http://schemas.microsoft.com/office/powerpoint/2010/main" val="1485173323"/>
              </p:ext>
            </p:extLst>
          </p:nvPr>
        </p:nvGraphicFramePr>
        <p:xfrm>
          <a:off x="444322" y="1425590"/>
          <a:ext cx="8158819" cy="2959663"/>
        </p:xfrm>
        <a:graphic>
          <a:graphicData uri="http://schemas.openxmlformats.org/drawingml/2006/table">
            <a:tbl>
              <a:tblPr/>
              <a:tblGrid>
                <a:gridCol w="753413">
                  <a:extLst>
                    <a:ext uri="{9D8B030D-6E8A-4147-A177-3AD203B41FA5}">
                      <a16:colId xmlns:a16="http://schemas.microsoft.com/office/drawing/2014/main" val="2397262857"/>
                    </a:ext>
                  </a:extLst>
                </a:gridCol>
                <a:gridCol w="959529">
                  <a:extLst>
                    <a:ext uri="{9D8B030D-6E8A-4147-A177-3AD203B41FA5}">
                      <a16:colId xmlns:a16="http://schemas.microsoft.com/office/drawing/2014/main" val="2406993194"/>
                    </a:ext>
                  </a:extLst>
                </a:gridCol>
                <a:gridCol w="1139780">
                  <a:extLst>
                    <a:ext uri="{9D8B030D-6E8A-4147-A177-3AD203B41FA5}">
                      <a16:colId xmlns:a16="http://schemas.microsoft.com/office/drawing/2014/main" val="4080834961"/>
                    </a:ext>
                  </a:extLst>
                </a:gridCol>
                <a:gridCol w="1035415">
                  <a:extLst>
                    <a:ext uri="{9D8B030D-6E8A-4147-A177-3AD203B41FA5}">
                      <a16:colId xmlns:a16="http://schemas.microsoft.com/office/drawing/2014/main" val="1575824006"/>
                    </a:ext>
                  </a:extLst>
                </a:gridCol>
                <a:gridCol w="662424">
                  <a:extLst>
                    <a:ext uri="{9D8B030D-6E8A-4147-A177-3AD203B41FA5}">
                      <a16:colId xmlns:a16="http://schemas.microsoft.com/office/drawing/2014/main" val="183648140"/>
                    </a:ext>
                  </a:extLst>
                </a:gridCol>
                <a:gridCol w="1207948">
                  <a:extLst>
                    <a:ext uri="{9D8B030D-6E8A-4147-A177-3AD203B41FA5}">
                      <a16:colId xmlns:a16="http://schemas.microsoft.com/office/drawing/2014/main" val="1184998127"/>
                    </a:ext>
                  </a:extLst>
                </a:gridCol>
                <a:gridCol w="865047">
                  <a:extLst>
                    <a:ext uri="{9D8B030D-6E8A-4147-A177-3AD203B41FA5}">
                      <a16:colId xmlns:a16="http://schemas.microsoft.com/office/drawing/2014/main" val="4145286714"/>
                    </a:ext>
                  </a:extLst>
                </a:gridCol>
                <a:gridCol w="522145">
                  <a:extLst>
                    <a:ext uri="{9D8B030D-6E8A-4147-A177-3AD203B41FA5}">
                      <a16:colId xmlns:a16="http://schemas.microsoft.com/office/drawing/2014/main" val="2894003006"/>
                    </a:ext>
                  </a:extLst>
                </a:gridCol>
                <a:gridCol w="1013118">
                  <a:extLst>
                    <a:ext uri="{9D8B030D-6E8A-4147-A177-3AD203B41FA5}">
                      <a16:colId xmlns:a16="http://schemas.microsoft.com/office/drawing/2014/main" val="3657787583"/>
                    </a:ext>
                  </a:extLst>
                </a:gridCol>
              </a:tblGrid>
              <a:tr h="422809">
                <a:tc>
                  <a:txBody>
                    <a:bodyPr/>
                    <a:lstStyle/>
                    <a:p>
                      <a:pPr algn="ctr" rtl="0" fontAlgn="b"/>
                      <a:r>
                        <a:rPr lang="en-US" sz="1000" b="1" i="0" u="none" strike="noStrike" err="1">
                          <a:solidFill>
                            <a:srgbClr val="FFFFFF"/>
                          </a:solidFill>
                          <a:effectLst/>
                          <a:highlight>
                            <a:srgbClr val="70AD47"/>
                          </a:highlight>
                          <a:latin typeface="Mulish" panose="020B0604020202020204" charset="0"/>
                        </a:rPr>
                        <a:t>Store_ID</a:t>
                      </a:r>
                      <a:endParaRPr lang="en-US" sz="1000" b="1" i="0" u="none" strike="noStrike">
                        <a:solidFill>
                          <a:srgbClr val="FFFFFF"/>
                        </a:solidFill>
                        <a:effectLst/>
                        <a:highlight>
                          <a:srgbClr val="70AD47"/>
                        </a:highlight>
                        <a:latin typeface="Mulish" panose="020B0604020202020204" charset="0"/>
                      </a:endParaRPr>
                    </a:p>
                  </a:txBody>
                  <a:tcPr marL="4308" marR="4308" marT="4308" marB="0" anchor="ctr">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ctr" rtl="0" fontAlgn="b"/>
                      <a:r>
                        <a:rPr lang="en-US" sz="1000" b="1" i="0" u="none" strike="noStrike">
                          <a:solidFill>
                            <a:srgbClr val="FFFFFF"/>
                          </a:solidFill>
                          <a:effectLst/>
                          <a:highlight>
                            <a:srgbClr val="70AD47"/>
                          </a:highlight>
                          <a:latin typeface="Mulish"/>
                        </a:rPr>
                        <a:t>Projected sales</a:t>
                      </a: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ctr" rtl="0" fontAlgn="b"/>
                      <a:r>
                        <a:rPr lang="en-US" sz="1000" b="1" i="0" u="none" strike="noStrike">
                          <a:solidFill>
                            <a:srgbClr val="FFFFFF"/>
                          </a:solidFill>
                          <a:effectLst/>
                          <a:highlight>
                            <a:srgbClr val="70AD47"/>
                          </a:highlight>
                          <a:latin typeface="Mulish" panose="020B0604020202020204" charset="0"/>
                        </a:rPr>
                        <a:t>Model Scoring</a:t>
                      </a: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ctr" fontAlgn="b"/>
                      <a:r>
                        <a:rPr lang="en-US" sz="1000" b="1" i="0" u="none" strike="noStrike">
                          <a:solidFill>
                            <a:srgbClr val="FFFFFF"/>
                          </a:solidFill>
                          <a:effectLst/>
                          <a:highlight>
                            <a:srgbClr val="70AD47"/>
                          </a:highlight>
                          <a:latin typeface="Mulish"/>
                        </a:rPr>
                        <a:t>Xpop_70_85_25dtm</a:t>
                      </a: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ctr" fontAlgn="b"/>
                      <a:r>
                        <a:rPr lang="en-US" sz="1000" b="1" i="0" u="none" strike="noStrike">
                          <a:solidFill>
                            <a:srgbClr val="FFFFFF"/>
                          </a:solidFill>
                          <a:effectLst/>
                          <a:highlight>
                            <a:srgbClr val="70AD47"/>
                          </a:highlight>
                          <a:latin typeface="Mulish"/>
                        </a:rPr>
                        <a:t>Xretail_25dtm</a:t>
                      </a: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ctr" fontAlgn="b"/>
                      <a:r>
                        <a:rPr lang="en-US" sz="1000" b="1" i="0" u="none" strike="noStrike">
                          <a:solidFill>
                            <a:srgbClr val="FFFFFF"/>
                          </a:solidFill>
                          <a:effectLst/>
                          <a:highlight>
                            <a:srgbClr val="70AD47"/>
                          </a:highlight>
                          <a:latin typeface="Mulish"/>
                        </a:rPr>
                        <a:t>movies_power_centers_25dtm</a:t>
                      </a: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ctr" fontAlgn="b"/>
                      <a:r>
                        <a:rPr lang="en-US" sz="1000" b="1" i="0" u="none" strike="noStrike">
                          <a:solidFill>
                            <a:srgbClr val="FFFFFF"/>
                          </a:solidFill>
                          <a:effectLst/>
                          <a:highlight>
                            <a:srgbClr val="70AD47"/>
                          </a:highlight>
                          <a:latin typeface="Mulish" panose="020B0604020202020204" charset="0"/>
                        </a:rPr>
                        <a:t>malls_lavish_25dtm</a:t>
                      </a: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ctr" fontAlgn="b"/>
                      <a:r>
                        <a:rPr lang="en-US" sz="1000" b="1" i="0" u="none" strike="noStrike">
                          <a:solidFill>
                            <a:srgbClr val="FFFFFF"/>
                          </a:solidFill>
                          <a:effectLst/>
                          <a:highlight>
                            <a:srgbClr val="70AD47"/>
                          </a:highlight>
                          <a:latin typeface="Mulish"/>
                        </a:rPr>
                        <a:t>dining_1rm</a:t>
                      </a: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ctr" fontAlgn="b"/>
                      <a:r>
                        <a:rPr lang="en-US" sz="1000" b="1" i="0" u="none" strike="noStrike">
                          <a:solidFill>
                            <a:srgbClr val="FFFFFF"/>
                          </a:solidFill>
                          <a:effectLst/>
                          <a:highlight>
                            <a:srgbClr val="70AD47"/>
                          </a:highlight>
                          <a:latin typeface="Mulish"/>
                        </a:rPr>
                        <a:t>homes_500_999K_25dtm </a:t>
                      </a:r>
                      <a:endParaRPr lang="en-US" sz="1000" b="1" i="0" u="none" strike="noStrike">
                        <a:solidFill>
                          <a:srgbClr val="FFFFFF"/>
                        </a:solidFill>
                        <a:effectLst/>
                        <a:highlight>
                          <a:srgbClr val="70AD47"/>
                        </a:highlight>
                        <a:latin typeface="Mulish" panose="020B0604020202020204" charset="0"/>
                      </a:endParaRPr>
                    </a:p>
                  </a:txBody>
                  <a:tcPr marL="4308" marR="4308" marT="4308" marB="0" anchor="ctr">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70AD47"/>
                    </a:solidFill>
                  </a:tcPr>
                </a:tc>
                <a:extLst>
                  <a:ext uri="{0D108BD9-81ED-4DB2-BD59-A6C34878D82A}">
                    <a16:rowId xmlns:a16="http://schemas.microsoft.com/office/drawing/2014/main" val="2371452119"/>
                  </a:ext>
                </a:extLst>
              </a:tr>
              <a:tr h="422809">
                <a:tc>
                  <a:txBody>
                    <a:bodyPr/>
                    <a:lstStyle/>
                    <a:p>
                      <a:pPr algn="ctr" rtl="0" fontAlgn="b"/>
                      <a:r>
                        <a:rPr lang="en-US" sz="1000" b="0" i="0" u="none" strike="noStrike">
                          <a:solidFill>
                            <a:srgbClr val="000000"/>
                          </a:solidFill>
                          <a:effectLst/>
                          <a:highlight>
                            <a:srgbClr val="C6E0B4"/>
                          </a:highlight>
                          <a:latin typeface="Mulish"/>
                        </a:rPr>
                        <a:t>72</a:t>
                      </a:r>
                    </a:p>
                  </a:txBody>
                  <a:tcPr marL="4308" marR="4308" marT="4308"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rtl="0" fontAlgn="b"/>
                      <a:r>
                        <a:rPr lang="en-US" sz="1000" b="0" i="0" u="none" strike="noStrike">
                          <a:solidFill>
                            <a:srgbClr val="000000"/>
                          </a:solidFill>
                          <a:effectLst/>
                          <a:highlight>
                            <a:srgbClr val="C6E0B4"/>
                          </a:highlight>
                          <a:latin typeface="Mulish" panose="020B0604020202020204" charset="0"/>
                        </a:rPr>
                        <a:t>18,467,320</a:t>
                      </a: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rtl="0" fontAlgn="b"/>
                      <a:r>
                        <a:rPr lang="en-US" sz="1000" b="0" i="0" u="none" strike="noStrike">
                          <a:solidFill>
                            <a:srgbClr val="000000"/>
                          </a:solidFill>
                          <a:effectLst/>
                          <a:highlight>
                            <a:srgbClr val="C6E0B4"/>
                          </a:highlight>
                          <a:latin typeface="Mulish"/>
                        </a:rPr>
                        <a:t>Above Average</a:t>
                      </a: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rtl="0" fontAlgn="b"/>
                      <a:r>
                        <a:rPr lang="en-US" sz="1000" b="0" i="0" u="none" strike="noStrike">
                          <a:solidFill>
                            <a:srgbClr val="000000"/>
                          </a:solidFill>
                          <a:effectLst/>
                          <a:highlight>
                            <a:srgbClr val="C6E0B4"/>
                          </a:highlight>
                          <a:latin typeface="Mulish"/>
                        </a:rPr>
                        <a:t>12.41</a:t>
                      </a: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rtl="0" fontAlgn="b"/>
                      <a:r>
                        <a:rPr lang="en-US" sz="1000" b="0" i="0" u="none" strike="noStrike">
                          <a:solidFill>
                            <a:srgbClr val="000000"/>
                          </a:solidFill>
                          <a:effectLst/>
                          <a:highlight>
                            <a:srgbClr val="C6E0B4"/>
                          </a:highlight>
                          <a:latin typeface="Mulish"/>
                        </a:rPr>
                        <a:t>9.29</a:t>
                      </a: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rtl="0" fontAlgn="b"/>
                      <a:r>
                        <a:rPr lang="en-US" sz="1000" b="0" i="0" u="none" strike="noStrike">
                          <a:solidFill>
                            <a:srgbClr val="000000"/>
                          </a:solidFill>
                          <a:effectLst/>
                          <a:highlight>
                            <a:srgbClr val="C6E0B4"/>
                          </a:highlight>
                          <a:latin typeface="Mulish"/>
                        </a:rPr>
                        <a:t>104</a:t>
                      </a: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rtl="0" fontAlgn="b"/>
                      <a:r>
                        <a:rPr lang="en-US" sz="1000" b="0" i="0" u="none" strike="noStrike">
                          <a:solidFill>
                            <a:srgbClr val="000000"/>
                          </a:solidFill>
                          <a:effectLst/>
                          <a:highlight>
                            <a:srgbClr val="C6E0B4"/>
                          </a:highlight>
                          <a:latin typeface="Mulish"/>
                        </a:rPr>
                        <a:t>99</a:t>
                      </a: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rtl="0" fontAlgn="b"/>
                      <a:r>
                        <a:rPr lang="en-US" sz="1000" b="0" i="0" u="none" strike="noStrike">
                          <a:solidFill>
                            <a:srgbClr val="000000"/>
                          </a:solidFill>
                          <a:effectLst/>
                          <a:highlight>
                            <a:srgbClr val="C6E0B4"/>
                          </a:highlight>
                          <a:latin typeface="Mulish"/>
                        </a:rPr>
                        <a:t>32</a:t>
                      </a: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rtl="0" fontAlgn="b"/>
                      <a:r>
                        <a:rPr lang="en-US" sz="1000" b="0" i="0" u="none" strike="noStrike">
                          <a:solidFill>
                            <a:srgbClr val="000000"/>
                          </a:solidFill>
                          <a:effectLst/>
                          <a:highlight>
                            <a:srgbClr val="C6E0B4"/>
                          </a:highlight>
                          <a:latin typeface="Mulish"/>
                        </a:rPr>
                        <a:t>31,613</a:t>
                      </a:r>
                      <a:endParaRPr lang="en-US" sz="1000" b="0" i="0" u="none" strike="noStrike">
                        <a:solidFill>
                          <a:srgbClr val="000000"/>
                        </a:solidFill>
                        <a:effectLst/>
                        <a:highlight>
                          <a:srgbClr val="C6E0B4"/>
                        </a:highlight>
                        <a:latin typeface="Mulish" panose="020B0604020202020204" charset="0"/>
                      </a:endParaRPr>
                    </a:p>
                  </a:txBody>
                  <a:tcPr marL="4308" marR="4308" marT="4308"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extLst>
                  <a:ext uri="{0D108BD9-81ED-4DB2-BD59-A6C34878D82A}">
                    <a16:rowId xmlns:a16="http://schemas.microsoft.com/office/drawing/2014/main" val="845596954"/>
                  </a:ext>
                </a:extLst>
              </a:tr>
              <a:tr h="422809">
                <a:tc>
                  <a:txBody>
                    <a:bodyPr/>
                    <a:lstStyle/>
                    <a:p>
                      <a:pPr algn="ctr" rtl="0" fontAlgn="b"/>
                      <a:r>
                        <a:rPr lang="en-US" sz="1000" b="0" i="0" u="none" strike="noStrike">
                          <a:solidFill>
                            <a:srgbClr val="000000"/>
                          </a:solidFill>
                          <a:effectLst/>
                          <a:highlight>
                            <a:srgbClr val="E2EFDA"/>
                          </a:highlight>
                          <a:latin typeface="Mulish"/>
                        </a:rPr>
                        <a:t>73</a:t>
                      </a:r>
                    </a:p>
                  </a:txBody>
                  <a:tcPr marL="4308" marR="4308" marT="4308"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rtl="0" fontAlgn="b"/>
                      <a:r>
                        <a:rPr lang="en-US" sz="1000" b="0" i="0" u="none" strike="noStrike">
                          <a:solidFill>
                            <a:srgbClr val="000000"/>
                          </a:solidFill>
                          <a:effectLst/>
                          <a:highlight>
                            <a:srgbClr val="E2EFDA"/>
                          </a:highlight>
                          <a:latin typeface="Mulish" panose="020B0604020202020204" charset="0"/>
                        </a:rPr>
                        <a:t>24,413,720</a:t>
                      </a: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rtl="0" fontAlgn="b"/>
                      <a:r>
                        <a:rPr lang="en-US" sz="1000" b="0" i="0" u="none" strike="noStrike">
                          <a:solidFill>
                            <a:srgbClr val="000000"/>
                          </a:solidFill>
                          <a:effectLst/>
                          <a:highlight>
                            <a:srgbClr val="E2EFDA"/>
                          </a:highlight>
                          <a:latin typeface="Mulish"/>
                        </a:rPr>
                        <a:t>Medium</a:t>
                      </a: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rtl="0" fontAlgn="b"/>
                      <a:r>
                        <a:rPr lang="en-US" sz="1000" b="0" i="0" u="none" strike="noStrike">
                          <a:solidFill>
                            <a:srgbClr val="000000"/>
                          </a:solidFill>
                          <a:effectLst/>
                          <a:highlight>
                            <a:srgbClr val="E2EFDA"/>
                          </a:highlight>
                          <a:latin typeface="Mulish"/>
                        </a:rPr>
                        <a:t>7.9</a:t>
                      </a: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rtl="0" fontAlgn="b"/>
                      <a:r>
                        <a:rPr lang="en-US" sz="1000" b="0" i="0" u="none" strike="noStrike">
                          <a:solidFill>
                            <a:srgbClr val="000000"/>
                          </a:solidFill>
                          <a:effectLst/>
                          <a:highlight>
                            <a:srgbClr val="E2EFDA"/>
                          </a:highlight>
                          <a:latin typeface="Mulish"/>
                        </a:rPr>
                        <a:t>10.01</a:t>
                      </a: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rtl="0" fontAlgn="b"/>
                      <a:r>
                        <a:rPr lang="en-US" sz="1000" b="0" i="0" u="none" strike="noStrike">
                          <a:solidFill>
                            <a:srgbClr val="000000"/>
                          </a:solidFill>
                          <a:effectLst/>
                          <a:highlight>
                            <a:srgbClr val="E2EFDA"/>
                          </a:highlight>
                          <a:latin typeface="Mulish"/>
                        </a:rPr>
                        <a:t>313</a:t>
                      </a: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rtl="0" fontAlgn="b"/>
                      <a:r>
                        <a:rPr lang="en-US" sz="1000" b="0" i="0" u="none" strike="noStrike">
                          <a:solidFill>
                            <a:srgbClr val="000000"/>
                          </a:solidFill>
                          <a:effectLst/>
                          <a:highlight>
                            <a:srgbClr val="E2EFDA"/>
                          </a:highlight>
                          <a:latin typeface="Mulish"/>
                        </a:rPr>
                        <a:t>177</a:t>
                      </a: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rtl="0" fontAlgn="b"/>
                      <a:r>
                        <a:rPr lang="en-US" sz="1000" b="0" i="0" u="none" strike="noStrike">
                          <a:solidFill>
                            <a:srgbClr val="000000"/>
                          </a:solidFill>
                          <a:effectLst/>
                          <a:highlight>
                            <a:srgbClr val="E2EFDA"/>
                          </a:highlight>
                          <a:latin typeface="Mulish"/>
                        </a:rPr>
                        <a:t>24</a:t>
                      </a: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rtl="0" fontAlgn="b"/>
                      <a:r>
                        <a:rPr lang="en-US" sz="1000" b="0" i="0" u="none" strike="noStrike">
                          <a:solidFill>
                            <a:srgbClr val="000000"/>
                          </a:solidFill>
                          <a:effectLst/>
                          <a:highlight>
                            <a:srgbClr val="E2EFDA"/>
                          </a:highlight>
                          <a:latin typeface="Mulish"/>
                        </a:rPr>
                        <a:t>45,008</a:t>
                      </a:r>
                      <a:endParaRPr lang="en-US" sz="1000" b="0" i="0" u="none" strike="noStrike">
                        <a:solidFill>
                          <a:srgbClr val="000000"/>
                        </a:solidFill>
                        <a:effectLst/>
                        <a:highlight>
                          <a:srgbClr val="E2EFDA"/>
                        </a:highlight>
                        <a:latin typeface="Mulish" panose="020B0604020202020204" charset="0"/>
                      </a:endParaRPr>
                    </a:p>
                  </a:txBody>
                  <a:tcPr marL="4308" marR="4308" marT="4308"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extLst>
                  <a:ext uri="{0D108BD9-81ED-4DB2-BD59-A6C34878D82A}">
                    <a16:rowId xmlns:a16="http://schemas.microsoft.com/office/drawing/2014/main" val="1356202085"/>
                  </a:ext>
                </a:extLst>
              </a:tr>
              <a:tr h="422809">
                <a:tc>
                  <a:txBody>
                    <a:bodyPr/>
                    <a:lstStyle/>
                    <a:p>
                      <a:pPr algn="ctr" rtl="0" fontAlgn="b"/>
                      <a:r>
                        <a:rPr lang="en-US" sz="1000" b="0" i="0" u="none" strike="noStrike">
                          <a:solidFill>
                            <a:srgbClr val="000000"/>
                          </a:solidFill>
                          <a:effectLst/>
                          <a:highlight>
                            <a:srgbClr val="C6E0B4"/>
                          </a:highlight>
                          <a:latin typeface="Mulish"/>
                        </a:rPr>
                        <a:t>74</a:t>
                      </a:r>
                    </a:p>
                  </a:txBody>
                  <a:tcPr marL="4308" marR="4308" marT="4308"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rtl="0" fontAlgn="b"/>
                      <a:r>
                        <a:rPr lang="en-US" sz="1000" b="0" i="0" u="none" strike="noStrike">
                          <a:solidFill>
                            <a:srgbClr val="000000"/>
                          </a:solidFill>
                          <a:effectLst/>
                          <a:highlight>
                            <a:srgbClr val="C6E0B4"/>
                          </a:highlight>
                          <a:latin typeface="Mulish" panose="020B0604020202020204" charset="0"/>
                        </a:rPr>
                        <a:t>10,476,878</a:t>
                      </a: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rtl="0" fontAlgn="b"/>
                      <a:r>
                        <a:rPr lang="en-US" sz="1000" b="0" i="0" u="none" strike="noStrike">
                          <a:solidFill>
                            <a:srgbClr val="000000"/>
                          </a:solidFill>
                          <a:effectLst/>
                          <a:highlight>
                            <a:srgbClr val="C6E0B4"/>
                          </a:highlight>
                          <a:latin typeface="Mulish"/>
                        </a:rPr>
                        <a:t>Low</a:t>
                      </a: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rtl="0" fontAlgn="b"/>
                      <a:r>
                        <a:rPr lang="en-US" sz="1000" b="0" i="0" u="none" strike="noStrike">
                          <a:solidFill>
                            <a:srgbClr val="000000"/>
                          </a:solidFill>
                          <a:effectLst/>
                          <a:highlight>
                            <a:srgbClr val="C6E0B4"/>
                          </a:highlight>
                          <a:latin typeface="Mulish"/>
                        </a:rPr>
                        <a:t>6.9</a:t>
                      </a: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rtl="0" fontAlgn="b"/>
                      <a:r>
                        <a:rPr lang="en-US" sz="1000" b="0" i="0" u="none" strike="noStrike">
                          <a:solidFill>
                            <a:srgbClr val="000000"/>
                          </a:solidFill>
                          <a:effectLst/>
                          <a:highlight>
                            <a:srgbClr val="C6E0B4"/>
                          </a:highlight>
                          <a:latin typeface="Mulish"/>
                        </a:rPr>
                        <a:t>11.02</a:t>
                      </a: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rtl="0" fontAlgn="b"/>
                      <a:r>
                        <a:rPr lang="en-US" sz="1000" b="0" i="0" u="none" strike="noStrike">
                          <a:solidFill>
                            <a:srgbClr val="000000"/>
                          </a:solidFill>
                          <a:effectLst/>
                          <a:highlight>
                            <a:srgbClr val="C6E0B4"/>
                          </a:highlight>
                          <a:latin typeface="Mulish"/>
                        </a:rPr>
                        <a:t>160</a:t>
                      </a: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rtl="0" fontAlgn="b"/>
                      <a:r>
                        <a:rPr lang="en-US" sz="1000" b="0" i="0" u="none" strike="noStrike">
                          <a:solidFill>
                            <a:srgbClr val="000000"/>
                          </a:solidFill>
                          <a:effectLst/>
                          <a:highlight>
                            <a:srgbClr val="C6E0B4"/>
                          </a:highlight>
                          <a:latin typeface="Mulish"/>
                        </a:rPr>
                        <a:t>45</a:t>
                      </a: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rtl="0" fontAlgn="b"/>
                      <a:r>
                        <a:rPr lang="en-US" sz="1000" b="0" i="0" u="none" strike="noStrike">
                          <a:solidFill>
                            <a:srgbClr val="000000"/>
                          </a:solidFill>
                          <a:effectLst/>
                          <a:highlight>
                            <a:srgbClr val="C6E0B4"/>
                          </a:highlight>
                          <a:latin typeface="Mulish"/>
                        </a:rPr>
                        <a:t>26</a:t>
                      </a: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rtl="0" fontAlgn="b"/>
                      <a:r>
                        <a:rPr lang="en-US" sz="1000" b="0" i="0" u="none" strike="noStrike">
                          <a:solidFill>
                            <a:srgbClr val="000000"/>
                          </a:solidFill>
                          <a:effectLst/>
                          <a:highlight>
                            <a:srgbClr val="C6E0B4"/>
                          </a:highlight>
                          <a:latin typeface="Mulish"/>
                        </a:rPr>
                        <a:t>18,295</a:t>
                      </a:r>
                      <a:endParaRPr lang="en-US" sz="1000" b="0" i="0" u="none" strike="noStrike">
                        <a:solidFill>
                          <a:srgbClr val="000000"/>
                        </a:solidFill>
                        <a:effectLst/>
                        <a:highlight>
                          <a:srgbClr val="C6E0B4"/>
                        </a:highlight>
                        <a:latin typeface="Mulish" panose="020B0604020202020204" charset="0"/>
                      </a:endParaRPr>
                    </a:p>
                  </a:txBody>
                  <a:tcPr marL="4308" marR="4308" marT="4308"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extLst>
                  <a:ext uri="{0D108BD9-81ED-4DB2-BD59-A6C34878D82A}">
                    <a16:rowId xmlns:a16="http://schemas.microsoft.com/office/drawing/2014/main" val="3899958481"/>
                  </a:ext>
                </a:extLst>
              </a:tr>
              <a:tr h="422809">
                <a:tc>
                  <a:txBody>
                    <a:bodyPr/>
                    <a:lstStyle/>
                    <a:p>
                      <a:pPr algn="ctr" rtl="0" fontAlgn="b"/>
                      <a:r>
                        <a:rPr lang="en-US" sz="1000" b="0" i="0" u="none" strike="noStrike">
                          <a:solidFill>
                            <a:srgbClr val="000000"/>
                          </a:solidFill>
                          <a:effectLst/>
                          <a:highlight>
                            <a:srgbClr val="E2EFDA"/>
                          </a:highlight>
                          <a:latin typeface="Mulish"/>
                        </a:rPr>
                        <a:t>75</a:t>
                      </a:r>
                    </a:p>
                  </a:txBody>
                  <a:tcPr marL="4308" marR="4308" marT="4308"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rtl="0" fontAlgn="b"/>
                      <a:r>
                        <a:rPr lang="en-US" sz="1000" b="0" i="0" u="none" strike="noStrike">
                          <a:solidFill>
                            <a:srgbClr val="000000"/>
                          </a:solidFill>
                          <a:effectLst/>
                          <a:highlight>
                            <a:srgbClr val="E2EFDA"/>
                          </a:highlight>
                          <a:latin typeface="Mulish" panose="020B0604020202020204" charset="0"/>
                        </a:rPr>
                        <a:t>13,803,706</a:t>
                      </a: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rtl="0" fontAlgn="b"/>
                      <a:r>
                        <a:rPr lang="en-US" sz="1000" b="0" i="0" u="none" strike="noStrike">
                          <a:solidFill>
                            <a:srgbClr val="000000"/>
                          </a:solidFill>
                          <a:effectLst/>
                          <a:highlight>
                            <a:srgbClr val="E2EFDA"/>
                          </a:highlight>
                          <a:latin typeface="Mulish"/>
                        </a:rPr>
                        <a:t>Low</a:t>
                      </a: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rtl="0" fontAlgn="b"/>
                      <a:r>
                        <a:rPr lang="en-US" sz="1000" b="0" i="0" u="none" strike="noStrike">
                          <a:solidFill>
                            <a:srgbClr val="000000"/>
                          </a:solidFill>
                          <a:effectLst/>
                          <a:highlight>
                            <a:srgbClr val="E2EFDA"/>
                          </a:highlight>
                          <a:latin typeface="Mulish"/>
                        </a:rPr>
                        <a:t>10.68</a:t>
                      </a: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rtl="0" fontAlgn="b"/>
                      <a:r>
                        <a:rPr lang="en-US" sz="1000" b="0" i="0" u="none" strike="noStrike">
                          <a:solidFill>
                            <a:srgbClr val="000000"/>
                          </a:solidFill>
                          <a:effectLst/>
                          <a:highlight>
                            <a:srgbClr val="E2EFDA"/>
                          </a:highlight>
                          <a:latin typeface="Mulish"/>
                        </a:rPr>
                        <a:t>10.44</a:t>
                      </a: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rtl="0" fontAlgn="b"/>
                      <a:r>
                        <a:rPr lang="en-US" sz="1000" b="0" i="0" u="none" strike="noStrike">
                          <a:solidFill>
                            <a:srgbClr val="000000"/>
                          </a:solidFill>
                          <a:effectLst/>
                          <a:highlight>
                            <a:srgbClr val="E2EFDA"/>
                          </a:highlight>
                          <a:latin typeface="Mulish"/>
                        </a:rPr>
                        <a:t>194</a:t>
                      </a: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rtl="0" fontAlgn="b"/>
                      <a:r>
                        <a:rPr lang="en-US" sz="1000" b="0" i="0" u="none" strike="noStrike">
                          <a:solidFill>
                            <a:srgbClr val="000000"/>
                          </a:solidFill>
                          <a:effectLst/>
                          <a:highlight>
                            <a:srgbClr val="E2EFDA"/>
                          </a:highlight>
                          <a:latin typeface="Mulish"/>
                        </a:rPr>
                        <a:t>45</a:t>
                      </a: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rtl="0" fontAlgn="b"/>
                      <a:r>
                        <a:rPr lang="en-US" sz="1000" b="0" i="0" u="none" strike="noStrike">
                          <a:solidFill>
                            <a:srgbClr val="000000"/>
                          </a:solidFill>
                          <a:effectLst/>
                          <a:highlight>
                            <a:srgbClr val="E2EFDA"/>
                          </a:highlight>
                          <a:latin typeface="Mulish"/>
                        </a:rPr>
                        <a:t>7</a:t>
                      </a: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rtl="0" fontAlgn="b"/>
                      <a:r>
                        <a:rPr lang="en-US" sz="1000" b="0" i="0" u="none" strike="noStrike">
                          <a:solidFill>
                            <a:srgbClr val="000000"/>
                          </a:solidFill>
                          <a:effectLst/>
                          <a:highlight>
                            <a:srgbClr val="E2EFDA"/>
                          </a:highlight>
                          <a:latin typeface="Mulish"/>
                        </a:rPr>
                        <a:t>27,425</a:t>
                      </a:r>
                      <a:endParaRPr lang="en-US" sz="1000" b="0" i="0" u="none" strike="noStrike">
                        <a:solidFill>
                          <a:srgbClr val="000000"/>
                        </a:solidFill>
                        <a:effectLst/>
                        <a:highlight>
                          <a:srgbClr val="E2EFDA"/>
                        </a:highlight>
                        <a:latin typeface="Mulish" panose="020B0604020202020204" charset="0"/>
                      </a:endParaRPr>
                    </a:p>
                  </a:txBody>
                  <a:tcPr marL="4308" marR="4308" marT="4308"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extLst>
                  <a:ext uri="{0D108BD9-81ED-4DB2-BD59-A6C34878D82A}">
                    <a16:rowId xmlns:a16="http://schemas.microsoft.com/office/drawing/2014/main" val="514353522"/>
                  </a:ext>
                </a:extLst>
              </a:tr>
              <a:tr h="422809">
                <a:tc>
                  <a:txBody>
                    <a:bodyPr/>
                    <a:lstStyle/>
                    <a:p>
                      <a:pPr algn="ctr" rtl="0" fontAlgn="b"/>
                      <a:r>
                        <a:rPr lang="en-US" sz="1000" b="0" i="0" u="none" strike="noStrike">
                          <a:solidFill>
                            <a:srgbClr val="000000"/>
                          </a:solidFill>
                          <a:effectLst/>
                          <a:highlight>
                            <a:srgbClr val="C6E0B4"/>
                          </a:highlight>
                          <a:latin typeface="Mulish"/>
                        </a:rPr>
                        <a:t>76</a:t>
                      </a:r>
                    </a:p>
                  </a:txBody>
                  <a:tcPr marL="4308" marR="4308" marT="4308"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rtl="0" fontAlgn="b"/>
                      <a:r>
                        <a:rPr lang="en-US" sz="1000" b="0" i="0" u="none" strike="noStrike">
                          <a:solidFill>
                            <a:srgbClr val="000000"/>
                          </a:solidFill>
                          <a:effectLst/>
                          <a:highlight>
                            <a:srgbClr val="C6E0B4"/>
                          </a:highlight>
                          <a:latin typeface="Mulish" panose="020B0604020202020204" charset="0"/>
                        </a:rPr>
                        <a:t>3,647,539</a:t>
                      </a: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rtl="0" fontAlgn="b"/>
                      <a:r>
                        <a:rPr lang="en-US" sz="1000" b="0" i="0" u="none" strike="noStrike">
                          <a:solidFill>
                            <a:srgbClr val="000000"/>
                          </a:solidFill>
                          <a:effectLst/>
                          <a:highlight>
                            <a:srgbClr val="C6E0B4"/>
                          </a:highlight>
                          <a:latin typeface="Mulish"/>
                        </a:rPr>
                        <a:t>Low</a:t>
                      </a: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rtl="0" fontAlgn="b"/>
                      <a:r>
                        <a:rPr lang="en-US" sz="1000" b="0" i="0" u="none" strike="noStrike">
                          <a:solidFill>
                            <a:srgbClr val="000000"/>
                          </a:solidFill>
                          <a:effectLst/>
                          <a:highlight>
                            <a:srgbClr val="C6E0B4"/>
                          </a:highlight>
                          <a:latin typeface="Mulish"/>
                        </a:rPr>
                        <a:t>10.61</a:t>
                      </a: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rtl="0" fontAlgn="b"/>
                      <a:r>
                        <a:rPr lang="en-US" sz="1000" b="0" i="0" u="none" strike="noStrike">
                          <a:solidFill>
                            <a:srgbClr val="000000"/>
                          </a:solidFill>
                          <a:effectLst/>
                          <a:highlight>
                            <a:srgbClr val="C6E0B4"/>
                          </a:highlight>
                          <a:latin typeface="Mulish"/>
                        </a:rPr>
                        <a:t>13.22</a:t>
                      </a: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rtl="0" fontAlgn="b"/>
                      <a:r>
                        <a:rPr lang="en-US" sz="1000" b="0" i="0" u="none" strike="noStrike">
                          <a:solidFill>
                            <a:srgbClr val="000000"/>
                          </a:solidFill>
                          <a:effectLst/>
                          <a:highlight>
                            <a:srgbClr val="C6E0B4"/>
                          </a:highlight>
                          <a:latin typeface="Mulish"/>
                        </a:rPr>
                        <a:t>63</a:t>
                      </a: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rtl="0" fontAlgn="b"/>
                      <a:r>
                        <a:rPr lang="en-US" sz="1000" b="0" i="0" u="none" strike="noStrike">
                          <a:solidFill>
                            <a:srgbClr val="000000"/>
                          </a:solidFill>
                          <a:effectLst/>
                          <a:highlight>
                            <a:srgbClr val="C6E0B4"/>
                          </a:highlight>
                          <a:latin typeface="Mulish"/>
                        </a:rPr>
                        <a:t>16</a:t>
                      </a: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rtl="0" fontAlgn="b"/>
                      <a:r>
                        <a:rPr lang="en-US" sz="1000" b="0" i="0" u="none" strike="noStrike">
                          <a:solidFill>
                            <a:srgbClr val="000000"/>
                          </a:solidFill>
                          <a:effectLst/>
                          <a:highlight>
                            <a:srgbClr val="C6E0B4"/>
                          </a:highlight>
                          <a:latin typeface="Mulish"/>
                        </a:rPr>
                        <a:t>0</a:t>
                      </a: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rtl="0" fontAlgn="b"/>
                      <a:r>
                        <a:rPr lang="en-US" sz="1000" b="0" i="0" u="none" strike="noStrike">
                          <a:solidFill>
                            <a:srgbClr val="000000"/>
                          </a:solidFill>
                          <a:effectLst/>
                          <a:highlight>
                            <a:srgbClr val="C6E0B4"/>
                          </a:highlight>
                          <a:latin typeface="Mulish"/>
                        </a:rPr>
                        <a:t>17,376</a:t>
                      </a:r>
                      <a:endParaRPr lang="en-US" sz="1000" b="0" i="0" u="none" strike="noStrike">
                        <a:solidFill>
                          <a:srgbClr val="000000"/>
                        </a:solidFill>
                        <a:effectLst/>
                        <a:highlight>
                          <a:srgbClr val="C6E0B4"/>
                        </a:highlight>
                        <a:latin typeface="Mulish" panose="020B0604020202020204" charset="0"/>
                      </a:endParaRPr>
                    </a:p>
                  </a:txBody>
                  <a:tcPr marL="4308" marR="4308" marT="4308"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extLst>
                  <a:ext uri="{0D108BD9-81ED-4DB2-BD59-A6C34878D82A}">
                    <a16:rowId xmlns:a16="http://schemas.microsoft.com/office/drawing/2014/main" val="783880843"/>
                  </a:ext>
                </a:extLst>
              </a:tr>
              <a:tr h="422809">
                <a:tc>
                  <a:txBody>
                    <a:bodyPr/>
                    <a:lstStyle/>
                    <a:p>
                      <a:pPr algn="ctr" rtl="0" fontAlgn="b"/>
                      <a:r>
                        <a:rPr lang="en-US" sz="1000" b="0" i="0" u="none" strike="noStrike">
                          <a:solidFill>
                            <a:srgbClr val="000000"/>
                          </a:solidFill>
                          <a:effectLst/>
                          <a:highlight>
                            <a:srgbClr val="E2EFDA"/>
                          </a:highlight>
                          <a:latin typeface="Mulish"/>
                        </a:rPr>
                        <a:t>77</a:t>
                      </a:r>
                    </a:p>
                  </a:txBody>
                  <a:tcPr marL="4308" marR="4308" marT="4308"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2EFDA"/>
                    </a:solidFill>
                  </a:tcPr>
                </a:tc>
                <a:tc>
                  <a:txBody>
                    <a:bodyPr/>
                    <a:lstStyle/>
                    <a:p>
                      <a:pPr algn="ctr" rtl="0" fontAlgn="b"/>
                      <a:r>
                        <a:rPr lang="en-US" sz="1000" b="0" i="0" u="none" strike="noStrike">
                          <a:solidFill>
                            <a:srgbClr val="000000"/>
                          </a:solidFill>
                          <a:effectLst/>
                          <a:highlight>
                            <a:srgbClr val="E2EFDA"/>
                          </a:highlight>
                          <a:latin typeface="Mulish" panose="020B0604020202020204" charset="0"/>
                        </a:rPr>
                        <a:t>6,242,160</a:t>
                      </a: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2EFDA"/>
                    </a:solidFill>
                  </a:tcPr>
                </a:tc>
                <a:tc>
                  <a:txBody>
                    <a:bodyPr/>
                    <a:lstStyle/>
                    <a:p>
                      <a:pPr algn="ctr" rtl="0" fontAlgn="b"/>
                      <a:r>
                        <a:rPr lang="en-US" sz="1000" b="0" i="0" u="none" strike="noStrike">
                          <a:solidFill>
                            <a:srgbClr val="000000"/>
                          </a:solidFill>
                          <a:effectLst/>
                          <a:highlight>
                            <a:srgbClr val="E2EFDA"/>
                          </a:highlight>
                          <a:latin typeface="Mulish"/>
                        </a:rPr>
                        <a:t>Low </a:t>
                      </a:r>
                      <a:endParaRPr lang="en-US" sz="1000" b="0" i="0" u="none" strike="noStrike">
                        <a:solidFill>
                          <a:srgbClr val="000000"/>
                        </a:solidFill>
                        <a:effectLst/>
                        <a:highlight>
                          <a:srgbClr val="E2EFDA"/>
                        </a:highlight>
                        <a:latin typeface="Mulish" panose="020B0604020202020204" charset="0"/>
                      </a:endParaRP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2EFDA"/>
                    </a:solidFill>
                  </a:tcPr>
                </a:tc>
                <a:tc>
                  <a:txBody>
                    <a:bodyPr/>
                    <a:lstStyle/>
                    <a:p>
                      <a:pPr algn="ctr" rtl="0" fontAlgn="b"/>
                      <a:r>
                        <a:rPr lang="en-US" sz="1000" b="0" i="0" u="none" strike="noStrike">
                          <a:solidFill>
                            <a:srgbClr val="000000"/>
                          </a:solidFill>
                          <a:effectLst/>
                          <a:highlight>
                            <a:srgbClr val="E2EFDA"/>
                          </a:highlight>
                          <a:latin typeface="Mulish"/>
                        </a:rPr>
                        <a:t>13.6 </a:t>
                      </a:r>
                      <a:endParaRPr lang="en-US" sz="1000" b="0" i="0" u="none" strike="noStrike">
                        <a:solidFill>
                          <a:srgbClr val="000000"/>
                        </a:solidFill>
                        <a:effectLst/>
                        <a:highlight>
                          <a:srgbClr val="E2EFDA"/>
                        </a:highlight>
                        <a:latin typeface="Mulish" panose="020B0604020202020204" charset="0"/>
                      </a:endParaRP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2EFDA"/>
                    </a:solidFill>
                  </a:tcPr>
                </a:tc>
                <a:tc>
                  <a:txBody>
                    <a:bodyPr/>
                    <a:lstStyle/>
                    <a:p>
                      <a:pPr algn="ctr" rtl="0" fontAlgn="b"/>
                      <a:r>
                        <a:rPr lang="en-US" sz="1000" b="0" i="0" u="none" strike="noStrike">
                          <a:solidFill>
                            <a:srgbClr val="000000"/>
                          </a:solidFill>
                          <a:effectLst/>
                          <a:highlight>
                            <a:srgbClr val="E2EFDA"/>
                          </a:highlight>
                          <a:latin typeface="Mulish"/>
                        </a:rPr>
                        <a:t>13.13 </a:t>
                      </a:r>
                      <a:endParaRPr lang="en-US" sz="1000" b="0" i="0" u="none" strike="noStrike">
                        <a:solidFill>
                          <a:srgbClr val="000000"/>
                        </a:solidFill>
                        <a:effectLst/>
                        <a:highlight>
                          <a:srgbClr val="E2EFDA"/>
                        </a:highlight>
                        <a:latin typeface="Mulish" panose="020B0604020202020204" charset="0"/>
                      </a:endParaRP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2EFDA"/>
                    </a:solidFill>
                  </a:tcPr>
                </a:tc>
                <a:tc>
                  <a:txBody>
                    <a:bodyPr/>
                    <a:lstStyle/>
                    <a:p>
                      <a:pPr algn="ctr" rtl="0" fontAlgn="b"/>
                      <a:r>
                        <a:rPr lang="en-US" sz="1000" b="0" i="0" u="none" strike="noStrike">
                          <a:solidFill>
                            <a:srgbClr val="000000"/>
                          </a:solidFill>
                          <a:effectLst/>
                          <a:highlight>
                            <a:srgbClr val="E2EFDA"/>
                          </a:highlight>
                          <a:latin typeface="Mulish"/>
                        </a:rPr>
                        <a:t>33 </a:t>
                      </a:r>
                      <a:endParaRPr lang="en-US" sz="1000" b="0" i="0" u="none" strike="noStrike">
                        <a:solidFill>
                          <a:srgbClr val="000000"/>
                        </a:solidFill>
                        <a:effectLst/>
                        <a:highlight>
                          <a:srgbClr val="E2EFDA"/>
                        </a:highlight>
                        <a:latin typeface="Mulish" panose="020B0604020202020204" charset="0"/>
                      </a:endParaRP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2EFDA"/>
                    </a:solidFill>
                  </a:tcPr>
                </a:tc>
                <a:tc>
                  <a:txBody>
                    <a:bodyPr/>
                    <a:lstStyle/>
                    <a:p>
                      <a:pPr algn="ctr" rtl="0" fontAlgn="b"/>
                      <a:r>
                        <a:rPr lang="en-US" sz="1000" b="0" i="0" u="none" strike="noStrike">
                          <a:solidFill>
                            <a:srgbClr val="000000"/>
                          </a:solidFill>
                          <a:effectLst/>
                          <a:highlight>
                            <a:srgbClr val="E2EFDA"/>
                          </a:highlight>
                          <a:latin typeface="Mulish"/>
                        </a:rPr>
                        <a:t>39 </a:t>
                      </a:r>
                      <a:endParaRPr lang="en-US" sz="1000" b="0" i="0" u="none" strike="noStrike">
                        <a:solidFill>
                          <a:srgbClr val="000000"/>
                        </a:solidFill>
                        <a:effectLst/>
                        <a:highlight>
                          <a:srgbClr val="E2EFDA"/>
                        </a:highlight>
                        <a:latin typeface="Mulish" panose="020B0604020202020204" charset="0"/>
                      </a:endParaRP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2EFDA"/>
                    </a:solidFill>
                  </a:tcPr>
                </a:tc>
                <a:tc>
                  <a:txBody>
                    <a:bodyPr/>
                    <a:lstStyle/>
                    <a:p>
                      <a:pPr algn="ctr" rtl="0" fontAlgn="b"/>
                      <a:r>
                        <a:rPr lang="en-US" sz="1000" b="0" i="0" u="none" strike="noStrike">
                          <a:solidFill>
                            <a:srgbClr val="000000"/>
                          </a:solidFill>
                          <a:effectLst/>
                          <a:highlight>
                            <a:srgbClr val="E2EFDA"/>
                          </a:highlight>
                          <a:latin typeface="Mulish"/>
                        </a:rPr>
                        <a:t>7 </a:t>
                      </a:r>
                      <a:endParaRPr lang="en-US" sz="1000" b="0" i="0" u="none" strike="noStrike">
                        <a:solidFill>
                          <a:srgbClr val="000000"/>
                        </a:solidFill>
                        <a:effectLst/>
                        <a:highlight>
                          <a:srgbClr val="E2EFDA"/>
                        </a:highlight>
                        <a:latin typeface="Mulish" panose="020B0604020202020204" charset="0"/>
                      </a:endParaRPr>
                    </a:p>
                  </a:txBody>
                  <a:tcPr marL="4308" marR="4308" marT="4308"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2EFDA"/>
                    </a:solidFill>
                  </a:tcPr>
                </a:tc>
                <a:tc>
                  <a:txBody>
                    <a:bodyPr/>
                    <a:lstStyle/>
                    <a:p>
                      <a:pPr algn="ctr" rtl="0" fontAlgn="b"/>
                      <a:r>
                        <a:rPr lang="en-US" sz="1000" b="0" i="0" u="none" strike="noStrike">
                          <a:solidFill>
                            <a:srgbClr val="000000"/>
                          </a:solidFill>
                          <a:effectLst/>
                          <a:highlight>
                            <a:srgbClr val="E2EFDA"/>
                          </a:highlight>
                          <a:latin typeface="Mulish"/>
                        </a:rPr>
                        <a:t>2,599 </a:t>
                      </a:r>
                      <a:endParaRPr lang="en-US" sz="1000" b="0" i="0" u="none" strike="noStrike">
                        <a:solidFill>
                          <a:srgbClr val="000000"/>
                        </a:solidFill>
                        <a:effectLst/>
                        <a:highlight>
                          <a:srgbClr val="E2EFDA"/>
                        </a:highlight>
                        <a:latin typeface="Mulish" panose="020B0604020202020204" charset="0"/>
                      </a:endParaRPr>
                    </a:p>
                  </a:txBody>
                  <a:tcPr marL="4308" marR="4308" marT="4308"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E2EFDA"/>
                    </a:solidFill>
                  </a:tcPr>
                </a:tc>
                <a:extLst>
                  <a:ext uri="{0D108BD9-81ED-4DB2-BD59-A6C34878D82A}">
                    <a16:rowId xmlns:a16="http://schemas.microsoft.com/office/drawing/2014/main" val="783700378"/>
                  </a:ext>
                </a:extLst>
              </a:tr>
            </a:tbl>
          </a:graphicData>
        </a:graphic>
      </p:graphicFrame>
    </p:spTree>
    <p:extLst>
      <p:ext uri="{BB962C8B-B14F-4D97-AF65-F5344CB8AC3E}">
        <p14:creationId xmlns:p14="http://schemas.microsoft.com/office/powerpoint/2010/main" val="1694637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6">
          <a:extLst>
            <a:ext uri="{FF2B5EF4-FFF2-40B4-BE49-F238E27FC236}">
              <a16:creationId xmlns:a16="http://schemas.microsoft.com/office/drawing/2014/main" id="{A106CBC8-39F2-36E0-3096-042828E9B346}"/>
            </a:ext>
          </a:extLst>
        </p:cNvPr>
        <p:cNvGrpSpPr/>
        <p:nvPr/>
      </p:nvGrpSpPr>
      <p:grpSpPr>
        <a:xfrm>
          <a:off x="0" y="0"/>
          <a:ext cx="0" cy="0"/>
          <a:chOff x="0" y="0"/>
          <a:chExt cx="0" cy="0"/>
        </a:xfrm>
      </p:grpSpPr>
      <p:sp>
        <p:nvSpPr>
          <p:cNvPr id="344" name="Google Shape;344;p44">
            <a:extLst>
              <a:ext uri="{FF2B5EF4-FFF2-40B4-BE49-F238E27FC236}">
                <a16:creationId xmlns:a16="http://schemas.microsoft.com/office/drawing/2014/main" id="{91972FF3-4BFE-5F62-6403-10F04C8F6321}"/>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a:t>Projected Sales for Potential Locations</a:t>
            </a:r>
          </a:p>
        </p:txBody>
      </p:sp>
      <p:cxnSp>
        <p:nvCxnSpPr>
          <p:cNvPr id="351" name="Google Shape;351;p44">
            <a:extLst>
              <a:ext uri="{FF2B5EF4-FFF2-40B4-BE49-F238E27FC236}">
                <a16:creationId xmlns:a16="http://schemas.microsoft.com/office/drawing/2014/main" id="{16B6AA3F-4214-2ABA-11A3-C6EEFEC52289}"/>
              </a:ext>
            </a:extLst>
          </p:cNvPr>
          <p:cNvCxnSpPr/>
          <p:nvPr/>
        </p:nvCxnSpPr>
        <p:spPr>
          <a:xfrm>
            <a:off x="828013" y="852890"/>
            <a:ext cx="673200" cy="0"/>
          </a:xfrm>
          <a:prstGeom prst="straightConnector1">
            <a:avLst/>
          </a:prstGeom>
          <a:noFill/>
          <a:ln w="28575" cap="flat" cmpd="sng">
            <a:solidFill>
              <a:schemeClr val="dk2"/>
            </a:solidFill>
            <a:prstDash val="solid"/>
            <a:round/>
            <a:headEnd type="none" w="med" len="med"/>
            <a:tailEnd type="none" w="med" len="med"/>
          </a:ln>
        </p:spPr>
      </p:cxnSp>
      <p:sp>
        <p:nvSpPr>
          <p:cNvPr id="7" name="Google Shape;327;p43">
            <a:extLst>
              <a:ext uri="{FF2B5EF4-FFF2-40B4-BE49-F238E27FC236}">
                <a16:creationId xmlns:a16="http://schemas.microsoft.com/office/drawing/2014/main" id="{0E18ADE2-6893-649B-7FFD-EB1B7226BCA6}"/>
              </a:ext>
            </a:extLst>
          </p:cNvPr>
          <p:cNvSpPr txBox="1">
            <a:spLocks/>
          </p:cNvSpPr>
          <p:nvPr/>
        </p:nvSpPr>
        <p:spPr>
          <a:xfrm>
            <a:off x="3272917" y="682730"/>
            <a:ext cx="2456498" cy="6699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1pPr>
            <a:lvl2pPr marL="914400" marR="0" lvl="1"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2pPr>
            <a:lvl3pPr marL="1371600" marR="0" lvl="2"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3pPr>
            <a:lvl4pPr marL="1828800" marR="0" lvl="3"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4pPr>
            <a:lvl5pPr marL="2286000" marR="0" lvl="4"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5pPr>
            <a:lvl6pPr marL="2743200" marR="0" lvl="5"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6pPr>
            <a:lvl7pPr marL="3200400" marR="0" lvl="6"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7pPr>
            <a:lvl8pPr marL="3657600" marR="0" lvl="7"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8pPr>
            <a:lvl9pPr marL="4114800" marR="0" lvl="8"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9pPr>
          </a:lstStyle>
          <a:p>
            <a:pPr marL="127000" indent="0">
              <a:spcBef>
                <a:spcPts val="1000"/>
              </a:spcBef>
              <a:buSzPts val="1600"/>
            </a:pPr>
            <a:r>
              <a:rPr lang="en-US" sz="1050" b="1"/>
              <a:t>Table 11: Sales Projection Results</a:t>
            </a:r>
          </a:p>
        </p:txBody>
      </p:sp>
      <p:sp>
        <p:nvSpPr>
          <p:cNvPr id="8" name="Slide Number Placeholder 7">
            <a:extLst>
              <a:ext uri="{FF2B5EF4-FFF2-40B4-BE49-F238E27FC236}">
                <a16:creationId xmlns:a16="http://schemas.microsoft.com/office/drawing/2014/main" id="{80A495DC-F87A-E721-8721-CD0C85002EFB}"/>
              </a:ext>
            </a:extLst>
          </p:cNvPr>
          <p:cNvSpPr>
            <a:spLocks noGrp="1"/>
          </p:cNvSpPr>
          <p:nvPr>
            <p:ph type="sldNum" sz="quarter" idx="11"/>
          </p:nvPr>
        </p:nvSpPr>
        <p:spPr/>
        <p:txBody>
          <a:bodyPr/>
          <a:lstStyle/>
          <a:p>
            <a:fld id="{FBBA87CE-9D2A-414A-8EC8-32E29FF7F21D}" type="slidenum">
              <a:rPr lang="en-US" smtClean="0"/>
              <a:t>18</a:t>
            </a:fld>
            <a:endParaRPr lang="en-US"/>
          </a:p>
        </p:txBody>
      </p:sp>
      <p:sp>
        <p:nvSpPr>
          <p:cNvPr id="9" name="Google Shape;327;p43">
            <a:extLst>
              <a:ext uri="{FF2B5EF4-FFF2-40B4-BE49-F238E27FC236}">
                <a16:creationId xmlns:a16="http://schemas.microsoft.com/office/drawing/2014/main" id="{372D08D8-65E4-730C-1966-CDC767DAEECC}"/>
              </a:ext>
            </a:extLst>
          </p:cNvPr>
          <p:cNvSpPr txBox="1">
            <a:spLocks/>
          </p:cNvSpPr>
          <p:nvPr/>
        </p:nvSpPr>
        <p:spPr>
          <a:xfrm>
            <a:off x="2962980" y="3262797"/>
            <a:ext cx="3320253" cy="6699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1pPr>
            <a:lvl2pPr marL="914400" marR="0" lvl="1"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2pPr>
            <a:lvl3pPr marL="1371600" marR="0" lvl="2"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3pPr>
            <a:lvl4pPr marL="1828800" marR="0" lvl="3"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4pPr>
            <a:lvl5pPr marL="2286000" marR="0" lvl="4"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5pPr>
            <a:lvl6pPr marL="2743200" marR="0" lvl="5"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6pPr>
            <a:lvl7pPr marL="3200400" marR="0" lvl="6"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7pPr>
            <a:lvl8pPr marL="3657600" marR="0" lvl="7"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8pPr>
            <a:lvl9pPr marL="4114800" marR="0" lvl="8"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9pPr>
          </a:lstStyle>
          <a:p>
            <a:pPr marL="127000" indent="0">
              <a:spcBef>
                <a:spcPts val="1000"/>
              </a:spcBef>
              <a:buSzPts val="1600"/>
            </a:pPr>
            <a:r>
              <a:rPr lang="en-US" sz="1050" b="1"/>
              <a:t>Table 12: Threshold Values for Potential Sales</a:t>
            </a:r>
          </a:p>
        </p:txBody>
      </p:sp>
      <p:graphicFrame>
        <p:nvGraphicFramePr>
          <p:cNvPr id="3" name="Table 2">
            <a:extLst>
              <a:ext uri="{FF2B5EF4-FFF2-40B4-BE49-F238E27FC236}">
                <a16:creationId xmlns:a16="http://schemas.microsoft.com/office/drawing/2014/main" id="{FA38E25E-E6F1-C036-6D6D-7755844FE748}"/>
              </a:ext>
            </a:extLst>
          </p:cNvPr>
          <p:cNvGraphicFramePr>
            <a:graphicFrameLocks noGrp="1"/>
          </p:cNvGraphicFramePr>
          <p:nvPr>
            <p:extLst>
              <p:ext uri="{D42A27DB-BD31-4B8C-83A1-F6EECF244321}">
                <p14:modId xmlns:p14="http://schemas.microsoft.com/office/powerpoint/2010/main" val="2876544943"/>
              </p:ext>
            </p:extLst>
          </p:nvPr>
        </p:nvGraphicFramePr>
        <p:xfrm>
          <a:off x="1250949" y="1155281"/>
          <a:ext cx="6642100" cy="2094868"/>
        </p:xfrm>
        <a:graphic>
          <a:graphicData uri="http://schemas.openxmlformats.org/drawingml/2006/table">
            <a:tbl>
              <a:tblPr/>
              <a:tblGrid>
                <a:gridCol w="1879600">
                  <a:extLst>
                    <a:ext uri="{9D8B030D-6E8A-4147-A177-3AD203B41FA5}">
                      <a16:colId xmlns:a16="http://schemas.microsoft.com/office/drawing/2014/main" val="1492531804"/>
                    </a:ext>
                  </a:extLst>
                </a:gridCol>
                <a:gridCol w="3213100">
                  <a:extLst>
                    <a:ext uri="{9D8B030D-6E8A-4147-A177-3AD203B41FA5}">
                      <a16:colId xmlns:a16="http://schemas.microsoft.com/office/drawing/2014/main" val="1866024848"/>
                    </a:ext>
                  </a:extLst>
                </a:gridCol>
                <a:gridCol w="1549400">
                  <a:extLst>
                    <a:ext uri="{9D8B030D-6E8A-4147-A177-3AD203B41FA5}">
                      <a16:colId xmlns:a16="http://schemas.microsoft.com/office/drawing/2014/main" val="908933143"/>
                    </a:ext>
                  </a:extLst>
                </a:gridCol>
              </a:tblGrid>
              <a:tr h="213944">
                <a:tc>
                  <a:txBody>
                    <a:bodyPr/>
                    <a:lstStyle/>
                    <a:p>
                      <a:pPr algn="ctr" fontAlgn="ctr"/>
                      <a:r>
                        <a:rPr lang="en-US" sz="1100" b="1" i="0" u="none" strike="noStrike">
                          <a:solidFill>
                            <a:srgbClr val="FFFFFF"/>
                          </a:solidFill>
                          <a:effectLst/>
                          <a:highlight>
                            <a:srgbClr val="70AD47"/>
                          </a:highlight>
                          <a:latin typeface="Mulish" panose="020B0604020202020204" charset="0"/>
                        </a:rPr>
                        <a:t>Revenue Type</a:t>
                      </a:r>
                    </a:p>
                  </a:txBody>
                  <a:tcPr marL="7620" marR="7620" marT="7620" marB="0" anchor="ctr">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ctr" fontAlgn="ctr"/>
                      <a:r>
                        <a:rPr lang="en-US" sz="1100" b="1" i="0" u="none" strike="noStrike">
                          <a:solidFill>
                            <a:srgbClr val="FFFFFF"/>
                          </a:solidFill>
                          <a:effectLst/>
                          <a:highlight>
                            <a:srgbClr val="70AD47"/>
                          </a:highlight>
                          <a:latin typeface="Mulish" panose="020B0604020202020204" charset="0"/>
                        </a:rPr>
                        <a:t>Description</a:t>
                      </a:r>
                    </a:p>
                  </a:txBody>
                  <a:tcPr marL="7620" marR="7620" marT="762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ctr" fontAlgn="ctr"/>
                      <a:r>
                        <a:rPr lang="en-US" sz="1100" b="1" i="0" u="none" strike="noStrike">
                          <a:solidFill>
                            <a:srgbClr val="FFFFFF"/>
                          </a:solidFill>
                          <a:effectLst/>
                          <a:highlight>
                            <a:srgbClr val="70AD47"/>
                          </a:highlight>
                          <a:latin typeface="Mulish" panose="020B0604020202020204" charset="0"/>
                        </a:rPr>
                        <a:t>Store Number</a:t>
                      </a:r>
                    </a:p>
                  </a:txBody>
                  <a:tcPr marL="7620" marR="7620" marT="7620" marB="0" anchor="ctr">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70AD47"/>
                    </a:solidFill>
                  </a:tcPr>
                </a:tc>
                <a:extLst>
                  <a:ext uri="{0D108BD9-81ED-4DB2-BD59-A6C34878D82A}">
                    <a16:rowId xmlns:a16="http://schemas.microsoft.com/office/drawing/2014/main" val="1267695287"/>
                  </a:ext>
                </a:extLst>
              </a:tr>
              <a:tr h="427888">
                <a:tc>
                  <a:txBody>
                    <a:bodyPr/>
                    <a:lstStyle/>
                    <a:p>
                      <a:pPr algn="ctr" fontAlgn="ctr"/>
                      <a:r>
                        <a:rPr lang="en-US" sz="1100" b="0" i="0" u="none" strike="noStrike">
                          <a:solidFill>
                            <a:srgbClr val="000000"/>
                          </a:solidFill>
                          <a:effectLst/>
                          <a:highlight>
                            <a:srgbClr val="C6E0B4"/>
                          </a:highlight>
                          <a:latin typeface="Mulish" panose="020B0604020202020204" charset="0"/>
                        </a:rPr>
                        <a:t>High Potential</a:t>
                      </a:r>
                    </a:p>
                  </a:txBody>
                  <a:tcPr marL="7620" marR="7620" marT="762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ctr"/>
                      <a:r>
                        <a:rPr lang="en-US" sz="1100" b="0" i="0" u="none" strike="noStrike">
                          <a:solidFill>
                            <a:srgbClr val="000000"/>
                          </a:solidFill>
                          <a:effectLst/>
                          <a:highlight>
                            <a:srgbClr val="C6E0B4"/>
                          </a:highlight>
                          <a:latin typeface="Mulish" panose="020B0604020202020204" charset="0"/>
                        </a:rPr>
                        <a:t>Projected sales ≥ (average sales plus two standard deviations)</a:t>
                      </a:r>
                    </a:p>
                  </a:txBody>
                  <a:tcPr marL="7620" marR="7620" marT="762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ctr"/>
                      <a:r>
                        <a:rPr lang="en-US" sz="1100" b="0" i="0" u="none" strike="noStrike">
                          <a:solidFill>
                            <a:srgbClr val="000000"/>
                          </a:solidFill>
                          <a:effectLst/>
                          <a:highlight>
                            <a:srgbClr val="C6E0B4"/>
                          </a:highlight>
                          <a:latin typeface="Mulish" panose="020B0604020202020204" charset="0"/>
                        </a:rPr>
                        <a:t>None</a:t>
                      </a:r>
                    </a:p>
                  </a:txBody>
                  <a:tcPr marL="7620" marR="7620" marT="762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extLst>
                  <a:ext uri="{0D108BD9-81ED-4DB2-BD59-A6C34878D82A}">
                    <a16:rowId xmlns:a16="http://schemas.microsoft.com/office/drawing/2014/main" val="2111956963"/>
                  </a:ext>
                </a:extLst>
              </a:tr>
              <a:tr h="641832">
                <a:tc>
                  <a:txBody>
                    <a:bodyPr/>
                    <a:lstStyle/>
                    <a:p>
                      <a:pPr algn="ctr" fontAlgn="ctr"/>
                      <a:r>
                        <a:rPr lang="en-US" sz="1100" b="0" i="0" u="none" strike="noStrike">
                          <a:solidFill>
                            <a:srgbClr val="000000"/>
                          </a:solidFill>
                          <a:effectLst/>
                          <a:highlight>
                            <a:srgbClr val="E2EFDA"/>
                          </a:highlight>
                          <a:latin typeface="Mulish" panose="020B0604020202020204" charset="0"/>
                        </a:rPr>
                        <a:t>Medium Potential</a:t>
                      </a:r>
                    </a:p>
                  </a:txBody>
                  <a:tcPr marL="7620" marR="7620" marT="762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ctr"/>
                      <a:r>
                        <a:rPr lang="en-US" sz="1100" b="0" i="0" u="none" strike="noStrike">
                          <a:solidFill>
                            <a:srgbClr val="000000"/>
                          </a:solidFill>
                          <a:effectLst/>
                          <a:highlight>
                            <a:srgbClr val="E2EFDA"/>
                          </a:highlight>
                          <a:latin typeface="Mulish" panose="020B0604020202020204" charset="0"/>
                        </a:rPr>
                        <a:t>Projected sales ≥ (average sales plus one standard deviation) but Projected sales &lt; (average sales plus two standard deviations)</a:t>
                      </a:r>
                    </a:p>
                  </a:txBody>
                  <a:tcPr marL="7620" marR="7620" marT="762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ctr"/>
                      <a:r>
                        <a:rPr lang="en-US" sz="1100" b="0" i="0" u="none" strike="noStrike">
                          <a:solidFill>
                            <a:srgbClr val="000000"/>
                          </a:solidFill>
                          <a:effectLst/>
                          <a:highlight>
                            <a:srgbClr val="E2EFDA"/>
                          </a:highlight>
                          <a:latin typeface="Mulish" panose="020B0604020202020204" charset="0"/>
                        </a:rPr>
                        <a:t>73</a:t>
                      </a:r>
                    </a:p>
                  </a:txBody>
                  <a:tcPr marL="7620" marR="7620" marT="762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extLst>
                  <a:ext uri="{0D108BD9-81ED-4DB2-BD59-A6C34878D82A}">
                    <a16:rowId xmlns:a16="http://schemas.microsoft.com/office/drawing/2014/main" val="3050548993"/>
                  </a:ext>
                </a:extLst>
              </a:tr>
              <a:tr h="597260">
                <a:tc>
                  <a:txBody>
                    <a:bodyPr/>
                    <a:lstStyle/>
                    <a:p>
                      <a:pPr algn="ctr" fontAlgn="ctr"/>
                      <a:r>
                        <a:rPr lang="en-US" sz="1100" b="0" i="0" u="none" strike="noStrike">
                          <a:solidFill>
                            <a:srgbClr val="000000"/>
                          </a:solidFill>
                          <a:effectLst/>
                          <a:highlight>
                            <a:srgbClr val="C6E0B4"/>
                          </a:highlight>
                          <a:latin typeface="Mulish" panose="020B0604020202020204" charset="0"/>
                        </a:rPr>
                        <a:t>Above Average Potential</a:t>
                      </a:r>
                    </a:p>
                  </a:txBody>
                  <a:tcPr marL="7620" marR="7620" marT="762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ctr"/>
                      <a:r>
                        <a:rPr lang="en-US" sz="1100" b="0" i="0" u="none" strike="noStrike">
                          <a:solidFill>
                            <a:srgbClr val="000000"/>
                          </a:solidFill>
                          <a:effectLst/>
                          <a:highlight>
                            <a:srgbClr val="C6E0B4"/>
                          </a:highlight>
                          <a:latin typeface="Mulish" panose="020B0604020202020204" charset="0"/>
                        </a:rPr>
                        <a:t>Projected sales ≥ average sales but Projected sales &lt; (average sales plus one standard deviations)</a:t>
                      </a:r>
                    </a:p>
                  </a:txBody>
                  <a:tcPr marL="7620" marR="7620" marT="762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ctr"/>
                      <a:r>
                        <a:rPr lang="en-US" sz="1100" b="0" i="0" u="none" strike="noStrike">
                          <a:solidFill>
                            <a:srgbClr val="000000"/>
                          </a:solidFill>
                          <a:effectLst/>
                          <a:highlight>
                            <a:srgbClr val="C6E0B4"/>
                          </a:highlight>
                          <a:latin typeface="Mulish" panose="020B0604020202020204" charset="0"/>
                        </a:rPr>
                        <a:t>72</a:t>
                      </a:r>
                    </a:p>
                  </a:txBody>
                  <a:tcPr marL="7620" marR="7620" marT="762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extLst>
                  <a:ext uri="{0D108BD9-81ED-4DB2-BD59-A6C34878D82A}">
                    <a16:rowId xmlns:a16="http://schemas.microsoft.com/office/drawing/2014/main" val="2540319520"/>
                  </a:ext>
                </a:extLst>
              </a:tr>
              <a:tr h="213944">
                <a:tc>
                  <a:txBody>
                    <a:bodyPr/>
                    <a:lstStyle/>
                    <a:p>
                      <a:pPr algn="ctr" fontAlgn="ctr"/>
                      <a:r>
                        <a:rPr lang="en-US" sz="1100" b="0" i="0" u="none" strike="noStrike">
                          <a:solidFill>
                            <a:srgbClr val="000000"/>
                          </a:solidFill>
                          <a:effectLst/>
                          <a:highlight>
                            <a:srgbClr val="E2EFDA"/>
                          </a:highlight>
                          <a:latin typeface="Mulish" panose="020B0604020202020204" charset="0"/>
                        </a:rPr>
                        <a:t>Low Potential</a:t>
                      </a:r>
                    </a:p>
                  </a:txBody>
                  <a:tcPr marL="7620" marR="7620" marT="762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2EFDA"/>
                    </a:solidFill>
                  </a:tcPr>
                </a:tc>
                <a:tc>
                  <a:txBody>
                    <a:bodyPr/>
                    <a:lstStyle/>
                    <a:p>
                      <a:pPr algn="ctr" fontAlgn="ctr"/>
                      <a:r>
                        <a:rPr lang="en-US" sz="1100" b="0" i="0" u="none" strike="noStrike">
                          <a:solidFill>
                            <a:srgbClr val="000000"/>
                          </a:solidFill>
                          <a:effectLst/>
                          <a:highlight>
                            <a:srgbClr val="E2EFDA"/>
                          </a:highlight>
                          <a:latin typeface="Mulish" panose="020B0604020202020204" charset="0"/>
                        </a:rPr>
                        <a:t>Projected sales &lt; average sales</a:t>
                      </a:r>
                    </a:p>
                  </a:txBody>
                  <a:tcPr marL="7620" marR="7620" marT="762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2EFDA"/>
                    </a:solidFill>
                  </a:tcPr>
                </a:tc>
                <a:tc>
                  <a:txBody>
                    <a:bodyPr/>
                    <a:lstStyle/>
                    <a:p>
                      <a:pPr algn="ctr" fontAlgn="ctr"/>
                      <a:r>
                        <a:rPr lang="en-US" sz="1100" b="0" i="0" u="none" strike="noStrike">
                          <a:solidFill>
                            <a:srgbClr val="000000"/>
                          </a:solidFill>
                          <a:effectLst/>
                          <a:highlight>
                            <a:srgbClr val="E2EFDA"/>
                          </a:highlight>
                          <a:latin typeface="Mulish" panose="020B0604020202020204" charset="0"/>
                        </a:rPr>
                        <a:t>74, 75, 76, 77</a:t>
                      </a:r>
                    </a:p>
                  </a:txBody>
                  <a:tcPr marL="7620" marR="7620" marT="762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E2EFDA"/>
                    </a:solidFill>
                  </a:tcPr>
                </a:tc>
                <a:extLst>
                  <a:ext uri="{0D108BD9-81ED-4DB2-BD59-A6C34878D82A}">
                    <a16:rowId xmlns:a16="http://schemas.microsoft.com/office/drawing/2014/main" val="3875721149"/>
                  </a:ext>
                </a:extLst>
              </a:tr>
            </a:tbl>
          </a:graphicData>
        </a:graphic>
      </p:graphicFrame>
      <p:graphicFrame>
        <p:nvGraphicFramePr>
          <p:cNvPr id="10" name="Table 9">
            <a:extLst>
              <a:ext uri="{FF2B5EF4-FFF2-40B4-BE49-F238E27FC236}">
                <a16:creationId xmlns:a16="http://schemas.microsoft.com/office/drawing/2014/main" id="{670BF3E3-3113-B200-E581-A2C3822AE190}"/>
              </a:ext>
            </a:extLst>
          </p:cNvPr>
          <p:cNvGraphicFramePr>
            <a:graphicFrameLocks noGrp="1"/>
          </p:cNvGraphicFramePr>
          <p:nvPr>
            <p:extLst>
              <p:ext uri="{D42A27DB-BD31-4B8C-83A1-F6EECF244321}">
                <p14:modId xmlns:p14="http://schemas.microsoft.com/office/powerpoint/2010/main" val="1931066393"/>
              </p:ext>
            </p:extLst>
          </p:nvPr>
        </p:nvGraphicFramePr>
        <p:xfrm>
          <a:off x="2025649" y="3794601"/>
          <a:ext cx="5092700" cy="1203960"/>
        </p:xfrm>
        <a:graphic>
          <a:graphicData uri="http://schemas.openxmlformats.org/drawingml/2006/table">
            <a:tbl>
              <a:tblPr/>
              <a:tblGrid>
                <a:gridCol w="1879600">
                  <a:extLst>
                    <a:ext uri="{9D8B030D-6E8A-4147-A177-3AD203B41FA5}">
                      <a16:colId xmlns:a16="http://schemas.microsoft.com/office/drawing/2014/main" val="2007169900"/>
                    </a:ext>
                  </a:extLst>
                </a:gridCol>
                <a:gridCol w="3213100">
                  <a:extLst>
                    <a:ext uri="{9D8B030D-6E8A-4147-A177-3AD203B41FA5}">
                      <a16:colId xmlns:a16="http://schemas.microsoft.com/office/drawing/2014/main" val="3710263708"/>
                    </a:ext>
                  </a:extLst>
                </a:gridCol>
              </a:tblGrid>
              <a:tr h="163445">
                <a:tc>
                  <a:txBody>
                    <a:bodyPr/>
                    <a:lstStyle/>
                    <a:p>
                      <a:pPr algn="ctr" fontAlgn="ctr"/>
                      <a:r>
                        <a:rPr lang="en-US" sz="1100" b="1" i="0" u="none" strike="noStrike">
                          <a:solidFill>
                            <a:srgbClr val="FFFFFF"/>
                          </a:solidFill>
                          <a:effectLst/>
                          <a:highlight>
                            <a:srgbClr val="70AD47"/>
                          </a:highlight>
                          <a:latin typeface="Mulish" panose="020B0604020202020204" charset="0"/>
                        </a:rPr>
                        <a:t>Sales Level</a:t>
                      </a:r>
                    </a:p>
                  </a:txBody>
                  <a:tcPr marL="7620" marR="7620" marT="7620" marB="0" anchor="ctr">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ctr" fontAlgn="ctr"/>
                      <a:r>
                        <a:rPr lang="en-US" sz="1100" b="1" i="0" u="none" strike="noStrike">
                          <a:solidFill>
                            <a:srgbClr val="FFFFFF"/>
                          </a:solidFill>
                          <a:effectLst/>
                          <a:highlight>
                            <a:srgbClr val="70AD47"/>
                          </a:highlight>
                          <a:latin typeface="Mulish" panose="020B0604020202020204" charset="0"/>
                        </a:rPr>
                        <a:t>Value of Sales</a:t>
                      </a:r>
                    </a:p>
                  </a:txBody>
                  <a:tcPr marL="7620" marR="7620" marT="7620" marB="0" anchor="ctr">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70AD47"/>
                    </a:solidFill>
                  </a:tcPr>
                </a:tc>
                <a:extLst>
                  <a:ext uri="{0D108BD9-81ED-4DB2-BD59-A6C34878D82A}">
                    <a16:rowId xmlns:a16="http://schemas.microsoft.com/office/drawing/2014/main" val="1455419771"/>
                  </a:ext>
                </a:extLst>
              </a:tr>
              <a:tr h="182880">
                <a:tc>
                  <a:txBody>
                    <a:bodyPr/>
                    <a:lstStyle/>
                    <a:p>
                      <a:pPr algn="ctr" fontAlgn="ctr"/>
                      <a:r>
                        <a:rPr lang="en-US" sz="1100" b="0" i="0" u="none" strike="noStrike">
                          <a:solidFill>
                            <a:srgbClr val="000000"/>
                          </a:solidFill>
                          <a:effectLst/>
                          <a:highlight>
                            <a:srgbClr val="C6E0B4"/>
                          </a:highlight>
                          <a:latin typeface="Mulish" panose="020B0604020202020204" charset="0"/>
                        </a:rPr>
                        <a:t>Average Sales</a:t>
                      </a:r>
                    </a:p>
                  </a:txBody>
                  <a:tcPr marL="7620" marR="7620" marT="762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100" b="0" i="0" u="none" strike="noStrike">
                          <a:solidFill>
                            <a:srgbClr val="000000"/>
                          </a:solidFill>
                          <a:effectLst/>
                          <a:highlight>
                            <a:srgbClr val="C6E0B4"/>
                          </a:highlight>
                          <a:latin typeface="Mulish" panose="020B0604020202020204" charset="0"/>
                        </a:rPr>
                        <a:t>                                                                            $14,318,647</a:t>
                      </a:r>
                    </a:p>
                  </a:txBody>
                  <a:tcPr marL="7620" marR="7620" marT="762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extLst>
                  <a:ext uri="{0D108BD9-81ED-4DB2-BD59-A6C34878D82A}">
                    <a16:rowId xmlns:a16="http://schemas.microsoft.com/office/drawing/2014/main" val="2368916840"/>
                  </a:ext>
                </a:extLst>
              </a:tr>
              <a:tr h="182880">
                <a:tc>
                  <a:txBody>
                    <a:bodyPr/>
                    <a:lstStyle/>
                    <a:p>
                      <a:pPr algn="ctr" fontAlgn="ctr"/>
                      <a:r>
                        <a:rPr lang="en-US" sz="1100" b="0" i="0" u="none" strike="noStrike">
                          <a:solidFill>
                            <a:srgbClr val="000000"/>
                          </a:solidFill>
                          <a:effectLst/>
                          <a:highlight>
                            <a:srgbClr val="E2EFDA"/>
                          </a:highlight>
                          <a:latin typeface="Mulish" panose="020B0604020202020204" charset="0"/>
                        </a:rPr>
                        <a:t>Average + 1 std. dev.</a:t>
                      </a:r>
                    </a:p>
                  </a:txBody>
                  <a:tcPr marL="7620" marR="7620" marT="762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100" b="0" i="0" u="none" strike="noStrike">
                          <a:solidFill>
                            <a:srgbClr val="000000"/>
                          </a:solidFill>
                          <a:effectLst/>
                          <a:highlight>
                            <a:srgbClr val="E2EFDA"/>
                          </a:highlight>
                          <a:latin typeface="Mulish" panose="020B0604020202020204" charset="0"/>
                        </a:rPr>
                        <a:t>                                                                            $21,056,367</a:t>
                      </a:r>
                    </a:p>
                  </a:txBody>
                  <a:tcPr marL="7620" marR="7620" marT="762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extLst>
                  <a:ext uri="{0D108BD9-81ED-4DB2-BD59-A6C34878D82A}">
                    <a16:rowId xmlns:a16="http://schemas.microsoft.com/office/drawing/2014/main" val="2558542628"/>
                  </a:ext>
                </a:extLst>
              </a:tr>
              <a:tr h="182880">
                <a:tc>
                  <a:txBody>
                    <a:bodyPr/>
                    <a:lstStyle/>
                    <a:p>
                      <a:pPr algn="ctr" fontAlgn="ctr"/>
                      <a:r>
                        <a:rPr lang="en-US" sz="1100" b="0" i="0" u="none" strike="noStrike">
                          <a:solidFill>
                            <a:srgbClr val="000000"/>
                          </a:solidFill>
                          <a:effectLst/>
                          <a:highlight>
                            <a:srgbClr val="C6E0B4"/>
                          </a:highlight>
                          <a:latin typeface="Mulish" panose="020B0604020202020204" charset="0"/>
                        </a:rPr>
                        <a:t>Average + 2 std. dev.</a:t>
                      </a:r>
                    </a:p>
                  </a:txBody>
                  <a:tcPr marL="7620" marR="7620" marT="762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6E0B4"/>
                    </a:solidFill>
                  </a:tcPr>
                </a:tc>
                <a:tc>
                  <a:txBody>
                    <a:bodyPr/>
                    <a:lstStyle/>
                    <a:p>
                      <a:pPr algn="ctr" fontAlgn="b"/>
                      <a:r>
                        <a:rPr lang="en-US" sz="1100" b="0" i="0" u="none" strike="noStrike">
                          <a:solidFill>
                            <a:srgbClr val="000000"/>
                          </a:solidFill>
                          <a:effectLst/>
                          <a:highlight>
                            <a:srgbClr val="C6E0B4"/>
                          </a:highlight>
                          <a:latin typeface="Mulish" panose="020B0604020202020204" charset="0"/>
                        </a:rPr>
                        <a:t>                                                                            $27,794,088 </a:t>
                      </a:r>
                    </a:p>
                  </a:txBody>
                  <a:tcPr marL="7620" marR="7620" marT="762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C6E0B4"/>
                    </a:solidFill>
                  </a:tcPr>
                </a:tc>
                <a:extLst>
                  <a:ext uri="{0D108BD9-81ED-4DB2-BD59-A6C34878D82A}">
                    <a16:rowId xmlns:a16="http://schemas.microsoft.com/office/drawing/2014/main" val="3043799445"/>
                  </a:ext>
                </a:extLst>
              </a:tr>
            </a:tbl>
          </a:graphicData>
        </a:graphic>
      </p:graphicFrame>
    </p:spTree>
    <p:extLst>
      <p:ext uri="{BB962C8B-B14F-4D97-AF65-F5344CB8AC3E}">
        <p14:creationId xmlns:p14="http://schemas.microsoft.com/office/powerpoint/2010/main" val="902365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6">
          <a:extLst>
            <a:ext uri="{FF2B5EF4-FFF2-40B4-BE49-F238E27FC236}">
              <a16:creationId xmlns:a16="http://schemas.microsoft.com/office/drawing/2014/main" id="{A338F446-0EFD-C182-E4D4-B543136B2BAB}"/>
            </a:ext>
          </a:extLst>
        </p:cNvPr>
        <p:cNvGrpSpPr/>
        <p:nvPr/>
      </p:nvGrpSpPr>
      <p:grpSpPr>
        <a:xfrm>
          <a:off x="0" y="0"/>
          <a:ext cx="0" cy="0"/>
          <a:chOff x="0" y="0"/>
          <a:chExt cx="0" cy="0"/>
        </a:xfrm>
      </p:grpSpPr>
      <p:sp>
        <p:nvSpPr>
          <p:cNvPr id="344" name="Google Shape;344;p44">
            <a:extLst>
              <a:ext uri="{FF2B5EF4-FFF2-40B4-BE49-F238E27FC236}">
                <a16:creationId xmlns:a16="http://schemas.microsoft.com/office/drawing/2014/main" id="{DA2522EF-0A46-A6FE-1F62-B9B21E15BFC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t>Comparison between medium potential stores &amp; low potential stores</a:t>
            </a:r>
            <a:endParaRPr lang="en-US" sz="1600" dirty="0"/>
          </a:p>
        </p:txBody>
      </p:sp>
      <p:cxnSp>
        <p:nvCxnSpPr>
          <p:cNvPr id="351" name="Google Shape;351;p44">
            <a:extLst>
              <a:ext uri="{FF2B5EF4-FFF2-40B4-BE49-F238E27FC236}">
                <a16:creationId xmlns:a16="http://schemas.microsoft.com/office/drawing/2014/main" id="{660B76B3-C82D-0DB1-3390-0D2C5FB640FE}"/>
              </a:ext>
            </a:extLst>
          </p:cNvPr>
          <p:cNvCxnSpPr/>
          <p:nvPr/>
        </p:nvCxnSpPr>
        <p:spPr>
          <a:xfrm>
            <a:off x="828013" y="852890"/>
            <a:ext cx="673200" cy="0"/>
          </a:xfrm>
          <a:prstGeom prst="straightConnector1">
            <a:avLst/>
          </a:prstGeom>
          <a:noFill/>
          <a:ln w="28575" cap="flat" cmpd="sng">
            <a:solidFill>
              <a:schemeClr val="dk2"/>
            </a:solidFill>
            <a:prstDash val="solid"/>
            <a:round/>
            <a:headEnd type="none" w="med" len="med"/>
            <a:tailEnd type="none" w="med" len="med"/>
          </a:ln>
        </p:spPr>
      </p:cxnSp>
      <p:sp>
        <p:nvSpPr>
          <p:cNvPr id="8" name="Slide Number Placeholder 7">
            <a:extLst>
              <a:ext uri="{FF2B5EF4-FFF2-40B4-BE49-F238E27FC236}">
                <a16:creationId xmlns:a16="http://schemas.microsoft.com/office/drawing/2014/main" id="{944B4CC2-7742-506E-0CCF-0B42A2554B51}"/>
              </a:ext>
            </a:extLst>
          </p:cNvPr>
          <p:cNvSpPr>
            <a:spLocks noGrp="1"/>
          </p:cNvSpPr>
          <p:nvPr>
            <p:ph type="sldNum" sz="quarter" idx="11"/>
          </p:nvPr>
        </p:nvSpPr>
        <p:spPr/>
        <p:txBody>
          <a:bodyPr/>
          <a:lstStyle/>
          <a:p>
            <a:fld id="{FBBA87CE-9D2A-414A-8EC8-32E29FF7F21D}" type="slidenum">
              <a:rPr lang="en-US" smtClean="0"/>
              <a:t>19</a:t>
            </a:fld>
            <a:endParaRPr lang="en-US" dirty="0"/>
          </a:p>
        </p:txBody>
      </p:sp>
      <p:graphicFrame>
        <p:nvGraphicFramePr>
          <p:cNvPr id="17" name="Chart 16">
            <a:extLst>
              <a:ext uri="{FF2B5EF4-FFF2-40B4-BE49-F238E27FC236}">
                <a16:creationId xmlns:a16="http://schemas.microsoft.com/office/drawing/2014/main" id="{DAE2A82C-2A5D-49C4-A8B3-B43B679A8815}"/>
              </a:ext>
            </a:extLst>
          </p:cNvPr>
          <p:cNvGraphicFramePr>
            <a:graphicFrameLocks/>
          </p:cNvGraphicFramePr>
          <p:nvPr/>
        </p:nvGraphicFramePr>
        <p:xfrm>
          <a:off x="542156" y="1896286"/>
          <a:ext cx="3579900" cy="289033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a:extLst>
              <a:ext uri="{FF2B5EF4-FFF2-40B4-BE49-F238E27FC236}">
                <a16:creationId xmlns:a16="http://schemas.microsoft.com/office/drawing/2014/main" id="{210BAC73-8554-4BE1-96B9-DE485B65523E}"/>
              </a:ext>
            </a:extLst>
          </p:cNvPr>
          <p:cNvGraphicFramePr>
            <a:graphicFrameLocks/>
          </p:cNvGraphicFramePr>
          <p:nvPr/>
        </p:nvGraphicFramePr>
        <p:xfrm>
          <a:off x="4898571" y="1852224"/>
          <a:ext cx="2968172" cy="3065020"/>
        </p:xfrm>
        <a:graphic>
          <a:graphicData uri="http://schemas.openxmlformats.org/drawingml/2006/chart">
            <c:chart xmlns:c="http://schemas.openxmlformats.org/drawingml/2006/chart" xmlns:r="http://schemas.openxmlformats.org/officeDocument/2006/relationships" r:id="rId4"/>
          </a:graphicData>
        </a:graphic>
      </p:graphicFrame>
      <p:sp>
        <p:nvSpPr>
          <p:cNvPr id="2" name="TextBox 1">
            <a:extLst>
              <a:ext uri="{FF2B5EF4-FFF2-40B4-BE49-F238E27FC236}">
                <a16:creationId xmlns:a16="http://schemas.microsoft.com/office/drawing/2014/main" id="{787BC0EE-F301-B56C-7828-FDF8142780EC}"/>
              </a:ext>
            </a:extLst>
          </p:cNvPr>
          <p:cNvSpPr txBox="1"/>
          <p:nvPr/>
        </p:nvSpPr>
        <p:spPr>
          <a:xfrm>
            <a:off x="665766" y="1017725"/>
            <a:ext cx="768349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100" dirty="0">
                <a:latin typeface="Mulish"/>
              </a:rPr>
              <a:t>These are the performance metrics for the low potential stores compared to the medium potential stores. </a:t>
            </a:r>
          </a:p>
          <a:p>
            <a:endParaRPr lang="en-US" sz="1100" dirty="0"/>
          </a:p>
        </p:txBody>
      </p:sp>
      <p:sp>
        <p:nvSpPr>
          <p:cNvPr id="3" name="Google Shape;327;p43">
            <a:extLst>
              <a:ext uri="{FF2B5EF4-FFF2-40B4-BE49-F238E27FC236}">
                <a16:creationId xmlns:a16="http://schemas.microsoft.com/office/drawing/2014/main" id="{ED27842F-9A11-1BF0-9DFE-73773582E691}"/>
              </a:ext>
            </a:extLst>
          </p:cNvPr>
          <p:cNvSpPr txBox="1">
            <a:spLocks/>
          </p:cNvSpPr>
          <p:nvPr/>
        </p:nvSpPr>
        <p:spPr>
          <a:xfrm>
            <a:off x="1609189" y="1421337"/>
            <a:ext cx="5796652" cy="6699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1pPr>
            <a:lvl2pPr marL="914400" marR="0" lvl="1"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2pPr>
            <a:lvl3pPr marL="1371600" marR="0" lvl="2"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3pPr>
            <a:lvl4pPr marL="1828800" marR="0" lvl="3"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4pPr>
            <a:lvl5pPr marL="2286000" marR="0" lvl="4"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5pPr>
            <a:lvl6pPr marL="2743200" marR="0" lvl="5"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6pPr>
            <a:lvl7pPr marL="3200400" marR="0" lvl="6"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7pPr>
            <a:lvl8pPr marL="3657600" marR="0" lvl="7"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8pPr>
            <a:lvl9pPr marL="4114800" marR="0" lvl="8"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9pPr>
          </a:lstStyle>
          <a:p>
            <a:pPr marL="127000" indent="0">
              <a:spcBef>
                <a:spcPts val="1000"/>
              </a:spcBef>
              <a:buSzPts val="1600"/>
            </a:pPr>
            <a:r>
              <a:rPr lang="en-US" sz="1050" b="1" dirty="0"/>
              <a:t>Graph 2a &amp; 2b: Comparison between medium potential stores &amp; low potential stores.</a:t>
            </a:r>
          </a:p>
        </p:txBody>
      </p:sp>
    </p:spTree>
    <p:extLst>
      <p:ext uri="{BB962C8B-B14F-4D97-AF65-F5344CB8AC3E}">
        <p14:creationId xmlns:p14="http://schemas.microsoft.com/office/powerpoint/2010/main" val="341515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341BD40D-6FF3-E256-70F0-FF1F3785F39D}"/>
              </a:ext>
            </a:extLst>
          </p:cNvPr>
          <p:cNvSpPr txBox="1"/>
          <p:nvPr/>
        </p:nvSpPr>
        <p:spPr>
          <a:xfrm>
            <a:off x="296214" y="1047246"/>
            <a:ext cx="8332631" cy="3280963"/>
          </a:xfrm>
          <a:prstGeom prst="rect">
            <a:avLst/>
          </a:prstGeom>
          <a:noFill/>
        </p:spPr>
        <p:txBody>
          <a:bodyPr wrap="square">
            <a:spAutoFit/>
          </a:bodyPr>
          <a:lstStyle/>
          <a:p>
            <a:pPr marL="457200" lvl="0" indent="-330200" algn="l" rtl="0">
              <a:lnSpc>
                <a:spcPct val="150000"/>
              </a:lnSpc>
              <a:spcBef>
                <a:spcPts val="1000"/>
              </a:spcBef>
              <a:spcAft>
                <a:spcPts val="0"/>
              </a:spcAft>
              <a:buSzPts val="1600"/>
              <a:buChar char="●"/>
            </a:pPr>
            <a:r>
              <a:rPr lang="en-US">
                <a:latin typeface="Mulish" panose="020B0604020202020204" charset="0"/>
              </a:rPr>
              <a:t>The client for our project is ‘Aspen Row’, a seller of furniture and textiles. </a:t>
            </a:r>
          </a:p>
          <a:p>
            <a:pPr marL="457200" lvl="0" indent="-330200" algn="l" rtl="0">
              <a:lnSpc>
                <a:spcPct val="150000"/>
              </a:lnSpc>
              <a:spcBef>
                <a:spcPts val="1000"/>
              </a:spcBef>
              <a:spcAft>
                <a:spcPts val="0"/>
              </a:spcAft>
              <a:buSzPts val="1600"/>
              <a:buChar char="●"/>
            </a:pPr>
            <a:r>
              <a:rPr lang="en-US">
                <a:latin typeface="Mulish" panose="020B0604020202020204" charset="0"/>
              </a:rPr>
              <a:t>Their motto is "A beautifully furnished home is a sanctuary that tells a unique story, and we are here to help you craft yours with style and grace." </a:t>
            </a:r>
          </a:p>
          <a:p>
            <a:pPr marL="457200" lvl="0" indent="-330200" algn="l" rtl="0">
              <a:lnSpc>
                <a:spcPct val="150000"/>
              </a:lnSpc>
              <a:spcBef>
                <a:spcPts val="1000"/>
              </a:spcBef>
              <a:spcAft>
                <a:spcPts val="0"/>
              </a:spcAft>
              <a:buSzPts val="1600"/>
              <a:buChar char="●"/>
            </a:pPr>
            <a:r>
              <a:rPr lang="en-US">
                <a:latin typeface="Mulish" panose="020B0604020202020204" charset="0"/>
              </a:rPr>
              <a:t>Through 2022, Aspen Row has experienced rapid growth in its key markets.</a:t>
            </a:r>
          </a:p>
          <a:p>
            <a:pPr marL="457200" lvl="0" indent="-330200" algn="l" rtl="0">
              <a:lnSpc>
                <a:spcPct val="150000"/>
              </a:lnSpc>
              <a:spcBef>
                <a:spcPts val="1000"/>
              </a:spcBef>
              <a:spcAft>
                <a:spcPts val="0"/>
              </a:spcAft>
              <a:buSzPts val="1600"/>
              <a:buChar char="●"/>
            </a:pPr>
            <a:r>
              <a:rPr lang="en-US">
                <a:latin typeface="Mulish" panose="020B0604020202020204" charset="0"/>
              </a:rPr>
              <a:t>Although they have been successful with their expansion efforts,  they are now running out of “easy win” locations and need help identifying areas with strong revenue potential.</a:t>
            </a:r>
          </a:p>
          <a:p>
            <a:pPr marL="457200" lvl="0" indent="-330200" algn="l" rtl="0">
              <a:lnSpc>
                <a:spcPct val="150000"/>
              </a:lnSpc>
              <a:spcBef>
                <a:spcPts val="1000"/>
              </a:spcBef>
              <a:spcAft>
                <a:spcPts val="0"/>
              </a:spcAft>
              <a:buSzPts val="1600"/>
              <a:buChar char="●"/>
            </a:pPr>
            <a:r>
              <a:rPr lang="en-US">
                <a:latin typeface="Mulish" panose="020B0604020202020204" charset="0"/>
              </a:rPr>
              <a:t>The initial strategy was aggressive expansion. </a:t>
            </a:r>
          </a:p>
          <a:p>
            <a:pPr marL="457200" lvl="0" indent="-330200" algn="l" rtl="0">
              <a:lnSpc>
                <a:spcPct val="150000"/>
              </a:lnSpc>
              <a:spcBef>
                <a:spcPts val="1000"/>
              </a:spcBef>
              <a:spcAft>
                <a:spcPts val="0"/>
              </a:spcAft>
              <a:buSzPts val="1600"/>
              <a:buChar char="●"/>
            </a:pPr>
            <a:r>
              <a:rPr lang="en-US">
                <a:latin typeface="Mulish" panose="020B0604020202020204" charset="0"/>
              </a:rPr>
              <a:t>However, they are now focusing on conservative expansion.</a:t>
            </a:r>
          </a:p>
        </p:txBody>
      </p:sp>
      <p:sp>
        <p:nvSpPr>
          <p:cNvPr id="16" name="Google Shape;326;p43">
            <a:extLst>
              <a:ext uri="{FF2B5EF4-FFF2-40B4-BE49-F238E27FC236}">
                <a16:creationId xmlns:a16="http://schemas.microsoft.com/office/drawing/2014/main" id="{A5D4C956-E6F7-A2AC-7992-91B8E89BCC9E}"/>
              </a:ext>
            </a:extLst>
          </p:cNvPr>
          <p:cNvSpPr txBox="1">
            <a:spLocks noGrp="1"/>
          </p:cNvSpPr>
          <p:nvPr>
            <p:ph type="title"/>
          </p:nvPr>
        </p:nvSpPr>
        <p:spPr>
          <a:xfrm>
            <a:off x="405684" y="163882"/>
            <a:ext cx="5833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Who is Aspen Row?</a:t>
            </a:r>
            <a:endParaRPr lang="en-US" sz="2400"/>
          </a:p>
        </p:txBody>
      </p:sp>
      <p:cxnSp>
        <p:nvCxnSpPr>
          <p:cNvPr id="17" name="Google Shape;332;p43">
            <a:extLst>
              <a:ext uri="{FF2B5EF4-FFF2-40B4-BE49-F238E27FC236}">
                <a16:creationId xmlns:a16="http://schemas.microsoft.com/office/drawing/2014/main" id="{113A8DD1-DEF6-0475-9282-636FAB0DE1EE}"/>
              </a:ext>
            </a:extLst>
          </p:cNvPr>
          <p:cNvCxnSpPr/>
          <p:nvPr/>
        </p:nvCxnSpPr>
        <p:spPr>
          <a:xfrm>
            <a:off x="554903" y="607540"/>
            <a:ext cx="673200" cy="0"/>
          </a:xfrm>
          <a:prstGeom prst="straightConnector1">
            <a:avLst/>
          </a:prstGeom>
          <a:noFill/>
          <a:ln w="2857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648583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6">
          <a:extLst>
            <a:ext uri="{FF2B5EF4-FFF2-40B4-BE49-F238E27FC236}">
              <a16:creationId xmlns:a16="http://schemas.microsoft.com/office/drawing/2014/main" id="{A338F446-0EFD-C182-E4D4-B543136B2BAB}"/>
            </a:ext>
          </a:extLst>
        </p:cNvPr>
        <p:cNvGrpSpPr/>
        <p:nvPr/>
      </p:nvGrpSpPr>
      <p:grpSpPr>
        <a:xfrm>
          <a:off x="0" y="0"/>
          <a:ext cx="0" cy="0"/>
          <a:chOff x="0" y="0"/>
          <a:chExt cx="0" cy="0"/>
        </a:xfrm>
      </p:grpSpPr>
      <p:sp>
        <p:nvSpPr>
          <p:cNvPr id="344" name="Google Shape;344;p44">
            <a:extLst>
              <a:ext uri="{FF2B5EF4-FFF2-40B4-BE49-F238E27FC236}">
                <a16:creationId xmlns:a16="http://schemas.microsoft.com/office/drawing/2014/main" id="{DA2522EF-0A46-A6FE-1F62-B9B21E15BFC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a:t>Comparison between medium potential stores &amp; low potential stores</a:t>
            </a:r>
            <a:endParaRPr lang="en-US" sz="1600"/>
          </a:p>
        </p:txBody>
      </p:sp>
      <p:cxnSp>
        <p:nvCxnSpPr>
          <p:cNvPr id="351" name="Google Shape;351;p44">
            <a:extLst>
              <a:ext uri="{FF2B5EF4-FFF2-40B4-BE49-F238E27FC236}">
                <a16:creationId xmlns:a16="http://schemas.microsoft.com/office/drawing/2014/main" id="{660B76B3-C82D-0DB1-3390-0D2C5FB640FE}"/>
              </a:ext>
            </a:extLst>
          </p:cNvPr>
          <p:cNvCxnSpPr/>
          <p:nvPr/>
        </p:nvCxnSpPr>
        <p:spPr>
          <a:xfrm>
            <a:off x="828013" y="852890"/>
            <a:ext cx="673200" cy="0"/>
          </a:xfrm>
          <a:prstGeom prst="straightConnector1">
            <a:avLst/>
          </a:prstGeom>
          <a:noFill/>
          <a:ln w="28575" cap="flat" cmpd="sng">
            <a:solidFill>
              <a:schemeClr val="dk2"/>
            </a:solidFill>
            <a:prstDash val="solid"/>
            <a:round/>
            <a:headEnd type="none" w="med" len="med"/>
            <a:tailEnd type="none" w="med" len="med"/>
          </a:ln>
        </p:spPr>
      </p:cxnSp>
      <p:sp>
        <p:nvSpPr>
          <p:cNvPr id="8" name="Slide Number Placeholder 7">
            <a:extLst>
              <a:ext uri="{FF2B5EF4-FFF2-40B4-BE49-F238E27FC236}">
                <a16:creationId xmlns:a16="http://schemas.microsoft.com/office/drawing/2014/main" id="{944B4CC2-7742-506E-0CCF-0B42A2554B51}"/>
              </a:ext>
            </a:extLst>
          </p:cNvPr>
          <p:cNvSpPr>
            <a:spLocks noGrp="1"/>
          </p:cNvSpPr>
          <p:nvPr>
            <p:ph type="sldNum" sz="quarter" idx="11"/>
          </p:nvPr>
        </p:nvSpPr>
        <p:spPr/>
        <p:txBody>
          <a:bodyPr/>
          <a:lstStyle/>
          <a:p>
            <a:fld id="{FBBA87CE-9D2A-414A-8EC8-32E29FF7F21D}" type="slidenum">
              <a:rPr lang="en-US" smtClean="0"/>
              <a:t>20</a:t>
            </a:fld>
            <a:endParaRPr lang="en-US"/>
          </a:p>
        </p:txBody>
      </p:sp>
      <p:graphicFrame>
        <p:nvGraphicFramePr>
          <p:cNvPr id="3" name="Chart 2">
            <a:extLst>
              <a:ext uri="{FF2B5EF4-FFF2-40B4-BE49-F238E27FC236}">
                <a16:creationId xmlns:a16="http://schemas.microsoft.com/office/drawing/2014/main" id="{013D1161-0DB3-456F-B3B1-772B933F297A}"/>
              </a:ext>
            </a:extLst>
          </p:cNvPr>
          <p:cNvGraphicFramePr>
            <a:graphicFrameLocks/>
          </p:cNvGraphicFramePr>
          <p:nvPr>
            <p:extLst>
              <p:ext uri="{D42A27DB-BD31-4B8C-83A1-F6EECF244321}">
                <p14:modId xmlns:p14="http://schemas.microsoft.com/office/powerpoint/2010/main" val="1600234885"/>
              </p:ext>
            </p:extLst>
          </p:nvPr>
        </p:nvGraphicFramePr>
        <p:xfrm>
          <a:off x="5002568" y="1421379"/>
          <a:ext cx="3596640" cy="334899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3" name="Chart 22">
            <a:extLst>
              <a:ext uri="{FF2B5EF4-FFF2-40B4-BE49-F238E27FC236}">
                <a16:creationId xmlns:a16="http://schemas.microsoft.com/office/drawing/2014/main" id="{4F43C153-0461-479C-9912-44094BDE6828}"/>
              </a:ext>
            </a:extLst>
          </p:cNvPr>
          <p:cNvGraphicFramePr>
            <a:graphicFrameLocks/>
          </p:cNvGraphicFramePr>
          <p:nvPr>
            <p:extLst>
              <p:ext uri="{D42A27DB-BD31-4B8C-83A1-F6EECF244321}">
                <p14:modId xmlns:p14="http://schemas.microsoft.com/office/powerpoint/2010/main" val="2106440996"/>
              </p:ext>
            </p:extLst>
          </p:nvPr>
        </p:nvGraphicFramePr>
        <p:xfrm>
          <a:off x="615504" y="1468375"/>
          <a:ext cx="3672842" cy="3149073"/>
        </p:xfrm>
        <a:graphic>
          <a:graphicData uri="http://schemas.openxmlformats.org/drawingml/2006/chart">
            <c:chart xmlns:c="http://schemas.openxmlformats.org/drawingml/2006/chart" xmlns:r="http://schemas.openxmlformats.org/officeDocument/2006/relationships" r:id="rId4"/>
          </a:graphicData>
        </a:graphic>
      </p:graphicFrame>
      <p:sp>
        <p:nvSpPr>
          <p:cNvPr id="2" name="Google Shape;327;p43">
            <a:extLst>
              <a:ext uri="{FF2B5EF4-FFF2-40B4-BE49-F238E27FC236}">
                <a16:creationId xmlns:a16="http://schemas.microsoft.com/office/drawing/2014/main" id="{7E2442B2-A08F-2949-11D5-F89DA74AB33A}"/>
              </a:ext>
            </a:extLst>
          </p:cNvPr>
          <p:cNvSpPr txBox="1">
            <a:spLocks/>
          </p:cNvSpPr>
          <p:nvPr/>
        </p:nvSpPr>
        <p:spPr>
          <a:xfrm>
            <a:off x="1602657" y="942143"/>
            <a:ext cx="5796652" cy="6699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1pPr>
            <a:lvl2pPr marL="914400" marR="0" lvl="1"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2pPr>
            <a:lvl3pPr marL="1371600" marR="0" lvl="2"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3pPr>
            <a:lvl4pPr marL="1828800" marR="0" lvl="3"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4pPr>
            <a:lvl5pPr marL="2286000" marR="0" lvl="4"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5pPr>
            <a:lvl6pPr marL="2743200" marR="0" lvl="5"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6pPr>
            <a:lvl7pPr marL="3200400" marR="0" lvl="6"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7pPr>
            <a:lvl8pPr marL="3657600" marR="0" lvl="7"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8pPr>
            <a:lvl9pPr marL="4114800" marR="0" lvl="8"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9pPr>
          </a:lstStyle>
          <a:p>
            <a:pPr marL="127000" indent="0">
              <a:spcBef>
                <a:spcPts val="1000"/>
              </a:spcBef>
              <a:buSzPts val="1600"/>
            </a:pPr>
            <a:r>
              <a:rPr lang="en-US" sz="1050" b="1"/>
              <a:t>Graph 2c &amp; 2d: Comparison between medium potential stores &amp; low potential stores.</a:t>
            </a:r>
          </a:p>
        </p:txBody>
      </p:sp>
    </p:spTree>
    <p:extLst>
      <p:ext uri="{BB962C8B-B14F-4D97-AF65-F5344CB8AC3E}">
        <p14:creationId xmlns:p14="http://schemas.microsoft.com/office/powerpoint/2010/main" val="2308689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6">
          <a:extLst>
            <a:ext uri="{FF2B5EF4-FFF2-40B4-BE49-F238E27FC236}">
              <a16:creationId xmlns:a16="http://schemas.microsoft.com/office/drawing/2014/main" id="{A338F446-0EFD-C182-E4D4-B543136B2BAB}"/>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944B4CC2-7742-506E-0CCF-0B42A2554B51}"/>
              </a:ext>
            </a:extLst>
          </p:cNvPr>
          <p:cNvSpPr>
            <a:spLocks noGrp="1"/>
          </p:cNvSpPr>
          <p:nvPr>
            <p:ph type="sldNum" sz="quarter" idx="11"/>
          </p:nvPr>
        </p:nvSpPr>
        <p:spPr/>
        <p:txBody>
          <a:bodyPr/>
          <a:lstStyle/>
          <a:p>
            <a:fld id="{FBBA87CE-9D2A-414A-8EC8-32E29FF7F21D}" type="slidenum">
              <a:rPr lang="en-US" smtClean="0"/>
              <a:t>21</a:t>
            </a:fld>
            <a:endParaRPr lang="en-US"/>
          </a:p>
        </p:txBody>
      </p:sp>
      <p:sp>
        <p:nvSpPr>
          <p:cNvPr id="4" name="TextBox 3">
            <a:extLst>
              <a:ext uri="{FF2B5EF4-FFF2-40B4-BE49-F238E27FC236}">
                <a16:creationId xmlns:a16="http://schemas.microsoft.com/office/drawing/2014/main" id="{6FC1DEA8-AA51-A092-AA1B-08DA0D9C244D}"/>
              </a:ext>
            </a:extLst>
          </p:cNvPr>
          <p:cNvSpPr txBox="1"/>
          <p:nvPr/>
        </p:nvSpPr>
        <p:spPr>
          <a:xfrm>
            <a:off x="730250" y="1766880"/>
            <a:ext cx="6417525"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lvl="1" indent="-285750">
              <a:buChar char="•"/>
            </a:pPr>
            <a:r>
              <a:rPr lang="en-US" dirty="0">
                <a:latin typeface="Mulish"/>
              </a:rPr>
              <a:t>We currently do not have any high potential location estimated by our model. </a:t>
            </a:r>
            <a:br>
              <a:rPr lang="en-US" dirty="0">
                <a:latin typeface="Mulish"/>
              </a:rPr>
            </a:br>
            <a:endParaRPr lang="en-US">
              <a:latin typeface="Mulish"/>
            </a:endParaRPr>
          </a:p>
          <a:p>
            <a:pPr marL="285750" lvl="1" indent="-285750">
              <a:buChar char="•"/>
            </a:pPr>
            <a:r>
              <a:rPr lang="en-US" dirty="0">
                <a:latin typeface="Mulish"/>
              </a:rPr>
              <a:t>While we do not recommend opening any of these stores, we do have some suggestions that you should consider. </a:t>
            </a:r>
            <a:br>
              <a:rPr lang="en-US" dirty="0">
                <a:latin typeface="Mulish"/>
              </a:rPr>
            </a:br>
            <a:endParaRPr lang="en-US">
              <a:latin typeface="Mulish"/>
            </a:endParaRPr>
          </a:p>
          <a:p>
            <a:pPr marL="285750" indent="-285750">
              <a:buChar char="•"/>
            </a:pPr>
            <a:r>
              <a:rPr lang="en-US" dirty="0">
                <a:latin typeface="Mulish"/>
              </a:rPr>
              <a:t>We analyzed the characteristics of the existing high-sales stores of Aspen Row to determine what should Aspen Row strive for when pursuing high potential locations. </a:t>
            </a:r>
          </a:p>
          <a:p>
            <a:endParaRPr lang="en-US"/>
          </a:p>
        </p:txBody>
      </p:sp>
      <p:sp>
        <p:nvSpPr>
          <p:cNvPr id="2" name="Google Shape;344;p44">
            <a:extLst>
              <a:ext uri="{FF2B5EF4-FFF2-40B4-BE49-F238E27FC236}">
                <a16:creationId xmlns:a16="http://schemas.microsoft.com/office/drawing/2014/main" id="{2910C72B-A432-18A6-BF6D-CA82E0C406E3}"/>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a:t>Recommendations</a:t>
            </a:r>
          </a:p>
        </p:txBody>
      </p:sp>
      <p:cxnSp>
        <p:nvCxnSpPr>
          <p:cNvPr id="3" name="Google Shape;351;p44">
            <a:extLst>
              <a:ext uri="{FF2B5EF4-FFF2-40B4-BE49-F238E27FC236}">
                <a16:creationId xmlns:a16="http://schemas.microsoft.com/office/drawing/2014/main" id="{E24D3671-73FB-8646-D2DC-778EDC1C6A65}"/>
              </a:ext>
            </a:extLst>
          </p:cNvPr>
          <p:cNvCxnSpPr/>
          <p:nvPr/>
        </p:nvCxnSpPr>
        <p:spPr>
          <a:xfrm>
            <a:off x="828013" y="852890"/>
            <a:ext cx="673200" cy="0"/>
          </a:xfrm>
          <a:prstGeom prst="straightConnector1">
            <a:avLst/>
          </a:prstGeom>
          <a:noFill/>
          <a:ln w="2857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453067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6">
          <a:extLst>
            <a:ext uri="{FF2B5EF4-FFF2-40B4-BE49-F238E27FC236}">
              <a16:creationId xmlns:a16="http://schemas.microsoft.com/office/drawing/2014/main" id="{A338F446-0EFD-C182-E4D4-B543136B2BAB}"/>
            </a:ext>
          </a:extLst>
        </p:cNvPr>
        <p:cNvGrpSpPr/>
        <p:nvPr/>
      </p:nvGrpSpPr>
      <p:grpSpPr>
        <a:xfrm>
          <a:off x="0" y="0"/>
          <a:ext cx="0" cy="0"/>
          <a:chOff x="0" y="0"/>
          <a:chExt cx="0" cy="0"/>
        </a:xfrm>
      </p:grpSpPr>
      <p:sp>
        <p:nvSpPr>
          <p:cNvPr id="344" name="Google Shape;344;p44">
            <a:extLst>
              <a:ext uri="{FF2B5EF4-FFF2-40B4-BE49-F238E27FC236}">
                <a16:creationId xmlns:a16="http://schemas.microsoft.com/office/drawing/2014/main" id="{DA2522EF-0A46-A6FE-1F62-B9B21E15BFC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sz="1800" b="1" dirty="0"/>
              <a:t>Comparison between existing high sales stores &amp; low sales stores.</a:t>
            </a:r>
            <a:endParaRPr lang="en-US" sz="1800" dirty="0">
              <a:solidFill>
                <a:srgbClr val="000000"/>
              </a:solidFill>
            </a:endParaRPr>
          </a:p>
          <a:p>
            <a:pPr marL="0" lvl="0" indent="0" algn="l">
              <a:spcBef>
                <a:spcPts val="0"/>
              </a:spcBef>
              <a:spcAft>
                <a:spcPts val="0"/>
              </a:spcAft>
              <a:buNone/>
            </a:pPr>
            <a:endParaRPr lang="en-US" sz="1800" b="1" dirty="0"/>
          </a:p>
        </p:txBody>
      </p:sp>
      <p:cxnSp>
        <p:nvCxnSpPr>
          <p:cNvPr id="351" name="Google Shape;351;p44">
            <a:extLst>
              <a:ext uri="{FF2B5EF4-FFF2-40B4-BE49-F238E27FC236}">
                <a16:creationId xmlns:a16="http://schemas.microsoft.com/office/drawing/2014/main" id="{660B76B3-C82D-0DB1-3390-0D2C5FB640FE}"/>
              </a:ext>
            </a:extLst>
          </p:cNvPr>
          <p:cNvCxnSpPr/>
          <p:nvPr/>
        </p:nvCxnSpPr>
        <p:spPr>
          <a:xfrm>
            <a:off x="828013" y="852890"/>
            <a:ext cx="673200" cy="0"/>
          </a:xfrm>
          <a:prstGeom prst="straightConnector1">
            <a:avLst/>
          </a:prstGeom>
          <a:noFill/>
          <a:ln w="28575" cap="flat" cmpd="sng">
            <a:solidFill>
              <a:schemeClr val="dk2"/>
            </a:solidFill>
            <a:prstDash val="solid"/>
            <a:round/>
            <a:headEnd type="none" w="med" len="med"/>
            <a:tailEnd type="none" w="med" len="med"/>
          </a:ln>
        </p:spPr>
      </p:cxnSp>
      <p:sp>
        <p:nvSpPr>
          <p:cNvPr id="8" name="Slide Number Placeholder 7">
            <a:extLst>
              <a:ext uri="{FF2B5EF4-FFF2-40B4-BE49-F238E27FC236}">
                <a16:creationId xmlns:a16="http://schemas.microsoft.com/office/drawing/2014/main" id="{944B4CC2-7742-506E-0CCF-0B42A2554B51}"/>
              </a:ext>
            </a:extLst>
          </p:cNvPr>
          <p:cNvSpPr>
            <a:spLocks noGrp="1"/>
          </p:cNvSpPr>
          <p:nvPr>
            <p:ph type="sldNum" sz="quarter" idx="11"/>
          </p:nvPr>
        </p:nvSpPr>
        <p:spPr/>
        <p:txBody>
          <a:bodyPr/>
          <a:lstStyle/>
          <a:p>
            <a:fld id="{FBBA87CE-9D2A-414A-8EC8-32E29FF7F21D}" type="slidenum">
              <a:rPr lang="en-US" smtClean="0"/>
              <a:t>22</a:t>
            </a:fld>
            <a:endParaRPr lang="en-US" dirty="0"/>
          </a:p>
        </p:txBody>
      </p:sp>
      <p:sp>
        <p:nvSpPr>
          <p:cNvPr id="2" name="Google Shape;327;p43">
            <a:extLst>
              <a:ext uri="{FF2B5EF4-FFF2-40B4-BE49-F238E27FC236}">
                <a16:creationId xmlns:a16="http://schemas.microsoft.com/office/drawing/2014/main" id="{2B7ECD0B-1867-3936-5418-C342E75066BD}"/>
              </a:ext>
            </a:extLst>
          </p:cNvPr>
          <p:cNvSpPr txBox="1">
            <a:spLocks/>
          </p:cNvSpPr>
          <p:nvPr/>
        </p:nvSpPr>
        <p:spPr>
          <a:xfrm>
            <a:off x="1673674" y="1179673"/>
            <a:ext cx="5796652" cy="6699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1pPr>
            <a:lvl2pPr marL="914400" marR="0" lvl="1"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2pPr>
            <a:lvl3pPr marL="1371600" marR="0" lvl="2"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3pPr>
            <a:lvl4pPr marL="1828800" marR="0" lvl="3"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4pPr>
            <a:lvl5pPr marL="2286000" marR="0" lvl="4"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5pPr>
            <a:lvl6pPr marL="2743200" marR="0" lvl="5"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6pPr>
            <a:lvl7pPr marL="3200400" marR="0" lvl="6"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7pPr>
            <a:lvl8pPr marL="3657600" marR="0" lvl="7"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8pPr>
            <a:lvl9pPr marL="4114800" marR="0" lvl="8"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9pPr>
          </a:lstStyle>
          <a:p>
            <a:r>
              <a:rPr lang="en-US" sz="1000" b="1" dirty="0"/>
              <a:t>Graph 3a, 3b, 3c, 3d: Comparison between existing high sales stores &amp; low sales stores.</a:t>
            </a:r>
            <a:endParaRPr lang="en-US" sz="1000" dirty="0">
              <a:solidFill>
                <a:srgbClr val="000000"/>
              </a:solidFill>
            </a:endParaRPr>
          </a:p>
        </p:txBody>
      </p:sp>
      <p:graphicFrame>
        <p:nvGraphicFramePr>
          <p:cNvPr id="4" name="Chart 3">
            <a:extLst>
              <a:ext uri="{FF2B5EF4-FFF2-40B4-BE49-F238E27FC236}">
                <a16:creationId xmlns:a16="http://schemas.microsoft.com/office/drawing/2014/main" id="{DDBCB48F-EB36-4340-A3AC-ACE0A77E3D36}"/>
              </a:ext>
            </a:extLst>
          </p:cNvPr>
          <p:cNvGraphicFramePr>
            <a:graphicFrameLocks/>
          </p:cNvGraphicFramePr>
          <p:nvPr/>
        </p:nvGraphicFramePr>
        <p:xfrm>
          <a:off x="162017" y="1709600"/>
          <a:ext cx="2240097" cy="277090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94966BD4-3625-4494-B70B-EA0C16A6BFA7}"/>
              </a:ext>
            </a:extLst>
          </p:cNvPr>
          <p:cNvGraphicFramePr>
            <a:graphicFrameLocks/>
          </p:cNvGraphicFramePr>
          <p:nvPr/>
        </p:nvGraphicFramePr>
        <p:xfrm>
          <a:off x="2402114" y="1709600"/>
          <a:ext cx="1966113" cy="277090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26F62957-1871-4EE4-B862-D66761105AA0}"/>
              </a:ext>
            </a:extLst>
          </p:cNvPr>
          <p:cNvGraphicFramePr>
            <a:graphicFrameLocks/>
          </p:cNvGraphicFramePr>
          <p:nvPr/>
        </p:nvGraphicFramePr>
        <p:xfrm>
          <a:off x="4572000" y="1709600"/>
          <a:ext cx="1979815" cy="277090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5" name="Chart 14">
            <a:extLst>
              <a:ext uri="{FF2B5EF4-FFF2-40B4-BE49-F238E27FC236}">
                <a16:creationId xmlns:a16="http://schemas.microsoft.com/office/drawing/2014/main" id="{01018DCC-1330-42FC-91C9-FDEAB66A9E03}"/>
              </a:ext>
            </a:extLst>
          </p:cNvPr>
          <p:cNvGraphicFramePr>
            <a:graphicFrameLocks/>
          </p:cNvGraphicFramePr>
          <p:nvPr/>
        </p:nvGraphicFramePr>
        <p:xfrm>
          <a:off x="6627487" y="1709599"/>
          <a:ext cx="1889452" cy="2770909"/>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675191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6">
          <a:extLst>
            <a:ext uri="{FF2B5EF4-FFF2-40B4-BE49-F238E27FC236}">
              <a16:creationId xmlns:a16="http://schemas.microsoft.com/office/drawing/2014/main" id="{A338F446-0EFD-C182-E4D4-B543136B2BAB}"/>
            </a:ext>
          </a:extLst>
        </p:cNvPr>
        <p:cNvGrpSpPr/>
        <p:nvPr/>
      </p:nvGrpSpPr>
      <p:grpSpPr>
        <a:xfrm>
          <a:off x="0" y="0"/>
          <a:ext cx="0" cy="0"/>
          <a:chOff x="0" y="0"/>
          <a:chExt cx="0" cy="0"/>
        </a:xfrm>
      </p:grpSpPr>
      <p:sp>
        <p:nvSpPr>
          <p:cNvPr id="344" name="Google Shape;344;p44">
            <a:extLst>
              <a:ext uri="{FF2B5EF4-FFF2-40B4-BE49-F238E27FC236}">
                <a16:creationId xmlns:a16="http://schemas.microsoft.com/office/drawing/2014/main" id="{DA2522EF-0A46-A6FE-1F62-B9B21E15BFC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t>Comparison between high potential stores &amp; low potential stores</a:t>
            </a:r>
            <a:endParaRPr lang="en-US" sz="1800" dirty="0"/>
          </a:p>
        </p:txBody>
      </p:sp>
      <p:cxnSp>
        <p:nvCxnSpPr>
          <p:cNvPr id="351" name="Google Shape;351;p44">
            <a:extLst>
              <a:ext uri="{FF2B5EF4-FFF2-40B4-BE49-F238E27FC236}">
                <a16:creationId xmlns:a16="http://schemas.microsoft.com/office/drawing/2014/main" id="{660B76B3-C82D-0DB1-3390-0D2C5FB640FE}"/>
              </a:ext>
            </a:extLst>
          </p:cNvPr>
          <p:cNvCxnSpPr/>
          <p:nvPr/>
        </p:nvCxnSpPr>
        <p:spPr>
          <a:xfrm>
            <a:off x="828013" y="852890"/>
            <a:ext cx="673200" cy="0"/>
          </a:xfrm>
          <a:prstGeom prst="straightConnector1">
            <a:avLst/>
          </a:prstGeom>
          <a:noFill/>
          <a:ln w="28575" cap="flat" cmpd="sng">
            <a:solidFill>
              <a:schemeClr val="dk2"/>
            </a:solidFill>
            <a:prstDash val="solid"/>
            <a:round/>
            <a:headEnd type="none" w="med" len="med"/>
            <a:tailEnd type="none" w="med" len="med"/>
          </a:ln>
        </p:spPr>
      </p:cxnSp>
      <p:sp>
        <p:nvSpPr>
          <p:cNvPr id="8" name="Slide Number Placeholder 7">
            <a:extLst>
              <a:ext uri="{FF2B5EF4-FFF2-40B4-BE49-F238E27FC236}">
                <a16:creationId xmlns:a16="http://schemas.microsoft.com/office/drawing/2014/main" id="{944B4CC2-7742-506E-0CCF-0B42A2554B51}"/>
              </a:ext>
            </a:extLst>
          </p:cNvPr>
          <p:cNvSpPr>
            <a:spLocks noGrp="1"/>
          </p:cNvSpPr>
          <p:nvPr>
            <p:ph type="sldNum" sz="quarter" idx="11"/>
          </p:nvPr>
        </p:nvSpPr>
        <p:spPr/>
        <p:txBody>
          <a:bodyPr/>
          <a:lstStyle/>
          <a:p>
            <a:fld id="{FBBA87CE-9D2A-414A-8EC8-32E29FF7F21D}" type="slidenum">
              <a:rPr lang="en-US" smtClean="0"/>
              <a:t>23</a:t>
            </a:fld>
            <a:endParaRPr lang="en-US" dirty="0"/>
          </a:p>
        </p:txBody>
      </p:sp>
      <p:sp>
        <p:nvSpPr>
          <p:cNvPr id="2" name="Google Shape;327;p43">
            <a:extLst>
              <a:ext uri="{FF2B5EF4-FFF2-40B4-BE49-F238E27FC236}">
                <a16:creationId xmlns:a16="http://schemas.microsoft.com/office/drawing/2014/main" id="{D70F22E4-74D1-42EE-673D-11FAABA3DDB5}"/>
              </a:ext>
            </a:extLst>
          </p:cNvPr>
          <p:cNvSpPr txBox="1">
            <a:spLocks/>
          </p:cNvSpPr>
          <p:nvPr/>
        </p:nvSpPr>
        <p:spPr>
          <a:xfrm>
            <a:off x="2248440" y="1186205"/>
            <a:ext cx="4968240" cy="6699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1pPr>
            <a:lvl2pPr marL="914400" marR="0" lvl="1"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2pPr>
            <a:lvl3pPr marL="1371600" marR="0" lvl="2"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3pPr>
            <a:lvl4pPr marL="1828800" marR="0" lvl="3"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4pPr>
            <a:lvl5pPr marL="2286000" marR="0" lvl="4"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5pPr>
            <a:lvl6pPr marL="2743200" marR="0" lvl="5"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6pPr>
            <a:lvl7pPr marL="3200400" marR="0" lvl="6"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7pPr>
            <a:lvl8pPr marL="3657600" marR="0" lvl="7"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8pPr>
            <a:lvl9pPr marL="4114800" marR="0" lvl="8"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9pPr>
          </a:lstStyle>
          <a:p>
            <a:pPr marL="127000" indent="0">
              <a:spcBef>
                <a:spcPts val="1000"/>
              </a:spcBef>
              <a:buSzPts val="1600"/>
            </a:pPr>
            <a:r>
              <a:rPr lang="en-US" sz="1000" b="1" dirty="0"/>
              <a:t>Graph 3e: Comparison between high sales stores &amp; low sales stores.</a:t>
            </a:r>
          </a:p>
        </p:txBody>
      </p:sp>
      <p:graphicFrame>
        <p:nvGraphicFramePr>
          <p:cNvPr id="5" name="Chart 4">
            <a:extLst>
              <a:ext uri="{FF2B5EF4-FFF2-40B4-BE49-F238E27FC236}">
                <a16:creationId xmlns:a16="http://schemas.microsoft.com/office/drawing/2014/main" id="{6F133E0A-4E9C-C750-C885-8D0F6BACFBF5}"/>
              </a:ext>
            </a:extLst>
          </p:cNvPr>
          <p:cNvGraphicFramePr>
            <a:graphicFrameLocks/>
          </p:cNvGraphicFramePr>
          <p:nvPr/>
        </p:nvGraphicFramePr>
        <p:xfrm>
          <a:off x="2086340" y="1592695"/>
          <a:ext cx="4971319" cy="277090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19600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6">
          <a:extLst>
            <a:ext uri="{FF2B5EF4-FFF2-40B4-BE49-F238E27FC236}">
              <a16:creationId xmlns:a16="http://schemas.microsoft.com/office/drawing/2014/main" id="{A338F446-0EFD-C182-E4D4-B543136B2BAB}"/>
            </a:ext>
          </a:extLst>
        </p:cNvPr>
        <p:cNvGrpSpPr/>
        <p:nvPr/>
      </p:nvGrpSpPr>
      <p:grpSpPr>
        <a:xfrm>
          <a:off x="0" y="0"/>
          <a:ext cx="0" cy="0"/>
          <a:chOff x="0" y="0"/>
          <a:chExt cx="0" cy="0"/>
        </a:xfrm>
      </p:grpSpPr>
      <p:sp>
        <p:nvSpPr>
          <p:cNvPr id="344" name="Google Shape;344;p44">
            <a:extLst>
              <a:ext uri="{FF2B5EF4-FFF2-40B4-BE49-F238E27FC236}">
                <a16:creationId xmlns:a16="http://schemas.microsoft.com/office/drawing/2014/main" id="{DA2522EF-0A46-A6FE-1F62-B9B21E15BFC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sz="2000"/>
              <a:t>Performance Metrics of Existing High Sales Stores</a:t>
            </a:r>
          </a:p>
        </p:txBody>
      </p:sp>
      <p:cxnSp>
        <p:nvCxnSpPr>
          <p:cNvPr id="351" name="Google Shape;351;p44">
            <a:extLst>
              <a:ext uri="{FF2B5EF4-FFF2-40B4-BE49-F238E27FC236}">
                <a16:creationId xmlns:a16="http://schemas.microsoft.com/office/drawing/2014/main" id="{660B76B3-C82D-0DB1-3390-0D2C5FB640FE}"/>
              </a:ext>
            </a:extLst>
          </p:cNvPr>
          <p:cNvCxnSpPr/>
          <p:nvPr/>
        </p:nvCxnSpPr>
        <p:spPr>
          <a:xfrm>
            <a:off x="828013" y="852890"/>
            <a:ext cx="673200" cy="0"/>
          </a:xfrm>
          <a:prstGeom prst="straightConnector1">
            <a:avLst/>
          </a:prstGeom>
          <a:noFill/>
          <a:ln w="28575" cap="flat" cmpd="sng">
            <a:solidFill>
              <a:schemeClr val="dk2"/>
            </a:solidFill>
            <a:prstDash val="solid"/>
            <a:round/>
            <a:headEnd type="none" w="med" len="med"/>
            <a:tailEnd type="none" w="med" len="med"/>
          </a:ln>
        </p:spPr>
      </p:cxnSp>
      <p:sp>
        <p:nvSpPr>
          <p:cNvPr id="8" name="Slide Number Placeholder 7">
            <a:extLst>
              <a:ext uri="{FF2B5EF4-FFF2-40B4-BE49-F238E27FC236}">
                <a16:creationId xmlns:a16="http://schemas.microsoft.com/office/drawing/2014/main" id="{944B4CC2-7742-506E-0CCF-0B42A2554B51}"/>
              </a:ext>
            </a:extLst>
          </p:cNvPr>
          <p:cNvSpPr>
            <a:spLocks noGrp="1"/>
          </p:cNvSpPr>
          <p:nvPr>
            <p:ph type="sldNum" sz="quarter" idx="11"/>
          </p:nvPr>
        </p:nvSpPr>
        <p:spPr/>
        <p:txBody>
          <a:bodyPr/>
          <a:lstStyle/>
          <a:p>
            <a:fld id="{FBBA87CE-9D2A-414A-8EC8-32E29FF7F21D}" type="slidenum">
              <a:rPr lang="en-US" smtClean="0"/>
              <a:t>24</a:t>
            </a:fld>
            <a:endParaRPr lang="en-US"/>
          </a:p>
        </p:txBody>
      </p:sp>
      <p:graphicFrame>
        <p:nvGraphicFramePr>
          <p:cNvPr id="3" name="Table 2">
            <a:extLst>
              <a:ext uri="{FF2B5EF4-FFF2-40B4-BE49-F238E27FC236}">
                <a16:creationId xmlns:a16="http://schemas.microsoft.com/office/drawing/2014/main" id="{77124345-BCC3-D974-73B3-EA078A31BB54}"/>
              </a:ext>
            </a:extLst>
          </p:cNvPr>
          <p:cNvGraphicFramePr>
            <a:graphicFrameLocks noGrp="1"/>
          </p:cNvGraphicFramePr>
          <p:nvPr>
            <p:extLst>
              <p:ext uri="{D42A27DB-BD31-4B8C-83A1-F6EECF244321}">
                <p14:modId xmlns:p14="http://schemas.microsoft.com/office/powerpoint/2010/main" val="1346759710"/>
              </p:ext>
            </p:extLst>
          </p:nvPr>
        </p:nvGraphicFramePr>
        <p:xfrm>
          <a:off x="1887077" y="1279429"/>
          <a:ext cx="5240876" cy="3419046"/>
        </p:xfrm>
        <a:graphic>
          <a:graphicData uri="http://schemas.openxmlformats.org/drawingml/2006/table">
            <a:tbl>
              <a:tblPr/>
              <a:tblGrid>
                <a:gridCol w="2266715">
                  <a:extLst>
                    <a:ext uri="{9D8B030D-6E8A-4147-A177-3AD203B41FA5}">
                      <a16:colId xmlns:a16="http://schemas.microsoft.com/office/drawing/2014/main" val="1245014082"/>
                    </a:ext>
                  </a:extLst>
                </a:gridCol>
                <a:gridCol w="2974161">
                  <a:extLst>
                    <a:ext uri="{9D8B030D-6E8A-4147-A177-3AD203B41FA5}">
                      <a16:colId xmlns:a16="http://schemas.microsoft.com/office/drawing/2014/main" val="2568138150"/>
                    </a:ext>
                  </a:extLst>
                </a:gridCol>
              </a:tblGrid>
              <a:tr h="438339">
                <a:tc gridSpan="2">
                  <a:txBody>
                    <a:bodyPr/>
                    <a:lstStyle/>
                    <a:p>
                      <a:pPr algn="ctr" fontAlgn="b"/>
                      <a:r>
                        <a:rPr lang="en-US" sz="1100" b="1" i="0" u="none" strike="noStrike" dirty="0">
                          <a:solidFill>
                            <a:srgbClr val="000000"/>
                          </a:solidFill>
                          <a:effectLst/>
                          <a:latin typeface="Mulish"/>
                        </a:rPr>
                        <a:t>Table 13: Mean of Select Independent Variables of High Sales Stores</a:t>
                      </a:r>
                    </a:p>
                  </a:txBody>
                  <a:tcPr marL="7620" marR="7620" marT="7620" marB="0" anchor="ctr">
                    <a:lnL>
                      <a:noFill/>
                    </a:lnL>
                    <a:lnR>
                      <a:noFill/>
                    </a:lnR>
                    <a:lnT>
                      <a:noFill/>
                    </a:lnT>
                    <a:lnB>
                      <a:noFill/>
                    </a:lnB>
                    <a:noFill/>
                  </a:tcPr>
                </a:tc>
                <a:tc hMerge="1">
                  <a:txBody>
                    <a:bodyPr/>
                    <a:lstStyle/>
                    <a:p>
                      <a:endParaRPr lang="en-US"/>
                    </a:p>
                  </a:txBody>
                  <a:tcPr/>
                </a:tc>
                <a:extLst>
                  <a:ext uri="{0D108BD9-81ED-4DB2-BD59-A6C34878D82A}">
                    <a16:rowId xmlns:a16="http://schemas.microsoft.com/office/drawing/2014/main" val="267244711"/>
                  </a:ext>
                </a:extLst>
              </a:tr>
              <a:tr h="233781">
                <a:tc>
                  <a:txBody>
                    <a:bodyPr/>
                    <a:lstStyle/>
                    <a:p>
                      <a:pPr algn="ctr" fontAlgn="b"/>
                      <a:r>
                        <a:rPr lang="en-US" sz="1100" b="1" i="0" u="none" strike="noStrike" dirty="0">
                          <a:solidFill>
                            <a:srgbClr val="FFFFFF"/>
                          </a:solidFill>
                          <a:effectLst/>
                          <a:highlight>
                            <a:srgbClr val="70AD47"/>
                          </a:highlight>
                          <a:latin typeface="Mulish"/>
                        </a:rPr>
                        <a:t>Variables</a:t>
                      </a:r>
                    </a:p>
                  </a:txBody>
                  <a:tcPr marL="7620" marR="7620" marT="7620" marB="0" anchor="ctr">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ctr" fontAlgn="b"/>
                      <a:r>
                        <a:rPr lang="en-US" sz="1100" b="1" i="0" u="none" strike="noStrike" dirty="0">
                          <a:solidFill>
                            <a:srgbClr val="FFFFFF"/>
                          </a:solidFill>
                          <a:effectLst/>
                          <a:highlight>
                            <a:srgbClr val="70AD47"/>
                          </a:highlight>
                          <a:latin typeface="Mulish"/>
                        </a:rPr>
                        <a:t>Mean</a:t>
                      </a:r>
                    </a:p>
                  </a:txBody>
                  <a:tcPr marL="7620" marR="7620" marT="7620" marB="0" anchor="ctr">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70AD47"/>
                    </a:solidFill>
                  </a:tcPr>
                </a:tc>
                <a:extLst>
                  <a:ext uri="{0D108BD9-81ED-4DB2-BD59-A6C34878D82A}">
                    <a16:rowId xmlns:a16="http://schemas.microsoft.com/office/drawing/2014/main" val="3069902579"/>
                  </a:ext>
                </a:extLst>
              </a:tr>
              <a:tr h="233781">
                <a:tc>
                  <a:txBody>
                    <a:bodyPr/>
                    <a:lstStyle/>
                    <a:p>
                      <a:pPr algn="ctr" fontAlgn="b"/>
                      <a:r>
                        <a:rPr lang="en-US" sz="1100" b="0" i="0" u="none" strike="noStrike" dirty="0">
                          <a:solidFill>
                            <a:srgbClr val="000000"/>
                          </a:solidFill>
                          <a:effectLst/>
                          <a:highlight>
                            <a:srgbClr val="C6E0B4"/>
                          </a:highlight>
                          <a:latin typeface="Mulish" panose="020B0604020202020204" charset="0"/>
                        </a:rPr>
                        <a:t>Xpop_70_85_25dtm</a:t>
                      </a:r>
                    </a:p>
                  </a:txBody>
                  <a:tcPr marL="7620" marR="7620" marT="762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100" b="0" i="0" u="none" strike="noStrike" dirty="0">
                          <a:solidFill>
                            <a:srgbClr val="000000"/>
                          </a:solidFill>
                          <a:effectLst/>
                          <a:highlight>
                            <a:srgbClr val="C6E0B4"/>
                          </a:highlight>
                          <a:latin typeface="Mulish"/>
                        </a:rPr>
                        <a:t>14.46</a:t>
                      </a:r>
                      <a:endParaRPr lang="en-US" sz="1100" b="0" i="0" u="none" strike="noStrike" dirty="0">
                        <a:solidFill>
                          <a:srgbClr val="000000"/>
                        </a:solidFill>
                        <a:effectLst/>
                        <a:highlight>
                          <a:srgbClr val="C6E0B4"/>
                        </a:highlight>
                        <a:latin typeface="Mulish" panose="020B0604020202020204" charset="0"/>
                      </a:endParaRPr>
                    </a:p>
                  </a:txBody>
                  <a:tcPr marL="7620" marR="7620" marT="762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extLst>
                  <a:ext uri="{0D108BD9-81ED-4DB2-BD59-A6C34878D82A}">
                    <a16:rowId xmlns:a16="http://schemas.microsoft.com/office/drawing/2014/main" val="1537786529"/>
                  </a:ext>
                </a:extLst>
              </a:tr>
              <a:tr h="233781">
                <a:tc>
                  <a:txBody>
                    <a:bodyPr/>
                    <a:lstStyle/>
                    <a:p>
                      <a:pPr algn="ctr" fontAlgn="b"/>
                      <a:r>
                        <a:rPr lang="en-US" sz="1100" b="0" i="0" u="none" strike="noStrike" dirty="0">
                          <a:solidFill>
                            <a:srgbClr val="000000"/>
                          </a:solidFill>
                          <a:effectLst/>
                          <a:highlight>
                            <a:srgbClr val="E2EFDA"/>
                          </a:highlight>
                          <a:latin typeface="Mulish"/>
                        </a:rPr>
                        <a:t>Xretail_25dtm</a:t>
                      </a:r>
                    </a:p>
                  </a:txBody>
                  <a:tcPr marL="7620" marR="7620" marT="762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100" b="0" i="0" u="none" strike="noStrike" dirty="0">
                          <a:solidFill>
                            <a:srgbClr val="000000"/>
                          </a:solidFill>
                          <a:effectLst/>
                          <a:highlight>
                            <a:srgbClr val="E2EFDA"/>
                          </a:highlight>
                          <a:latin typeface="Mulish"/>
                        </a:rPr>
                        <a:t>8.83</a:t>
                      </a:r>
                    </a:p>
                  </a:txBody>
                  <a:tcPr marL="7620" marR="7620" marT="762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extLst>
                  <a:ext uri="{0D108BD9-81ED-4DB2-BD59-A6C34878D82A}">
                    <a16:rowId xmlns:a16="http://schemas.microsoft.com/office/drawing/2014/main" val="4185688052"/>
                  </a:ext>
                </a:extLst>
              </a:tr>
              <a:tr h="438339">
                <a:tc>
                  <a:txBody>
                    <a:bodyPr/>
                    <a:lstStyle/>
                    <a:p>
                      <a:pPr algn="ctr" fontAlgn="b"/>
                      <a:r>
                        <a:rPr lang="en-US" sz="1100" b="0" i="0" u="none" strike="noStrike" dirty="0">
                          <a:solidFill>
                            <a:srgbClr val="000000"/>
                          </a:solidFill>
                          <a:effectLst/>
                          <a:highlight>
                            <a:srgbClr val="C6E0B4"/>
                          </a:highlight>
                          <a:latin typeface="Mulish"/>
                        </a:rPr>
                        <a:t>movies_power_centers_25dtm</a:t>
                      </a:r>
                    </a:p>
                  </a:txBody>
                  <a:tcPr marL="7620" marR="7620" marT="762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100" b="0" i="0" u="none" strike="noStrike" dirty="0">
                          <a:solidFill>
                            <a:srgbClr val="000000"/>
                          </a:solidFill>
                          <a:effectLst/>
                          <a:highlight>
                            <a:srgbClr val="C6E0B4"/>
                          </a:highlight>
                          <a:latin typeface="Mulish"/>
                        </a:rPr>
                        <a:t>208.5</a:t>
                      </a:r>
                    </a:p>
                  </a:txBody>
                  <a:tcPr marL="7620" marR="7620" marT="762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extLst>
                  <a:ext uri="{0D108BD9-81ED-4DB2-BD59-A6C34878D82A}">
                    <a16:rowId xmlns:a16="http://schemas.microsoft.com/office/drawing/2014/main" val="84788766"/>
                  </a:ext>
                </a:extLst>
              </a:tr>
              <a:tr h="233781">
                <a:tc>
                  <a:txBody>
                    <a:bodyPr/>
                    <a:lstStyle/>
                    <a:p>
                      <a:pPr algn="ctr" fontAlgn="b"/>
                      <a:r>
                        <a:rPr lang="en-US" sz="1100" b="0" i="0" u="none" strike="noStrike" dirty="0">
                          <a:solidFill>
                            <a:srgbClr val="000000"/>
                          </a:solidFill>
                          <a:effectLst/>
                          <a:highlight>
                            <a:srgbClr val="E2EFDA"/>
                          </a:highlight>
                          <a:latin typeface="Mulish"/>
                        </a:rPr>
                        <a:t>malls_lavish_25dtm</a:t>
                      </a:r>
                    </a:p>
                  </a:txBody>
                  <a:tcPr marL="7620" marR="7620" marT="762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100" b="0" i="0" u="none" strike="noStrike" dirty="0">
                          <a:solidFill>
                            <a:srgbClr val="000000"/>
                          </a:solidFill>
                          <a:effectLst/>
                          <a:highlight>
                            <a:srgbClr val="E2EFDA"/>
                          </a:highlight>
                          <a:latin typeface="Mulish"/>
                        </a:rPr>
                        <a:t>121.75</a:t>
                      </a:r>
                    </a:p>
                  </a:txBody>
                  <a:tcPr marL="7620" marR="7620" marT="762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extLst>
                  <a:ext uri="{0D108BD9-81ED-4DB2-BD59-A6C34878D82A}">
                    <a16:rowId xmlns:a16="http://schemas.microsoft.com/office/drawing/2014/main" val="428736922"/>
                  </a:ext>
                </a:extLst>
              </a:tr>
              <a:tr h="233781">
                <a:tc>
                  <a:txBody>
                    <a:bodyPr/>
                    <a:lstStyle/>
                    <a:p>
                      <a:pPr algn="ctr" fontAlgn="b"/>
                      <a:r>
                        <a:rPr lang="en-US" sz="1100" b="0" i="0" u="none" strike="noStrike" dirty="0">
                          <a:solidFill>
                            <a:srgbClr val="000000"/>
                          </a:solidFill>
                          <a:effectLst/>
                          <a:highlight>
                            <a:srgbClr val="C6E0B4"/>
                          </a:highlight>
                          <a:latin typeface="Mulish"/>
                        </a:rPr>
                        <a:t>Dining_1RM</a:t>
                      </a:r>
                    </a:p>
                  </a:txBody>
                  <a:tcPr marL="7620" marR="7620" marT="762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100" b="0" i="0" u="none" strike="noStrike" dirty="0">
                          <a:solidFill>
                            <a:srgbClr val="000000"/>
                          </a:solidFill>
                          <a:effectLst/>
                          <a:highlight>
                            <a:srgbClr val="C6E0B4"/>
                          </a:highlight>
                          <a:latin typeface="Mulish"/>
                        </a:rPr>
                        <a:t>19.25</a:t>
                      </a:r>
                    </a:p>
                  </a:txBody>
                  <a:tcPr marL="7620" marR="7620" marT="762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extLst>
                  <a:ext uri="{0D108BD9-81ED-4DB2-BD59-A6C34878D82A}">
                    <a16:rowId xmlns:a16="http://schemas.microsoft.com/office/drawing/2014/main" val="2874808086"/>
                  </a:ext>
                </a:extLst>
              </a:tr>
              <a:tr h="233781">
                <a:tc>
                  <a:txBody>
                    <a:bodyPr/>
                    <a:lstStyle/>
                    <a:p>
                      <a:pPr algn="ctr" fontAlgn="b"/>
                      <a:r>
                        <a:rPr lang="en-US" sz="1100" b="0" i="0" u="none" strike="noStrike" dirty="0">
                          <a:solidFill>
                            <a:srgbClr val="000000"/>
                          </a:solidFill>
                          <a:effectLst/>
                          <a:highlight>
                            <a:srgbClr val="E2EFDA"/>
                          </a:highlight>
                          <a:latin typeface="Mulish"/>
                        </a:rPr>
                        <a:t>homes_500_999K_25dtm</a:t>
                      </a:r>
                    </a:p>
                  </a:txBody>
                  <a:tcPr marL="7620" marR="7620" marT="762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lvl="0" algn="ctr">
                        <a:buNone/>
                      </a:pPr>
                      <a:r>
                        <a:rPr lang="en-US" sz="1100" b="0" i="0" u="none" strike="noStrike" dirty="0">
                          <a:solidFill>
                            <a:srgbClr val="000000"/>
                          </a:solidFill>
                          <a:effectLst/>
                          <a:highlight>
                            <a:srgbClr val="E2EFDA"/>
                          </a:highlight>
                          <a:latin typeface="Mulish"/>
                        </a:rPr>
                        <a:t>67,772</a:t>
                      </a:r>
                    </a:p>
                  </a:txBody>
                  <a:tcPr marL="7620" marR="7620" marT="762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extLst>
                  <a:ext uri="{0D108BD9-81ED-4DB2-BD59-A6C34878D82A}">
                    <a16:rowId xmlns:a16="http://schemas.microsoft.com/office/drawing/2014/main" val="762604672"/>
                  </a:ext>
                </a:extLst>
              </a:tr>
              <a:tr h="233781">
                <a:tc>
                  <a:txBody>
                    <a:bodyPr/>
                    <a:lstStyle/>
                    <a:p>
                      <a:pPr algn="ctr" fontAlgn="b"/>
                      <a:r>
                        <a:rPr lang="en-US" sz="1100" b="0" i="0" u="none" strike="noStrike" dirty="0">
                          <a:solidFill>
                            <a:srgbClr val="000000"/>
                          </a:solidFill>
                          <a:effectLst/>
                          <a:highlight>
                            <a:srgbClr val="C6E0B4"/>
                          </a:highlight>
                          <a:latin typeface="Mulish"/>
                        </a:rPr>
                        <a:t>Xpop_married_25dtm</a:t>
                      </a:r>
                    </a:p>
                  </a:txBody>
                  <a:tcPr marL="7620" marR="7620" marT="762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100" b="0" i="0" u="none" strike="noStrike" dirty="0">
                          <a:solidFill>
                            <a:srgbClr val="000000"/>
                          </a:solidFill>
                          <a:effectLst/>
                          <a:highlight>
                            <a:srgbClr val="C6E0B4"/>
                          </a:highlight>
                          <a:latin typeface="Mulish"/>
                        </a:rPr>
                        <a:t>53.42</a:t>
                      </a:r>
                    </a:p>
                  </a:txBody>
                  <a:tcPr marL="7620" marR="7620" marT="762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extLst>
                  <a:ext uri="{0D108BD9-81ED-4DB2-BD59-A6C34878D82A}">
                    <a16:rowId xmlns:a16="http://schemas.microsoft.com/office/drawing/2014/main" val="3308584796"/>
                  </a:ext>
                </a:extLst>
              </a:tr>
              <a:tr h="233781">
                <a:tc>
                  <a:txBody>
                    <a:bodyPr/>
                    <a:lstStyle/>
                    <a:p>
                      <a:pPr algn="ctr" fontAlgn="b"/>
                      <a:r>
                        <a:rPr lang="en-US" sz="1100" b="0" i="0" u="none" strike="noStrike" dirty="0">
                          <a:solidFill>
                            <a:srgbClr val="000000"/>
                          </a:solidFill>
                          <a:effectLst/>
                          <a:highlight>
                            <a:srgbClr val="E2EFDA"/>
                          </a:highlight>
                          <a:latin typeface="Mulish"/>
                        </a:rPr>
                        <a:t>hhinc_ge_100K_25dtm</a:t>
                      </a:r>
                    </a:p>
                  </a:txBody>
                  <a:tcPr marL="7620" marR="7620" marT="762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100" b="0" i="0" u="none" strike="noStrike" dirty="0">
                          <a:solidFill>
                            <a:srgbClr val="000000"/>
                          </a:solidFill>
                          <a:effectLst/>
                          <a:highlight>
                            <a:srgbClr val="E2EFDA"/>
                          </a:highlight>
                          <a:latin typeface="Mulish"/>
                        </a:rPr>
                        <a:t>172,925.75</a:t>
                      </a:r>
                    </a:p>
                  </a:txBody>
                  <a:tcPr marL="7620" marR="7620" marT="762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extLst>
                  <a:ext uri="{0D108BD9-81ED-4DB2-BD59-A6C34878D82A}">
                    <a16:rowId xmlns:a16="http://schemas.microsoft.com/office/drawing/2014/main" val="2880953528"/>
                  </a:ext>
                </a:extLst>
              </a:tr>
              <a:tr h="233781">
                <a:tc>
                  <a:txBody>
                    <a:bodyPr/>
                    <a:lstStyle/>
                    <a:p>
                      <a:pPr algn="ctr" fontAlgn="b"/>
                      <a:r>
                        <a:rPr lang="en-US" sz="1100" b="0" i="0" u="none" strike="noStrike" dirty="0">
                          <a:solidFill>
                            <a:srgbClr val="000000"/>
                          </a:solidFill>
                          <a:effectLst/>
                          <a:highlight>
                            <a:srgbClr val="C6E0B4"/>
                          </a:highlight>
                          <a:latin typeface="Mulish"/>
                        </a:rPr>
                        <a:t>pop_40_85_25dtm</a:t>
                      </a:r>
                    </a:p>
                  </a:txBody>
                  <a:tcPr marL="7620" marR="7620" marT="762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100" b="0" i="0" u="none" strike="noStrike" dirty="0">
                          <a:solidFill>
                            <a:srgbClr val="000000"/>
                          </a:solidFill>
                          <a:effectLst/>
                          <a:highlight>
                            <a:srgbClr val="C6E0B4"/>
                          </a:highlight>
                          <a:latin typeface="Mulish"/>
                        </a:rPr>
                        <a:t>488,519.25</a:t>
                      </a:r>
                    </a:p>
                  </a:txBody>
                  <a:tcPr marL="7620" marR="7620" marT="762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extLst>
                  <a:ext uri="{0D108BD9-81ED-4DB2-BD59-A6C34878D82A}">
                    <a16:rowId xmlns:a16="http://schemas.microsoft.com/office/drawing/2014/main" val="3397963660"/>
                  </a:ext>
                </a:extLst>
              </a:tr>
              <a:tr h="438339">
                <a:tc>
                  <a:txBody>
                    <a:bodyPr/>
                    <a:lstStyle/>
                    <a:p>
                      <a:pPr algn="ctr" fontAlgn="b"/>
                      <a:r>
                        <a:rPr lang="en-US" sz="1100" b="0" i="0" u="none" strike="noStrike" dirty="0">
                          <a:solidFill>
                            <a:srgbClr val="000000"/>
                          </a:solidFill>
                          <a:effectLst/>
                          <a:highlight>
                            <a:srgbClr val="E2EFDA"/>
                          </a:highlight>
                          <a:latin typeface="Mulish"/>
                        </a:rPr>
                        <a:t>Xpop_ge_bachelors_25dtm</a:t>
                      </a:r>
                    </a:p>
                  </a:txBody>
                  <a:tcPr marL="7620" marR="7620" marT="762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E2EFDA"/>
                    </a:solidFill>
                  </a:tcPr>
                </a:tc>
                <a:tc>
                  <a:txBody>
                    <a:bodyPr/>
                    <a:lstStyle/>
                    <a:p>
                      <a:pPr algn="ctr" fontAlgn="b"/>
                      <a:r>
                        <a:rPr lang="en-US" sz="1100" b="0" i="0" u="none" strike="noStrike" dirty="0">
                          <a:solidFill>
                            <a:srgbClr val="000000"/>
                          </a:solidFill>
                          <a:effectLst/>
                          <a:highlight>
                            <a:srgbClr val="E2EFDA"/>
                          </a:highlight>
                          <a:latin typeface="Mulish"/>
                        </a:rPr>
                        <a:t>48.82</a:t>
                      </a:r>
                      <a:endParaRPr lang="en-US" sz="1100" b="0" i="0" u="none" strike="noStrike" dirty="0">
                        <a:solidFill>
                          <a:srgbClr val="000000"/>
                        </a:solidFill>
                        <a:effectLst/>
                        <a:highlight>
                          <a:srgbClr val="E2EFDA"/>
                        </a:highlight>
                        <a:latin typeface="Mulish" panose="020B0604020202020204" charset="0"/>
                      </a:endParaRPr>
                    </a:p>
                  </a:txBody>
                  <a:tcPr marL="7620" marR="7620" marT="762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E2EFDA"/>
                    </a:solidFill>
                  </a:tcPr>
                </a:tc>
                <a:extLst>
                  <a:ext uri="{0D108BD9-81ED-4DB2-BD59-A6C34878D82A}">
                    <a16:rowId xmlns:a16="http://schemas.microsoft.com/office/drawing/2014/main" val="2311395825"/>
                  </a:ext>
                </a:extLst>
              </a:tr>
            </a:tbl>
          </a:graphicData>
        </a:graphic>
      </p:graphicFrame>
      <p:sp>
        <p:nvSpPr>
          <p:cNvPr id="4" name="TextBox 3">
            <a:extLst>
              <a:ext uri="{FF2B5EF4-FFF2-40B4-BE49-F238E27FC236}">
                <a16:creationId xmlns:a16="http://schemas.microsoft.com/office/drawing/2014/main" id="{80EDACEF-B49D-F182-50DA-D262C22F305A}"/>
              </a:ext>
            </a:extLst>
          </p:cNvPr>
          <p:cNvSpPr txBox="1"/>
          <p:nvPr/>
        </p:nvSpPr>
        <p:spPr>
          <a:xfrm>
            <a:off x="665766" y="1017725"/>
            <a:ext cx="768349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100" dirty="0">
                <a:latin typeface="Mulish"/>
              </a:rPr>
              <a:t>Some performance metrics of high sales store that Aspen Row should strive for:</a:t>
            </a:r>
          </a:p>
          <a:p>
            <a:endParaRPr lang="en-US" sz="1100"/>
          </a:p>
        </p:txBody>
      </p:sp>
    </p:spTree>
    <p:extLst>
      <p:ext uri="{BB962C8B-B14F-4D97-AF65-F5344CB8AC3E}">
        <p14:creationId xmlns:p14="http://schemas.microsoft.com/office/powerpoint/2010/main" val="2719640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6">
          <a:extLst>
            <a:ext uri="{FF2B5EF4-FFF2-40B4-BE49-F238E27FC236}">
              <a16:creationId xmlns:a16="http://schemas.microsoft.com/office/drawing/2014/main" id="{A338F446-0EFD-C182-E4D4-B543136B2BAB}"/>
            </a:ext>
          </a:extLst>
        </p:cNvPr>
        <p:cNvGrpSpPr/>
        <p:nvPr/>
      </p:nvGrpSpPr>
      <p:grpSpPr>
        <a:xfrm>
          <a:off x="0" y="0"/>
          <a:ext cx="0" cy="0"/>
          <a:chOff x="0" y="0"/>
          <a:chExt cx="0" cy="0"/>
        </a:xfrm>
      </p:grpSpPr>
      <p:sp>
        <p:nvSpPr>
          <p:cNvPr id="344" name="Google Shape;344;p44">
            <a:extLst>
              <a:ext uri="{FF2B5EF4-FFF2-40B4-BE49-F238E27FC236}">
                <a16:creationId xmlns:a16="http://schemas.microsoft.com/office/drawing/2014/main" id="{DA2522EF-0A46-A6FE-1F62-B9B21E15BFC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a:t>Recommendations</a:t>
            </a:r>
          </a:p>
        </p:txBody>
      </p:sp>
      <p:cxnSp>
        <p:nvCxnSpPr>
          <p:cNvPr id="351" name="Google Shape;351;p44">
            <a:extLst>
              <a:ext uri="{FF2B5EF4-FFF2-40B4-BE49-F238E27FC236}">
                <a16:creationId xmlns:a16="http://schemas.microsoft.com/office/drawing/2014/main" id="{660B76B3-C82D-0DB1-3390-0D2C5FB640FE}"/>
              </a:ext>
            </a:extLst>
          </p:cNvPr>
          <p:cNvCxnSpPr/>
          <p:nvPr/>
        </p:nvCxnSpPr>
        <p:spPr>
          <a:xfrm>
            <a:off x="828013" y="852890"/>
            <a:ext cx="673200" cy="0"/>
          </a:xfrm>
          <a:prstGeom prst="straightConnector1">
            <a:avLst/>
          </a:prstGeom>
          <a:noFill/>
          <a:ln w="28575" cap="flat" cmpd="sng">
            <a:solidFill>
              <a:schemeClr val="dk2"/>
            </a:solidFill>
            <a:prstDash val="solid"/>
            <a:round/>
            <a:headEnd type="none" w="med" len="med"/>
            <a:tailEnd type="none" w="med" len="med"/>
          </a:ln>
        </p:spPr>
      </p:cxnSp>
      <p:sp>
        <p:nvSpPr>
          <p:cNvPr id="8" name="Slide Number Placeholder 7">
            <a:extLst>
              <a:ext uri="{FF2B5EF4-FFF2-40B4-BE49-F238E27FC236}">
                <a16:creationId xmlns:a16="http://schemas.microsoft.com/office/drawing/2014/main" id="{944B4CC2-7742-506E-0CCF-0B42A2554B51}"/>
              </a:ext>
            </a:extLst>
          </p:cNvPr>
          <p:cNvSpPr>
            <a:spLocks noGrp="1"/>
          </p:cNvSpPr>
          <p:nvPr>
            <p:ph type="sldNum" sz="quarter" idx="11"/>
          </p:nvPr>
        </p:nvSpPr>
        <p:spPr/>
        <p:txBody>
          <a:bodyPr/>
          <a:lstStyle/>
          <a:p>
            <a:fld id="{FBBA87CE-9D2A-414A-8EC8-32E29FF7F21D}" type="slidenum">
              <a:rPr lang="en-US" smtClean="0"/>
              <a:t>25</a:t>
            </a:fld>
            <a:endParaRPr lang="en-US"/>
          </a:p>
        </p:txBody>
      </p:sp>
      <p:sp>
        <p:nvSpPr>
          <p:cNvPr id="2" name="TextBox 1">
            <a:extLst>
              <a:ext uri="{FF2B5EF4-FFF2-40B4-BE49-F238E27FC236}">
                <a16:creationId xmlns:a16="http://schemas.microsoft.com/office/drawing/2014/main" id="{2BA39BEF-9865-226B-9412-C5F3129137D7}"/>
              </a:ext>
            </a:extLst>
          </p:cNvPr>
          <p:cNvSpPr txBox="1"/>
          <p:nvPr/>
        </p:nvSpPr>
        <p:spPr>
          <a:xfrm>
            <a:off x="600325" y="1212844"/>
            <a:ext cx="7612631" cy="3262432"/>
          </a:xfrm>
          <a:prstGeom prst="rect">
            <a:avLst/>
          </a:prstGeom>
          <a:noFill/>
        </p:spPr>
        <p:txBody>
          <a:bodyPr wrap="square" lIns="91440" tIns="45720" rIns="91440" bIns="45720" anchor="t">
            <a:spAutoFit/>
          </a:bodyPr>
          <a:lstStyle/>
          <a:p>
            <a:pPr marL="127000" lvl="0" algn="l" rtl="0">
              <a:spcBef>
                <a:spcPts val="1000"/>
              </a:spcBef>
              <a:spcAft>
                <a:spcPts val="0"/>
              </a:spcAft>
              <a:buSzPts val="1600"/>
            </a:pPr>
            <a:r>
              <a:rPr lang="en-US" sz="1200" b="1" i="0" u="none" strike="noStrike" dirty="0">
                <a:solidFill>
                  <a:srgbClr val="000000"/>
                </a:solidFill>
                <a:effectLst/>
                <a:latin typeface="Mulish" panose="020B0604020202020204" charset="0"/>
              </a:rPr>
              <a:t>Specific recommendations within the model:</a:t>
            </a:r>
          </a:p>
          <a:p>
            <a:pPr marL="412750" lvl="1" indent="-285750">
              <a:spcBef>
                <a:spcPts val="1000"/>
              </a:spcBef>
              <a:buSzPts val="1600"/>
              <a:buFont typeface="Arial" panose="020B0604020202020204" pitchFamily="34" charset="0"/>
              <a:buChar char="•"/>
            </a:pPr>
            <a:r>
              <a:rPr lang="en-US" sz="1200" b="0" i="0" u="none" strike="noStrike" dirty="0">
                <a:solidFill>
                  <a:srgbClr val="000000"/>
                </a:solidFill>
                <a:effectLst/>
                <a:latin typeface="Mulish"/>
              </a:rPr>
              <a:t>Locating in an area with a greater than or equal to </a:t>
            </a:r>
            <a:r>
              <a:rPr lang="en-US" sz="1200" dirty="0">
                <a:latin typeface="Mulish"/>
              </a:rPr>
              <a:t>14.46</a:t>
            </a:r>
            <a:r>
              <a:rPr lang="en-US" sz="1200" b="0" i="0" u="none" strike="noStrike" dirty="0">
                <a:solidFill>
                  <a:srgbClr val="000000"/>
                </a:solidFill>
                <a:effectLst/>
                <a:latin typeface="Mulish"/>
              </a:rPr>
              <a:t>% of people aged 70 to 85 within a 25-minute</a:t>
            </a:r>
            <a:r>
              <a:rPr lang="en-US" sz="1200" dirty="0">
                <a:latin typeface="Mulish"/>
              </a:rPr>
              <a:t> drive</a:t>
            </a:r>
            <a:r>
              <a:rPr lang="en-US" sz="1200" b="0" i="0" u="none" strike="noStrike" dirty="0">
                <a:solidFill>
                  <a:srgbClr val="000000"/>
                </a:solidFill>
                <a:effectLst/>
                <a:latin typeface="Mulish"/>
              </a:rPr>
              <a:t> has a strong positive effect on Sales.</a:t>
            </a:r>
          </a:p>
          <a:p>
            <a:pPr marL="412750" lvl="0" indent="-285750" algn="l" rtl="0">
              <a:spcBef>
                <a:spcPts val="1000"/>
              </a:spcBef>
              <a:spcAft>
                <a:spcPts val="0"/>
              </a:spcAft>
              <a:buSzPts val="1600"/>
              <a:buFont typeface="Arial" panose="020B0604020202020204" pitchFamily="34" charset="0"/>
              <a:buChar char="•"/>
            </a:pPr>
            <a:r>
              <a:rPr lang="en-US" sz="1200" dirty="0">
                <a:latin typeface="Mulish" panose="020B0604020202020204" charset="0"/>
              </a:rPr>
              <a:t>It is not advisable to locate near areas with more than 8.8% of retail stores within 25 drive time minutes, as it will have a strong negative impact on sales. </a:t>
            </a:r>
          </a:p>
          <a:p>
            <a:pPr marL="412750" indent="-285750">
              <a:spcBef>
                <a:spcPts val="1000"/>
              </a:spcBef>
              <a:buSzPts val="1600"/>
              <a:buFont typeface="Arial" panose="020B0604020202020204" pitchFamily="34" charset="0"/>
              <a:buChar char="•"/>
            </a:pPr>
            <a:r>
              <a:rPr lang="en-US" sz="1200" b="0" i="0" u="none" strike="noStrike" dirty="0">
                <a:solidFill>
                  <a:srgbClr val="000000"/>
                </a:solidFill>
                <a:effectLst/>
                <a:latin typeface="Mulish"/>
              </a:rPr>
              <a:t>Selecting areas with more than or equal to 208 </a:t>
            </a:r>
            <a:r>
              <a:rPr lang="en-US" sz="1200" dirty="0">
                <a:latin typeface="Mulish"/>
              </a:rPr>
              <a:t>movie theaters</a:t>
            </a:r>
            <a:r>
              <a:rPr lang="en-US" sz="1200" b="0" i="0" u="none" strike="noStrike" dirty="0">
                <a:solidFill>
                  <a:srgbClr val="000000"/>
                </a:solidFill>
                <a:effectLst/>
                <a:latin typeface="Mulish"/>
              </a:rPr>
              <a:t> and power centers (big box stores) within 25 drive time minutes </a:t>
            </a:r>
            <a:r>
              <a:rPr lang="en-US" sz="1200" dirty="0">
                <a:latin typeface="Mulish"/>
              </a:rPr>
              <a:t>will be optimal, as they work as cotenants and will drive up sales.</a:t>
            </a:r>
          </a:p>
          <a:p>
            <a:pPr marL="412750" indent="-285750">
              <a:spcBef>
                <a:spcPts val="1000"/>
              </a:spcBef>
              <a:buSzPts val="1600"/>
              <a:buFont typeface="Arial" panose="020B0604020202020204" pitchFamily="34" charset="0"/>
              <a:buChar char="•"/>
            </a:pPr>
            <a:r>
              <a:rPr lang="en-US" sz="1200" dirty="0">
                <a:latin typeface="Mulish" panose="020B0604020202020204" charset="0"/>
              </a:rPr>
              <a:t>Locating near high end and luxury malls within 25 drive time minute will have a strong positive effect on sales. </a:t>
            </a:r>
          </a:p>
          <a:p>
            <a:pPr marL="412750" indent="-285750">
              <a:spcBef>
                <a:spcPts val="1000"/>
              </a:spcBef>
              <a:buSzPts val="1600"/>
              <a:buFont typeface="Arial" panose="020B0604020202020204" pitchFamily="34" charset="0"/>
              <a:buChar char="•"/>
            </a:pPr>
            <a:r>
              <a:rPr lang="en-US" sz="1200" dirty="0">
                <a:latin typeface="Mulish" panose="020B0604020202020204" charset="0"/>
              </a:rPr>
              <a:t>Locating near areas with casual, high end, and luxury dining services within 1 radial mile will have a strong positive effect on sales.</a:t>
            </a:r>
          </a:p>
          <a:p>
            <a:pPr marL="412750" indent="-285750">
              <a:spcBef>
                <a:spcPts val="1000"/>
              </a:spcBef>
              <a:buSzPts val="1600"/>
              <a:buFont typeface="Arial" panose="020B0604020202020204" pitchFamily="34" charset="0"/>
              <a:buChar char="•"/>
            </a:pPr>
            <a:r>
              <a:rPr lang="en-US" sz="1200" b="0" i="0" u="none" strike="noStrike" dirty="0">
                <a:solidFill>
                  <a:srgbClr val="000000"/>
                </a:solidFill>
                <a:effectLst/>
                <a:latin typeface="Mulish"/>
              </a:rPr>
              <a:t>Locating in an area with more than or equal to </a:t>
            </a:r>
            <a:r>
              <a:rPr lang="en-US" sz="1200" dirty="0">
                <a:latin typeface="Mulish"/>
              </a:rPr>
              <a:t>67,772 homes</a:t>
            </a:r>
            <a:r>
              <a:rPr lang="en-US" sz="1200" b="0" i="0" u="none" strike="noStrike" dirty="0">
                <a:solidFill>
                  <a:srgbClr val="000000"/>
                </a:solidFill>
                <a:effectLst/>
                <a:latin typeface="Mulish"/>
              </a:rPr>
              <a:t> within 25 drive-time-minutes that are valued from $500,000 to $999,000 has a strong positive effect on sales.</a:t>
            </a:r>
          </a:p>
        </p:txBody>
      </p:sp>
    </p:spTree>
    <p:extLst>
      <p:ext uri="{BB962C8B-B14F-4D97-AF65-F5344CB8AC3E}">
        <p14:creationId xmlns:p14="http://schemas.microsoft.com/office/powerpoint/2010/main" val="3123784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6">
          <a:extLst>
            <a:ext uri="{FF2B5EF4-FFF2-40B4-BE49-F238E27FC236}">
              <a16:creationId xmlns:a16="http://schemas.microsoft.com/office/drawing/2014/main" id="{A338F446-0EFD-C182-E4D4-B543136B2BAB}"/>
            </a:ext>
          </a:extLst>
        </p:cNvPr>
        <p:cNvGrpSpPr/>
        <p:nvPr/>
      </p:nvGrpSpPr>
      <p:grpSpPr>
        <a:xfrm>
          <a:off x="0" y="0"/>
          <a:ext cx="0" cy="0"/>
          <a:chOff x="0" y="0"/>
          <a:chExt cx="0" cy="0"/>
        </a:xfrm>
      </p:grpSpPr>
      <p:sp>
        <p:nvSpPr>
          <p:cNvPr id="344" name="Google Shape;344;p44">
            <a:extLst>
              <a:ext uri="{FF2B5EF4-FFF2-40B4-BE49-F238E27FC236}">
                <a16:creationId xmlns:a16="http://schemas.microsoft.com/office/drawing/2014/main" id="{DA2522EF-0A46-A6FE-1F62-B9B21E15BFC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a:t>Recommendations</a:t>
            </a:r>
          </a:p>
        </p:txBody>
      </p:sp>
      <p:cxnSp>
        <p:nvCxnSpPr>
          <p:cNvPr id="351" name="Google Shape;351;p44">
            <a:extLst>
              <a:ext uri="{FF2B5EF4-FFF2-40B4-BE49-F238E27FC236}">
                <a16:creationId xmlns:a16="http://schemas.microsoft.com/office/drawing/2014/main" id="{660B76B3-C82D-0DB1-3390-0D2C5FB640FE}"/>
              </a:ext>
            </a:extLst>
          </p:cNvPr>
          <p:cNvCxnSpPr/>
          <p:nvPr/>
        </p:nvCxnSpPr>
        <p:spPr>
          <a:xfrm>
            <a:off x="828013" y="852890"/>
            <a:ext cx="673200" cy="0"/>
          </a:xfrm>
          <a:prstGeom prst="straightConnector1">
            <a:avLst/>
          </a:prstGeom>
          <a:noFill/>
          <a:ln w="28575" cap="flat" cmpd="sng">
            <a:solidFill>
              <a:schemeClr val="dk2"/>
            </a:solidFill>
            <a:prstDash val="solid"/>
            <a:round/>
            <a:headEnd type="none" w="med" len="med"/>
            <a:tailEnd type="none" w="med" len="med"/>
          </a:ln>
        </p:spPr>
      </p:cxnSp>
      <p:sp>
        <p:nvSpPr>
          <p:cNvPr id="8" name="Slide Number Placeholder 7">
            <a:extLst>
              <a:ext uri="{FF2B5EF4-FFF2-40B4-BE49-F238E27FC236}">
                <a16:creationId xmlns:a16="http://schemas.microsoft.com/office/drawing/2014/main" id="{944B4CC2-7742-506E-0CCF-0B42A2554B51}"/>
              </a:ext>
            </a:extLst>
          </p:cNvPr>
          <p:cNvSpPr>
            <a:spLocks noGrp="1"/>
          </p:cNvSpPr>
          <p:nvPr>
            <p:ph type="sldNum" sz="quarter" idx="11"/>
          </p:nvPr>
        </p:nvSpPr>
        <p:spPr/>
        <p:txBody>
          <a:bodyPr/>
          <a:lstStyle/>
          <a:p>
            <a:fld id="{FBBA87CE-9D2A-414A-8EC8-32E29FF7F21D}" type="slidenum">
              <a:rPr lang="en-US" smtClean="0"/>
              <a:t>26</a:t>
            </a:fld>
            <a:endParaRPr lang="en-US"/>
          </a:p>
        </p:txBody>
      </p:sp>
      <p:sp>
        <p:nvSpPr>
          <p:cNvPr id="2" name="TextBox 1">
            <a:extLst>
              <a:ext uri="{FF2B5EF4-FFF2-40B4-BE49-F238E27FC236}">
                <a16:creationId xmlns:a16="http://schemas.microsoft.com/office/drawing/2014/main" id="{2BA39BEF-9865-226B-9412-C5F3129137D7}"/>
              </a:ext>
            </a:extLst>
          </p:cNvPr>
          <p:cNvSpPr txBox="1"/>
          <p:nvPr/>
        </p:nvSpPr>
        <p:spPr>
          <a:xfrm>
            <a:off x="720000" y="1425590"/>
            <a:ext cx="7612631" cy="3390672"/>
          </a:xfrm>
          <a:prstGeom prst="rect">
            <a:avLst/>
          </a:prstGeom>
          <a:noFill/>
        </p:spPr>
        <p:txBody>
          <a:bodyPr wrap="square" lIns="91440" tIns="45720" rIns="91440" bIns="45720" anchor="t">
            <a:spAutoFit/>
          </a:bodyPr>
          <a:lstStyle/>
          <a:p>
            <a:pPr marL="127000" lvl="0" algn="l" rtl="0">
              <a:spcBef>
                <a:spcPts val="1000"/>
              </a:spcBef>
              <a:spcAft>
                <a:spcPts val="0"/>
              </a:spcAft>
              <a:buSzPts val="1600"/>
            </a:pPr>
            <a:r>
              <a:rPr lang="en-US" sz="1200" b="1" i="0" u="none" strike="noStrike" dirty="0">
                <a:solidFill>
                  <a:srgbClr val="000000"/>
                </a:solidFill>
                <a:effectLst/>
                <a:latin typeface="Mulish" panose="020B0604020202020204" charset="0"/>
              </a:rPr>
              <a:t>General recommendations outside the model:</a:t>
            </a:r>
          </a:p>
          <a:p>
            <a:pPr marL="412750" indent="-285750">
              <a:spcBef>
                <a:spcPts val="1000"/>
              </a:spcBef>
              <a:buSzPts val="1600"/>
              <a:buFont typeface="Arial" panose="020B0604020202020204" pitchFamily="34" charset="0"/>
              <a:buChar char="•"/>
            </a:pPr>
            <a:r>
              <a:rPr lang="en-US" sz="1200" b="0" i="0" u="none" strike="noStrike" dirty="0">
                <a:solidFill>
                  <a:srgbClr val="000000"/>
                </a:solidFill>
                <a:effectLst/>
                <a:latin typeface="Mulish"/>
              </a:rPr>
              <a:t>Locating in an area with a greater than or equal to 53% of married people within 25 </a:t>
            </a:r>
            <a:r>
              <a:rPr lang="en-US" sz="1200" dirty="0">
                <a:latin typeface="Mulish"/>
              </a:rPr>
              <a:t>drive time minutes </a:t>
            </a:r>
            <a:r>
              <a:rPr lang="en-US" sz="1200" b="0" i="0" u="none" strike="noStrike" dirty="0">
                <a:solidFill>
                  <a:srgbClr val="000000"/>
                </a:solidFill>
                <a:effectLst/>
                <a:latin typeface="Mulish"/>
              </a:rPr>
              <a:t>has a strong positive effect on Sales.</a:t>
            </a:r>
          </a:p>
          <a:p>
            <a:pPr marL="412750" lvl="0" indent="-285750" algn="l" rtl="0">
              <a:spcBef>
                <a:spcPts val="1000"/>
              </a:spcBef>
              <a:spcAft>
                <a:spcPts val="0"/>
              </a:spcAft>
              <a:buSzPts val="1600"/>
              <a:buFont typeface="Arial" panose="020B0604020202020204" pitchFamily="34" charset="0"/>
              <a:buChar char="•"/>
            </a:pPr>
            <a:r>
              <a:rPr lang="en-US" sz="1200" b="0" i="0" u="none" strike="noStrike" dirty="0">
                <a:solidFill>
                  <a:srgbClr val="000000"/>
                </a:solidFill>
                <a:effectLst/>
                <a:latin typeface="Mulish" panose="020B0604020202020204" charset="0"/>
              </a:rPr>
              <a:t>Targeting areas with household incomes greater tha</a:t>
            </a:r>
            <a:r>
              <a:rPr lang="en-US" sz="1200" dirty="0">
                <a:latin typeface="Mulish" panose="020B0604020202020204" charset="0"/>
              </a:rPr>
              <a:t>n $100,000 </a:t>
            </a:r>
            <a:r>
              <a:rPr lang="en-US" sz="1200" b="0" i="0" u="none" strike="noStrike" dirty="0">
                <a:solidFill>
                  <a:srgbClr val="000000"/>
                </a:solidFill>
                <a:effectLst/>
                <a:latin typeface="Mulish" panose="020B0604020202020204" charset="0"/>
              </a:rPr>
              <a:t>contributes positively to sales performance. </a:t>
            </a:r>
          </a:p>
          <a:p>
            <a:pPr marL="412750" indent="-285750">
              <a:spcBef>
                <a:spcPts val="1000"/>
              </a:spcBef>
              <a:buSzPts val="1600"/>
              <a:buFont typeface="Arial" panose="020B0604020202020204" pitchFamily="34" charset="0"/>
              <a:buChar char="•"/>
            </a:pPr>
            <a:r>
              <a:rPr lang="en-US" sz="1200" dirty="0">
                <a:latin typeface="Mulish"/>
              </a:rPr>
              <a:t>While our target customer base age ranges from 70 to 85, extending the range to 40- to 85-year-old people </a:t>
            </a:r>
            <a:r>
              <a:rPr lang="en-US" sz="1200" b="0" i="0" u="none" strike="noStrike" dirty="0">
                <a:solidFill>
                  <a:srgbClr val="000000"/>
                </a:solidFill>
                <a:effectLst/>
                <a:latin typeface="Mulish"/>
              </a:rPr>
              <a:t>residing within a 25-minute drive will </a:t>
            </a:r>
            <a:r>
              <a:rPr lang="en-US" sz="1200" dirty="0">
                <a:latin typeface="Mulish"/>
              </a:rPr>
              <a:t>also be </a:t>
            </a:r>
            <a:r>
              <a:rPr lang="en-US" sz="1200" b="0" i="0" u="none" strike="noStrike" dirty="0">
                <a:solidFill>
                  <a:srgbClr val="000000"/>
                </a:solidFill>
                <a:effectLst/>
                <a:latin typeface="Mulish"/>
              </a:rPr>
              <a:t>likely to have favorable sales outcomes.</a:t>
            </a:r>
          </a:p>
          <a:p>
            <a:pPr marL="412750" indent="-285750">
              <a:spcBef>
                <a:spcPts val="1000"/>
              </a:spcBef>
              <a:buSzPts val="1600"/>
              <a:buFont typeface="Arial" panose="020B0604020202020204" pitchFamily="34" charset="0"/>
              <a:buChar char="•"/>
            </a:pPr>
            <a:r>
              <a:rPr lang="en-US" sz="1200" dirty="0">
                <a:latin typeface="Mulish" panose="020B0604020202020204" charset="0"/>
              </a:rPr>
              <a:t>Targeting highly educated people with bachelor’s degrees or above as potential customers will likely to increase sales, as the existing high potential stores has about 48% of customers who has a bachelor’s degree or higher. </a:t>
            </a:r>
            <a:endParaRPr lang="en-US" sz="1200" b="0" i="0" u="none" strike="noStrike" dirty="0">
              <a:solidFill>
                <a:srgbClr val="000000"/>
              </a:solidFill>
              <a:effectLst/>
              <a:latin typeface="Mulish" panose="020B0604020202020204" charset="0"/>
            </a:endParaRPr>
          </a:p>
          <a:p>
            <a:pPr marL="412750" indent="-285750">
              <a:spcBef>
                <a:spcPts val="1000"/>
              </a:spcBef>
              <a:buSzPts val="1600"/>
              <a:buFont typeface="Arial" panose="020B0604020202020204" pitchFamily="34" charset="0"/>
              <a:buChar char="•"/>
            </a:pPr>
            <a:endParaRPr lang="en-US" sz="1200" b="0" i="0" u="none" strike="noStrike" dirty="0">
              <a:solidFill>
                <a:srgbClr val="000000"/>
              </a:solidFill>
              <a:effectLst/>
              <a:latin typeface="Mulish" panose="020B0604020202020204" charset="0"/>
            </a:endParaRPr>
          </a:p>
          <a:p>
            <a:pPr marL="412750" lvl="0" indent="-285750" algn="l" rtl="0">
              <a:spcBef>
                <a:spcPts val="1000"/>
              </a:spcBef>
              <a:spcAft>
                <a:spcPts val="0"/>
              </a:spcAft>
              <a:buSzPts val="1600"/>
              <a:buFont typeface="Arial" panose="020B0604020202020204" pitchFamily="34" charset="0"/>
              <a:buChar char="•"/>
            </a:pPr>
            <a:endParaRPr lang="en-US" sz="1200" b="0" i="0" u="none" strike="noStrike" dirty="0">
              <a:solidFill>
                <a:srgbClr val="000000"/>
              </a:solidFill>
              <a:effectLst/>
              <a:latin typeface="Mulish" panose="020B0604020202020204" charset="0"/>
            </a:endParaRPr>
          </a:p>
          <a:p>
            <a:pPr marL="127000" lvl="0" algn="l" rtl="0">
              <a:spcBef>
                <a:spcPts val="1000"/>
              </a:spcBef>
              <a:spcAft>
                <a:spcPts val="0"/>
              </a:spcAft>
              <a:buSzPts val="1600"/>
            </a:pPr>
            <a:endParaRPr lang="en-US" sz="1200" b="0" i="0" u="none" strike="noStrike" dirty="0">
              <a:solidFill>
                <a:srgbClr val="000000"/>
              </a:solidFill>
              <a:effectLst/>
              <a:latin typeface="Mulish" panose="020B0604020202020204" charset="0"/>
            </a:endParaRPr>
          </a:p>
        </p:txBody>
      </p:sp>
    </p:spTree>
    <p:extLst>
      <p:ext uri="{BB962C8B-B14F-4D97-AF65-F5344CB8AC3E}">
        <p14:creationId xmlns:p14="http://schemas.microsoft.com/office/powerpoint/2010/main" val="3466511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9670FA8-2493-013F-4A3A-097311D66433}"/>
              </a:ext>
            </a:extLst>
          </p:cNvPr>
          <p:cNvSpPr/>
          <p:nvPr/>
        </p:nvSpPr>
        <p:spPr>
          <a:xfrm>
            <a:off x="4425265" y="1289735"/>
            <a:ext cx="4170403" cy="37147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2B1A1D-E6F7-4DA7-EA55-B1663A8AEFCA}"/>
              </a:ext>
            </a:extLst>
          </p:cNvPr>
          <p:cNvSpPr>
            <a:spLocks noGrp="1"/>
          </p:cNvSpPr>
          <p:nvPr>
            <p:ph type="title"/>
          </p:nvPr>
        </p:nvSpPr>
        <p:spPr/>
        <p:txBody>
          <a:bodyPr/>
          <a:lstStyle/>
          <a:p>
            <a:r>
              <a:rPr lang="en-US" sz="2000"/>
              <a:t>Mapping Potential Locations - ArcGIS</a:t>
            </a:r>
          </a:p>
        </p:txBody>
      </p:sp>
      <p:sp>
        <p:nvSpPr>
          <p:cNvPr id="7" name="Slide Number Placeholder 6">
            <a:extLst>
              <a:ext uri="{FF2B5EF4-FFF2-40B4-BE49-F238E27FC236}">
                <a16:creationId xmlns:a16="http://schemas.microsoft.com/office/drawing/2014/main" id="{A090A459-2EC4-4396-0CC8-8DE1EE4B397C}"/>
              </a:ext>
            </a:extLst>
          </p:cNvPr>
          <p:cNvSpPr>
            <a:spLocks noGrp="1"/>
          </p:cNvSpPr>
          <p:nvPr>
            <p:ph type="sldNum" sz="quarter" idx="11"/>
          </p:nvPr>
        </p:nvSpPr>
        <p:spPr/>
        <p:txBody>
          <a:bodyPr/>
          <a:lstStyle/>
          <a:p>
            <a:fld id="{FBBA87CE-9D2A-414A-8EC8-32E29FF7F21D}" type="slidenum">
              <a:rPr lang="en-US" smtClean="0"/>
              <a:t>27</a:t>
            </a:fld>
            <a:endParaRPr lang="en-US"/>
          </a:p>
        </p:txBody>
      </p:sp>
      <p:pic>
        <p:nvPicPr>
          <p:cNvPr id="10" name="Picture 9" descr="A map of the united states&#10;&#10;Description automatically generated">
            <a:extLst>
              <a:ext uri="{FF2B5EF4-FFF2-40B4-BE49-F238E27FC236}">
                <a16:creationId xmlns:a16="http://schemas.microsoft.com/office/drawing/2014/main" id="{D94F08E8-E1D9-EEB0-38A9-C022F059A3E2}"/>
              </a:ext>
            </a:extLst>
          </p:cNvPr>
          <p:cNvPicPr>
            <a:picLocks noChangeAspect="1"/>
          </p:cNvPicPr>
          <p:nvPr/>
        </p:nvPicPr>
        <p:blipFill>
          <a:blip r:embed="rId2"/>
          <a:stretch>
            <a:fillRect/>
          </a:stretch>
        </p:blipFill>
        <p:spPr>
          <a:xfrm>
            <a:off x="4518064" y="1352540"/>
            <a:ext cx="4012200" cy="3601529"/>
          </a:xfrm>
          <a:prstGeom prst="rect">
            <a:avLst/>
          </a:prstGeom>
        </p:spPr>
      </p:pic>
      <p:sp>
        <p:nvSpPr>
          <p:cNvPr id="11" name="TextBox 10">
            <a:extLst>
              <a:ext uri="{FF2B5EF4-FFF2-40B4-BE49-F238E27FC236}">
                <a16:creationId xmlns:a16="http://schemas.microsoft.com/office/drawing/2014/main" id="{453459D2-C978-6F33-AC5E-EF8B7C08BA87}"/>
              </a:ext>
            </a:extLst>
          </p:cNvPr>
          <p:cNvSpPr txBox="1"/>
          <p:nvPr/>
        </p:nvSpPr>
        <p:spPr>
          <a:xfrm>
            <a:off x="4812841" y="1018869"/>
            <a:ext cx="3390181"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b="1">
                <a:latin typeface="Mulish"/>
              </a:rPr>
              <a:t>Image 1: "Potential" Locations in ArcGIS</a:t>
            </a:r>
            <a:endParaRPr lang="en-US"/>
          </a:p>
        </p:txBody>
      </p:sp>
      <p:cxnSp>
        <p:nvCxnSpPr>
          <p:cNvPr id="17" name="Google Shape;351;p44">
            <a:extLst>
              <a:ext uri="{FF2B5EF4-FFF2-40B4-BE49-F238E27FC236}">
                <a16:creationId xmlns:a16="http://schemas.microsoft.com/office/drawing/2014/main" id="{9FB39123-B08E-DDD2-F77B-6D49F0DB0801}"/>
              </a:ext>
            </a:extLst>
          </p:cNvPr>
          <p:cNvCxnSpPr/>
          <p:nvPr/>
        </p:nvCxnSpPr>
        <p:spPr>
          <a:xfrm>
            <a:off x="828013" y="852890"/>
            <a:ext cx="673200" cy="0"/>
          </a:xfrm>
          <a:prstGeom prst="straightConnector1">
            <a:avLst/>
          </a:prstGeom>
          <a:noFill/>
          <a:ln w="28575" cap="flat" cmpd="sng">
            <a:solidFill>
              <a:schemeClr val="dk2"/>
            </a:solidFill>
            <a:prstDash val="solid"/>
            <a:round/>
            <a:headEnd type="none" w="med" len="med"/>
            <a:tailEnd type="none" w="med" len="med"/>
          </a:ln>
        </p:spPr>
      </p:cxnSp>
      <p:sp>
        <p:nvSpPr>
          <p:cNvPr id="3" name="TextBox 2">
            <a:extLst>
              <a:ext uri="{FF2B5EF4-FFF2-40B4-BE49-F238E27FC236}">
                <a16:creationId xmlns:a16="http://schemas.microsoft.com/office/drawing/2014/main" id="{E0D99D7E-E509-577B-C93E-88C51566DB13}"/>
              </a:ext>
            </a:extLst>
          </p:cNvPr>
          <p:cNvSpPr txBox="1"/>
          <p:nvPr/>
        </p:nvSpPr>
        <p:spPr>
          <a:xfrm>
            <a:off x="671898" y="1281670"/>
            <a:ext cx="3229747" cy="3046988"/>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171450" indent="-171450">
              <a:buChar char="•"/>
            </a:pPr>
            <a:r>
              <a:rPr lang="en-US" sz="1200">
                <a:latin typeface="Mulish"/>
              </a:rPr>
              <a:t>Using a mixture of Python and ArcGIS, we aim to make future analysis of potential locations simple and easy for </a:t>
            </a:r>
            <a:r>
              <a:rPr lang="en-US" sz="1200" i="1">
                <a:latin typeface="Mulish"/>
              </a:rPr>
              <a:t>anyone</a:t>
            </a:r>
            <a:r>
              <a:rPr lang="en-US" sz="1200">
                <a:latin typeface="Mulish"/>
              </a:rPr>
              <a:t> at Aspen Row.</a:t>
            </a:r>
          </a:p>
          <a:p>
            <a:pPr marL="171450" indent="-171450">
              <a:buChar char="•"/>
            </a:pPr>
            <a:endParaRPr lang="en-US" sz="1200">
              <a:latin typeface="Mulish"/>
            </a:endParaRPr>
          </a:p>
          <a:p>
            <a:pPr marL="171450" lvl="1" indent="-171450">
              <a:buChar char="•"/>
            </a:pPr>
            <a:r>
              <a:rPr lang="en-US" sz="1200">
                <a:latin typeface="Mulish"/>
              </a:rPr>
              <a:t>With the different colors denoting different threshold values:</a:t>
            </a:r>
          </a:p>
          <a:p>
            <a:pPr marL="171450" lvl="5" indent="-171450">
              <a:buFont typeface="Arial"/>
              <a:buChar char="•"/>
            </a:pPr>
            <a:endParaRPr lang="en-US" sz="1200">
              <a:latin typeface="Mulish"/>
            </a:endParaRPr>
          </a:p>
          <a:p>
            <a:pPr marL="171450" lvl="5" indent="-171450">
              <a:buFont typeface="Arial"/>
              <a:buChar char="•"/>
            </a:pPr>
            <a:endParaRPr lang="en-US" sz="1200">
              <a:latin typeface="Mulish"/>
            </a:endParaRPr>
          </a:p>
          <a:p>
            <a:pPr marL="171450" lvl="5" indent="-171450">
              <a:buFont typeface="Arial"/>
              <a:buChar char="•"/>
            </a:pPr>
            <a:endParaRPr lang="en-US" sz="1200">
              <a:latin typeface="Mulish"/>
            </a:endParaRPr>
          </a:p>
          <a:p>
            <a:pPr marL="171450" lvl="5" indent="-171450">
              <a:buFont typeface="Arial"/>
              <a:buChar char="•"/>
            </a:pPr>
            <a:endParaRPr lang="en-US" sz="1200">
              <a:latin typeface="Mulish"/>
            </a:endParaRPr>
          </a:p>
          <a:p>
            <a:pPr marL="171450" lvl="5" indent="-171450">
              <a:buFont typeface="Arial"/>
              <a:buChar char="•"/>
            </a:pPr>
            <a:endParaRPr lang="en-US" sz="1200">
              <a:latin typeface="Mulish"/>
            </a:endParaRPr>
          </a:p>
          <a:p>
            <a:pPr marL="171450" lvl="5" indent="-171450">
              <a:buFont typeface="Arial"/>
              <a:buChar char="•"/>
            </a:pPr>
            <a:r>
              <a:rPr lang="en-US" sz="1200">
                <a:latin typeface="Mulish"/>
              </a:rPr>
              <a:t>Our ArcGIS map only requires an excel spreadsheet of data, like what was given to us, and using zip codes will show the potential sales of Aspen Row.</a:t>
            </a:r>
          </a:p>
        </p:txBody>
      </p:sp>
      <p:sp>
        <p:nvSpPr>
          <p:cNvPr id="4" name="TextBox 3">
            <a:extLst>
              <a:ext uri="{FF2B5EF4-FFF2-40B4-BE49-F238E27FC236}">
                <a16:creationId xmlns:a16="http://schemas.microsoft.com/office/drawing/2014/main" id="{7D5F0613-31CE-645D-379B-E2E1D6D865A2}"/>
              </a:ext>
            </a:extLst>
          </p:cNvPr>
          <p:cNvSpPr txBox="1"/>
          <p:nvPr/>
        </p:nvSpPr>
        <p:spPr>
          <a:xfrm>
            <a:off x="826358" y="2571750"/>
            <a:ext cx="3121624" cy="10464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lvl="5" indent="-171450">
              <a:buFont typeface="Courier New,monospace"/>
              <a:buChar char="o"/>
            </a:pPr>
            <a:r>
              <a:rPr lang="en-US" sz="1200" dirty="0">
                <a:latin typeface="Mulish"/>
              </a:rPr>
              <a:t>Green – High Potential Sales</a:t>
            </a:r>
            <a:endParaRPr lang="en-US" sz="1200" dirty="0">
              <a:solidFill>
                <a:srgbClr val="FFFFFF"/>
              </a:solidFill>
              <a:latin typeface="Mulish"/>
            </a:endParaRPr>
          </a:p>
          <a:p>
            <a:pPr marL="171450" lvl="5" indent="-171450">
              <a:buFont typeface="Courier New,monospace"/>
              <a:buChar char="o"/>
            </a:pPr>
            <a:r>
              <a:rPr lang="en-US" sz="1200" dirty="0">
                <a:latin typeface="Mulish"/>
              </a:rPr>
              <a:t>Yellow – Medium Potential Sales</a:t>
            </a:r>
            <a:endParaRPr lang="en-US" sz="1200" dirty="0">
              <a:solidFill>
                <a:srgbClr val="FFFFFF"/>
              </a:solidFill>
              <a:latin typeface="Mulish"/>
            </a:endParaRPr>
          </a:p>
          <a:p>
            <a:pPr marL="171450" lvl="5" indent="-171450">
              <a:buFont typeface="Courier New,monospace"/>
              <a:buChar char="o"/>
            </a:pPr>
            <a:r>
              <a:rPr lang="en-US" sz="1200" dirty="0">
                <a:latin typeface="Mulish"/>
              </a:rPr>
              <a:t>Pink – Above-Average Potential Sales</a:t>
            </a:r>
            <a:endParaRPr lang="en-US" sz="1200" dirty="0">
              <a:solidFill>
                <a:srgbClr val="FFFFFF"/>
              </a:solidFill>
              <a:latin typeface="Mulish"/>
            </a:endParaRPr>
          </a:p>
          <a:p>
            <a:pPr marL="171450" lvl="5" indent="-171450">
              <a:buFont typeface="Courier New,monospace"/>
              <a:buChar char="o"/>
            </a:pPr>
            <a:r>
              <a:rPr lang="en-US" sz="1200" dirty="0">
                <a:latin typeface="Mulish"/>
              </a:rPr>
              <a:t>Red – Low Potential Sales</a:t>
            </a:r>
            <a:endParaRPr lang="en-US" sz="1200" dirty="0">
              <a:solidFill>
                <a:srgbClr val="FFFFFF"/>
              </a:solidFill>
              <a:latin typeface="Mulish"/>
            </a:endParaRPr>
          </a:p>
          <a:p>
            <a:pPr algn="l"/>
            <a:endParaRPr lang="en-US"/>
          </a:p>
        </p:txBody>
      </p:sp>
    </p:spTree>
    <p:extLst>
      <p:ext uri="{BB962C8B-B14F-4D97-AF65-F5344CB8AC3E}">
        <p14:creationId xmlns:p14="http://schemas.microsoft.com/office/powerpoint/2010/main" val="2898602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5">
          <a:extLst>
            <a:ext uri="{FF2B5EF4-FFF2-40B4-BE49-F238E27FC236}">
              <a16:creationId xmlns:a16="http://schemas.microsoft.com/office/drawing/2014/main" id="{3A57EF63-7709-257B-E597-C7DD5D64A7AA}"/>
            </a:ext>
          </a:extLst>
        </p:cNvPr>
        <p:cNvGrpSpPr/>
        <p:nvPr/>
      </p:nvGrpSpPr>
      <p:grpSpPr>
        <a:xfrm>
          <a:off x="0" y="0"/>
          <a:ext cx="0" cy="0"/>
          <a:chOff x="0" y="0"/>
          <a:chExt cx="0" cy="0"/>
        </a:xfrm>
      </p:grpSpPr>
      <p:sp>
        <p:nvSpPr>
          <p:cNvPr id="326" name="Google Shape;326;p43">
            <a:extLst>
              <a:ext uri="{FF2B5EF4-FFF2-40B4-BE49-F238E27FC236}">
                <a16:creationId xmlns:a16="http://schemas.microsoft.com/office/drawing/2014/main" id="{BF8F5712-1AA2-4CB5-77C1-6749E5852203}"/>
              </a:ext>
            </a:extLst>
          </p:cNvPr>
          <p:cNvSpPr txBox="1">
            <a:spLocks noGrp="1"/>
          </p:cNvSpPr>
          <p:nvPr>
            <p:ph type="title"/>
          </p:nvPr>
        </p:nvSpPr>
        <p:spPr>
          <a:xfrm>
            <a:off x="399960" y="888286"/>
            <a:ext cx="5833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Purpose of This Project</a:t>
            </a:r>
          </a:p>
        </p:txBody>
      </p:sp>
      <p:sp>
        <p:nvSpPr>
          <p:cNvPr id="327" name="Google Shape;327;p43">
            <a:extLst>
              <a:ext uri="{FF2B5EF4-FFF2-40B4-BE49-F238E27FC236}">
                <a16:creationId xmlns:a16="http://schemas.microsoft.com/office/drawing/2014/main" id="{62EE602B-42D0-862E-7942-31F7D825B5E8}"/>
              </a:ext>
            </a:extLst>
          </p:cNvPr>
          <p:cNvSpPr txBox="1">
            <a:spLocks noGrp="1"/>
          </p:cNvSpPr>
          <p:nvPr>
            <p:ph type="subTitle" idx="1"/>
          </p:nvPr>
        </p:nvSpPr>
        <p:spPr>
          <a:xfrm>
            <a:off x="307494" y="1731371"/>
            <a:ext cx="6879302" cy="3004146"/>
          </a:xfrm>
          <a:prstGeom prst="rect">
            <a:avLst/>
          </a:prstGeom>
        </p:spPr>
        <p:txBody>
          <a:bodyPr spcFirstLastPara="1" wrap="square" lIns="91425" tIns="91425" rIns="91425" bIns="91425" anchor="t" anchorCtr="0">
            <a:noAutofit/>
          </a:bodyPr>
          <a:lstStyle/>
          <a:p>
            <a:pPr marL="412750" lvl="0" indent="-285750" algn="l" rtl="0">
              <a:spcBef>
                <a:spcPts val="1000"/>
              </a:spcBef>
              <a:spcAft>
                <a:spcPts val="0"/>
              </a:spcAft>
              <a:buSzPts val="1600"/>
            </a:pPr>
            <a:r>
              <a:rPr lang="en-US" sz="1400">
                <a:latin typeface="Mulish" panose="020B0604020202020204" charset="0"/>
              </a:rPr>
              <a:t>Our primary objective is to help Aspen Row grow more efficiently by only opening stores in high-revenue potential locations.</a:t>
            </a:r>
            <a:endParaRPr lang="en-US"/>
          </a:p>
          <a:p>
            <a:pPr marL="412750" indent="-285750">
              <a:spcBef>
                <a:spcPts val="1000"/>
              </a:spcBef>
              <a:buSzPts val="1600"/>
              <a:buFont typeface="Darker Grotesque Light" panose="020B0604020202020204" pitchFamily="34" charset="0"/>
              <a:buChar char="●"/>
            </a:pPr>
            <a:r>
              <a:rPr lang="en-US" sz="1400">
                <a:latin typeface="Mulish" panose="020B0604020202020204" charset="0"/>
              </a:rPr>
              <a:t>For that, we will build a regression model to explain </a:t>
            </a:r>
            <a:r>
              <a:rPr lang="en-US" sz="1400" b="1" i="1">
                <a:latin typeface="Mulish" panose="020B0604020202020204" charset="0"/>
              </a:rPr>
              <a:t>Sales</a:t>
            </a:r>
            <a:r>
              <a:rPr lang="en-US" sz="1400">
                <a:latin typeface="Mulish" panose="020B0604020202020204" charset="0"/>
              </a:rPr>
              <a:t> at Aspen Row’s locations.</a:t>
            </a:r>
            <a:br>
              <a:rPr lang="en-US" sz="1400">
                <a:latin typeface="Mulish" panose="020B0604020202020204" charset="0"/>
              </a:rPr>
            </a:br>
            <a:endParaRPr lang="en-US" sz="1400">
              <a:latin typeface="Mulish" panose="020B0604020202020204" charset="0"/>
            </a:endParaRPr>
          </a:p>
          <a:p>
            <a:pPr marL="412750" indent="-285750">
              <a:spcBef>
                <a:spcPts val="1000"/>
              </a:spcBef>
              <a:buSzPts val="1600"/>
              <a:buFont typeface="Darker Grotesque Light" panose="020B0604020202020204" pitchFamily="34" charset="0"/>
              <a:buChar char="●"/>
            </a:pPr>
            <a:r>
              <a:rPr lang="en-US" sz="1400" b="1">
                <a:latin typeface="Mulish" panose="020B0604020202020204" charset="0"/>
              </a:rPr>
              <a:t>Definitions</a:t>
            </a:r>
            <a:r>
              <a:rPr lang="en-US" sz="1400">
                <a:latin typeface="Mulish" panose="020B0604020202020204" charset="0"/>
              </a:rPr>
              <a:t>:</a:t>
            </a:r>
          </a:p>
          <a:p>
            <a:pPr marL="869950" lvl="1" indent="-285750" algn="l">
              <a:spcBef>
                <a:spcPts val="1000"/>
              </a:spcBef>
              <a:buSzPts val="1600"/>
              <a:buFont typeface="Arial" panose="020B0604020202020204" pitchFamily="34" charset="0"/>
              <a:buChar char="•"/>
            </a:pPr>
            <a:r>
              <a:rPr lang="en-US" b="1" i="1"/>
              <a:t>Sales: </a:t>
            </a:r>
            <a:r>
              <a:rPr lang="en-US"/>
              <a:t>This is the dependent variable. It is defined as the dollar value of sales at store "</a:t>
            </a:r>
            <a:r>
              <a:rPr lang="en-US" err="1"/>
              <a:t>i</a:t>
            </a:r>
            <a:r>
              <a:rPr lang="en-US"/>
              <a:t>" during 2023.</a:t>
            </a:r>
          </a:p>
          <a:p>
            <a:pPr marL="869950" lvl="1" indent="-285750" algn="l">
              <a:spcBef>
                <a:spcPts val="1000"/>
              </a:spcBef>
              <a:buSzPts val="1600"/>
              <a:buFont typeface="Arial" panose="020B0604020202020204" pitchFamily="34" charset="0"/>
              <a:buChar char="•"/>
            </a:pPr>
            <a:r>
              <a:rPr lang="en-US" b="1" i="1" err="1">
                <a:latin typeface="Mulish" panose="020B0604020202020204" charset="0"/>
              </a:rPr>
              <a:t>Store_ID</a:t>
            </a:r>
            <a:r>
              <a:rPr lang="en-US">
                <a:latin typeface="Mulish" panose="020B0604020202020204" charset="0"/>
              </a:rPr>
              <a:t>: Store identification number.</a:t>
            </a:r>
          </a:p>
          <a:p>
            <a:pPr marL="457200" lvl="0" indent="-330200" algn="l" rtl="0">
              <a:spcBef>
                <a:spcPts val="1000"/>
              </a:spcBef>
              <a:spcAft>
                <a:spcPts val="0"/>
              </a:spcAft>
              <a:buSzPts val="1600"/>
              <a:buChar char="●"/>
            </a:pPr>
            <a:endParaRPr lang="en-US" sz="1400">
              <a:latin typeface="Mulish" panose="020B0604020202020204" charset="0"/>
            </a:endParaRPr>
          </a:p>
        </p:txBody>
      </p:sp>
      <p:grpSp>
        <p:nvGrpSpPr>
          <p:cNvPr id="328" name="Google Shape;328;p43">
            <a:extLst>
              <a:ext uri="{FF2B5EF4-FFF2-40B4-BE49-F238E27FC236}">
                <a16:creationId xmlns:a16="http://schemas.microsoft.com/office/drawing/2014/main" id="{56B0BB36-34A4-F8B4-083C-AD6821DFAD7D}"/>
              </a:ext>
            </a:extLst>
          </p:cNvPr>
          <p:cNvGrpSpPr/>
          <p:nvPr/>
        </p:nvGrpSpPr>
        <p:grpSpPr>
          <a:xfrm>
            <a:off x="5057900" y="-19150"/>
            <a:ext cx="4102500" cy="5162700"/>
            <a:chOff x="5057900" y="-19150"/>
            <a:chExt cx="4102500" cy="5162700"/>
          </a:xfrm>
        </p:grpSpPr>
        <p:sp>
          <p:nvSpPr>
            <p:cNvPr id="329" name="Google Shape;329;p43">
              <a:extLst>
                <a:ext uri="{FF2B5EF4-FFF2-40B4-BE49-F238E27FC236}">
                  <a16:creationId xmlns:a16="http://schemas.microsoft.com/office/drawing/2014/main" id="{8B038C2E-EB0A-37FD-9B95-5581DC648AF4}"/>
                </a:ext>
              </a:extLst>
            </p:cNvPr>
            <p:cNvSpPr/>
            <p:nvPr/>
          </p:nvSpPr>
          <p:spPr>
            <a:xfrm rot="5400000">
              <a:off x="5392509" y="65410"/>
              <a:ext cx="3833291" cy="3702490"/>
            </a:xfrm>
            <a:custGeom>
              <a:avLst/>
              <a:gdLst/>
              <a:ahLst/>
              <a:cxnLst/>
              <a:rect l="l" t="t" r="r" b="b"/>
              <a:pathLst>
                <a:path w="107330" h="107303" extrusionOk="0">
                  <a:moveTo>
                    <a:pt x="1" y="1"/>
                  </a:moveTo>
                  <a:lnTo>
                    <a:pt x="1" y="107303"/>
                  </a:lnTo>
                  <a:lnTo>
                    <a:pt x="1073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3">
              <a:extLst>
                <a:ext uri="{FF2B5EF4-FFF2-40B4-BE49-F238E27FC236}">
                  <a16:creationId xmlns:a16="http://schemas.microsoft.com/office/drawing/2014/main" id="{5E445418-9674-3A32-879B-43FF28D545F3}"/>
                </a:ext>
              </a:extLst>
            </p:cNvPr>
            <p:cNvSpPr/>
            <p:nvPr/>
          </p:nvSpPr>
          <p:spPr>
            <a:xfrm flipH="1">
              <a:off x="7386800" y="3302750"/>
              <a:ext cx="1773600" cy="18408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1" name="Google Shape;331;p43">
              <a:extLst>
                <a:ext uri="{FF2B5EF4-FFF2-40B4-BE49-F238E27FC236}">
                  <a16:creationId xmlns:a16="http://schemas.microsoft.com/office/drawing/2014/main" id="{945163F7-5EB0-F68D-891A-6E269CFE02FB}"/>
                </a:ext>
              </a:extLst>
            </p:cNvPr>
            <p:cNvCxnSpPr>
              <a:stCxn id="330" idx="1"/>
            </p:cNvCxnSpPr>
            <p:nvPr/>
          </p:nvCxnSpPr>
          <p:spPr>
            <a:xfrm rot="10800000">
              <a:off x="5057900" y="-19150"/>
              <a:ext cx="4102500" cy="4242300"/>
            </a:xfrm>
            <a:prstGeom prst="straightConnector1">
              <a:avLst/>
            </a:prstGeom>
            <a:noFill/>
            <a:ln w="28575" cap="flat" cmpd="sng">
              <a:solidFill>
                <a:schemeClr val="dk2"/>
              </a:solidFill>
              <a:prstDash val="solid"/>
              <a:round/>
              <a:headEnd type="none" w="med" len="med"/>
              <a:tailEnd type="none" w="med" len="med"/>
            </a:ln>
          </p:spPr>
        </p:cxnSp>
      </p:grpSp>
      <p:cxnSp>
        <p:nvCxnSpPr>
          <p:cNvPr id="332" name="Google Shape;332;p43">
            <a:extLst>
              <a:ext uri="{FF2B5EF4-FFF2-40B4-BE49-F238E27FC236}">
                <a16:creationId xmlns:a16="http://schemas.microsoft.com/office/drawing/2014/main" id="{9918F36F-667E-F8EB-7978-C99FB9E91AA7}"/>
              </a:ext>
            </a:extLst>
          </p:cNvPr>
          <p:cNvCxnSpPr>
            <a:cxnSpLocks/>
          </p:cNvCxnSpPr>
          <p:nvPr/>
        </p:nvCxnSpPr>
        <p:spPr>
          <a:xfrm>
            <a:off x="483325" y="1514753"/>
            <a:ext cx="914494" cy="0"/>
          </a:xfrm>
          <a:prstGeom prst="straightConnector1">
            <a:avLst/>
          </a:prstGeom>
          <a:noFill/>
          <a:ln w="28575" cap="flat" cmpd="sng">
            <a:solidFill>
              <a:schemeClr val="dk2"/>
            </a:solidFill>
            <a:prstDash val="solid"/>
            <a:round/>
            <a:headEnd type="none" w="med" len="med"/>
            <a:tailEnd type="none" w="med" len="med"/>
          </a:ln>
        </p:spPr>
      </p:cxnSp>
      <p:sp>
        <p:nvSpPr>
          <p:cNvPr id="2" name="Slide Number Placeholder 1">
            <a:extLst>
              <a:ext uri="{FF2B5EF4-FFF2-40B4-BE49-F238E27FC236}">
                <a16:creationId xmlns:a16="http://schemas.microsoft.com/office/drawing/2014/main" id="{ACDAF9B2-9DCD-1CC6-4B0C-C0579263D053}"/>
              </a:ext>
            </a:extLst>
          </p:cNvPr>
          <p:cNvSpPr>
            <a:spLocks noGrp="1"/>
          </p:cNvSpPr>
          <p:nvPr>
            <p:ph type="sldNum" sz="quarter" idx="11"/>
          </p:nvPr>
        </p:nvSpPr>
        <p:spPr/>
        <p:txBody>
          <a:bodyPr/>
          <a:lstStyle/>
          <a:p>
            <a:fld id="{FBBA87CE-9D2A-414A-8EC8-32E29FF7F21D}" type="slidenum">
              <a:rPr lang="en-US" smtClean="0">
                <a:solidFill>
                  <a:schemeClr val="accent3"/>
                </a:solidFill>
              </a:rPr>
              <a:t>3</a:t>
            </a:fld>
            <a:endParaRPr lang="en-US">
              <a:solidFill>
                <a:schemeClr val="accent3"/>
              </a:solidFill>
            </a:endParaRPr>
          </a:p>
        </p:txBody>
      </p:sp>
    </p:spTree>
    <p:extLst>
      <p:ext uri="{BB962C8B-B14F-4D97-AF65-F5344CB8AC3E}">
        <p14:creationId xmlns:p14="http://schemas.microsoft.com/office/powerpoint/2010/main" val="3450242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6">
          <a:extLst>
            <a:ext uri="{FF2B5EF4-FFF2-40B4-BE49-F238E27FC236}">
              <a16:creationId xmlns:a16="http://schemas.microsoft.com/office/drawing/2014/main" id="{87B6FA52-A4F4-1B03-0145-2754B74696BF}"/>
            </a:ext>
          </a:extLst>
        </p:cNvPr>
        <p:cNvGrpSpPr/>
        <p:nvPr/>
      </p:nvGrpSpPr>
      <p:grpSpPr>
        <a:xfrm>
          <a:off x="0" y="0"/>
          <a:ext cx="0" cy="0"/>
          <a:chOff x="0" y="0"/>
          <a:chExt cx="0" cy="0"/>
        </a:xfrm>
      </p:grpSpPr>
      <p:sp>
        <p:nvSpPr>
          <p:cNvPr id="344" name="Google Shape;344;p44">
            <a:extLst>
              <a:ext uri="{FF2B5EF4-FFF2-40B4-BE49-F238E27FC236}">
                <a16:creationId xmlns:a16="http://schemas.microsoft.com/office/drawing/2014/main" id="{F52D7073-4F20-1A75-466A-97C7033B0C0D}"/>
              </a:ext>
            </a:extLst>
          </p:cNvPr>
          <p:cNvSpPr txBox="1">
            <a:spLocks noGrp="1"/>
          </p:cNvSpPr>
          <p:nvPr>
            <p:ph type="title"/>
          </p:nvPr>
        </p:nvSpPr>
        <p:spPr>
          <a:xfrm>
            <a:off x="312857" y="15200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a:t>Pre-model Analysis</a:t>
            </a:r>
          </a:p>
        </p:txBody>
      </p:sp>
      <p:cxnSp>
        <p:nvCxnSpPr>
          <p:cNvPr id="351" name="Google Shape;351;p44">
            <a:extLst>
              <a:ext uri="{FF2B5EF4-FFF2-40B4-BE49-F238E27FC236}">
                <a16:creationId xmlns:a16="http://schemas.microsoft.com/office/drawing/2014/main" id="{95CB930A-0A1F-3FA1-4D57-4BD41A1FE962}"/>
              </a:ext>
            </a:extLst>
          </p:cNvPr>
          <p:cNvCxnSpPr/>
          <p:nvPr/>
        </p:nvCxnSpPr>
        <p:spPr>
          <a:xfrm>
            <a:off x="389389" y="504066"/>
            <a:ext cx="673200" cy="0"/>
          </a:xfrm>
          <a:prstGeom prst="straightConnector1">
            <a:avLst/>
          </a:prstGeom>
          <a:noFill/>
          <a:ln w="28575" cap="flat" cmpd="sng">
            <a:solidFill>
              <a:schemeClr val="dk2"/>
            </a:solidFill>
            <a:prstDash val="solid"/>
            <a:round/>
            <a:headEnd type="none" w="med" len="med"/>
            <a:tailEnd type="none" w="med" len="med"/>
          </a:ln>
        </p:spPr>
      </p:cxnSp>
      <p:sp>
        <p:nvSpPr>
          <p:cNvPr id="14" name="Slide Number Placeholder 13">
            <a:extLst>
              <a:ext uri="{FF2B5EF4-FFF2-40B4-BE49-F238E27FC236}">
                <a16:creationId xmlns:a16="http://schemas.microsoft.com/office/drawing/2014/main" id="{31143DF0-2FBB-E0AC-18AD-466207F7A0F2}"/>
              </a:ext>
            </a:extLst>
          </p:cNvPr>
          <p:cNvSpPr>
            <a:spLocks noGrp="1"/>
          </p:cNvSpPr>
          <p:nvPr>
            <p:ph type="sldNum" sz="quarter" idx="11"/>
          </p:nvPr>
        </p:nvSpPr>
        <p:spPr/>
        <p:txBody>
          <a:bodyPr/>
          <a:lstStyle/>
          <a:p>
            <a:fld id="{FBBA87CE-9D2A-414A-8EC8-32E29FF7F21D}" type="slidenum">
              <a:rPr lang="en-US" smtClean="0"/>
              <a:t>4</a:t>
            </a:fld>
            <a:endParaRPr lang="en-US"/>
          </a:p>
        </p:txBody>
      </p:sp>
      <p:sp>
        <p:nvSpPr>
          <p:cNvPr id="5" name="Subtitle 3">
            <a:extLst>
              <a:ext uri="{FF2B5EF4-FFF2-40B4-BE49-F238E27FC236}">
                <a16:creationId xmlns:a16="http://schemas.microsoft.com/office/drawing/2014/main" id="{E0A93227-F909-2565-B9E1-4F156771EA5E}"/>
              </a:ext>
            </a:extLst>
          </p:cNvPr>
          <p:cNvSpPr txBox="1">
            <a:spLocks/>
          </p:cNvSpPr>
          <p:nvPr/>
        </p:nvSpPr>
        <p:spPr>
          <a:xfrm>
            <a:off x="570848" y="586790"/>
            <a:ext cx="7057389" cy="24914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1pPr>
            <a:lvl2pPr marL="914400" marR="0" lvl="1"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2pPr>
            <a:lvl3pPr marL="1371600" marR="0" lvl="2"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3pPr>
            <a:lvl4pPr marL="1828800" marR="0" lvl="3"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4pPr>
            <a:lvl5pPr marL="2286000" marR="0" lvl="4"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5pPr>
            <a:lvl6pPr marL="2743200" marR="0" lvl="5"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6pPr>
            <a:lvl7pPr marL="3200400" marR="0" lvl="6"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7pPr>
            <a:lvl8pPr marL="3657600" marR="0" lvl="7"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8pPr>
            <a:lvl9pPr marL="4114800" marR="0" lvl="8"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9pPr>
          </a:lstStyle>
          <a:p>
            <a:pPr marL="412750" indent="-285750">
              <a:spcBef>
                <a:spcPts val="1000"/>
              </a:spcBef>
              <a:buSzPts val="1600"/>
              <a:buFont typeface="Arial" panose="020B0604020202020204" pitchFamily="34" charset="0"/>
              <a:buChar char="•"/>
            </a:pPr>
            <a:r>
              <a:rPr lang="en-US" sz="1000" dirty="0">
                <a:solidFill>
                  <a:schemeClr val="bg1"/>
                </a:solidFill>
              </a:rPr>
              <a:t>For the pre-model analysis, we made sure that there were no unreasonable data of </a:t>
            </a:r>
            <a:r>
              <a:rPr lang="en-US" sz="1000" i="1" dirty="0">
                <a:solidFill>
                  <a:schemeClr val="bg1"/>
                </a:solidFill>
              </a:rPr>
              <a:t>SALES</a:t>
            </a:r>
            <a:r>
              <a:rPr lang="en-US" sz="1000" dirty="0">
                <a:solidFill>
                  <a:schemeClr val="bg1"/>
                </a:solidFill>
              </a:rPr>
              <a:t> (Values that were either 0 or some other unreasonable value, such as negative sales). Ignoring these unreasonable data can cause our regression model to have biased and misleading results.</a:t>
            </a:r>
          </a:p>
          <a:p>
            <a:pPr marL="412750" indent="-285750">
              <a:spcBef>
                <a:spcPts val="1000"/>
              </a:spcBef>
              <a:buSzPts val="1600"/>
              <a:buFont typeface="Arial" panose="020B0604020202020204" pitchFamily="34" charset="0"/>
              <a:buChar char="•"/>
            </a:pPr>
            <a:r>
              <a:rPr lang="en-US" sz="1000" dirty="0">
                <a:solidFill>
                  <a:schemeClr val="bg1"/>
                </a:solidFill>
              </a:rPr>
              <a:t>We also looked for outlier observations as their presence can also lead to misleading results.</a:t>
            </a:r>
          </a:p>
          <a:p>
            <a:pPr marL="412750" indent="-285750">
              <a:spcBef>
                <a:spcPts val="1000"/>
              </a:spcBef>
              <a:buSzPts val="1600"/>
              <a:buFont typeface="Arial" panose="020B0604020202020204" pitchFamily="34" charset="0"/>
              <a:buChar char="•"/>
            </a:pPr>
            <a:r>
              <a:rPr lang="en-US" sz="1000" dirty="0"/>
              <a:t>Formula for identifying outliers: </a:t>
            </a:r>
            <a:r>
              <a:rPr lang="en-US" sz="1000" b="1" dirty="0"/>
              <a:t>Mean ± 2.5∗standard deviation</a:t>
            </a:r>
          </a:p>
          <a:p>
            <a:pPr marL="412750" indent="-285750">
              <a:spcBef>
                <a:spcPts val="1000"/>
              </a:spcBef>
              <a:buSzPts val="1600"/>
              <a:buFont typeface="Arial" panose="020B0604020202020204" pitchFamily="34" charset="0"/>
              <a:buChar char="•"/>
            </a:pPr>
            <a:r>
              <a:rPr lang="en-US" sz="1000" dirty="0"/>
              <a:t>High outlier: 14,599,464.03 + 2.5 * 7,057,856.8= 32,244,106.03</a:t>
            </a:r>
          </a:p>
          <a:p>
            <a:pPr marL="412750" indent="-285750">
              <a:spcBef>
                <a:spcPts val="1000"/>
              </a:spcBef>
              <a:buSzPts val="1600"/>
              <a:buFont typeface="Arial" panose="020B0604020202020204" pitchFamily="34" charset="0"/>
              <a:buChar char="•"/>
            </a:pPr>
            <a:r>
              <a:rPr lang="en-US" sz="1000" dirty="0"/>
              <a:t>Low outlier: 14,599,464.03 - 2.5 * 7,057,856.8 = -3,045,177.97</a:t>
            </a:r>
          </a:p>
          <a:p>
            <a:pPr marL="127000" indent="0">
              <a:spcBef>
                <a:spcPts val="1000"/>
              </a:spcBef>
              <a:buSzPts val="1600"/>
            </a:pPr>
            <a:endParaRPr lang="en-US" sz="1000">
              <a:latin typeface="Mulish" panose="020B0604020202020204" charset="0"/>
            </a:endParaRPr>
          </a:p>
          <a:p>
            <a:pPr marL="127000" indent="0">
              <a:spcBef>
                <a:spcPts val="1000"/>
              </a:spcBef>
              <a:buSzPts val="1600"/>
            </a:pPr>
            <a:endParaRPr lang="en-US" sz="1000">
              <a:latin typeface="Mulish" panose="020B0604020202020204" charset="0"/>
            </a:endParaRPr>
          </a:p>
          <a:p>
            <a:endParaRPr lang="en-US" sz="1000"/>
          </a:p>
        </p:txBody>
      </p:sp>
      <p:sp>
        <p:nvSpPr>
          <p:cNvPr id="12" name="TextBox 11">
            <a:extLst>
              <a:ext uri="{FF2B5EF4-FFF2-40B4-BE49-F238E27FC236}">
                <a16:creationId xmlns:a16="http://schemas.microsoft.com/office/drawing/2014/main" id="{ADC2D577-EBEB-7B07-75CD-C4D9C947F96A}"/>
              </a:ext>
            </a:extLst>
          </p:cNvPr>
          <p:cNvSpPr txBox="1"/>
          <p:nvPr/>
        </p:nvSpPr>
        <p:spPr>
          <a:xfrm>
            <a:off x="4896669" y="2958981"/>
            <a:ext cx="3760164" cy="230832"/>
          </a:xfrm>
          <a:prstGeom prst="rect">
            <a:avLst/>
          </a:prstGeom>
          <a:noFill/>
        </p:spPr>
        <p:txBody>
          <a:bodyPr wrap="square">
            <a:spAutoFit/>
          </a:bodyPr>
          <a:lstStyle/>
          <a:p>
            <a:r>
              <a:rPr lang="en-US" sz="900" b="1">
                <a:latin typeface="Mulish" panose="020B0604020202020204" charset="0"/>
              </a:rPr>
              <a:t>Table 1:  Summary Statistics for Sales (for "clean" observations)</a:t>
            </a:r>
          </a:p>
        </p:txBody>
      </p:sp>
      <p:graphicFrame>
        <p:nvGraphicFramePr>
          <p:cNvPr id="15" name="Table 14">
            <a:extLst>
              <a:ext uri="{FF2B5EF4-FFF2-40B4-BE49-F238E27FC236}">
                <a16:creationId xmlns:a16="http://schemas.microsoft.com/office/drawing/2014/main" id="{617CDB58-E0C6-A8D7-482C-1C74C9487963}"/>
              </a:ext>
            </a:extLst>
          </p:cNvPr>
          <p:cNvGraphicFramePr>
            <a:graphicFrameLocks noGrp="1"/>
          </p:cNvGraphicFramePr>
          <p:nvPr>
            <p:extLst>
              <p:ext uri="{D42A27DB-BD31-4B8C-83A1-F6EECF244321}">
                <p14:modId xmlns:p14="http://schemas.microsoft.com/office/powerpoint/2010/main" val="591500219"/>
              </p:ext>
            </p:extLst>
          </p:nvPr>
        </p:nvGraphicFramePr>
        <p:xfrm>
          <a:off x="4849798" y="3301353"/>
          <a:ext cx="3853906" cy="740873"/>
        </p:xfrm>
        <a:graphic>
          <a:graphicData uri="http://schemas.openxmlformats.org/drawingml/2006/table">
            <a:tbl>
              <a:tblPr/>
              <a:tblGrid>
                <a:gridCol w="396967">
                  <a:extLst>
                    <a:ext uri="{9D8B030D-6E8A-4147-A177-3AD203B41FA5}">
                      <a16:colId xmlns:a16="http://schemas.microsoft.com/office/drawing/2014/main" val="4246824470"/>
                    </a:ext>
                  </a:extLst>
                </a:gridCol>
                <a:gridCol w="756267">
                  <a:extLst>
                    <a:ext uri="{9D8B030D-6E8A-4147-A177-3AD203B41FA5}">
                      <a16:colId xmlns:a16="http://schemas.microsoft.com/office/drawing/2014/main" val="859049603"/>
                    </a:ext>
                  </a:extLst>
                </a:gridCol>
                <a:gridCol w="701251">
                  <a:extLst>
                    <a:ext uri="{9D8B030D-6E8A-4147-A177-3AD203B41FA5}">
                      <a16:colId xmlns:a16="http://schemas.microsoft.com/office/drawing/2014/main" val="3270289620"/>
                    </a:ext>
                  </a:extLst>
                </a:gridCol>
                <a:gridCol w="831993">
                  <a:extLst>
                    <a:ext uri="{9D8B030D-6E8A-4147-A177-3AD203B41FA5}">
                      <a16:colId xmlns:a16="http://schemas.microsoft.com/office/drawing/2014/main" val="2517891859"/>
                    </a:ext>
                  </a:extLst>
                </a:gridCol>
                <a:gridCol w="778507">
                  <a:extLst>
                    <a:ext uri="{9D8B030D-6E8A-4147-A177-3AD203B41FA5}">
                      <a16:colId xmlns:a16="http://schemas.microsoft.com/office/drawing/2014/main" val="1994654450"/>
                    </a:ext>
                  </a:extLst>
                </a:gridCol>
                <a:gridCol w="388921">
                  <a:extLst>
                    <a:ext uri="{9D8B030D-6E8A-4147-A177-3AD203B41FA5}">
                      <a16:colId xmlns:a16="http://schemas.microsoft.com/office/drawing/2014/main" val="182744078"/>
                    </a:ext>
                  </a:extLst>
                </a:gridCol>
              </a:tblGrid>
              <a:tr h="311947">
                <a:tc>
                  <a:txBody>
                    <a:bodyPr/>
                    <a:lstStyle/>
                    <a:p>
                      <a:pPr algn="ctr" fontAlgn="b"/>
                      <a:r>
                        <a:rPr lang="en-US" sz="800" b="1" i="0" u="none" strike="noStrike">
                          <a:solidFill>
                            <a:srgbClr val="FFFFFF"/>
                          </a:solidFill>
                          <a:effectLst/>
                          <a:highlight>
                            <a:srgbClr val="70AD47"/>
                          </a:highlight>
                          <a:latin typeface="Mulish" panose="020B0604020202020204" charset="0"/>
                        </a:rPr>
                        <a:t> N </a:t>
                      </a:r>
                    </a:p>
                  </a:txBody>
                  <a:tcPr marL="7620" marR="7620" marT="7620" marB="0" anchor="ctr">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ctr" fontAlgn="b"/>
                      <a:r>
                        <a:rPr lang="en-US" sz="800" b="1" i="0" u="none" strike="noStrike">
                          <a:solidFill>
                            <a:srgbClr val="FFFFFF"/>
                          </a:solidFill>
                          <a:effectLst/>
                          <a:highlight>
                            <a:srgbClr val="70AD47"/>
                          </a:highlight>
                          <a:latin typeface="Mulish" panose="020B0604020202020204" charset="0"/>
                        </a:rPr>
                        <a:t> Mean </a:t>
                      </a:r>
                    </a:p>
                  </a:txBody>
                  <a:tcPr marL="7620" marR="7620" marT="762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ctr" fontAlgn="b"/>
                      <a:r>
                        <a:rPr lang="en-US" sz="800" b="1" i="0" u="none" strike="noStrike">
                          <a:solidFill>
                            <a:srgbClr val="FFFFFF"/>
                          </a:solidFill>
                          <a:effectLst/>
                          <a:highlight>
                            <a:srgbClr val="70AD47"/>
                          </a:highlight>
                          <a:latin typeface="Mulish" panose="020B0604020202020204" charset="0"/>
                        </a:rPr>
                        <a:t> Std Dev </a:t>
                      </a:r>
                    </a:p>
                  </a:txBody>
                  <a:tcPr marL="7620" marR="7620" marT="762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ctr" fontAlgn="b"/>
                      <a:r>
                        <a:rPr lang="en-US" sz="800" b="1" i="0" u="none" strike="noStrike">
                          <a:solidFill>
                            <a:srgbClr val="FFFFFF"/>
                          </a:solidFill>
                          <a:effectLst/>
                          <a:highlight>
                            <a:srgbClr val="70AD47"/>
                          </a:highlight>
                          <a:latin typeface="Mulish" panose="020B0604020202020204" charset="0"/>
                        </a:rPr>
                        <a:t> Minimum </a:t>
                      </a:r>
                    </a:p>
                  </a:txBody>
                  <a:tcPr marL="7620" marR="7620" marT="762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ctr" fontAlgn="b"/>
                      <a:r>
                        <a:rPr lang="en-US" sz="800" b="1" i="0" u="none" strike="noStrike">
                          <a:solidFill>
                            <a:srgbClr val="FFFFFF"/>
                          </a:solidFill>
                          <a:effectLst/>
                          <a:highlight>
                            <a:srgbClr val="70AD47"/>
                          </a:highlight>
                          <a:latin typeface="Mulish" panose="020B0604020202020204" charset="0"/>
                        </a:rPr>
                        <a:t> Maximum </a:t>
                      </a:r>
                    </a:p>
                  </a:txBody>
                  <a:tcPr marL="7620" marR="7620" marT="762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ctr" fontAlgn="b"/>
                      <a:r>
                        <a:rPr lang="en-US" sz="800" b="1" i="0" u="none" strike="noStrike">
                          <a:solidFill>
                            <a:srgbClr val="FFFFFF"/>
                          </a:solidFill>
                          <a:effectLst/>
                          <a:highlight>
                            <a:srgbClr val="70AD47"/>
                          </a:highlight>
                          <a:latin typeface="Mulish" panose="020B0604020202020204" charset="0"/>
                        </a:rPr>
                        <a:t>CV</a:t>
                      </a:r>
                    </a:p>
                  </a:txBody>
                  <a:tcPr marL="7620" marR="7620" marT="7620" marB="0" anchor="ctr">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70AD47"/>
                    </a:solidFill>
                  </a:tcPr>
                </a:tc>
                <a:extLst>
                  <a:ext uri="{0D108BD9-81ED-4DB2-BD59-A6C34878D82A}">
                    <a16:rowId xmlns:a16="http://schemas.microsoft.com/office/drawing/2014/main" val="3065589970"/>
                  </a:ext>
                </a:extLst>
              </a:tr>
              <a:tr h="428926">
                <a:tc>
                  <a:txBody>
                    <a:bodyPr/>
                    <a:lstStyle/>
                    <a:p>
                      <a:pPr algn="ctr" fontAlgn="b"/>
                      <a:r>
                        <a:rPr lang="en-US" sz="800" b="0" i="0" u="none" strike="noStrike">
                          <a:solidFill>
                            <a:srgbClr val="000000"/>
                          </a:solidFill>
                          <a:effectLst/>
                          <a:highlight>
                            <a:srgbClr val="C6E0B4"/>
                          </a:highlight>
                          <a:latin typeface="Mulish" panose="020B0604020202020204" charset="0"/>
                        </a:rPr>
                        <a:t>64 </a:t>
                      </a:r>
                    </a:p>
                  </a:txBody>
                  <a:tcPr marL="7620" marR="7620" marT="762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6E0B4"/>
                    </a:solidFill>
                  </a:tcPr>
                </a:tc>
                <a:tc>
                  <a:txBody>
                    <a:bodyPr/>
                    <a:lstStyle/>
                    <a:p>
                      <a:pPr algn="ctr" fontAlgn="b"/>
                      <a:r>
                        <a:rPr lang="en-US" sz="800" b="0" i="0" u="none" strike="noStrike">
                          <a:solidFill>
                            <a:srgbClr val="000000"/>
                          </a:solidFill>
                          <a:effectLst/>
                          <a:highlight>
                            <a:srgbClr val="C6E0B4"/>
                          </a:highlight>
                          <a:latin typeface="Mulish" panose="020B0604020202020204" charset="0"/>
                        </a:rPr>
                        <a:t>  14,318,647</a:t>
                      </a:r>
                    </a:p>
                  </a:txBody>
                  <a:tcPr marL="7620" marR="7620" marT="762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6E0B4"/>
                    </a:solidFill>
                  </a:tcPr>
                </a:tc>
                <a:tc>
                  <a:txBody>
                    <a:bodyPr/>
                    <a:lstStyle/>
                    <a:p>
                      <a:pPr algn="ctr" fontAlgn="b"/>
                      <a:r>
                        <a:rPr lang="en-US" sz="800" b="0" i="0" u="none" strike="noStrike">
                          <a:solidFill>
                            <a:srgbClr val="000000"/>
                          </a:solidFill>
                          <a:effectLst/>
                          <a:highlight>
                            <a:srgbClr val="C6E0B4"/>
                          </a:highlight>
                          <a:latin typeface="Mulish" panose="020B0604020202020204" charset="0"/>
                        </a:rPr>
                        <a:t>6,737,721</a:t>
                      </a:r>
                    </a:p>
                  </a:txBody>
                  <a:tcPr marL="7620" marR="7620" marT="762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6E0B4"/>
                    </a:solidFill>
                  </a:tcPr>
                </a:tc>
                <a:tc>
                  <a:txBody>
                    <a:bodyPr/>
                    <a:lstStyle/>
                    <a:p>
                      <a:pPr algn="ctr" fontAlgn="b"/>
                      <a:r>
                        <a:rPr lang="en-US" sz="800" b="0" i="0" u="none" strike="noStrike">
                          <a:solidFill>
                            <a:srgbClr val="000000"/>
                          </a:solidFill>
                          <a:effectLst/>
                          <a:highlight>
                            <a:srgbClr val="C6E0B4"/>
                          </a:highlight>
                          <a:latin typeface="Mulish" panose="020B0604020202020204" charset="0"/>
                        </a:rPr>
                        <a:t>1,064,501 </a:t>
                      </a:r>
                    </a:p>
                  </a:txBody>
                  <a:tcPr marL="7620" marR="7620" marT="762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6E0B4"/>
                    </a:solidFill>
                  </a:tcPr>
                </a:tc>
                <a:tc>
                  <a:txBody>
                    <a:bodyPr/>
                    <a:lstStyle/>
                    <a:p>
                      <a:pPr algn="ctr" fontAlgn="b"/>
                      <a:r>
                        <a:rPr lang="en-US" sz="800" b="0" i="0" u="none" strike="noStrike">
                          <a:solidFill>
                            <a:srgbClr val="000000"/>
                          </a:solidFill>
                          <a:effectLst/>
                          <a:highlight>
                            <a:srgbClr val="C6E0B4"/>
                          </a:highlight>
                          <a:latin typeface="Mulish" panose="020B0604020202020204" charset="0"/>
                        </a:rPr>
                        <a:t>32,161,128 </a:t>
                      </a:r>
                    </a:p>
                  </a:txBody>
                  <a:tcPr marL="7620" marR="7620" marT="762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6E0B4"/>
                    </a:solidFill>
                  </a:tcPr>
                </a:tc>
                <a:tc>
                  <a:txBody>
                    <a:bodyPr/>
                    <a:lstStyle/>
                    <a:p>
                      <a:pPr algn="ctr" fontAlgn="b"/>
                      <a:r>
                        <a:rPr lang="en-US" sz="800" b="0" i="0" u="none" strike="noStrike">
                          <a:solidFill>
                            <a:srgbClr val="000000"/>
                          </a:solidFill>
                          <a:effectLst/>
                          <a:highlight>
                            <a:srgbClr val="C6E0B4"/>
                          </a:highlight>
                          <a:latin typeface="Mulish" panose="020B0604020202020204" charset="0"/>
                        </a:rPr>
                        <a:t>47.06 </a:t>
                      </a:r>
                    </a:p>
                  </a:txBody>
                  <a:tcPr marL="7620" marR="7620" marT="762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C6E0B4"/>
                    </a:solidFill>
                  </a:tcPr>
                </a:tc>
                <a:extLst>
                  <a:ext uri="{0D108BD9-81ED-4DB2-BD59-A6C34878D82A}">
                    <a16:rowId xmlns:a16="http://schemas.microsoft.com/office/drawing/2014/main" val="2619933690"/>
                  </a:ext>
                </a:extLst>
              </a:tr>
            </a:tbl>
          </a:graphicData>
        </a:graphic>
      </p:graphicFrame>
      <p:sp>
        <p:nvSpPr>
          <p:cNvPr id="17" name="Google Shape;327;p43">
            <a:extLst>
              <a:ext uri="{FF2B5EF4-FFF2-40B4-BE49-F238E27FC236}">
                <a16:creationId xmlns:a16="http://schemas.microsoft.com/office/drawing/2014/main" id="{15AD7BEF-1DE4-3BA4-8574-BDAFDAD1D791}"/>
              </a:ext>
            </a:extLst>
          </p:cNvPr>
          <p:cNvSpPr txBox="1">
            <a:spLocks/>
          </p:cNvSpPr>
          <p:nvPr/>
        </p:nvSpPr>
        <p:spPr>
          <a:xfrm>
            <a:off x="491795" y="2426427"/>
            <a:ext cx="4110022" cy="2047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1pPr>
            <a:lvl2pPr marL="914400" marR="0" lvl="1"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2pPr>
            <a:lvl3pPr marL="1371600" marR="0" lvl="2"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3pPr>
            <a:lvl4pPr marL="1828800" marR="0" lvl="3"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4pPr>
            <a:lvl5pPr marL="2286000" marR="0" lvl="4"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5pPr>
            <a:lvl6pPr marL="2743200" marR="0" lvl="5"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6pPr>
            <a:lvl7pPr marL="3200400" marR="0" lvl="6"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7pPr>
            <a:lvl8pPr marL="3657600" marR="0" lvl="7"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8pPr>
            <a:lvl9pPr marL="4114800" marR="0" lvl="8"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9pPr>
          </a:lstStyle>
          <a:p>
            <a:pPr marL="127000" indent="0" algn="ctr">
              <a:spcBef>
                <a:spcPts val="1000"/>
              </a:spcBef>
              <a:buSzPts val="1600"/>
            </a:pPr>
            <a:r>
              <a:rPr lang="en-US" sz="900" b="1"/>
              <a:t>Graph 1:  Scatter plot for Sales (for “clean” observations)</a:t>
            </a:r>
          </a:p>
        </p:txBody>
      </p:sp>
      <p:graphicFrame>
        <p:nvGraphicFramePr>
          <p:cNvPr id="6" name="Chart 5">
            <a:extLst>
              <a:ext uri="{FF2B5EF4-FFF2-40B4-BE49-F238E27FC236}">
                <a16:creationId xmlns:a16="http://schemas.microsoft.com/office/drawing/2014/main" id="{1A8332BE-A38F-4012-A6EA-4739BAE6DB2F}"/>
              </a:ext>
            </a:extLst>
          </p:cNvPr>
          <p:cNvGraphicFramePr>
            <a:graphicFrameLocks/>
          </p:cNvGraphicFramePr>
          <p:nvPr>
            <p:extLst>
              <p:ext uri="{D42A27DB-BD31-4B8C-83A1-F6EECF244321}">
                <p14:modId xmlns:p14="http://schemas.microsoft.com/office/powerpoint/2010/main" val="1809579319"/>
              </p:ext>
            </p:extLst>
          </p:nvPr>
        </p:nvGraphicFramePr>
        <p:xfrm>
          <a:off x="41128" y="2821663"/>
          <a:ext cx="4806862" cy="2047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19386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5">
          <a:extLst>
            <a:ext uri="{FF2B5EF4-FFF2-40B4-BE49-F238E27FC236}">
              <a16:creationId xmlns:a16="http://schemas.microsoft.com/office/drawing/2014/main" id="{3A57EF63-7709-257B-E597-C7DD5D64A7AA}"/>
            </a:ext>
          </a:extLst>
        </p:cNvPr>
        <p:cNvGrpSpPr/>
        <p:nvPr/>
      </p:nvGrpSpPr>
      <p:grpSpPr>
        <a:xfrm>
          <a:off x="0" y="0"/>
          <a:ext cx="0" cy="0"/>
          <a:chOff x="0" y="0"/>
          <a:chExt cx="0" cy="0"/>
        </a:xfrm>
      </p:grpSpPr>
      <p:sp>
        <p:nvSpPr>
          <p:cNvPr id="326" name="Google Shape;326;p43">
            <a:extLst>
              <a:ext uri="{FF2B5EF4-FFF2-40B4-BE49-F238E27FC236}">
                <a16:creationId xmlns:a16="http://schemas.microsoft.com/office/drawing/2014/main" id="{BF8F5712-1AA2-4CB5-77C1-6749E5852203}"/>
              </a:ext>
            </a:extLst>
          </p:cNvPr>
          <p:cNvSpPr txBox="1">
            <a:spLocks noGrp="1"/>
          </p:cNvSpPr>
          <p:nvPr>
            <p:ph type="title"/>
          </p:nvPr>
        </p:nvSpPr>
        <p:spPr>
          <a:xfrm>
            <a:off x="541900" y="478305"/>
            <a:ext cx="5833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a:t>Pre-model Analysis</a:t>
            </a:r>
          </a:p>
        </p:txBody>
      </p:sp>
      <p:grpSp>
        <p:nvGrpSpPr>
          <p:cNvPr id="328" name="Google Shape;328;p43">
            <a:extLst>
              <a:ext uri="{FF2B5EF4-FFF2-40B4-BE49-F238E27FC236}">
                <a16:creationId xmlns:a16="http://schemas.microsoft.com/office/drawing/2014/main" id="{56B0BB36-34A4-F8B4-083C-AD6821DFAD7D}"/>
              </a:ext>
            </a:extLst>
          </p:cNvPr>
          <p:cNvGrpSpPr/>
          <p:nvPr/>
        </p:nvGrpSpPr>
        <p:grpSpPr>
          <a:xfrm>
            <a:off x="5057900" y="-19150"/>
            <a:ext cx="4102500" cy="5162700"/>
            <a:chOff x="5057900" y="-19150"/>
            <a:chExt cx="4102500" cy="5162700"/>
          </a:xfrm>
        </p:grpSpPr>
        <p:sp>
          <p:nvSpPr>
            <p:cNvPr id="329" name="Google Shape;329;p43">
              <a:extLst>
                <a:ext uri="{FF2B5EF4-FFF2-40B4-BE49-F238E27FC236}">
                  <a16:creationId xmlns:a16="http://schemas.microsoft.com/office/drawing/2014/main" id="{8B038C2E-EB0A-37FD-9B95-5581DC648AF4}"/>
                </a:ext>
              </a:extLst>
            </p:cNvPr>
            <p:cNvSpPr/>
            <p:nvPr/>
          </p:nvSpPr>
          <p:spPr>
            <a:xfrm rot="5400000">
              <a:off x="5392509" y="65410"/>
              <a:ext cx="3833291" cy="3702490"/>
            </a:xfrm>
            <a:custGeom>
              <a:avLst/>
              <a:gdLst/>
              <a:ahLst/>
              <a:cxnLst/>
              <a:rect l="l" t="t" r="r" b="b"/>
              <a:pathLst>
                <a:path w="107330" h="107303" extrusionOk="0">
                  <a:moveTo>
                    <a:pt x="1" y="1"/>
                  </a:moveTo>
                  <a:lnTo>
                    <a:pt x="1" y="107303"/>
                  </a:lnTo>
                  <a:lnTo>
                    <a:pt x="1073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3">
              <a:extLst>
                <a:ext uri="{FF2B5EF4-FFF2-40B4-BE49-F238E27FC236}">
                  <a16:creationId xmlns:a16="http://schemas.microsoft.com/office/drawing/2014/main" id="{5E445418-9674-3A32-879B-43FF28D545F3}"/>
                </a:ext>
              </a:extLst>
            </p:cNvPr>
            <p:cNvSpPr/>
            <p:nvPr/>
          </p:nvSpPr>
          <p:spPr>
            <a:xfrm flipH="1">
              <a:off x="7386800" y="3302750"/>
              <a:ext cx="1773600" cy="18408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1" name="Google Shape;331;p43">
              <a:extLst>
                <a:ext uri="{FF2B5EF4-FFF2-40B4-BE49-F238E27FC236}">
                  <a16:creationId xmlns:a16="http://schemas.microsoft.com/office/drawing/2014/main" id="{945163F7-5EB0-F68D-891A-6E269CFE02FB}"/>
                </a:ext>
              </a:extLst>
            </p:cNvPr>
            <p:cNvCxnSpPr>
              <a:stCxn id="330" idx="1"/>
            </p:cNvCxnSpPr>
            <p:nvPr/>
          </p:nvCxnSpPr>
          <p:spPr>
            <a:xfrm rot="10800000">
              <a:off x="5057900" y="-19150"/>
              <a:ext cx="4102500" cy="4242300"/>
            </a:xfrm>
            <a:prstGeom prst="straightConnector1">
              <a:avLst/>
            </a:prstGeom>
            <a:noFill/>
            <a:ln w="28575" cap="flat" cmpd="sng">
              <a:solidFill>
                <a:schemeClr val="dk2"/>
              </a:solidFill>
              <a:prstDash val="solid"/>
              <a:round/>
              <a:headEnd type="none" w="med" len="med"/>
              <a:tailEnd type="none" w="med" len="med"/>
            </a:ln>
          </p:spPr>
        </p:cxnSp>
      </p:grpSp>
      <p:cxnSp>
        <p:nvCxnSpPr>
          <p:cNvPr id="332" name="Google Shape;332;p43">
            <a:extLst>
              <a:ext uri="{FF2B5EF4-FFF2-40B4-BE49-F238E27FC236}">
                <a16:creationId xmlns:a16="http://schemas.microsoft.com/office/drawing/2014/main" id="{9918F36F-667E-F8EB-7978-C99FB9E91AA7}"/>
              </a:ext>
            </a:extLst>
          </p:cNvPr>
          <p:cNvCxnSpPr>
            <a:cxnSpLocks/>
          </p:cNvCxnSpPr>
          <p:nvPr/>
        </p:nvCxnSpPr>
        <p:spPr>
          <a:xfrm>
            <a:off x="637872" y="838612"/>
            <a:ext cx="914494" cy="0"/>
          </a:xfrm>
          <a:prstGeom prst="straightConnector1">
            <a:avLst/>
          </a:prstGeom>
          <a:noFill/>
          <a:ln w="28575" cap="flat" cmpd="sng">
            <a:solidFill>
              <a:schemeClr val="dk2"/>
            </a:solidFill>
            <a:prstDash val="solid"/>
            <a:round/>
            <a:headEnd type="none" w="med" len="med"/>
            <a:tailEnd type="none" w="med" len="med"/>
          </a:ln>
        </p:spPr>
      </p:cxnSp>
      <p:sp>
        <p:nvSpPr>
          <p:cNvPr id="2" name="Slide Number Placeholder 1">
            <a:extLst>
              <a:ext uri="{FF2B5EF4-FFF2-40B4-BE49-F238E27FC236}">
                <a16:creationId xmlns:a16="http://schemas.microsoft.com/office/drawing/2014/main" id="{ACDAF9B2-9DCD-1CC6-4B0C-C0579263D053}"/>
              </a:ext>
            </a:extLst>
          </p:cNvPr>
          <p:cNvSpPr>
            <a:spLocks noGrp="1"/>
          </p:cNvSpPr>
          <p:nvPr>
            <p:ph type="sldNum" sz="quarter" idx="11"/>
          </p:nvPr>
        </p:nvSpPr>
        <p:spPr/>
        <p:txBody>
          <a:bodyPr/>
          <a:lstStyle/>
          <a:p>
            <a:fld id="{FBBA87CE-9D2A-414A-8EC8-32E29FF7F21D}" type="slidenum">
              <a:rPr lang="en-US" smtClean="0">
                <a:solidFill>
                  <a:schemeClr val="accent3"/>
                </a:solidFill>
              </a:rPr>
              <a:t>5</a:t>
            </a:fld>
            <a:endParaRPr lang="en-US">
              <a:solidFill>
                <a:schemeClr val="accent3"/>
              </a:solidFill>
            </a:endParaRPr>
          </a:p>
        </p:txBody>
      </p:sp>
      <p:sp>
        <p:nvSpPr>
          <p:cNvPr id="5" name="TextBox 4">
            <a:extLst>
              <a:ext uri="{FF2B5EF4-FFF2-40B4-BE49-F238E27FC236}">
                <a16:creationId xmlns:a16="http://schemas.microsoft.com/office/drawing/2014/main" id="{F8E3ADD2-D1F8-2DB4-F3DE-A0639DAE5A8C}"/>
              </a:ext>
            </a:extLst>
          </p:cNvPr>
          <p:cNvSpPr txBox="1"/>
          <p:nvPr/>
        </p:nvSpPr>
        <p:spPr>
          <a:xfrm>
            <a:off x="541900" y="2102000"/>
            <a:ext cx="5691260" cy="1513235"/>
          </a:xfrm>
          <a:prstGeom prst="rect">
            <a:avLst/>
          </a:prstGeom>
          <a:noFill/>
        </p:spPr>
        <p:txBody>
          <a:bodyPr wrap="square">
            <a:spAutoFit/>
          </a:bodyPr>
          <a:lstStyle/>
          <a:p>
            <a:pPr marL="412750" indent="-285750">
              <a:spcBef>
                <a:spcPts val="1000"/>
              </a:spcBef>
              <a:buSzPts val="1600"/>
              <a:buFont typeface="Arial" panose="020B0604020202020204" pitchFamily="34" charset="0"/>
              <a:buChar char="•"/>
            </a:pPr>
            <a:r>
              <a:rPr lang="en-US">
                <a:solidFill>
                  <a:schemeClr val="bg1"/>
                </a:solidFill>
                <a:latin typeface="Mulish" panose="020B0604020202020204" charset="0"/>
              </a:rPr>
              <a:t>For the independent variables, we checked for missing values, unreasonable means, standard deviations that are 0, unreasonable maximum and minimum values, and sufficient variations.</a:t>
            </a:r>
          </a:p>
          <a:p>
            <a:pPr marL="412750" indent="-285750">
              <a:spcBef>
                <a:spcPts val="1000"/>
              </a:spcBef>
              <a:buSzPts val="1600"/>
              <a:buFont typeface="Arial" panose="020B0604020202020204" pitchFamily="34" charset="0"/>
              <a:buChar char="•"/>
            </a:pPr>
            <a:r>
              <a:rPr lang="en-US" b="0" i="0" u="none" strike="noStrike">
                <a:solidFill>
                  <a:schemeClr val="bg1"/>
                </a:solidFill>
                <a:effectLst/>
                <a:latin typeface="Mulish" panose="020B0604020202020204" charset="0"/>
              </a:rPr>
              <a:t>Any variables that had problems that could not be corrected were excluded from further consideration.</a:t>
            </a:r>
          </a:p>
        </p:txBody>
      </p:sp>
    </p:spTree>
    <p:extLst>
      <p:ext uri="{BB962C8B-B14F-4D97-AF65-F5344CB8AC3E}">
        <p14:creationId xmlns:p14="http://schemas.microsoft.com/office/powerpoint/2010/main" val="3982709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44" name="Google Shape;344;p44"/>
          <p:cNvSpPr txBox="1">
            <a:spLocks noGrp="1"/>
          </p:cNvSpPr>
          <p:nvPr>
            <p:ph type="title"/>
          </p:nvPr>
        </p:nvSpPr>
        <p:spPr>
          <a:xfrm>
            <a:off x="847330" y="19188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a:t>Definitions Of The Chosen Regressors</a:t>
            </a:r>
          </a:p>
        </p:txBody>
      </p:sp>
      <p:cxnSp>
        <p:nvCxnSpPr>
          <p:cNvPr id="351" name="Google Shape;351;p44"/>
          <p:cNvCxnSpPr/>
          <p:nvPr/>
        </p:nvCxnSpPr>
        <p:spPr>
          <a:xfrm>
            <a:off x="963232" y="582444"/>
            <a:ext cx="673200" cy="0"/>
          </a:xfrm>
          <a:prstGeom prst="straightConnector1">
            <a:avLst/>
          </a:prstGeom>
          <a:noFill/>
          <a:ln w="28575" cap="flat" cmpd="sng">
            <a:solidFill>
              <a:schemeClr val="dk2"/>
            </a:solidFill>
            <a:prstDash val="solid"/>
            <a:round/>
            <a:headEnd type="none" w="med" len="med"/>
            <a:tailEnd type="none" w="med" len="med"/>
          </a:ln>
        </p:spPr>
      </p:cxnSp>
      <p:sp>
        <p:nvSpPr>
          <p:cNvPr id="13" name="Google Shape;327;p43">
            <a:extLst>
              <a:ext uri="{FF2B5EF4-FFF2-40B4-BE49-F238E27FC236}">
                <a16:creationId xmlns:a16="http://schemas.microsoft.com/office/drawing/2014/main" id="{95C6A27C-7141-4452-2D61-DA66E3577CD0}"/>
              </a:ext>
            </a:extLst>
          </p:cNvPr>
          <p:cNvSpPr txBox="1">
            <a:spLocks/>
          </p:cNvSpPr>
          <p:nvPr/>
        </p:nvSpPr>
        <p:spPr>
          <a:xfrm>
            <a:off x="2855084" y="1009665"/>
            <a:ext cx="3433828" cy="6699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1pPr>
            <a:lvl2pPr marL="914400" marR="0" lvl="1"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2pPr>
            <a:lvl3pPr marL="1371600" marR="0" lvl="2"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3pPr>
            <a:lvl4pPr marL="1828800" marR="0" lvl="3"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4pPr>
            <a:lvl5pPr marL="2286000" marR="0" lvl="4"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5pPr>
            <a:lvl6pPr marL="2743200" marR="0" lvl="5"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6pPr>
            <a:lvl7pPr marL="3200400" marR="0" lvl="6"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7pPr>
            <a:lvl8pPr marL="3657600" marR="0" lvl="7"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8pPr>
            <a:lvl9pPr marL="4114800" marR="0" lvl="8"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9pPr>
          </a:lstStyle>
          <a:p>
            <a:pPr marL="127000" indent="0">
              <a:spcBef>
                <a:spcPts val="1000"/>
              </a:spcBef>
              <a:buSzPts val="1600"/>
            </a:pPr>
            <a:r>
              <a:rPr lang="en-US" sz="1100" b="1"/>
              <a:t>Table 2: Definitions of the Chosen Regressors.</a:t>
            </a:r>
          </a:p>
        </p:txBody>
      </p:sp>
      <p:sp>
        <p:nvSpPr>
          <p:cNvPr id="14" name="Slide Number Placeholder 13">
            <a:extLst>
              <a:ext uri="{FF2B5EF4-FFF2-40B4-BE49-F238E27FC236}">
                <a16:creationId xmlns:a16="http://schemas.microsoft.com/office/drawing/2014/main" id="{C7F6F6D0-1621-BC00-A22F-8CA7142F3791}"/>
              </a:ext>
            </a:extLst>
          </p:cNvPr>
          <p:cNvSpPr>
            <a:spLocks noGrp="1"/>
          </p:cNvSpPr>
          <p:nvPr>
            <p:ph type="sldNum" sz="quarter" idx="11"/>
          </p:nvPr>
        </p:nvSpPr>
        <p:spPr/>
        <p:txBody>
          <a:bodyPr/>
          <a:lstStyle/>
          <a:p>
            <a:fld id="{FBBA87CE-9D2A-414A-8EC8-32E29FF7F21D}" type="slidenum">
              <a:rPr lang="en-US" smtClean="0"/>
              <a:t>6</a:t>
            </a:fld>
            <a:endParaRPr lang="en-US"/>
          </a:p>
        </p:txBody>
      </p:sp>
      <p:sp>
        <p:nvSpPr>
          <p:cNvPr id="12" name="TextBox 11">
            <a:extLst>
              <a:ext uri="{FF2B5EF4-FFF2-40B4-BE49-F238E27FC236}">
                <a16:creationId xmlns:a16="http://schemas.microsoft.com/office/drawing/2014/main" id="{817883E4-E6A3-B109-7A3A-0B6238D7C443}"/>
              </a:ext>
            </a:extLst>
          </p:cNvPr>
          <p:cNvSpPr txBox="1"/>
          <p:nvPr/>
        </p:nvSpPr>
        <p:spPr>
          <a:xfrm>
            <a:off x="669092" y="723315"/>
            <a:ext cx="7805814" cy="461665"/>
          </a:xfrm>
          <a:prstGeom prst="rect">
            <a:avLst/>
          </a:prstGeom>
          <a:noFill/>
        </p:spPr>
        <p:txBody>
          <a:bodyPr wrap="square">
            <a:spAutoFit/>
          </a:bodyPr>
          <a:lstStyle/>
          <a:p>
            <a:pPr marL="457200" lvl="0" indent="-330200" algn="l" rtl="0">
              <a:spcBef>
                <a:spcPts val="1000"/>
              </a:spcBef>
              <a:spcAft>
                <a:spcPts val="0"/>
              </a:spcAft>
              <a:buSzPts val="1600"/>
              <a:buChar char="●"/>
            </a:pPr>
            <a:r>
              <a:rPr lang="en-US" sz="1200">
                <a:latin typeface="Mulish" panose="020B0604020202020204" charset="0"/>
              </a:rPr>
              <a:t>These regressors are chosen based on economic theory and logic to explain sales at Aspen Row, and also based on their correlation coefficients with Sales.</a:t>
            </a:r>
          </a:p>
        </p:txBody>
      </p:sp>
      <p:graphicFrame>
        <p:nvGraphicFramePr>
          <p:cNvPr id="3" name="Table 2">
            <a:extLst>
              <a:ext uri="{FF2B5EF4-FFF2-40B4-BE49-F238E27FC236}">
                <a16:creationId xmlns:a16="http://schemas.microsoft.com/office/drawing/2014/main" id="{FF0FCC6A-D69B-7A69-BE5E-0EF88A7DE3D6}"/>
              </a:ext>
            </a:extLst>
          </p:cNvPr>
          <p:cNvGraphicFramePr>
            <a:graphicFrameLocks noGrp="1"/>
          </p:cNvGraphicFramePr>
          <p:nvPr>
            <p:extLst>
              <p:ext uri="{D42A27DB-BD31-4B8C-83A1-F6EECF244321}">
                <p14:modId xmlns:p14="http://schemas.microsoft.com/office/powerpoint/2010/main" val="3454904457"/>
              </p:ext>
            </p:extLst>
          </p:nvPr>
        </p:nvGraphicFramePr>
        <p:xfrm>
          <a:off x="566670" y="1526146"/>
          <a:ext cx="7864543" cy="3385190"/>
        </p:xfrm>
        <a:graphic>
          <a:graphicData uri="http://schemas.openxmlformats.org/drawingml/2006/table">
            <a:tbl>
              <a:tblPr/>
              <a:tblGrid>
                <a:gridCol w="1650866">
                  <a:extLst>
                    <a:ext uri="{9D8B030D-6E8A-4147-A177-3AD203B41FA5}">
                      <a16:colId xmlns:a16="http://schemas.microsoft.com/office/drawing/2014/main" val="212692823"/>
                    </a:ext>
                  </a:extLst>
                </a:gridCol>
                <a:gridCol w="6213677">
                  <a:extLst>
                    <a:ext uri="{9D8B030D-6E8A-4147-A177-3AD203B41FA5}">
                      <a16:colId xmlns:a16="http://schemas.microsoft.com/office/drawing/2014/main" val="4292785426"/>
                    </a:ext>
                  </a:extLst>
                </a:gridCol>
              </a:tblGrid>
              <a:tr h="269076">
                <a:tc>
                  <a:txBody>
                    <a:bodyPr/>
                    <a:lstStyle/>
                    <a:p>
                      <a:pPr algn="ctr" fontAlgn="ctr"/>
                      <a:r>
                        <a:rPr lang="en-US" sz="1000" b="1" i="0" u="none" strike="noStrike">
                          <a:solidFill>
                            <a:srgbClr val="FFFFFF"/>
                          </a:solidFill>
                          <a:effectLst/>
                          <a:highlight>
                            <a:srgbClr val="70AD47"/>
                          </a:highlight>
                          <a:latin typeface="Mulish"/>
                        </a:rPr>
                        <a:t>Variables</a:t>
                      </a:r>
                    </a:p>
                  </a:txBody>
                  <a:tcPr marL="6751" marR="6751" marT="6751" marB="0" anchor="ctr">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ctr" fontAlgn="ctr"/>
                      <a:r>
                        <a:rPr lang="en-US" sz="1000" b="1" i="0" u="none" strike="noStrike" err="1">
                          <a:solidFill>
                            <a:srgbClr val="FFFFFF"/>
                          </a:solidFill>
                          <a:effectLst/>
                          <a:highlight>
                            <a:srgbClr val="70AD47"/>
                          </a:highlight>
                          <a:latin typeface="Mulish"/>
                        </a:rPr>
                        <a:t>Defintition</a:t>
                      </a:r>
                    </a:p>
                  </a:txBody>
                  <a:tcPr marL="6751" marR="6751" marT="6751" marB="0" anchor="ctr">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70AD47"/>
                    </a:solidFill>
                  </a:tcPr>
                </a:tc>
                <a:extLst>
                  <a:ext uri="{0D108BD9-81ED-4DB2-BD59-A6C34878D82A}">
                    <a16:rowId xmlns:a16="http://schemas.microsoft.com/office/drawing/2014/main" val="3299497978"/>
                  </a:ext>
                </a:extLst>
              </a:tr>
              <a:tr h="291499">
                <a:tc>
                  <a:txBody>
                    <a:bodyPr/>
                    <a:lstStyle/>
                    <a:p>
                      <a:pPr algn="ctr" fontAlgn="ctr"/>
                      <a:r>
                        <a:rPr lang="en-US" sz="1000" b="0" i="0" u="none" strike="noStrike">
                          <a:solidFill>
                            <a:srgbClr val="000000"/>
                          </a:solidFill>
                          <a:effectLst/>
                          <a:highlight>
                            <a:srgbClr val="C6E0B4"/>
                          </a:highlight>
                          <a:latin typeface="Mulish"/>
                        </a:rPr>
                        <a:t>Xpop_70_85_25dtm</a:t>
                      </a:r>
                    </a:p>
                  </a:txBody>
                  <a:tcPr marL="6751" marR="6751" marT="6751"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ctr"/>
                      <a:r>
                        <a:rPr lang="en-US" sz="1000" b="0" i="0" u="none" strike="noStrike">
                          <a:solidFill>
                            <a:srgbClr val="000000"/>
                          </a:solidFill>
                          <a:effectLst/>
                          <a:highlight>
                            <a:srgbClr val="C6E0B4"/>
                          </a:highlight>
                          <a:latin typeface="Mulish"/>
                        </a:rPr>
                        <a:t>The percentage of people, age 70 to 85, who live within 25 drive-time-minutes of store "</a:t>
                      </a:r>
                      <a:r>
                        <a:rPr lang="en-US" sz="1000" b="0" i="0" u="none" strike="noStrike" err="1">
                          <a:solidFill>
                            <a:srgbClr val="000000"/>
                          </a:solidFill>
                          <a:effectLst/>
                          <a:highlight>
                            <a:srgbClr val="C6E0B4"/>
                          </a:highlight>
                          <a:latin typeface="Mulish"/>
                        </a:rPr>
                        <a:t>i</a:t>
                      </a:r>
                      <a:r>
                        <a:rPr lang="en-US" sz="1000" b="0" i="0" u="none" strike="noStrike">
                          <a:solidFill>
                            <a:srgbClr val="000000"/>
                          </a:solidFill>
                          <a:effectLst/>
                          <a:highlight>
                            <a:srgbClr val="C6E0B4"/>
                          </a:highlight>
                          <a:latin typeface="Mulish"/>
                        </a:rPr>
                        <a:t>".</a:t>
                      </a:r>
                    </a:p>
                  </a:txBody>
                  <a:tcPr marL="6751" marR="6751" marT="6751"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extLst>
                  <a:ext uri="{0D108BD9-81ED-4DB2-BD59-A6C34878D82A}">
                    <a16:rowId xmlns:a16="http://schemas.microsoft.com/office/drawing/2014/main" val="2031441267"/>
                  </a:ext>
                </a:extLst>
              </a:tr>
              <a:tr h="291499">
                <a:tc>
                  <a:txBody>
                    <a:bodyPr/>
                    <a:lstStyle/>
                    <a:p>
                      <a:pPr algn="ctr" fontAlgn="ctr"/>
                      <a:r>
                        <a:rPr lang="en-US" sz="1000" b="0" i="0" u="none" strike="noStrike">
                          <a:solidFill>
                            <a:srgbClr val="000000"/>
                          </a:solidFill>
                          <a:effectLst/>
                          <a:highlight>
                            <a:srgbClr val="E2EFDA"/>
                          </a:highlight>
                          <a:latin typeface="Mulish"/>
                        </a:rPr>
                        <a:t>Xretail_25dtm</a:t>
                      </a:r>
                    </a:p>
                  </a:txBody>
                  <a:tcPr marL="6751" marR="6751" marT="6751"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ctr"/>
                      <a:r>
                        <a:rPr lang="en-US" sz="1000" b="0" i="0" u="none" strike="noStrike">
                          <a:solidFill>
                            <a:srgbClr val="000000"/>
                          </a:solidFill>
                          <a:effectLst/>
                          <a:highlight>
                            <a:srgbClr val="E2EFDA"/>
                          </a:highlight>
                          <a:latin typeface="Mulish"/>
                        </a:rPr>
                        <a:t>The percentage of establishments within 25 drive-time-minutes of store "</a:t>
                      </a:r>
                      <a:r>
                        <a:rPr lang="en-US" sz="1000" b="0" i="0" u="none" strike="noStrike" err="1">
                          <a:solidFill>
                            <a:srgbClr val="000000"/>
                          </a:solidFill>
                          <a:effectLst/>
                          <a:highlight>
                            <a:srgbClr val="E2EFDA"/>
                          </a:highlight>
                          <a:latin typeface="Mulish"/>
                        </a:rPr>
                        <a:t>i</a:t>
                      </a:r>
                      <a:r>
                        <a:rPr lang="en-US" sz="1000" b="0" i="0" u="none" strike="noStrike">
                          <a:solidFill>
                            <a:srgbClr val="000000"/>
                          </a:solidFill>
                          <a:effectLst/>
                          <a:highlight>
                            <a:srgbClr val="E2EFDA"/>
                          </a:highlight>
                          <a:latin typeface="Mulish"/>
                        </a:rPr>
                        <a:t>" that are retail shops.</a:t>
                      </a:r>
                    </a:p>
                  </a:txBody>
                  <a:tcPr marL="6751" marR="6751" marT="6751"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extLst>
                  <a:ext uri="{0D108BD9-81ED-4DB2-BD59-A6C34878D82A}">
                    <a16:rowId xmlns:a16="http://schemas.microsoft.com/office/drawing/2014/main" val="3663824091"/>
                  </a:ext>
                </a:extLst>
              </a:tr>
              <a:tr h="517414">
                <a:tc>
                  <a:txBody>
                    <a:bodyPr/>
                    <a:lstStyle/>
                    <a:p>
                      <a:pPr algn="ctr" fontAlgn="ctr"/>
                      <a:r>
                        <a:rPr lang="en-US" sz="1000" b="0" i="0" u="none" strike="noStrike">
                          <a:solidFill>
                            <a:srgbClr val="000000"/>
                          </a:solidFill>
                          <a:effectLst/>
                          <a:highlight>
                            <a:srgbClr val="C6E0B4"/>
                          </a:highlight>
                          <a:latin typeface="Mulish"/>
                        </a:rPr>
                        <a:t>movies_power_centers_25dtm*</a:t>
                      </a:r>
                    </a:p>
                  </a:txBody>
                  <a:tcPr marL="6751" marR="6751" marT="6751"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ctr"/>
                      <a:r>
                        <a:rPr lang="en-US" sz="1000" b="0" i="0" u="none" strike="noStrike">
                          <a:solidFill>
                            <a:srgbClr val="000000"/>
                          </a:solidFill>
                          <a:effectLst/>
                          <a:highlight>
                            <a:srgbClr val="C6E0B4"/>
                          </a:highlight>
                          <a:latin typeface="Mulish"/>
                        </a:rPr>
                        <a:t>The total number of movie theaters and power centers (big box stores) located within 25 drive time minutes of store "</a:t>
                      </a:r>
                      <a:r>
                        <a:rPr lang="en-US" sz="1000" b="0" i="0" u="none" strike="noStrike" err="1">
                          <a:solidFill>
                            <a:srgbClr val="000000"/>
                          </a:solidFill>
                          <a:effectLst/>
                          <a:highlight>
                            <a:srgbClr val="C6E0B4"/>
                          </a:highlight>
                          <a:latin typeface="Mulish"/>
                        </a:rPr>
                        <a:t>i</a:t>
                      </a:r>
                      <a:r>
                        <a:rPr lang="en-US" sz="1000" b="0" i="0" u="none" strike="noStrike">
                          <a:solidFill>
                            <a:srgbClr val="000000"/>
                          </a:solidFill>
                          <a:effectLst/>
                          <a:highlight>
                            <a:srgbClr val="C6E0B4"/>
                          </a:highlight>
                          <a:latin typeface="Mulish"/>
                        </a:rPr>
                        <a:t>".​</a:t>
                      </a:r>
                    </a:p>
                  </a:txBody>
                  <a:tcPr marL="6751" marR="6751" marT="6751"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extLst>
                  <a:ext uri="{0D108BD9-81ED-4DB2-BD59-A6C34878D82A}">
                    <a16:rowId xmlns:a16="http://schemas.microsoft.com/office/drawing/2014/main" val="2904307309"/>
                  </a:ext>
                </a:extLst>
              </a:tr>
              <a:tr h="291499">
                <a:tc>
                  <a:txBody>
                    <a:bodyPr/>
                    <a:lstStyle/>
                    <a:p>
                      <a:pPr algn="ctr" fontAlgn="ctr"/>
                      <a:r>
                        <a:rPr lang="en-US" sz="1000" b="0" i="0" u="none" strike="noStrike" err="1">
                          <a:solidFill>
                            <a:srgbClr val="000000"/>
                          </a:solidFill>
                          <a:effectLst/>
                          <a:highlight>
                            <a:srgbClr val="E2EFDA"/>
                          </a:highlight>
                          <a:latin typeface="Mulish"/>
                        </a:rPr>
                        <a:t>likely_customers_index</a:t>
                      </a:r>
                    </a:p>
                  </a:txBody>
                  <a:tcPr marL="6751" marR="6751" marT="6751"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ctr"/>
                      <a:r>
                        <a:rPr lang="en-US" sz="1000" b="0" i="0" u="none" strike="noStrike">
                          <a:solidFill>
                            <a:srgbClr val="000000"/>
                          </a:solidFill>
                          <a:effectLst/>
                          <a:highlight>
                            <a:srgbClr val="E2EFDA"/>
                          </a:highlight>
                          <a:latin typeface="Mulish"/>
                        </a:rPr>
                        <a:t>An index of how likely residents who live in the trade area are to be customers.</a:t>
                      </a:r>
                    </a:p>
                  </a:txBody>
                  <a:tcPr marL="6751" marR="6751" marT="6751"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extLst>
                  <a:ext uri="{0D108BD9-81ED-4DB2-BD59-A6C34878D82A}">
                    <a16:rowId xmlns:a16="http://schemas.microsoft.com/office/drawing/2014/main" val="3570991117"/>
                  </a:ext>
                </a:extLst>
              </a:tr>
              <a:tr h="291499">
                <a:tc>
                  <a:txBody>
                    <a:bodyPr/>
                    <a:lstStyle/>
                    <a:p>
                      <a:pPr algn="ctr" fontAlgn="ctr"/>
                      <a:r>
                        <a:rPr lang="en-US" sz="1000" b="0" i="0" u="none" strike="noStrike">
                          <a:solidFill>
                            <a:srgbClr val="000000"/>
                          </a:solidFill>
                          <a:effectLst/>
                          <a:highlight>
                            <a:srgbClr val="C6E0B4"/>
                          </a:highlight>
                          <a:latin typeface="Mulish"/>
                        </a:rPr>
                        <a:t>growth_projection_25dtm</a:t>
                      </a:r>
                    </a:p>
                  </a:txBody>
                  <a:tcPr marL="6751" marR="6751" marT="6751"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ctr"/>
                      <a:r>
                        <a:rPr lang="en-US" sz="1000" b="0" i="0" u="none" strike="noStrike">
                          <a:solidFill>
                            <a:srgbClr val="000000"/>
                          </a:solidFill>
                          <a:effectLst/>
                          <a:highlight>
                            <a:srgbClr val="C6E0B4"/>
                          </a:highlight>
                          <a:latin typeface="Mulish"/>
                        </a:rPr>
                        <a:t>The projected population growth rate, within 25 drive-time-minutes of store "</a:t>
                      </a:r>
                      <a:r>
                        <a:rPr lang="en-US" sz="1000" b="0" i="0" u="none" strike="noStrike" err="1">
                          <a:solidFill>
                            <a:srgbClr val="000000"/>
                          </a:solidFill>
                          <a:effectLst/>
                          <a:highlight>
                            <a:srgbClr val="C6E0B4"/>
                          </a:highlight>
                          <a:latin typeface="Mulish"/>
                        </a:rPr>
                        <a:t>i</a:t>
                      </a:r>
                      <a:r>
                        <a:rPr lang="en-US" sz="1000" b="0" i="0" u="none" strike="noStrike">
                          <a:solidFill>
                            <a:srgbClr val="000000"/>
                          </a:solidFill>
                          <a:effectLst/>
                          <a:highlight>
                            <a:srgbClr val="C6E0B4"/>
                          </a:highlight>
                          <a:latin typeface="Mulish"/>
                        </a:rPr>
                        <a:t>", over the next 5 years.</a:t>
                      </a:r>
                    </a:p>
                  </a:txBody>
                  <a:tcPr marL="6751" marR="6751" marT="6751"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extLst>
                  <a:ext uri="{0D108BD9-81ED-4DB2-BD59-A6C34878D82A}">
                    <a16:rowId xmlns:a16="http://schemas.microsoft.com/office/drawing/2014/main" val="3574437651"/>
                  </a:ext>
                </a:extLst>
              </a:tr>
              <a:tr h="269076">
                <a:tc>
                  <a:txBody>
                    <a:bodyPr/>
                    <a:lstStyle/>
                    <a:p>
                      <a:pPr algn="ctr" fontAlgn="ctr"/>
                      <a:r>
                        <a:rPr lang="en-US" sz="1000" b="0" i="0" u="none" strike="noStrike">
                          <a:solidFill>
                            <a:srgbClr val="000000"/>
                          </a:solidFill>
                          <a:effectLst/>
                          <a:highlight>
                            <a:srgbClr val="E2EFDA"/>
                          </a:highlight>
                          <a:latin typeface="Mulish"/>
                        </a:rPr>
                        <a:t>malls_lavish_25dtm*</a:t>
                      </a:r>
                    </a:p>
                  </a:txBody>
                  <a:tcPr marL="6751" marR="6751" marT="6751"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ctr"/>
                      <a:r>
                        <a:rPr lang="en-US" sz="1000" b="0" i="0" u="none" strike="noStrike">
                          <a:solidFill>
                            <a:srgbClr val="000000"/>
                          </a:solidFill>
                          <a:effectLst/>
                          <a:latin typeface="Mulish" panose="020B0604020202020204" charset="0"/>
                        </a:rPr>
                        <a:t>The total number of high-end and luxury malls located within 25 drive time minutes of store "</a:t>
                      </a:r>
                      <a:r>
                        <a:rPr lang="en-US" sz="1000" b="0" i="0" u="none" strike="noStrike" err="1">
                          <a:solidFill>
                            <a:srgbClr val="000000"/>
                          </a:solidFill>
                          <a:effectLst/>
                          <a:latin typeface="Mulish" panose="020B0604020202020204" charset="0"/>
                        </a:rPr>
                        <a:t>i</a:t>
                      </a:r>
                      <a:r>
                        <a:rPr lang="en-US" sz="1000" b="0" i="0" u="none" strike="noStrike">
                          <a:solidFill>
                            <a:srgbClr val="000000"/>
                          </a:solidFill>
                          <a:effectLst/>
                          <a:latin typeface="Mulish" panose="020B0604020202020204" charset="0"/>
                        </a:rPr>
                        <a:t>".​</a:t>
                      </a:r>
                      <a:endParaRPr lang="en-US" sz="1000" b="0" i="0" u="none" strike="noStrike">
                        <a:solidFill>
                          <a:srgbClr val="000000"/>
                        </a:solidFill>
                        <a:effectLst/>
                        <a:highlight>
                          <a:srgbClr val="E2EFDA"/>
                        </a:highlight>
                        <a:latin typeface="Mulish" panose="020B0604020202020204" charset="0"/>
                      </a:endParaRPr>
                    </a:p>
                  </a:txBody>
                  <a:tcPr marL="6751" marR="6751" marT="6751"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extLst>
                  <a:ext uri="{0D108BD9-81ED-4DB2-BD59-A6C34878D82A}">
                    <a16:rowId xmlns:a16="http://schemas.microsoft.com/office/drawing/2014/main" val="4184441293"/>
                  </a:ext>
                </a:extLst>
              </a:tr>
              <a:tr h="269076">
                <a:tc>
                  <a:txBody>
                    <a:bodyPr/>
                    <a:lstStyle/>
                    <a:p>
                      <a:pPr algn="ctr" fontAlgn="ctr"/>
                      <a:r>
                        <a:rPr lang="en-US" sz="1000" b="0" i="0" u="none" strike="noStrike">
                          <a:solidFill>
                            <a:srgbClr val="000000"/>
                          </a:solidFill>
                          <a:effectLst/>
                          <a:highlight>
                            <a:srgbClr val="C6E0B4"/>
                          </a:highlight>
                          <a:latin typeface="Mulish"/>
                        </a:rPr>
                        <a:t>hh_3person_10dtm</a:t>
                      </a:r>
                    </a:p>
                  </a:txBody>
                  <a:tcPr marL="6751" marR="6751" marT="6751"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ctr"/>
                      <a:r>
                        <a:rPr lang="en-US" sz="1000" b="0" i="0" u="none" strike="noStrike">
                          <a:solidFill>
                            <a:srgbClr val="000000"/>
                          </a:solidFill>
                          <a:effectLst/>
                          <a:highlight>
                            <a:srgbClr val="C6E0B4"/>
                          </a:highlight>
                          <a:latin typeface="Mulish"/>
                        </a:rPr>
                        <a:t>The number of 3-person households located within 10 drive-time minutes of store "</a:t>
                      </a:r>
                      <a:r>
                        <a:rPr lang="en-US" sz="1000" b="0" i="0" u="none" strike="noStrike" err="1">
                          <a:solidFill>
                            <a:srgbClr val="000000"/>
                          </a:solidFill>
                          <a:effectLst/>
                          <a:highlight>
                            <a:srgbClr val="C6E0B4"/>
                          </a:highlight>
                          <a:latin typeface="Mulish"/>
                        </a:rPr>
                        <a:t>i</a:t>
                      </a:r>
                      <a:r>
                        <a:rPr lang="en-US" sz="1000" b="0" i="0" u="none" strike="noStrike">
                          <a:solidFill>
                            <a:srgbClr val="000000"/>
                          </a:solidFill>
                          <a:effectLst/>
                          <a:highlight>
                            <a:srgbClr val="C6E0B4"/>
                          </a:highlight>
                          <a:latin typeface="Mulish"/>
                        </a:rPr>
                        <a:t>".</a:t>
                      </a:r>
                    </a:p>
                  </a:txBody>
                  <a:tcPr marL="6751" marR="6751" marT="6751"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extLst>
                  <a:ext uri="{0D108BD9-81ED-4DB2-BD59-A6C34878D82A}">
                    <a16:rowId xmlns:a16="http://schemas.microsoft.com/office/drawing/2014/main" val="1811197252"/>
                  </a:ext>
                </a:extLst>
              </a:tr>
              <a:tr h="269076">
                <a:tc>
                  <a:txBody>
                    <a:bodyPr/>
                    <a:lstStyle/>
                    <a:p>
                      <a:pPr algn="ctr" fontAlgn="ctr"/>
                      <a:r>
                        <a:rPr lang="en-US" sz="1000" b="0" i="0" u="none" strike="noStrike">
                          <a:solidFill>
                            <a:srgbClr val="000000"/>
                          </a:solidFill>
                          <a:effectLst/>
                          <a:highlight>
                            <a:srgbClr val="E2EFDA"/>
                          </a:highlight>
                          <a:latin typeface="Mulish"/>
                        </a:rPr>
                        <a:t>dining_1rm*</a:t>
                      </a:r>
                    </a:p>
                  </a:txBody>
                  <a:tcPr marL="6751" marR="6751" marT="6751"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ctr"/>
                      <a:r>
                        <a:rPr lang="en-US" sz="1000" b="0" i="0" u="none" strike="noStrike">
                          <a:solidFill>
                            <a:srgbClr val="000000"/>
                          </a:solidFill>
                          <a:effectLst/>
                          <a:latin typeface="Mulish"/>
                        </a:rPr>
                        <a:t>The total number of casual, high-end, and luxury dining establishments located within 1 radial mile of store "</a:t>
                      </a:r>
                      <a:r>
                        <a:rPr lang="en-US" sz="1000" b="0" i="0" u="none" strike="noStrike" err="1">
                          <a:solidFill>
                            <a:srgbClr val="000000"/>
                          </a:solidFill>
                          <a:effectLst/>
                          <a:latin typeface="Mulish"/>
                        </a:rPr>
                        <a:t>i</a:t>
                      </a:r>
                      <a:r>
                        <a:rPr lang="en-US" sz="1000" b="0" i="0" u="none" strike="noStrike">
                          <a:solidFill>
                            <a:srgbClr val="000000"/>
                          </a:solidFill>
                          <a:effectLst/>
                          <a:latin typeface="Mulish"/>
                        </a:rPr>
                        <a:t>".​</a:t>
                      </a:r>
                      <a:endParaRPr lang="en-US" sz="1000" b="0" i="0" u="none" strike="noStrike">
                        <a:solidFill>
                          <a:srgbClr val="000000"/>
                        </a:solidFill>
                        <a:effectLst/>
                        <a:highlight>
                          <a:srgbClr val="E2EFDA"/>
                        </a:highlight>
                        <a:latin typeface="Mulish"/>
                      </a:endParaRPr>
                    </a:p>
                  </a:txBody>
                  <a:tcPr marL="6751" marR="6751" marT="6751"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extLst>
                  <a:ext uri="{0D108BD9-81ED-4DB2-BD59-A6C34878D82A}">
                    <a16:rowId xmlns:a16="http://schemas.microsoft.com/office/drawing/2014/main" val="2765296705"/>
                  </a:ext>
                </a:extLst>
              </a:tr>
              <a:tr h="583001">
                <a:tc>
                  <a:txBody>
                    <a:bodyPr/>
                    <a:lstStyle/>
                    <a:p>
                      <a:pPr algn="ctr" fontAlgn="ctr"/>
                      <a:r>
                        <a:rPr lang="en-US" sz="1000" b="0" i="0" u="none" strike="noStrike">
                          <a:solidFill>
                            <a:srgbClr val="000000"/>
                          </a:solidFill>
                          <a:effectLst/>
                          <a:highlight>
                            <a:srgbClr val="C6E0B4"/>
                          </a:highlight>
                          <a:latin typeface="Mulish"/>
                        </a:rPr>
                        <a:t>homes_500_999K_25dtm </a:t>
                      </a:r>
                      <a:endParaRPr lang="en-US" sz="1000" b="0" i="0" u="none" strike="noStrike">
                        <a:solidFill>
                          <a:srgbClr val="000000"/>
                        </a:solidFill>
                        <a:effectLst/>
                        <a:highlight>
                          <a:srgbClr val="C6E0B4"/>
                        </a:highlight>
                        <a:latin typeface="Mulish" panose="020B0604020202020204" charset="0"/>
                      </a:endParaRPr>
                    </a:p>
                  </a:txBody>
                  <a:tcPr marL="6751" marR="6751" marT="6751"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6E0B4"/>
                    </a:solidFill>
                  </a:tcPr>
                </a:tc>
                <a:tc>
                  <a:txBody>
                    <a:bodyPr/>
                    <a:lstStyle/>
                    <a:p>
                      <a:pPr algn="ctr" fontAlgn="ctr"/>
                      <a:r>
                        <a:rPr lang="en-US" sz="1000" b="0" i="0" u="none" strike="noStrike">
                          <a:solidFill>
                            <a:srgbClr val="000000"/>
                          </a:solidFill>
                          <a:effectLst/>
                          <a:highlight>
                            <a:srgbClr val="C6E0B4"/>
                          </a:highlight>
                          <a:latin typeface="Mulish" panose="020B0604020202020204" charset="0"/>
                        </a:rPr>
                        <a:t>The number of homes within 25 drive-time-minutes of store "</a:t>
                      </a:r>
                      <a:r>
                        <a:rPr lang="en-US" sz="1000" b="0" i="0" u="none" strike="noStrike" err="1">
                          <a:solidFill>
                            <a:srgbClr val="000000"/>
                          </a:solidFill>
                          <a:effectLst/>
                          <a:highlight>
                            <a:srgbClr val="C6E0B4"/>
                          </a:highlight>
                          <a:latin typeface="Mulish" panose="020B0604020202020204" charset="0"/>
                        </a:rPr>
                        <a:t>i</a:t>
                      </a:r>
                      <a:r>
                        <a:rPr lang="en-US" sz="1000" b="0" i="0" u="none" strike="noStrike">
                          <a:solidFill>
                            <a:srgbClr val="000000"/>
                          </a:solidFill>
                          <a:effectLst/>
                          <a:highlight>
                            <a:srgbClr val="C6E0B4"/>
                          </a:highlight>
                          <a:latin typeface="Mulish" panose="020B0604020202020204" charset="0"/>
                        </a:rPr>
                        <a:t>" that are valued from $500,000 to $999,000</a:t>
                      </a:r>
                    </a:p>
                  </a:txBody>
                  <a:tcPr marL="6751" marR="6751" marT="6751"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C6E0B4"/>
                    </a:solidFill>
                  </a:tcPr>
                </a:tc>
                <a:extLst>
                  <a:ext uri="{0D108BD9-81ED-4DB2-BD59-A6C34878D82A}">
                    <a16:rowId xmlns:a16="http://schemas.microsoft.com/office/drawing/2014/main" val="3987495094"/>
                  </a:ext>
                </a:extLst>
              </a:tr>
            </a:tbl>
          </a:graphicData>
        </a:graphic>
      </p:graphicFrame>
      <p:sp>
        <p:nvSpPr>
          <p:cNvPr id="2" name="TextBox 1">
            <a:extLst>
              <a:ext uri="{FF2B5EF4-FFF2-40B4-BE49-F238E27FC236}">
                <a16:creationId xmlns:a16="http://schemas.microsoft.com/office/drawing/2014/main" id="{179C5ECE-F389-7D03-FD61-A1D84E2B1019}"/>
              </a:ext>
            </a:extLst>
          </p:cNvPr>
          <p:cNvSpPr txBox="1"/>
          <p:nvPr/>
        </p:nvSpPr>
        <p:spPr>
          <a:xfrm>
            <a:off x="584200" y="4866735"/>
            <a:ext cx="78105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latin typeface="Mulish"/>
              </a:rPr>
              <a:t>*A variable that was created using other variables within the dataset.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7931E-381B-374E-CC27-FEFDD950ADF7}"/>
              </a:ext>
            </a:extLst>
          </p:cNvPr>
          <p:cNvSpPr>
            <a:spLocks noGrp="1"/>
          </p:cNvSpPr>
          <p:nvPr>
            <p:ph type="title"/>
          </p:nvPr>
        </p:nvSpPr>
        <p:spPr>
          <a:xfrm>
            <a:off x="720000" y="175449"/>
            <a:ext cx="7704000" cy="572700"/>
          </a:xfrm>
        </p:spPr>
        <p:txBody>
          <a:bodyPr/>
          <a:lstStyle/>
          <a:p>
            <a:r>
              <a:rPr lang="en-US" sz="1600"/>
              <a:t>Chosen Regressors – Created Variables</a:t>
            </a:r>
          </a:p>
        </p:txBody>
      </p:sp>
      <p:sp>
        <p:nvSpPr>
          <p:cNvPr id="7" name="Slide Number Placeholder 6">
            <a:extLst>
              <a:ext uri="{FF2B5EF4-FFF2-40B4-BE49-F238E27FC236}">
                <a16:creationId xmlns:a16="http://schemas.microsoft.com/office/drawing/2014/main" id="{5EF71419-4434-CFD0-C707-CE830E5AF83C}"/>
              </a:ext>
            </a:extLst>
          </p:cNvPr>
          <p:cNvSpPr>
            <a:spLocks noGrp="1"/>
          </p:cNvSpPr>
          <p:nvPr>
            <p:ph type="sldNum" sz="quarter" idx="11"/>
          </p:nvPr>
        </p:nvSpPr>
        <p:spPr/>
        <p:txBody>
          <a:bodyPr/>
          <a:lstStyle/>
          <a:p>
            <a:fld id="{FBBA87CE-9D2A-414A-8EC8-32E29FF7F21D}" type="slidenum">
              <a:rPr lang="en-US" smtClean="0"/>
              <a:t>7</a:t>
            </a:fld>
            <a:endParaRPr lang="en-US"/>
          </a:p>
        </p:txBody>
      </p:sp>
      <p:cxnSp>
        <p:nvCxnSpPr>
          <p:cNvPr id="3" name="Google Shape;351;p44">
            <a:extLst>
              <a:ext uri="{FF2B5EF4-FFF2-40B4-BE49-F238E27FC236}">
                <a16:creationId xmlns:a16="http://schemas.microsoft.com/office/drawing/2014/main" id="{4B49157A-796A-E986-EF35-256F3A7AF2D7}"/>
              </a:ext>
            </a:extLst>
          </p:cNvPr>
          <p:cNvCxnSpPr/>
          <p:nvPr/>
        </p:nvCxnSpPr>
        <p:spPr>
          <a:xfrm>
            <a:off x="840015" y="550019"/>
            <a:ext cx="673200" cy="0"/>
          </a:xfrm>
          <a:prstGeom prst="straightConnector1">
            <a:avLst/>
          </a:prstGeom>
          <a:noFill/>
          <a:ln w="28575" cap="flat" cmpd="sng">
            <a:solidFill>
              <a:schemeClr val="dk2"/>
            </a:solidFill>
            <a:prstDash val="solid"/>
            <a:round/>
            <a:headEnd type="none" w="med" len="med"/>
            <a:tailEnd type="none" w="med" len="med"/>
          </a:ln>
        </p:spPr>
      </p:cxnSp>
      <p:sp>
        <p:nvSpPr>
          <p:cNvPr id="4" name="Google Shape;327;p43">
            <a:extLst>
              <a:ext uri="{FF2B5EF4-FFF2-40B4-BE49-F238E27FC236}">
                <a16:creationId xmlns:a16="http://schemas.microsoft.com/office/drawing/2014/main" id="{058B552C-2956-87A9-A1B2-CC26C10EC584}"/>
              </a:ext>
            </a:extLst>
          </p:cNvPr>
          <p:cNvSpPr txBox="1">
            <a:spLocks noGrp="1"/>
          </p:cNvSpPr>
          <p:nvPr>
            <p:ph type="subTitle" idx="1"/>
          </p:nvPr>
        </p:nvSpPr>
        <p:spPr>
          <a:xfrm>
            <a:off x="907870" y="1122718"/>
            <a:ext cx="6903720" cy="3331715"/>
          </a:xfrm>
          <a:prstGeom prst="rect">
            <a:avLst/>
          </a:prstGeom>
        </p:spPr>
        <p:txBody>
          <a:bodyPr spcFirstLastPara="1" wrap="square" lIns="91425" tIns="91425" rIns="91425" bIns="91425" anchor="t" anchorCtr="0">
            <a:noAutofit/>
          </a:bodyPr>
          <a:lstStyle/>
          <a:p>
            <a:pPr marL="283210" marR="0" indent="-283210" algn="l" rtl="0">
              <a:spcBef>
                <a:spcPts val="0"/>
              </a:spcBef>
              <a:spcAft>
                <a:spcPts val="0"/>
              </a:spcAft>
              <a:buClr>
                <a:srgbClr val="000000"/>
              </a:buClr>
              <a:buSzPts val="1400"/>
              <a:buFont typeface="Arial" panose="020B0604020202020204" pitchFamily="34" charset="0"/>
              <a:buChar char="•"/>
            </a:pPr>
            <a:r>
              <a:rPr lang="en-US" sz="1200" b="1" i="1">
                <a:solidFill>
                  <a:srgbClr val="000000"/>
                </a:solidFill>
                <a:effectLst/>
                <a:ea typeface="Arial" panose="020B0604020202020204" pitchFamily="34" charset="0"/>
                <a:cs typeface="Arial"/>
              </a:rPr>
              <a:t>Malls_lavish_25dtm = malls_hi_25dtm + malls_luxury_</a:t>
            </a:r>
            <a:r>
              <a:rPr lang="en-US" sz="1200" b="1" i="1">
                <a:solidFill>
                  <a:srgbClr val="000000"/>
                </a:solidFill>
                <a:ea typeface="Arial" panose="020B0604020202020204" pitchFamily="34" charset="0"/>
                <a:cs typeface="Arial"/>
              </a:rPr>
              <a:t>25dtm</a:t>
            </a:r>
            <a:br>
              <a:rPr lang="en-US" sz="1200" b="1" i="1">
                <a:effectLst/>
                <a:latin typeface="Mulish" panose="020B0604020202020204" charset="0"/>
                <a:ea typeface="Arial" panose="020B0604020202020204" pitchFamily="34" charset="0"/>
                <a:cs typeface="Arial" panose="020B0604020202020204" pitchFamily="34" charset="0"/>
              </a:rPr>
            </a:br>
            <a:endParaRPr lang="en-US" sz="1200" b="1" i="1">
              <a:solidFill>
                <a:srgbClr val="000000"/>
              </a:solidFill>
              <a:effectLst/>
              <a:latin typeface="Mulish" panose="020B0604020202020204" charset="0"/>
              <a:ea typeface="Arial" panose="020B0604020202020204" pitchFamily="34" charset="0"/>
              <a:cs typeface="Arial" panose="020B0604020202020204" pitchFamily="34" charset="0"/>
            </a:endParaRPr>
          </a:p>
          <a:p>
            <a:pPr marL="740410" lvl="1" indent="-283210" algn="l">
              <a:buClr>
                <a:srgbClr val="000000"/>
              </a:buClr>
              <a:buFont typeface="Arial" panose="020B0604020202020204" pitchFamily="34" charset="0"/>
              <a:buChar char="•"/>
            </a:pPr>
            <a:r>
              <a:rPr lang="en-US" sz="1200" b="0" i="0">
                <a:solidFill>
                  <a:srgbClr val="000000"/>
                </a:solidFill>
                <a:effectLst/>
                <a:latin typeface="Mulish" panose="020B0604020202020204" charset="0"/>
                <a:ea typeface="Arial" panose="020B0604020202020204" pitchFamily="34" charset="0"/>
                <a:cs typeface="Arial" panose="020B0604020202020204" pitchFamily="34" charset="0"/>
              </a:rPr>
              <a:t>This variable encompasses the fact that Aspen Row is a high-end or luxury furniture store and can benefit by locating near both high-end and luxury malls.</a:t>
            </a:r>
            <a:br>
              <a:rPr lang="en-US" sz="1200" b="0" i="0">
                <a:solidFill>
                  <a:srgbClr val="000000"/>
                </a:solidFill>
                <a:effectLst/>
                <a:latin typeface="Mulish" panose="020B0604020202020204" charset="0"/>
                <a:ea typeface="Arial" panose="020B0604020202020204" pitchFamily="34" charset="0"/>
                <a:cs typeface="Arial" panose="020B0604020202020204" pitchFamily="34" charset="0"/>
              </a:rPr>
            </a:br>
            <a:endParaRPr lang="en-US" sz="1200">
              <a:effectLst/>
            </a:endParaRPr>
          </a:p>
          <a:p>
            <a:pPr marL="285750" marR="0" indent="-285750" algn="l" rtl="0">
              <a:spcBef>
                <a:spcPts val="0"/>
              </a:spcBef>
              <a:spcAft>
                <a:spcPts val="0"/>
              </a:spcAft>
              <a:buFont typeface="Arial" panose="020B0604020202020204" pitchFamily="34" charset="0"/>
              <a:buChar char="•"/>
            </a:pPr>
            <a:r>
              <a:rPr lang="en-US" sz="1200" b="1" i="1">
                <a:solidFill>
                  <a:srgbClr val="000000"/>
                </a:solidFill>
                <a:effectLst/>
                <a:latin typeface="Mulish" panose="020B0604020202020204" charset="0"/>
                <a:ea typeface="Arial" panose="020B0604020202020204" pitchFamily="34" charset="0"/>
                <a:cs typeface="Arial" panose="020B0604020202020204" pitchFamily="34" charset="0"/>
              </a:rPr>
              <a:t>Movies_power_centers_25dtm = movie_theaters_25dtm + power_centers_25dtm</a:t>
            </a:r>
            <a:br>
              <a:rPr lang="en-US" sz="1200" b="1" i="1">
                <a:solidFill>
                  <a:srgbClr val="000000"/>
                </a:solidFill>
                <a:effectLst/>
                <a:latin typeface="Mulish" panose="020B0604020202020204" charset="0"/>
                <a:ea typeface="Arial" panose="020B0604020202020204" pitchFamily="34" charset="0"/>
                <a:cs typeface="Arial" panose="020B0604020202020204" pitchFamily="34" charset="0"/>
              </a:rPr>
            </a:br>
            <a:endParaRPr lang="en-US" sz="1200" b="1" i="1">
              <a:ea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sz="1200" b="0" i="0">
                <a:solidFill>
                  <a:srgbClr val="000000"/>
                </a:solidFill>
                <a:effectLst/>
                <a:latin typeface="Mulish" panose="020B0604020202020204" charset="0"/>
                <a:ea typeface="Arial" panose="020B0604020202020204" pitchFamily="34" charset="0"/>
                <a:cs typeface="Arial" panose="020B0604020202020204" pitchFamily="34" charset="0"/>
              </a:rPr>
              <a:t>We found that areas with a high number of movie theaters tend to also have a high number of power centers (highly positively correlated) causing a high multicollinearity issue.</a:t>
            </a:r>
          </a:p>
          <a:p>
            <a:pPr marL="742950" lvl="1" indent="-285750" algn="l">
              <a:buFont typeface="Arial" panose="020B0604020202020204" pitchFamily="34" charset="0"/>
              <a:buChar char="•"/>
            </a:pPr>
            <a:r>
              <a:rPr lang="en-US" sz="1200" b="0" i="0">
                <a:solidFill>
                  <a:srgbClr val="000000"/>
                </a:solidFill>
                <a:effectLst/>
                <a:latin typeface="Mulish" panose="020B0604020202020204" charset="0"/>
                <a:ea typeface="Arial" panose="020B0604020202020204" pitchFamily="34" charset="0"/>
                <a:cs typeface="Arial" panose="020B0604020202020204" pitchFamily="34" charset="0"/>
              </a:rPr>
              <a:t>While individually, both were insignificant regressors, once combined they became significant.</a:t>
            </a:r>
            <a:br>
              <a:rPr lang="en-US" sz="1200" b="0" i="0">
                <a:solidFill>
                  <a:srgbClr val="000000"/>
                </a:solidFill>
                <a:effectLst/>
                <a:latin typeface="Mulish" panose="020B0604020202020204" charset="0"/>
                <a:ea typeface="Arial" panose="020B0604020202020204" pitchFamily="34" charset="0"/>
                <a:cs typeface="Arial" panose="020B0604020202020204" pitchFamily="34" charset="0"/>
              </a:rPr>
            </a:br>
            <a:endParaRPr lang="en-US" sz="1200">
              <a:effectLst/>
            </a:endParaRPr>
          </a:p>
          <a:p>
            <a:pPr marL="285750" marR="0" indent="-285750" algn="l" rtl="0">
              <a:spcBef>
                <a:spcPts val="0"/>
              </a:spcBef>
              <a:spcAft>
                <a:spcPts val="0"/>
              </a:spcAft>
              <a:buFont typeface="Arial" panose="020B0604020202020204" pitchFamily="34" charset="0"/>
              <a:buChar char="•"/>
            </a:pPr>
            <a:r>
              <a:rPr lang="en-US" sz="1200" b="1" i="1">
                <a:solidFill>
                  <a:srgbClr val="000000"/>
                </a:solidFill>
                <a:effectLst/>
                <a:ea typeface="Arial" panose="020B0604020202020204" pitchFamily="34" charset="0"/>
                <a:cs typeface="Arial"/>
              </a:rPr>
              <a:t>Dining_1rm = dining_casual_1rm + dining_hi_</a:t>
            </a:r>
            <a:r>
              <a:rPr lang="en-US" sz="1200" b="1" i="1">
                <a:solidFill>
                  <a:srgbClr val="000000"/>
                </a:solidFill>
                <a:ea typeface="Arial" panose="020B0604020202020204" pitchFamily="34" charset="0"/>
                <a:cs typeface="Arial"/>
              </a:rPr>
              <a:t>1rm</a:t>
            </a:r>
            <a:r>
              <a:rPr lang="en-US" sz="1200" b="1" i="1">
                <a:solidFill>
                  <a:srgbClr val="000000"/>
                </a:solidFill>
                <a:effectLst/>
                <a:ea typeface="Arial" panose="020B0604020202020204" pitchFamily="34" charset="0"/>
                <a:cs typeface="Arial"/>
              </a:rPr>
              <a:t> + dining_luxury_</a:t>
            </a:r>
            <a:r>
              <a:rPr lang="en-US" sz="1200" b="1" i="1">
                <a:solidFill>
                  <a:srgbClr val="000000"/>
                </a:solidFill>
                <a:ea typeface="Arial" panose="020B0604020202020204" pitchFamily="34" charset="0"/>
                <a:cs typeface="Arial"/>
              </a:rPr>
              <a:t>1rm</a:t>
            </a:r>
            <a:br>
              <a:rPr lang="en-US" sz="1200" b="1" i="1">
                <a:effectLst/>
                <a:latin typeface="Mulish" panose="020B0604020202020204" charset="0"/>
                <a:ea typeface="Arial" panose="020B0604020202020204" pitchFamily="34" charset="0"/>
                <a:cs typeface="Arial" panose="020B0604020202020204" pitchFamily="34" charset="0"/>
              </a:rPr>
            </a:br>
            <a:endParaRPr lang="en-US" sz="1200" b="1" i="1">
              <a:effectLst/>
            </a:endParaRPr>
          </a:p>
          <a:p>
            <a:pPr marL="742950" lvl="1" indent="-285750" algn="l">
              <a:buFont typeface="Arial" panose="020B0604020202020204" pitchFamily="34" charset="0"/>
              <a:buChar char="•"/>
            </a:pPr>
            <a:r>
              <a:rPr lang="en-US" sz="1200" b="0" i="0">
                <a:solidFill>
                  <a:srgbClr val="000000"/>
                </a:solidFill>
                <a:effectLst/>
                <a:latin typeface="Mulish" panose="020B0604020202020204" charset="0"/>
                <a:ea typeface="Arial" panose="020B0604020202020204" pitchFamily="34" charset="0"/>
                <a:cs typeface="Arial" panose="020B0604020202020204" pitchFamily="34" charset="0"/>
              </a:rPr>
              <a:t>No matter what type of dining establishment Aspen Row is located near, sales will always increase if the number of dining establishments increases.</a:t>
            </a:r>
            <a:endParaRPr lang="en-US" sz="1200">
              <a:effectLst/>
            </a:endParaRPr>
          </a:p>
        </p:txBody>
      </p:sp>
    </p:spTree>
    <p:extLst>
      <p:ext uri="{BB962C8B-B14F-4D97-AF65-F5344CB8AC3E}">
        <p14:creationId xmlns:p14="http://schemas.microsoft.com/office/powerpoint/2010/main" val="2857613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6">
          <a:extLst>
            <a:ext uri="{FF2B5EF4-FFF2-40B4-BE49-F238E27FC236}">
              <a16:creationId xmlns:a16="http://schemas.microsoft.com/office/drawing/2014/main" id="{BEDB0DE7-EE12-8289-7613-E3EB6A9D9A92}"/>
            </a:ext>
          </a:extLst>
        </p:cNvPr>
        <p:cNvGrpSpPr/>
        <p:nvPr/>
      </p:nvGrpSpPr>
      <p:grpSpPr>
        <a:xfrm>
          <a:off x="0" y="0"/>
          <a:ext cx="0" cy="0"/>
          <a:chOff x="0" y="0"/>
          <a:chExt cx="0" cy="0"/>
        </a:xfrm>
      </p:grpSpPr>
      <p:sp>
        <p:nvSpPr>
          <p:cNvPr id="344" name="Google Shape;344;p44">
            <a:extLst>
              <a:ext uri="{FF2B5EF4-FFF2-40B4-BE49-F238E27FC236}">
                <a16:creationId xmlns:a16="http://schemas.microsoft.com/office/drawing/2014/main" id="{6B7EA0EB-97A8-5D19-3413-0DDFE003A1BC}"/>
              </a:ext>
            </a:extLst>
          </p:cNvPr>
          <p:cNvSpPr txBox="1">
            <a:spLocks noGrp="1"/>
          </p:cNvSpPr>
          <p:nvPr>
            <p:ph type="title"/>
          </p:nvPr>
        </p:nvSpPr>
        <p:spPr>
          <a:xfrm>
            <a:off x="476768" y="19832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a:t>Correlation Coefficient Of The Chosen Regressors</a:t>
            </a:r>
          </a:p>
        </p:txBody>
      </p:sp>
      <p:cxnSp>
        <p:nvCxnSpPr>
          <p:cNvPr id="351" name="Google Shape;351;p44">
            <a:extLst>
              <a:ext uri="{FF2B5EF4-FFF2-40B4-BE49-F238E27FC236}">
                <a16:creationId xmlns:a16="http://schemas.microsoft.com/office/drawing/2014/main" id="{DE30F3AA-9B32-82E8-948E-87883EEC0ACC}"/>
              </a:ext>
            </a:extLst>
          </p:cNvPr>
          <p:cNvCxnSpPr/>
          <p:nvPr/>
        </p:nvCxnSpPr>
        <p:spPr>
          <a:xfrm>
            <a:off x="615505" y="582444"/>
            <a:ext cx="673200" cy="0"/>
          </a:xfrm>
          <a:prstGeom prst="straightConnector1">
            <a:avLst/>
          </a:prstGeom>
          <a:noFill/>
          <a:ln w="28575" cap="flat" cmpd="sng">
            <a:solidFill>
              <a:schemeClr val="dk2"/>
            </a:solidFill>
            <a:prstDash val="solid"/>
            <a:round/>
            <a:headEnd type="none" w="med" len="med"/>
            <a:tailEnd type="none" w="med" len="med"/>
          </a:ln>
        </p:spPr>
      </p:cxnSp>
      <p:sp>
        <p:nvSpPr>
          <p:cNvPr id="13" name="Google Shape;327;p43">
            <a:extLst>
              <a:ext uri="{FF2B5EF4-FFF2-40B4-BE49-F238E27FC236}">
                <a16:creationId xmlns:a16="http://schemas.microsoft.com/office/drawing/2014/main" id="{CC30244D-3DDB-0B70-5AA0-7D6727A3ADD3}"/>
              </a:ext>
            </a:extLst>
          </p:cNvPr>
          <p:cNvSpPr txBox="1">
            <a:spLocks/>
          </p:cNvSpPr>
          <p:nvPr/>
        </p:nvSpPr>
        <p:spPr>
          <a:xfrm>
            <a:off x="2559828" y="658432"/>
            <a:ext cx="4279003" cy="6699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1pPr>
            <a:lvl2pPr marL="914400" marR="0" lvl="1"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2pPr>
            <a:lvl3pPr marL="1371600" marR="0" lvl="2"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3pPr>
            <a:lvl4pPr marL="1828800" marR="0" lvl="3"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4pPr>
            <a:lvl5pPr marL="2286000" marR="0" lvl="4"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5pPr>
            <a:lvl6pPr marL="2743200" marR="0" lvl="5"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6pPr>
            <a:lvl7pPr marL="3200400" marR="0" lvl="6"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7pPr>
            <a:lvl8pPr marL="3657600" marR="0" lvl="7"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8pPr>
            <a:lvl9pPr marL="4114800" marR="0" lvl="8"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9pPr>
          </a:lstStyle>
          <a:p>
            <a:pPr marL="127000" indent="0">
              <a:spcBef>
                <a:spcPts val="1000"/>
              </a:spcBef>
              <a:buSzPts val="1600"/>
            </a:pPr>
            <a:r>
              <a:rPr lang="en-US" sz="1100" b="1"/>
              <a:t>Table 3: Correlation Coefficient of the Chosen Regressors.</a:t>
            </a:r>
          </a:p>
        </p:txBody>
      </p:sp>
      <p:sp>
        <p:nvSpPr>
          <p:cNvPr id="14" name="Slide Number Placeholder 13">
            <a:extLst>
              <a:ext uri="{FF2B5EF4-FFF2-40B4-BE49-F238E27FC236}">
                <a16:creationId xmlns:a16="http://schemas.microsoft.com/office/drawing/2014/main" id="{AA0A371A-4CFF-AEBC-5EED-271AE63CC9A4}"/>
              </a:ext>
            </a:extLst>
          </p:cNvPr>
          <p:cNvSpPr>
            <a:spLocks noGrp="1"/>
          </p:cNvSpPr>
          <p:nvPr>
            <p:ph type="sldNum" sz="quarter" idx="11"/>
          </p:nvPr>
        </p:nvSpPr>
        <p:spPr/>
        <p:txBody>
          <a:bodyPr/>
          <a:lstStyle/>
          <a:p>
            <a:fld id="{FBBA87CE-9D2A-414A-8EC8-32E29FF7F21D}" type="slidenum">
              <a:rPr lang="en-US" smtClean="0"/>
              <a:t>8</a:t>
            </a:fld>
            <a:endParaRPr lang="en-US"/>
          </a:p>
        </p:txBody>
      </p:sp>
      <p:graphicFrame>
        <p:nvGraphicFramePr>
          <p:cNvPr id="3" name="Table 2">
            <a:extLst>
              <a:ext uri="{FF2B5EF4-FFF2-40B4-BE49-F238E27FC236}">
                <a16:creationId xmlns:a16="http://schemas.microsoft.com/office/drawing/2014/main" id="{56E1092C-8AA0-BA66-99EF-A3C0101FC423}"/>
              </a:ext>
            </a:extLst>
          </p:cNvPr>
          <p:cNvGraphicFramePr>
            <a:graphicFrameLocks noGrp="1"/>
          </p:cNvGraphicFramePr>
          <p:nvPr>
            <p:extLst>
              <p:ext uri="{D42A27DB-BD31-4B8C-83A1-F6EECF244321}">
                <p14:modId xmlns:p14="http://schemas.microsoft.com/office/powerpoint/2010/main" val="3103824796"/>
              </p:ext>
            </p:extLst>
          </p:nvPr>
        </p:nvGraphicFramePr>
        <p:xfrm>
          <a:off x="689019" y="1328421"/>
          <a:ext cx="7302321" cy="2953800"/>
        </p:xfrm>
        <a:graphic>
          <a:graphicData uri="http://schemas.openxmlformats.org/drawingml/2006/table">
            <a:tbl>
              <a:tblPr/>
              <a:tblGrid>
                <a:gridCol w="2103068">
                  <a:extLst>
                    <a:ext uri="{9D8B030D-6E8A-4147-A177-3AD203B41FA5}">
                      <a16:colId xmlns:a16="http://schemas.microsoft.com/office/drawing/2014/main" val="903334235"/>
                    </a:ext>
                  </a:extLst>
                </a:gridCol>
                <a:gridCol w="3037766">
                  <a:extLst>
                    <a:ext uri="{9D8B030D-6E8A-4147-A177-3AD203B41FA5}">
                      <a16:colId xmlns:a16="http://schemas.microsoft.com/office/drawing/2014/main" val="3768292018"/>
                    </a:ext>
                  </a:extLst>
                </a:gridCol>
                <a:gridCol w="2161487">
                  <a:extLst>
                    <a:ext uri="{9D8B030D-6E8A-4147-A177-3AD203B41FA5}">
                      <a16:colId xmlns:a16="http://schemas.microsoft.com/office/drawing/2014/main" val="2322660727"/>
                    </a:ext>
                  </a:extLst>
                </a:gridCol>
              </a:tblGrid>
              <a:tr h="295380">
                <a:tc>
                  <a:txBody>
                    <a:bodyPr/>
                    <a:lstStyle/>
                    <a:p>
                      <a:pPr algn="ctr" fontAlgn="b"/>
                      <a:r>
                        <a:rPr lang="en-US" sz="1100" b="1" i="0" u="none" strike="noStrike" dirty="0">
                          <a:solidFill>
                            <a:srgbClr val="FFFFFF"/>
                          </a:solidFill>
                          <a:effectLst/>
                          <a:highlight>
                            <a:srgbClr val="70AD47"/>
                          </a:highlight>
                          <a:latin typeface="Mulish"/>
                        </a:rPr>
                        <a:t>Regressors</a:t>
                      </a:r>
                    </a:p>
                  </a:txBody>
                  <a:tcPr marL="7620" marR="7620" marT="7620" marB="0" anchor="b">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ctr" fontAlgn="b"/>
                      <a:r>
                        <a:rPr lang="en-US" sz="1100" b="1" i="0" u="none" strike="noStrike" dirty="0">
                          <a:solidFill>
                            <a:srgbClr val="FFFFFF"/>
                          </a:solidFill>
                          <a:effectLst/>
                          <a:highlight>
                            <a:srgbClr val="70AD47"/>
                          </a:highlight>
                          <a:latin typeface="Mulish"/>
                        </a:rPr>
                        <a:t>Correlation between SALES and Regressors</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ctr" fontAlgn="b"/>
                      <a:r>
                        <a:rPr lang="en-US" sz="1100" b="1" i="0" u="none" strike="noStrike" dirty="0">
                          <a:solidFill>
                            <a:srgbClr val="FFFFFF"/>
                          </a:solidFill>
                          <a:effectLst/>
                          <a:highlight>
                            <a:srgbClr val="70AD47"/>
                          </a:highlight>
                          <a:latin typeface="Mulish"/>
                        </a:rPr>
                        <a:t>P Value (H0 = Correlation = 0)*</a:t>
                      </a:r>
                      <a:endParaRPr lang="en-US" sz="1100" b="1" i="0" u="none" strike="noStrike" dirty="0">
                        <a:solidFill>
                          <a:srgbClr val="FFFFFF"/>
                        </a:solidFill>
                        <a:effectLst/>
                        <a:highlight>
                          <a:srgbClr val="70AD47"/>
                        </a:highlight>
                        <a:latin typeface="Mulish" panose="020B0604020202020204" charset="0"/>
                      </a:endParaRPr>
                    </a:p>
                  </a:txBody>
                  <a:tcPr marL="7620" marR="7620" marT="7620" marB="0" anchor="b">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70AD47"/>
                    </a:solidFill>
                  </a:tcPr>
                </a:tc>
                <a:extLst>
                  <a:ext uri="{0D108BD9-81ED-4DB2-BD59-A6C34878D82A}">
                    <a16:rowId xmlns:a16="http://schemas.microsoft.com/office/drawing/2014/main" val="568801955"/>
                  </a:ext>
                </a:extLst>
              </a:tr>
              <a:tr h="295380">
                <a:tc>
                  <a:txBody>
                    <a:bodyPr/>
                    <a:lstStyle/>
                    <a:p>
                      <a:pPr algn="ctr" fontAlgn="b"/>
                      <a:r>
                        <a:rPr lang="en-US" sz="1100" b="0" i="0" u="none" strike="noStrike" dirty="0">
                          <a:solidFill>
                            <a:srgbClr val="000000"/>
                          </a:solidFill>
                          <a:effectLst/>
                          <a:highlight>
                            <a:srgbClr val="C6E0B4"/>
                          </a:highlight>
                          <a:latin typeface="Mulish"/>
                        </a:rPr>
                        <a:t>Xpop_70_85_25dtm</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100" b="0" i="0" u="none" strike="noStrike" dirty="0">
                          <a:solidFill>
                            <a:srgbClr val="000000"/>
                          </a:solidFill>
                          <a:effectLst/>
                          <a:highlight>
                            <a:srgbClr val="C6E0B4"/>
                          </a:highlight>
                          <a:latin typeface="Mulish"/>
                        </a:rPr>
                        <a:t>0.23914</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100" b="0" i="0" u="none" strike="noStrike" dirty="0">
                          <a:solidFill>
                            <a:srgbClr val="000000"/>
                          </a:solidFill>
                          <a:effectLst/>
                          <a:highlight>
                            <a:srgbClr val="C6E0B4"/>
                          </a:highlight>
                          <a:latin typeface="Mulish"/>
                        </a:rPr>
                        <a:t>0.055</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extLst>
                  <a:ext uri="{0D108BD9-81ED-4DB2-BD59-A6C34878D82A}">
                    <a16:rowId xmlns:a16="http://schemas.microsoft.com/office/drawing/2014/main" val="554406072"/>
                  </a:ext>
                </a:extLst>
              </a:tr>
              <a:tr h="295380">
                <a:tc>
                  <a:txBody>
                    <a:bodyPr/>
                    <a:lstStyle/>
                    <a:p>
                      <a:pPr algn="ctr" fontAlgn="b"/>
                      <a:r>
                        <a:rPr lang="en-US" sz="1100" b="0" i="0" u="none" strike="noStrike" dirty="0">
                          <a:solidFill>
                            <a:srgbClr val="000000"/>
                          </a:solidFill>
                          <a:effectLst/>
                          <a:highlight>
                            <a:srgbClr val="E2EFDA"/>
                          </a:highlight>
                          <a:latin typeface="Mulish"/>
                        </a:rPr>
                        <a:t>Xretail_25dtm</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100" b="0" i="0" u="none" strike="noStrike" dirty="0">
                          <a:solidFill>
                            <a:srgbClr val="000000"/>
                          </a:solidFill>
                          <a:effectLst/>
                          <a:highlight>
                            <a:srgbClr val="E2EFDA"/>
                          </a:highlight>
                          <a:latin typeface="Mulish"/>
                        </a:rPr>
                        <a:t>-0.42045</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100" b="0" i="0" u="none" strike="noStrike" dirty="0">
                          <a:solidFill>
                            <a:srgbClr val="000000"/>
                          </a:solidFill>
                          <a:effectLst/>
                          <a:highlight>
                            <a:srgbClr val="E2EFDA"/>
                          </a:highlight>
                          <a:latin typeface="Mulish"/>
                        </a:rPr>
                        <a:t>0.0005</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extLst>
                  <a:ext uri="{0D108BD9-81ED-4DB2-BD59-A6C34878D82A}">
                    <a16:rowId xmlns:a16="http://schemas.microsoft.com/office/drawing/2014/main" val="3779046302"/>
                  </a:ext>
                </a:extLst>
              </a:tr>
              <a:tr h="295380">
                <a:tc>
                  <a:txBody>
                    <a:bodyPr/>
                    <a:lstStyle/>
                    <a:p>
                      <a:pPr algn="ctr" fontAlgn="b"/>
                      <a:r>
                        <a:rPr lang="en-US" sz="1100" b="0" i="0" u="none" strike="noStrike" dirty="0">
                          <a:solidFill>
                            <a:srgbClr val="000000"/>
                          </a:solidFill>
                          <a:effectLst/>
                          <a:highlight>
                            <a:srgbClr val="C6E0B4"/>
                          </a:highlight>
                          <a:latin typeface="Mulish"/>
                        </a:rPr>
                        <a:t>movies_power_centers_25dtm</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100" b="0" i="0" u="none" strike="noStrike" dirty="0">
                          <a:solidFill>
                            <a:srgbClr val="000000"/>
                          </a:solidFill>
                          <a:effectLst/>
                          <a:highlight>
                            <a:srgbClr val="C6E0B4"/>
                          </a:highlight>
                          <a:latin typeface="Mulish"/>
                        </a:rPr>
                        <a:t>0.46208</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100" b="0" i="0" u="none" strike="noStrike" dirty="0">
                          <a:solidFill>
                            <a:srgbClr val="000000"/>
                          </a:solidFill>
                          <a:effectLst/>
                          <a:highlight>
                            <a:srgbClr val="C6E0B4"/>
                          </a:highlight>
                          <a:latin typeface="Mulish"/>
                        </a:rPr>
                        <a:t>0.0001</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extLst>
                  <a:ext uri="{0D108BD9-81ED-4DB2-BD59-A6C34878D82A}">
                    <a16:rowId xmlns:a16="http://schemas.microsoft.com/office/drawing/2014/main" val="3866592741"/>
                  </a:ext>
                </a:extLst>
              </a:tr>
              <a:tr h="295380">
                <a:tc>
                  <a:txBody>
                    <a:bodyPr/>
                    <a:lstStyle/>
                    <a:p>
                      <a:pPr algn="ctr" fontAlgn="b"/>
                      <a:r>
                        <a:rPr lang="en-US" sz="1100" b="0" i="0" u="none" strike="noStrike" dirty="0" err="1">
                          <a:solidFill>
                            <a:srgbClr val="000000"/>
                          </a:solidFill>
                          <a:effectLst/>
                          <a:highlight>
                            <a:srgbClr val="E2EFDA"/>
                          </a:highlight>
                          <a:latin typeface="Mulish"/>
                        </a:rPr>
                        <a:t>likely_customers_index</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100" b="0" i="0" u="none" strike="noStrike" dirty="0">
                          <a:solidFill>
                            <a:srgbClr val="000000"/>
                          </a:solidFill>
                          <a:effectLst/>
                          <a:highlight>
                            <a:srgbClr val="E2EFDA"/>
                          </a:highlight>
                          <a:latin typeface="Mulish"/>
                        </a:rPr>
                        <a:t>0.46596</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100" b="0" i="0" u="none" strike="noStrike" dirty="0">
                          <a:solidFill>
                            <a:srgbClr val="000000"/>
                          </a:solidFill>
                          <a:effectLst/>
                          <a:highlight>
                            <a:srgbClr val="E2EFDA"/>
                          </a:highlight>
                          <a:latin typeface="Mulish"/>
                        </a:rPr>
                        <a:t>&lt;.0001</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extLst>
                  <a:ext uri="{0D108BD9-81ED-4DB2-BD59-A6C34878D82A}">
                    <a16:rowId xmlns:a16="http://schemas.microsoft.com/office/drawing/2014/main" val="4083203502"/>
                  </a:ext>
                </a:extLst>
              </a:tr>
              <a:tr h="295380">
                <a:tc>
                  <a:txBody>
                    <a:bodyPr/>
                    <a:lstStyle/>
                    <a:p>
                      <a:pPr algn="ctr" fontAlgn="b"/>
                      <a:r>
                        <a:rPr lang="en-US" sz="1100" b="0" i="0" u="none" strike="noStrike" dirty="0">
                          <a:solidFill>
                            <a:srgbClr val="000000"/>
                          </a:solidFill>
                          <a:effectLst/>
                          <a:highlight>
                            <a:srgbClr val="C6E0B4"/>
                          </a:highlight>
                          <a:latin typeface="Mulish"/>
                        </a:rPr>
                        <a:t>growth_projection_25dtm</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100" b="0" i="0" u="none" strike="noStrike" dirty="0">
                          <a:solidFill>
                            <a:srgbClr val="000000"/>
                          </a:solidFill>
                          <a:effectLst/>
                          <a:highlight>
                            <a:srgbClr val="C6E0B4"/>
                          </a:highlight>
                          <a:latin typeface="Mulish"/>
                        </a:rPr>
                        <a:t>0.22127</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100" b="0" i="0" u="none" strike="noStrike" dirty="0">
                          <a:solidFill>
                            <a:srgbClr val="000000"/>
                          </a:solidFill>
                          <a:effectLst/>
                          <a:highlight>
                            <a:srgbClr val="C6E0B4"/>
                          </a:highlight>
                          <a:latin typeface="Mulish"/>
                        </a:rPr>
                        <a:t>0.0765</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extLst>
                  <a:ext uri="{0D108BD9-81ED-4DB2-BD59-A6C34878D82A}">
                    <a16:rowId xmlns:a16="http://schemas.microsoft.com/office/drawing/2014/main" val="3135978690"/>
                  </a:ext>
                </a:extLst>
              </a:tr>
              <a:tr h="295380">
                <a:tc>
                  <a:txBody>
                    <a:bodyPr/>
                    <a:lstStyle/>
                    <a:p>
                      <a:pPr algn="ctr" fontAlgn="b"/>
                      <a:r>
                        <a:rPr lang="en-US" sz="1100" b="0" i="0" u="none" strike="noStrike" dirty="0">
                          <a:solidFill>
                            <a:srgbClr val="000000"/>
                          </a:solidFill>
                          <a:effectLst/>
                          <a:highlight>
                            <a:srgbClr val="E2EFDA"/>
                          </a:highlight>
                          <a:latin typeface="Mulish"/>
                        </a:rPr>
                        <a:t>malls_lavish_25dtm</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100" b="0" i="0" u="none" strike="noStrike" dirty="0">
                          <a:solidFill>
                            <a:srgbClr val="000000"/>
                          </a:solidFill>
                          <a:effectLst/>
                          <a:highlight>
                            <a:srgbClr val="E2EFDA"/>
                          </a:highlight>
                          <a:latin typeface="Mulish"/>
                        </a:rPr>
                        <a:t>0.62801</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100" b="0" i="0" u="none" strike="noStrike" dirty="0">
                          <a:solidFill>
                            <a:srgbClr val="000000"/>
                          </a:solidFill>
                          <a:effectLst/>
                          <a:highlight>
                            <a:srgbClr val="E2EFDA"/>
                          </a:highlight>
                          <a:latin typeface="Mulish"/>
                        </a:rPr>
                        <a:t>&lt;.0001</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extLst>
                  <a:ext uri="{0D108BD9-81ED-4DB2-BD59-A6C34878D82A}">
                    <a16:rowId xmlns:a16="http://schemas.microsoft.com/office/drawing/2014/main" val="3658099717"/>
                  </a:ext>
                </a:extLst>
              </a:tr>
              <a:tr h="295380">
                <a:tc>
                  <a:txBody>
                    <a:bodyPr/>
                    <a:lstStyle/>
                    <a:p>
                      <a:pPr algn="ctr" fontAlgn="b"/>
                      <a:r>
                        <a:rPr lang="en-US" sz="1100" b="0" i="0" u="none" strike="noStrike" dirty="0">
                          <a:solidFill>
                            <a:srgbClr val="000000"/>
                          </a:solidFill>
                          <a:effectLst/>
                          <a:highlight>
                            <a:srgbClr val="C6E0B4"/>
                          </a:highlight>
                          <a:latin typeface="Mulish"/>
                        </a:rPr>
                        <a:t>hh_3person_10dtm</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100" b="0" i="0" u="none" strike="noStrike" dirty="0">
                          <a:solidFill>
                            <a:srgbClr val="000000"/>
                          </a:solidFill>
                          <a:effectLst/>
                          <a:highlight>
                            <a:srgbClr val="C6E0B4"/>
                          </a:highlight>
                          <a:latin typeface="Mulish"/>
                        </a:rPr>
                        <a:t>0.2233</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100" b="0" i="0" u="none" strike="noStrike" dirty="0">
                          <a:solidFill>
                            <a:srgbClr val="000000"/>
                          </a:solidFill>
                          <a:effectLst/>
                          <a:highlight>
                            <a:srgbClr val="C6E0B4"/>
                          </a:highlight>
                          <a:latin typeface="Mulish"/>
                        </a:rPr>
                        <a:t>0.0738</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extLst>
                  <a:ext uri="{0D108BD9-81ED-4DB2-BD59-A6C34878D82A}">
                    <a16:rowId xmlns:a16="http://schemas.microsoft.com/office/drawing/2014/main" val="3645125672"/>
                  </a:ext>
                </a:extLst>
              </a:tr>
              <a:tr h="295380">
                <a:tc>
                  <a:txBody>
                    <a:bodyPr/>
                    <a:lstStyle/>
                    <a:p>
                      <a:pPr algn="ctr" fontAlgn="b"/>
                      <a:r>
                        <a:rPr lang="en-US" sz="1100" b="0" i="0" u="none" strike="noStrike" dirty="0">
                          <a:solidFill>
                            <a:srgbClr val="000000"/>
                          </a:solidFill>
                          <a:effectLst/>
                          <a:highlight>
                            <a:srgbClr val="E2EFDA"/>
                          </a:highlight>
                          <a:latin typeface="Mulish"/>
                        </a:rPr>
                        <a:t>dining_1rm</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100" b="0" i="0" u="none" strike="noStrike" dirty="0">
                          <a:solidFill>
                            <a:srgbClr val="000000"/>
                          </a:solidFill>
                          <a:effectLst/>
                          <a:highlight>
                            <a:srgbClr val="E2EFDA"/>
                          </a:highlight>
                          <a:latin typeface="Mulish"/>
                        </a:rPr>
                        <a:t>0.36044</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100" b="0" i="0" u="none" strike="noStrike" dirty="0">
                          <a:solidFill>
                            <a:srgbClr val="000000"/>
                          </a:solidFill>
                          <a:effectLst/>
                          <a:highlight>
                            <a:srgbClr val="E2EFDA"/>
                          </a:highlight>
                          <a:latin typeface="Mulish"/>
                        </a:rPr>
                        <a:t>0.0032</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extLst>
                  <a:ext uri="{0D108BD9-81ED-4DB2-BD59-A6C34878D82A}">
                    <a16:rowId xmlns:a16="http://schemas.microsoft.com/office/drawing/2014/main" val="766107404"/>
                  </a:ext>
                </a:extLst>
              </a:tr>
              <a:tr h="295380">
                <a:tc>
                  <a:txBody>
                    <a:bodyPr/>
                    <a:lstStyle/>
                    <a:p>
                      <a:pPr algn="ctr" fontAlgn="b"/>
                      <a:r>
                        <a:rPr lang="en-US" sz="1100" b="0" i="0" u="none" strike="noStrike" dirty="0">
                          <a:solidFill>
                            <a:srgbClr val="000000"/>
                          </a:solidFill>
                          <a:effectLst/>
                          <a:highlight>
                            <a:srgbClr val="C6E0B4"/>
                          </a:highlight>
                          <a:latin typeface="Mulish"/>
                        </a:rPr>
                        <a:t>homes_500_999K_25dtm</a:t>
                      </a:r>
                    </a:p>
                  </a:txBody>
                  <a:tcPr marL="7620" marR="7620" marT="7620" marB="0" anchor="b">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6E0B4"/>
                    </a:solidFill>
                  </a:tcPr>
                </a:tc>
                <a:tc>
                  <a:txBody>
                    <a:bodyPr/>
                    <a:lstStyle/>
                    <a:p>
                      <a:pPr algn="ctr" fontAlgn="b"/>
                      <a:r>
                        <a:rPr lang="en-US" sz="1100" b="0" i="0" u="none" strike="noStrike" dirty="0">
                          <a:solidFill>
                            <a:srgbClr val="000000"/>
                          </a:solidFill>
                          <a:effectLst/>
                          <a:highlight>
                            <a:srgbClr val="C6E0B4"/>
                          </a:highlight>
                          <a:latin typeface="Mulish"/>
                        </a:rPr>
                        <a:t>0.535</a:t>
                      </a:r>
                    </a:p>
                  </a:txBody>
                  <a:tcPr marL="7620" marR="7620" marT="7620" marB="0" anchor="b">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6E0B4"/>
                    </a:solidFill>
                  </a:tcPr>
                </a:tc>
                <a:tc>
                  <a:txBody>
                    <a:bodyPr/>
                    <a:lstStyle/>
                    <a:p>
                      <a:pPr algn="ctr" fontAlgn="b"/>
                      <a:r>
                        <a:rPr lang="en-US" sz="1100" b="0" i="0" u="none" strike="noStrike" dirty="0">
                          <a:solidFill>
                            <a:srgbClr val="000000"/>
                          </a:solidFill>
                          <a:effectLst/>
                          <a:highlight>
                            <a:srgbClr val="C6E0B4"/>
                          </a:highlight>
                          <a:latin typeface="Mulish"/>
                        </a:rPr>
                        <a:t>&lt;.0001</a:t>
                      </a:r>
                    </a:p>
                  </a:txBody>
                  <a:tcPr marL="7620" marR="7620" marT="7620" marB="0" anchor="b">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C6E0B4"/>
                    </a:solidFill>
                  </a:tcPr>
                </a:tc>
                <a:extLst>
                  <a:ext uri="{0D108BD9-81ED-4DB2-BD59-A6C34878D82A}">
                    <a16:rowId xmlns:a16="http://schemas.microsoft.com/office/drawing/2014/main" val="3443728459"/>
                  </a:ext>
                </a:extLst>
              </a:tr>
            </a:tbl>
          </a:graphicData>
        </a:graphic>
      </p:graphicFrame>
      <p:sp>
        <p:nvSpPr>
          <p:cNvPr id="2" name="TextBox 1">
            <a:extLst>
              <a:ext uri="{FF2B5EF4-FFF2-40B4-BE49-F238E27FC236}">
                <a16:creationId xmlns:a16="http://schemas.microsoft.com/office/drawing/2014/main" id="{2F6F52A8-C8F7-B7B2-F1D7-793017C69F05}"/>
              </a:ext>
            </a:extLst>
          </p:cNvPr>
          <p:cNvSpPr txBox="1"/>
          <p:nvPr/>
        </p:nvSpPr>
        <p:spPr>
          <a:xfrm>
            <a:off x="688622" y="4636206"/>
            <a:ext cx="2743200"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b="1">
                <a:latin typeface="Mulish"/>
              </a:rPr>
              <a:t>* </a:t>
            </a:r>
            <a:r>
              <a:rPr lang="en-US" sz="900">
                <a:latin typeface="Mulish"/>
              </a:rPr>
              <a:t>at the 90% level of confidence</a:t>
            </a:r>
            <a:endParaRPr lang="en-US"/>
          </a:p>
        </p:txBody>
      </p:sp>
    </p:spTree>
    <p:extLst>
      <p:ext uri="{BB962C8B-B14F-4D97-AF65-F5344CB8AC3E}">
        <p14:creationId xmlns:p14="http://schemas.microsoft.com/office/powerpoint/2010/main" val="576673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6">
          <a:extLst>
            <a:ext uri="{FF2B5EF4-FFF2-40B4-BE49-F238E27FC236}">
              <a16:creationId xmlns:a16="http://schemas.microsoft.com/office/drawing/2014/main" id="{BEDB0DE7-EE12-8289-7613-E3EB6A9D9A92}"/>
            </a:ext>
          </a:extLst>
        </p:cNvPr>
        <p:cNvGrpSpPr/>
        <p:nvPr/>
      </p:nvGrpSpPr>
      <p:grpSpPr>
        <a:xfrm>
          <a:off x="0" y="0"/>
          <a:ext cx="0" cy="0"/>
          <a:chOff x="0" y="0"/>
          <a:chExt cx="0" cy="0"/>
        </a:xfrm>
      </p:grpSpPr>
      <p:sp>
        <p:nvSpPr>
          <p:cNvPr id="344" name="Google Shape;344;p44">
            <a:extLst>
              <a:ext uri="{FF2B5EF4-FFF2-40B4-BE49-F238E27FC236}">
                <a16:creationId xmlns:a16="http://schemas.microsoft.com/office/drawing/2014/main" id="{6B7EA0EB-97A8-5D19-3413-0DDFE003A1BC}"/>
              </a:ext>
            </a:extLst>
          </p:cNvPr>
          <p:cNvSpPr txBox="1">
            <a:spLocks noGrp="1"/>
          </p:cNvSpPr>
          <p:nvPr>
            <p:ph type="title"/>
          </p:nvPr>
        </p:nvSpPr>
        <p:spPr>
          <a:xfrm>
            <a:off x="476768" y="19832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a:t>Summary Statistic Of The Chosen Regressors</a:t>
            </a:r>
          </a:p>
        </p:txBody>
      </p:sp>
      <p:cxnSp>
        <p:nvCxnSpPr>
          <p:cNvPr id="351" name="Google Shape;351;p44">
            <a:extLst>
              <a:ext uri="{FF2B5EF4-FFF2-40B4-BE49-F238E27FC236}">
                <a16:creationId xmlns:a16="http://schemas.microsoft.com/office/drawing/2014/main" id="{DE30F3AA-9B32-82E8-948E-87883EEC0ACC}"/>
              </a:ext>
            </a:extLst>
          </p:cNvPr>
          <p:cNvCxnSpPr/>
          <p:nvPr/>
        </p:nvCxnSpPr>
        <p:spPr>
          <a:xfrm>
            <a:off x="615505" y="582444"/>
            <a:ext cx="673200" cy="0"/>
          </a:xfrm>
          <a:prstGeom prst="straightConnector1">
            <a:avLst/>
          </a:prstGeom>
          <a:noFill/>
          <a:ln w="28575" cap="flat" cmpd="sng">
            <a:solidFill>
              <a:schemeClr val="dk2"/>
            </a:solidFill>
            <a:prstDash val="solid"/>
            <a:round/>
            <a:headEnd type="none" w="med" len="med"/>
            <a:tailEnd type="none" w="med" len="med"/>
          </a:ln>
        </p:spPr>
      </p:cxnSp>
      <p:sp>
        <p:nvSpPr>
          <p:cNvPr id="13" name="Google Shape;327;p43">
            <a:extLst>
              <a:ext uri="{FF2B5EF4-FFF2-40B4-BE49-F238E27FC236}">
                <a16:creationId xmlns:a16="http://schemas.microsoft.com/office/drawing/2014/main" id="{CC30244D-3DDB-0B70-5AA0-7D6727A3ADD3}"/>
              </a:ext>
            </a:extLst>
          </p:cNvPr>
          <p:cNvSpPr txBox="1">
            <a:spLocks/>
          </p:cNvSpPr>
          <p:nvPr/>
        </p:nvSpPr>
        <p:spPr>
          <a:xfrm>
            <a:off x="2559828" y="658432"/>
            <a:ext cx="4279003" cy="6699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1pPr>
            <a:lvl2pPr marL="914400" marR="0" lvl="1"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2pPr>
            <a:lvl3pPr marL="1371600" marR="0" lvl="2"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3pPr>
            <a:lvl4pPr marL="1828800" marR="0" lvl="3"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4pPr>
            <a:lvl5pPr marL="2286000" marR="0" lvl="4"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5pPr>
            <a:lvl6pPr marL="2743200" marR="0" lvl="5"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6pPr>
            <a:lvl7pPr marL="3200400" marR="0" lvl="6"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7pPr>
            <a:lvl8pPr marL="3657600" marR="0" lvl="7"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8pPr>
            <a:lvl9pPr marL="4114800" marR="0" lvl="8" indent="-317500" algn="ctr" rtl="0">
              <a:lnSpc>
                <a:spcPct val="100000"/>
              </a:lnSpc>
              <a:spcBef>
                <a:spcPts val="0"/>
              </a:spcBef>
              <a:spcAft>
                <a:spcPts val="0"/>
              </a:spcAft>
              <a:buClr>
                <a:schemeClr val="lt1"/>
              </a:buClr>
              <a:buSzPts val="1400"/>
              <a:buFont typeface="Mulish"/>
              <a:buNone/>
              <a:defRPr sz="1400" b="0" i="0" u="none" strike="noStrike" cap="none">
                <a:solidFill>
                  <a:schemeClr val="lt1"/>
                </a:solidFill>
                <a:latin typeface="Mulish"/>
                <a:ea typeface="Mulish"/>
                <a:cs typeface="Mulish"/>
                <a:sym typeface="Mulish"/>
              </a:defRPr>
            </a:lvl9pPr>
          </a:lstStyle>
          <a:p>
            <a:pPr marL="127000" indent="0">
              <a:spcBef>
                <a:spcPts val="1000"/>
              </a:spcBef>
              <a:buSzPts val="1600"/>
            </a:pPr>
            <a:r>
              <a:rPr lang="en-US" sz="1100" b="1"/>
              <a:t>Table 4: Summary Statistic of the Chosen Regressors.</a:t>
            </a:r>
          </a:p>
        </p:txBody>
      </p:sp>
      <p:sp>
        <p:nvSpPr>
          <p:cNvPr id="14" name="Slide Number Placeholder 13">
            <a:extLst>
              <a:ext uri="{FF2B5EF4-FFF2-40B4-BE49-F238E27FC236}">
                <a16:creationId xmlns:a16="http://schemas.microsoft.com/office/drawing/2014/main" id="{AA0A371A-4CFF-AEBC-5EED-271AE63CC9A4}"/>
              </a:ext>
            </a:extLst>
          </p:cNvPr>
          <p:cNvSpPr>
            <a:spLocks noGrp="1"/>
          </p:cNvSpPr>
          <p:nvPr>
            <p:ph type="sldNum" sz="quarter" idx="11"/>
          </p:nvPr>
        </p:nvSpPr>
        <p:spPr/>
        <p:txBody>
          <a:bodyPr/>
          <a:lstStyle/>
          <a:p>
            <a:fld id="{FBBA87CE-9D2A-414A-8EC8-32E29FF7F21D}" type="slidenum">
              <a:rPr lang="en-US" smtClean="0"/>
              <a:t>9</a:t>
            </a:fld>
            <a:endParaRPr lang="en-US"/>
          </a:p>
        </p:txBody>
      </p:sp>
      <p:graphicFrame>
        <p:nvGraphicFramePr>
          <p:cNvPr id="16" name="Table 15">
            <a:extLst>
              <a:ext uri="{FF2B5EF4-FFF2-40B4-BE49-F238E27FC236}">
                <a16:creationId xmlns:a16="http://schemas.microsoft.com/office/drawing/2014/main" id="{1691F7D4-31F1-CA8F-2EB2-46CE0BA4A96C}"/>
              </a:ext>
            </a:extLst>
          </p:cNvPr>
          <p:cNvGraphicFramePr>
            <a:graphicFrameLocks noGrp="1"/>
          </p:cNvGraphicFramePr>
          <p:nvPr>
            <p:extLst>
              <p:ext uri="{D42A27DB-BD31-4B8C-83A1-F6EECF244321}">
                <p14:modId xmlns:p14="http://schemas.microsoft.com/office/powerpoint/2010/main" val="416576480"/>
              </p:ext>
            </p:extLst>
          </p:nvPr>
        </p:nvGraphicFramePr>
        <p:xfrm>
          <a:off x="378823" y="1231132"/>
          <a:ext cx="8458201" cy="2746511"/>
        </p:xfrm>
        <a:graphic>
          <a:graphicData uri="http://schemas.openxmlformats.org/drawingml/2006/table">
            <a:tbl>
              <a:tblPr/>
              <a:tblGrid>
                <a:gridCol w="2253343">
                  <a:extLst>
                    <a:ext uri="{9D8B030D-6E8A-4147-A177-3AD203B41FA5}">
                      <a16:colId xmlns:a16="http://schemas.microsoft.com/office/drawing/2014/main" val="1271705142"/>
                    </a:ext>
                  </a:extLst>
                </a:gridCol>
                <a:gridCol w="672737">
                  <a:extLst>
                    <a:ext uri="{9D8B030D-6E8A-4147-A177-3AD203B41FA5}">
                      <a16:colId xmlns:a16="http://schemas.microsoft.com/office/drawing/2014/main" val="557392855"/>
                    </a:ext>
                  </a:extLst>
                </a:gridCol>
                <a:gridCol w="1254034">
                  <a:extLst>
                    <a:ext uri="{9D8B030D-6E8A-4147-A177-3AD203B41FA5}">
                      <a16:colId xmlns:a16="http://schemas.microsoft.com/office/drawing/2014/main" val="2915850342"/>
                    </a:ext>
                  </a:extLst>
                </a:gridCol>
                <a:gridCol w="1846893">
                  <a:extLst>
                    <a:ext uri="{9D8B030D-6E8A-4147-A177-3AD203B41FA5}">
                      <a16:colId xmlns:a16="http://schemas.microsoft.com/office/drawing/2014/main" val="199083683"/>
                    </a:ext>
                  </a:extLst>
                </a:gridCol>
                <a:gridCol w="861048">
                  <a:extLst>
                    <a:ext uri="{9D8B030D-6E8A-4147-A177-3AD203B41FA5}">
                      <a16:colId xmlns:a16="http://schemas.microsoft.com/office/drawing/2014/main" val="2833292260"/>
                    </a:ext>
                  </a:extLst>
                </a:gridCol>
                <a:gridCol w="1570146">
                  <a:extLst>
                    <a:ext uri="{9D8B030D-6E8A-4147-A177-3AD203B41FA5}">
                      <a16:colId xmlns:a16="http://schemas.microsoft.com/office/drawing/2014/main" val="1543494587"/>
                    </a:ext>
                  </a:extLst>
                </a:gridCol>
              </a:tblGrid>
              <a:tr h="215163">
                <a:tc>
                  <a:txBody>
                    <a:bodyPr/>
                    <a:lstStyle/>
                    <a:p>
                      <a:pPr algn="ctr" fontAlgn="b"/>
                      <a:r>
                        <a:rPr lang="en-US" sz="1100" b="1" i="0" u="none" strike="noStrike">
                          <a:solidFill>
                            <a:srgbClr val="FFFFFF"/>
                          </a:solidFill>
                          <a:effectLst/>
                          <a:highlight>
                            <a:srgbClr val="70AD47"/>
                          </a:highlight>
                          <a:latin typeface="Mulish" panose="020B0604020202020204" charset="0"/>
                        </a:rPr>
                        <a:t>Variable​s</a:t>
                      </a:r>
                    </a:p>
                  </a:txBody>
                  <a:tcPr marL="5774" marR="5774" marT="5774" marB="0" anchor="ctr">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ctr" fontAlgn="b"/>
                      <a:r>
                        <a:rPr lang="en-US" sz="1100" b="1" i="0" u="none" strike="noStrike">
                          <a:solidFill>
                            <a:srgbClr val="FFFFFF"/>
                          </a:solidFill>
                          <a:effectLst/>
                          <a:highlight>
                            <a:srgbClr val="70AD47"/>
                          </a:highlight>
                          <a:latin typeface="Mulish" panose="020B0604020202020204" charset="0"/>
                        </a:rPr>
                        <a:t>N​</a:t>
                      </a:r>
                    </a:p>
                  </a:txBody>
                  <a:tcPr marL="5774" marR="5774" marT="5774"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ctr" fontAlgn="b"/>
                      <a:r>
                        <a:rPr lang="en-US" sz="1100" b="1" i="0" u="none" strike="noStrike">
                          <a:solidFill>
                            <a:srgbClr val="FFFFFF"/>
                          </a:solidFill>
                          <a:effectLst/>
                          <a:highlight>
                            <a:srgbClr val="70AD47"/>
                          </a:highlight>
                          <a:latin typeface="Mulish" panose="020B0604020202020204" charset="0"/>
                        </a:rPr>
                        <a:t>Mean​</a:t>
                      </a:r>
                    </a:p>
                  </a:txBody>
                  <a:tcPr marL="5774" marR="5774" marT="5774"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ctr" fontAlgn="b"/>
                      <a:r>
                        <a:rPr lang="en-US" sz="1100" b="1" i="0" u="none" strike="noStrike">
                          <a:solidFill>
                            <a:srgbClr val="FFFFFF"/>
                          </a:solidFill>
                          <a:effectLst/>
                          <a:highlight>
                            <a:srgbClr val="70AD47"/>
                          </a:highlight>
                          <a:latin typeface="Mulish" panose="020B0604020202020204" charset="0"/>
                        </a:rPr>
                        <a:t>Std Dev​</a:t>
                      </a:r>
                    </a:p>
                  </a:txBody>
                  <a:tcPr marL="5774" marR="5774" marT="5774"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ctr" fontAlgn="b"/>
                      <a:r>
                        <a:rPr lang="en-US" sz="1100" b="1" i="0" u="none" strike="noStrike">
                          <a:solidFill>
                            <a:srgbClr val="FFFFFF"/>
                          </a:solidFill>
                          <a:effectLst/>
                          <a:highlight>
                            <a:srgbClr val="70AD47"/>
                          </a:highlight>
                          <a:latin typeface="Mulish" panose="020B0604020202020204" charset="0"/>
                        </a:rPr>
                        <a:t>Minimum​</a:t>
                      </a:r>
                    </a:p>
                  </a:txBody>
                  <a:tcPr marL="5774" marR="5774" marT="5774"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70AD47"/>
                    </a:solidFill>
                  </a:tcPr>
                </a:tc>
                <a:tc>
                  <a:txBody>
                    <a:bodyPr/>
                    <a:lstStyle/>
                    <a:p>
                      <a:pPr algn="ctr"/>
                      <a:r>
                        <a:rPr lang="en-US" sz="1100" b="1" i="0" u="none" strike="noStrike">
                          <a:solidFill>
                            <a:srgbClr val="FFFFFF"/>
                          </a:solidFill>
                          <a:effectLst/>
                          <a:highlight>
                            <a:srgbClr val="70AD47"/>
                          </a:highlight>
                          <a:latin typeface="Mulish" panose="020B0604020202020204" charset="0"/>
                        </a:rPr>
                        <a:t>Maximum​ </a:t>
                      </a:r>
                      <a:endParaRPr lang="en-US" sz="1100">
                        <a:latin typeface="Mulish" panose="020B0604020202020204" charset="0"/>
                      </a:endParaRPr>
                    </a:p>
                  </a:txBody>
                  <a:tcPr marL="5774" marR="5774" marT="5774" marB="0" anchor="ctr">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70AD47"/>
                    </a:solidFill>
                  </a:tcPr>
                </a:tc>
                <a:extLst>
                  <a:ext uri="{0D108BD9-81ED-4DB2-BD59-A6C34878D82A}">
                    <a16:rowId xmlns:a16="http://schemas.microsoft.com/office/drawing/2014/main" val="1097865159"/>
                  </a:ext>
                </a:extLst>
              </a:tr>
              <a:tr h="258150">
                <a:tc>
                  <a:txBody>
                    <a:bodyPr/>
                    <a:lstStyle/>
                    <a:p>
                      <a:pPr algn="ctr" fontAlgn="b"/>
                      <a:r>
                        <a:rPr lang="en-US" sz="1100" b="0" i="0" u="none" strike="noStrike">
                          <a:solidFill>
                            <a:srgbClr val="000000"/>
                          </a:solidFill>
                          <a:effectLst/>
                          <a:highlight>
                            <a:srgbClr val="C6E0B4"/>
                          </a:highlight>
                          <a:latin typeface="Mulish" panose="020B0604020202020204" charset="0"/>
                        </a:rPr>
                        <a:t>Xpop_70_85_25dtm​</a:t>
                      </a:r>
                    </a:p>
                  </a:txBody>
                  <a:tcPr marL="5774" marR="5774" marT="5774" marB="34646"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100" b="0" i="0" u="none" strike="noStrike">
                          <a:solidFill>
                            <a:srgbClr val="000000"/>
                          </a:solidFill>
                          <a:effectLst/>
                          <a:highlight>
                            <a:srgbClr val="C6E0B4"/>
                          </a:highlight>
                          <a:latin typeface="Mulish" panose="020B0604020202020204" charset="0"/>
                        </a:rPr>
                        <a:t>64​</a:t>
                      </a:r>
                    </a:p>
                  </a:txBody>
                  <a:tcPr marL="5774" marR="5774" marT="5774" marB="34646"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100" b="0" i="0" u="none" strike="noStrike">
                          <a:solidFill>
                            <a:srgbClr val="000000"/>
                          </a:solidFill>
                          <a:effectLst/>
                          <a:highlight>
                            <a:srgbClr val="C6E0B4"/>
                          </a:highlight>
                          <a:latin typeface="Mulish" panose="020B0604020202020204" charset="0"/>
                        </a:rPr>
                        <a:t>11.42​</a:t>
                      </a:r>
                    </a:p>
                  </a:txBody>
                  <a:tcPr marL="5774" marR="5774" marT="5774" marB="34646"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100" b="0" i="0" u="none" strike="noStrike">
                          <a:solidFill>
                            <a:srgbClr val="000000"/>
                          </a:solidFill>
                          <a:effectLst/>
                          <a:highlight>
                            <a:srgbClr val="C6E0B4"/>
                          </a:highlight>
                          <a:latin typeface="Mulish" panose="020B0604020202020204" charset="0"/>
                        </a:rPr>
                        <a:t>3.62​</a:t>
                      </a:r>
                    </a:p>
                  </a:txBody>
                  <a:tcPr marL="5774" marR="5774" marT="5774" marB="34646"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100" b="0" i="0" u="none" strike="noStrike">
                          <a:solidFill>
                            <a:srgbClr val="000000"/>
                          </a:solidFill>
                          <a:effectLst/>
                          <a:highlight>
                            <a:srgbClr val="C6E0B4"/>
                          </a:highlight>
                          <a:latin typeface="Mulish" panose="020B0604020202020204" charset="0"/>
                        </a:rPr>
                        <a:t>6.03​</a:t>
                      </a:r>
                    </a:p>
                  </a:txBody>
                  <a:tcPr marL="5774" marR="5774" marT="5774" marB="34646"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a:r>
                        <a:rPr lang="en-US" sz="1100" b="0" i="0" u="none" strike="noStrike">
                          <a:solidFill>
                            <a:srgbClr val="000000"/>
                          </a:solidFill>
                          <a:effectLst/>
                          <a:highlight>
                            <a:srgbClr val="C6E0B4"/>
                          </a:highlight>
                          <a:latin typeface="Mulish" panose="020B0604020202020204" charset="0"/>
                        </a:rPr>
                        <a:t>29.10​ </a:t>
                      </a:r>
                      <a:endParaRPr lang="en-US" sz="1100">
                        <a:latin typeface="Mulish" panose="020B0604020202020204" charset="0"/>
                      </a:endParaRPr>
                    </a:p>
                  </a:txBody>
                  <a:tcPr marL="5774" marR="5774" marT="5774" marB="34646"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extLst>
                  <a:ext uri="{0D108BD9-81ED-4DB2-BD59-A6C34878D82A}">
                    <a16:rowId xmlns:a16="http://schemas.microsoft.com/office/drawing/2014/main" val="2244847162"/>
                  </a:ext>
                </a:extLst>
              </a:tr>
              <a:tr h="258150">
                <a:tc>
                  <a:txBody>
                    <a:bodyPr/>
                    <a:lstStyle/>
                    <a:p>
                      <a:pPr algn="ctr" fontAlgn="b"/>
                      <a:r>
                        <a:rPr lang="en-US" sz="1100" b="0" i="0" u="none" strike="noStrike">
                          <a:solidFill>
                            <a:srgbClr val="000000"/>
                          </a:solidFill>
                          <a:effectLst/>
                          <a:highlight>
                            <a:srgbClr val="E2EFDA"/>
                          </a:highlight>
                          <a:latin typeface="Mulish" panose="020B0604020202020204" charset="0"/>
                        </a:rPr>
                        <a:t>Xretail_25dtm​</a:t>
                      </a:r>
                    </a:p>
                  </a:txBody>
                  <a:tcPr marL="5774" marR="5774" marT="5774" marB="34646"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100" b="0" i="0" u="none" strike="noStrike">
                          <a:solidFill>
                            <a:srgbClr val="000000"/>
                          </a:solidFill>
                          <a:effectLst/>
                          <a:highlight>
                            <a:srgbClr val="E2EFDA"/>
                          </a:highlight>
                          <a:latin typeface="Mulish" panose="020B0604020202020204" charset="0"/>
                        </a:rPr>
                        <a:t>64​</a:t>
                      </a:r>
                    </a:p>
                  </a:txBody>
                  <a:tcPr marL="5774" marR="5774" marT="5774" marB="34646"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100" b="0" i="0" u="none" strike="noStrike">
                          <a:solidFill>
                            <a:srgbClr val="000000"/>
                          </a:solidFill>
                          <a:effectLst/>
                          <a:highlight>
                            <a:srgbClr val="E2EFDA"/>
                          </a:highlight>
                          <a:latin typeface="Mulish" panose="020B0604020202020204" charset="0"/>
                        </a:rPr>
                        <a:t>10.11​</a:t>
                      </a:r>
                    </a:p>
                  </a:txBody>
                  <a:tcPr marL="5774" marR="5774" marT="5774" marB="34646"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100" b="0" i="0" u="none" strike="noStrike">
                          <a:solidFill>
                            <a:srgbClr val="000000"/>
                          </a:solidFill>
                          <a:effectLst/>
                          <a:highlight>
                            <a:srgbClr val="E2EFDA"/>
                          </a:highlight>
                          <a:latin typeface="Mulish" panose="020B0604020202020204" charset="0"/>
                        </a:rPr>
                        <a:t>1.15​</a:t>
                      </a:r>
                    </a:p>
                  </a:txBody>
                  <a:tcPr marL="5774" marR="5774" marT="5774" marB="34646"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100" b="0" i="0" u="none" strike="noStrike">
                          <a:solidFill>
                            <a:srgbClr val="000000"/>
                          </a:solidFill>
                          <a:effectLst/>
                          <a:highlight>
                            <a:srgbClr val="E2EFDA"/>
                          </a:highlight>
                          <a:latin typeface="Mulish" panose="020B0604020202020204" charset="0"/>
                        </a:rPr>
                        <a:t>6.84​</a:t>
                      </a:r>
                    </a:p>
                  </a:txBody>
                  <a:tcPr marL="5774" marR="5774" marT="5774" marB="34646"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a:r>
                        <a:rPr lang="en-US" sz="1100" b="0" i="0" u="none" strike="noStrike">
                          <a:solidFill>
                            <a:srgbClr val="000000"/>
                          </a:solidFill>
                          <a:effectLst/>
                          <a:highlight>
                            <a:srgbClr val="E2EFDA"/>
                          </a:highlight>
                          <a:latin typeface="Mulish" panose="020B0604020202020204" charset="0"/>
                        </a:rPr>
                        <a:t>12.51​ </a:t>
                      </a:r>
                      <a:endParaRPr lang="en-US" sz="1100">
                        <a:latin typeface="Mulish" panose="020B0604020202020204" charset="0"/>
                      </a:endParaRPr>
                    </a:p>
                  </a:txBody>
                  <a:tcPr marL="5774" marR="5774" marT="5774" marB="34646"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extLst>
                  <a:ext uri="{0D108BD9-81ED-4DB2-BD59-A6C34878D82A}">
                    <a16:rowId xmlns:a16="http://schemas.microsoft.com/office/drawing/2014/main" val="3636599076"/>
                  </a:ext>
                </a:extLst>
              </a:tr>
              <a:tr h="466148">
                <a:tc>
                  <a:txBody>
                    <a:bodyPr/>
                    <a:lstStyle/>
                    <a:p>
                      <a:pPr algn="ctr" fontAlgn="b"/>
                      <a:r>
                        <a:rPr lang="en-US" sz="1100" b="0" i="0" u="none" strike="noStrike">
                          <a:solidFill>
                            <a:srgbClr val="000000"/>
                          </a:solidFill>
                          <a:effectLst/>
                          <a:highlight>
                            <a:srgbClr val="C6E0B4"/>
                          </a:highlight>
                          <a:latin typeface="Mulish" panose="020B0604020202020204" charset="0"/>
                        </a:rPr>
                        <a:t>movies_power_centers_25dtm​</a:t>
                      </a:r>
                    </a:p>
                  </a:txBody>
                  <a:tcPr marL="5774" marR="5774" marT="5774" marB="34646"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100" b="0" i="0" u="none" strike="noStrike">
                          <a:solidFill>
                            <a:srgbClr val="000000"/>
                          </a:solidFill>
                          <a:effectLst/>
                          <a:highlight>
                            <a:srgbClr val="C6E0B4"/>
                          </a:highlight>
                          <a:latin typeface="Mulish" panose="020B0604020202020204" charset="0"/>
                        </a:rPr>
                        <a:t>64​</a:t>
                      </a:r>
                    </a:p>
                  </a:txBody>
                  <a:tcPr marL="5774" marR="5774" marT="5774" marB="34646"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100" b="0" i="0" u="none" strike="noStrike">
                          <a:solidFill>
                            <a:srgbClr val="000000"/>
                          </a:solidFill>
                          <a:effectLst/>
                          <a:highlight>
                            <a:srgbClr val="C6E0B4"/>
                          </a:highlight>
                          <a:latin typeface="Mulish" panose="020B0604020202020204" charset="0"/>
                        </a:rPr>
                        <a:t>131.58​</a:t>
                      </a:r>
                    </a:p>
                  </a:txBody>
                  <a:tcPr marL="5774" marR="5774" marT="5774" marB="34646"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100" b="0" i="0" u="none" strike="noStrike">
                          <a:solidFill>
                            <a:srgbClr val="000000"/>
                          </a:solidFill>
                          <a:effectLst/>
                          <a:highlight>
                            <a:srgbClr val="C6E0B4"/>
                          </a:highlight>
                          <a:latin typeface="Mulish" panose="020B0604020202020204" charset="0"/>
                        </a:rPr>
                        <a:t>64.49​</a:t>
                      </a:r>
                    </a:p>
                  </a:txBody>
                  <a:tcPr marL="5774" marR="5774" marT="5774" marB="34646"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100" b="0" i="0" u="none" strike="noStrike">
                          <a:solidFill>
                            <a:srgbClr val="000000"/>
                          </a:solidFill>
                          <a:effectLst/>
                          <a:highlight>
                            <a:srgbClr val="C6E0B4"/>
                          </a:highlight>
                          <a:latin typeface="Mulish" panose="020B0604020202020204" charset="0"/>
                        </a:rPr>
                        <a:t>26​</a:t>
                      </a:r>
                    </a:p>
                  </a:txBody>
                  <a:tcPr marL="5774" marR="5774" marT="5774" marB="34646"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a:r>
                        <a:rPr lang="en-US" sz="1100" b="0" i="0" u="none" strike="noStrike">
                          <a:solidFill>
                            <a:srgbClr val="000000"/>
                          </a:solidFill>
                          <a:effectLst/>
                          <a:highlight>
                            <a:srgbClr val="C6E0B4"/>
                          </a:highlight>
                          <a:latin typeface="Mulish" panose="020B0604020202020204" charset="0"/>
                        </a:rPr>
                        <a:t>377​ </a:t>
                      </a:r>
                      <a:endParaRPr lang="en-US" sz="1100">
                        <a:latin typeface="Mulish" panose="020B0604020202020204" charset="0"/>
                      </a:endParaRPr>
                    </a:p>
                  </a:txBody>
                  <a:tcPr marL="5774" marR="5774" marT="5774" marB="34646"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extLst>
                  <a:ext uri="{0D108BD9-81ED-4DB2-BD59-A6C34878D82A}">
                    <a16:rowId xmlns:a16="http://schemas.microsoft.com/office/drawing/2014/main" val="4234656717"/>
                  </a:ext>
                </a:extLst>
              </a:tr>
              <a:tr h="258150">
                <a:tc>
                  <a:txBody>
                    <a:bodyPr/>
                    <a:lstStyle/>
                    <a:p>
                      <a:pPr algn="ctr" fontAlgn="b"/>
                      <a:r>
                        <a:rPr lang="en-US" sz="1100" b="0" i="0" u="none" strike="noStrike">
                          <a:solidFill>
                            <a:srgbClr val="000000"/>
                          </a:solidFill>
                          <a:effectLst/>
                          <a:highlight>
                            <a:srgbClr val="E2EFDA"/>
                          </a:highlight>
                          <a:latin typeface="Mulish" panose="020B0604020202020204" charset="0"/>
                        </a:rPr>
                        <a:t>likely_customers_index​</a:t>
                      </a:r>
                    </a:p>
                  </a:txBody>
                  <a:tcPr marL="5774" marR="5774" marT="5774" marB="34646"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100" b="0" i="0" u="none" strike="noStrike">
                          <a:solidFill>
                            <a:srgbClr val="000000"/>
                          </a:solidFill>
                          <a:effectLst/>
                          <a:highlight>
                            <a:srgbClr val="E2EFDA"/>
                          </a:highlight>
                          <a:latin typeface="Mulish" panose="020B0604020202020204" charset="0"/>
                        </a:rPr>
                        <a:t>64​</a:t>
                      </a:r>
                    </a:p>
                  </a:txBody>
                  <a:tcPr marL="5774" marR="5774" marT="5774" marB="34646"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100" b="0" i="0" u="none" strike="noStrike">
                          <a:solidFill>
                            <a:srgbClr val="000000"/>
                          </a:solidFill>
                          <a:effectLst/>
                          <a:highlight>
                            <a:srgbClr val="E2EFDA"/>
                          </a:highlight>
                          <a:latin typeface="Mulish" panose="020B0604020202020204" charset="0"/>
                        </a:rPr>
                        <a:t>47,676,292​</a:t>
                      </a:r>
                    </a:p>
                  </a:txBody>
                  <a:tcPr marL="5774" marR="5774" marT="5774" marB="34646"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100" b="0" i="0" u="none" strike="noStrike">
                          <a:solidFill>
                            <a:srgbClr val="000000"/>
                          </a:solidFill>
                          <a:effectLst/>
                          <a:highlight>
                            <a:srgbClr val="E2EFDA"/>
                          </a:highlight>
                          <a:latin typeface="Mulish" panose="020B0604020202020204" charset="0"/>
                        </a:rPr>
                        <a:t>22,773,588​</a:t>
                      </a:r>
                    </a:p>
                  </a:txBody>
                  <a:tcPr marL="5774" marR="5774" marT="5774" marB="34646"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100" b="0" i="0" u="none" strike="noStrike">
                          <a:solidFill>
                            <a:srgbClr val="000000"/>
                          </a:solidFill>
                          <a:effectLst/>
                          <a:highlight>
                            <a:srgbClr val="E2EFDA"/>
                          </a:highlight>
                          <a:latin typeface="Mulish" panose="020B0604020202020204" charset="0"/>
                        </a:rPr>
                        <a:t>9,012,754​</a:t>
                      </a:r>
                    </a:p>
                  </a:txBody>
                  <a:tcPr marL="5774" marR="5774" marT="5774" marB="34646"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a:r>
                        <a:rPr lang="en-US" sz="1100" b="0" i="0" u="none" strike="noStrike">
                          <a:solidFill>
                            <a:srgbClr val="000000"/>
                          </a:solidFill>
                          <a:effectLst/>
                          <a:highlight>
                            <a:srgbClr val="E2EFDA"/>
                          </a:highlight>
                          <a:latin typeface="Mulish" panose="020B0604020202020204" charset="0"/>
                        </a:rPr>
                        <a:t>114,037,957​ </a:t>
                      </a:r>
                      <a:endParaRPr lang="en-US" sz="1100">
                        <a:latin typeface="Mulish" panose="020B0604020202020204" charset="0"/>
                      </a:endParaRPr>
                    </a:p>
                  </a:txBody>
                  <a:tcPr marL="5774" marR="5774" marT="5774" marB="34646"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extLst>
                  <a:ext uri="{0D108BD9-81ED-4DB2-BD59-A6C34878D82A}">
                    <a16:rowId xmlns:a16="http://schemas.microsoft.com/office/drawing/2014/main" val="3036622533"/>
                  </a:ext>
                </a:extLst>
              </a:tr>
              <a:tr h="258150">
                <a:tc>
                  <a:txBody>
                    <a:bodyPr/>
                    <a:lstStyle/>
                    <a:p>
                      <a:pPr algn="ctr" fontAlgn="b"/>
                      <a:r>
                        <a:rPr lang="en-US" sz="1100" b="0" i="0" u="none" strike="noStrike">
                          <a:solidFill>
                            <a:srgbClr val="000000"/>
                          </a:solidFill>
                          <a:effectLst/>
                          <a:highlight>
                            <a:srgbClr val="C6E0B4"/>
                          </a:highlight>
                          <a:latin typeface="Mulish" panose="020B0604020202020204" charset="0"/>
                        </a:rPr>
                        <a:t>growth_projection_25dtm​</a:t>
                      </a:r>
                    </a:p>
                  </a:txBody>
                  <a:tcPr marL="5774" marR="5774" marT="5774" marB="34646"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100" b="0" i="0" u="none" strike="noStrike">
                          <a:solidFill>
                            <a:srgbClr val="000000"/>
                          </a:solidFill>
                          <a:effectLst/>
                          <a:highlight>
                            <a:srgbClr val="C6E0B4"/>
                          </a:highlight>
                          <a:latin typeface="Mulish" panose="020B0604020202020204" charset="0"/>
                        </a:rPr>
                        <a:t>64​</a:t>
                      </a:r>
                    </a:p>
                  </a:txBody>
                  <a:tcPr marL="5774" marR="5774" marT="5774" marB="34646"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100" b="0" i="0" u="none" strike="noStrike">
                          <a:solidFill>
                            <a:srgbClr val="000000"/>
                          </a:solidFill>
                          <a:effectLst/>
                          <a:highlight>
                            <a:srgbClr val="C6E0B4"/>
                          </a:highlight>
                          <a:latin typeface="Mulish" panose="020B0604020202020204" charset="0"/>
                        </a:rPr>
                        <a:t>2.90​</a:t>
                      </a:r>
                    </a:p>
                  </a:txBody>
                  <a:tcPr marL="5774" marR="5774" marT="5774" marB="34646"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100" b="0" i="0" u="none" strike="noStrike">
                          <a:solidFill>
                            <a:srgbClr val="000000"/>
                          </a:solidFill>
                          <a:effectLst/>
                          <a:highlight>
                            <a:srgbClr val="C6E0B4"/>
                          </a:highlight>
                          <a:latin typeface="Mulish" panose="020B0604020202020204" charset="0"/>
                        </a:rPr>
                        <a:t>2.84​</a:t>
                      </a:r>
                    </a:p>
                  </a:txBody>
                  <a:tcPr marL="5774" marR="5774" marT="5774" marB="34646"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100" b="0" i="0" u="none" strike="noStrike">
                          <a:solidFill>
                            <a:srgbClr val="000000"/>
                          </a:solidFill>
                          <a:effectLst/>
                          <a:highlight>
                            <a:srgbClr val="C6E0B4"/>
                          </a:highlight>
                          <a:latin typeface="Mulish" panose="020B0604020202020204" charset="0"/>
                        </a:rPr>
                        <a:t>-1.72​</a:t>
                      </a:r>
                    </a:p>
                  </a:txBody>
                  <a:tcPr marL="5774" marR="5774" marT="5774" marB="34646"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a:r>
                        <a:rPr lang="en-US" sz="1100" b="0" i="0" u="none" strike="noStrike">
                          <a:solidFill>
                            <a:srgbClr val="000000"/>
                          </a:solidFill>
                          <a:effectLst/>
                          <a:highlight>
                            <a:srgbClr val="C6E0B4"/>
                          </a:highlight>
                          <a:latin typeface="Mulish" panose="020B0604020202020204" charset="0"/>
                        </a:rPr>
                        <a:t>10.70​ </a:t>
                      </a:r>
                      <a:endParaRPr lang="en-US" sz="1100">
                        <a:latin typeface="Mulish" panose="020B0604020202020204" charset="0"/>
                      </a:endParaRPr>
                    </a:p>
                  </a:txBody>
                  <a:tcPr marL="5774" marR="5774" marT="5774" marB="34646"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extLst>
                  <a:ext uri="{0D108BD9-81ED-4DB2-BD59-A6C34878D82A}">
                    <a16:rowId xmlns:a16="http://schemas.microsoft.com/office/drawing/2014/main" val="2562976120"/>
                  </a:ext>
                </a:extLst>
              </a:tr>
              <a:tr h="258150">
                <a:tc>
                  <a:txBody>
                    <a:bodyPr/>
                    <a:lstStyle/>
                    <a:p>
                      <a:pPr algn="ctr" fontAlgn="b"/>
                      <a:r>
                        <a:rPr lang="en-US" sz="1100" b="0" i="0" u="none" strike="noStrike">
                          <a:solidFill>
                            <a:srgbClr val="000000"/>
                          </a:solidFill>
                          <a:effectLst/>
                          <a:highlight>
                            <a:srgbClr val="E2EFDA"/>
                          </a:highlight>
                          <a:latin typeface="Mulish" panose="020B0604020202020204" charset="0"/>
                        </a:rPr>
                        <a:t>malls_lavish_25dtm​</a:t>
                      </a:r>
                    </a:p>
                  </a:txBody>
                  <a:tcPr marL="5774" marR="5774" marT="5774" marB="34646"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100" b="0" i="0" u="none" strike="noStrike">
                          <a:solidFill>
                            <a:srgbClr val="000000"/>
                          </a:solidFill>
                          <a:effectLst/>
                          <a:highlight>
                            <a:srgbClr val="E2EFDA"/>
                          </a:highlight>
                          <a:latin typeface="Mulish" panose="020B0604020202020204" charset="0"/>
                        </a:rPr>
                        <a:t>64​</a:t>
                      </a:r>
                    </a:p>
                  </a:txBody>
                  <a:tcPr marL="5774" marR="5774" marT="5774" marB="34646"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100" b="0" i="0" u="none" strike="noStrike">
                          <a:solidFill>
                            <a:srgbClr val="000000"/>
                          </a:solidFill>
                          <a:effectLst/>
                          <a:highlight>
                            <a:srgbClr val="E2EFDA"/>
                          </a:highlight>
                          <a:latin typeface="Mulish" panose="020B0604020202020204" charset="0"/>
                        </a:rPr>
                        <a:t>69.81​</a:t>
                      </a:r>
                    </a:p>
                  </a:txBody>
                  <a:tcPr marL="5774" marR="5774" marT="5774" marB="34646"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100" b="0" i="0" u="none" strike="noStrike">
                          <a:solidFill>
                            <a:srgbClr val="000000"/>
                          </a:solidFill>
                          <a:effectLst/>
                          <a:highlight>
                            <a:srgbClr val="E2EFDA"/>
                          </a:highlight>
                          <a:latin typeface="Mulish" panose="020B0604020202020204" charset="0"/>
                        </a:rPr>
                        <a:t>40.79​</a:t>
                      </a:r>
                    </a:p>
                  </a:txBody>
                  <a:tcPr marL="5774" marR="5774" marT="5774" marB="34646"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100" b="0" i="0" u="none" strike="noStrike">
                          <a:solidFill>
                            <a:srgbClr val="000000"/>
                          </a:solidFill>
                          <a:effectLst/>
                          <a:highlight>
                            <a:srgbClr val="E2EFDA"/>
                          </a:highlight>
                          <a:latin typeface="Mulish" panose="020B0604020202020204" charset="0"/>
                        </a:rPr>
                        <a:t>9​</a:t>
                      </a:r>
                    </a:p>
                  </a:txBody>
                  <a:tcPr marL="5774" marR="5774" marT="5774" marB="34646"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a:r>
                        <a:rPr lang="en-US" sz="1100" b="0" i="0" u="none" strike="noStrike">
                          <a:solidFill>
                            <a:srgbClr val="000000"/>
                          </a:solidFill>
                          <a:effectLst/>
                          <a:highlight>
                            <a:srgbClr val="E2EFDA"/>
                          </a:highlight>
                          <a:latin typeface="Mulish" panose="020B0604020202020204" charset="0"/>
                        </a:rPr>
                        <a:t>190​ </a:t>
                      </a:r>
                      <a:endParaRPr lang="en-US" sz="1100">
                        <a:latin typeface="Mulish" panose="020B0604020202020204" charset="0"/>
                      </a:endParaRPr>
                    </a:p>
                  </a:txBody>
                  <a:tcPr marL="5774" marR="5774" marT="5774" marB="34646"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extLst>
                  <a:ext uri="{0D108BD9-81ED-4DB2-BD59-A6C34878D82A}">
                    <a16:rowId xmlns:a16="http://schemas.microsoft.com/office/drawing/2014/main" val="3002324733"/>
                  </a:ext>
                </a:extLst>
              </a:tr>
              <a:tr h="258150">
                <a:tc>
                  <a:txBody>
                    <a:bodyPr/>
                    <a:lstStyle/>
                    <a:p>
                      <a:pPr algn="ctr" fontAlgn="b"/>
                      <a:r>
                        <a:rPr lang="en-US" sz="1100" b="0" i="0" u="none" strike="noStrike">
                          <a:solidFill>
                            <a:srgbClr val="000000"/>
                          </a:solidFill>
                          <a:effectLst/>
                          <a:highlight>
                            <a:srgbClr val="C6E0B4"/>
                          </a:highlight>
                          <a:latin typeface="Mulish" panose="020B0604020202020204" charset="0"/>
                        </a:rPr>
                        <a:t>hh_3person_10dtm​</a:t>
                      </a:r>
                    </a:p>
                  </a:txBody>
                  <a:tcPr marL="5774" marR="5774" marT="5774" marB="34646"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100" b="0" i="0" u="none" strike="noStrike">
                          <a:solidFill>
                            <a:srgbClr val="000000"/>
                          </a:solidFill>
                          <a:effectLst/>
                          <a:highlight>
                            <a:srgbClr val="C6E0B4"/>
                          </a:highlight>
                          <a:latin typeface="Mulish" panose="020B0604020202020204" charset="0"/>
                        </a:rPr>
                        <a:t>64​</a:t>
                      </a:r>
                    </a:p>
                  </a:txBody>
                  <a:tcPr marL="5774" marR="5774" marT="5774" marB="34646"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100" b="0" i="0" u="none" strike="noStrike">
                          <a:solidFill>
                            <a:srgbClr val="000000"/>
                          </a:solidFill>
                          <a:effectLst/>
                          <a:highlight>
                            <a:srgbClr val="C6E0B4"/>
                          </a:highlight>
                          <a:latin typeface="Mulish" panose="020B0604020202020204" charset="0"/>
                        </a:rPr>
                        <a:t>2,659​</a:t>
                      </a:r>
                    </a:p>
                  </a:txBody>
                  <a:tcPr marL="5774" marR="5774" marT="5774" marB="34646"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100" b="0" i="0" u="none" strike="noStrike">
                          <a:solidFill>
                            <a:srgbClr val="000000"/>
                          </a:solidFill>
                          <a:effectLst/>
                          <a:highlight>
                            <a:srgbClr val="C6E0B4"/>
                          </a:highlight>
                          <a:latin typeface="Mulish" panose="020B0604020202020204" charset="0"/>
                        </a:rPr>
                        <a:t>1,477​</a:t>
                      </a:r>
                    </a:p>
                  </a:txBody>
                  <a:tcPr marL="5774" marR="5774" marT="5774" marB="34646"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fontAlgn="b"/>
                      <a:r>
                        <a:rPr lang="en-US" sz="1100" b="0" i="0" u="none" strike="noStrike">
                          <a:solidFill>
                            <a:srgbClr val="000000"/>
                          </a:solidFill>
                          <a:effectLst/>
                          <a:highlight>
                            <a:srgbClr val="C6E0B4"/>
                          </a:highlight>
                          <a:latin typeface="Mulish" panose="020B0604020202020204" charset="0"/>
                        </a:rPr>
                        <a:t>269​</a:t>
                      </a:r>
                    </a:p>
                  </a:txBody>
                  <a:tcPr marL="5774" marR="5774" marT="5774" marB="34646"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tc>
                  <a:txBody>
                    <a:bodyPr/>
                    <a:lstStyle/>
                    <a:p>
                      <a:pPr algn="ctr"/>
                      <a:r>
                        <a:rPr lang="en-US" sz="1100" b="0" i="0" u="none" strike="noStrike">
                          <a:solidFill>
                            <a:srgbClr val="000000"/>
                          </a:solidFill>
                          <a:effectLst/>
                          <a:highlight>
                            <a:srgbClr val="C6E0B4"/>
                          </a:highlight>
                          <a:latin typeface="Mulish" panose="020B0604020202020204" charset="0"/>
                        </a:rPr>
                        <a:t>6,783​ </a:t>
                      </a:r>
                      <a:endParaRPr lang="en-US" sz="1100">
                        <a:latin typeface="Mulish" panose="020B0604020202020204" charset="0"/>
                      </a:endParaRPr>
                    </a:p>
                  </a:txBody>
                  <a:tcPr marL="5774" marR="5774" marT="5774" marB="34646"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6E0B4"/>
                    </a:solidFill>
                  </a:tcPr>
                </a:tc>
                <a:extLst>
                  <a:ext uri="{0D108BD9-81ED-4DB2-BD59-A6C34878D82A}">
                    <a16:rowId xmlns:a16="http://schemas.microsoft.com/office/drawing/2014/main" val="3144674367"/>
                  </a:ext>
                </a:extLst>
              </a:tr>
              <a:tr h="258150">
                <a:tc>
                  <a:txBody>
                    <a:bodyPr/>
                    <a:lstStyle/>
                    <a:p>
                      <a:pPr algn="ctr" fontAlgn="b"/>
                      <a:r>
                        <a:rPr lang="en-US" sz="1100" b="0" i="0" u="none" strike="noStrike">
                          <a:solidFill>
                            <a:srgbClr val="000000"/>
                          </a:solidFill>
                          <a:effectLst/>
                          <a:highlight>
                            <a:srgbClr val="E2EFDA"/>
                          </a:highlight>
                          <a:latin typeface="Mulish" panose="020B0604020202020204" charset="0"/>
                        </a:rPr>
                        <a:t>dining_1rm​</a:t>
                      </a:r>
                    </a:p>
                  </a:txBody>
                  <a:tcPr marL="5774" marR="5774" marT="5774" marB="34646"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100" b="0" i="0" u="none" strike="noStrike">
                          <a:solidFill>
                            <a:srgbClr val="000000"/>
                          </a:solidFill>
                          <a:effectLst/>
                          <a:highlight>
                            <a:srgbClr val="E2EFDA"/>
                          </a:highlight>
                          <a:latin typeface="Mulish" panose="020B0604020202020204" charset="0"/>
                        </a:rPr>
                        <a:t>64​</a:t>
                      </a:r>
                    </a:p>
                  </a:txBody>
                  <a:tcPr marL="5774" marR="5774" marT="5774" marB="34646"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100" b="0" i="0" u="none" strike="noStrike">
                          <a:solidFill>
                            <a:srgbClr val="000000"/>
                          </a:solidFill>
                          <a:effectLst/>
                          <a:highlight>
                            <a:srgbClr val="E2EFDA"/>
                          </a:highlight>
                          <a:latin typeface="Mulish" panose="020B0604020202020204" charset="0"/>
                        </a:rPr>
                        <a:t>10.97​</a:t>
                      </a:r>
                    </a:p>
                  </a:txBody>
                  <a:tcPr marL="5774" marR="5774" marT="5774" marB="34646"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100" b="0" i="0" u="none" strike="noStrike">
                          <a:solidFill>
                            <a:srgbClr val="000000"/>
                          </a:solidFill>
                          <a:effectLst/>
                          <a:highlight>
                            <a:srgbClr val="E2EFDA"/>
                          </a:highlight>
                          <a:latin typeface="Mulish" panose="020B0604020202020204" charset="0"/>
                        </a:rPr>
                        <a:t>8.46​</a:t>
                      </a:r>
                    </a:p>
                  </a:txBody>
                  <a:tcPr marL="5774" marR="5774" marT="5774" marB="34646"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fontAlgn="b"/>
                      <a:r>
                        <a:rPr lang="en-US" sz="1100" b="0" i="0" u="none" strike="noStrike">
                          <a:solidFill>
                            <a:srgbClr val="000000"/>
                          </a:solidFill>
                          <a:effectLst/>
                          <a:highlight>
                            <a:srgbClr val="E2EFDA"/>
                          </a:highlight>
                          <a:latin typeface="Mulish" panose="020B0604020202020204" charset="0"/>
                        </a:rPr>
                        <a:t>0​</a:t>
                      </a:r>
                    </a:p>
                  </a:txBody>
                  <a:tcPr marL="5774" marR="5774" marT="5774" marB="34646"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tc>
                  <a:txBody>
                    <a:bodyPr/>
                    <a:lstStyle/>
                    <a:p>
                      <a:pPr algn="ctr"/>
                      <a:r>
                        <a:rPr lang="en-US" sz="1100" b="0" i="0" u="none" strike="noStrike">
                          <a:solidFill>
                            <a:srgbClr val="000000"/>
                          </a:solidFill>
                          <a:effectLst/>
                          <a:highlight>
                            <a:srgbClr val="E2EFDA"/>
                          </a:highlight>
                          <a:latin typeface="Mulish" panose="020B0604020202020204" charset="0"/>
                        </a:rPr>
                        <a:t>36​ </a:t>
                      </a:r>
                      <a:endParaRPr lang="en-US" sz="1100">
                        <a:latin typeface="Mulish" panose="020B0604020202020204" charset="0"/>
                      </a:endParaRPr>
                    </a:p>
                  </a:txBody>
                  <a:tcPr marL="5774" marR="5774" marT="5774" marB="34646"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EFDA"/>
                    </a:solidFill>
                  </a:tcPr>
                </a:tc>
                <a:extLst>
                  <a:ext uri="{0D108BD9-81ED-4DB2-BD59-A6C34878D82A}">
                    <a16:rowId xmlns:a16="http://schemas.microsoft.com/office/drawing/2014/main" val="532961273"/>
                  </a:ext>
                </a:extLst>
              </a:tr>
              <a:tr h="258150">
                <a:tc>
                  <a:txBody>
                    <a:bodyPr/>
                    <a:lstStyle/>
                    <a:p>
                      <a:pPr algn="ctr" fontAlgn="b"/>
                      <a:r>
                        <a:rPr lang="en-US" sz="1100" b="0" i="0" u="none" strike="noStrike">
                          <a:solidFill>
                            <a:srgbClr val="000000"/>
                          </a:solidFill>
                          <a:effectLst/>
                          <a:highlight>
                            <a:srgbClr val="C6E0B4"/>
                          </a:highlight>
                          <a:latin typeface="Mulish" panose="020B0604020202020204" charset="0"/>
                        </a:rPr>
                        <a:t>homes_500_999K_25dtm​</a:t>
                      </a:r>
                    </a:p>
                  </a:txBody>
                  <a:tcPr marL="5774" marR="5774" marT="5774" marB="34646"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6E0B4"/>
                    </a:solidFill>
                  </a:tcPr>
                </a:tc>
                <a:tc>
                  <a:txBody>
                    <a:bodyPr/>
                    <a:lstStyle/>
                    <a:p>
                      <a:pPr algn="ctr" fontAlgn="b"/>
                      <a:r>
                        <a:rPr lang="en-US" sz="1100" b="0" i="0" u="none" strike="noStrike">
                          <a:solidFill>
                            <a:srgbClr val="000000"/>
                          </a:solidFill>
                          <a:effectLst/>
                          <a:highlight>
                            <a:srgbClr val="C6E0B4"/>
                          </a:highlight>
                          <a:latin typeface="Mulish" panose="020B0604020202020204" charset="0"/>
                        </a:rPr>
                        <a:t>64​</a:t>
                      </a:r>
                    </a:p>
                  </a:txBody>
                  <a:tcPr marL="5774" marR="5774" marT="5774" marB="34646"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6E0B4"/>
                    </a:solidFill>
                  </a:tcPr>
                </a:tc>
                <a:tc>
                  <a:txBody>
                    <a:bodyPr/>
                    <a:lstStyle/>
                    <a:p>
                      <a:pPr algn="ctr" fontAlgn="b"/>
                      <a:r>
                        <a:rPr lang="en-US" sz="1100" b="0" i="0" u="none" strike="noStrike">
                          <a:solidFill>
                            <a:srgbClr val="000000"/>
                          </a:solidFill>
                          <a:effectLst/>
                          <a:highlight>
                            <a:srgbClr val="C6E0B4"/>
                          </a:highlight>
                          <a:latin typeface="Mulish" panose="020B0604020202020204" charset="0"/>
                        </a:rPr>
                        <a:t>34,757​</a:t>
                      </a:r>
                    </a:p>
                  </a:txBody>
                  <a:tcPr marL="5774" marR="5774" marT="5774" marB="34646"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6E0B4"/>
                    </a:solidFill>
                  </a:tcPr>
                </a:tc>
                <a:tc>
                  <a:txBody>
                    <a:bodyPr/>
                    <a:lstStyle/>
                    <a:p>
                      <a:pPr algn="ctr" fontAlgn="b"/>
                      <a:r>
                        <a:rPr lang="en-US" sz="1100" b="0" i="0" u="none" strike="noStrike">
                          <a:solidFill>
                            <a:srgbClr val="000000"/>
                          </a:solidFill>
                          <a:effectLst/>
                          <a:highlight>
                            <a:srgbClr val="C6E0B4"/>
                          </a:highlight>
                          <a:latin typeface="Mulish" panose="020B0604020202020204" charset="0"/>
                        </a:rPr>
                        <a:t>30,633​</a:t>
                      </a:r>
                    </a:p>
                  </a:txBody>
                  <a:tcPr marL="5774" marR="5774" marT="5774" marB="34646"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6E0B4"/>
                    </a:solidFill>
                  </a:tcPr>
                </a:tc>
                <a:tc>
                  <a:txBody>
                    <a:bodyPr/>
                    <a:lstStyle/>
                    <a:p>
                      <a:pPr algn="ctr" fontAlgn="b"/>
                      <a:r>
                        <a:rPr lang="en-US" sz="1100" b="0" i="0" u="none" strike="noStrike">
                          <a:solidFill>
                            <a:srgbClr val="000000"/>
                          </a:solidFill>
                          <a:effectLst/>
                          <a:highlight>
                            <a:srgbClr val="C6E0B4"/>
                          </a:highlight>
                          <a:latin typeface="Mulish" panose="020B0604020202020204" charset="0"/>
                        </a:rPr>
                        <a:t>3,494​</a:t>
                      </a:r>
                    </a:p>
                  </a:txBody>
                  <a:tcPr marL="5774" marR="5774" marT="5774" marB="34646"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C6E0B4"/>
                    </a:solidFill>
                  </a:tcPr>
                </a:tc>
                <a:tc>
                  <a:txBody>
                    <a:bodyPr/>
                    <a:lstStyle/>
                    <a:p>
                      <a:pPr algn="ctr"/>
                      <a:r>
                        <a:rPr lang="en-US" sz="1100" b="0" i="0" u="none" strike="noStrike">
                          <a:solidFill>
                            <a:srgbClr val="000000"/>
                          </a:solidFill>
                          <a:effectLst/>
                          <a:highlight>
                            <a:srgbClr val="C6E0B4"/>
                          </a:highlight>
                          <a:latin typeface="Mulish" panose="020B0604020202020204" charset="0"/>
                        </a:rPr>
                        <a:t>141,623​ </a:t>
                      </a:r>
                      <a:endParaRPr lang="en-US" sz="1100">
                        <a:latin typeface="Mulish" panose="020B0604020202020204" charset="0"/>
                      </a:endParaRPr>
                    </a:p>
                  </a:txBody>
                  <a:tcPr marL="5774" marR="5774" marT="5774" marB="34646"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C6E0B4"/>
                    </a:solidFill>
                  </a:tcPr>
                </a:tc>
                <a:extLst>
                  <a:ext uri="{0D108BD9-81ED-4DB2-BD59-A6C34878D82A}">
                    <a16:rowId xmlns:a16="http://schemas.microsoft.com/office/drawing/2014/main" val="4041078558"/>
                  </a:ext>
                </a:extLst>
              </a:tr>
            </a:tbl>
          </a:graphicData>
        </a:graphic>
      </p:graphicFrame>
    </p:spTree>
    <p:extLst>
      <p:ext uri="{BB962C8B-B14F-4D97-AF65-F5344CB8AC3E}">
        <p14:creationId xmlns:p14="http://schemas.microsoft.com/office/powerpoint/2010/main" val="3954688122"/>
      </p:ext>
    </p:extLst>
  </p:cSld>
  <p:clrMapOvr>
    <a:masterClrMapping/>
  </p:clrMapOvr>
</p:sld>
</file>

<file path=ppt/theme/theme1.xml><?xml version="1.0" encoding="utf-8"?>
<a:theme xmlns:a="http://schemas.openxmlformats.org/drawingml/2006/main" name="Agreements in Institutional Economics by Slidesgo">
  <a:themeElements>
    <a:clrScheme name="Simple Light">
      <a:dk1>
        <a:srgbClr val="FFFFFF"/>
      </a:dk1>
      <a:lt1>
        <a:srgbClr val="103235"/>
      </a:lt1>
      <a:dk2>
        <a:srgbClr val="EB5D06"/>
      </a:dk2>
      <a:lt2>
        <a:srgbClr val="54976E"/>
      </a:lt2>
      <a:accent1>
        <a:srgbClr val="396D4D"/>
      </a:accent1>
      <a:accent2>
        <a:srgbClr val="143E42"/>
      </a:accent2>
      <a:accent3>
        <a:srgbClr val="FFFFFF"/>
      </a:accent3>
      <a:accent4>
        <a:srgbClr val="FFFFFF"/>
      </a:accent4>
      <a:accent5>
        <a:srgbClr val="FFFFFF"/>
      </a:accent5>
      <a:accent6>
        <a:srgbClr val="FFFFFF"/>
      </a:accent6>
      <a:hlink>
        <a:srgbClr val="3535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3158</Words>
  <Application>Microsoft Office PowerPoint</Application>
  <PresentationFormat>On-screen Show (16:9)</PresentationFormat>
  <Paragraphs>516</Paragraphs>
  <Slides>27</Slides>
  <Notes>23</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Agreements in Institutional Economics by Slidesgo</vt:lpstr>
      <vt:lpstr>The Complete Aspen Row Analysis Project</vt:lpstr>
      <vt:lpstr>Who is Aspen Row?</vt:lpstr>
      <vt:lpstr>Purpose of This Project</vt:lpstr>
      <vt:lpstr>Pre-model Analysis</vt:lpstr>
      <vt:lpstr>Pre-model Analysis</vt:lpstr>
      <vt:lpstr>Definitions Of The Chosen Regressors</vt:lpstr>
      <vt:lpstr>Chosen Regressors – Created Variables</vt:lpstr>
      <vt:lpstr>Correlation Coefficient Of The Chosen Regressors</vt:lpstr>
      <vt:lpstr>Summary Statistic Of The Chosen Regressors</vt:lpstr>
      <vt:lpstr>Best Contender Models</vt:lpstr>
      <vt:lpstr>Fit Statistics of the Best Contender Models</vt:lpstr>
      <vt:lpstr>Fit Statistics of the Best Contender Models</vt:lpstr>
      <vt:lpstr>Multicollinearity</vt:lpstr>
      <vt:lpstr>Final Contender Model </vt:lpstr>
      <vt:lpstr>Best Model Regressor Interpretations</vt:lpstr>
      <vt:lpstr>Threshold Value</vt:lpstr>
      <vt:lpstr>Projected Sales for Potential Locations</vt:lpstr>
      <vt:lpstr>Projected Sales for Potential Locations</vt:lpstr>
      <vt:lpstr>Comparison between medium potential stores &amp; low potential stores</vt:lpstr>
      <vt:lpstr>Comparison between medium potential stores &amp; low potential stores</vt:lpstr>
      <vt:lpstr>Recommendations</vt:lpstr>
      <vt:lpstr>Comparison between existing high sales stores &amp; low sales stores. </vt:lpstr>
      <vt:lpstr>Comparison between high potential stores &amp; low potential stores</vt:lpstr>
      <vt:lpstr>Performance Metrics of Existing High Sales Stores</vt:lpstr>
      <vt:lpstr>Recommendations</vt:lpstr>
      <vt:lpstr>Recommendations</vt:lpstr>
      <vt:lpstr>Mapping Potential Locations - ArcGIS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Pre-Model Analysis on Dummy Variables</dc:title>
  <cp:lastModifiedBy>Rodriguez, Tyler</cp:lastModifiedBy>
  <cp:revision>77</cp:revision>
  <dcterms:modified xsi:type="dcterms:W3CDTF">2024-05-21T04:09:19Z</dcterms:modified>
</cp:coreProperties>
</file>