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70" r:id="rId11"/>
    <p:sldId id="268" r:id="rId12"/>
    <p:sldId id="269" r:id="rId13"/>
    <p:sldId id="271" r:id="rId14"/>
    <p:sldId id="272" r:id="rId15"/>
    <p:sldId id="273" r:id="rId16"/>
    <p:sldId id="274" r:id="rId17"/>
    <p:sldId id="276" r:id="rId18"/>
    <p:sldId id="277" r:id="rId19"/>
    <p:sldId id="275" r:id="rId20"/>
    <p:sldId id="278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72"/>
    <a:srgbClr val="EFDC03"/>
    <a:srgbClr val="47B8E0"/>
    <a:srgbClr val="30A9DE"/>
    <a:srgbClr val="FFC952"/>
    <a:srgbClr val="FD4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698" autoAdjust="0"/>
  </p:normalViewPr>
  <p:slideViewPr>
    <p:cSldViewPr snapToGrid="0">
      <p:cViewPr varScale="1">
        <p:scale>
          <a:sx n="87" d="100"/>
          <a:sy n="87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-150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F6B48-9A57-4C33-A876-9F920A91202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0986D-4EF8-4C14-A606-456CC6621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0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시 로그인 유형을 선택할 수 있으며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체크박스에 숫자를 부여해서 맞는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숫자값에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체크가 되어 있으면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로그인되도록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매크로로 구현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DCOUNT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활용한 매크로로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비밀번호의 일치 여부를 조회해서 로그인 가능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비밀번호가 입력되어 있지 않거나 일치하지 않으면 “로그인 정보가 정확하지 않습니다” 창 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0986D-4EF8-4C14-A606-456CC6621E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582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밑 부분에 링크는 회원가입 폼으로 연결되고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회원가입 폼은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가지로 세분화해서 고객 회원가입폼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라이더 회원가입 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업체 회원가입 폼으로 나뉨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폼에서는 주어진 정보를 입력하고 회원가입을 누르면 고객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업체 테이블에 각각 데이터가 저장됨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0986D-4EF8-4C14-A606-456CC6621E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7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로그인 이후 고객주문폼에 들어가면 곧바로 메뉴선택 </a:t>
            </a:r>
            <a:r>
              <a:rPr lang="ko-KR" altLang="en-US" dirty="0" err="1"/>
              <a:t>초기화쿼리</a:t>
            </a:r>
            <a:r>
              <a:rPr lang="en-US" altLang="ko-KR" dirty="0"/>
              <a:t>(</a:t>
            </a:r>
            <a:r>
              <a:rPr lang="ko-KR" altLang="en-US" dirty="0" err="1"/>
              <a:t>삭제쿼리</a:t>
            </a:r>
            <a:r>
              <a:rPr lang="en-US" altLang="ko-KR" dirty="0"/>
              <a:t>)</a:t>
            </a:r>
            <a:r>
              <a:rPr lang="ko-KR" altLang="en-US" dirty="0"/>
              <a:t>와 선택한 메뉴 테이블을 지워주는 </a:t>
            </a:r>
            <a:r>
              <a:rPr lang="ko-KR" altLang="en-US" dirty="0" err="1"/>
              <a:t>삭제쿼리가</a:t>
            </a:r>
            <a:r>
              <a:rPr lang="ko-KR" altLang="en-US" dirty="0"/>
              <a:t> 작동함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선택한 메뉴 테이블은 고객이 주문하기 전 결제폼에 나타나는 데이터를 보여주는 것이므로 이전에 주문했던 내역을 지우기 위해 추가함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주문화면에서는 메뉴 테이블에 저장된 메뉴를 보여주고 수량을 먼저 선택하고 난 뒤에 메뉴 선택을 체크할 수 있도록 매크로로 구현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메뉴 테이블에서 메뉴명과 업체명을 클릭하면 해당 메뉴와 업체에 대한 정보가 팝업창으로 나타남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0986D-4EF8-4C14-A606-456CC6621E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54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또한 고객주문폼에 있는 접속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ko-KR" altLang="en-US" dirty="0" err="1"/>
              <a:t>더블클릭하면</a:t>
            </a:r>
            <a:r>
              <a:rPr lang="ko-KR" altLang="en-US" dirty="0"/>
              <a:t> 업체</a:t>
            </a:r>
            <a:r>
              <a:rPr lang="en-US" altLang="ko-KR" dirty="0"/>
              <a:t>, </a:t>
            </a:r>
            <a:r>
              <a:rPr lang="ko-KR" altLang="en-US" dirty="0"/>
              <a:t>라이더가 부여한 평점평균 계산 쿼리 </a:t>
            </a:r>
            <a:r>
              <a:rPr lang="en-US" altLang="ko-KR" dirty="0"/>
              <a:t>+ </a:t>
            </a:r>
            <a:r>
              <a:rPr lang="ko-KR" altLang="en-US" dirty="0"/>
              <a:t>평균계산 및 할인율 계산 쿼리가 현재 나의 평점 현황이 </a:t>
            </a:r>
            <a:r>
              <a:rPr lang="ko-KR" altLang="en-US" dirty="0" err="1"/>
              <a:t>보여짐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메뉴를 체크하면 </a:t>
            </a:r>
            <a:r>
              <a:rPr lang="ko-KR" altLang="en-US" dirty="0" err="1"/>
              <a:t>추가쿼리로</a:t>
            </a:r>
            <a:r>
              <a:rPr lang="ko-KR" altLang="en-US" dirty="0"/>
              <a:t> 인해 체크한 메뉴가 선택한메뉴 테이블에 저장되며</a:t>
            </a:r>
            <a:r>
              <a:rPr lang="en-US" altLang="ko-KR" dirty="0"/>
              <a:t>, </a:t>
            </a:r>
            <a:r>
              <a:rPr lang="ko-KR" altLang="en-US" dirty="0"/>
              <a:t>주문하기 버튼을 클릭하여 이동하는 결제화면 폼에서 해당 내역을 확인할 수 있음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결제화면 폼에서는 건수와 가격합을 구해주는 쿼리와 평점평균을 구해주는 쿼리</a:t>
            </a:r>
            <a:r>
              <a:rPr lang="en-US" altLang="ko-KR" dirty="0"/>
              <a:t>, </a:t>
            </a:r>
            <a:r>
              <a:rPr lang="ko-KR" altLang="en-US" dirty="0"/>
              <a:t>그리고 충전금액을 보여주는 쿼리가 연계되어 현재 고객이 보유한 금액</a:t>
            </a:r>
            <a:r>
              <a:rPr lang="en-US" altLang="ko-KR" dirty="0"/>
              <a:t>, </a:t>
            </a:r>
            <a:r>
              <a:rPr lang="ko-KR" altLang="en-US" dirty="0"/>
              <a:t>선택한 메뉴의 건수</a:t>
            </a:r>
            <a:r>
              <a:rPr lang="en-US" altLang="ko-KR" dirty="0"/>
              <a:t>, </a:t>
            </a:r>
            <a:r>
              <a:rPr lang="ko-KR" altLang="en-US" dirty="0"/>
              <a:t>선택한 메뉴의 가격합을 보여줌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err="1"/>
              <a:t>배달료는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/>
              <a:t>함수로 계산이 되도록 구현되어 있으며</a:t>
            </a:r>
            <a:r>
              <a:rPr lang="en-US" altLang="ko-KR" dirty="0"/>
              <a:t>, </a:t>
            </a:r>
            <a:r>
              <a:rPr lang="ko-KR" altLang="en-US" dirty="0" err="1"/>
              <a:t>월정액배달횟수</a:t>
            </a:r>
            <a:r>
              <a:rPr lang="en-US" altLang="ko-KR" dirty="0"/>
              <a:t>(=</a:t>
            </a:r>
            <a:r>
              <a:rPr lang="ko-KR" altLang="en-US" dirty="0"/>
              <a:t>무료배달횟수 </a:t>
            </a:r>
            <a:r>
              <a:rPr lang="en-US" altLang="ko-KR" dirty="0"/>
              <a:t>– </a:t>
            </a:r>
            <a:r>
              <a:rPr lang="ko-KR" altLang="en-US" dirty="0" err="1"/>
              <a:t>월정액서비스</a:t>
            </a:r>
            <a:r>
              <a:rPr lang="ko-KR" altLang="en-US" dirty="0"/>
              <a:t> 가입시</a:t>
            </a:r>
            <a:r>
              <a:rPr lang="en-US" altLang="ko-KR" dirty="0"/>
              <a:t>)</a:t>
            </a:r>
            <a:r>
              <a:rPr lang="ko-KR" altLang="en-US" dirty="0"/>
              <a:t>에 따라 얼마의 </a:t>
            </a:r>
            <a:r>
              <a:rPr lang="ko-KR" altLang="en-US" dirty="0" err="1"/>
              <a:t>배달료가</a:t>
            </a:r>
            <a:r>
              <a:rPr lang="ko-KR" altLang="en-US" dirty="0"/>
              <a:t> 책정될지 나타남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최종 결제금액 역시 함수로 구현되어 있으며</a:t>
            </a:r>
            <a:r>
              <a:rPr lang="en-US" altLang="ko-KR" dirty="0"/>
              <a:t>, </a:t>
            </a:r>
            <a:r>
              <a:rPr lang="ko-KR" altLang="en-US" dirty="0"/>
              <a:t>가격합계</a:t>
            </a:r>
            <a:r>
              <a:rPr lang="en-US" altLang="ko-KR" dirty="0"/>
              <a:t>, </a:t>
            </a:r>
            <a:r>
              <a:rPr lang="ko-KR" altLang="en-US" dirty="0" err="1"/>
              <a:t>배달료의</a:t>
            </a:r>
            <a:r>
              <a:rPr lang="ko-KR" altLang="en-US" dirty="0"/>
              <a:t> 합계에서 할인율을 제외한 금액임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할인율은 고객평점에 따라 다르게 주어지고</a:t>
            </a:r>
            <a:r>
              <a:rPr lang="en-US" altLang="ko-KR" dirty="0"/>
              <a:t>, </a:t>
            </a:r>
            <a:r>
              <a:rPr lang="ko-KR" altLang="en-US" dirty="0"/>
              <a:t>고객평점이 </a:t>
            </a:r>
            <a:r>
              <a:rPr lang="en-US" altLang="ko-KR" dirty="0"/>
              <a:t>4</a:t>
            </a:r>
            <a:r>
              <a:rPr lang="ko-KR" altLang="en-US" dirty="0"/>
              <a:t>점 이상이면 </a:t>
            </a:r>
            <a:r>
              <a:rPr lang="en-US" altLang="ko-KR" dirty="0"/>
              <a:t>5%, 3</a:t>
            </a:r>
            <a:r>
              <a:rPr lang="ko-KR" altLang="en-US" dirty="0"/>
              <a:t>점 이상이면 </a:t>
            </a:r>
            <a:r>
              <a:rPr lang="en-US" altLang="ko-KR" dirty="0"/>
              <a:t>2%, </a:t>
            </a:r>
            <a:r>
              <a:rPr lang="ko-KR" altLang="en-US" dirty="0"/>
              <a:t>나머지는 </a:t>
            </a:r>
            <a:r>
              <a:rPr lang="en-US" altLang="ko-KR" dirty="0"/>
              <a:t>0% </a:t>
            </a:r>
            <a:r>
              <a:rPr lang="ko-KR" altLang="en-US" dirty="0"/>
              <a:t>할인이 적용됨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주문하기를 누르면 선택한메뉴 테이블에 있던 데이터가 </a:t>
            </a:r>
            <a:r>
              <a:rPr lang="ko-KR" altLang="en-US" dirty="0" err="1"/>
              <a:t>추가쿼리를</a:t>
            </a:r>
            <a:r>
              <a:rPr lang="ko-KR" altLang="en-US" dirty="0"/>
              <a:t> 거쳐 주문 테이블에 저장됨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메뉴 다시 고르기를 누르면 </a:t>
            </a:r>
            <a:r>
              <a:rPr lang="ko-KR" altLang="en-US" dirty="0" err="1"/>
              <a:t>로그인시와</a:t>
            </a:r>
            <a:r>
              <a:rPr lang="ko-KR" altLang="en-US" dirty="0"/>
              <a:t> 마찬가지로 내역을 지우는 </a:t>
            </a:r>
            <a:r>
              <a:rPr lang="ko-KR" altLang="en-US" dirty="0" err="1"/>
              <a:t>삭제쿼리가</a:t>
            </a:r>
            <a:r>
              <a:rPr lang="ko-KR" altLang="en-US" dirty="0"/>
              <a:t> 실행됨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평점주기 폼에서는 라이더와 업체에 대한 평점을 부여할 수 있으며</a:t>
            </a:r>
            <a:r>
              <a:rPr lang="en-US" altLang="ko-KR" dirty="0"/>
              <a:t>, </a:t>
            </a:r>
            <a:r>
              <a:rPr lang="ko-KR" altLang="en-US" dirty="0"/>
              <a:t>평점을 매길 수 있는 메뉴는 내가 이전에 주문했고 배달까지 완료가 된 내역으로 </a:t>
            </a:r>
            <a:r>
              <a:rPr lang="ko-KR" altLang="en-US" dirty="0" err="1"/>
              <a:t>평점매기기쿼리와</a:t>
            </a:r>
            <a:r>
              <a:rPr lang="ko-KR" altLang="en-US" dirty="0"/>
              <a:t> 고객평점 테이블을 </a:t>
            </a:r>
            <a:r>
              <a:rPr lang="ko-KR" altLang="en-US" dirty="0" err="1"/>
              <a:t>아우터조인으로</a:t>
            </a:r>
            <a:r>
              <a:rPr lang="ko-KR" altLang="en-US" dirty="0"/>
              <a:t> 묶어 평점이 부여되어 있지 않은 내역만 표시되도록 함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이런 메뉴도 </a:t>
            </a:r>
            <a:r>
              <a:rPr lang="ko-KR" altLang="en-US" dirty="0" err="1"/>
              <a:t>있었어</a:t>
            </a:r>
            <a:r>
              <a:rPr lang="ko-KR" altLang="en-US" dirty="0"/>
              <a:t> 폼은 접속한 고객</a:t>
            </a:r>
            <a:r>
              <a:rPr lang="en-US" altLang="ko-KR" dirty="0"/>
              <a:t>ID</a:t>
            </a:r>
            <a:r>
              <a:rPr lang="ko-KR" altLang="en-US" dirty="0"/>
              <a:t>에서 한번도 주문해보지 않은 메뉴가 나옴</a:t>
            </a:r>
            <a:r>
              <a:rPr lang="en-US" altLang="ko-KR" dirty="0"/>
              <a:t>. </a:t>
            </a:r>
            <a:r>
              <a:rPr lang="ko-KR" altLang="en-US" dirty="0"/>
              <a:t>고객이 주문한 내역을 보여주는 업체추천 쿼리와 </a:t>
            </a:r>
            <a:r>
              <a:rPr lang="ko-KR" altLang="en-US" dirty="0" err="1"/>
              <a:t>업체추전</a:t>
            </a:r>
            <a:r>
              <a:rPr lang="ko-KR" altLang="en-US" dirty="0"/>
              <a:t> 쿼리를 받는 </a:t>
            </a:r>
            <a:r>
              <a:rPr lang="ko-KR" altLang="en-US" dirty="0" err="1"/>
              <a:t>아우터조인으로</a:t>
            </a:r>
            <a:r>
              <a:rPr lang="ko-KR" altLang="en-US" dirty="0"/>
              <a:t> 묶인 쿼리로 동작해서 내역을 보여줌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err="1"/>
              <a:t>월정액</a:t>
            </a:r>
            <a:r>
              <a:rPr lang="ko-KR" altLang="en-US" dirty="0"/>
              <a:t> 서비스는 한번 가입시 </a:t>
            </a:r>
            <a:r>
              <a:rPr lang="en-US" altLang="ko-KR" dirty="0"/>
              <a:t>5</a:t>
            </a:r>
            <a:r>
              <a:rPr lang="ko-KR" altLang="en-US" dirty="0"/>
              <a:t>회 </a:t>
            </a:r>
            <a:r>
              <a:rPr lang="ko-KR" altLang="en-US" dirty="0" err="1"/>
              <a:t>배달료에</a:t>
            </a:r>
            <a:r>
              <a:rPr lang="ko-KR" altLang="en-US" dirty="0"/>
              <a:t> 해당하는 </a:t>
            </a:r>
            <a:r>
              <a:rPr lang="en-US" altLang="ko-KR" dirty="0"/>
              <a:t>1</a:t>
            </a:r>
            <a:r>
              <a:rPr lang="ko-KR" altLang="en-US" dirty="0"/>
              <a:t>만원을 선지급하고 총 </a:t>
            </a:r>
            <a:r>
              <a:rPr lang="en-US" altLang="ko-KR" dirty="0"/>
              <a:t>6</a:t>
            </a:r>
            <a:r>
              <a:rPr lang="ko-KR" altLang="en-US" dirty="0"/>
              <a:t>회 무료배송을 받는 서비스로 가입하기 버튼을 누르면 업데이트 쿼리로 </a:t>
            </a:r>
            <a:r>
              <a:rPr lang="ko-KR" altLang="en-US" dirty="0" err="1"/>
              <a:t>월정액배달횟수를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으로 바꾸고 </a:t>
            </a:r>
            <a:r>
              <a:rPr lang="ko-KR" altLang="en-US" dirty="0" err="1"/>
              <a:t>월정액가입여부가</a:t>
            </a:r>
            <a:r>
              <a:rPr lang="ko-KR" altLang="en-US" dirty="0"/>
              <a:t> </a:t>
            </a:r>
            <a:r>
              <a:rPr lang="en-US" altLang="ko-KR" dirty="0"/>
              <a:t>YES</a:t>
            </a:r>
            <a:r>
              <a:rPr lang="ko-KR" altLang="en-US" dirty="0"/>
              <a:t>로 선택됨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err="1"/>
              <a:t>월정액</a:t>
            </a:r>
            <a:r>
              <a:rPr lang="ko-KR" altLang="en-US" dirty="0"/>
              <a:t> 횟수는 주문 건수를 참조하는 업데이트 쿼리로 차감되며</a:t>
            </a:r>
            <a:r>
              <a:rPr lang="en-US" altLang="ko-KR" dirty="0"/>
              <a:t>, 0</a:t>
            </a:r>
            <a:r>
              <a:rPr lang="ko-KR" altLang="en-US" dirty="0"/>
              <a:t>이하로 내려갈 시 가입해지 업데이트 쿼리로 횟수를 </a:t>
            </a:r>
            <a:r>
              <a:rPr lang="en-US" altLang="ko-KR" dirty="0"/>
              <a:t>0</a:t>
            </a:r>
            <a:r>
              <a:rPr lang="ko-KR" altLang="en-US" dirty="0"/>
              <a:t>으로 바꾸고 가입여부가 </a:t>
            </a:r>
            <a:r>
              <a:rPr lang="en-US" altLang="ko-KR" dirty="0"/>
              <a:t>NO</a:t>
            </a:r>
            <a:r>
              <a:rPr lang="ko-KR" altLang="en-US" dirty="0"/>
              <a:t>로 바뀌게 함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잔액조회 및 충전하기 폼에서는 쿼리로 구현된 나의 평점과 잔액상황이 나타나며 </a:t>
            </a:r>
            <a:r>
              <a:rPr lang="ko-KR" altLang="en-US" dirty="0" err="1"/>
              <a:t>콤보상자에서</a:t>
            </a:r>
            <a:r>
              <a:rPr lang="ko-KR" altLang="en-US" dirty="0"/>
              <a:t> 금액을 선택하여 충전하기 버튼을 누르면 업데이트 쿼리가 현재 잔액에 해당 금액을 </a:t>
            </a:r>
            <a:r>
              <a:rPr lang="ko-KR" altLang="en-US" dirty="0" err="1"/>
              <a:t>더해줌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0986D-4EF8-4C14-A606-456CC6621E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44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더블클릭하면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 =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위에서 설명한 것과 동일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업체관리 폼에서는 고객이 신청한 미처리 주문에 대하여 해당 업체의 것만 나타나도록 조건을 부여한 쿼리로 구현되어 있음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업체는 요리가 완료된 주문 건에 대해 일괄적으로 체크하여 배달의뢰를 할 수 있음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0986D-4EF8-4C14-A606-456CC6621E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52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배달의뢰를 누르면 주문 테이블에 있던 값이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추가쿼리를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배달완료주문 테이블로 이동함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배달완료주문 테이블에 데이터가 저장되는 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주문완료된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건만 라이더가 볼 수 있게 하기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위함임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완료된 주문란을 클릭하면 내 정보만 볼 수 있도록 조건을 지정한 쿼리로 배달완료주문에서 라이더가 배달완료 처리한 데이터를 모아서 볼 수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화면에서 건수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순이익 및 평점에 따른 수수료를 계산하는 쿼리가 작동하여 해당 업체에 대한 정보를 한눈에 볼 수 있음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평점주기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위에서 설명한 것과 동일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인기 메뉴 확인하기는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요약쿼리로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주문된 메뉴에 대한 합계 값이 나타남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단골 고객확인 역시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요약쿼리로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고객의 값에 대한 주문횟수가 나타남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메뉴 수정하기에서는 해당 업체를 조건으로 건 쿼리로 기존 메뉴를 수정하거나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추가쿼리로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새로운 메뉴를 더할 수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 쿼리를 이용하여 메뉴를 삭제하는 것도 가능함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0986D-4EF8-4C14-A606-456CC6621E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2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라이더기능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폼에 접속하면 가장 먼저 보이는 라이더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현재 평점과 평점에 따른 라이더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배달료가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보여짐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0986D-4EF8-4C14-A606-456CC6621E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26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고객이 부여한 평점을 모아주는 쿼리와 그 쿼리를 받아서 평점을 구해주는 쿼리가 그리고 이 쿼리로 매개로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배달료를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계산하는 쿼리가 연계되어 값이 나타남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배달료는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 이상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점이상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 이상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 가능한 주문 테이블은 업체가 준비완료를 클릭한 데이터 값만 보여주도록 쿼리로 구현되어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배달하기를 선택하면 선택한 주문 테이블에 있던 값이 추가 쿼리를 통해 배달완료주문에 저장됨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선택가능한 주문 테이블에서는 쿼리 조건으로 인해 해당 데이터가 보이지 않게 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배달목록확인 버튼을 누르면 라이더가 주문하기를 선택한 목록이 조건을 지정한 쿼리를 통해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보여짐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배달완료여부에 체크하면 먼저 추가 쿼리를 통해 배달완료주문 테이블에 있던 해당 주문에 대한 정보가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라이더수수료저장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테이블에 저장됨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저장되고 난 뒤 업데이트 쿼리로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라이더수수료가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저장되는 값은 무료배달 잔여횟수에 따라 달라짐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기능은 매크로로 조건에 따라 다른 업데이트 쿼리가 실행되도록 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1~4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원래 평점평균에 따른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배달료가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라이더수수료저장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테이블에 저장됨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무료배달 잔여횟수는 업데이트 쿼리로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–1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씩하여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한건당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하나씩 차감되며 값이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이하가 되면 업데이트 쿼리로 가입여부를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바꾸고 횟수를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바꿔 더 이상 차감되지 않도록 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배달완료목록 폼에서는 라이더의 수익이 해당 라이더의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데이터값만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나타나도록 조건을 지정한 배달완료목록 쿼리와 라이더 수수료에 저장된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배달료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이용하여 값을 계산하는 쿼리로 계산되어 나타남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배달완료 목록은 수정이 불가하도록 액세스 설정에서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잠금처리함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고객과 업체에 대한 평점을 부여할 수 있으며</a:t>
            </a:r>
            <a:r>
              <a:rPr lang="en-US" altLang="ko-KR" dirty="0"/>
              <a:t>, </a:t>
            </a:r>
            <a:r>
              <a:rPr lang="ko-KR" altLang="en-US" dirty="0"/>
              <a:t>타 회원 평점부여 원리와 동일함</a:t>
            </a:r>
            <a:r>
              <a:rPr lang="en-US" altLang="ko-KR" dirty="0"/>
              <a:t>.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월정액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서비스 신청에서는 가입여부를 확인하는 매크로와 일정 금액을 확인하는 매크로로 각각의 조건에 따라 업데이트 쿼리가 작동하게 되어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월정액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서비스에 가입하면 업데이트 쿼리가 가입여부를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무료배달횟수를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바꿔줌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0986D-4EF8-4C14-A606-456CC6621E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5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16A7-FFE1-4DA2-8A7F-7D8C5359A7B0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6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5B37-360D-4C6C-BCBD-94676D17AADD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A1ED-C714-4606-85B4-25F3B6AA587A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5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5330" y="1825625"/>
            <a:ext cx="9058469" cy="4351338"/>
          </a:xfrm>
        </p:spPr>
        <p:txBody>
          <a:bodyPr/>
          <a:lstStyle>
            <a:lvl1pPr>
              <a:defRPr sz="1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9AB6-B2FC-4DE5-B5E6-EE04CA1F0719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C9E9-AAC8-4EF5-9728-B324FEF197E3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CFFE-B580-42E1-BA48-B7BF4B2CA384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3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9BD5-5852-42F3-8EA1-E0254C0019F4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34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ABEA-68F1-45C1-84FF-3EF62DFAC5E4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87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9CAD-721F-4B46-B3BD-0D1B1F691BF9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2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6AFE-892A-4676-AA86-52070A1520A1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7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D168-A4AB-4CB2-8B08-A349A34890D8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18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9634-A127-4A90-8DCF-7502668154F5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2A8-2919-4624-BB2A-491FF090B8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53225F-8505-4A94-81A4-1EC30EDDF477}"/>
              </a:ext>
            </a:extLst>
          </p:cNvPr>
          <p:cNvSpPr/>
          <p:nvPr userDrawn="1"/>
        </p:nvSpPr>
        <p:spPr>
          <a:xfrm>
            <a:off x="0" y="1690689"/>
            <a:ext cx="381000" cy="5167312"/>
          </a:xfrm>
          <a:prstGeom prst="rect">
            <a:avLst/>
          </a:prstGeom>
          <a:solidFill>
            <a:srgbClr val="FF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418F9A-A79C-460F-BDF4-75491108CEE2}"/>
              </a:ext>
            </a:extLst>
          </p:cNvPr>
          <p:cNvSpPr/>
          <p:nvPr userDrawn="1"/>
        </p:nvSpPr>
        <p:spPr>
          <a:xfrm>
            <a:off x="0" y="6792098"/>
            <a:ext cx="12192000" cy="65902"/>
          </a:xfrm>
          <a:prstGeom prst="rect">
            <a:avLst/>
          </a:prstGeom>
          <a:solidFill>
            <a:srgbClr val="47B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B353FC-64A6-404B-8559-2CA38F0C4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4" t="29179" r="12604" b="7177"/>
          <a:stretch/>
        </p:blipFill>
        <p:spPr>
          <a:xfrm rot="774826">
            <a:off x="62532" y="5837851"/>
            <a:ext cx="2092411" cy="79641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237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4400" b="1" dirty="0"/>
              <a:t>배달 앱 관리시스템</a:t>
            </a:r>
            <a:endParaRPr lang="en-US" altLang="ko-KR" sz="4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+mn-lt"/>
                <a:ea typeface="+mn-ea"/>
              </a:rPr>
              <a:t>최광삼</a:t>
            </a:r>
            <a:endParaRPr lang="en-US" altLang="ko-KR" sz="1800" dirty="0">
              <a:latin typeface="+mn-lt"/>
              <a:ea typeface="+mn-ea"/>
            </a:endParaRP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lt"/>
                <a:ea typeface="+mn-ea"/>
              </a:rPr>
              <a:t>오병철</a:t>
            </a:r>
            <a:endParaRPr lang="en-US" altLang="ko-KR" sz="1800" dirty="0">
              <a:latin typeface="+mn-lt"/>
              <a:ea typeface="+mn-ea"/>
            </a:endParaRP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lt"/>
                <a:ea typeface="+mn-ea"/>
              </a:rPr>
              <a:t>양   건</a:t>
            </a:r>
            <a:endParaRPr lang="en-US" altLang="ko-KR" sz="1800" dirty="0">
              <a:latin typeface="+mn-lt"/>
              <a:ea typeface="+mn-ea"/>
            </a:endParaRP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+mn-lt"/>
                <a:ea typeface="+mn-ea"/>
              </a:rPr>
              <a:t>정윤겸</a:t>
            </a:r>
            <a:endParaRPr lang="en-US" altLang="ko-KR" sz="1800" dirty="0">
              <a:latin typeface="+mn-lt"/>
              <a:ea typeface="+mn-ea"/>
            </a:endParaRPr>
          </a:p>
        </p:txBody>
      </p:sp>
      <p:pic>
        <p:nvPicPr>
          <p:cNvPr id="7" name="그림 6" descr="헬멧, 머리장식, 의류이(가) 표시된 사진&#10;&#10;자동 생성된 설명">
            <a:extLst>
              <a:ext uri="{FF2B5EF4-FFF2-40B4-BE49-F238E27FC236}">
                <a16:creationId xmlns:a16="http://schemas.microsoft.com/office/drawing/2014/main" id="{83498A11-D0C6-44CF-8B0E-02CAC67A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65" y="0"/>
            <a:ext cx="6793735" cy="67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7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A190D-5E95-48CD-AA03-2BED4B59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6. Key Points 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BEB4E-E6F8-4237-AEA0-592D4854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887DF8F-3537-4447-8BC1-3A8DE7DB8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59" y="2131264"/>
            <a:ext cx="6879881" cy="4101826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ED2BD9BB-CBFB-43C4-9C6A-EA25BFB162AE}"/>
              </a:ext>
            </a:extLst>
          </p:cNvPr>
          <p:cNvSpPr/>
          <p:nvPr/>
        </p:nvSpPr>
        <p:spPr>
          <a:xfrm>
            <a:off x="3979171" y="3084022"/>
            <a:ext cx="1931178" cy="588149"/>
          </a:xfrm>
          <a:prstGeom prst="frame">
            <a:avLst/>
          </a:prstGeom>
          <a:solidFill>
            <a:srgbClr val="FF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05296F7-AF81-46CA-AC86-737B440132A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rot="5400000">
            <a:off x="4672722" y="2280042"/>
            <a:ext cx="1076018" cy="531942"/>
          </a:xfrm>
          <a:prstGeom prst="bentConnector3">
            <a:avLst>
              <a:gd name="adj1" fmla="val 68541"/>
            </a:avLst>
          </a:prstGeom>
          <a:ln>
            <a:solidFill>
              <a:srgbClr val="FD41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76B78E-09FD-41AF-8A69-D5C5E33000EE}"/>
              </a:ext>
            </a:extLst>
          </p:cNvPr>
          <p:cNvSpPr/>
          <p:nvPr/>
        </p:nvSpPr>
        <p:spPr>
          <a:xfrm flipV="1">
            <a:off x="4414058" y="1962285"/>
            <a:ext cx="2125287" cy="45719"/>
          </a:xfrm>
          <a:prstGeom prst="rect">
            <a:avLst/>
          </a:prstGeom>
          <a:solidFill>
            <a:srgbClr val="FF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05D17DE-EEA8-423F-BB22-77496A7EAF0D}"/>
              </a:ext>
            </a:extLst>
          </p:cNvPr>
          <p:cNvSpPr txBox="1">
            <a:spLocks/>
          </p:cNvSpPr>
          <p:nvPr/>
        </p:nvSpPr>
        <p:spPr>
          <a:xfrm>
            <a:off x="1551710" y="1677268"/>
            <a:ext cx="5614556" cy="19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평점에 따른 배달 이용료의 차등부과와 차등할인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712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05AB2597-6EB2-4B11-AEB4-4811A7A2208A}"/>
              </a:ext>
            </a:extLst>
          </p:cNvPr>
          <p:cNvSpPr/>
          <p:nvPr/>
        </p:nvSpPr>
        <p:spPr>
          <a:xfrm>
            <a:off x="3415143" y="3298024"/>
            <a:ext cx="1787238" cy="997528"/>
          </a:xfrm>
          <a:prstGeom prst="chevron">
            <a:avLst/>
          </a:prstGeom>
          <a:solidFill>
            <a:srgbClr val="FF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FFBDFC3-8D8D-42F6-AA4E-9E6B87B33186}"/>
              </a:ext>
            </a:extLst>
          </p:cNvPr>
          <p:cNvSpPr/>
          <p:nvPr/>
        </p:nvSpPr>
        <p:spPr>
          <a:xfrm>
            <a:off x="3415143" y="3442593"/>
            <a:ext cx="1787238" cy="997528"/>
          </a:xfrm>
          <a:prstGeom prst="chevron">
            <a:avLst/>
          </a:prstGeom>
          <a:solidFill>
            <a:srgbClr val="FFC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id="{561BF0E4-FE0B-46AD-B687-6B0474031FEB}"/>
              </a:ext>
            </a:extLst>
          </p:cNvPr>
          <p:cNvSpPr/>
          <p:nvPr/>
        </p:nvSpPr>
        <p:spPr>
          <a:xfrm>
            <a:off x="3415143" y="3593566"/>
            <a:ext cx="1787238" cy="997528"/>
          </a:xfrm>
          <a:prstGeom prst="chevron">
            <a:avLst/>
          </a:prstGeom>
          <a:solidFill>
            <a:srgbClr val="47B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메인화면</a:t>
            </a:r>
            <a:endParaRPr lang="ko-KR" altLang="en-U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703870-A1FF-44FA-A433-C9C07B3F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33B689B-BACC-48E6-BB97-716FF77A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02091" cy="1325563"/>
          </a:xfrm>
        </p:spPr>
        <p:txBody>
          <a:bodyPr/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메뉴흐름도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AC24A91-8B37-4BC1-A181-F3817FF90DE6}"/>
              </a:ext>
            </a:extLst>
          </p:cNvPr>
          <p:cNvSpPr/>
          <p:nvPr/>
        </p:nvSpPr>
        <p:spPr>
          <a:xfrm>
            <a:off x="1627906" y="3298024"/>
            <a:ext cx="1787238" cy="997528"/>
          </a:xfrm>
          <a:prstGeom prst="chevron">
            <a:avLst/>
          </a:prstGeom>
          <a:solidFill>
            <a:srgbClr val="FF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04375807-25FF-453A-A138-C1E80052B6A9}"/>
              </a:ext>
            </a:extLst>
          </p:cNvPr>
          <p:cNvSpPr/>
          <p:nvPr/>
        </p:nvSpPr>
        <p:spPr>
          <a:xfrm>
            <a:off x="1627906" y="3445795"/>
            <a:ext cx="1787238" cy="997528"/>
          </a:xfrm>
          <a:prstGeom prst="chevron">
            <a:avLst/>
          </a:prstGeom>
          <a:solidFill>
            <a:srgbClr val="FFC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4350AC61-F538-4501-8D8E-C8090897AEEE}"/>
              </a:ext>
            </a:extLst>
          </p:cNvPr>
          <p:cNvSpPr/>
          <p:nvPr/>
        </p:nvSpPr>
        <p:spPr>
          <a:xfrm>
            <a:off x="1627905" y="3593566"/>
            <a:ext cx="1787238" cy="997528"/>
          </a:xfrm>
          <a:prstGeom prst="chevron">
            <a:avLst/>
          </a:prstGeom>
          <a:solidFill>
            <a:srgbClr val="47B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로그인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55F6D8A-F041-44D4-B8A4-5499F1249500}"/>
              </a:ext>
            </a:extLst>
          </p:cNvPr>
          <p:cNvGrpSpPr/>
          <p:nvPr/>
        </p:nvGrpSpPr>
        <p:grpSpPr>
          <a:xfrm>
            <a:off x="6096000" y="671823"/>
            <a:ext cx="1304790" cy="1018865"/>
            <a:chOff x="8174454" y="818396"/>
            <a:chExt cx="1304790" cy="101886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6B294C7-F8B2-4103-A293-7BA263455C0D}"/>
                </a:ext>
              </a:extLst>
            </p:cNvPr>
            <p:cNvSpPr/>
            <p:nvPr/>
          </p:nvSpPr>
          <p:spPr>
            <a:xfrm>
              <a:off x="8174454" y="818396"/>
              <a:ext cx="287486" cy="270337"/>
            </a:xfrm>
            <a:prstGeom prst="rect">
              <a:avLst/>
            </a:prstGeom>
            <a:solidFill>
              <a:srgbClr val="FF7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E593CD7-E587-4B27-9758-D493EB21DAEA}"/>
                </a:ext>
              </a:extLst>
            </p:cNvPr>
            <p:cNvSpPr/>
            <p:nvPr/>
          </p:nvSpPr>
          <p:spPr>
            <a:xfrm>
              <a:off x="8174454" y="1191058"/>
              <a:ext cx="287485" cy="270337"/>
            </a:xfrm>
            <a:prstGeom prst="rect">
              <a:avLst/>
            </a:prstGeom>
            <a:solidFill>
              <a:srgbClr val="FFC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3F220F6-4C90-4D32-9C33-A399C2BB86F8}"/>
                </a:ext>
              </a:extLst>
            </p:cNvPr>
            <p:cNvSpPr/>
            <p:nvPr/>
          </p:nvSpPr>
          <p:spPr>
            <a:xfrm>
              <a:off x="8174454" y="1566924"/>
              <a:ext cx="287485" cy="270337"/>
            </a:xfrm>
            <a:prstGeom prst="rect">
              <a:avLst/>
            </a:prstGeom>
            <a:solidFill>
              <a:srgbClr val="47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E7974B-9D70-483D-9BE7-E19D52CE1DEB}"/>
                </a:ext>
              </a:extLst>
            </p:cNvPr>
            <p:cNvSpPr txBox="1"/>
            <p:nvPr/>
          </p:nvSpPr>
          <p:spPr>
            <a:xfrm>
              <a:off x="8412375" y="818396"/>
              <a:ext cx="10668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: </a:t>
              </a:r>
              <a:r>
                <a:rPr lang="ko-KR" altLang="en-US" sz="1200" dirty="0"/>
                <a:t>업체</a:t>
              </a:r>
              <a:endParaRPr lang="en-US" altLang="ko-KR" sz="1200" dirty="0"/>
            </a:p>
            <a:p>
              <a:endParaRPr lang="en-US" altLang="ko-KR" sz="1200" dirty="0"/>
            </a:p>
            <a:p>
              <a:r>
                <a:rPr lang="en-US" altLang="ko-KR" sz="1200" dirty="0"/>
                <a:t>: </a:t>
              </a:r>
              <a:r>
                <a:rPr lang="ko-KR" altLang="en-US" sz="1200" dirty="0"/>
                <a:t>라이더</a:t>
              </a:r>
              <a:endParaRPr lang="en-US" altLang="ko-KR" sz="1200" dirty="0"/>
            </a:p>
            <a:p>
              <a:endParaRPr lang="en-US" altLang="ko-KR" sz="1200" dirty="0"/>
            </a:p>
            <a:p>
              <a:r>
                <a:rPr lang="en-US" altLang="ko-KR" sz="1200" dirty="0"/>
                <a:t>: </a:t>
              </a:r>
              <a:r>
                <a:rPr lang="ko-KR" altLang="en-US" sz="1200" dirty="0"/>
                <a:t>고객</a:t>
              </a:r>
            </a:p>
          </p:txBody>
        </p:sp>
      </p:grpSp>
      <p:sp>
        <p:nvSpPr>
          <p:cNvPr id="26" name="화살표: 갈매기형 수장 25">
            <a:extLst>
              <a:ext uri="{FF2B5EF4-FFF2-40B4-BE49-F238E27FC236}">
                <a16:creationId xmlns:a16="http://schemas.microsoft.com/office/drawing/2014/main" id="{A309D4D1-2B70-48BA-B6C8-E76E4E1AC9BD}"/>
              </a:ext>
            </a:extLst>
          </p:cNvPr>
          <p:cNvSpPr/>
          <p:nvPr/>
        </p:nvSpPr>
        <p:spPr>
          <a:xfrm>
            <a:off x="5202381" y="3439391"/>
            <a:ext cx="1787238" cy="997528"/>
          </a:xfrm>
          <a:prstGeom prst="chevron">
            <a:avLst/>
          </a:prstGeom>
          <a:solidFill>
            <a:srgbClr val="FF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의뢰하기</a:t>
            </a:r>
          </a:p>
        </p:txBody>
      </p:sp>
      <p:sp>
        <p:nvSpPr>
          <p:cNvPr id="27" name="화살표: 갈매기형 수장 26">
            <a:extLst>
              <a:ext uri="{FF2B5EF4-FFF2-40B4-BE49-F238E27FC236}">
                <a16:creationId xmlns:a16="http://schemas.microsoft.com/office/drawing/2014/main" id="{EA25EDF6-ABCA-4F9F-8B63-679E14FDA9FE}"/>
              </a:ext>
            </a:extLst>
          </p:cNvPr>
          <p:cNvSpPr/>
          <p:nvPr/>
        </p:nvSpPr>
        <p:spPr>
          <a:xfrm>
            <a:off x="5202381" y="4464105"/>
            <a:ext cx="1787238" cy="997528"/>
          </a:xfrm>
          <a:prstGeom prst="chevron">
            <a:avLst/>
          </a:prstGeom>
          <a:solidFill>
            <a:srgbClr val="FFC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배달하기</a:t>
            </a:r>
          </a:p>
        </p:txBody>
      </p:sp>
      <p:sp>
        <p:nvSpPr>
          <p:cNvPr id="28" name="화살표: 갈매기형 수장 27">
            <a:extLst>
              <a:ext uri="{FF2B5EF4-FFF2-40B4-BE49-F238E27FC236}">
                <a16:creationId xmlns:a16="http://schemas.microsoft.com/office/drawing/2014/main" id="{1D8E7B6A-6D10-404B-A29E-7B15745DB99E}"/>
              </a:ext>
            </a:extLst>
          </p:cNvPr>
          <p:cNvSpPr/>
          <p:nvPr/>
        </p:nvSpPr>
        <p:spPr>
          <a:xfrm>
            <a:off x="5202381" y="2414677"/>
            <a:ext cx="1787238" cy="997528"/>
          </a:xfrm>
          <a:prstGeom prst="chevron">
            <a:avLst/>
          </a:prstGeom>
          <a:solidFill>
            <a:srgbClr val="47B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주문하기</a:t>
            </a: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BBED67FE-EF61-43AA-B2CC-F3CBA129CA6B}"/>
              </a:ext>
            </a:extLst>
          </p:cNvPr>
          <p:cNvSpPr/>
          <p:nvPr/>
        </p:nvSpPr>
        <p:spPr>
          <a:xfrm>
            <a:off x="7173878" y="3298024"/>
            <a:ext cx="1787238" cy="997528"/>
          </a:xfrm>
          <a:prstGeom prst="chevron">
            <a:avLst/>
          </a:prstGeom>
          <a:solidFill>
            <a:srgbClr val="FF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B6BA5F65-1C02-4255-9078-FD8BF574C0EA}"/>
              </a:ext>
            </a:extLst>
          </p:cNvPr>
          <p:cNvSpPr/>
          <p:nvPr/>
        </p:nvSpPr>
        <p:spPr>
          <a:xfrm>
            <a:off x="7173877" y="3461506"/>
            <a:ext cx="1787238" cy="997528"/>
          </a:xfrm>
          <a:prstGeom prst="chevron">
            <a:avLst/>
          </a:prstGeom>
          <a:solidFill>
            <a:srgbClr val="FFC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의뢰하기</a:t>
            </a: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19CCFFF3-72E8-4B62-B53A-5232929CB20F}"/>
              </a:ext>
            </a:extLst>
          </p:cNvPr>
          <p:cNvSpPr/>
          <p:nvPr/>
        </p:nvSpPr>
        <p:spPr>
          <a:xfrm>
            <a:off x="7173877" y="3612083"/>
            <a:ext cx="1787238" cy="997528"/>
          </a:xfrm>
          <a:prstGeom prst="chevron">
            <a:avLst/>
          </a:prstGeom>
          <a:solidFill>
            <a:srgbClr val="47B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평점주기</a:t>
            </a:r>
          </a:p>
        </p:txBody>
      </p:sp>
    </p:spTree>
    <p:extLst>
      <p:ext uri="{BB962C8B-B14F-4D97-AF65-F5344CB8AC3E}">
        <p14:creationId xmlns:p14="http://schemas.microsoft.com/office/powerpoint/2010/main" val="264300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CEB99-FACB-4459-9108-7CCD959F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Access </a:t>
            </a:r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9DFEF3-0A34-419E-8814-44A81E8E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96A971E-E683-4D03-AAC9-841F2EB8FE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26" y="1690688"/>
            <a:ext cx="6339116" cy="46656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09616-F1C1-4106-B271-739108D984B4}"/>
              </a:ext>
            </a:extLst>
          </p:cNvPr>
          <p:cNvSpPr txBox="1"/>
          <p:nvPr/>
        </p:nvSpPr>
        <p:spPr>
          <a:xfrm>
            <a:off x="1469118" y="1951672"/>
            <a:ext cx="15888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8-1. </a:t>
            </a:r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8-2. </a:t>
            </a:r>
            <a:r>
              <a:rPr lang="ko-KR" altLang="en-US" dirty="0"/>
              <a:t>회원가입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8-3. </a:t>
            </a:r>
            <a:r>
              <a:rPr lang="ko-KR" altLang="en-US" dirty="0"/>
              <a:t>고객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8-4. </a:t>
            </a:r>
            <a:r>
              <a:rPr lang="ko-KR" altLang="en-US" dirty="0"/>
              <a:t>업체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8-5. </a:t>
            </a:r>
            <a:r>
              <a:rPr lang="ko-KR" altLang="en-US" dirty="0"/>
              <a:t>라이더</a:t>
            </a:r>
          </a:p>
        </p:txBody>
      </p:sp>
    </p:spTree>
    <p:extLst>
      <p:ext uri="{BB962C8B-B14F-4D97-AF65-F5344CB8AC3E}">
        <p14:creationId xmlns:p14="http://schemas.microsoft.com/office/powerpoint/2010/main" val="405148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CEB99-FACB-4459-9108-7CCD959F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8-1.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9DFEF3-0A34-419E-8814-44A81E8E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6DB2A8-2919-4624-BB2A-491FF090B84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36BCBC2-F0F6-4CC7-9376-6430D9D43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095" y="1690688"/>
            <a:ext cx="5811010" cy="4276970"/>
          </a:xfrm>
          <a:prstGeom prst="rect">
            <a:avLst/>
          </a:prstGeom>
          <a:ln>
            <a:noFill/>
          </a:ln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2A134163-8B2D-4E22-B9B6-45809BEE9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271" y="799485"/>
            <a:ext cx="2553056" cy="1333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96BF74B-665B-4260-9871-7A65D737E3E6}"/>
              </a:ext>
            </a:extLst>
          </p:cNvPr>
          <p:cNvSpPr/>
          <p:nvPr/>
        </p:nvSpPr>
        <p:spPr>
          <a:xfrm>
            <a:off x="977163" y="1690688"/>
            <a:ext cx="5257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시 로그인 유형을 선택할 수 있음</a:t>
            </a:r>
            <a:endParaRPr lang="en-US" altLang="ko-KR" sz="10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endParaRPr lang="en-US" altLang="ko-KR" sz="10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altLang="ko-KR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DCOUNT </a:t>
            </a:r>
            <a:r>
              <a:rPr lang="ko-KR" altLang="en-US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활용한 매크로로 아이디</a:t>
            </a:r>
            <a:r>
              <a:rPr lang="en-US" altLang="ko-KR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비밀번호의 일치 여부를 조회하여 로그인</a:t>
            </a:r>
            <a:endParaRPr lang="en-US" altLang="ko-KR" sz="10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endParaRPr lang="en-US" altLang="ko-KR" sz="10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 링크는 회원가입 폼으로 연결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비밀번호가 입력되어 있지 않거나 일치하지 않으면 창 표시</a:t>
            </a:r>
          </a:p>
          <a:p>
            <a:pPr algn="just" fontAlgn="base"/>
            <a:endParaRPr lang="ko-KR" altLang="en-US" sz="10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3F877D-A5F3-4BAA-93FA-BD0A92B4E0FC}"/>
              </a:ext>
            </a:extLst>
          </p:cNvPr>
          <p:cNvSpPr/>
          <p:nvPr/>
        </p:nvSpPr>
        <p:spPr>
          <a:xfrm>
            <a:off x="7165910" y="5107349"/>
            <a:ext cx="2985795" cy="19564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6DB8EF1-9457-4558-AA8C-031F29B36A1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658808" y="5302989"/>
            <a:ext cx="0" cy="155501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F18579-4E69-4E25-B0DA-8AF3E661729B}"/>
              </a:ext>
            </a:extLst>
          </p:cNvPr>
          <p:cNvSpPr/>
          <p:nvPr/>
        </p:nvSpPr>
        <p:spPr>
          <a:xfrm>
            <a:off x="9442579" y="3909341"/>
            <a:ext cx="774441" cy="106148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F7A5EF9-4A07-4A17-BF9F-7DFE57A3AF67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9829799" y="2133171"/>
            <a:ext cx="1" cy="177617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2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CEB99-FACB-4459-9108-7CCD959F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8-2.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9DFEF3-0A34-419E-8814-44A81E8E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6DB2A8-2919-4624-BB2A-491FF090B84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6BF74B-665B-4260-9871-7A65D737E3E6}"/>
              </a:ext>
            </a:extLst>
          </p:cNvPr>
          <p:cNvSpPr/>
          <p:nvPr/>
        </p:nvSpPr>
        <p:spPr>
          <a:xfrm>
            <a:off x="3484199" y="2795867"/>
            <a:ext cx="27727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폼은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가지로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세분화되어있음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F0833E-D9B0-4103-B40D-E0537C8C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73" y="1587734"/>
            <a:ext cx="2759364" cy="1189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94C5D33-1F8F-4748-BC1B-A2575BBDE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01" y="3428999"/>
            <a:ext cx="2051287" cy="23963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076D169D-2EB4-4A44-AFBC-8EF7BF6C8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17" y="3428998"/>
            <a:ext cx="2001309" cy="23963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02A6894-B367-4D7A-811C-7018AE1D4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55" y="3428998"/>
            <a:ext cx="4964387" cy="23963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B42778F-BCA7-4080-8D19-773475E07D8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5400000">
            <a:off x="3874754" y="1368698"/>
            <a:ext cx="651792" cy="3468810"/>
          </a:xfrm>
          <a:prstGeom prst="bentConnector3">
            <a:avLst/>
          </a:prstGeom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5DAE3C9-4125-4997-BFA5-6BEF8303628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rot="5400000">
            <a:off x="4998369" y="2492311"/>
            <a:ext cx="651791" cy="1221583"/>
          </a:xfrm>
          <a:prstGeom prst="bentConnector3">
            <a:avLst/>
          </a:prstGeom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A19B0F0-4747-47F9-8BF8-279683B47D3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16200000" flipH="1">
            <a:off x="6850257" y="1862005"/>
            <a:ext cx="651791" cy="2482194"/>
          </a:xfrm>
          <a:prstGeom prst="bentConnector3">
            <a:avLst/>
          </a:prstGeom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6E304EA-5F76-4083-99DC-EDC0CA8AAFE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935055" y="597159"/>
            <a:ext cx="0" cy="99057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6FA9A05-6CB6-4F12-B586-44A3085FB4E7}"/>
              </a:ext>
            </a:extLst>
          </p:cNvPr>
          <p:cNvCxnSpPr>
            <a:cxnSpLocks/>
          </p:cNvCxnSpPr>
          <p:nvPr/>
        </p:nvCxnSpPr>
        <p:spPr>
          <a:xfrm>
            <a:off x="8098971" y="0"/>
            <a:ext cx="0" cy="5971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D9C73A7-4372-45FE-9EBE-430F9464074C}"/>
              </a:ext>
            </a:extLst>
          </p:cNvPr>
          <p:cNvCxnSpPr>
            <a:cxnSpLocks/>
          </p:cNvCxnSpPr>
          <p:nvPr/>
        </p:nvCxnSpPr>
        <p:spPr>
          <a:xfrm flipH="1">
            <a:off x="5935055" y="597159"/>
            <a:ext cx="216391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 descr="스크린샷이(가) 표시된 사진&#10;&#10;자동 생성된 설명">
            <a:extLst>
              <a:ext uri="{FF2B5EF4-FFF2-40B4-BE49-F238E27FC236}">
                <a16:creationId xmlns:a16="http://schemas.microsoft.com/office/drawing/2014/main" id="{38FF8C72-77FB-40CD-B3A5-92DEE874F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32" y="1091498"/>
            <a:ext cx="2457793" cy="1381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AAEC1C8-9167-47C8-A250-9574E359E286}"/>
              </a:ext>
            </a:extLst>
          </p:cNvPr>
          <p:cNvCxnSpPr>
            <a:cxnSpLocks/>
            <a:stCxn id="15" idx="3"/>
            <a:endCxn id="42" idx="2"/>
          </p:cNvCxnSpPr>
          <p:nvPr/>
        </p:nvCxnSpPr>
        <p:spPr>
          <a:xfrm flipH="1" flipV="1">
            <a:off x="10466929" y="2472816"/>
            <a:ext cx="432513" cy="2154335"/>
          </a:xfrm>
          <a:prstGeom prst="bentConnector4">
            <a:avLst>
              <a:gd name="adj1" fmla="val -65798"/>
              <a:gd name="adj2" fmla="val 69146"/>
            </a:avLst>
          </a:prstGeom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0A8FAEE-8170-448A-824B-59EB131B48DF}"/>
              </a:ext>
            </a:extLst>
          </p:cNvPr>
          <p:cNvSpPr/>
          <p:nvPr/>
        </p:nvSpPr>
        <p:spPr>
          <a:xfrm>
            <a:off x="5714126" y="584460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폼에 주어진 정보를 입력하고 회원가입을 누르면 고객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라이더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업체 테이블에 각각 데이터가 저장됨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46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CEB99-FACB-4459-9108-7CCD959F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8-3. </a:t>
            </a:r>
            <a:r>
              <a:rPr lang="ko-KR" altLang="en-US" dirty="0">
                <a:solidFill>
                  <a:srgbClr val="30A9DE"/>
                </a:solidFill>
              </a:rPr>
              <a:t>고객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메인화면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9DFEF3-0A34-419E-8814-44A81E8E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6DB2A8-2919-4624-BB2A-491FF090B84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A33E2E5-A84C-4575-B1F9-1F36CDFAC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860" y="1690688"/>
            <a:ext cx="6940279" cy="46134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6E39D0-95CF-4BD4-B76A-4A4F1077E8FD}"/>
              </a:ext>
            </a:extLst>
          </p:cNvPr>
          <p:cNvSpPr/>
          <p:nvPr/>
        </p:nvSpPr>
        <p:spPr>
          <a:xfrm>
            <a:off x="5949820" y="627797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하위 폼을 이용하여 메뉴 테이블에 저장된 메뉴를 표시</a:t>
            </a:r>
            <a:endParaRPr lang="en-US" altLang="ko-KR" sz="10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하위 폼에서 메뉴명과 업체명을 클릭하면 해당 정보가 팝업창으로 나타남</a:t>
            </a:r>
          </a:p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체크박스 및 수량선택을 이용해 메뉴를 선택할 수 있도록 매크로로써 구현</a:t>
            </a:r>
            <a:endParaRPr lang="en-US" altLang="ko-KR" sz="10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08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C3AA3A8A-5A88-4D2F-93FD-4B0A8B043B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860" y="1690688"/>
            <a:ext cx="6940279" cy="46134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ECEB99-FACB-4459-9108-7CCD959F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8-3. </a:t>
            </a:r>
            <a:r>
              <a:rPr lang="ko-KR" altLang="en-US" dirty="0">
                <a:solidFill>
                  <a:srgbClr val="30A9DE"/>
                </a:solidFill>
              </a:rPr>
              <a:t>고객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세부기능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52EDF6BB-9109-4483-B775-6A59EA6AC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42" y="2019133"/>
            <a:ext cx="1720835" cy="18195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E2B1AE09-2D9F-4656-9D68-733B0ACAF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56" y="1364018"/>
            <a:ext cx="1854952" cy="10328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B4954F6F-6BD5-43CD-BA59-CA0E30DA3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29" y="3869793"/>
            <a:ext cx="3572449" cy="21233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041C1ACB-BF66-4A28-B3C3-80D54CD8F2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432" y="3869793"/>
            <a:ext cx="3565601" cy="25468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E50E1CB-4898-4B52-ADF6-D1E9540730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92" y="-3928"/>
            <a:ext cx="1927306" cy="16291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84521A7-EC78-43DD-AF08-A9339A1634BB}"/>
              </a:ext>
            </a:extLst>
          </p:cNvPr>
          <p:cNvSpPr/>
          <p:nvPr/>
        </p:nvSpPr>
        <p:spPr>
          <a:xfrm>
            <a:off x="3275044" y="2895522"/>
            <a:ext cx="867747" cy="468271"/>
          </a:xfrm>
          <a:prstGeom prst="rect">
            <a:avLst/>
          </a:prstGeom>
          <a:noFill/>
          <a:ln w="28575">
            <a:solidFill>
              <a:srgbClr val="EFDC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D9A22D-D811-4EB4-907B-6D27E6437D63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rot="10800000">
            <a:off x="2943278" y="2928894"/>
            <a:ext cx="331767" cy="200764"/>
          </a:xfrm>
          <a:prstGeom prst="bentConnector3">
            <a:avLst>
              <a:gd name="adj1" fmla="val 50000"/>
            </a:avLst>
          </a:prstGeom>
          <a:ln w="28575">
            <a:solidFill>
              <a:srgbClr val="EFD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28D650E-441C-466C-A6C2-206C3FF901AC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 rot="10800000" flipH="1">
            <a:off x="1222442" y="1880454"/>
            <a:ext cx="759714" cy="1048440"/>
          </a:xfrm>
          <a:prstGeom prst="bentConnector3">
            <a:avLst>
              <a:gd name="adj1" fmla="val -30090"/>
            </a:avLst>
          </a:prstGeom>
          <a:ln w="28575">
            <a:solidFill>
              <a:srgbClr val="EFD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C36D-46DE-43F0-94D2-44B0054E1D48}"/>
              </a:ext>
            </a:extLst>
          </p:cNvPr>
          <p:cNvSpPr/>
          <p:nvPr/>
        </p:nvSpPr>
        <p:spPr>
          <a:xfrm>
            <a:off x="6771392" y="2895523"/>
            <a:ext cx="702428" cy="555280"/>
          </a:xfrm>
          <a:prstGeom prst="rect">
            <a:avLst/>
          </a:prstGeom>
          <a:noFill/>
          <a:ln w="28575">
            <a:solidFill>
              <a:srgbClr val="EFDC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5CAB0AE-B121-4E8E-A9CF-134987B6CF07}"/>
              </a:ext>
            </a:extLst>
          </p:cNvPr>
          <p:cNvCxnSpPr>
            <a:cxnSpLocks/>
            <a:stCxn id="25" idx="0"/>
            <a:endCxn id="15" idx="2"/>
          </p:cNvCxnSpPr>
          <p:nvPr/>
        </p:nvCxnSpPr>
        <p:spPr>
          <a:xfrm rot="16200000" flipV="1">
            <a:off x="6338560" y="2111476"/>
            <a:ext cx="1270332" cy="297761"/>
          </a:xfrm>
          <a:prstGeom prst="bentConnector3">
            <a:avLst>
              <a:gd name="adj1" fmla="val 50000"/>
            </a:avLst>
          </a:prstGeom>
          <a:ln w="28575">
            <a:solidFill>
              <a:srgbClr val="EFD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74270C-7ED6-4F04-BFA4-7C14E3C1BD4C}"/>
              </a:ext>
            </a:extLst>
          </p:cNvPr>
          <p:cNvSpPr/>
          <p:nvPr/>
        </p:nvSpPr>
        <p:spPr>
          <a:xfrm>
            <a:off x="5944953" y="2895523"/>
            <a:ext cx="702428" cy="555280"/>
          </a:xfrm>
          <a:prstGeom prst="rect">
            <a:avLst/>
          </a:prstGeom>
          <a:noFill/>
          <a:ln w="28575">
            <a:solidFill>
              <a:srgbClr val="EFDC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CD46F0A-D734-4635-8AEA-B8721E1F1DB8}"/>
              </a:ext>
            </a:extLst>
          </p:cNvPr>
          <p:cNvCxnSpPr>
            <a:cxnSpLocks/>
            <a:stCxn id="45" idx="2"/>
            <a:endCxn id="14" idx="0"/>
          </p:cNvCxnSpPr>
          <p:nvPr/>
        </p:nvCxnSpPr>
        <p:spPr>
          <a:xfrm rot="16200000" flipH="1">
            <a:off x="7488705" y="2258265"/>
            <a:ext cx="418990" cy="2804066"/>
          </a:xfrm>
          <a:prstGeom prst="bentConnector3">
            <a:avLst>
              <a:gd name="adj1" fmla="val 50000"/>
            </a:avLst>
          </a:prstGeom>
          <a:ln w="28575">
            <a:solidFill>
              <a:srgbClr val="EFD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B241D0-6B08-41B4-8EF5-DDC6E83D0665}"/>
              </a:ext>
            </a:extLst>
          </p:cNvPr>
          <p:cNvSpPr/>
          <p:nvPr/>
        </p:nvSpPr>
        <p:spPr>
          <a:xfrm>
            <a:off x="5077207" y="2895523"/>
            <a:ext cx="702428" cy="555280"/>
          </a:xfrm>
          <a:prstGeom prst="rect">
            <a:avLst/>
          </a:prstGeom>
          <a:noFill/>
          <a:ln w="28575">
            <a:solidFill>
              <a:srgbClr val="EFDC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CCAEF74-1A3A-4212-8582-0E30216DCF0B}"/>
              </a:ext>
            </a:extLst>
          </p:cNvPr>
          <p:cNvCxnSpPr>
            <a:cxnSpLocks/>
            <a:stCxn id="52" idx="2"/>
            <a:endCxn id="13" idx="0"/>
          </p:cNvCxnSpPr>
          <p:nvPr/>
        </p:nvCxnSpPr>
        <p:spPr>
          <a:xfrm rot="5400000">
            <a:off x="4465493" y="2906865"/>
            <a:ext cx="418990" cy="1506867"/>
          </a:xfrm>
          <a:prstGeom prst="bentConnector3">
            <a:avLst>
              <a:gd name="adj1" fmla="val 50000"/>
            </a:avLst>
          </a:prstGeom>
          <a:ln w="28575">
            <a:solidFill>
              <a:srgbClr val="EFD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 descr="스크린샷이(가) 표시된 사진&#10;&#10;자동 생성된 설명">
            <a:extLst>
              <a:ext uri="{FF2B5EF4-FFF2-40B4-BE49-F238E27FC236}">
                <a16:creationId xmlns:a16="http://schemas.microsoft.com/office/drawing/2014/main" id="{46B21257-0897-4882-884D-7F09E4C905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982" y="822159"/>
            <a:ext cx="2635542" cy="1926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56F20A5A-E3AA-4880-A1B2-0171681CD1C7}"/>
              </a:ext>
            </a:extLst>
          </p:cNvPr>
          <p:cNvSpPr/>
          <p:nvPr/>
        </p:nvSpPr>
        <p:spPr>
          <a:xfrm>
            <a:off x="7687430" y="1970213"/>
            <a:ext cx="1185982" cy="273386"/>
          </a:xfrm>
          <a:prstGeom prst="rect">
            <a:avLst/>
          </a:prstGeom>
          <a:noFill/>
          <a:ln w="28575">
            <a:solidFill>
              <a:srgbClr val="EFDC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23DD315-7420-41B5-B358-12C39FF999C9}"/>
              </a:ext>
            </a:extLst>
          </p:cNvPr>
          <p:cNvCxnSpPr>
            <a:cxnSpLocks/>
            <a:stCxn id="70" idx="0"/>
            <a:endCxn id="68" idx="1"/>
          </p:cNvCxnSpPr>
          <p:nvPr/>
        </p:nvCxnSpPr>
        <p:spPr>
          <a:xfrm rot="5400000" flipH="1" flipV="1">
            <a:off x="8521881" y="1544113"/>
            <a:ext cx="184641" cy="667561"/>
          </a:xfrm>
          <a:prstGeom prst="bentConnector2">
            <a:avLst/>
          </a:prstGeom>
          <a:ln w="28575">
            <a:solidFill>
              <a:srgbClr val="EFD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90C3685-73B5-4B42-9EC7-5DCB796742C9}"/>
              </a:ext>
            </a:extLst>
          </p:cNvPr>
          <p:cNvSpPr/>
          <p:nvPr/>
        </p:nvSpPr>
        <p:spPr>
          <a:xfrm>
            <a:off x="8665117" y="2743437"/>
            <a:ext cx="331376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</a:t>
            </a:r>
            <a:r>
              <a:rPr lang="en-US" altLang="ko-KR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0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더블클릭하면</a:t>
            </a:r>
            <a:r>
              <a:rPr lang="ko-KR" altLang="en-US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업체</a:t>
            </a:r>
            <a:r>
              <a:rPr lang="en-US" altLang="ko-KR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라이더가 부여한 평점평균 계산 쿼리 </a:t>
            </a:r>
            <a:r>
              <a:rPr lang="en-US" altLang="ko-KR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평균계산 및 할인율 계산 쿼리가 현재 나의 평점 현황이 </a:t>
            </a:r>
            <a:r>
              <a:rPr lang="ko-KR" altLang="en-US" sz="10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보여짐</a:t>
            </a:r>
            <a:r>
              <a:rPr lang="en-US" altLang="ko-KR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6691094-FC61-4F18-9547-B59B19EB0975}"/>
              </a:ext>
            </a:extLst>
          </p:cNvPr>
          <p:cNvSpPr/>
          <p:nvPr/>
        </p:nvSpPr>
        <p:spPr>
          <a:xfrm>
            <a:off x="2178575" y="6282589"/>
            <a:ext cx="4468806" cy="55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건수와 가격합을 구해주는 쿼리와 평점평균을 구해주는 쿼리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충전금액을 보여주는 쿼리가 연계되어 현재 고객이 보유한 금액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선택한 메뉴의 건수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선택한 메뉴의 가격합을 보여줌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DE48004-5B1A-4D53-AC63-F449A2B05F44}"/>
              </a:ext>
            </a:extLst>
          </p:cNvPr>
          <p:cNvSpPr/>
          <p:nvPr/>
        </p:nvSpPr>
        <p:spPr>
          <a:xfrm>
            <a:off x="7830991" y="21000"/>
            <a:ext cx="4111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/>
              <a:t>접속한 고객</a:t>
            </a:r>
            <a:r>
              <a:rPr lang="en-US" altLang="ko-KR" sz="1000" dirty="0"/>
              <a:t>ID</a:t>
            </a:r>
            <a:r>
              <a:rPr lang="ko-KR" altLang="en-US" sz="1000" dirty="0"/>
              <a:t>에서 한번도 주문해보지 않은 메뉴가 나옴</a:t>
            </a:r>
            <a:r>
              <a:rPr lang="en-US" altLang="ko-KR" sz="1000" dirty="0"/>
              <a:t>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/>
              <a:t>고객이 주문한 내역을 보여주는 업체추천 쿼리와 </a:t>
            </a:r>
            <a:r>
              <a:rPr lang="ko-KR" altLang="en-US" sz="1000" dirty="0" err="1"/>
              <a:t>업체추전</a:t>
            </a:r>
            <a:r>
              <a:rPr lang="ko-KR" altLang="en-US" sz="1000" dirty="0"/>
              <a:t> 쿼리를 받는 </a:t>
            </a:r>
            <a:r>
              <a:rPr lang="ko-KR" altLang="en-US" sz="1000" dirty="0" err="1"/>
              <a:t>아우터조인으로</a:t>
            </a:r>
            <a:r>
              <a:rPr lang="ko-KR" altLang="en-US" sz="1000" dirty="0"/>
              <a:t> 묶인 쿼리로 동작해서 내역을 보여줌</a:t>
            </a:r>
            <a:r>
              <a:rPr lang="en-US" altLang="ko-KR" sz="1000" dirty="0"/>
              <a:t>.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D49CB9B-B638-459D-A361-8397896B69E8}"/>
              </a:ext>
            </a:extLst>
          </p:cNvPr>
          <p:cNvSpPr/>
          <p:nvPr/>
        </p:nvSpPr>
        <p:spPr>
          <a:xfrm>
            <a:off x="7473820" y="5577813"/>
            <a:ext cx="44688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/>
              <a:t>라이더와 업체에 대한 평점을 부여할 수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평점을 매길 수 있는 메뉴는 내가 이전에 주문했고 배달까지 완료가 된 내역으로 </a:t>
            </a:r>
            <a:r>
              <a:rPr lang="ko-KR" altLang="en-US" sz="1000" dirty="0" err="1"/>
              <a:t>평점매기기쿼리와</a:t>
            </a:r>
            <a:r>
              <a:rPr lang="ko-KR" altLang="en-US" sz="1000" dirty="0"/>
              <a:t> 고객평점 테이블을 </a:t>
            </a:r>
            <a:r>
              <a:rPr lang="ko-KR" altLang="en-US" sz="1000" dirty="0" err="1"/>
              <a:t>아우터조인으로</a:t>
            </a:r>
            <a:r>
              <a:rPr lang="ko-KR" altLang="en-US" sz="1000" dirty="0"/>
              <a:t> 묶어 평점이 부여되어 있지 않은 내역만 표시되도록 함</a:t>
            </a:r>
            <a:r>
              <a:rPr lang="en-US" altLang="ko-KR" sz="1000" dirty="0"/>
              <a:t>.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91A95DC-A860-4B3B-AB71-59BCFAE85F3F}"/>
              </a:ext>
            </a:extLst>
          </p:cNvPr>
          <p:cNvSpPr/>
          <p:nvPr/>
        </p:nvSpPr>
        <p:spPr>
          <a:xfrm>
            <a:off x="2807003" y="2395146"/>
            <a:ext cx="33771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쿼리로 구현된 나의 평점과 잔액상황이 나타남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콤보상자에서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금액을 선택하여 충전하기 버튼을 누르면 업데이트 쿼리가 현재 잔액에 해당 금액을 합산함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07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CEB99-FACB-4459-9108-7CCD959F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8-4. </a:t>
            </a:r>
            <a:r>
              <a:rPr lang="ko-KR" altLang="en-US" dirty="0">
                <a:solidFill>
                  <a:srgbClr val="FF7372"/>
                </a:solidFill>
              </a:rPr>
              <a:t>업체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메인화면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7E80F657-D2D9-4FF3-B221-2F2A814A7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62" y="1690688"/>
            <a:ext cx="6014275" cy="48129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84D69BD-4B7F-4155-BA1C-246829933EA9}"/>
              </a:ext>
            </a:extLst>
          </p:cNvPr>
          <p:cNvSpPr/>
          <p:nvPr/>
        </p:nvSpPr>
        <p:spPr>
          <a:xfrm>
            <a:off x="5857301" y="750908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하위 폼을 이용하여 주문 테이블에 저장된 주문건을 표시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고객이 신청한 미처리 주문에 대하여 해당 업체의 것만 나타나도록 조건을 부여한 쿼리로 구현되어 있음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업체는 요리가 완료된 주문 건에 대해 일괄적으로 체크하여 배달의뢰를 할 수 있음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761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CEB99-FACB-4459-9108-7CCD959F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8-4. </a:t>
            </a:r>
            <a:r>
              <a:rPr lang="ko-KR" altLang="en-US" dirty="0">
                <a:solidFill>
                  <a:srgbClr val="FF7372"/>
                </a:solidFill>
              </a:rPr>
              <a:t>업체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세부기능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7E80F657-D2D9-4FF3-B221-2F2A814A7C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62" y="1690688"/>
            <a:ext cx="6014275" cy="48129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E643FDE-DD49-4BE1-B221-AD8DF81D85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6" y="1765449"/>
            <a:ext cx="2894487" cy="17351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BE0173F-662A-4D11-BE05-F204DE971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34" y="3803926"/>
            <a:ext cx="3943997" cy="25836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BBE634F-C4EB-40C1-A189-73F94409B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881" y="354400"/>
            <a:ext cx="1714868" cy="15595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B59E4179-8FB3-4AD9-8657-6F09E4BE21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338" y="354401"/>
            <a:ext cx="1727203" cy="15595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FD50106B-AD23-4654-8BAD-5BEB871A61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10" y="3500564"/>
            <a:ext cx="4128655" cy="28870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68F348-DFEF-4A7F-A43E-B3A2396B23C8}"/>
              </a:ext>
            </a:extLst>
          </p:cNvPr>
          <p:cNvSpPr/>
          <p:nvPr/>
        </p:nvSpPr>
        <p:spPr>
          <a:xfrm>
            <a:off x="5191739" y="2692882"/>
            <a:ext cx="618857" cy="424391"/>
          </a:xfrm>
          <a:prstGeom prst="rect">
            <a:avLst/>
          </a:prstGeom>
          <a:noFill/>
          <a:ln w="28575">
            <a:solidFill>
              <a:srgbClr val="47B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C289D14-4013-4980-9121-9906632A5289}"/>
              </a:ext>
            </a:extLst>
          </p:cNvPr>
          <p:cNvCxnSpPr>
            <a:cxnSpLocks/>
          </p:cNvCxnSpPr>
          <p:nvPr/>
        </p:nvCxnSpPr>
        <p:spPr>
          <a:xfrm rot="10800000">
            <a:off x="3632935" y="2692887"/>
            <a:ext cx="1558805" cy="224881"/>
          </a:xfrm>
          <a:prstGeom prst="bentConnector3">
            <a:avLst>
              <a:gd name="adj1" fmla="val 50000"/>
            </a:avLst>
          </a:prstGeom>
          <a:ln w="28575">
            <a:solidFill>
              <a:srgbClr val="47B8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74F4C6-17C8-4A2C-9624-B43479A1D443}"/>
              </a:ext>
            </a:extLst>
          </p:cNvPr>
          <p:cNvSpPr/>
          <p:nvPr/>
        </p:nvSpPr>
        <p:spPr>
          <a:xfrm>
            <a:off x="6561832" y="2692882"/>
            <a:ext cx="807570" cy="424391"/>
          </a:xfrm>
          <a:prstGeom prst="rect">
            <a:avLst/>
          </a:prstGeom>
          <a:noFill/>
          <a:ln w="28575">
            <a:solidFill>
              <a:srgbClr val="47B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6238E8D-A345-44EC-B365-4E15C5C74112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rot="5400000" flipH="1" flipV="1">
            <a:off x="7322982" y="1556549"/>
            <a:ext cx="778968" cy="1493698"/>
          </a:xfrm>
          <a:prstGeom prst="bentConnector3">
            <a:avLst>
              <a:gd name="adj1" fmla="val 50000"/>
            </a:avLst>
          </a:prstGeom>
          <a:ln w="28575">
            <a:solidFill>
              <a:srgbClr val="47B8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0377451-6D1C-4C7A-A9BC-3ED614C1E477}"/>
              </a:ext>
            </a:extLst>
          </p:cNvPr>
          <p:cNvCxnSpPr>
            <a:cxnSpLocks/>
            <a:stCxn id="28" idx="1"/>
            <a:endCxn id="12" idx="1"/>
          </p:cNvCxnSpPr>
          <p:nvPr/>
        </p:nvCxnSpPr>
        <p:spPr>
          <a:xfrm rot="10800000" flipV="1">
            <a:off x="7438011" y="3300689"/>
            <a:ext cx="11123" cy="1643398"/>
          </a:xfrm>
          <a:prstGeom prst="bentConnector3">
            <a:avLst>
              <a:gd name="adj1" fmla="val 2155201"/>
            </a:avLst>
          </a:prstGeom>
          <a:ln w="28575">
            <a:solidFill>
              <a:srgbClr val="47B8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784FE1F-1CDF-427B-B299-B11954C86228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rot="5400000" flipH="1" flipV="1">
            <a:off x="8695112" y="1022054"/>
            <a:ext cx="778968" cy="2562688"/>
          </a:xfrm>
          <a:prstGeom prst="bentConnector3">
            <a:avLst>
              <a:gd name="adj1" fmla="val 40100"/>
            </a:avLst>
          </a:prstGeom>
          <a:ln w="28575">
            <a:solidFill>
              <a:srgbClr val="47B8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960DBA-659E-44CE-BF1C-4D0AD2458852}"/>
              </a:ext>
            </a:extLst>
          </p:cNvPr>
          <p:cNvSpPr/>
          <p:nvPr/>
        </p:nvSpPr>
        <p:spPr>
          <a:xfrm>
            <a:off x="7449133" y="2692882"/>
            <a:ext cx="708238" cy="424391"/>
          </a:xfrm>
          <a:prstGeom prst="rect">
            <a:avLst/>
          </a:prstGeom>
          <a:noFill/>
          <a:ln w="28575">
            <a:solidFill>
              <a:srgbClr val="47B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B9B36D-9E2E-4E51-BB94-A7F6DB945DE7}"/>
              </a:ext>
            </a:extLst>
          </p:cNvPr>
          <p:cNvSpPr/>
          <p:nvPr/>
        </p:nvSpPr>
        <p:spPr>
          <a:xfrm>
            <a:off x="7449133" y="3172377"/>
            <a:ext cx="708238" cy="256623"/>
          </a:xfrm>
          <a:prstGeom prst="rect">
            <a:avLst/>
          </a:prstGeom>
          <a:noFill/>
          <a:ln w="28575">
            <a:solidFill>
              <a:srgbClr val="47B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C8736E-0A79-44E1-953C-9931BDAC5371}"/>
              </a:ext>
            </a:extLst>
          </p:cNvPr>
          <p:cNvSpPr/>
          <p:nvPr/>
        </p:nvSpPr>
        <p:spPr>
          <a:xfrm>
            <a:off x="5876785" y="2695653"/>
            <a:ext cx="618857" cy="424391"/>
          </a:xfrm>
          <a:prstGeom prst="rect">
            <a:avLst/>
          </a:prstGeom>
          <a:noFill/>
          <a:ln w="28575">
            <a:solidFill>
              <a:srgbClr val="47B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7F7B580-85C6-434A-B6F8-5F0A0E3181A2}"/>
              </a:ext>
            </a:extLst>
          </p:cNvPr>
          <p:cNvCxnSpPr>
            <a:cxnSpLocks/>
            <a:stCxn id="31" idx="2"/>
            <a:endCxn id="6" idx="3"/>
          </p:cNvCxnSpPr>
          <p:nvPr/>
        </p:nvCxnSpPr>
        <p:spPr>
          <a:xfrm rot="5400000">
            <a:off x="4907711" y="3817265"/>
            <a:ext cx="1975724" cy="581283"/>
          </a:xfrm>
          <a:prstGeom prst="bentConnector2">
            <a:avLst/>
          </a:prstGeom>
          <a:ln w="28575">
            <a:solidFill>
              <a:srgbClr val="47B8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D1F338-FD3D-48DF-82A0-B17AFA8E39E7}"/>
              </a:ext>
            </a:extLst>
          </p:cNvPr>
          <p:cNvSpPr/>
          <p:nvPr/>
        </p:nvSpPr>
        <p:spPr>
          <a:xfrm>
            <a:off x="3753079" y="3093915"/>
            <a:ext cx="2894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배달의뢰를 누르면 주문 테이블에 있던 값이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추가쿼리를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배달완료주문 테이블로 이동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AD16B5-9A8A-4605-88E2-89638A69FDBE}"/>
              </a:ext>
            </a:extLst>
          </p:cNvPr>
          <p:cNvSpPr/>
          <p:nvPr/>
        </p:nvSpPr>
        <p:spPr>
          <a:xfrm>
            <a:off x="930480" y="2850674"/>
            <a:ext cx="20118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건수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순이익 및 평점에 따른 수수료를 계산하는 쿼리가 작동하여 해당 업체에 대한 정보를 한눈에 볼 수 있음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108038-B2D8-452A-9063-278B18F0B0D5}"/>
              </a:ext>
            </a:extLst>
          </p:cNvPr>
          <p:cNvSpPr/>
          <p:nvPr/>
        </p:nvSpPr>
        <p:spPr>
          <a:xfrm>
            <a:off x="9124092" y="2492758"/>
            <a:ext cx="2457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인기메뉴 확인은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요약쿼리로써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주문된 메뉴에 대한 합계 값을 나타냄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/>
              <a:t>단골고객 확인 역시 고객의 값에 대한 주문횟수를 표시</a:t>
            </a:r>
            <a:r>
              <a:rPr lang="en-US" altLang="ko-KR" sz="1000" dirty="0"/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E09F8F-4111-4AF9-97A6-F2FA8EA6DB39}"/>
              </a:ext>
            </a:extLst>
          </p:cNvPr>
          <p:cNvSpPr/>
          <p:nvPr/>
        </p:nvSpPr>
        <p:spPr>
          <a:xfrm>
            <a:off x="7707428" y="5454047"/>
            <a:ext cx="39765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업체를 조건으로 건 쿼리로 기존 메뉴를 수정하거나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추가쿼리로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새로운 메뉴를 더할 수 있으며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쿼리로 메뉴를 삭제하기 가능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63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CEB99-FACB-4459-9108-7CCD959F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8-5. </a:t>
            </a:r>
            <a:r>
              <a:rPr lang="ko-KR" altLang="en-US" dirty="0">
                <a:solidFill>
                  <a:srgbClr val="EFDC03"/>
                </a:solidFill>
              </a:rPr>
              <a:t>라이더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메인화면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3" name="그림 62" descr="스크린샷이(가) 표시된 사진&#10;&#10;자동 생성된 설명">
            <a:extLst>
              <a:ext uri="{FF2B5EF4-FFF2-40B4-BE49-F238E27FC236}">
                <a16:creationId xmlns:a16="http://schemas.microsoft.com/office/drawing/2014/main" id="{6D207A77-ADBE-4842-B4B5-B57C9C2E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71" y="1690688"/>
            <a:ext cx="5972458" cy="46639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0E703-B00D-44E6-A678-EE8E3F226D71}"/>
              </a:ext>
            </a:extLst>
          </p:cNvPr>
          <p:cNvSpPr/>
          <p:nvPr/>
        </p:nvSpPr>
        <p:spPr>
          <a:xfrm>
            <a:off x="6929183" y="982802"/>
            <a:ext cx="2965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고객이 부여한 평점을 모아주는 쿼리와 그 쿼리를 받아서 평점을 구해주는 쿼리가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그리고 이 쿼리로 매개로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배달료를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계산하는 쿼리가 연계되어 값이 나타남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234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b="0" dirty="0"/>
              <a:t>주제 소개</a:t>
            </a:r>
            <a:endParaRPr lang="en-US" altLang="ko-KR" sz="2000" b="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0" dirty="0"/>
              <a:t>주요 기능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질의 시나리오</a:t>
            </a:r>
            <a:r>
              <a:rPr lang="en-US" altLang="ko-KR" sz="2000" b="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0" dirty="0"/>
              <a:t>업무기술서</a:t>
            </a:r>
            <a:endParaRPr lang="en-US" altLang="ko-KR" sz="2000" b="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ERD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Relational Schema in Access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Key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Menu </a:t>
            </a:r>
            <a:r>
              <a:rPr lang="ko-KR" altLang="en-US" sz="2000" b="0" dirty="0"/>
              <a:t>흐름도</a:t>
            </a:r>
            <a:endParaRPr lang="en-US" altLang="ko-KR" sz="2000" b="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Access </a:t>
            </a:r>
            <a:r>
              <a:rPr lang="ko-KR" altLang="en-US" sz="2000" b="0" dirty="0"/>
              <a:t>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E200A-C64B-4556-8613-EC668B8B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2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CEB99-FACB-4459-9108-7CCD959F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8-5. </a:t>
            </a:r>
            <a:r>
              <a:rPr lang="ko-KR" altLang="en-US" dirty="0">
                <a:solidFill>
                  <a:srgbClr val="EFDC03"/>
                </a:solidFill>
              </a:rPr>
              <a:t>라이더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세부기능</a:t>
            </a:r>
          </a:p>
        </p:txBody>
      </p:sp>
      <p:pic>
        <p:nvPicPr>
          <p:cNvPr id="63" name="그림 62" descr="스크린샷이(가) 표시된 사진&#10;&#10;자동 생성된 설명">
            <a:extLst>
              <a:ext uri="{FF2B5EF4-FFF2-40B4-BE49-F238E27FC236}">
                <a16:creationId xmlns:a16="http://schemas.microsoft.com/office/drawing/2014/main" id="{6D207A77-ADBE-4842-B4B5-B57C9C2E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71" y="1690688"/>
            <a:ext cx="5972458" cy="46639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EEA4FC1-E69D-4AB9-9228-824C25DDEF8C}"/>
              </a:ext>
            </a:extLst>
          </p:cNvPr>
          <p:cNvSpPr/>
          <p:nvPr/>
        </p:nvSpPr>
        <p:spPr>
          <a:xfrm>
            <a:off x="4133840" y="2824838"/>
            <a:ext cx="755401" cy="424391"/>
          </a:xfrm>
          <a:prstGeom prst="rect">
            <a:avLst/>
          </a:prstGeom>
          <a:noFill/>
          <a:ln w="28575">
            <a:solidFill>
              <a:srgbClr val="FF73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A2B716D-7FAD-4F3F-888B-FE50F4BC12C7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16200000" flipV="1">
            <a:off x="3252164" y="1565460"/>
            <a:ext cx="272299" cy="2246457"/>
          </a:xfrm>
          <a:prstGeom prst="bentConnector3">
            <a:avLst>
              <a:gd name="adj1" fmla="val 183952"/>
            </a:avLst>
          </a:prstGeom>
          <a:ln w="28575">
            <a:solidFill>
              <a:srgbClr val="FF73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036C30F-C925-412B-8030-1B43C22EF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8" y="2552539"/>
            <a:ext cx="3331591" cy="20502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DF5CF953-D4A1-4FD3-BA46-2DB18E2BD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597" y="4307606"/>
            <a:ext cx="3915591" cy="23656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8CA3AA-0CA7-4885-95DF-9C5A5BAE4A02}"/>
              </a:ext>
            </a:extLst>
          </p:cNvPr>
          <p:cNvSpPr/>
          <p:nvPr/>
        </p:nvSpPr>
        <p:spPr>
          <a:xfrm>
            <a:off x="6096000" y="2824837"/>
            <a:ext cx="687113" cy="424391"/>
          </a:xfrm>
          <a:prstGeom prst="rect">
            <a:avLst/>
          </a:prstGeom>
          <a:noFill/>
          <a:ln w="28575">
            <a:solidFill>
              <a:srgbClr val="FF73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6A2463F-18ED-4694-821C-2510DC7EFD11}"/>
              </a:ext>
            </a:extLst>
          </p:cNvPr>
          <p:cNvCxnSpPr>
            <a:cxnSpLocks/>
            <a:stCxn id="15" idx="2"/>
            <a:endCxn id="10" idx="1"/>
          </p:cNvCxnSpPr>
          <p:nvPr/>
        </p:nvCxnSpPr>
        <p:spPr>
          <a:xfrm rot="16200000" flipH="1">
            <a:off x="5724971" y="3963814"/>
            <a:ext cx="2241213" cy="812040"/>
          </a:xfrm>
          <a:prstGeom prst="bentConnector2">
            <a:avLst/>
          </a:prstGeom>
          <a:ln w="28575">
            <a:solidFill>
              <a:srgbClr val="FF73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136990-C509-46B7-955D-DD96421A0357}"/>
              </a:ext>
            </a:extLst>
          </p:cNvPr>
          <p:cNvSpPr/>
          <p:nvPr/>
        </p:nvSpPr>
        <p:spPr>
          <a:xfrm>
            <a:off x="7934713" y="1871089"/>
            <a:ext cx="975575" cy="211100"/>
          </a:xfrm>
          <a:prstGeom prst="rect">
            <a:avLst/>
          </a:prstGeom>
          <a:noFill/>
          <a:ln w="28575">
            <a:solidFill>
              <a:srgbClr val="FF73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스크린샷이(가) 표시된 사진&#10;&#10;자동 생성된 설명">
            <a:extLst>
              <a:ext uri="{FF2B5EF4-FFF2-40B4-BE49-F238E27FC236}">
                <a16:creationId xmlns:a16="http://schemas.microsoft.com/office/drawing/2014/main" id="{66520B39-8CAA-4FFC-81C5-42393AC112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53" y="184725"/>
            <a:ext cx="2965600" cy="19825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5CE476C-7C4D-48FB-91CB-6A9C353D15D5}"/>
              </a:ext>
            </a:extLst>
          </p:cNvPr>
          <p:cNvCxnSpPr>
            <a:cxnSpLocks/>
            <a:stCxn id="29" idx="0"/>
            <a:endCxn id="34" idx="1"/>
          </p:cNvCxnSpPr>
          <p:nvPr/>
        </p:nvCxnSpPr>
        <p:spPr>
          <a:xfrm rot="5400000" flipH="1" flipV="1">
            <a:off x="8382439" y="1216075"/>
            <a:ext cx="695077" cy="614952"/>
          </a:xfrm>
          <a:prstGeom prst="bentConnector2">
            <a:avLst/>
          </a:prstGeom>
          <a:ln w="28575">
            <a:solidFill>
              <a:srgbClr val="FF73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6CF7F8-4995-4AE6-9542-AEE65FE852C0}"/>
              </a:ext>
            </a:extLst>
          </p:cNvPr>
          <p:cNvSpPr/>
          <p:nvPr/>
        </p:nvSpPr>
        <p:spPr>
          <a:xfrm>
            <a:off x="9037453" y="2241810"/>
            <a:ext cx="2965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배달료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책정 기준은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 이상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점이상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2500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 이상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2000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나머지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1500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CFE17F-1F69-4760-8310-CE93E5DD7E30}"/>
              </a:ext>
            </a:extLst>
          </p:cNvPr>
          <p:cNvSpPr/>
          <p:nvPr/>
        </p:nvSpPr>
        <p:spPr>
          <a:xfrm>
            <a:off x="630323" y="4138540"/>
            <a:ext cx="3048000" cy="415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배달목록확인 버튼을 누르면 라이더가 주문하기를 선택한 목록이 조건을 지정한 쿼리를 통해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보여짐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70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헬멧, 머리장식, 의류이(가) 표시된 사진&#10;&#10;자동 생성된 설명">
            <a:extLst>
              <a:ext uri="{FF2B5EF4-FFF2-40B4-BE49-F238E27FC236}">
                <a16:creationId xmlns:a16="http://schemas.microsoft.com/office/drawing/2014/main" id="{83498A11-D0C6-44CF-8B0E-02CAC67A1E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07" y="2313542"/>
            <a:ext cx="4480193" cy="4480193"/>
          </a:xfrm>
          <a:prstGeom prst="rect">
            <a:avLst/>
          </a:prstGeom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E576D240-8338-4B46-9BAC-231C8CA34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9600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QnA</a:t>
            </a:r>
            <a:endParaRPr lang="ko-KR" altLang="en-US" sz="96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9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800" b="0" dirty="0"/>
              <a:t>전화 주문보다 스마트폰 앱을 통한 주문에 매력을 느끼는 고객층이 증가함에 따라</a:t>
            </a:r>
            <a:br>
              <a:rPr lang="en-US" altLang="ko-KR" sz="1800" b="0" dirty="0"/>
            </a:br>
            <a:r>
              <a:rPr lang="ko-KR" altLang="en-US" sz="1800" b="0" dirty="0"/>
              <a:t>다양한 업체와 고객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라이더 사이의 원활한 주문 접수 및 배달 수행한다</a:t>
            </a:r>
            <a:r>
              <a:rPr lang="en-US" altLang="ko-KR" sz="1800" b="0" dirty="0"/>
              <a:t>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altLang="ko-KR" sz="1800" b="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800" b="0" dirty="0"/>
              <a:t>고객은 일반적인 음식 주문 서비스 이외에 업체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라이더와 연계되는</a:t>
            </a:r>
            <a:br>
              <a:rPr lang="en-US" altLang="ko-KR" sz="1800" b="0" dirty="0"/>
            </a:br>
            <a:r>
              <a:rPr lang="ko-KR" altLang="en-US" sz="1800" b="0" dirty="0"/>
              <a:t>서비스를 즐길 수 있으며</a:t>
            </a:r>
            <a:r>
              <a:rPr lang="en-US" altLang="ko-KR" sz="1800" b="0" dirty="0"/>
              <a:t>,</a:t>
            </a:r>
            <a:r>
              <a:rPr lang="ko-KR" altLang="en-US" sz="1800" b="0" dirty="0"/>
              <a:t> 업체는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고객에게 보다 합리적인 소비를 추구하고</a:t>
            </a:r>
            <a:br>
              <a:rPr lang="en-US" altLang="ko-KR" sz="1800" b="0" dirty="0"/>
            </a:br>
            <a:r>
              <a:rPr lang="ko-KR" altLang="en-US" sz="1800" b="0" dirty="0"/>
              <a:t>더욱 질 높은 서비스를 제공받도록 돕는다</a:t>
            </a:r>
            <a:r>
              <a:rPr lang="en-US" altLang="ko-KR" sz="1800" b="0" dirty="0"/>
              <a:t>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altLang="ko-KR" sz="1800" b="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800" b="0" dirty="0"/>
              <a:t>일반적 회원 개념인 고객과 업체 개체에 추가로 라이더 개체를 더하여</a:t>
            </a:r>
            <a:br>
              <a:rPr lang="en-US" altLang="ko-KR" sz="1800" b="0" dirty="0"/>
            </a:br>
            <a:r>
              <a:rPr lang="ko-KR" altLang="en-US" sz="1800" b="0" dirty="0"/>
              <a:t>월 정액 배달서비스 기능을 추가함으로써 고객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업체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라이더 간의 유기적이고</a:t>
            </a:r>
            <a:br>
              <a:rPr lang="en-US" altLang="ko-KR" sz="1800" b="0" dirty="0"/>
            </a:br>
            <a:r>
              <a:rPr lang="ko-KR" altLang="en-US" sz="1800" b="0" dirty="0"/>
              <a:t>원활한 배달서비스 진행을 구현하였다</a:t>
            </a:r>
            <a:r>
              <a:rPr lang="en-US" altLang="ko-KR" sz="1800" b="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D59232-09F9-44E2-8BB8-DB29C25A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8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주요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0" dirty="0"/>
              <a:t>회원은 고객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업체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라이더로 구성된다</a:t>
            </a:r>
            <a:r>
              <a:rPr lang="en-US" altLang="ko-KR" sz="1800" b="0" dirty="0"/>
              <a:t>.</a:t>
            </a:r>
          </a:p>
          <a:p>
            <a:r>
              <a:rPr lang="ko-KR" altLang="en-US" sz="1800" b="0" dirty="0"/>
              <a:t>회원은 회원가입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회원 정보 수정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월 정액 배달 가입 서비스를 제공받는다</a:t>
            </a:r>
            <a:r>
              <a:rPr lang="en-US" altLang="ko-KR" sz="1800" b="0" dirty="0"/>
              <a:t>.</a:t>
            </a:r>
          </a:p>
          <a:p>
            <a:r>
              <a:rPr lang="ko-KR" altLang="en-US" sz="1800" b="0" dirty="0"/>
              <a:t>회원은 서로 평점을 조회하거나 등록할 수 있다</a:t>
            </a:r>
            <a:r>
              <a:rPr lang="en-US" altLang="ko-KR" sz="1800" b="0" dirty="0"/>
              <a:t>.</a:t>
            </a:r>
          </a:p>
          <a:p>
            <a:endParaRPr lang="en-US" altLang="ko-KR" sz="1800" b="0" dirty="0"/>
          </a:p>
          <a:p>
            <a:r>
              <a:rPr lang="ko-KR" altLang="en-US" sz="1800" b="0" dirty="0"/>
              <a:t>고객은 업체에게 메뉴를 주문하고 업체는 해당 주문건을 라이더에게 배달 의뢰한다</a:t>
            </a:r>
            <a:r>
              <a:rPr lang="en-US" altLang="ko-KR" sz="1800" b="0" dirty="0"/>
              <a:t>.</a:t>
            </a:r>
          </a:p>
          <a:p>
            <a:r>
              <a:rPr lang="ko-KR" altLang="en-US" sz="1800" b="0" dirty="0"/>
              <a:t>고객은 메뉴 검색 조회 및 주문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메뉴 추천 기능을 사용할 수 있다</a:t>
            </a:r>
            <a:r>
              <a:rPr lang="en-US" altLang="ko-KR" sz="1800" b="0" dirty="0"/>
              <a:t>.</a:t>
            </a:r>
          </a:p>
          <a:p>
            <a:endParaRPr lang="en-US" altLang="ko-KR" sz="1800" b="0" dirty="0"/>
          </a:p>
          <a:p>
            <a:r>
              <a:rPr lang="ko-KR" altLang="en-US" sz="1800" b="0" dirty="0"/>
              <a:t>업체는 메뉴를 등록하거나 수정할 수 있으며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인기메뉴와 단골고객을 조회할 수 있다</a:t>
            </a:r>
            <a:r>
              <a:rPr lang="en-US" altLang="ko-KR" sz="1800" b="0" dirty="0"/>
              <a:t>.</a:t>
            </a:r>
          </a:p>
          <a:p>
            <a:r>
              <a:rPr lang="ko-KR" altLang="en-US" sz="1800" b="0" dirty="0"/>
              <a:t>업체와 라이더는 배달 현황과 완료 주문건을 조회할 수 있다</a:t>
            </a:r>
            <a:r>
              <a:rPr lang="en-US" altLang="ko-KR" sz="1800" b="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670E8-A6EC-4EC6-AA42-14AF1421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1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업무기술서 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1900" dirty="0"/>
              <a:t>회원</a:t>
            </a:r>
            <a:r>
              <a:rPr lang="en-US" altLang="ko-KR" sz="1900" dirty="0"/>
              <a:t>_</a:t>
            </a:r>
            <a:r>
              <a:rPr lang="ko-KR" altLang="en-US" sz="1900" b="1" dirty="0"/>
              <a:t>고객</a:t>
            </a:r>
            <a:endParaRPr lang="en-US" altLang="ko-KR" sz="1900" b="1" dirty="0"/>
          </a:p>
          <a:p>
            <a:pPr lvl="1">
              <a:lnSpc>
                <a:spcPct val="120000"/>
              </a:lnSpc>
            </a:pPr>
            <a:r>
              <a:rPr lang="ko-KR" altLang="en-US" sz="1900" dirty="0"/>
              <a:t>고객</a:t>
            </a:r>
            <a:r>
              <a:rPr lang="en-US" altLang="ko-KR" sz="1900" dirty="0"/>
              <a:t>ID*, </a:t>
            </a:r>
            <a:r>
              <a:rPr lang="ko-KR" altLang="en-US" sz="1900" dirty="0"/>
              <a:t>고객명</a:t>
            </a:r>
            <a:r>
              <a:rPr lang="en-US" altLang="ko-KR" sz="1900" dirty="0"/>
              <a:t>, </a:t>
            </a:r>
            <a:r>
              <a:rPr lang="ko-KR" altLang="en-US" sz="1900" dirty="0"/>
              <a:t>주소</a:t>
            </a:r>
            <a:r>
              <a:rPr lang="en-US" altLang="ko-KR" sz="1900" dirty="0"/>
              <a:t>, </a:t>
            </a:r>
            <a:r>
              <a:rPr lang="ko-KR" altLang="en-US" sz="1900" dirty="0"/>
              <a:t>연락처를 속성으로 갖는다</a:t>
            </a:r>
            <a:r>
              <a:rPr lang="en-US" altLang="ko-KR" sz="19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900" dirty="0"/>
              <a:t>한 명의 고객은 한 업체로부터 여러 메뉴를 주문할 수 있다</a:t>
            </a:r>
            <a:r>
              <a:rPr lang="en-US" altLang="ko-KR" sz="1900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900" dirty="0"/>
          </a:p>
          <a:p>
            <a:pPr>
              <a:lnSpc>
                <a:spcPct val="120000"/>
              </a:lnSpc>
            </a:pPr>
            <a:r>
              <a:rPr lang="ko-KR" altLang="en-US" sz="1900" dirty="0"/>
              <a:t>회원</a:t>
            </a:r>
            <a:r>
              <a:rPr lang="en-US" altLang="ko-KR" sz="1900" dirty="0"/>
              <a:t>_</a:t>
            </a:r>
            <a:r>
              <a:rPr lang="ko-KR" altLang="en-US" sz="1900" b="1" dirty="0"/>
              <a:t>업체</a:t>
            </a:r>
            <a:endParaRPr lang="en-US" altLang="ko-KR" sz="1900" b="1" dirty="0"/>
          </a:p>
          <a:p>
            <a:pPr lvl="1">
              <a:lnSpc>
                <a:spcPct val="120000"/>
              </a:lnSpc>
            </a:pPr>
            <a:r>
              <a:rPr lang="en-US" altLang="ko-KR" sz="1900" dirty="0"/>
              <a:t>ID*, </a:t>
            </a:r>
            <a:r>
              <a:rPr lang="ko-KR" altLang="en-US" sz="1900" dirty="0" err="1"/>
              <a:t>업체명</a:t>
            </a:r>
            <a:r>
              <a:rPr lang="en-US" altLang="ko-KR" sz="1900" dirty="0"/>
              <a:t>, </a:t>
            </a:r>
            <a:r>
              <a:rPr lang="ko-KR" altLang="en-US" sz="1900" dirty="0"/>
              <a:t>주소</a:t>
            </a:r>
            <a:r>
              <a:rPr lang="en-US" altLang="ko-KR" sz="1900" dirty="0"/>
              <a:t>, </a:t>
            </a:r>
            <a:r>
              <a:rPr lang="ko-KR" altLang="en-US" sz="1900" dirty="0"/>
              <a:t>연락처를 속성으로 갖는다</a:t>
            </a:r>
            <a:r>
              <a:rPr lang="en-US" altLang="ko-KR" sz="19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900" dirty="0"/>
              <a:t>여러 명의 고객으로부터 여러 메뉴를 제공한다</a:t>
            </a:r>
            <a:r>
              <a:rPr lang="en-US" altLang="ko-KR" sz="1900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sz="1900" dirty="0"/>
          </a:p>
          <a:p>
            <a:pPr>
              <a:lnSpc>
                <a:spcPct val="120000"/>
              </a:lnSpc>
            </a:pPr>
            <a:r>
              <a:rPr lang="ko-KR" altLang="en-US" sz="1900" dirty="0"/>
              <a:t>회원</a:t>
            </a:r>
            <a:r>
              <a:rPr lang="en-US" altLang="ko-KR" sz="1900" dirty="0"/>
              <a:t>_</a:t>
            </a:r>
            <a:r>
              <a:rPr lang="ko-KR" altLang="en-US" sz="1900" b="1" dirty="0"/>
              <a:t>라이더</a:t>
            </a:r>
            <a:endParaRPr lang="en-US" altLang="ko-KR" sz="1900" b="1" dirty="0"/>
          </a:p>
          <a:p>
            <a:pPr lvl="1">
              <a:lnSpc>
                <a:spcPct val="120000"/>
              </a:lnSpc>
            </a:pPr>
            <a:r>
              <a:rPr lang="ko-KR" altLang="en-US" sz="1900" dirty="0"/>
              <a:t>라이더</a:t>
            </a:r>
            <a:r>
              <a:rPr lang="en-US" altLang="ko-KR" sz="1900" dirty="0"/>
              <a:t>ID*, </a:t>
            </a:r>
            <a:r>
              <a:rPr lang="ko-KR" altLang="en-US" sz="1900" dirty="0" err="1"/>
              <a:t>라이더명</a:t>
            </a:r>
            <a:r>
              <a:rPr lang="en-US" altLang="ko-KR" sz="1900" dirty="0"/>
              <a:t>, </a:t>
            </a:r>
            <a:r>
              <a:rPr lang="ko-KR" altLang="en-US" sz="1900" dirty="0"/>
              <a:t>주소</a:t>
            </a:r>
            <a:r>
              <a:rPr lang="en-US" altLang="ko-KR" sz="1900" dirty="0"/>
              <a:t>, </a:t>
            </a:r>
            <a:r>
              <a:rPr lang="ko-KR" altLang="en-US" sz="1900" dirty="0"/>
              <a:t>연락처를 속성으로 갖는다</a:t>
            </a:r>
            <a:r>
              <a:rPr lang="en-US" altLang="ko-KR" sz="19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900" dirty="0"/>
              <a:t>여러 명의 라이더는 여러 건의 주문의 배달을 수행한다</a:t>
            </a:r>
            <a:r>
              <a:rPr lang="en-US" altLang="ko-KR" sz="19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900" dirty="0"/>
              <a:t>완료여부</a:t>
            </a:r>
            <a:r>
              <a:rPr lang="en-US" altLang="ko-KR" sz="1900" dirty="0"/>
              <a:t>, </a:t>
            </a:r>
            <a:r>
              <a:rPr lang="ko-KR" altLang="en-US" sz="1900" dirty="0"/>
              <a:t>주문 수행 건수에 따라 금주의 라이더로 선정된다</a:t>
            </a:r>
            <a:r>
              <a:rPr lang="en-US" altLang="ko-KR" sz="1900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 lvl="1">
              <a:lnSpc>
                <a:spcPct val="120000"/>
              </a:lnSpc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2C5AAE-2B98-48E1-9ECB-EF6E1516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3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   업무기술서 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2200" b="1" dirty="0"/>
              <a:t>메뉴</a:t>
            </a:r>
            <a:endParaRPr lang="en-US" altLang="ko-KR" sz="2200" b="1" dirty="0"/>
          </a:p>
          <a:p>
            <a:pPr lvl="1">
              <a:lnSpc>
                <a:spcPct val="110000"/>
              </a:lnSpc>
            </a:pPr>
            <a:r>
              <a:rPr lang="ko-KR" altLang="en-US" sz="1900" dirty="0"/>
              <a:t>메뉴코드</a:t>
            </a:r>
            <a:r>
              <a:rPr lang="en-US" altLang="ko-KR" sz="1900" dirty="0"/>
              <a:t>*, </a:t>
            </a:r>
            <a:r>
              <a:rPr lang="ko-KR" altLang="en-US" sz="1900" dirty="0" err="1"/>
              <a:t>메뉴명</a:t>
            </a:r>
            <a:r>
              <a:rPr lang="en-US" altLang="ko-KR" sz="1900" dirty="0"/>
              <a:t>, </a:t>
            </a:r>
            <a:r>
              <a:rPr lang="ko-KR" altLang="en-US" sz="1900" dirty="0"/>
              <a:t>업체</a:t>
            </a:r>
            <a:r>
              <a:rPr lang="en-US" altLang="ko-KR" sz="1900" dirty="0"/>
              <a:t>, </a:t>
            </a:r>
            <a:r>
              <a:rPr lang="ko-KR" altLang="en-US" sz="1900" dirty="0"/>
              <a:t>구분을 속성으로 갖는다</a:t>
            </a:r>
            <a:r>
              <a:rPr lang="en-US" altLang="ko-KR" sz="19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900" dirty="0"/>
              <a:t>한 명의 회원</a:t>
            </a:r>
            <a:r>
              <a:rPr lang="en-US" altLang="ko-KR" sz="1900" dirty="0"/>
              <a:t>(</a:t>
            </a:r>
            <a:r>
              <a:rPr lang="ko-KR" altLang="en-US" sz="1900" dirty="0"/>
              <a:t>고객</a:t>
            </a:r>
            <a:r>
              <a:rPr lang="en-US" altLang="ko-KR" sz="1900" dirty="0"/>
              <a:t>, </a:t>
            </a:r>
            <a:r>
              <a:rPr lang="ko-KR" altLang="en-US" sz="1900" dirty="0"/>
              <a:t>업체</a:t>
            </a:r>
            <a:r>
              <a:rPr lang="en-US" altLang="ko-KR" sz="1900" dirty="0"/>
              <a:t>)</a:t>
            </a:r>
            <a:r>
              <a:rPr lang="ko-KR" altLang="en-US" sz="1900" dirty="0"/>
              <a:t>은 여러 메뉴를 조회한다</a:t>
            </a:r>
            <a:r>
              <a:rPr lang="en-US" altLang="ko-KR" sz="19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200" b="1" dirty="0"/>
              <a:t>주문</a:t>
            </a:r>
            <a:endParaRPr lang="en-US" altLang="ko-KR" sz="2200" b="1" dirty="0"/>
          </a:p>
          <a:p>
            <a:pPr lvl="1">
              <a:lnSpc>
                <a:spcPct val="110000"/>
              </a:lnSpc>
            </a:pPr>
            <a:r>
              <a:rPr lang="ko-KR" altLang="en-US" sz="1900" dirty="0"/>
              <a:t>주문코드</a:t>
            </a:r>
            <a:r>
              <a:rPr lang="en-US" altLang="ko-KR" sz="1900" dirty="0"/>
              <a:t>*, </a:t>
            </a:r>
            <a:r>
              <a:rPr lang="ko-KR" altLang="en-US" sz="1900" dirty="0"/>
              <a:t>고객</a:t>
            </a:r>
            <a:r>
              <a:rPr lang="en-US" altLang="ko-KR" sz="1900" dirty="0"/>
              <a:t>ID, </a:t>
            </a:r>
            <a:r>
              <a:rPr lang="ko-KR" altLang="en-US" sz="1900" dirty="0"/>
              <a:t>업체</a:t>
            </a:r>
            <a:r>
              <a:rPr lang="en-US" altLang="ko-KR" sz="1900" dirty="0"/>
              <a:t>ID, </a:t>
            </a:r>
            <a:r>
              <a:rPr lang="ko-KR" altLang="en-US" sz="1900" dirty="0"/>
              <a:t>고객주소</a:t>
            </a:r>
            <a:r>
              <a:rPr lang="en-US" altLang="ko-KR" sz="1900" dirty="0"/>
              <a:t>, </a:t>
            </a:r>
            <a:r>
              <a:rPr lang="ko-KR" altLang="en-US" sz="1900" dirty="0"/>
              <a:t>메뉴명을 속성으로 갖는다</a:t>
            </a:r>
            <a:r>
              <a:rPr lang="en-US" altLang="ko-KR" sz="19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900" dirty="0"/>
              <a:t>한 명의 고객이 여러 업체에서 여러 메뉴를 주문할 수 있다</a:t>
            </a:r>
            <a:r>
              <a:rPr lang="en-US" altLang="ko-KR" sz="1900" dirty="0"/>
              <a:t>.</a:t>
            </a:r>
          </a:p>
          <a:p>
            <a:pPr lvl="1">
              <a:lnSpc>
                <a:spcPct val="110000"/>
              </a:lnSpc>
            </a:pP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200" b="1" dirty="0"/>
              <a:t>평점</a:t>
            </a:r>
            <a:endParaRPr lang="en-US" altLang="ko-KR" sz="2200" b="1" dirty="0"/>
          </a:p>
          <a:p>
            <a:pPr lvl="1">
              <a:lnSpc>
                <a:spcPct val="110000"/>
              </a:lnSpc>
            </a:pPr>
            <a:r>
              <a:rPr lang="ko-KR" altLang="en-US" sz="1900" dirty="0"/>
              <a:t>주문코드</a:t>
            </a:r>
            <a:r>
              <a:rPr lang="en-US" altLang="ko-KR" sz="1900" dirty="0"/>
              <a:t>*, </a:t>
            </a:r>
            <a:r>
              <a:rPr lang="ko-KR" altLang="en-US" sz="1900" dirty="0"/>
              <a:t>고객</a:t>
            </a:r>
            <a:r>
              <a:rPr lang="en-US" altLang="ko-KR" sz="1900" dirty="0"/>
              <a:t>ID*, </a:t>
            </a:r>
            <a:r>
              <a:rPr lang="ko-KR" altLang="en-US" sz="1900" dirty="0"/>
              <a:t>업체</a:t>
            </a:r>
            <a:r>
              <a:rPr lang="en-US" altLang="ko-KR" sz="1900" dirty="0"/>
              <a:t>ID*, </a:t>
            </a:r>
            <a:r>
              <a:rPr lang="ko-KR" altLang="en-US" sz="1900" dirty="0"/>
              <a:t>라이더</a:t>
            </a:r>
            <a:r>
              <a:rPr lang="en-US" altLang="ko-KR" sz="1900" dirty="0"/>
              <a:t>ID*, </a:t>
            </a:r>
            <a:r>
              <a:rPr lang="ko-KR" altLang="en-US" sz="1900" dirty="0"/>
              <a:t>평점</a:t>
            </a:r>
            <a:r>
              <a:rPr lang="en-US" altLang="ko-KR" sz="1900" dirty="0"/>
              <a:t>(1~5)</a:t>
            </a:r>
            <a:r>
              <a:rPr lang="ko-KR" altLang="en-US" sz="1900" dirty="0"/>
              <a:t>을 속성으로 갖는다</a:t>
            </a:r>
            <a:r>
              <a:rPr lang="en-US" altLang="ko-KR" sz="19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900" dirty="0"/>
              <a:t>평점은 회원 당 </a:t>
            </a:r>
            <a:r>
              <a:rPr lang="en-US" altLang="ko-KR" sz="1900" dirty="0"/>
              <a:t>1</a:t>
            </a:r>
            <a:r>
              <a:rPr lang="ko-KR" altLang="en-US" sz="1900" dirty="0"/>
              <a:t>회 등록 가능하다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CEF641-E36A-4B70-A62C-F1FE3BE4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54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제목 1">
            <a:extLst>
              <a:ext uri="{FF2B5EF4-FFF2-40B4-BE49-F238E27FC236}">
                <a16:creationId xmlns:a16="http://schemas.microsoft.com/office/drawing/2014/main" id="{FCAD0B30-94D4-493D-9FB1-33B89442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44266" cy="1325563"/>
          </a:xfrm>
        </p:spPr>
        <p:txBody>
          <a:bodyPr/>
          <a:lstStyle/>
          <a:p>
            <a:r>
              <a:rPr lang="en-US" altLang="ko-KR" b="1" dirty="0"/>
              <a:t>4. ERD</a:t>
            </a:r>
            <a:endParaRPr lang="ko-KR" altLang="en-US" b="1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1C6F80F3-8014-4216-99EA-A47E4A26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 descr="초밥이(가) 표시된 사진&#10;&#10;자동 생성된 설명">
            <a:extLst>
              <a:ext uri="{FF2B5EF4-FFF2-40B4-BE49-F238E27FC236}">
                <a16:creationId xmlns:a16="http://schemas.microsoft.com/office/drawing/2014/main" id="{D9B1C44E-BEED-4134-849E-93B58D729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47" y="1690688"/>
            <a:ext cx="8242506" cy="44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13" descr="스크린샷이(가) 표시된 사진&#10;&#10;자동 생성된 설명">
            <a:extLst>
              <a:ext uri="{FF2B5EF4-FFF2-40B4-BE49-F238E27FC236}">
                <a16:creationId xmlns:a16="http://schemas.microsoft.com/office/drawing/2014/main" id="{F3B41ABD-6F30-4B18-B660-0C70849BB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3" r="4218" b="1"/>
          <a:stretch/>
        </p:blipFill>
        <p:spPr>
          <a:xfrm>
            <a:off x="2426099" y="1752438"/>
            <a:ext cx="6626290" cy="454216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9051CFDE-0BB7-4856-B94E-FA4ACBE8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02091" cy="1325563"/>
          </a:xfrm>
        </p:spPr>
        <p:txBody>
          <a:bodyPr/>
          <a:lstStyle/>
          <a:p>
            <a:r>
              <a:rPr lang="en-US" altLang="ko-KR" b="1" dirty="0"/>
              <a:t>5. Relational Schema in Access</a:t>
            </a:r>
            <a:endParaRPr lang="ko-KR" altLang="en-US" b="1" dirty="0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17AA9BE1-8446-4EEF-AF45-076874BC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D08DF-3A5A-42AB-A547-D30E3DFE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710" y="1690688"/>
            <a:ext cx="3956180" cy="4351338"/>
          </a:xfrm>
        </p:spPr>
        <p:txBody>
          <a:bodyPr/>
          <a:lstStyle/>
          <a:p>
            <a:r>
              <a:rPr lang="ko-KR" altLang="en-US" dirty="0"/>
              <a:t>월 정액제 배달서비스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ED8CFF-2273-4139-AB14-3936D984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2A8-2919-4624-BB2A-491FF090B84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7383EF4-2DC5-4536-9983-9B972D61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02091" cy="1325563"/>
          </a:xfrm>
        </p:spPr>
        <p:txBody>
          <a:bodyPr/>
          <a:lstStyle/>
          <a:p>
            <a:r>
              <a:rPr lang="en-US" altLang="ko-KR" b="1" dirty="0"/>
              <a:t>6. Key Points</a:t>
            </a:r>
            <a:endParaRPr lang="ko-KR" altLang="en-US" b="1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673EED3-A927-4F32-9D77-04247DE420F1}"/>
              </a:ext>
            </a:extLst>
          </p:cNvPr>
          <p:cNvGrpSpPr/>
          <p:nvPr/>
        </p:nvGrpSpPr>
        <p:grpSpPr>
          <a:xfrm>
            <a:off x="3467790" y="2165687"/>
            <a:ext cx="4542907" cy="3001625"/>
            <a:chOff x="1533203" y="2188993"/>
            <a:chExt cx="4006978" cy="2478543"/>
          </a:xfrm>
        </p:grpSpPr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AF336C2-45F8-45AC-B722-57F4BA944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203" y="2188993"/>
              <a:ext cx="4006978" cy="2478543"/>
            </a:xfrm>
            <a:prstGeom prst="rect">
              <a:avLst/>
            </a:prstGeom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3373BA5-7B76-4A74-9425-2E4ACF8B2459}"/>
                </a:ext>
              </a:extLst>
            </p:cNvPr>
            <p:cNvCxnSpPr/>
            <p:nvPr/>
          </p:nvCxnSpPr>
          <p:spPr>
            <a:xfrm>
              <a:off x="2768138" y="2984269"/>
              <a:ext cx="229431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6CD6455-A008-482D-A729-C6A05D08DC80}"/>
                </a:ext>
              </a:extLst>
            </p:cNvPr>
            <p:cNvCxnSpPr>
              <a:cxnSpLocks/>
            </p:cNvCxnSpPr>
            <p:nvPr/>
          </p:nvCxnSpPr>
          <p:spPr>
            <a:xfrm>
              <a:off x="1756755" y="3128357"/>
              <a:ext cx="198397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813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1709</Words>
  <Application>Microsoft Office PowerPoint</Application>
  <PresentationFormat>와이드스크린</PresentationFormat>
  <Paragraphs>225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나눔고딕</vt:lpstr>
      <vt:lpstr>나눔고딕 ExtraBold</vt:lpstr>
      <vt:lpstr>맑은 고딕</vt:lpstr>
      <vt:lpstr>Arial</vt:lpstr>
      <vt:lpstr>Arial Black</vt:lpstr>
      <vt:lpstr>Office 테마</vt:lpstr>
      <vt:lpstr>배달 앱 관리시스템</vt:lpstr>
      <vt:lpstr>개요</vt:lpstr>
      <vt:lpstr>1. 주제 소개</vt:lpstr>
      <vt:lpstr>2. 주요 기능</vt:lpstr>
      <vt:lpstr>3. 업무기술서 (1)</vt:lpstr>
      <vt:lpstr>   업무기술서 (2)</vt:lpstr>
      <vt:lpstr>4. ERD</vt:lpstr>
      <vt:lpstr>5. Relational Schema in Access</vt:lpstr>
      <vt:lpstr>6. Key Points</vt:lpstr>
      <vt:lpstr>6. Key Points (2)</vt:lpstr>
      <vt:lpstr>7. 메뉴흐름도</vt:lpstr>
      <vt:lpstr>8. Access 구현</vt:lpstr>
      <vt:lpstr>8-1. 로그인</vt:lpstr>
      <vt:lpstr>8-2. 회원가입</vt:lpstr>
      <vt:lpstr>8-3. 고객_메인화면</vt:lpstr>
      <vt:lpstr>8-3. 고객_세부기능</vt:lpstr>
      <vt:lpstr>8-4. 업체_메인화면</vt:lpstr>
      <vt:lpstr>8-4. 업체_세부기능</vt:lpstr>
      <vt:lpstr>8-5. 라이더_메인화면</vt:lpstr>
      <vt:lpstr>8-5. 라이더_세부기능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배달 앱 관리시스템</dc:title>
  <dc:creator>CafeAlle</dc:creator>
  <cp:lastModifiedBy>CafeAlle</cp:lastModifiedBy>
  <cp:revision>6</cp:revision>
  <dcterms:created xsi:type="dcterms:W3CDTF">2019-06-02T17:01:19Z</dcterms:created>
  <dcterms:modified xsi:type="dcterms:W3CDTF">2019-06-02T17:48:10Z</dcterms:modified>
</cp:coreProperties>
</file>