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7" r:id="rId6"/>
    <p:sldId id="259" r:id="rId7"/>
    <p:sldId id="272" r:id="rId8"/>
    <p:sldId id="262" r:id="rId9"/>
    <p:sldId id="271" r:id="rId10"/>
    <p:sldId id="263" r:id="rId11"/>
    <p:sldId id="270" r:id="rId12"/>
    <p:sldId id="264" r:id="rId13"/>
    <p:sldId id="269" r:id="rId14"/>
    <p:sldId id="26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34383E-CDD2-431A-9C92-992336E0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200000"/>
                    </a14:imgEffect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2D1AD-E876-4DA3-8B0D-44F6E841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BE7CD-8245-4EF4-985C-68632D6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1CBA5-1AF8-47D8-BD68-7AE95DF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00AE27-4207-43F2-89E2-47E582ABCFD9}"/>
              </a:ext>
            </a:extLst>
          </p:cNvPr>
          <p:cNvSpPr/>
          <p:nvPr userDrawn="1"/>
        </p:nvSpPr>
        <p:spPr>
          <a:xfrm>
            <a:off x="838200" y="771017"/>
            <a:ext cx="667294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6600" dirty="0">
                <a:solidFill>
                  <a:schemeClr val="bg1"/>
                </a:solidFill>
                <a:latin typeface="국민체 Bold" panose="02020800000000000000" pitchFamily="18" charset="-127"/>
                <a:ea typeface="국민체 Bold" panose="02020800000000000000" pitchFamily="18" charset="-127"/>
              </a:rPr>
              <a:t>컴퓨터네트워크</a:t>
            </a:r>
            <a:endParaRPr lang="en-US" altLang="ko-KR" sz="4800" dirty="0">
              <a:solidFill>
                <a:schemeClr val="bg1"/>
              </a:solidFill>
              <a:latin typeface="국민체 Bold" panose="02020800000000000000" pitchFamily="18" charset="-127"/>
              <a:ea typeface="국민체 Bold" panose="02020800000000000000" pitchFamily="18" charset="-127"/>
            </a:endParaRPr>
          </a:p>
          <a:p>
            <a:pPr algn="l"/>
            <a:r>
              <a:rPr lang="ko-KR" altLang="en-US" sz="3600" dirty="0">
                <a:solidFill>
                  <a:schemeClr val="bg1"/>
                </a:solidFill>
                <a:latin typeface="국민체 Regular" panose="02020600000000000000" pitchFamily="18" charset="-127"/>
                <a:ea typeface="국민체 Regular" panose="02020600000000000000" pitchFamily="18" charset="-127"/>
              </a:rPr>
              <a:t>소켓 통신 구현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46AE9-C146-4AD7-85B0-B3113A9F7220}"/>
              </a:ext>
            </a:extLst>
          </p:cNvPr>
          <p:cNvSpPr/>
          <p:nvPr userDrawn="1"/>
        </p:nvSpPr>
        <p:spPr>
          <a:xfrm>
            <a:off x="8610600" y="4851918"/>
            <a:ext cx="2743200" cy="1287624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</a:pPr>
            <a:r>
              <a:rPr lang="ko-KR" altLang="en-US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 학번</a:t>
            </a:r>
            <a:r>
              <a:rPr lang="en-US" altLang="ko-KR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: 20175288</a:t>
            </a:r>
          </a:p>
          <a:p>
            <a:pPr algn="l">
              <a:lnSpc>
                <a:spcPct val="120000"/>
              </a:lnSpc>
            </a:pPr>
            <a:r>
              <a:rPr lang="ko-KR" altLang="en-US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 이름</a:t>
            </a:r>
            <a:r>
              <a:rPr lang="en-US" altLang="ko-KR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: </a:t>
            </a:r>
            <a:r>
              <a:rPr lang="ko-KR" altLang="en-US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최광삼</a:t>
            </a:r>
            <a:endParaRPr lang="en-US" altLang="ko-KR" sz="2000" dirty="0">
              <a:latin typeface="국민체 Regular" panose="02020600000000000000" pitchFamily="18" charset="-127"/>
              <a:ea typeface="국민체 Regular" panose="02020600000000000000" pitchFamily="18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 학과</a:t>
            </a:r>
            <a:r>
              <a:rPr lang="en-US" altLang="ko-KR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: </a:t>
            </a:r>
            <a:r>
              <a:rPr lang="ko-KR" altLang="en-US" sz="2000" dirty="0">
                <a:latin typeface="국민체 Regular" panose="02020600000000000000" pitchFamily="18" charset="-127"/>
                <a:ea typeface="국민체 Regular" panose="02020600000000000000" pitchFamily="18" charset="-127"/>
              </a:rPr>
              <a:t>경영정보전공</a:t>
            </a:r>
          </a:p>
        </p:txBody>
      </p:sp>
    </p:spTree>
    <p:extLst>
      <p:ext uri="{BB962C8B-B14F-4D97-AF65-F5344CB8AC3E}">
        <p14:creationId xmlns:p14="http://schemas.microsoft.com/office/powerpoint/2010/main" val="299529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A5F63-1D8B-4FDB-893F-41F2279A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2FD35-D97B-451A-808A-146D72986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54CF2-769C-446B-8AF7-5B091AC8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18517-F6CE-4E36-BB68-A271F150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40C2A-EB5C-4B98-82F9-5A099311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97E76-D6B1-42B8-8555-38CFD8A8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357728-52E8-405E-9C4C-3D807564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98F2B-2CE2-447F-8161-00F186D6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C8C0C-309E-4218-A0B3-F24BF0A5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D861D-E8E6-4A81-BE1A-EB185B15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065D9F-9635-484B-B704-04E604A457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saturation sat="200000"/>
                    </a14:imgEffect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EB08DD-6F7A-4EFC-8AB3-50D08B450852}"/>
              </a:ext>
            </a:extLst>
          </p:cNvPr>
          <p:cNvSpPr/>
          <p:nvPr userDrawn="1"/>
        </p:nvSpPr>
        <p:spPr>
          <a:xfrm>
            <a:off x="3150524" y="0"/>
            <a:ext cx="90414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473C4-9F57-42D6-B770-1314376E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686DE-A834-44DA-96BA-BFB717CD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4DBE1-2770-4EE1-B75D-B3F8ABA7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5E6E03-F61F-44C8-9765-026D1D6C26F1}"/>
              </a:ext>
            </a:extLst>
          </p:cNvPr>
          <p:cNvSpPr/>
          <p:nvPr userDrawn="1"/>
        </p:nvSpPr>
        <p:spPr>
          <a:xfrm>
            <a:off x="10077501" y="887192"/>
            <a:ext cx="1239417" cy="23708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0A757-C307-4889-93A5-790CDF92D92D}"/>
              </a:ext>
            </a:extLst>
          </p:cNvPr>
          <p:cNvSpPr txBox="1"/>
          <p:nvPr userDrawn="1"/>
        </p:nvSpPr>
        <p:spPr>
          <a:xfrm>
            <a:off x="10040620" y="40511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국민체 Bold" panose="02020800000000000000" pitchFamily="18" charset="-127"/>
                <a:ea typeface="국민체 Bold" panose="02020800000000000000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410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49824-82C3-4BED-8A46-A883CF28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695A5-0BC1-4B62-BB04-A7A4147E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9BF93-A0A6-45E2-995B-029BC4B1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C08D-2599-4FCD-9A5F-6FBB0A0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84283-598B-46B5-A27A-1CE0F312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5F19DD-90B5-40B4-BD6E-4885B7BE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14F77-9BBD-40CB-AD38-C2FBA20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25FCB-235D-4423-8DB9-C970C754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5D045-7465-4EEB-B7ED-072C7FC3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24D23-AFAF-4926-B294-03B2A538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AA54AF-EB95-45FE-B6BD-B4D73C93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6C4A2-5586-46ED-B023-5A262380F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51BB43-FE23-4BFE-BCDC-E6300FC9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CF34A0-C514-4FAF-AF00-157560EE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9D9CA-F38F-4DDC-B96E-CFA2A444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071772-74AE-4222-8325-72788242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AD455C-779C-405D-958B-6DA86910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7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4FAB-8280-403C-A252-21ED3822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2594D-30AA-4FF3-BC10-8982CE14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2C037-0BC9-404B-8AC9-C37FDC8A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ECB49-4DA1-4B47-929C-957DAA3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5E40D5-D872-474D-8BC8-40736A7F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A1EB01-B57A-48E1-B715-6D97CC4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AA3EB-5FDA-4438-B5BA-CAFB9D88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3BE8D-4E46-403C-BDA9-A59AD243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7ED97-5145-41B5-8B75-7CC85569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76ADB-0ED1-4CBD-9E62-6931677A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3407-1AE0-48F4-8842-D6F9397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8A84F-3065-44EA-9BE1-BA5E15B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07FD1-8B5E-4E83-A99B-E7DB2F1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D441E-B215-4618-94D1-F81E2099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48D467-D4CE-4AAB-B000-3AED48B3C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9AA48-1D5E-40A4-AF26-91F031CD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CEB44-84A0-4E7C-98A6-9FB649ED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DAD6E-68EC-42E1-8C9A-936D498A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FB3EC-B36A-4FCD-A8B1-0EAF168F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A744CA-6D46-484F-83F7-6E87A09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59633-A27D-47D4-B2FB-E16AA26E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EFE5E-45C0-4CAF-B6F8-33ABD3B7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51A1-6F67-4990-90C0-F9218FE56814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B4B7A-23D1-43DF-80ED-7C21AB31F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D0FA-0FDF-404A-9D38-E398B2966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D3A18-4129-41B5-B642-9E05527C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6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HEAD – 100 (1)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2ABB6-A56E-49CA-A122-84EFBEE48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3" y="2977688"/>
            <a:ext cx="4342857" cy="26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DC1D37-7597-40A8-9A56-FB293EDE6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3" y="1845442"/>
            <a:ext cx="9460516" cy="429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708AE-EAD8-4874-A0F0-BA6AC542E434}"/>
              </a:ext>
            </a:extLst>
          </p:cNvPr>
          <p:cNvSpPr txBox="1"/>
          <p:nvPr/>
        </p:nvSpPr>
        <p:spPr>
          <a:xfrm>
            <a:off x="6483402" y="2977688"/>
            <a:ext cx="53805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[ 1 ]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(14.39.201.243)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     서버</a:t>
            </a:r>
            <a:r>
              <a:rPr lang="en-US" altLang="ko-KR" sz="1600" dirty="0"/>
              <a:t>(175.193.196.140)</a:t>
            </a:r>
            <a:r>
              <a:rPr lang="ko-KR" altLang="en-US" sz="1600" dirty="0"/>
              <a:t>으로 메시지를 보내고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[ 2 ] </a:t>
            </a:r>
            <a:r>
              <a:rPr lang="ko-KR" altLang="en-US" sz="1600" dirty="0"/>
              <a:t>서버에서는 클라이언트로부터 </a:t>
            </a:r>
            <a:endParaRPr lang="en-US" altLang="ko-KR" sz="1600" dirty="0"/>
          </a:p>
          <a:p>
            <a:r>
              <a:rPr lang="ko-KR" altLang="en-US" sz="1600" dirty="0"/>
              <a:t>      받은 메시지에 응답</a:t>
            </a:r>
            <a:r>
              <a:rPr lang="en-US" altLang="ko-KR" sz="1600" dirty="0"/>
              <a:t>(HEAD HTTP/1.1 100 Continue)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[ 3 ] </a:t>
            </a:r>
            <a:r>
              <a:rPr lang="ko-KR" altLang="en-US" sz="1600" dirty="0"/>
              <a:t>클라이언트는 서버에게 정보 전달</a:t>
            </a:r>
            <a:endParaRPr lang="en-US" altLang="ko-KR" sz="1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D3987A4-1F48-42C6-8E03-636C0BA4A656}"/>
              </a:ext>
            </a:extLst>
          </p:cNvPr>
          <p:cNvSpPr/>
          <p:nvPr/>
        </p:nvSpPr>
        <p:spPr>
          <a:xfrm>
            <a:off x="6483403" y="5215022"/>
            <a:ext cx="3771995" cy="429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D4A6D-9633-48FA-8DF0-107F050E0E17}"/>
              </a:ext>
            </a:extLst>
          </p:cNvPr>
          <p:cNvSpPr txBox="1"/>
          <p:nvPr/>
        </p:nvSpPr>
        <p:spPr>
          <a:xfrm>
            <a:off x="6488789" y="5280402"/>
            <a:ext cx="3766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HEAD – 100 : </a:t>
            </a:r>
            <a:r>
              <a:rPr lang="ko-KR" altLang="en-US" sz="1200" dirty="0">
                <a:solidFill>
                  <a:srgbClr val="FF0000"/>
                </a:solidFill>
              </a:rPr>
              <a:t>요청을 받았으며 프로세스를 계속함</a:t>
            </a:r>
          </a:p>
        </p:txBody>
      </p:sp>
    </p:spTree>
    <p:extLst>
      <p:ext uri="{BB962C8B-B14F-4D97-AF65-F5344CB8AC3E}">
        <p14:creationId xmlns:p14="http://schemas.microsoft.com/office/powerpoint/2010/main" val="396015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HEAD – 100 (2)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40279-FB0E-47F5-894F-CF9AC258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1595397"/>
            <a:ext cx="2572718" cy="1226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434BD0-6288-4CAA-8C63-5B5282A3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1594063"/>
            <a:ext cx="3993160" cy="12347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B646A7-6CFF-44B0-B410-30EC604A7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3326252"/>
            <a:ext cx="3893206" cy="1191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31B73-2B61-4E20-984A-9A46C762A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5012217"/>
            <a:ext cx="2572718" cy="1227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CBBF7-A23D-4879-8E34-F4F51A807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32" y="5012766"/>
            <a:ext cx="3987570" cy="1235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B3BD811-0E37-47BF-B781-2DF772448F6F}"/>
              </a:ext>
            </a:extLst>
          </p:cNvPr>
          <p:cNvSpPr/>
          <p:nvPr/>
        </p:nvSpPr>
        <p:spPr>
          <a:xfrm>
            <a:off x="729842" y="1595123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FF7FC4-C1CE-421D-8C40-B15806CA7C96}"/>
              </a:ext>
            </a:extLst>
          </p:cNvPr>
          <p:cNvSpPr/>
          <p:nvPr/>
        </p:nvSpPr>
        <p:spPr>
          <a:xfrm>
            <a:off x="729842" y="3324896"/>
            <a:ext cx="3893206" cy="1193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54617-0539-453C-ACF0-EC21E7A60AC6}"/>
              </a:ext>
            </a:extLst>
          </p:cNvPr>
          <p:cNvSpPr/>
          <p:nvPr/>
        </p:nvSpPr>
        <p:spPr>
          <a:xfrm>
            <a:off x="729842" y="5020615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4E7278-7732-40EF-94F0-829732D2561B}"/>
              </a:ext>
            </a:extLst>
          </p:cNvPr>
          <p:cNvGrpSpPr/>
          <p:nvPr/>
        </p:nvGrpSpPr>
        <p:grpSpPr>
          <a:xfrm>
            <a:off x="5016617" y="3207940"/>
            <a:ext cx="1224788" cy="1409867"/>
            <a:chOff x="4941117" y="3114412"/>
            <a:chExt cx="1224788" cy="1409867"/>
          </a:xfrm>
        </p:grpSpPr>
        <p:sp>
          <p:nvSpPr>
            <p:cNvPr id="13" name="화살표: 위로 굽음 12">
              <a:extLst>
                <a:ext uri="{FF2B5EF4-FFF2-40B4-BE49-F238E27FC236}">
                  <a16:creationId xmlns:a16="http://schemas.microsoft.com/office/drawing/2014/main" id="{A91291BF-ED32-497B-B711-27E68581C944}"/>
                </a:ext>
              </a:extLst>
            </p:cNvPr>
            <p:cNvSpPr/>
            <p:nvPr/>
          </p:nvSpPr>
          <p:spPr>
            <a:xfrm rot="16200000" flipH="1">
              <a:off x="5215160" y="2840369"/>
              <a:ext cx="606797" cy="1154884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로 굽음 13">
              <a:extLst>
                <a:ext uri="{FF2B5EF4-FFF2-40B4-BE49-F238E27FC236}">
                  <a16:creationId xmlns:a16="http://schemas.microsoft.com/office/drawing/2014/main" id="{D4A0EF8D-EC0F-4653-8872-7DF584E81744}"/>
                </a:ext>
              </a:extLst>
            </p:cNvPr>
            <p:cNvSpPr/>
            <p:nvPr/>
          </p:nvSpPr>
          <p:spPr>
            <a:xfrm flipV="1">
              <a:off x="4941117" y="3917482"/>
              <a:ext cx="1224788" cy="606797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DC5E8C1-C87B-48AC-8EF7-20D64FC33504}"/>
              </a:ext>
            </a:extLst>
          </p:cNvPr>
          <p:cNvSpPr txBox="1"/>
          <p:nvPr/>
        </p:nvSpPr>
        <p:spPr>
          <a:xfrm>
            <a:off x="7906114" y="1708388"/>
            <a:ext cx="3438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1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3 = </a:t>
            </a:r>
            <a:r>
              <a:rPr lang="ko-KR" altLang="en-US" sz="1200" dirty="0"/>
              <a:t>마지막 시퀀스 값 전달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414 = </a:t>
            </a:r>
            <a:r>
              <a:rPr lang="ko-KR" altLang="en-US" sz="1200" dirty="0"/>
              <a:t>마지막 </a:t>
            </a:r>
            <a:r>
              <a:rPr lang="en-US" altLang="ko-KR" sz="1200" dirty="0"/>
              <a:t>Ack </a:t>
            </a:r>
            <a:r>
              <a:rPr lang="ko-KR" altLang="en-US" sz="1200" dirty="0"/>
              <a:t>값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7724D-12D2-4181-BC4F-69D78A4890F8}"/>
              </a:ext>
            </a:extLst>
          </p:cNvPr>
          <p:cNvSpPr txBox="1"/>
          <p:nvPr/>
        </p:nvSpPr>
        <p:spPr>
          <a:xfrm>
            <a:off x="7326211" y="3345378"/>
            <a:ext cx="473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에서 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210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7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414 = </a:t>
            </a:r>
            <a:r>
              <a:rPr lang="ko-KR" altLang="en-US" sz="1200" dirty="0"/>
              <a:t>클라이언트의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4 = </a:t>
            </a:r>
            <a:r>
              <a:rPr lang="ko-KR" altLang="en-US" sz="1200" dirty="0"/>
              <a:t>전달된 </a:t>
            </a:r>
            <a:r>
              <a:rPr lang="en-US" altLang="ko-KR" sz="1200" dirty="0"/>
              <a:t>Seq </a:t>
            </a:r>
            <a:r>
              <a:rPr lang="ko-KR" altLang="en-US" sz="1200" dirty="0"/>
              <a:t>값</a:t>
            </a:r>
            <a:r>
              <a:rPr lang="en-US" altLang="ko-KR" sz="1200" dirty="0"/>
              <a:t>(3)</a:t>
            </a:r>
            <a:r>
              <a:rPr lang="ko-KR" altLang="en-US" sz="1200" dirty="0"/>
              <a:t>에 클라이언트 메시지</a:t>
            </a:r>
            <a:r>
              <a:rPr lang="en-US" altLang="ko-KR" sz="1200" dirty="0"/>
              <a:t>(1)</a:t>
            </a:r>
            <a:r>
              <a:rPr lang="ko-KR" altLang="en-US" sz="1200" dirty="0"/>
              <a:t>를 더한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4FBC9-544F-43BE-B216-1A7F8369370F}"/>
              </a:ext>
            </a:extLst>
          </p:cNvPr>
          <p:cNvSpPr txBox="1"/>
          <p:nvPr/>
        </p:nvSpPr>
        <p:spPr>
          <a:xfrm>
            <a:off x="7906114" y="5054676"/>
            <a:ext cx="35253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메시지 수신이 끝난 다음의 상태를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4 = 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시퀀스 시작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624 = </a:t>
            </a:r>
            <a:r>
              <a:rPr lang="ko-KR" altLang="en-US" sz="1200" dirty="0"/>
              <a:t>종료된 시퀀스</a:t>
            </a:r>
            <a:r>
              <a:rPr lang="en-US" altLang="ko-KR" sz="1200" dirty="0"/>
              <a:t>(414)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en-US" altLang="ko-KR" sz="1200" dirty="0"/>
              <a:t>                    </a:t>
            </a:r>
            <a:r>
              <a:rPr lang="ko-KR" altLang="en-US" sz="1200" dirty="0"/>
              <a:t>서버의 메시지</a:t>
            </a:r>
            <a:r>
              <a:rPr lang="en-US" altLang="ko-KR" sz="1200" dirty="0"/>
              <a:t>(210)</a:t>
            </a:r>
            <a:r>
              <a:rPr lang="ko-KR" altLang="en-US" sz="1200" dirty="0"/>
              <a:t>를 더한 값</a:t>
            </a:r>
          </a:p>
        </p:txBody>
      </p:sp>
    </p:spTree>
    <p:extLst>
      <p:ext uri="{BB962C8B-B14F-4D97-AF65-F5344CB8AC3E}">
        <p14:creationId xmlns:p14="http://schemas.microsoft.com/office/powerpoint/2010/main" val="129940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3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POST – 200 (1)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6E6100-9960-4F8B-8F87-D93297FE7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76" y="2972324"/>
            <a:ext cx="3990476" cy="26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878B8A-FD79-4558-A7A6-77B04ED09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76" y="1842744"/>
            <a:ext cx="9615448" cy="429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8DAFD9-31AF-4ACA-B3F8-947A34332FF4}"/>
              </a:ext>
            </a:extLst>
          </p:cNvPr>
          <p:cNvSpPr/>
          <p:nvPr/>
        </p:nvSpPr>
        <p:spPr>
          <a:xfrm>
            <a:off x="6186791" y="5200134"/>
            <a:ext cx="3277437" cy="429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5875F-7EF2-4ACF-B4FF-B028F4ECB82E}"/>
              </a:ext>
            </a:extLst>
          </p:cNvPr>
          <p:cNvSpPr txBox="1"/>
          <p:nvPr/>
        </p:nvSpPr>
        <p:spPr>
          <a:xfrm>
            <a:off x="6192178" y="3003512"/>
            <a:ext cx="47061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[ 1 ]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(14.39.201.243)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     서버</a:t>
            </a:r>
            <a:r>
              <a:rPr lang="en-US" altLang="ko-KR" sz="1600" dirty="0"/>
              <a:t>(175.193.196.140)</a:t>
            </a:r>
            <a:r>
              <a:rPr lang="ko-KR" altLang="en-US" sz="1600" dirty="0"/>
              <a:t>으로 메시지를 보내고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[ 2 ] </a:t>
            </a:r>
            <a:r>
              <a:rPr lang="ko-KR" altLang="en-US" sz="1600" dirty="0"/>
              <a:t>서버에서는 클라이언트로부터 </a:t>
            </a:r>
            <a:endParaRPr lang="en-US" altLang="ko-KR" sz="1600" dirty="0"/>
          </a:p>
          <a:p>
            <a:r>
              <a:rPr lang="ko-KR" altLang="en-US" sz="1600" dirty="0"/>
              <a:t>      받은 메시지에 응답</a:t>
            </a:r>
            <a:r>
              <a:rPr lang="en-US" altLang="ko-KR" sz="1600" dirty="0"/>
              <a:t>(POST HTTP/1.1 200 OK)</a:t>
            </a:r>
          </a:p>
          <a:p>
            <a:endParaRPr lang="en-US" altLang="ko-KR" sz="1600" dirty="0"/>
          </a:p>
          <a:p>
            <a:r>
              <a:rPr lang="en-US" altLang="ko-KR" sz="1600" dirty="0"/>
              <a:t>[ 3 ] </a:t>
            </a:r>
            <a:r>
              <a:rPr lang="ko-KR" altLang="en-US" sz="1600" dirty="0"/>
              <a:t>클라이언트는 서버에게 정보 전달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03A7A-7264-48AB-9855-F6FE1DE2FD3D}"/>
              </a:ext>
            </a:extLst>
          </p:cNvPr>
          <p:cNvSpPr txBox="1"/>
          <p:nvPr/>
        </p:nvSpPr>
        <p:spPr>
          <a:xfrm>
            <a:off x="6192178" y="5265514"/>
            <a:ext cx="3272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POST – 200 : </a:t>
            </a:r>
            <a:r>
              <a:rPr lang="ko-KR" altLang="en-US" sz="1200" dirty="0">
                <a:solidFill>
                  <a:srgbClr val="FF0000"/>
                </a:solidFill>
              </a:rPr>
              <a:t>서버가 요청을 제대로 처리함</a:t>
            </a:r>
          </a:p>
        </p:txBody>
      </p:sp>
    </p:spTree>
    <p:extLst>
      <p:ext uri="{BB962C8B-B14F-4D97-AF65-F5344CB8AC3E}">
        <p14:creationId xmlns:p14="http://schemas.microsoft.com/office/powerpoint/2010/main" val="313412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3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POST – 200 (2)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74F8A-2CD1-4AF9-843A-8224F1D3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1595397"/>
            <a:ext cx="2572718" cy="1226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FF1530-E18F-43AE-8E78-67670C931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1589275"/>
            <a:ext cx="3971884" cy="12326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1BB259-02FB-444E-AF47-10FF6BC51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3324621"/>
            <a:ext cx="3901907" cy="1193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756B9-BBF7-46ED-9B53-F29E18EA8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5012217"/>
            <a:ext cx="2572718" cy="1227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F64F36-6A35-4F4F-87E5-A06AC4DFB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5007095"/>
            <a:ext cx="3971884" cy="12322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3F084F-8BAA-4795-8A9F-FD6D089EA344}"/>
              </a:ext>
            </a:extLst>
          </p:cNvPr>
          <p:cNvSpPr/>
          <p:nvPr/>
        </p:nvSpPr>
        <p:spPr>
          <a:xfrm>
            <a:off x="729842" y="1595123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6A2775-F024-41F4-A8C4-A9F37DEB89A4}"/>
              </a:ext>
            </a:extLst>
          </p:cNvPr>
          <p:cNvSpPr/>
          <p:nvPr/>
        </p:nvSpPr>
        <p:spPr>
          <a:xfrm>
            <a:off x="729842" y="3324896"/>
            <a:ext cx="3901907" cy="1193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38CC4C-3AED-4C12-95C3-0FA614DC2F85}"/>
              </a:ext>
            </a:extLst>
          </p:cNvPr>
          <p:cNvSpPr/>
          <p:nvPr/>
        </p:nvSpPr>
        <p:spPr>
          <a:xfrm>
            <a:off x="729842" y="5020615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EC5368-512D-48B6-9624-A83852633F76}"/>
              </a:ext>
            </a:extLst>
          </p:cNvPr>
          <p:cNvGrpSpPr/>
          <p:nvPr/>
        </p:nvGrpSpPr>
        <p:grpSpPr>
          <a:xfrm>
            <a:off x="5016617" y="3207940"/>
            <a:ext cx="1224788" cy="1409867"/>
            <a:chOff x="4941117" y="3114412"/>
            <a:chExt cx="1224788" cy="1409867"/>
          </a:xfrm>
        </p:grpSpPr>
        <p:sp>
          <p:nvSpPr>
            <p:cNvPr id="13" name="화살표: 위로 굽음 12">
              <a:extLst>
                <a:ext uri="{FF2B5EF4-FFF2-40B4-BE49-F238E27FC236}">
                  <a16:creationId xmlns:a16="http://schemas.microsoft.com/office/drawing/2014/main" id="{D818B782-3F47-4DAF-8A43-FB568872382D}"/>
                </a:ext>
              </a:extLst>
            </p:cNvPr>
            <p:cNvSpPr/>
            <p:nvPr/>
          </p:nvSpPr>
          <p:spPr>
            <a:xfrm rot="16200000" flipH="1">
              <a:off x="5215160" y="2840369"/>
              <a:ext cx="606797" cy="1154884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로 굽음 13">
              <a:extLst>
                <a:ext uri="{FF2B5EF4-FFF2-40B4-BE49-F238E27FC236}">
                  <a16:creationId xmlns:a16="http://schemas.microsoft.com/office/drawing/2014/main" id="{47514BA0-E511-4ACA-A6E2-4C3A462BED2F}"/>
                </a:ext>
              </a:extLst>
            </p:cNvPr>
            <p:cNvSpPr/>
            <p:nvPr/>
          </p:nvSpPr>
          <p:spPr>
            <a:xfrm flipV="1">
              <a:off x="4941117" y="3917482"/>
              <a:ext cx="1224788" cy="606797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04F0BEC-9B4A-4BAD-BED0-9013DD689E32}"/>
              </a:ext>
            </a:extLst>
          </p:cNvPr>
          <p:cNvSpPr txBox="1"/>
          <p:nvPr/>
        </p:nvSpPr>
        <p:spPr>
          <a:xfrm>
            <a:off x="7906114" y="1708388"/>
            <a:ext cx="3438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1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4 = </a:t>
            </a:r>
            <a:r>
              <a:rPr lang="ko-KR" altLang="en-US" sz="1200" dirty="0"/>
              <a:t>마지막 시퀀스 값 전달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624 = </a:t>
            </a:r>
            <a:r>
              <a:rPr lang="ko-KR" altLang="en-US" sz="1200" dirty="0"/>
              <a:t>마지막 </a:t>
            </a:r>
            <a:r>
              <a:rPr lang="en-US" altLang="ko-KR" sz="1200" dirty="0"/>
              <a:t>Ack </a:t>
            </a:r>
            <a:r>
              <a:rPr lang="ko-KR" altLang="en-US" sz="1200" dirty="0"/>
              <a:t>값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7396B-45AC-4F35-BD63-F87457CF01DC}"/>
              </a:ext>
            </a:extLst>
          </p:cNvPr>
          <p:cNvSpPr txBox="1"/>
          <p:nvPr/>
        </p:nvSpPr>
        <p:spPr>
          <a:xfrm>
            <a:off x="7326211" y="3345378"/>
            <a:ext cx="473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에서 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204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7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624 = </a:t>
            </a:r>
            <a:r>
              <a:rPr lang="ko-KR" altLang="en-US" sz="1200" dirty="0"/>
              <a:t>클라이언트의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5 = </a:t>
            </a:r>
            <a:r>
              <a:rPr lang="ko-KR" altLang="en-US" sz="1200" dirty="0"/>
              <a:t>전달된 </a:t>
            </a:r>
            <a:r>
              <a:rPr lang="en-US" altLang="ko-KR" sz="1200" dirty="0"/>
              <a:t>Seq </a:t>
            </a:r>
            <a:r>
              <a:rPr lang="ko-KR" altLang="en-US" sz="1200" dirty="0"/>
              <a:t>값</a:t>
            </a:r>
            <a:r>
              <a:rPr lang="en-US" altLang="ko-KR" sz="1200" dirty="0"/>
              <a:t>(3)</a:t>
            </a:r>
            <a:r>
              <a:rPr lang="ko-KR" altLang="en-US" sz="1200" dirty="0"/>
              <a:t>에 클라이언트 메시지</a:t>
            </a:r>
            <a:r>
              <a:rPr lang="en-US" altLang="ko-KR" sz="1200" dirty="0"/>
              <a:t>(1)</a:t>
            </a:r>
            <a:r>
              <a:rPr lang="ko-KR" altLang="en-US" sz="1200" dirty="0"/>
              <a:t>를 더한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9EE93-1A29-4690-A9D6-79506138491C}"/>
              </a:ext>
            </a:extLst>
          </p:cNvPr>
          <p:cNvSpPr txBox="1"/>
          <p:nvPr/>
        </p:nvSpPr>
        <p:spPr>
          <a:xfrm>
            <a:off x="7906114" y="5054676"/>
            <a:ext cx="35253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메시지 수신이 끝난 다음의 상태를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5 = 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시퀀스 시작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828 = </a:t>
            </a:r>
            <a:r>
              <a:rPr lang="ko-KR" altLang="en-US" sz="1200" dirty="0"/>
              <a:t>종료된 시퀀스</a:t>
            </a:r>
            <a:r>
              <a:rPr lang="en-US" altLang="ko-KR" sz="1200" dirty="0"/>
              <a:t>(624)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en-US" altLang="ko-KR" sz="1200" dirty="0"/>
              <a:t>                    </a:t>
            </a:r>
            <a:r>
              <a:rPr lang="ko-KR" altLang="en-US" sz="1200" dirty="0"/>
              <a:t>서버의 메시지</a:t>
            </a:r>
            <a:r>
              <a:rPr lang="en-US" altLang="ko-KR" sz="1200" dirty="0"/>
              <a:t>(204)</a:t>
            </a:r>
            <a:r>
              <a:rPr lang="ko-KR" altLang="en-US" sz="1200" dirty="0"/>
              <a:t>를 더한 값</a:t>
            </a:r>
          </a:p>
        </p:txBody>
      </p:sp>
    </p:spTree>
    <p:extLst>
      <p:ext uri="{BB962C8B-B14F-4D97-AF65-F5344CB8AC3E}">
        <p14:creationId xmlns:p14="http://schemas.microsoft.com/office/powerpoint/2010/main" val="381655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POST – 500 (1)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765A24-D696-43C8-9B12-F34C1E15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4" y="2972324"/>
            <a:ext cx="5438095" cy="26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35A560-E930-45B7-8985-D349B117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842744"/>
            <a:ext cx="9469172" cy="429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9077F-A83A-4FDA-8C2C-671A1F08CF7A}"/>
              </a:ext>
            </a:extLst>
          </p:cNvPr>
          <p:cNvSpPr txBox="1"/>
          <p:nvPr/>
        </p:nvSpPr>
        <p:spPr>
          <a:xfrm>
            <a:off x="6531665" y="2972324"/>
            <a:ext cx="52373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[ 1 ]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(14.39.201.243)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     서버</a:t>
            </a:r>
            <a:r>
              <a:rPr lang="en-US" altLang="ko-KR" sz="1600" dirty="0"/>
              <a:t>(175.193.196.140)</a:t>
            </a:r>
            <a:r>
              <a:rPr lang="ko-KR" altLang="en-US" sz="1600" dirty="0"/>
              <a:t>으로 메시지를 보내고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[ 2 ] </a:t>
            </a:r>
            <a:r>
              <a:rPr lang="ko-KR" altLang="en-US" sz="1600" dirty="0"/>
              <a:t>서버에서는 클라이언트로부터 받은 메시지에 응답</a:t>
            </a:r>
            <a:endParaRPr lang="en-US" altLang="ko-KR" sz="1600" dirty="0"/>
          </a:p>
          <a:p>
            <a:r>
              <a:rPr lang="en-US" altLang="ko-KR" sz="1600" dirty="0"/>
              <a:t>      (POST HTTP/1.1 500 Internal Server Error)</a:t>
            </a:r>
          </a:p>
          <a:p>
            <a:endParaRPr lang="en-US" altLang="ko-KR" sz="1600" dirty="0"/>
          </a:p>
          <a:p>
            <a:r>
              <a:rPr lang="en-US" altLang="ko-KR" sz="1600" dirty="0"/>
              <a:t>[ 3 ] </a:t>
            </a:r>
            <a:r>
              <a:rPr lang="ko-KR" altLang="en-US" sz="1600" dirty="0"/>
              <a:t>클라이언트는 서버에게 정보 전달</a:t>
            </a:r>
            <a:endParaRPr lang="en-US" altLang="ko-KR" sz="1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25D817-F11B-4E2E-97BA-1DB50575A226}"/>
              </a:ext>
            </a:extLst>
          </p:cNvPr>
          <p:cNvGrpSpPr/>
          <p:nvPr/>
        </p:nvGrpSpPr>
        <p:grpSpPr>
          <a:xfrm>
            <a:off x="6531666" y="5209658"/>
            <a:ext cx="4474880" cy="429333"/>
            <a:chOff x="6531666" y="5209658"/>
            <a:chExt cx="4474880" cy="429333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BBD1E-F1A9-4710-9E16-2C8F2FE934CC}"/>
                </a:ext>
              </a:extLst>
            </p:cNvPr>
            <p:cNvSpPr/>
            <p:nvPr/>
          </p:nvSpPr>
          <p:spPr>
            <a:xfrm>
              <a:off x="6531666" y="5209658"/>
              <a:ext cx="4474880" cy="42933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055C0-9F92-4DB4-867B-DDC603671D34}"/>
                </a:ext>
              </a:extLst>
            </p:cNvPr>
            <p:cNvSpPr txBox="1"/>
            <p:nvPr/>
          </p:nvSpPr>
          <p:spPr>
            <a:xfrm>
              <a:off x="6537052" y="5275038"/>
              <a:ext cx="446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* POST – 500 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서버에 오류가 발생하여 요청을 수행할 수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8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POST – 500 (2)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DEC191-A1CF-47E0-AC33-66D9C429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1595397"/>
            <a:ext cx="2572718" cy="1226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C60B87-13DC-4437-A53E-0A8BD09B2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1595123"/>
            <a:ext cx="3932236" cy="1226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89632D-D19D-4194-838A-986299886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3316772"/>
            <a:ext cx="3974438" cy="12096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DA5964-235F-4320-86A4-39CF36810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5012217"/>
            <a:ext cx="2572718" cy="1227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4D7F01-4558-4EC7-913D-76141BB62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5012154"/>
            <a:ext cx="3994744" cy="12271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38902D-F1AC-4E7D-BF9B-157D8B694C1A}"/>
              </a:ext>
            </a:extLst>
          </p:cNvPr>
          <p:cNvSpPr/>
          <p:nvPr/>
        </p:nvSpPr>
        <p:spPr>
          <a:xfrm>
            <a:off x="729842" y="1595123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E832C9-8970-4A78-B5A5-ADF598C697A7}"/>
              </a:ext>
            </a:extLst>
          </p:cNvPr>
          <p:cNvSpPr/>
          <p:nvPr/>
        </p:nvSpPr>
        <p:spPr>
          <a:xfrm>
            <a:off x="729842" y="3324896"/>
            <a:ext cx="3974438" cy="1193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C4E28-BD7C-4669-8684-8810BF676FA5}"/>
              </a:ext>
            </a:extLst>
          </p:cNvPr>
          <p:cNvSpPr/>
          <p:nvPr/>
        </p:nvSpPr>
        <p:spPr>
          <a:xfrm>
            <a:off x="729842" y="5020615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EA4801-75D6-4594-9C26-1A70F01F5115}"/>
              </a:ext>
            </a:extLst>
          </p:cNvPr>
          <p:cNvGrpSpPr/>
          <p:nvPr/>
        </p:nvGrpSpPr>
        <p:grpSpPr>
          <a:xfrm>
            <a:off x="5016617" y="3207940"/>
            <a:ext cx="1224788" cy="1409867"/>
            <a:chOff x="4941117" y="3114412"/>
            <a:chExt cx="1224788" cy="1409867"/>
          </a:xfrm>
        </p:grpSpPr>
        <p:sp>
          <p:nvSpPr>
            <p:cNvPr id="13" name="화살표: 위로 굽음 12">
              <a:extLst>
                <a:ext uri="{FF2B5EF4-FFF2-40B4-BE49-F238E27FC236}">
                  <a16:creationId xmlns:a16="http://schemas.microsoft.com/office/drawing/2014/main" id="{A84D4419-C8F1-43B8-85E6-487D82C78C10}"/>
                </a:ext>
              </a:extLst>
            </p:cNvPr>
            <p:cNvSpPr/>
            <p:nvPr/>
          </p:nvSpPr>
          <p:spPr>
            <a:xfrm rot="16200000" flipH="1">
              <a:off x="5215160" y="2840369"/>
              <a:ext cx="606797" cy="1154884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로 굽음 13">
              <a:extLst>
                <a:ext uri="{FF2B5EF4-FFF2-40B4-BE49-F238E27FC236}">
                  <a16:creationId xmlns:a16="http://schemas.microsoft.com/office/drawing/2014/main" id="{D62624DE-14DE-412C-9E1B-C73C25FDAF27}"/>
                </a:ext>
              </a:extLst>
            </p:cNvPr>
            <p:cNvSpPr/>
            <p:nvPr/>
          </p:nvSpPr>
          <p:spPr>
            <a:xfrm flipV="1">
              <a:off x="4941117" y="3917482"/>
              <a:ext cx="1224788" cy="606797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DA5C59-2484-4199-A615-FBC0515C82B2}"/>
              </a:ext>
            </a:extLst>
          </p:cNvPr>
          <p:cNvSpPr txBox="1"/>
          <p:nvPr/>
        </p:nvSpPr>
        <p:spPr>
          <a:xfrm>
            <a:off x="7906114" y="1708388"/>
            <a:ext cx="3438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1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5 = </a:t>
            </a:r>
            <a:r>
              <a:rPr lang="ko-KR" altLang="en-US" sz="1200" dirty="0"/>
              <a:t>마지막 시퀀스 값 전달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828 = </a:t>
            </a:r>
            <a:r>
              <a:rPr lang="ko-KR" altLang="en-US" sz="1200" dirty="0"/>
              <a:t>마지막 </a:t>
            </a:r>
            <a:r>
              <a:rPr lang="en-US" altLang="ko-KR" sz="1200" dirty="0"/>
              <a:t>Ack </a:t>
            </a:r>
            <a:r>
              <a:rPr lang="ko-KR" altLang="en-US" sz="1200" dirty="0"/>
              <a:t>값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1DA3F-0A4A-4438-BDAF-2637854F2804}"/>
              </a:ext>
            </a:extLst>
          </p:cNvPr>
          <p:cNvSpPr txBox="1"/>
          <p:nvPr/>
        </p:nvSpPr>
        <p:spPr>
          <a:xfrm>
            <a:off x="7326211" y="3345378"/>
            <a:ext cx="473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에서 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223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7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828 = </a:t>
            </a:r>
            <a:r>
              <a:rPr lang="ko-KR" altLang="en-US" sz="1200" dirty="0"/>
              <a:t>클라이언트의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6 = </a:t>
            </a:r>
            <a:r>
              <a:rPr lang="ko-KR" altLang="en-US" sz="1200" dirty="0"/>
              <a:t>전달된 </a:t>
            </a:r>
            <a:r>
              <a:rPr lang="en-US" altLang="ko-KR" sz="1200" dirty="0"/>
              <a:t>Seq </a:t>
            </a:r>
            <a:r>
              <a:rPr lang="ko-KR" altLang="en-US" sz="1200" dirty="0"/>
              <a:t>값</a:t>
            </a:r>
            <a:r>
              <a:rPr lang="en-US" altLang="ko-KR" sz="1200" dirty="0"/>
              <a:t>(3)</a:t>
            </a:r>
            <a:r>
              <a:rPr lang="ko-KR" altLang="en-US" sz="1200" dirty="0"/>
              <a:t>에 클라이언트 메시지</a:t>
            </a:r>
            <a:r>
              <a:rPr lang="en-US" altLang="ko-KR" sz="1200" dirty="0"/>
              <a:t>(1)</a:t>
            </a:r>
            <a:r>
              <a:rPr lang="ko-KR" altLang="en-US" sz="1200" dirty="0"/>
              <a:t>를 더한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102EE-E446-40DF-B22B-E4E63B7B18A2}"/>
              </a:ext>
            </a:extLst>
          </p:cNvPr>
          <p:cNvSpPr txBox="1"/>
          <p:nvPr/>
        </p:nvSpPr>
        <p:spPr>
          <a:xfrm>
            <a:off x="7906114" y="5054676"/>
            <a:ext cx="35253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메시지 수신이 끝난 다음의 상태를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6 = 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시퀀스 시작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1051 = </a:t>
            </a:r>
            <a:r>
              <a:rPr lang="ko-KR" altLang="en-US" sz="1200" dirty="0"/>
              <a:t>종료된 시퀀스</a:t>
            </a:r>
            <a:r>
              <a:rPr lang="en-US" altLang="ko-KR" sz="1200" dirty="0"/>
              <a:t>(828)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en-US" altLang="ko-KR" sz="1200" dirty="0"/>
              <a:t>                      </a:t>
            </a:r>
            <a:r>
              <a:rPr lang="ko-KR" altLang="en-US" sz="1200" dirty="0"/>
              <a:t>서버의 메시지</a:t>
            </a:r>
            <a:r>
              <a:rPr lang="en-US" altLang="ko-KR" sz="1200" dirty="0"/>
              <a:t>(223)</a:t>
            </a:r>
            <a:r>
              <a:rPr lang="ko-KR" altLang="en-US" sz="1200" dirty="0"/>
              <a:t>를 더한 값</a:t>
            </a:r>
          </a:p>
        </p:txBody>
      </p:sp>
    </p:spTree>
    <p:extLst>
      <p:ext uri="{BB962C8B-B14F-4D97-AF65-F5344CB8AC3E}">
        <p14:creationId xmlns:p14="http://schemas.microsoft.com/office/powerpoint/2010/main" val="16149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A34215-5228-4E52-8914-68E21B099AF6}"/>
              </a:ext>
            </a:extLst>
          </p:cNvPr>
          <p:cNvCxnSpPr>
            <a:cxnSpLocks/>
          </p:cNvCxnSpPr>
          <p:nvPr/>
        </p:nvCxnSpPr>
        <p:spPr>
          <a:xfrm flipH="1">
            <a:off x="4938319" y="3502975"/>
            <a:ext cx="42280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ADF81A-B1AF-4FBD-BF1D-6CE75EF94D9B}"/>
              </a:ext>
            </a:extLst>
          </p:cNvPr>
          <p:cNvSpPr txBox="1"/>
          <p:nvPr/>
        </p:nvSpPr>
        <p:spPr>
          <a:xfrm>
            <a:off x="4815281" y="1720433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국민체 Bold" panose="02020800000000000000" pitchFamily="18" charset="-127"/>
                <a:ea typeface="국민체 Bold" panose="02020800000000000000" pitchFamily="18" charset="-127"/>
              </a:rPr>
              <a:t>1</a:t>
            </a:r>
            <a:endParaRPr lang="ko-KR" altLang="en-US" sz="4800" b="1" dirty="0">
              <a:latin typeface="국민체 Bold" panose="02020800000000000000" pitchFamily="18" charset="-127"/>
              <a:ea typeface="국민체 Bold" panose="020208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73389-C6D1-4E5B-9EF2-089DC9DD039B}"/>
              </a:ext>
            </a:extLst>
          </p:cNvPr>
          <p:cNvSpPr txBox="1"/>
          <p:nvPr/>
        </p:nvSpPr>
        <p:spPr>
          <a:xfrm>
            <a:off x="4824097" y="4028570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국민체 Bold" panose="02020800000000000000" pitchFamily="18" charset="-127"/>
                <a:ea typeface="국민체 Bold" panose="02020800000000000000" pitchFamily="18" charset="-127"/>
              </a:rPr>
              <a:t>2</a:t>
            </a:r>
            <a:endParaRPr lang="ko-KR" altLang="en-US" sz="4800" b="1" dirty="0">
              <a:latin typeface="국민체 Bold" panose="02020800000000000000" pitchFamily="18" charset="-127"/>
              <a:ea typeface="국민체 Bold" panose="020208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E62BF-A808-4AB3-9D65-FC4CE1EE0D37}"/>
              </a:ext>
            </a:extLst>
          </p:cNvPr>
          <p:cNvSpPr txBox="1"/>
          <p:nvPr/>
        </p:nvSpPr>
        <p:spPr>
          <a:xfrm>
            <a:off x="6096000" y="1720432"/>
            <a:ext cx="2611933" cy="1256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소켓 프로그래밍 소스코드</a:t>
            </a:r>
            <a:r>
              <a:rPr lang="en-US" altLang="ko-KR" sz="1200" b="1" dirty="0"/>
              <a:t>(Python)</a:t>
            </a:r>
          </a:p>
          <a:p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1. </a:t>
            </a:r>
            <a:r>
              <a:rPr lang="ko-KR" altLang="en-US" sz="1200" dirty="0"/>
              <a:t>서버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클라이언트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작동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A0B51-2CAB-45EF-A70B-CF96D795839E}"/>
              </a:ext>
            </a:extLst>
          </p:cNvPr>
          <p:cNvSpPr txBox="1"/>
          <p:nvPr/>
        </p:nvSpPr>
        <p:spPr>
          <a:xfrm>
            <a:off x="6096000" y="4028570"/>
            <a:ext cx="2563188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Wireshark </a:t>
            </a:r>
            <a:r>
              <a:rPr lang="ko-KR" altLang="en-US" sz="1200" b="1" dirty="0"/>
              <a:t>분석</a:t>
            </a:r>
            <a:endParaRPr lang="en-US" altLang="ko-KR" sz="1200" b="1" dirty="0"/>
          </a:p>
          <a:p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GET – 200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GET – 404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HEAD – 100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POST – 200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POST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4861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C2CF2F-D3DF-447C-BA81-4A37746DBDAD}"/>
              </a:ext>
            </a:extLst>
          </p:cNvPr>
          <p:cNvSpPr txBox="1"/>
          <p:nvPr/>
        </p:nvSpPr>
        <p:spPr>
          <a:xfrm>
            <a:off x="1250151" y="434611"/>
            <a:ext cx="4156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소켓 프로그래밍 소스코드</a:t>
            </a:r>
            <a:r>
              <a:rPr lang="en-US" altLang="ko-KR" sz="2000" dirty="0"/>
              <a:t>(Python)</a:t>
            </a:r>
          </a:p>
          <a:p>
            <a:r>
              <a:rPr lang="ko-KR" altLang="en-US" sz="2000" u="sng" dirty="0"/>
              <a:t>서버</a:t>
            </a:r>
            <a:endParaRPr lang="en-US" altLang="ko-KR" sz="2000" u="sng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DA844B-C4E5-4B6D-A865-E9605536B467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1B79B4-E14F-4023-B8D0-7C86F300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14" y="1299476"/>
            <a:ext cx="4068973" cy="530603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C6076AD-DA09-4B9E-A3C6-A509EE03DF4F}"/>
              </a:ext>
            </a:extLst>
          </p:cNvPr>
          <p:cNvSpPr/>
          <p:nvPr/>
        </p:nvSpPr>
        <p:spPr>
          <a:xfrm>
            <a:off x="9282396" y="1124103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TCP</a:t>
            </a:r>
            <a:r>
              <a:rPr lang="ko-KR" altLang="en-US" sz="1200" dirty="0">
                <a:solidFill>
                  <a:schemeClr val="tx1"/>
                </a:solidFill>
              </a:rPr>
              <a:t>로 통신하도록 설정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185234-29AC-41AA-A016-C4950B255349}"/>
              </a:ext>
            </a:extLst>
          </p:cNvPr>
          <p:cNvSpPr/>
          <p:nvPr/>
        </p:nvSpPr>
        <p:spPr>
          <a:xfrm>
            <a:off x="9282396" y="2257415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호스트 및 포트번호 부여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49BAF31-9B51-471E-BE3C-5F164A0DEECC}"/>
              </a:ext>
            </a:extLst>
          </p:cNvPr>
          <p:cNvSpPr/>
          <p:nvPr/>
        </p:nvSpPr>
        <p:spPr>
          <a:xfrm>
            <a:off x="9282396" y="3100906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클라이언트 접속 대기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DB5F3B-BE2D-42DD-874F-4E2FE49783C8}"/>
              </a:ext>
            </a:extLst>
          </p:cNvPr>
          <p:cNvSpPr/>
          <p:nvPr/>
        </p:nvSpPr>
        <p:spPr>
          <a:xfrm>
            <a:off x="804619" y="2538843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연결된 소켓의 정보 저장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123A9DD-21B1-4577-A7EE-FB9F3F3883E5}"/>
              </a:ext>
            </a:extLst>
          </p:cNvPr>
          <p:cNvSpPr/>
          <p:nvPr/>
        </p:nvSpPr>
        <p:spPr>
          <a:xfrm>
            <a:off x="804619" y="5894190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통신 종료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DFE67B-AE1D-44F4-94BB-8BC7B6E36B34}"/>
              </a:ext>
            </a:extLst>
          </p:cNvPr>
          <p:cNvSpPr/>
          <p:nvPr/>
        </p:nvSpPr>
        <p:spPr>
          <a:xfrm>
            <a:off x="9282396" y="4488288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상황에 따라 적절한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프로토콜 헤더 전송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AA599B9-4EFC-47B1-BA9C-0236C97F5053}"/>
              </a:ext>
            </a:extLst>
          </p:cNvPr>
          <p:cNvSpPr/>
          <p:nvPr/>
        </p:nvSpPr>
        <p:spPr>
          <a:xfrm>
            <a:off x="804619" y="3402660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클라이언트로부터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메시지 수신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846F61D-2A7C-40C8-B0CF-5447F39D06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414448" y="1367384"/>
            <a:ext cx="1867948" cy="709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9BC199-0538-469F-B904-623C0E2C34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46212" y="2500696"/>
            <a:ext cx="343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40C58C-9FB3-47E8-AEE9-E13521AD72B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54997" y="2782124"/>
            <a:ext cx="8871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06A976-82C4-45C9-B925-455826E2059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59439" y="3344187"/>
            <a:ext cx="2622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9E61A0-9E5D-466A-9527-2C386A48FD7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954997" y="3645941"/>
            <a:ext cx="8871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781E4EB-ECAD-4CB3-85BA-F2A13DE00CD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954997" y="6137471"/>
            <a:ext cx="887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465B7361-5159-43B0-922B-FC0EFDCA9162}"/>
              </a:ext>
            </a:extLst>
          </p:cNvPr>
          <p:cNvSpPr/>
          <p:nvPr/>
        </p:nvSpPr>
        <p:spPr>
          <a:xfrm>
            <a:off x="8395234" y="3701918"/>
            <a:ext cx="831411" cy="212840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C2CF2F-D3DF-447C-BA81-4A37746DBDAD}"/>
              </a:ext>
            </a:extLst>
          </p:cNvPr>
          <p:cNvSpPr txBox="1"/>
          <p:nvPr/>
        </p:nvSpPr>
        <p:spPr>
          <a:xfrm>
            <a:off x="1250151" y="434611"/>
            <a:ext cx="4156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소켓 프로그래밍 소스코드</a:t>
            </a:r>
            <a:r>
              <a:rPr lang="en-US" altLang="ko-KR" sz="2000" dirty="0"/>
              <a:t>(Python)</a:t>
            </a:r>
          </a:p>
          <a:p>
            <a:r>
              <a:rPr lang="ko-KR" altLang="en-US" sz="2000" u="sng" dirty="0"/>
              <a:t>클라이언트</a:t>
            </a:r>
            <a:endParaRPr lang="en-US" altLang="ko-KR" sz="2000" u="sng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DA844B-C4E5-4B6D-A865-E9605536B467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893BBE-4442-4340-B2B2-CA69703A6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66" y="1325460"/>
            <a:ext cx="4484069" cy="5306037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AF0A7F-D278-4D30-B44F-7B0635C2D137}"/>
              </a:ext>
            </a:extLst>
          </p:cNvPr>
          <p:cNvSpPr/>
          <p:nvPr/>
        </p:nvSpPr>
        <p:spPr>
          <a:xfrm>
            <a:off x="9090870" y="2101445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TCP</a:t>
            </a:r>
            <a:r>
              <a:rPr lang="ko-KR" altLang="en-US" sz="1200" dirty="0">
                <a:solidFill>
                  <a:schemeClr val="tx1"/>
                </a:solidFill>
              </a:rPr>
              <a:t>로 통신하도록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991D87-63DE-4666-A45B-98494F060C13}"/>
              </a:ext>
            </a:extLst>
          </p:cNvPr>
          <p:cNvSpPr/>
          <p:nvPr/>
        </p:nvSpPr>
        <p:spPr>
          <a:xfrm>
            <a:off x="950752" y="2239860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서버와 연결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서버의 정보와 같게 설정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9073FEF-BF0F-4C6C-82A6-AF5894BE080A}"/>
              </a:ext>
            </a:extLst>
          </p:cNvPr>
          <p:cNvSpPr/>
          <p:nvPr/>
        </p:nvSpPr>
        <p:spPr>
          <a:xfrm>
            <a:off x="950752" y="3078759"/>
            <a:ext cx="2150378" cy="486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입력된 메시지를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서버에게 전달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0FD4E0F-832F-46A4-B491-DB507F786B96}"/>
              </a:ext>
            </a:extLst>
          </p:cNvPr>
          <p:cNvSpPr/>
          <p:nvPr/>
        </p:nvSpPr>
        <p:spPr>
          <a:xfrm>
            <a:off x="9090870" y="2919368"/>
            <a:ext cx="2150378" cy="8053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입력된 메시지가 </a:t>
            </a:r>
            <a:r>
              <a:rPr lang="en-US" altLang="ko-KR" sz="1050" dirty="0">
                <a:solidFill>
                  <a:schemeClr val="tx1"/>
                </a:solidFill>
              </a:rPr>
              <a:t>q </a:t>
            </a:r>
            <a:r>
              <a:rPr lang="ko-KR" altLang="en-US" sz="1050" dirty="0">
                <a:solidFill>
                  <a:schemeClr val="tx1"/>
                </a:solidFill>
              </a:rPr>
              <a:t>또는 </a:t>
            </a:r>
            <a:r>
              <a:rPr lang="en-US" altLang="ko-KR" sz="1050" dirty="0">
                <a:solidFill>
                  <a:schemeClr val="tx1"/>
                </a:solidFill>
              </a:rPr>
              <a:t>Q</a:t>
            </a:r>
            <a:r>
              <a:rPr lang="ko-KR" altLang="en-US" sz="1050" dirty="0">
                <a:solidFill>
                  <a:schemeClr val="tx1"/>
                </a:solidFill>
              </a:rPr>
              <a:t>이면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서버에 해당 메시지를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보내고 통신 종료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A154D12-AEC7-408D-9758-5319CABCC36C}"/>
              </a:ext>
            </a:extLst>
          </p:cNvPr>
          <p:cNvSpPr/>
          <p:nvPr/>
        </p:nvSpPr>
        <p:spPr>
          <a:xfrm>
            <a:off x="950752" y="3917658"/>
            <a:ext cx="2150379" cy="7398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입력된 메시지가 </a:t>
            </a:r>
            <a:r>
              <a:rPr lang="en-US" altLang="ko-KR" sz="1050" dirty="0">
                <a:solidFill>
                  <a:schemeClr val="tx1"/>
                </a:solidFill>
              </a:rPr>
              <a:t>1 ~ 5</a:t>
            </a:r>
            <a:r>
              <a:rPr lang="ko-KR" altLang="en-US" sz="1050" dirty="0">
                <a:solidFill>
                  <a:schemeClr val="tx1"/>
                </a:solidFill>
              </a:rPr>
              <a:t>이면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서버에 해당 메시지를 보내고 서버에서 보내는 메시지 수신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E7B60E-ED54-446F-9B12-8590AE452B5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566870" y="2344726"/>
            <a:ext cx="15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16E801-2825-44F0-9471-AA89D493396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01130" y="2483141"/>
            <a:ext cx="640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B7E3C13-B3E8-466A-B006-56964D0A94F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01130" y="3322040"/>
            <a:ext cx="9591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12D16E47-12A5-4EBC-BA0D-AB06FAA9939A}"/>
              </a:ext>
            </a:extLst>
          </p:cNvPr>
          <p:cNvSpPr/>
          <p:nvPr/>
        </p:nvSpPr>
        <p:spPr>
          <a:xfrm>
            <a:off x="6210650" y="3046845"/>
            <a:ext cx="567655" cy="518476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6DDB7EE9-BFF9-47B9-A5DE-71A7B1D1A95A}"/>
              </a:ext>
            </a:extLst>
          </p:cNvPr>
          <p:cNvSpPr/>
          <p:nvPr/>
        </p:nvSpPr>
        <p:spPr>
          <a:xfrm flipH="1">
            <a:off x="3445669" y="3741417"/>
            <a:ext cx="559732" cy="478098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6CC2D8-5658-45CD-BCD2-58D1C6F5A3FB}"/>
              </a:ext>
            </a:extLst>
          </p:cNvPr>
          <p:cNvCxnSpPr>
            <a:cxnSpLocks/>
            <a:stCxn id="33" idx="1"/>
            <a:endCxn id="13" idx="1"/>
          </p:cNvCxnSpPr>
          <p:nvPr/>
        </p:nvCxnSpPr>
        <p:spPr>
          <a:xfrm>
            <a:off x="6778305" y="3306083"/>
            <a:ext cx="2312565" cy="15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E1F3C0-7266-4036-AB76-6CF493F0D07A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3101131" y="3980466"/>
            <a:ext cx="344538" cy="307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B1F2D48-DF43-45A8-9393-0A5346D346D2}"/>
              </a:ext>
            </a:extLst>
          </p:cNvPr>
          <p:cNvSpPr/>
          <p:nvPr/>
        </p:nvSpPr>
        <p:spPr>
          <a:xfrm flipV="1">
            <a:off x="7794254" y="5866653"/>
            <a:ext cx="1600510" cy="407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1DB319F-8254-4284-86F4-9AB35194CBB1}"/>
              </a:ext>
            </a:extLst>
          </p:cNvPr>
          <p:cNvSpPr/>
          <p:nvPr/>
        </p:nvSpPr>
        <p:spPr>
          <a:xfrm flipV="1">
            <a:off x="2527933" y="5866653"/>
            <a:ext cx="1600510" cy="407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2CF2F-D3DF-447C-BA81-4A37746DBDAD}"/>
              </a:ext>
            </a:extLst>
          </p:cNvPr>
          <p:cNvSpPr txBox="1"/>
          <p:nvPr/>
        </p:nvSpPr>
        <p:spPr>
          <a:xfrm>
            <a:off x="1250151" y="434611"/>
            <a:ext cx="4156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소켓 프로그래밍 소스코드</a:t>
            </a:r>
            <a:r>
              <a:rPr lang="en-US" altLang="ko-KR" sz="2000" dirty="0"/>
              <a:t>(Python)</a:t>
            </a:r>
          </a:p>
          <a:p>
            <a:r>
              <a:rPr lang="ko-KR" altLang="en-US" sz="2000" u="sng" dirty="0"/>
              <a:t>작동 화면</a:t>
            </a:r>
            <a:endParaRPr lang="en-US" altLang="ko-KR" sz="2000" u="sng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DA844B-C4E5-4B6D-A865-E9605536B467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F3135F-AB11-41C7-8051-4F95669E2DFC}"/>
              </a:ext>
            </a:extLst>
          </p:cNvPr>
          <p:cNvGrpSpPr/>
          <p:nvPr/>
        </p:nvGrpSpPr>
        <p:grpSpPr>
          <a:xfrm>
            <a:off x="1493241" y="1473637"/>
            <a:ext cx="9205519" cy="4130210"/>
            <a:chOff x="1250151" y="1465031"/>
            <a:chExt cx="9882229" cy="44464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5B4049-5E9F-4BA1-801D-9B50FCE58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43"/>
            <a:stretch/>
          </p:blipFill>
          <p:spPr>
            <a:xfrm>
              <a:off x="6619104" y="1465031"/>
              <a:ext cx="4513276" cy="444641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BBABFD-72E0-470F-8818-CBBFA46A6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151" y="1465031"/>
              <a:ext cx="4513276" cy="444641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DECC0E-7C88-4AE3-BFE6-11543CA56E3F}"/>
              </a:ext>
            </a:extLst>
          </p:cNvPr>
          <p:cNvSpPr txBox="1"/>
          <p:nvPr/>
        </p:nvSpPr>
        <p:spPr>
          <a:xfrm>
            <a:off x="2504885" y="591631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 http_client.py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31795-8F5B-4B53-902B-840AFB689669}"/>
              </a:ext>
            </a:extLst>
          </p:cNvPr>
          <p:cNvSpPr txBox="1"/>
          <p:nvPr/>
        </p:nvSpPr>
        <p:spPr>
          <a:xfrm>
            <a:off x="7751105" y="5916310"/>
            <a:ext cx="168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 http_server.py</a:t>
            </a:r>
            <a:r>
              <a:rPr lang="ko-KR" altLang="en-US" sz="1400" dirty="0"/>
              <a:t>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730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3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GET – 200 (1)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8244FD-83DC-498E-AF27-AB740D17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2" y="2961121"/>
            <a:ext cx="4104762" cy="26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5C81BB-E9FB-4F8B-96A2-E8901E892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42" y="1845442"/>
            <a:ext cx="9460516" cy="412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FBAA4-BBD9-4293-9E69-992EF833E4E8}"/>
              </a:ext>
            </a:extLst>
          </p:cNvPr>
          <p:cNvSpPr txBox="1"/>
          <p:nvPr/>
        </p:nvSpPr>
        <p:spPr>
          <a:xfrm>
            <a:off x="6421902" y="2961121"/>
            <a:ext cx="46442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[ 1 ]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(14.39.201.243)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     서버</a:t>
            </a:r>
            <a:r>
              <a:rPr lang="en-US" altLang="ko-KR" sz="1600" dirty="0"/>
              <a:t>(175.193.196.140)</a:t>
            </a:r>
            <a:r>
              <a:rPr lang="ko-KR" altLang="en-US" sz="1600" dirty="0"/>
              <a:t>으로 메시지를 보내고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[ 2 ] </a:t>
            </a:r>
            <a:r>
              <a:rPr lang="ko-KR" altLang="en-US" sz="1600" dirty="0"/>
              <a:t>서버에서는 클라이언트로부터 </a:t>
            </a:r>
            <a:endParaRPr lang="en-US" altLang="ko-KR" sz="1600" dirty="0"/>
          </a:p>
          <a:p>
            <a:r>
              <a:rPr lang="ko-KR" altLang="en-US" sz="1600" dirty="0"/>
              <a:t>      받은 메시지에 응답</a:t>
            </a:r>
            <a:r>
              <a:rPr lang="en-US" altLang="ko-KR" sz="1600" dirty="0"/>
              <a:t>(GET HTTP/1.1 200 OK)</a:t>
            </a:r>
          </a:p>
          <a:p>
            <a:endParaRPr lang="en-US" altLang="ko-KR" sz="1600" dirty="0"/>
          </a:p>
          <a:p>
            <a:r>
              <a:rPr lang="en-US" altLang="ko-KR" sz="1600" dirty="0"/>
              <a:t>[ 3 ] </a:t>
            </a:r>
            <a:r>
              <a:rPr lang="ko-KR" altLang="en-US" sz="1600" dirty="0"/>
              <a:t>클라이언트는 서버에게 정보 전달</a:t>
            </a:r>
            <a:endParaRPr lang="en-US" altLang="ko-KR" sz="16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D82831-F218-47A4-914B-39E768F23BF7}"/>
              </a:ext>
            </a:extLst>
          </p:cNvPr>
          <p:cNvSpPr/>
          <p:nvPr/>
        </p:nvSpPr>
        <p:spPr>
          <a:xfrm>
            <a:off x="6421902" y="5160359"/>
            <a:ext cx="3175164" cy="429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92E97-F03D-412C-89EB-9547A87E0479}"/>
              </a:ext>
            </a:extLst>
          </p:cNvPr>
          <p:cNvSpPr txBox="1"/>
          <p:nvPr/>
        </p:nvSpPr>
        <p:spPr>
          <a:xfrm>
            <a:off x="6427288" y="5225739"/>
            <a:ext cx="3169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GET – 200 : </a:t>
            </a:r>
            <a:r>
              <a:rPr lang="ko-KR" altLang="en-US" sz="1200" dirty="0">
                <a:solidFill>
                  <a:srgbClr val="FF0000"/>
                </a:solidFill>
              </a:rPr>
              <a:t>서버가 요청을 제대로 처리함</a:t>
            </a:r>
          </a:p>
        </p:txBody>
      </p:sp>
    </p:spTree>
    <p:extLst>
      <p:ext uri="{BB962C8B-B14F-4D97-AF65-F5344CB8AC3E}">
        <p14:creationId xmlns:p14="http://schemas.microsoft.com/office/powerpoint/2010/main" val="53665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3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GET – 200 (2)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CAB753-7FB8-44FB-B1B7-2276074BA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1595397"/>
            <a:ext cx="2572718" cy="12268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D012D2D-4D2B-44FF-A580-73413BA4D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1595397"/>
            <a:ext cx="3863130" cy="1226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D33D48-D6C2-4E2D-AC84-355A81646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3317047"/>
            <a:ext cx="3863130" cy="12008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0C72848-AEFC-47C2-815D-BB8283C55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5012217"/>
            <a:ext cx="2572718" cy="12270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4FF5DF5-A2DF-4A98-B499-791763380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" y="5012766"/>
            <a:ext cx="3863131" cy="11930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C58054-B5C1-4141-A67E-C9CDB2FF2CC5}"/>
              </a:ext>
            </a:extLst>
          </p:cNvPr>
          <p:cNvSpPr/>
          <p:nvPr/>
        </p:nvSpPr>
        <p:spPr>
          <a:xfrm>
            <a:off x="729842" y="1595123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AD3145-E6FA-49DB-B0C4-10D5310E6D16}"/>
              </a:ext>
            </a:extLst>
          </p:cNvPr>
          <p:cNvSpPr/>
          <p:nvPr/>
        </p:nvSpPr>
        <p:spPr>
          <a:xfrm>
            <a:off x="729842" y="3324896"/>
            <a:ext cx="3863131" cy="1193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DB683E-1FAA-413E-AC4F-51E28F872D72}"/>
              </a:ext>
            </a:extLst>
          </p:cNvPr>
          <p:cNvSpPr/>
          <p:nvPr/>
        </p:nvSpPr>
        <p:spPr>
          <a:xfrm>
            <a:off x="729842" y="5020615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17BE96-83D0-469C-A544-F38A7D6F96B4}"/>
              </a:ext>
            </a:extLst>
          </p:cNvPr>
          <p:cNvGrpSpPr/>
          <p:nvPr/>
        </p:nvGrpSpPr>
        <p:grpSpPr>
          <a:xfrm>
            <a:off x="5016617" y="3207940"/>
            <a:ext cx="1224788" cy="1409867"/>
            <a:chOff x="4941117" y="3114412"/>
            <a:chExt cx="1224788" cy="1409867"/>
          </a:xfrm>
        </p:grpSpPr>
        <p:sp>
          <p:nvSpPr>
            <p:cNvPr id="28" name="화살표: 위로 굽음 27">
              <a:extLst>
                <a:ext uri="{FF2B5EF4-FFF2-40B4-BE49-F238E27FC236}">
                  <a16:creationId xmlns:a16="http://schemas.microsoft.com/office/drawing/2014/main" id="{5C75E25F-2D92-4E2F-A112-BDB102D88AF0}"/>
                </a:ext>
              </a:extLst>
            </p:cNvPr>
            <p:cNvSpPr/>
            <p:nvPr/>
          </p:nvSpPr>
          <p:spPr>
            <a:xfrm rot="16200000" flipH="1">
              <a:off x="5215160" y="2840369"/>
              <a:ext cx="606797" cy="1154884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위로 굽음 28">
              <a:extLst>
                <a:ext uri="{FF2B5EF4-FFF2-40B4-BE49-F238E27FC236}">
                  <a16:creationId xmlns:a16="http://schemas.microsoft.com/office/drawing/2014/main" id="{5102DD9C-7EB5-4F50-8135-792EF7A6861F}"/>
                </a:ext>
              </a:extLst>
            </p:cNvPr>
            <p:cNvSpPr/>
            <p:nvPr/>
          </p:nvSpPr>
          <p:spPr>
            <a:xfrm flipV="1">
              <a:off x="4941117" y="3917482"/>
              <a:ext cx="1224788" cy="606797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9BAA77-2FBF-42CE-9E2E-A1C115F61DF8}"/>
              </a:ext>
            </a:extLst>
          </p:cNvPr>
          <p:cNvSpPr txBox="1"/>
          <p:nvPr/>
        </p:nvSpPr>
        <p:spPr>
          <a:xfrm>
            <a:off x="7906114" y="1708388"/>
            <a:ext cx="33355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1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1 = </a:t>
            </a:r>
            <a:r>
              <a:rPr lang="ko-KR" altLang="en-US" sz="1200" dirty="0"/>
              <a:t>초기값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1 = </a:t>
            </a:r>
            <a:r>
              <a:rPr lang="ko-KR" altLang="en-US" sz="1200" dirty="0"/>
              <a:t>초기값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3A24B-6696-4E03-9B4E-AD0608C4B56B}"/>
              </a:ext>
            </a:extLst>
          </p:cNvPr>
          <p:cNvSpPr txBox="1"/>
          <p:nvPr/>
        </p:nvSpPr>
        <p:spPr>
          <a:xfrm>
            <a:off x="7326211" y="3345378"/>
            <a:ext cx="39792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에서 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203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7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1 = </a:t>
            </a:r>
            <a:r>
              <a:rPr lang="ko-KR" altLang="en-US" sz="1200" dirty="0"/>
              <a:t>초기값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2 = </a:t>
            </a:r>
            <a:r>
              <a:rPr lang="ko-KR" altLang="en-US" sz="1200" dirty="0"/>
              <a:t>초기값에 클라이언트 메시지</a:t>
            </a:r>
            <a:r>
              <a:rPr lang="en-US" altLang="ko-KR" sz="1200" dirty="0"/>
              <a:t>(1)</a:t>
            </a:r>
            <a:r>
              <a:rPr lang="ko-KR" altLang="en-US" sz="1200" dirty="0"/>
              <a:t>를 더한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6DACD-9DCB-4A8A-9DFD-5BA888E4EAF0}"/>
              </a:ext>
            </a:extLst>
          </p:cNvPr>
          <p:cNvSpPr txBox="1"/>
          <p:nvPr/>
        </p:nvSpPr>
        <p:spPr>
          <a:xfrm>
            <a:off x="7906114" y="5054676"/>
            <a:ext cx="35253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메시지 수신이 끝난 다음의 상태를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2 = 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시퀀스 시작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204 = </a:t>
            </a:r>
            <a:r>
              <a:rPr lang="ko-KR" altLang="en-US" sz="1200" dirty="0"/>
              <a:t>종료된 시퀀스</a:t>
            </a:r>
            <a:r>
              <a:rPr lang="en-US" altLang="ko-KR" sz="1200" dirty="0"/>
              <a:t>(1)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en-US" altLang="ko-KR" sz="1200" dirty="0"/>
              <a:t>                    </a:t>
            </a:r>
            <a:r>
              <a:rPr lang="ko-KR" altLang="en-US" sz="1200" dirty="0"/>
              <a:t>서버의 메시지</a:t>
            </a:r>
            <a:r>
              <a:rPr lang="en-US" altLang="ko-KR" sz="1200" dirty="0"/>
              <a:t>(203)</a:t>
            </a:r>
            <a:r>
              <a:rPr lang="ko-KR" altLang="en-US" sz="1200" dirty="0"/>
              <a:t>를 더한 값</a:t>
            </a:r>
          </a:p>
        </p:txBody>
      </p:sp>
    </p:spTree>
    <p:extLst>
      <p:ext uri="{BB962C8B-B14F-4D97-AF65-F5344CB8AC3E}">
        <p14:creationId xmlns:p14="http://schemas.microsoft.com/office/powerpoint/2010/main" val="21893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3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GET – 404 (1)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EE400-DA93-4CC1-9F60-2EB92257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7" y="2965945"/>
            <a:ext cx="4409524" cy="26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6CB008-5BD6-4C8F-9396-0C55E2A2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7" y="1844995"/>
            <a:ext cx="9576107" cy="418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D850C3-7E8D-460F-B98B-81381B368FBF}"/>
              </a:ext>
            </a:extLst>
          </p:cNvPr>
          <p:cNvSpPr txBox="1"/>
          <p:nvPr/>
        </p:nvSpPr>
        <p:spPr>
          <a:xfrm>
            <a:off x="6365474" y="2965945"/>
            <a:ext cx="54852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[ 1 ]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(14.39.201.243)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ko-KR" altLang="en-US" sz="1600" dirty="0"/>
              <a:t>      서버</a:t>
            </a:r>
            <a:r>
              <a:rPr lang="en-US" altLang="ko-KR" sz="1600" dirty="0"/>
              <a:t>(175.193.196.140)</a:t>
            </a:r>
            <a:r>
              <a:rPr lang="ko-KR" altLang="en-US" sz="1600" dirty="0"/>
              <a:t>으로 메시지를 보내고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[ 2 ] </a:t>
            </a:r>
            <a:r>
              <a:rPr lang="ko-KR" altLang="en-US" sz="1600" dirty="0"/>
              <a:t>서버에서는 클라이언트로부터 </a:t>
            </a:r>
            <a:endParaRPr lang="en-US" altLang="ko-KR" sz="1600" dirty="0"/>
          </a:p>
          <a:p>
            <a:r>
              <a:rPr lang="ko-KR" altLang="en-US" sz="1600" dirty="0"/>
              <a:t>      받은 메시지에 응답</a:t>
            </a:r>
            <a:r>
              <a:rPr lang="en-US" altLang="ko-KR" sz="1600" dirty="0"/>
              <a:t>(GET HTTP/1.1 404 NOT FOUND)</a:t>
            </a:r>
          </a:p>
          <a:p>
            <a:endParaRPr lang="en-US" altLang="ko-KR" sz="1600" dirty="0"/>
          </a:p>
          <a:p>
            <a:r>
              <a:rPr lang="en-US" altLang="ko-KR" sz="1600" dirty="0"/>
              <a:t>[ 3 ] </a:t>
            </a:r>
            <a:r>
              <a:rPr lang="ko-KR" altLang="en-US" sz="1600" dirty="0"/>
              <a:t>클라이언트는 서버에게 정보 전달</a:t>
            </a:r>
            <a:endParaRPr lang="en-US" altLang="ko-KR" sz="1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C017C7-CB7F-4EAC-A989-9AE9AAC3F551}"/>
              </a:ext>
            </a:extLst>
          </p:cNvPr>
          <p:cNvSpPr/>
          <p:nvPr/>
        </p:nvSpPr>
        <p:spPr>
          <a:xfrm>
            <a:off x="6474531" y="5184231"/>
            <a:ext cx="3745834" cy="429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A02D5-4FB2-47C8-AD6B-3851C065F0AE}"/>
              </a:ext>
            </a:extLst>
          </p:cNvPr>
          <p:cNvSpPr txBox="1"/>
          <p:nvPr/>
        </p:nvSpPr>
        <p:spPr>
          <a:xfrm>
            <a:off x="6479917" y="5249611"/>
            <a:ext cx="374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GET – 404 : </a:t>
            </a:r>
            <a:r>
              <a:rPr lang="ko-KR" altLang="en-US" sz="1200" dirty="0">
                <a:solidFill>
                  <a:srgbClr val="FF0000"/>
                </a:solidFill>
              </a:rPr>
              <a:t>서버가 요청한 페이지를 찾을 수 없음</a:t>
            </a:r>
          </a:p>
        </p:txBody>
      </p:sp>
    </p:spTree>
    <p:extLst>
      <p:ext uri="{BB962C8B-B14F-4D97-AF65-F5344CB8AC3E}">
        <p14:creationId xmlns:p14="http://schemas.microsoft.com/office/powerpoint/2010/main" val="303961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BE56-BABB-47C1-8074-0B0E72117144}"/>
              </a:ext>
            </a:extLst>
          </p:cNvPr>
          <p:cNvSpPr txBox="1"/>
          <p:nvPr/>
        </p:nvSpPr>
        <p:spPr>
          <a:xfrm>
            <a:off x="1250151" y="434611"/>
            <a:ext cx="193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Wireshark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r>
              <a:rPr lang="en-US" altLang="ko-KR" sz="2000" u="sng" dirty="0"/>
              <a:t>GET – 404 (2)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66C7D1-E25A-4112-9E92-D9DA01A0B6D8}"/>
              </a:ext>
            </a:extLst>
          </p:cNvPr>
          <p:cNvSpPr/>
          <p:nvPr/>
        </p:nvSpPr>
        <p:spPr>
          <a:xfrm>
            <a:off x="352338" y="453005"/>
            <a:ext cx="696286" cy="671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E8FB4-5098-433F-985B-5BBA7D80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1595397"/>
            <a:ext cx="2572718" cy="1226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67FBD8-A7A6-4AA3-A367-7D123F1C2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1594849"/>
            <a:ext cx="3993642" cy="1226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F204A9-A6B5-4B50-A153-1D41284E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3331504"/>
            <a:ext cx="3910788" cy="1186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EECE05-234E-41A3-BEFF-EF0D937CD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41" y="5012217"/>
            <a:ext cx="2572718" cy="1227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8B5859-5A83-48AE-A186-4F2BFBA38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2" y="5013977"/>
            <a:ext cx="3975773" cy="12253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4B11A3-8A68-497D-876D-2A0430BFB6E2}"/>
              </a:ext>
            </a:extLst>
          </p:cNvPr>
          <p:cNvSpPr/>
          <p:nvPr/>
        </p:nvSpPr>
        <p:spPr>
          <a:xfrm>
            <a:off x="729842" y="1595123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3F02D-91C2-4E16-A0ED-6418B5DECA66}"/>
              </a:ext>
            </a:extLst>
          </p:cNvPr>
          <p:cNvSpPr/>
          <p:nvPr/>
        </p:nvSpPr>
        <p:spPr>
          <a:xfrm>
            <a:off x="729842" y="3324896"/>
            <a:ext cx="3910788" cy="1193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A0FA58-B638-494A-9E71-A39E32922189}"/>
              </a:ext>
            </a:extLst>
          </p:cNvPr>
          <p:cNvSpPr/>
          <p:nvPr/>
        </p:nvSpPr>
        <p:spPr>
          <a:xfrm>
            <a:off x="729842" y="5020615"/>
            <a:ext cx="6652517" cy="122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628569-184E-47F4-AC38-1E77D844A89B}"/>
              </a:ext>
            </a:extLst>
          </p:cNvPr>
          <p:cNvGrpSpPr/>
          <p:nvPr/>
        </p:nvGrpSpPr>
        <p:grpSpPr>
          <a:xfrm>
            <a:off x="5016617" y="3207940"/>
            <a:ext cx="1224788" cy="1409867"/>
            <a:chOff x="4941117" y="3114412"/>
            <a:chExt cx="1224788" cy="1409867"/>
          </a:xfrm>
        </p:grpSpPr>
        <p:sp>
          <p:nvSpPr>
            <p:cNvPr id="13" name="화살표: 위로 굽음 12">
              <a:extLst>
                <a:ext uri="{FF2B5EF4-FFF2-40B4-BE49-F238E27FC236}">
                  <a16:creationId xmlns:a16="http://schemas.microsoft.com/office/drawing/2014/main" id="{AF503AF3-7D17-4E03-BD22-1149DC6DF811}"/>
                </a:ext>
              </a:extLst>
            </p:cNvPr>
            <p:cNvSpPr/>
            <p:nvPr/>
          </p:nvSpPr>
          <p:spPr>
            <a:xfrm rot="16200000" flipH="1">
              <a:off x="5215160" y="2840369"/>
              <a:ext cx="606797" cy="1154884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로 굽음 13">
              <a:extLst>
                <a:ext uri="{FF2B5EF4-FFF2-40B4-BE49-F238E27FC236}">
                  <a16:creationId xmlns:a16="http://schemas.microsoft.com/office/drawing/2014/main" id="{59BC3B21-D24E-4205-9309-997C6214F767}"/>
                </a:ext>
              </a:extLst>
            </p:cNvPr>
            <p:cNvSpPr/>
            <p:nvPr/>
          </p:nvSpPr>
          <p:spPr>
            <a:xfrm flipV="1">
              <a:off x="4941117" y="3917482"/>
              <a:ext cx="1224788" cy="606797"/>
            </a:xfrm>
            <a:prstGeom prst="bentUp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FAB8E2-F1E8-49D6-ADF5-64F789C2814F}"/>
              </a:ext>
            </a:extLst>
          </p:cNvPr>
          <p:cNvSpPr txBox="1"/>
          <p:nvPr/>
        </p:nvSpPr>
        <p:spPr>
          <a:xfrm>
            <a:off x="7906114" y="1708388"/>
            <a:ext cx="3438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1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2 = </a:t>
            </a:r>
            <a:r>
              <a:rPr lang="ko-KR" altLang="en-US" sz="1200" dirty="0"/>
              <a:t>마지막 시퀀스 값 전달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204 = </a:t>
            </a:r>
            <a:r>
              <a:rPr lang="ko-KR" altLang="en-US" sz="1200" dirty="0"/>
              <a:t>마지막 </a:t>
            </a:r>
            <a:r>
              <a:rPr lang="en-US" altLang="ko-KR" sz="1200" dirty="0"/>
              <a:t>Ack </a:t>
            </a:r>
            <a:r>
              <a:rPr lang="ko-KR" altLang="en-US" sz="1200" dirty="0"/>
              <a:t>값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AD494-2916-47F4-BEDD-C372E60FDC3A}"/>
              </a:ext>
            </a:extLst>
          </p:cNvPr>
          <p:cNvSpPr txBox="1"/>
          <p:nvPr/>
        </p:nvSpPr>
        <p:spPr>
          <a:xfrm>
            <a:off x="7326211" y="3345378"/>
            <a:ext cx="473264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[PSH, ACK] </a:t>
            </a:r>
            <a:r>
              <a:rPr lang="ko-KR" altLang="en-US" sz="1200" dirty="0"/>
              <a:t>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에서 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로</a:t>
            </a:r>
            <a:endParaRPr lang="en-US" altLang="ko-KR" sz="1200" dirty="0"/>
          </a:p>
          <a:p>
            <a:r>
              <a:rPr lang="ko-KR" altLang="en-US" sz="1200" dirty="0"/>
              <a:t>길이 </a:t>
            </a:r>
            <a:r>
              <a:rPr lang="en-US" altLang="ko-KR" sz="1200" dirty="0"/>
              <a:t>210</a:t>
            </a:r>
            <a:r>
              <a:rPr lang="ko-KR" altLang="en-US" sz="1200" dirty="0"/>
              <a:t>의 메시지를 보냄</a:t>
            </a:r>
            <a:endParaRPr lang="en-US" altLang="ko-KR" sz="1200" dirty="0"/>
          </a:p>
          <a:p>
            <a:endParaRPr lang="en-US" altLang="ko-KR" sz="7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204 = </a:t>
            </a:r>
            <a:r>
              <a:rPr lang="ko-KR" altLang="en-US" sz="1200" dirty="0"/>
              <a:t>클라이언트의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3 = </a:t>
            </a:r>
            <a:r>
              <a:rPr lang="ko-KR" altLang="en-US" sz="1200" dirty="0"/>
              <a:t>전달된 </a:t>
            </a:r>
            <a:r>
              <a:rPr lang="en-US" altLang="ko-KR" sz="1200" dirty="0"/>
              <a:t>Seq </a:t>
            </a:r>
            <a:r>
              <a:rPr lang="ko-KR" altLang="en-US" sz="1200" dirty="0"/>
              <a:t>값</a:t>
            </a:r>
            <a:r>
              <a:rPr lang="en-US" altLang="ko-KR" sz="1200" dirty="0"/>
              <a:t>(2)</a:t>
            </a:r>
            <a:r>
              <a:rPr lang="ko-KR" altLang="en-US" sz="1200" dirty="0"/>
              <a:t>에 클라이언트 메시지</a:t>
            </a:r>
            <a:r>
              <a:rPr lang="en-US" altLang="ko-KR" sz="1200" dirty="0"/>
              <a:t>(1)</a:t>
            </a:r>
            <a:r>
              <a:rPr lang="ko-KR" altLang="en-US" sz="1200" dirty="0"/>
              <a:t>를 더한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DA19F-557B-44B0-8B8C-257C84D8A17F}"/>
              </a:ext>
            </a:extLst>
          </p:cNvPr>
          <p:cNvSpPr txBox="1"/>
          <p:nvPr/>
        </p:nvSpPr>
        <p:spPr>
          <a:xfrm>
            <a:off x="7906114" y="5054676"/>
            <a:ext cx="363272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[ACK] </a:t>
            </a:r>
            <a:r>
              <a:rPr lang="ko-KR" altLang="en-US" sz="1200" dirty="0"/>
              <a:t>클라이언트</a:t>
            </a:r>
            <a:r>
              <a:rPr lang="en-US" altLang="ko-KR" sz="1200" dirty="0"/>
              <a:t>(9594)</a:t>
            </a:r>
            <a:r>
              <a:rPr lang="ko-KR" altLang="en-US" sz="1200" dirty="0"/>
              <a:t>에서 서버</a:t>
            </a:r>
            <a:r>
              <a:rPr lang="en-US" altLang="ko-KR" sz="1200" dirty="0"/>
              <a:t>(80)</a:t>
            </a:r>
            <a:r>
              <a:rPr lang="ko-KR" altLang="en-US" sz="1200" dirty="0"/>
              <a:t>로 </a:t>
            </a:r>
            <a:endParaRPr lang="en-US" altLang="ko-KR" sz="1200" dirty="0"/>
          </a:p>
          <a:p>
            <a:r>
              <a:rPr lang="ko-KR" altLang="en-US" sz="1200" dirty="0"/>
              <a:t>메시지 수신이 끝난 다음의 상태를 보냄</a:t>
            </a:r>
            <a:endParaRPr lang="en-US" altLang="ko-KR" sz="1200" dirty="0"/>
          </a:p>
          <a:p>
            <a:endParaRPr lang="en-US" altLang="ko-KR" sz="8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Seq: 3 = 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Ack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시퀀스 시작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Ack: 414 = </a:t>
            </a:r>
            <a:r>
              <a:rPr lang="ko-KR" altLang="en-US" sz="1200" dirty="0"/>
              <a:t>종료된 시퀀스</a:t>
            </a:r>
            <a:r>
              <a:rPr lang="en-US" altLang="ko-KR" sz="1200" dirty="0"/>
              <a:t>(204)</a:t>
            </a:r>
            <a:r>
              <a:rPr lang="ko-KR" altLang="en-US" sz="1200" dirty="0"/>
              <a:t>에 </a:t>
            </a:r>
            <a:endParaRPr lang="en-US" altLang="ko-KR" sz="1200" dirty="0"/>
          </a:p>
          <a:p>
            <a:r>
              <a:rPr lang="en-US" altLang="ko-KR" sz="1200" dirty="0"/>
              <a:t>                    </a:t>
            </a:r>
            <a:r>
              <a:rPr lang="ko-KR" altLang="en-US" sz="1200" dirty="0"/>
              <a:t>서버의 메시지</a:t>
            </a:r>
            <a:r>
              <a:rPr lang="en-US" altLang="ko-KR" sz="1200" dirty="0"/>
              <a:t>(210)</a:t>
            </a:r>
            <a:r>
              <a:rPr lang="ko-KR" altLang="en-US" sz="1200" dirty="0"/>
              <a:t>를 더한 값</a:t>
            </a:r>
          </a:p>
        </p:txBody>
      </p:sp>
    </p:spTree>
    <p:extLst>
      <p:ext uri="{BB962C8B-B14F-4D97-AF65-F5344CB8AC3E}">
        <p14:creationId xmlns:p14="http://schemas.microsoft.com/office/powerpoint/2010/main" val="2866498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1127</Words>
  <Application>Microsoft Office PowerPoint</Application>
  <PresentationFormat>와이드스크린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국민체 Bold</vt:lpstr>
      <vt:lpstr>국민체 Regular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KWANGSAM CHOI</dc:creator>
  <cp:lastModifiedBy>KWANGSAM CHOI</cp:lastModifiedBy>
  <cp:revision>133</cp:revision>
  <dcterms:created xsi:type="dcterms:W3CDTF">2020-05-17T15:00:08Z</dcterms:created>
  <dcterms:modified xsi:type="dcterms:W3CDTF">2020-05-28T15:07:40Z</dcterms:modified>
</cp:coreProperties>
</file>