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897"/>
    <p:restoredTop sz="93925"/>
  </p:normalViewPr>
  <p:slideViewPr>
    <p:cSldViewPr>
      <p:cViewPr>
        <p:scale>
          <a:sx n="120" d="100"/>
          <a:sy n="120" d="100"/>
        </p:scale>
        <p:origin x="-1392" y="-96"/>
      </p:cViewPr>
      <p:guideLst>
        <p:guide orient="horz" pos="3239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presProps" Target="presProps.xml"  /><Relationship Id="rId54" Type="http://schemas.openxmlformats.org/officeDocument/2006/relationships/viewProps" Target="viewProps.xml"  /><Relationship Id="rId55" Type="http://schemas.openxmlformats.org/officeDocument/2006/relationships/theme" Target="theme/theme1.xml"  /><Relationship Id="rId56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rgbClr val="fdf8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7.png"  /><Relationship Id="rId6" Type="http://schemas.openxmlformats.org/officeDocument/2006/relationships/image" Target="../media/image17.png"  /><Relationship Id="rId7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8.png"  /><Relationship Id="rId4" Type="http://schemas.openxmlformats.org/officeDocument/2006/relationships/image" Target="../media/image4.png"  /><Relationship Id="rId5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Relationship Id="rId5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Relationship Id="rId5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hyperlink" Target="http://www.pickmepetme.com/pethelper" TargetMode="External" /><Relationship Id="rId4" Type="http://schemas.openxmlformats.org/officeDocument/2006/relationships/image" Target="../media/image20.png"  /><Relationship Id="rId5" Type="http://schemas.openxmlformats.org/officeDocument/2006/relationships/image" Target="../media/image4.png"  /><Relationship Id="rId6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Relationship Id="rId5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Relationship Id="rId5" Type="http://schemas.openxmlformats.org/officeDocument/2006/relationships/image" Target="../media/image2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hyperlink" Target="http://www.pickmepetme.com/pethelper" TargetMode="External" /><Relationship Id="rId4" Type="http://schemas.openxmlformats.org/officeDocument/2006/relationships/image" Target="../media/image20.png"  /><Relationship Id="rId5" Type="http://schemas.openxmlformats.org/officeDocument/2006/relationships/image" Target="../media/image4.png"  /><Relationship Id="rId6" Type="http://schemas.openxmlformats.org/officeDocument/2006/relationships/image" Target="../media/image2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Relationship Id="rId5" Type="http://schemas.openxmlformats.org/officeDocument/2006/relationships/image" Target="../media/image2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Relationship Id="rId5" Type="http://schemas.openxmlformats.org/officeDocument/2006/relationships/image" Target="../media/image2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Relationship Id="rId5" Type="http://schemas.openxmlformats.org/officeDocument/2006/relationships/image" Target="../media/image2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Relationship Id="rId5" Type="http://schemas.openxmlformats.org/officeDocument/2006/relationships/image" Target="../media/image3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31.png"  /><Relationship Id="rId4" Type="http://schemas.openxmlformats.org/officeDocument/2006/relationships/image" Target="../media/image20.png"  /><Relationship Id="rId5" Type="http://schemas.openxmlformats.org/officeDocument/2006/relationships/image" Target="../media/image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Relationship Id="rId5" Type="http://schemas.openxmlformats.org/officeDocument/2006/relationships/image" Target="../media/image3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Relationship Id="rId5" Type="http://schemas.openxmlformats.org/officeDocument/2006/relationships/image" Target="../media/image3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Relationship Id="rId5" Type="http://schemas.openxmlformats.org/officeDocument/2006/relationships/image" Target="../media/image3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Relationship Id="rId5" Type="http://schemas.openxmlformats.org/officeDocument/2006/relationships/image" Target="../media/image3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Relationship Id="rId5" Type="http://schemas.openxmlformats.org/officeDocument/2006/relationships/image" Target="../media/image3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Relationship Id="rId5" Type="http://schemas.openxmlformats.org/officeDocument/2006/relationships/image" Target="../media/image3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Relationship Id="rId5" Type="http://schemas.openxmlformats.org/officeDocument/2006/relationships/image" Target="../media/image38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Relationship Id="rId5" Type="http://schemas.openxmlformats.org/officeDocument/2006/relationships/image" Target="../media/image3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0.png"  /><Relationship Id="rId4" Type="http://schemas.openxmlformats.org/officeDocument/2006/relationships/image" Target="../media/image7.png"  /><Relationship Id="rId5" Type="http://schemas.openxmlformats.org/officeDocument/2006/relationships/image" Target="../media/image41.png"  /><Relationship Id="rId6" Type="http://schemas.openxmlformats.org/officeDocument/2006/relationships/image" Target="../media/image9.png"  /><Relationship Id="rId7" Type="http://schemas.openxmlformats.org/officeDocument/2006/relationships/image" Target="../media/image42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3.png"  /><Relationship Id="rId4" Type="http://schemas.openxmlformats.org/officeDocument/2006/relationships/image" Target="../media/image20.png"  /><Relationship Id="rId5" Type="http://schemas.openxmlformats.org/officeDocument/2006/relationships/image" Target="../media/image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Relationship Id="rId5" Type="http://schemas.openxmlformats.org/officeDocument/2006/relationships/image" Target="../media/image20.png"  /><Relationship Id="rId6" Type="http://schemas.openxmlformats.org/officeDocument/2006/relationships/image" Target="../media/image4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20.png"  /><Relationship Id="rId7" Type="http://schemas.openxmlformats.org/officeDocument/2006/relationships/image" Target="../media/image4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20.png"  /><Relationship Id="rId7" Type="http://schemas.openxmlformats.org/officeDocument/2006/relationships/image" Target="../media/image4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20.png"  /><Relationship Id="rId7" Type="http://schemas.openxmlformats.org/officeDocument/2006/relationships/image" Target="../media/image4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20.png"  /><Relationship Id="rId7" Type="http://schemas.openxmlformats.org/officeDocument/2006/relationships/image" Target="../media/image4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20.png"  /><Relationship Id="rId7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4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20.png"  /><Relationship Id="rId7" Type="http://schemas.openxmlformats.org/officeDocument/2006/relationships/image" Target="../media/image4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4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4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4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0.png"  /><Relationship Id="rId4" Type="http://schemas.openxmlformats.org/officeDocument/2006/relationships/image" Target="../media/image4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4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4.png"  /><Relationship Id="rId6" Type="http://schemas.openxmlformats.org/officeDocument/2006/relationships/image" Target="../media/image45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4.png"  /><Relationship Id="rId6" Type="http://schemas.openxmlformats.org/officeDocument/2006/relationships/image" Target="../media/image46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4.png"  /><Relationship Id="rId6" Type="http://schemas.openxmlformats.org/officeDocument/2006/relationships/image" Target="../media/image47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4.png"  /><Relationship Id="rId6" Type="http://schemas.openxmlformats.org/officeDocument/2006/relationships/image" Target="../media/image4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8.png"  /><Relationship Id="rId4" Type="http://schemas.openxmlformats.org/officeDocument/2006/relationships/image" Target="../media/image20.png"  /><Relationship Id="rId5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4.png"  /><Relationship Id="rId4" Type="http://schemas.openxmlformats.org/officeDocument/2006/relationships/image" Target="../media/image11.png"  /><Relationship Id="rId5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4.png"  /><Relationship Id="rId4" Type="http://schemas.openxmlformats.org/officeDocument/2006/relationships/image" Target="../media/image11.png"  /><Relationship Id="rId5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4.png"  /><Relationship Id="rId4" Type="http://schemas.openxmlformats.org/officeDocument/2006/relationships/image" Target="../media/image11.png"  /><Relationship Id="rId5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4.png"  /><Relationship Id="rId4" Type="http://schemas.openxmlformats.org/officeDocument/2006/relationships/image" Target="../media/image11.png"  /><Relationship Id="rId5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6519536" y="6438900"/>
            <a:ext cx="5246643" cy="117491"/>
            <a:chOff x="6519536" y="6854630"/>
            <a:chExt cx="5246643" cy="1174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519536" y="6854630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6519536" y="6553217"/>
            <a:ext cx="5246643" cy="117491"/>
            <a:chOff x="6519536" y="6968947"/>
            <a:chExt cx="5246643" cy="1174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519536" y="6968947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6519536" y="3162300"/>
            <a:ext cx="5246643" cy="117491"/>
            <a:chOff x="6519536" y="2899191"/>
            <a:chExt cx="5246643" cy="1174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519536" y="2899191"/>
              <a:ext cx="5246643" cy="117491"/>
            </a:xfrm>
            <a:prstGeom prst="rect">
              <a:avLst/>
            </a:prstGeom>
          </p:spPr>
        </p:pic>
      </p:grpSp>
      <p:sp>
        <p:nvSpPr>
          <p:cNvPr id="1005" name=""/>
          <p:cNvSpPr txBox="1"/>
          <p:nvPr/>
        </p:nvSpPr>
        <p:spPr>
          <a:xfrm>
            <a:off x="1828799" y="3619500"/>
            <a:ext cx="14826616" cy="248031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700" b="1">
                <a:solidFill>
                  <a:srgbClr val="5ebc88"/>
                </a:solidFill>
              </a:rPr>
              <a:t>PICK</a:t>
            </a:r>
            <a:r>
              <a:rPr lang="en-US" altLang="ko-KR" sz="15700" b="1"/>
              <a:t> </a:t>
            </a:r>
            <a:r>
              <a:rPr lang="en-US" altLang="ko-KR" sz="15700" b="1">
                <a:solidFill>
                  <a:srgbClr val="deb98b"/>
                </a:solidFill>
              </a:rPr>
              <a:t>ME</a:t>
            </a:r>
            <a:r>
              <a:rPr lang="en-US" altLang="ko-KR" sz="15700" b="1"/>
              <a:t> </a:t>
            </a:r>
            <a:r>
              <a:rPr lang="en-US" altLang="ko-KR" sz="15700" b="1">
                <a:solidFill>
                  <a:srgbClr val="5ebc88"/>
                </a:solidFill>
              </a:rPr>
              <a:t>PET</a:t>
            </a:r>
            <a:r>
              <a:rPr lang="en-US" altLang="ko-KR" sz="15700" b="1"/>
              <a:t> </a:t>
            </a:r>
            <a:r>
              <a:rPr lang="en-US" altLang="ko-KR" sz="15700" b="1">
                <a:solidFill>
                  <a:srgbClr val="deb98b"/>
                </a:solidFill>
              </a:rPr>
              <a:t>ME !</a:t>
            </a:r>
            <a:endParaRPr lang="en-US" altLang="ko-KR" sz="15700" b="1">
              <a:solidFill>
                <a:srgbClr val="deb98b"/>
              </a:solidFill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7620000" y="8267700"/>
            <a:ext cx="4343400" cy="7620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007" name=""/>
          <p:cNvSpPr txBox="1"/>
          <p:nvPr/>
        </p:nvSpPr>
        <p:spPr>
          <a:xfrm>
            <a:off x="4762500" y="6896100"/>
            <a:ext cx="8763000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900" b="1">
                <a:solidFill>
                  <a:srgbClr val="deb98b"/>
                </a:solidFill>
              </a:rPr>
              <a:t>탁한열  성호준  이세민  김남일  이재호 곽범순</a:t>
            </a:r>
            <a:endParaRPr lang="ko-KR" altLang="en-US" sz="2900" b="1">
              <a:solidFill>
                <a:srgbClr val="deb98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-295894" y="1419242"/>
            <a:ext cx="7409135" cy="7409135"/>
            <a:chOff x="-295894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295894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46575" y="2194758"/>
            <a:ext cx="2380952" cy="6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5100393" y="1657143"/>
            <a:ext cx="2508086" cy="2508086"/>
            <a:chOff x="5100393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100393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5123" y="2250647"/>
            <a:ext cx="2019048" cy="22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0">
            <a:off x="5195631" y="3316276"/>
            <a:ext cx="1829173" cy="246857"/>
            <a:chOff x="519563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5195631" y="3316276"/>
              <a:ext cx="1829173" cy="246857"/>
            </a:xfrm>
            <a:prstGeom prst="rect">
              <a:avLst/>
            </a:prstGeom>
          </p:spPr>
        </p:pic>
      </p:grpSp>
      <p:sp>
        <p:nvSpPr>
          <p:cNvPr id="1005" name=""/>
          <p:cNvSpPr txBox="1"/>
          <p:nvPr/>
        </p:nvSpPr>
        <p:spPr>
          <a:xfrm>
            <a:off x="8381994" y="3390900"/>
            <a:ext cx="9448806" cy="411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프로젝트 </a:t>
            </a:r>
            <a:r>
              <a:rPr lang="en-US" altLang="ko-KR" sz="8800" b="1">
                <a:solidFill>
                  <a:srgbClr val="5ebc88"/>
                </a:solidFill>
                <a:latin typeface="맑은 고딕"/>
                <a:ea typeface="맑은 고딕"/>
              </a:rPr>
              <a:t>2</a:t>
            </a: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단계 </a:t>
            </a:r>
            <a:r>
              <a:rPr lang="en-US" altLang="ko-KR" sz="8800" b="1">
                <a:solidFill>
                  <a:srgbClr val="5ebc88"/>
                </a:solidFill>
                <a:latin typeface="맑은 고딕"/>
                <a:ea typeface="맑은 고딕"/>
              </a:rPr>
              <a:t>:</a:t>
            </a:r>
            <a:endParaRPr lang="en-US" altLang="ko-KR" sz="8800" b="1">
              <a:solidFill>
                <a:srgbClr val="5ebc88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컨텐츠 설계 및 벤치마킹</a:t>
            </a:r>
            <a:endParaRPr lang="ko-KR" altLang="en-US" sz="88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1067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cxnSp>
        <p:nvCxnSpPr>
          <p:cNvPr id="1061" name=""/>
          <p:cNvCxnSpPr>
            <a:endCxn id="1019" idx="2"/>
          </p:cNvCxnSpPr>
          <p:nvPr/>
        </p:nvCxnSpPr>
        <p:spPr>
          <a:xfrm rot="10800000">
            <a:off x="6497201" y="4675563"/>
            <a:ext cx="27427" cy="1212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"/>
          <p:cNvCxnSpPr/>
          <p:nvPr/>
        </p:nvCxnSpPr>
        <p:spPr>
          <a:xfrm rot="5400000">
            <a:off x="7847530" y="5988970"/>
            <a:ext cx="2628923" cy="21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"/>
          <p:cNvCxnSpPr/>
          <p:nvPr/>
        </p:nvCxnSpPr>
        <p:spPr>
          <a:xfrm rot="5400000">
            <a:off x="10908073" y="5570002"/>
            <a:ext cx="1767582" cy="17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"/>
          <p:cNvCxnSpPr/>
          <p:nvPr/>
        </p:nvCxnSpPr>
        <p:spPr>
          <a:xfrm rot="16200000" flipH="1">
            <a:off x="13533126" y="5554980"/>
            <a:ext cx="1747053" cy="969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"/>
          <p:cNvCxnSpPr>
            <a:endCxn id="1073" idx="2"/>
          </p:cNvCxnSpPr>
          <p:nvPr/>
        </p:nvCxnSpPr>
        <p:spPr>
          <a:xfrm rot="5400000">
            <a:off x="2995182" y="5557232"/>
            <a:ext cx="1763334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2" name=""/>
          <p:cNvSpPr/>
          <p:nvPr/>
        </p:nvSpPr>
        <p:spPr>
          <a:xfrm>
            <a:off x="7375754" y="800100"/>
            <a:ext cx="3506938" cy="574464"/>
          </a:xfrm>
          <a:prstGeom prst="roundRect">
            <a:avLst>
              <a:gd name="adj" fmla="val 16667"/>
            </a:avLst>
          </a:prstGeom>
          <a:solidFill>
            <a:srgbClr val="60bd89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1600" b="1" i="0" u="none" strike="noStrike" mc:Ignorable="hp" hp:hslEmbossed="0">
                <a:solidFill>
                  <a:schemeClr val="lt1"/>
                </a:solidFill>
                <a:latin typeface="맑은 고딕"/>
                <a:ea typeface="맑은 고딕"/>
              </a:rPr>
              <a:t>http://www.pickmepetme.com</a:t>
            </a:r>
            <a:endParaRPr xmlns:mc="http://schemas.openxmlformats.org/markup-compatibility/2006" xmlns:hp="http://schemas.haansoft.com/office/presentation/8.0" lang="EN-US" altLang="ko-KR" sz="1600" b="1" i="0" u="none" strike="noStrike" mc:Ignorable="hp" hp:hslEmbossed="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014" name=""/>
          <p:cNvSpPr/>
          <p:nvPr/>
        </p:nvSpPr>
        <p:spPr>
          <a:xfrm>
            <a:off x="5354261" y="1777506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로그인</a:t>
            </a:r>
            <a:endParaRPr xmlns:mc="http://schemas.openxmlformats.org/markup-compatibility/2006" xmlns:hp="http://schemas.haansoft.com/office/presentation/8.0" lang="ko-KR" altLang="en-US" sz="1600" b="1" i="0" u="none" strike="noStrike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sp>
        <p:nvSpPr>
          <p:cNvPr id="1015" name=""/>
          <p:cNvSpPr/>
          <p:nvPr/>
        </p:nvSpPr>
        <p:spPr>
          <a:xfrm>
            <a:off x="5354261" y="2729498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검색시스템</a:t>
            </a:r>
            <a:endParaRPr xmlns:mc="http://schemas.openxmlformats.org/markup-compatibility/2006" xmlns:hp="http://schemas.haansoft.com/office/presentation/8.0" lang="ko-KR" altLang="en-US" sz="1600" b="1" i="0" u="none" strike="noStrike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sp>
        <p:nvSpPr>
          <p:cNvPr id="1016" name=""/>
          <p:cNvSpPr/>
          <p:nvPr/>
        </p:nvSpPr>
        <p:spPr>
          <a:xfrm>
            <a:off x="10577553" y="1777506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1600" b="1" i="0" u="none" strike="noStrike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About site</a:t>
            </a:r>
            <a:endParaRPr xmlns:mc="http://schemas.openxmlformats.org/markup-compatibility/2006" xmlns:hp="http://schemas.haansoft.com/office/presentation/8.0" lang="en-US" altLang="ko-KR" sz="1600" b="1" i="0" u="none" strike="noStrike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sp>
        <p:nvSpPr>
          <p:cNvPr id="1017" name=""/>
          <p:cNvSpPr/>
          <p:nvPr/>
        </p:nvSpPr>
        <p:spPr>
          <a:xfrm>
            <a:off x="10589185" y="2725175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공지사항</a:t>
            </a:r>
            <a:endParaRPr xmlns:mc="http://schemas.openxmlformats.org/markup-compatibility/2006" xmlns:hp="http://schemas.haansoft.com/office/presentation/8.0" lang="ko-KR" altLang="en-US" sz="1600" b="1" i="0" u="none" strike="noStrike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sp>
        <p:nvSpPr>
          <p:cNvPr id="1018" name=""/>
          <p:cNvSpPr/>
          <p:nvPr/>
        </p:nvSpPr>
        <p:spPr>
          <a:xfrm>
            <a:off x="2667000" y="4040903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spc="0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돌봄</a:t>
            </a:r>
            <a:endParaRPr xmlns:mc="http://schemas.openxmlformats.org/markup-compatibility/2006" xmlns:hp="http://schemas.haansoft.com/office/presentation/8.0" lang="ko-KR" altLang="en-US" sz="1600" b="1" i="0" u="none" strike="noStrike" spc="0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sp>
        <p:nvSpPr>
          <p:cNvPr id="1019" name=""/>
          <p:cNvSpPr/>
          <p:nvPr/>
        </p:nvSpPr>
        <p:spPr>
          <a:xfrm>
            <a:off x="5287352" y="4040903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spc="0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분양</a:t>
            </a:r>
            <a:endParaRPr xmlns:mc="http://schemas.openxmlformats.org/markup-compatibility/2006" xmlns:hp="http://schemas.haansoft.com/office/presentation/8.0" lang="ko-KR" altLang="en-US" sz="1600" b="1" i="0" u="none" strike="noStrike" spc="0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sp>
        <p:nvSpPr>
          <p:cNvPr id="1020" name=""/>
          <p:cNvSpPr/>
          <p:nvPr/>
        </p:nvSpPr>
        <p:spPr>
          <a:xfrm>
            <a:off x="7948456" y="4040903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spc="0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커뮤니티</a:t>
            </a:r>
            <a:endParaRPr xmlns:mc="http://schemas.openxmlformats.org/markup-compatibility/2006" xmlns:hp="http://schemas.haansoft.com/office/presentation/8.0" lang="ko-KR" altLang="en-US" sz="1600" b="1" i="0" u="none" strike="noStrike" spc="0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sp>
        <p:nvSpPr>
          <p:cNvPr id="1021" name=""/>
          <p:cNvSpPr/>
          <p:nvPr/>
        </p:nvSpPr>
        <p:spPr>
          <a:xfrm>
            <a:off x="10577553" y="4040903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1600" b="1" i="0" u="none" strike="noStrike" spc="0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MyPage</a:t>
            </a:r>
            <a:endParaRPr xmlns:mc="http://schemas.openxmlformats.org/markup-compatibility/2006" xmlns:hp="http://schemas.haansoft.com/office/presentation/8.0" lang="en-US" altLang="ko-KR" sz="1600" b="1" i="0" u="none" strike="noStrike" spc="0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sp>
        <p:nvSpPr>
          <p:cNvPr id="1022" name=""/>
          <p:cNvSpPr/>
          <p:nvPr/>
        </p:nvSpPr>
        <p:spPr>
          <a:xfrm>
            <a:off x="13201302" y="4040903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고객센터</a:t>
            </a:r>
            <a:endParaRPr xmlns:mc="http://schemas.openxmlformats.org/markup-compatibility/2006" xmlns:hp="http://schemas.haansoft.com/office/presentation/8.0" lang="ko-KR" altLang="en-US" sz="1600" b="1" i="0" u="none" strike="noStrike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cxnSp>
        <p:nvCxnSpPr>
          <p:cNvPr id="1024" name=""/>
          <p:cNvCxnSpPr/>
          <p:nvPr/>
        </p:nvCxnSpPr>
        <p:spPr>
          <a:xfrm rot="16200000" flipH="1">
            <a:off x="7810595" y="2693192"/>
            <a:ext cx="2666338" cy="2908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"/>
          <p:cNvCxnSpPr/>
          <p:nvPr/>
        </p:nvCxnSpPr>
        <p:spPr>
          <a:xfrm>
            <a:off x="7773960" y="2094837"/>
            <a:ext cx="280359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"/>
          <p:cNvCxnSpPr/>
          <p:nvPr/>
        </p:nvCxnSpPr>
        <p:spPr>
          <a:xfrm flipV="1">
            <a:off x="7773960" y="3042505"/>
            <a:ext cx="2815224" cy="432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"/>
          <p:cNvCxnSpPr/>
          <p:nvPr/>
        </p:nvCxnSpPr>
        <p:spPr>
          <a:xfrm>
            <a:off x="3849113" y="3679036"/>
            <a:ext cx="1052647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"/>
          <p:cNvCxnSpPr/>
          <p:nvPr/>
        </p:nvCxnSpPr>
        <p:spPr>
          <a:xfrm rot="16200000">
            <a:off x="3668366" y="3864201"/>
            <a:ext cx="36149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"/>
          <p:cNvCxnSpPr/>
          <p:nvPr/>
        </p:nvCxnSpPr>
        <p:spPr>
          <a:xfrm rot="16200000">
            <a:off x="6347824" y="3859783"/>
            <a:ext cx="36149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"/>
          <p:cNvCxnSpPr/>
          <p:nvPr/>
        </p:nvCxnSpPr>
        <p:spPr>
          <a:xfrm rot="16200000">
            <a:off x="11611203" y="3857854"/>
            <a:ext cx="36149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"/>
          <p:cNvCxnSpPr/>
          <p:nvPr/>
        </p:nvCxnSpPr>
        <p:spPr>
          <a:xfrm rot="16200000">
            <a:off x="14199033" y="3859783"/>
            <a:ext cx="36149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"/>
          <p:cNvSpPr/>
          <p:nvPr/>
        </p:nvSpPr>
        <p:spPr>
          <a:xfrm>
            <a:off x="2666999" y="4912865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spc="0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펫시터</a:t>
            </a:r>
            <a:endParaRPr xmlns:mc="http://schemas.openxmlformats.org/markup-compatibility/2006" xmlns:hp="http://schemas.haansoft.com/office/presentation/8.0" lang="ko-KR" altLang="en-US" sz="1600" b="1" i="0" u="none" strike="noStrike" spc="0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sp>
        <p:nvSpPr>
          <p:cNvPr id="1045" name=""/>
          <p:cNvSpPr/>
          <p:nvPr/>
        </p:nvSpPr>
        <p:spPr>
          <a:xfrm>
            <a:off x="7951087" y="4925904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spc="0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베스트팁</a:t>
            </a:r>
            <a:endParaRPr xmlns:mc="http://schemas.openxmlformats.org/markup-compatibility/2006" xmlns:hp="http://schemas.haansoft.com/office/presentation/8.0" lang="ko-KR" altLang="en-US" sz="1600" b="1" i="0" u="none" strike="noStrike" spc="0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sp>
        <p:nvSpPr>
          <p:cNvPr id="1046" name=""/>
          <p:cNvSpPr/>
          <p:nvPr/>
        </p:nvSpPr>
        <p:spPr>
          <a:xfrm>
            <a:off x="7951087" y="5809697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spc="0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자유게시판</a:t>
            </a:r>
            <a:endParaRPr xmlns:mc="http://schemas.openxmlformats.org/markup-compatibility/2006" xmlns:hp="http://schemas.haansoft.com/office/presentation/8.0" lang="ko-KR" altLang="en-US" sz="1600" b="1" i="0" u="none" strike="noStrike" spc="0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sp>
        <p:nvSpPr>
          <p:cNvPr id="1047" name=""/>
          <p:cNvSpPr/>
          <p:nvPr/>
        </p:nvSpPr>
        <p:spPr>
          <a:xfrm>
            <a:off x="7951087" y="6669828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spc="0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팁게시판</a:t>
            </a:r>
            <a:endParaRPr xmlns:mc="http://schemas.openxmlformats.org/markup-compatibility/2006" xmlns:hp="http://schemas.haansoft.com/office/presentation/8.0" lang="ko-KR" altLang="en-US" sz="1600" b="1" i="0" u="none" strike="noStrike" spc="0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sp>
        <p:nvSpPr>
          <p:cNvPr id="1050" name=""/>
          <p:cNvSpPr/>
          <p:nvPr/>
        </p:nvSpPr>
        <p:spPr>
          <a:xfrm>
            <a:off x="10581926" y="4935429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spc="0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회원정보</a:t>
            </a:r>
            <a:endParaRPr xmlns:mc="http://schemas.openxmlformats.org/markup-compatibility/2006" xmlns:hp="http://schemas.haansoft.com/office/presentation/8.0" lang="ko-KR" altLang="en-US" sz="1600" b="1" i="0" u="none" strike="noStrike" spc="0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sp>
        <p:nvSpPr>
          <p:cNvPr id="1051" name=""/>
          <p:cNvSpPr/>
          <p:nvPr/>
        </p:nvSpPr>
        <p:spPr>
          <a:xfrm>
            <a:off x="10581926" y="5819222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spc="0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내가쓴글</a:t>
            </a:r>
            <a:endParaRPr xmlns:mc="http://schemas.openxmlformats.org/markup-compatibility/2006" xmlns:hp="http://schemas.haansoft.com/office/presentation/8.0" lang="ko-KR" altLang="en-US" sz="1600" b="1" i="0" u="none" strike="noStrike" spc="0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sp>
        <p:nvSpPr>
          <p:cNvPr id="1055" name=""/>
          <p:cNvSpPr/>
          <p:nvPr/>
        </p:nvSpPr>
        <p:spPr>
          <a:xfrm>
            <a:off x="13201650" y="4914901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1600" b="1" i="0" u="none" strike="noStrike" spc="0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FAQ</a:t>
            </a:r>
            <a:endParaRPr xmlns:mc="http://schemas.openxmlformats.org/markup-compatibility/2006" xmlns:hp="http://schemas.haansoft.com/office/presentation/8.0" lang="en-US" altLang="ko-KR" sz="1600" b="1" i="0" u="none" strike="noStrike" spc="0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sp>
        <p:nvSpPr>
          <p:cNvPr id="1056" name=""/>
          <p:cNvSpPr/>
          <p:nvPr/>
        </p:nvSpPr>
        <p:spPr>
          <a:xfrm>
            <a:off x="13201650" y="5798694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sz="1600" b="1" i="0" u="none" strike="noStrike" spc="0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1:1</a:t>
            </a:r>
            <a:r>
              <a:rPr xmlns:mc="http://schemas.openxmlformats.org/markup-compatibility/2006" xmlns:hp="http://schemas.haansoft.com/office/presentation/8.0" lang="ko-KR" altLang="en-US" sz="1600" b="1" i="0" u="none" strike="noStrike" spc="0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문의</a:t>
            </a:r>
            <a:endParaRPr xmlns:mc="http://schemas.openxmlformats.org/markup-compatibility/2006" xmlns:hp="http://schemas.haansoft.com/office/presentation/8.0" lang="ko-KR" altLang="en-US" sz="1600" b="1" i="0" u="none" strike="noStrike" spc="0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  <p:grpSp>
        <p:nvGrpSpPr>
          <p:cNvPr id="1068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69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70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10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73" name=""/>
          <p:cNvSpPr/>
          <p:nvPr/>
        </p:nvSpPr>
        <p:spPr>
          <a:xfrm>
            <a:off x="2667000" y="5804240"/>
            <a:ext cx="2419698" cy="6346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spc="0" mc:Ignorable="hp" hp:hslEmbossed="0">
                <a:solidFill>
                  <a:srgbClr val="808080"/>
                </a:solidFill>
                <a:latin typeface="맑은 고딕"/>
                <a:ea typeface="맑은 고딕"/>
              </a:rPr>
              <a:t>펫헬퍼</a:t>
            </a:r>
            <a:endParaRPr xmlns:mc="http://schemas.openxmlformats.org/markup-compatibility/2006" xmlns:hp="http://schemas.haansoft.com/office/presentation/8.0" lang="ko-KR" altLang="en-US" sz="1600" b="1" i="0" u="none" strike="noStrike" spc="0" mc:Ignorable="hp" hp:hslEmbossed="0">
              <a:solidFill>
                <a:srgbClr val="80808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3" name=""/>
          <p:cNvSpPr/>
          <p:nvPr/>
        </p:nvSpPr>
        <p:spPr>
          <a:xfrm>
            <a:off x="7375754" y="647700"/>
            <a:ext cx="3506938" cy="498264"/>
          </a:xfrm>
          <a:prstGeom prst="roundRect">
            <a:avLst>
              <a:gd name="adj" fmla="val 16667"/>
            </a:avLst>
          </a:prstGeom>
          <a:solidFill>
            <a:srgbClr val="60bd89"/>
          </a:solidFill>
          <a:ln w="25400" cap="flat" cmpd="sng" algn="ctr">
            <a:solidFill>
              <a:srgbClr val="60bd89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mc:Ignorable="hp" hp:hslEmbossed="0">
                <a:solidFill>
                  <a:srgbClr val="ffffff"/>
                </a:solidFill>
                <a:latin typeface="맑은 고딕"/>
                <a:ea typeface="맑은 고딕"/>
              </a:rPr>
              <a:t>메뉴구조도</a:t>
            </a:r>
            <a:endParaRPr xmlns:mc="http://schemas.openxmlformats.org/markup-compatibility/2006" xmlns:hp="http://schemas.haansoft.com/office/presentation/8.0" lang="ko-KR" altLang="en-US" sz="1600" b="1" i="0" u="none" strike="noStrike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1020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2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2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11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02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21856" y="1333500"/>
            <a:ext cx="11444288" cy="8448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그룹 1001"/>
          <p:cNvGrpSpPr/>
          <p:nvPr/>
        </p:nvGrpSpPr>
        <p:grpSpPr>
          <a:xfrm rot="0">
            <a:off x="-7241" y="1286"/>
            <a:ext cx="18295238" cy="10285714"/>
            <a:chOff x="-4762" y="0"/>
            <a:chExt cx="18295238" cy="10285714"/>
          </a:xfrm>
        </p:grpSpPr>
        <p:pic>
          <p:nvPicPr>
            <p:cNvPr id="2069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24384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메인페이지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탁한열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 marL="228600" indent="-228600">
                        <a:spcBef>
                          <a:spcPct val="50000"/>
                        </a:spcBef>
                        <a:buAutoNum type="arabicPeriod"/>
                        <a:defRPr/>
                      </a:pPr>
                      <a:r>
                        <a:rPr lang="en-US" altLang="ko-KR" sz="1800"/>
                        <a:t>PickMePetMe </a:t>
                      </a:r>
                      <a:r>
                        <a:rPr lang="ko-KR" altLang="en-US" sz="1800"/>
                        <a:t>클릭 시 메인페이지로 이동</a:t>
                      </a:r>
                      <a:endParaRPr lang="ko-KR" altLang="en-US" sz="1800"/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돌봄 카테고리를 커서 이동시 펫헬퍼 펫시터 표시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클릭 시 해당 주소로 이동</a:t>
                      </a:r>
                      <a:endParaRPr lang="ko-KR" altLang="en-US" sz="1800"/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ko-KR" altLang="en-US" sz="1800"/>
                        <a:t>분양 카테고리 클릭 시 해당 주소로 이동</a:t>
                      </a:r>
                      <a:endParaRPr lang="ko-KR" altLang="en-US" sz="1800"/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ko-KR" altLang="en-US" sz="1800"/>
                        <a:t>커뮤니티 카테고리에 커서 이동시 자유게시판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팁게시판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베스트 팁게시판  표시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클릭 시 해당 주소로 이동</a:t>
                      </a:r>
                      <a:endParaRPr lang="ko-KR" altLang="en-US" sz="1800"/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Mypage </a:t>
                      </a:r>
                      <a:r>
                        <a:rPr lang="ko-KR" altLang="en-US" sz="1800"/>
                        <a:t>카테고리 커서 이동시 글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회원정보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내가쓴 글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클릭시 해당 주소로 이동</a:t>
                      </a:r>
                      <a:endParaRPr lang="ko-KR" altLang="en-US" sz="1800"/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ko-KR" altLang="en-US" sz="1800"/>
                        <a:t>고객센터 카테고리 커서 이동시 </a:t>
                      </a:r>
                      <a:r>
                        <a:rPr lang="en-US" altLang="ko-KR" sz="1800"/>
                        <a:t>Q&amp;A, </a:t>
                      </a:r>
                      <a:r>
                        <a:rPr lang="ko-KR" altLang="en-US" sz="1800"/>
                        <a:t>자주묻는질문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</a:t>
                      </a:r>
                      <a:r>
                        <a:rPr lang="en-US" altLang="ko-KR" sz="1800"/>
                        <a:t>1:1</a:t>
                      </a:r>
                      <a:r>
                        <a:rPr lang="ko-KR" altLang="en-US" sz="1800"/>
                        <a:t> 문의 표시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클릭시 해당 주소로 이동</a:t>
                      </a:r>
                      <a:endParaRPr lang="ko-KR" altLang="en-US" sz="1800"/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3.</a:t>
                      </a:r>
                      <a:r>
                        <a:rPr lang="ko-KR" altLang="en-US" sz="1800"/>
                        <a:t> 로그인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로그아웃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회원가입 표시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클릭시 해당 주소로 이동 </a:t>
                      </a:r>
                      <a:endParaRPr lang="ko-KR" altLang="en-US" sz="1800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070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2071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2072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2073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2074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2075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12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207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14600" y="3390899"/>
            <a:ext cx="7848600" cy="4876800"/>
          </a:xfrm>
          <a:prstGeom prst="rect">
            <a:avLst/>
          </a:prstGeom>
        </p:spPr>
      </p:pic>
      <p:sp>
        <p:nvSpPr>
          <p:cNvPr id="2077" name=""/>
          <p:cNvSpPr txBox="1"/>
          <p:nvPr/>
        </p:nvSpPr>
        <p:spPr>
          <a:xfrm>
            <a:off x="3352800" y="3543300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2078" name=""/>
          <p:cNvSpPr txBox="1"/>
          <p:nvPr/>
        </p:nvSpPr>
        <p:spPr>
          <a:xfrm>
            <a:off x="3581400" y="4229100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  <p:sp>
        <p:nvSpPr>
          <p:cNvPr id="2079" name=""/>
          <p:cNvSpPr txBox="1"/>
          <p:nvPr/>
        </p:nvSpPr>
        <p:spPr>
          <a:xfrm>
            <a:off x="6934200" y="3335655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그룹 1001"/>
          <p:cNvGrpSpPr/>
          <p:nvPr/>
        </p:nvGrpSpPr>
        <p:grpSpPr>
          <a:xfrm rot="0">
            <a:off x="-7241" y="1286"/>
            <a:ext cx="18295238" cy="10285714"/>
            <a:chOff x="-4762" y="0"/>
            <a:chExt cx="18295238" cy="10285714"/>
          </a:xfrm>
        </p:grpSpPr>
        <p:pic>
          <p:nvPicPr>
            <p:cNvPr id="2069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2438400" y="1257300"/>
          <a:ext cx="13550265" cy="86366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992505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회원가입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회원가입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탁한열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1.</a:t>
                      </a:r>
                      <a:r>
                        <a:rPr lang="ko-KR" altLang="en-US" sz="1800"/>
                        <a:t> 사용자의 </a:t>
                      </a:r>
                      <a:r>
                        <a:rPr lang="en-US" altLang="ko-KR" sz="1800"/>
                        <a:t>ID</a:t>
                      </a:r>
                      <a:r>
                        <a:rPr lang="ko-KR" altLang="en-US" sz="1800"/>
                        <a:t>를 기입한다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이미존재하거나 기입하지 않은 경우 메세지를 전송</a:t>
                      </a:r>
                      <a:r>
                        <a:rPr lang="en-US" altLang="ko-KR" sz="1800"/>
                        <a:t>.</a:t>
                      </a:r>
                      <a:endParaRPr lang="en-US" altLang="ko-KR" sz="1800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사용자의 비밀번호를 기입하는 텍스트박스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비밀번호는 영문과 특수문자 숫자를 기입하여 </a:t>
                      </a:r>
                      <a:r>
                        <a:rPr lang="en-US" altLang="ko-KR" sz="1800"/>
                        <a:t>4</a:t>
                      </a:r>
                      <a:r>
                        <a:rPr lang="ko-KR" altLang="en-US" sz="1800"/>
                        <a:t> </a:t>
                      </a:r>
                      <a:r>
                        <a:rPr lang="en-US" altLang="ko-KR" sz="1800"/>
                        <a:t>~</a:t>
                      </a:r>
                      <a:r>
                        <a:rPr lang="ko-KR" altLang="en-US" sz="1800"/>
                        <a:t> </a:t>
                      </a:r>
                      <a:r>
                        <a:rPr lang="en-US" altLang="ko-KR" sz="1800"/>
                        <a:t>12</a:t>
                      </a:r>
                      <a:r>
                        <a:rPr lang="ko-KR" altLang="en-US" sz="1800"/>
                        <a:t> 사이의 글자로 기입가능</a:t>
                      </a:r>
                      <a:r>
                        <a:rPr lang="en-US" altLang="ko-KR" sz="1800"/>
                        <a:t>.</a:t>
                      </a:r>
                      <a:endParaRPr lang="en-US" altLang="ko-KR" sz="1800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3.</a:t>
                      </a:r>
                      <a:r>
                        <a:rPr lang="ko-KR" altLang="en-US" sz="1800"/>
                        <a:t> 사용자의 비밀번호를 확인하는 텍스트 박스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비밀번호 박스와 내용이 다르다면 메세지를 전송</a:t>
                      </a:r>
                      <a:r>
                        <a:rPr lang="en-US" altLang="ko-KR" sz="1800"/>
                        <a:t>.</a:t>
                      </a:r>
                      <a:endParaRPr lang="en-US" altLang="ko-KR" sz="1800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4.</a:t>
                      </a:r>
                      <a:r>
                        <a:rPr lang="ko-KR" altLang="en-US" sz="1800"/>
                        <a:t>사용자의 이름을 작성하는 텍스트 박스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이름을 기입하지 않은 경우 메세지를 전송</a:t>
                      </a:r>
                      <a:r>
                        <a:rPr lang="en-US" altLang="ko-KR" sz="1800"/>
                        <a:t>.</a:t>
                      </a:r>
                      <a:endParaRPr lang="en-US" altLang="ko-KR" sz="1800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5.</a:t>
                      </a:r>
                      <a:r>
                        <a:rPr lang="ko-KR" altLang="en-US" sz="1800"/>
                        <a:t> 사용자의 주소를 작성하는 텍스트 박스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주소를 기입하지 않은 경우 메세지를 전송</a:t>
                      </a:r>
                      <a:endParaRPr lang="ko-KR" altLang="en-US" sz="1800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6.</a:t>
                      </a:r>
                      <a:r>
                        <a:rPr lang="ko-KR" altLang="en-US" sz="1800"/>
                        <a:t>사용자의 핸드폰 번호를 기입하는 텍스트 박스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</a:t>
                      </a:r>
                      <a:endParaRPr lang="ko-KR" altLang="en-US" sz="1800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xxx-xxxx-xxxx</a:t>
                      </a:r>
                      <a:r>
                        <a:rPr lang="ko-KR" altLang="en-US" sz="1800"/>
                        <a:t>형태로 기입이 가능하고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그렇지 않거나 기입하지않으면 메세지 전송</a:t>
                      </a:r>
                      <a:endParaRPr lang="ko-KR" altLang="en-US" sz="1800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7.</a:t>
                      </a:r>
                      <a:r>
                        <a:rPr lang="ko-KR" altLang="en-US" sz="1800"/>
                        <a:t> 성별 선택 라디오 박스</a:t>
                      </a:r>
                      <a:endParaRPr lang="ko-KR" altLang="en-US" sz="1800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8.</a:t>
                      </a:r>
                      <a:r>
                        <a:rPr lang="ko-KR" altLang="en-US" sz="1800"/>
                        <a:t> </a:t>
                      </a:r>
                      <a:r>
                        <a:rPr lang="ko-KR" altLang="en-US"/>
                        <a:t> 사용자의 이메일을 작성하는 텍스트 박스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이메일을 기입하지 않은 경우 메세지를 전송</a:t>
                      </a:r>
                      <a:endParaRPr lang="ko-KR" altLang="en-US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9.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join</a:t>
                      </a:r>
                      <a:r>
                        <a:rPr lang="ko-KR" altLang="en-US"/>
                        <a:t>버튼 클릭시 정보를 데이터베이스에 저장하게되며 메인 화면으로 넘어감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10.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reset</a:t>
                      </a:r>
                      <a:r>
                        <a:rPr lang="ko-KR" altLang="en-US"/>
                        <a:t>버튼 클릭시 작성한 내용들을 모두 지우고 빈텍스트박스로 전환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070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2071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2072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2073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2074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2075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12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208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90800" y="2227868"/>
            <a:ext cx="7696200" cy="7277548"/>
          </a:xfrm>
          <a:prstGeom prst="rect">
            <a:avLst/>
          </a:prstGeom>
        </p:spPr>
      </p:pic>
      <p:sp>
        <p:nvSpPr>
          <p:cNvPr id="2077" name=""/>
          <p:cNvSpPr txBox="1"/>
          <p:nvPr/>
        </p:nvSpPr>
        <p:spPr>
          <a:xfrm>
            <a:off x="2667000" y="3162300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2078" name=""/>
          <p:cNvSpPr txBox="1"/>
          <p:nvPr/>
        </p:nvSpPr>
        <p:spPr>
          <a:xfrm>
            <a:off x="2667000" y="4000500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  <p:sp>
        <p:nvSpPr>
          <p:cNvPr id="2079" name=""/>
          <p:cNvSpPr txBox="1"/>
          <p:nvPr/>
        </p:nvSpPr>
        <p:spPr>
          <a:xfrm>
            <a:off x="2667000" y="4699635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  <a:endParaRPr lang="ko-KR" altLang="en-US"/>
          </a:p>
        </p:txBody>
      </p:sp>
      <p:sp>
        <p:nvSpPr>
          <p:cNvPr id="2082" name=""/>
          <p:cNvSpPr txBox="1"/>
          <p:nvPr/>
        </p:nvSpPr>
        <p:spPr>
          <a:xfrm>
            <a:off x="2667000" y="5385435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④</a:t>
            </a:r>
            <a:endParaRPr lang="ko-KR" altLang="en-US"/>
          </a:p>
        </p:txBody>
      </p:sp>
      <p:sp>
        <p:nvSpPr>
          <p:cNvPr id="2083" name=""/>
          <p:cNvSpPr txBox="1"/>
          <p:nvPr/>
        </p:nvSpPr>
        <p:spPr>
          <a:xfrm>
            <a:off x="2667000" y="6071235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⑤</a:t>
            </a:r>
            <a:endParaRPr lang="ko-KR" altLang="en-US"/>
          </a:p>
        </p:txBody>
      </p:sp>
      <p:sp>
        <p:nvSpPr>
          <p:cNvPr id="2084" name=""/>
          <p:cNvSpPr txBox="1"/>
          <p:nvPr/>
        </p:nvSpPr>
        <p:spPr>
          <a:xfrm>
            <a:off x="2667000" y="6833235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⑥</a:t>
            </a:r>
            <a:endParaRPr lang="ko-KR" altLang="en-US"/>
          </a:p>
        </p:txBody>
      </p:sp>
      <p:sp>
        <p:nvSpPr>
          <p:cNvPr id="2085" name=""/>
          <p:cNvSpPr txBox="1"/>
          <p:nvPr/>
        </p:nvSpPr>
        <p:spPr>
          <a:xfrm>
            <a:off x="2667000" y="7519035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⑦</a:t>
            </a:r>
            <a:endParaRPr lang="ko-KR" altLang="en-US"/>
          </a:p>
        </p:txBody>
      </p:sp>
      <p:sp>
        <p:nvSpPr>
          <p:cNvPr id="2086" name=""/>
          <p:cNvSpPr txBox="1"/>
          <p:nvPr/>
        </p:nvSpPr>
        <p:spPr>
          <a:xfrm>
            <a:off x="2667000" y="8281035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⑧</a:t>
            </a:r>
            <a:endParaRPr lang="ko-KR" altLang="en-US"/>
          </a:p>
        </p:txBody>
      </p:sp>
      <p:sp>
        <p:nvSpPr>
          <p:cNvPr id="2087" name=""/>
          <p:cNvSpPr txBox="1"/>
          <p:nvPr/>
        </p:nvSpPr>
        <p:spPr>
          <a:xfrm>
            <a:off x="3810000" y="8572500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⑨</a:t>
            </a:r>
            <a:endParaRPr lang="ko-KR" altLang="en-US"/>
          </a:p>
        </p:txBody>
      </p:sp>
      <p:sp>
        <p:nvSpPr>
          <p:cNvPr id="2088" name=""/>
          <p:cNvSpPr txBox="1"/>
          <p:nvPr/>
        </p:nvSpPr>
        <p:spPr>
          <a:xfrm>
            <a:off x="5029200" y="8572500"/>
            <a:ext cx="6096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1038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2362200" y="13081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돌봄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펫헬퍼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List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펫헬퍼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1.1.1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탁한열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 marL="228600" indent="-228600">
                        <a:spcBef>
                          <a:spcPct val="50000"/>
                        </a:spcBef>
                        <a:buAutoNum type="arabicPeriod"/>
                        <a:defRPr/>
                      </a:pPr>
                      <a:r>
                        <a:rPr lang="ko-KR" altLang="en-US" sz="1800"/>
                        <a:t>펫 헬퍼 클릭시</a:t>
                      </a:r>
                      <a:r>
                        <a:rPr lang="en-US" altLang="ko-KR" sz="1800"/>
                        <a:t> </a:t>
                      </a:r>
                      <a:r>
                        <a:rPr lang="en-US" altLang="ko-KR" sz="1800">
                          <a:hlinkClick r:id="rId3"/>
                        </a:rPr>
                        <a:t>www.pickmepetme.com/pethelper</a:t>
                      </a:r>
                      <a:r>
                        <a:rPr lang="en-US" altLang="ko-KR" sz="1800"/>
                        <a:t> </a:t>
                      </a:r>
                      <a:r>
                        <a:rPr lang="ko-KR" altLang="en-US" sz="1800"/>
                        <a:t>이동 초기 화면 </a:t>
                      </a:r>
                      <a:r>
                        <a:rPr lang="en-US" altLang="ko-KR" sz="1800"/>
                        <a:t>:</a:t>
                      </a:r>
                      <a:r>
                        <a:rPr lang="ko-KR" altLang="en-US" sz="1800"/>
                        <a:t> 돌봄을 희망하는 최근 등록된 반려 동물 들 표시</a:t>
                      </a:r>
                      <a:endParaRPr lang="ko-KR" altLang="en-US" sz="1800"/>
                    </a:p>
                    <a:p>
                      <a:pPr marL="228600" indent="-228600">
                        <a:spcBef>
                          <a:spcPct val="50000"/>
                        </a:spcBef>
                        <a:buAutoNum type="arabicPeriod"/>
                        <a:defRPr/>
                      </a:pPr>
                      <a:r>
                        <a:rPr lang="ko-KR" altLang="en-US" sz="1800"/>
                        <a:t>원하는 반려동물의 종 혹은 분류를 검색해서 이용 가능</a:t>
                      </a:r>
                      <a:endParaRPr lang="en-US" altLang="ko-KR" sz="1800"/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3.</a:t>
                      </a:r>
                      <a:r>
                        <a:rPr lang="ko-KR" altLang="en-US" sz="1800"/>
                        <a:t> 돌봄을 희망하는 반려동물 사진 및 정보 기재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사진 혹은 글 클릭시 해당 돌봄 반려동물에 대한 상세 정보로 이동</a:t>
                      </a:r>
                      <a:endParaRPr lang="ko-KR" altLang="en-US" sz="1800"/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4.</a:t>
                      </a:r>
                      <a:r>
                        <a:rPr lang="ko-KR" altLang="en-US" sz="1800"/>
                        <a:t> 해당 페이지로 이동</a:t>
                      </a:r>
                      <a:endParaRPr lang="ko-KR" altLang="en-US" sz="1800"/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039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40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41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042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43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44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13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04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451732" y="2650079"/>
            <a:ext cx="7941537" cy="5312821"/>
          </a:xfrm>
          <a:prstGeom prst="rect">
            <a:avLst/>
          </a:prstGeom>
        </p:spPr>
      </p:pic>
      <p:sp>
        <p:nvSpPr>
          <p:cNvPr id="1046" name=""/>
          <p:cNvSpPr txBox="1"/>
          <p:nvPr/>
        </p:nvSpPr>
        <p:spPr>
          <a:xfrm>
            <a:off x="4724400" y="3086100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1047" name=""/>
          <p:cNvSpPr txBox="1"/>
          <p:nvPr/>
        </p:nvSpPr>
        <p:spPr>
          <a:xfrm>
            <a:off x="4267200" y="7581900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  <p:sp>
        <p:nvSpPr>
          <p:cNvPr id="1048" name=""/>
          <p:cNvSpPr txBox="1"/>
          <p:nvPr/>
        </p:nvSpPr>
        <p:spPr>
          <a:xfrm>
            <a:off x="4419600" y="5926455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  <a:endParaRPr lang="ko-KR" altLang="en-US"/>
          </a:p>
        </p:txBody>
      </p:sp>
      <p:sp>
        <p:nvSpPr>
          <p:cNvPr id="1049" name=""/>
          <p:cNvSpPr txBox="1"/>
          <p:nvPr/>
        </p:nvSpPr>
        <p:spPr>
          <a:xfrm>
            <a:off x="8153400" y="6688455"/>
            <a:ext cx="57912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④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51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돌봄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펫헬퍼 글쓰기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펫헬퍼 글쓰기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1.1.2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탁한열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1.</a:t>
                      </a:r>
                      <a:r>
                        <a:rPr lang="ko-KR" altLang="en-US" sz="1800"/>
                        <a:t>  글의 내용 제목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내용을 작성 가능 하며 작성자의 </a:t>
                      </a:r>
                      <a:r>
                        <a:rPr lang="en-US" altLang="ko-KR" sz="1800"/>
                        <a:t>ID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readonly</a:t>
                      </a:r>
                      <a:r>
                        <a:rPr lang="ko-KR" altLang="en-US" sz="1800"/>
                        <a:t> 형태로 기입되어있다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 책임비는 기입하지 않을시 무료</a:t>
                      </a:r>
                      <a:r>
                        <a:rPr lang="en-US" altLang="ko-KR" sz="1800"/>
                        <a:t>.</a:t>
                      </a: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이미지를 등록함</a:t>
                      </a:r>
                      <a:r>
                        <a:rPr lang="en-US" altLang="ko-KR" sz="1800"/>
                        <a:t>.</a:t>
                      </a: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3.</a:t>
                      </a:r>
                      <a:r>
                        <a:rPr lang="ko-KR" altLang="en-US" sz="1800"/>
                        <a:t> 글을 등록하거나 취소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등록시 </a:t>
                      </a:r>
                      <a:r>
                        <a:rPr lang="en-US" altLang="ko-KR" sz="1800"/>
                        <a:t>List</a:t>
                      </a:r>
                      <a:r>
                        <a:rPr lang="ko-KR" altLang="en-US" sz="1800"/>
                        <a:t>페이지에 등록되며 취소시 </a:t>
                      </a:r>
                      <a:r>
                        <a:rPr lang="en-US" altLang="ko-KR" sz="1800"/>
                        <a:t>List</a:t>
                      </a:r>
                      <a:r>
                        <a:rPr lang="ko-KR" altLang="en-US" sz="1800"/>
                        <a:t>페이지로 돌아감</a:t>
                      </a:r>
                      <a:r>
                        <a:rPr lang="en-US" altLang="ko-KR" sz="1800"/>
                        <a:t>.</a:t>
                      </a:r>
                      <a:endParaRPr lang="en-US" altLang="ko-KR" sz="1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4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55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56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57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5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59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14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3" name=""/>
          <p:cNvSpPr txBox="1"/>
          <p:nvPr/>
        </p:nvSpPr>
        <p:spPr>
          <a:xfrm>
            <a:off x="2971800" y="73533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99347" y="3009900"/>
            <a:ext cx="7963852" cy="6248400"/>
          </a:xfrm>
          <a:prstGeom prst="rect">
            <a:avLst/>
          </a:prstGeom>
        </p:spPr>
      </p:pic>
      <p:sp>
        <p:nvSpPr>
          <p:cNvPr id="62" name=""/>
          <p:cNvSpPr txBox="1"/>
          <p:nvPr/>
        </p:nvSpPr>
        <p:spPr>
          <a:xfrm>
            <a:off x="4373880" y="4318635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69" name=""/>
          <p:cNvSpPr txBox="1"/>
          <p:nvPr/>
        </p:nvSpPr>
        <p:spPr>
          <a:xfrm>
            <a:off x="4450080" y="82677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  <p:sp>
        <p:nvSpPr>
          <p:cNvPr id="70" name=""/>
          <p:cNvSpPr txBox="1"/>
          <p:nvPr/>
        </p:nvSpPr>
        <p:spPr>
          <a:xfrm>
            <a:off x="4450080" y="87249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1038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2362200" y="13081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돌봄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펫헬퍼 상세 글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펫헬퍼 상세 글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1.1.5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곽범순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 marL="228600" indent="-228600">
                        <a:spcBef>
                          <a:spcPct val="50000"/>
                        </a:spcBef>
                        <a:buAutoNum type="arabicPeriod"/>
                        <a:defRPr/>
                      </a:pPr>
                      <a:r>
                        <a:rPr lang="ko-KR" altLang="en-US" sz="1800"/>
                        <a:t>글 수정과 삭제기능</a:t>
                      </a:r>
                      <a:endParaRPr lang="ko-KR" altLang="en-US" sz="1800"/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댓글을 남길 수 있다</a:t>
                      </a:r>
                      <a:r>
                        <a:rPr lang="en-US" altLang="ko-KR" sz="1800"/>
                        <a:t>.</a:t>
                      </a:r>
                      <a:endParaRPr lang="en-US" altLang="ko-KR" sz="1800"/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039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40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41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042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4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44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13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05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01446" y="3543300"/>
            <a:ext cx="8037954" cy="4648200"/>
          </a:xfrm>
          <a:prstGeom prst="rect">
            <a:avLst/>
          </a:prstGeom>
        </p:spPr>
      </p:pic>
      <p:sp>
        <p:nvSpPr>
          <p:cNvPr id="1049" name=""/>
          <p:cNvSpPr txBox="1"/>
          <p:nvPr/>
        </p:nvSpPr>
        <p:spPr>
          <a:xfrm>
            <a:off x="3916680" y="6307455"/>
            <a:ext cx="57912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1052" name=""/>
          <p:cNvSpPr txBox="1"/>
          <p:nvPr/>
        </p:nvSpPr>
        <p:spPr>
          <a:xfrm>
            <a:off x="7879080" y="7581900"/>
            <a:ext cx="57912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1038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2362200" y="13081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돌봄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펫시터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List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펫시터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1.2.1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곽범순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 marL="228600" indent="-228600">
                        <a:spcBef>
                          <a:spcPct val="50000"/>
                        </a:spcBef>
                        <a:buAutoNum type="arabicPeriod"/>
                        <a:defRPr/>
                      </a:pPr>
                      <a:r>
                        <a:rPr lang="ko-KR" altLang="en-US" sz="1800"/>
                        <a:t>펫 헬퍼 클릭시</a:t>
                      </a:r>
                      <a:r>
                        <a:rPr lang="en-US" altLang="ko-KR" sz="1800"/>
                        <a:t> </a:t>
                      </a:r>
                      <a:r>
                        <a:rPr lang="en-US" altLang="ko-KR" sz="1800">
                          <a:hlinkClick r:id="rId3"/>
                        </a:rPr>
                        <a:t>www.pickmepetme.com/pethelper</a:t>
                      </a:r>
                      <a:r>
                        <a:rPr lang="en-US" altLang="ko-KR" sz="1800"/>
                        <a:t> </a:t>
                      </a:r>
                      <a:r>
                        <a:rPr lang="ko-KR" altLang="en-US" sz="1800"/>
                        <a:t>이동 초기 화면 </a:t>
                      </a:r>
                      <a:r>
                        <a:rPr lang="en-US" altLang="ko-KR" sz="1800"/>
                        <a:t>:</a:t>
                      </a:r>
                      <a:r>
                        <a:rPr lang="ko-KR" altLang="en-US" sz="1800"/>
                        <a:t> 돌봄을 희망하는 최근 등록된 반려 동물 들 표시</a:t>
                      </a:r>
                      <a:endParaRPr lang="ko-KR" altLang="en-US" sz="1800"/>
                    </a:p>
                    <a:p>
                      <a:pPr marL="228600" indent="-228600">
                        <a:spcBef>
                          <a:spcPct val="50000"/>
                        </a:spcBef>
                        <a:buAutoNum type="arabicPeriod"/>
                        <a:defRPr/>
                      </a:pPr>
                      <a:r>
                        <a:rPr lang="ko-KR" altLang="en-US" sz="1800"/>
                        <a:t>원하는 반려동물의 종 혹은 분류를 검색해서 이용 가능</a:t>
                      </a:r>
                      <a:endParaRPr lang="en-US" altLang="ko-KR" sz="1800"/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3.</a:t>
                      </a:r>
                      <a:r>
                        <a:rPr lang="ko-KR" altLang="en-US" sz="1800"/>
                        <a:t> 돌봄을 희망하는 반려동물 사진 및 정보 기재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사진 혹은 글 클릭시 해당 돌봄 반려동물에 대한 상세 정보로 이동</a:t>
                      </a:r>
                      <a:endParaRPr lang="ko-KR" altLang="en-US" sz="1800"/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4.</a:t>
                      </a:r>
                      <a:r>
                        <a:rPr lang="ko-KR" altLang="en-US" sz="1800"/>
                        <a:t> 해당 페이지로 이동</a:t>
                      </a:r>
                      <a:endParaRPr lang="ko-KR" altLang="en-US" sz="1800"/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039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40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41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042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43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44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13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05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004185" y="2857500"/>
            <a:ext cx="6825614" cy="4972553"/>
          </a:xfrm>
          <a:prstGeom prst="rect">
            <a:avLst/>
          </a:prstGeom>
        </p:spPr>
      </p:pic>
      <p:sp>
        <p:nvSpPr>
          <p:cNvPr id="1046" name=""/>
          <p:cNvSpPr txBox="1"/>
          <p:nvPr/>
        </p:nvSpPr>
        <p:spPr>
          <a:xfrm>
            <a:off x="4724400" y="3086100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1047" name=""/>
          <p:cNvSpPr txBox="1"/>
          <p:nvPr/>
        </p:nvSpPr>
        <p:spPr>
          <a:xfrm>
            <a:off x="4267200" y="7581900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  <p:sp>
        <p:nvSpPr>
          <p:cNvPr id="1048" name=""/>
          <p:cNvSpPr txBox="1"/>
          <p:nvPr/>
        </p:nvSpPr>
        <p:spPr>
          <a:xfrm>
            <a:off x="4419600" y="5926455"/>
            <a:ext cx="6096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  <a:endParaRPr lang="ko-KR" altLang="en-US"/>
          </a:p>
        </p:txBody>
      </p:sp>
      <p:sp>
        <p:nvSpPr>
          <p:cNvPr id="1049" name=""/>
          <p:cNvSpPr txBox="1"/>
          <p:nvPr/>
        </p:nvSpPr>
        <p:spPr>
          <a:xfrm>
            <a:off x="8153400" y="6688455"/>
            <a:ext cx="57912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④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1038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2362200" y="13081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돌봄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펫시터 상세 글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펫시터 상세글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1.2.5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곽범순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 marL="228600" indent="-228600">
                        <a:spcBef>
                          <a:spcPct val="50000"/>
                        </a:spcBef>
                        <a:buAutoNum type="arabicPeriod"/>
                        <a:defRPr/>
                      </a:pPr>
                      <a:r>
                        <a:rPr lang="ko-KR" altLang="en-US" sz="1800"/>
                        <a:t>글 수정과 삭제기능</a:t>
                      </a:r>
                      <a:endParaRPr lang="ko-KR" altLang="en-US" sz="1800"/>
                    </a:p>
                    <a:p>
                      <a:pPr marL="0" indent="0"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댓글을 남길 수 있다</a:t>
                      </a:r>
                      <a:r>
                        <a:rPr lang="en-US" altLang="ko-KR" sz="1800"/>
                        <a:t>.</a:t>
                      </a:r>
                      <a:endParaRPr lang="en-US" altLang="ko-KR" sz="1800"/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039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40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41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042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4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44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13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05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62200" y="3009900"/>
            <a:ext cx="7924800" cy="5296384"/>
          </a:xfrm>
          <a:prstGeom prst="rect">
            <a:avLst/>
          </a:prstGeom>
        </p:spPr>
      </p:pic>
      <p:sp>
        <p:nvSpPr>
          <p:cNvPr id="1049" name=""/>
          <p:cNvSpPr txBox="1"/>
          <p:nvPr/>
        </p:nvSpPr>
        <p:spPr>
          <a:xfrm>
            <a:off x="3916680" y="6307455"/>
            <a:ext cx="57912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1052" name=""/>
          <p:cNvSpPr txBox="1"/>
          <p:nvPr/>
        </p:nvSpPr>
        <p:spPr>
          <a:xfrm>
            <a:off x="7879080" y="7581900"/>
            <a:ext cx="577673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그룹 1001"/>
          <p:cNvGrpSpPr/>
          <p:nvPr/>
        </p:nvGrpSpPr>
        <p:grpSpPr>
          <a:xfrm rot="0">
            <a:off x="-7241" y="1286"/>
            <a:ext cx="18295238" cy="10285714"/>
            <a:chOff x="-393000" y="5143500"/>
            <a:chExt cx="18295238" cy="10285714"/>
          </a:xfrm>
        </p:grpSpPr>
        <p:pic>
          <p:nvPicPr>
            <p:cNvPr id="1020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393000" y="5143500"/>
              <a:ext cx="18295238" cy="10285714"/>
            </a:xfrm>
            <a:prstGeom prst="rect">
              <a:avLst/>
            </a:prstGeom>
          </p:spPr>
        </p:pic>
      </p:grpSp>
      <p:sp>
        <p:nvSpPr>
          <p:cNvPr id="1021" name=""/>
          <p:cNvSpPr txBox="1"/>
          <p:nvPr/>
        </p:nvSpPr>
        <p:spPr>
          <a:xfrm>
            <a:off x="9372600" y="1790700"/>
            <a:ext cx="4724400" cy="57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solidFill>
                  <a:srgbClr val="deb98b"/>
                </a:solidFill>
              </a:rPr>
              <a:t>사이트 정의</a:t>
            </a:r>
            <a:endParaRPr lang="ko-KR" altLang="en-US" sz="3200" b="1">
              <a:solidFill>
                <a:srgbClr val="deb98b"/>
              </a:solidFill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8458200" y="1819275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1.1</a:t>
            </a:r>
            <a:endParaRPr lang="en-US" altLang="ko-KR" sz="35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23" name=""/>
          <p:cNvSpPr txBox="1"/>
          <p:nvPr/>
        </p:nvSpPr>
        <p:spPr>
          <a:xfrm>
            <a:off x="9372600" y="2305050"/>
            <a:ext cx="4724400" cy="594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deb98b"/>
                </a:solidFill>
              </a:rPr>
              <a:t>Mission</a:t>
            </a:r>
            <a:endParaRPr lang="en-US" altLang="ko-KR" sz="3300" b="1">
              <a:solidFill>
                <a:srgbClr val="deb98b"/>
              </a:solidFill>
            </a:endParaRPr>
          </a:p>
        </p:txBody>
      </p:sp>
      <p:sp>
        <p:nvSpPr>
          <p:cNvPr id="1024" name=""/>
          <p:cNvSpPr txBox="1"/>
          <p:nvPr/>
        </p:nvSpPr>
        <p:spPr>
          <a:xfrm>
            <a:off x="8458200" y="2333625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1.2</a:t>
            </a:r>
            <a:endParaRPr lang="en-US" altLang="ko-KR" sz="35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25" name=""/>
          <p:cNvSpPr txBox="1"/>
          <p:nvPr/>
        </p:nvSpPr>
        <p:spPr>
          <a:xfrm>
            <a:off x="9372600" y="2838450"/>
            <a:ext cx="4724400" cy="57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solidFill>
                  <a:srgbClr val="deb98b"/>
                </a:solidFill>
              </a:rPr>
              <a:t>세부목표</a:t>
            </a:r>
            <a:endParaRPr lang="ko-KR" altLang="en-US" sz="3200" b="1">
              <a:solidFill>
                <a:srgbClr val="deb98b"/>
              </a:solidFill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8458200" y="2867025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1.3</a:t>
            </a:r>
            <a:endParaRPr lang="en-US" altLang="ko-KR" sz="35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27" name=""/>
          <p:cNvSpPr txBox="1"/>
          <p:nvPr/>
        </p:nvSpPr>
        <p:spPr>
          <a:xfrm>
            <a:off x="8001000" y="1148715"/>
            <a:ext cx="4724400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>
                <a:solidFill>
                  <a:srgbClr val="5ebc88"/>
                </a:solidFill>
              </a:rPr>
              <a:t>CHAPTER. 1 </a:t>
            </a:r>
            <a:r>
              <a:rPr lang="ko-KR" altLang="en-US" sz="3600" b="1">
                <a:solidFill>
                  <a:srgbClr val="5ebc88"/>
                </a:solidFill>
              </a:rPr>
              <a:t>전략 수립</a:t>
            </a:r>
            <a:endParaRPr lang="ko-KR" altLang="en-US" sz="3600" b="1">
              <a:solidFill>
                <a:srgbClr val="5ebc88"/>
              </a:solidFill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762000" y="832485"/>
            <a:ext cx="4419600" cy="1034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200" b="1">
                <a:solidFill>
                  <a:srgbClr val="5ebc88"/>
                </a:solidFill>
                <a:latin typeface="맑은 고딕"/>
                <a:ea typeface="맑은 고딕"/>
              </a:rPr>
              <a:t>CONTENTS</a:t>
            </a:r>
            <a:endParaRPr lang="en-US" altLang="ko-KR" sz="62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29" name=""/>
          <p:cNvSpPr txBox="1"/>
          <p:nvPr/>
        </p:nvSpPr>
        <p:spPr>
          <a:xfrm>
            <a:off x="9372600" y="4991100"/>
            <a:ext cx="4724400" cy="57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solidFill>
                  <a:srgbClr val="deb98b"/>
                </a:solidFill>
              </a:rPr>
              <a:t>메뉴구조도</a:t>
            </a:r>
            <a:endParaRPr lang="ko-KR" altLang="en-US" sz="3200" b="1">
              <a:solidFill>
                <a:srgbClr val="deb98b"/>
              </a:solidFill>
            </a:endParaRPr>
          </a:p>
        </p:txBody>
      </p:sp>
      <p:sp>
        <p:nvSpPr>
          <p:cNvPr id="1030" name=""/>
          <p:cNvSpPr txBox="1"/>
          <p:nvPr/>
        </p:nvSpPr>
        <p:spPr>
          <a:xfrm>
            <a:off x="8458200" y="5019675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2.1</a:t>
            </a:r>
            <a:endParaRPr lang="en-US" altLang="ko-KR" sz="35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31" name=""/>
          <p:cNvSpPr txBox="1"/>
          <p:nvPr/>
        </p:nvSpPr>
        <p:spPr>
          <a:xfrm>
            <a:off x="9372600" y="5505450"/>
            <a:ext cx="4724400" cy="594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300" b="1">
                <a:solidFill>
                  <a:srgbClr val="deb98b"/>
                </a:solidFill>
              </a:rPr>
              <a:t>상세메뉴구조도</a:t>
            </a:r>
            <a:endParaRPr lang="ko-KR" altLang="en-US" sz="3300" b="1">
              <a:solidFill>
                <a:srgbClr val="deb98b"/>
              </a:solidFill>
            </a:endParaRPr>
          </a:p>
        </p:txBody>
      </p:sp>
      <p:sp>
        <p:nvSpPr>
          <p:cNvPr id="1032" name=""/>
          <p:cNvSpPr txBox="1"/>
          <p:nvPr/>
        </p:nvSpPr>
        <p:spPr>
          <a:xfrm>
            <a:off x="8458200" y="5534025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2.2</a:t>
            </a:r>
            <a:endParaRPr lang="en-US" altLang="ko-KR" sz="35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35" name=""/>
          <p:cNvSpPr txBox="1"/>
          <p:nvPr/>
        </p:nvSpPr>
        <p:spPr>
          <a:xfrm>
            <a:off x="8001000" y="3848100"/>
            <a:ext cx="4724400" cy="117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>
                <a:solidFill>
                  <a:srgbClr val="5ebc88"/>
                </a:solidFill>
              </a:rPr>
              <a:t>CHAPTER. 2 </a:t>
            </a:r>
            <a:r>
              <a:rPr lang="ko-KR" altLang="en-US" sz="3600" b="1">
                <a:solidFill>
                  <a:srgbClr val="5ebc88"/>
                </a:solidFill>
              </a:rPr>
              <a:t>컨텐츠 설계 및 벤치마킹</a:t>
            </a:r>
            <a:endParaRPr lang="ko-KR" altLang="en-US" sz="3600" b="1">
              <a:solidFill>
                <a:srgbClr val="5ebc88"/>
              </a:solidFill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9372600" y="7581900"/>
            <a:ext cx="4724400" cy="57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deb98b"/>
                </a:solidFill>
              </a:rPr>
              <a:t>Usecase Diagram</a:t>
            </a:r>
            <a:endParaRPr lang="en-US" altLang="ko-KR" sz="3200" b="1">
              <a:solidFill>
                <a:srgbClr val="deb98b"/>
              </a:solidFill>
            </a:endParaRPr>
          </a:p>
        </p:txBody>
      </p:sp>
      <p:sp>
        <p:nvSpPr>
          <p:cNvPr id="1037" name=""/>
          <p:cNvSpPr txBox="1"/>
          <p:nvPr/>
        </p:nvSpPr>
        <p:spPr>
          <a:xfrm>
            <a:off x="8458200" y="7610475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3.1</a:t>
            </a:r>
            <a:endParaRPr lang="en-US" altLang="ko-KR" sz="35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9372600" y="8096250"/>
            <a:ext cx="4724400" cy="594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deb98b"/>
                </a:solidFill>
              </a:rPr>
              <a:t>Class Diagram</a:t>
            </a:r>
            <a:endParaRPr lang="en-US" altLang="ko-KR" sz="3300" b="1">
              <a:solidFill>
                <a:srgbClr val="deb98b"/>
              </a:solidFill>
            </a:endParaRPr>
          </a:p>
        </p:txBody>
      </p:sp>
      <p:sp>
        <p:nvSpPr>
          <p:cNvPr id="1039" name=""/>
          <p:cNvSpPr txBox="1"/>
          <p:nvPr/>
        </p:nvSpPr>
        <p:spPr>
          <a:xfrm>
            <a:off x="8458200" y="8124824"/>
            <a:ext cx="1066800" cy="62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3.2</a:t>
            </a:r>
            <a:endParaRPr lang="en-US" altLang="ko-KR" sz="35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40" name=""/>
          <p:cNvSpPr txBox="1"/>
          <p:nvPr/>
        </p:nvSpPr>
        <p:spPr>
          <a:xfrm>
            <a:off x="9372600" y="8629650"/>
            <a:ext cx="4724400" cy="57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b="1">
                <a:solidFill>
                  <a:srgbClr val="deb98b"/>
                </a:solidFill>
              </a:rPr>
              <a:t>E-R Diagram</a:t>
            </a:r>
            <a:endParaRPr lang="en-US" altLang="ko-KR" sz="3200" b="1">
              <a:solidFill>
                <a:srgbClr val="deb98b"/>
              </a:solidFill>
            </a:endParaRPr>
          </a:p>
        </p:txBody>
      </p:sp>
      <p:sp>
        <p:nvSpPr>
          <p:cNvPr id="1041" name=""/>
          <p:cNvSpPr txBox="1"/>
          <p:nvPr/>
        </p:nvSpPr>
        <p:spPr>
          <a:xfrm>
            <a:off x="8458200" y="8658225"/>
            <a:ext cx="106680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3.1</a:t>
            </a:r>
            <a:endParaRPr lang="en-US" altLang="ko-KR" sz="35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42" name=""/>
          <p:cNvSpPr txBox="1"/>
          <p:nvPr/>
        </p:nvSpPr>
        <p:spPr>
          <a:xfrm>
            <a:off x="8001000" y="6438900"/>
            <a:ext cx="4724400" cy="1179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b="1">
                <a:solidFill>
                  <a:srgbClr val="5ebc88"/>
                </a:solidFill>
              </a:rPr>
              <a:t>CHAPTER. 3 </a:t>
            </a:r>
            <a:r>
              <a:rPr lang="ko-KR" altLang="en-US" sz="3600" b="1">
                <a:solidFill>
                  <a:srgbClr val="5ebc88"/>
                </a:solidFill>
              </a:rPr>
              <a:t>내부 구조 설계</a:t>
            </a:r>
            <a:endParaRPr lang="ko-KR" altLang="en-US" sz="3600" b="1">
              <a:solidFill>
                <a:srgbClr val="5ebc88"/>
              </a:solidFill>
            </a:endParaRPr>
          </a:p>
        </p:txBody>
      </p:sp>
      <p:grpSp>
        <p:nvGrpSpPr>
          <p:cNvPr id="1064" name=""/>
          <p:cNvGrpSpPr/>
          <p:nvPr/>
        </p:nvGrpSpPr>
        <p:grpSpPr>
          <a:xfrm rot="0">
            <a:off x="17259300" y="457200"/>
            <a:ext cx="571500" cy="571500"/>
            <a:chOff x="8886825" y="9715500"/>
            <a:chExt cx="571500" cy="571500"/>
          </a:xfrm>
        </p:grpSpPr>
        <p:pic>
          <p:nvPicPr>
            <p:cNvPr id="106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66" name=""/>
            <p:cNvSpPr txBox="1"/>
            <p:nvPr/>
          </p:nvSpPr>
          <p:spPr>
            <a:xfrm>
              <a:off x="8942786" y="9896474"/>
              <a:ext cx="334566" cy="37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51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분양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List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분양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2.1.1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이재호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1.</a:t>
                      </a:r>
                      <a:r>
                        <a:rPr lang="ko-KR" altLang="en-US" sz="1800"/>
                        <a:t> 분양을 보내는 반려견의 정보를 확인가능 클릭시 상세정보 페이지로 이동 하며 사진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글번호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제목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책임비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착성자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작성일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조회수 확인 가능</a:t>
                      </a:r>
                      <a:endParaRPr lang="ko-KR" altLang="en-US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한 페이지에는 </a:t>
                      </a:r>
                      <a:r>
                        <a:rPr lang="en-US" altLang="ko-KR" sz="1800"/>
                        <a:t>10</a:t>
                      </a:r>
                      <a:r>
                        <a:rPr lang="ko-KR" altLang="en-US" sz="1800"/>
                        <a:t>개의 </a:t>
                      </a:r>
                      <a:r>
                        <a:rPr lang="en-US" altLang="ko-KR" sz="1800"/>
                        <a:t>List</a:t>
                      </a:r>
                      <a:r>
                        <a:rPr lang="ko-KR" altLang="en-US" sz="1800"/>
                        <a:t>가 존재하고  그 이상으로 넘어갈 시 페이지 전환 가능 </a:t>
                      </a:r>
                      <a:endParaRPr lang="ko-KR" altLang="en-US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3.</a:t>
                      </a:r>
                      <a:r>
                        <a:rPr lang="ko-KR" altLang="en-US" sz="1800"/>
                        <a:t> 원하는 내용을 키워드를 통해 검색 가능</a:t>
                      </a:r>
                      <a:endParaRPr lang="ko-KR" altLang="en-US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4.</a:t>
                      </a:r>
                      <a:r>
                        <a:rPr lang="ko-KR" altLang="en-US" sz="1800"/>
                        <a:t> 글쓰기 페이지로 이동</a:t>
                      </a: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4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55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56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57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5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59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14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6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13637" y="3086100"/>
            <a:ext cx="7949563" cy="5648826"/>
          </a:xfrm>
          <a:prstGeom prst="rect">
            <a:avLst/>
          </a:prstGeom>
        </p:spPr>
      </p:pic>
      <p:sp>
        <p:nvSpPr>
          <p:cNvPr id="62" name=""/>
          <p:cNvSpPr txBox="1"/>
          <p:nvPr/>
        </p:nvSpPr>
        <p:spPr>
          <a:xfrm>
            <a:off x="3200400" y="59055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63" name=""/>
          <p:cNvSpPr txBox="1"/>
          <p:nvPr/>
        </p:nvSpPr>
        <p:spPr>
          <a:xfrm>
            <a:off x="2971800" y="73533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  <p:sp>
        <p:nvSpPr>
          <p:cNvPr id="64" name=""/>
          <p:cNvSpPr txBox="1"/>
          <p:nvPr/>
        </p:nvSpPr>
        <p:spPr>
          <a:xfrm>
            <a:off x="4114800" y="8281036"/>
            <a:ext cx="579120" cy="367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  <a:endParaRPr lang="ko-KR" altLang="en-US"/>
          </a:p>
        </p:txBody>
      </p:sp>
      <p:sp>
        <p:nvSpPr>
          <p:cNvPr id="65" name=""/>
          <p:cNvSpPr txBox="1"/>
          <p:nvPr/>
        </p:nvSpPr>
        <p:spPr>
          <a:xfrm>
            <a:off x="8763000" y="7886700"/>
            <a:ext cx="579120" cy="367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④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51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분양 글쓰기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분양 글쓰기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2.1.2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이재호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1.</a:t>
                      </a:r>
                      <a:r>
                        <a:rPr lang="ko-KR" altLang="en-US" sz="1800"/>
                        <a:t>  글의 내용 제목</a:t>
                      </a:r>
                      <a:r>
                        <a:rPr lang="en-US" altLang="ko-KR" sz="1800"/>
                        <a:t>,</a:t>
                      </a:r>
                      <a:r>
                        <a:rPr lang="ko-KR" altLang="en-US" sz="1800"/>
                        <a:t> 내용을 작성 가능 하며 작성자의 </a:t>
                      </a:r>
                      <a:r>
                        <a:rPr lang="en-US" altLang="ko-KR" sz="1800"/>
                        <a:t>ID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readonly</a:t>
                      </a:r>
                      <a:r>
                        <a:rPr lang="ko-KR" altLang="en-US" sz="1800"/>
                        <a:t> 형태로 기입되어있다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 책임비는 기입하지 않을시 무료</a:t>
                      </a:r>
                      <a:r>
                        <a:rPr lang="en-US" altLang="ko-KR" sz="1800"/>
                        <a:t>.</a:t>
                      </a: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이미지를 등록함</a:t>
                      </a:r>
                      <a:r>
                        <a:rPr lang="en-US" altLang="ko-KR" sz="1800"/>
                        <a:t>.</a:t>
                      </a: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3.</a:t>
                      </a:r>
                      <a:r>
                        <a:rPr lang="ko-KR" altLang="en-US" sz="1800"/>
                        <a:t> 글을 등록하거나 취소</a:t>
                      </a:r>
                      <a:r>
                        <a:rPr lang="en-US" altLang="ko-KR" sz="1800"/>
                        <a:t>.</a:t>
                      </a:r>
                      <a:r>
                        <a:rPr lang="ko-KR" altLang="en-US" sz="1800"/>
                        <a:t> 등록시 </a:t>
                      </a:r>
                      <a:r>
                        <a:rPr lang="en-US" altLang="ko-KR" sz="1800"/>
                        <a:t>List</a:t>
                      </a:r>
                      <a:r>
                        <a:rPr lang="ko-KR" altLang="en-US" sz="1800"/>
                        <a:t>페이지에 등록되며 취소시 </a:t>
                      </a:r>
                      <a:r>
                        <a:rPr lang="en-US" altLang="ko-KR" sz="1800"/>
                        <a:t>List</a:t>
                      </a:r>
                      <a:r>
                        <a:rPr lang="ko-KR" altLang="en-US" sz="1800"/>
                        <a:t>페이지로 돌아감</a:t>
                      </a:r>
                      <a:r>
                        <a:rPr lang="en-US" altLang="ko-KR" sz="1800"/>
                        <a:t>.</a:t>
                      </a:r>
                      <a:endParaRPr lang="en-US" altLang="ko-KR" sz="1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4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55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56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57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5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59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14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3" name=""/>
          <p:cNvSpPr txBox="1"/>
          <p:nvPr/>
        </p:nvSpPr>
        <p:spPr>
          <a:xfrm>
            <a:off x="2971800" y="73533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38400" y="2628900"/>
            <a:ext cx="7924799" cy="6623304"/>
          </a:xfrm>
          <a:prstGeom prst="rect">
            <a:avLst/>
          </a:prstGeom>
        </p:spPr>
      </p:pic>
      <p:sp>
        <p:nvSpPr>
          <p:cNvPr id="62" name=""/>
          <p:cNvSpPr txBox="1"/>
          <p:nvPr/>
        </p:nvSpPr>
        <p:spPr>
          <a:xfrm>
            <a:off x="4343400" y="40005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69" name=""/>
          <p:cNvSpPr txBox="1"/>
          <p:nvPr/>
        </p:nvSpPr>
        <p:spPr>
          <a:xfrm>
            <a:off x="4450080" y="82677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  <p:sp>
        <p:nvSpPr>
          <p:cNvPr id="70" name=""/>
          <p:cNvSpPr txBox="1"/>
          <p:nvPr/>
        </p:nvSpPr>
        <p:spPr>
          <a:xfrm>
            <a:off x="4419600" y="88773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51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분양 상세정보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분양 상세정보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2.1.5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이재호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1.</a:t>
                      </a:r>
                      <a:r>
                        <a:rPr lang="ko-KR" altLang="en-US" sz="1800"/>
                        <a:t>  자신이 쓴 글을 수정 및 삭제 가능</a:t>
                      </a:r>
                      <a:endParaRPr lang="ko-KR" altLang="en-US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댓글 입력 가능</a:t>
                      </a:r>
                      <a:endParaRPr lang="ko-KR" altLang="en-US" sz="1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4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55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56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57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5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59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14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3" name=""/>
          <p:cNvSpPr txBox="1"/>
          <p:nvPr/>
        </p:nvSpPr>
        <p:spPr>
          <a:xfrm>
            <a:off x="2971800" y="73533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38400" y="3152252"/>
            <a:ext cx="7848600" cy="5415908"/>
          </a:xfrm>
          <a:prstGeom prst="rect">
            <a:avLst/>
          </a:prstGeom>
        </p:spPr>
      </p:pic>
      <p:sp>
        <p:nvSpPr>
          <p:cNvPr id="62" name=""/>
          <p:cNvSpPr txBox="1"/>
          <p:nvPr/>
        </p:nvSpPr>
        <p:spPr>
          <a:xfrm>
            <a:off x="3916680" y="68199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67" name=""/>
          <p:cNvSpPr txBox="1"/>
          <p:nvPr/>
        </p:nvSpPr>
        <p:spPr>
          <a:xfrm>
            <a:off x="4450080" y="7747635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51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커뮤니티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자유게시판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List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자유게시판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3.1.1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이세민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1.</a:t>
                      </a:r>
                      <a:r>
                        <a:rPr lang="ko-KR" altLang="en-US" sz="1800"/>
                        <a:t>  자유게시판 클릭시 자유게시판 페이지 새로고침</a:t>
                      </a:r>
                      <a:endParaRPr lang="ko-KR" altLang="en-US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자유게시판 </a:t>
                      </a:r>
                      <a:r>
                        <a:rPr lang="en-US" altLang="ko-KR" sz="1800"/>
                        <a:t>List</a:t>
                      </a:r>
                      <a:r>
                        <a:rPr lang="ko-KR" altLang="en-US" sz="1800"/>
                        <a:t>에 최대 </a:t>
                      </a:r>
                      <a:r>
                        <a:rPr lang="en-US" altLang="ko-KR" sz="1800"/>
                        <a:t>10</a:t>
                      </a:r>
                      <a:r>
                        <a:rPr lang="ko-KR" altLang="en-US" sz="1800"/>
                        <a:t>개의 글 등록 가능 그 이상 등록시 다음페이지로 넘어가게됨</a:t>
                      </a:r>
                      <a:r>
                        <a:rPr lang="en-US" altLang="ko-KR" sz="1800"/>
                        <a:t>.</a:t>
                      </a: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3.</a:t>
                      </a:r>
                      <a:r>
                        <a:rPr lang="ko-KR" altLang="en-US" sz="1800"/>
                        <a:t> 키워드로 게시판의 글을 검색 할 수 있음</a:t>
                      </a:r>
                      <a:r>
                        <a:rPr lang="en-US" altLang="ko-KR" sz="1800"/>
                        <a:t>.</a:t>
                      </a: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4.</a:t>
                      </a:r>
                      <a:r>
                        <a:rPr lang="ko-KR" altLang="en-US" sz="1800"/>
                        <a:t> 글쓰기 페이지로 이동</a:t>
                      </a:r>
                      <a:endParaRPr lang="ko-KR" altLang="en-US" sz="1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4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99386" y="2933700"/>
            <a:ext cx="7587614" cy="5935062"/>
          </a:xfrm>
          <a:prstGeom prst="rect">
            <a:avLst/>
          </a:prstGeom>
        </p:spPr>
      </p:pic>
      <p:grpSp>
        <p:nvGrpSpPr>
          <p:cNvPr id="55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56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57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58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59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14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3" name=""/>
          <p:cNvSpPr txBox="1"/>
          <p:nvPr/>
        </p:nvSpPr>
        <p:spPr>
          <a:xfrm>
            <a:off x="2971800" y="73533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72" name=""/>
          <p:cNvSpPr txBox="1"/>
          <p:nvPr/>
        </p:nvSpPr>
        <p:spPr>
          <a:xfrm>
            <a:off x="4648200" y="46863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73" name=""/>
          <p:cNvSpPr txBox="1"/>
          <p:nvPr/>
        </p:nvSpPr>
        <p:spPr>
          <a:xfrm>
            <a:off x="2895600" y="7442835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  <p:sp>
        <p:nvSpPr>
          <p:cNvPr id="74" name=""/>
          <p:cNvSpPr txBox="1"/>
          <p:nvPr/>
        </p:nvSpPr>
        <p:spPr>
          <a:xfrm>
            <a:off x="7879080" y="7747635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④</a:t>
            </a:r>
            <a:endParaRPr lang="ko-KR" altLang="en-US"/>
          </a:p>
        </p:txBody>
      </p:sp>
      <p:sp>
        <p:nvSpPr>
          <p:cNvPr id="75" name=""/>
          <p:cNvSpPr txBox="1"/>
          <p:nvPr/>
        </p:nvSpPr>
        <p:spPr>
          <a:xfrm>
            <a:off x="4450080" y="8420100"/>
            <a:ext cx="57912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410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커뮤니티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자유게시판 글쓰기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자유게시판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글 쓰기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3.1.2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이세민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  글의 내용 제목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내용을 작성 가능 하며 작성자의 </a:t>
                      </a:r>
                      <a:r>
                        <a:rPr lang="en-US" altLang="ko-KR"/>
                        <a:t>ID</a:t>
                      </a:r>
                      <a:r>
                        <a:rPr lang="ko-KR" altLang="en-US"/>
                        <a:t>는 </a:t>
                      </a:r>
                      <a:r>
                        <a:rPr lang="en-US" altLang="ko-KR"/>
                        <a:t>readonly</a:t>
                      </a:r>
                      <a:r>
                        <a:rPr lang="ko-KR" altLang="en-US"/>
                        <a:t> 형태로 기입되어있다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 책임비는 기입하지 않을시 무료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 이미지를 등록함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3.</a:t>
                      </a:r>
                      <a:r>
                        <a:rPr lang="ko-KR" altLang="en-US"/>
                        <a:t> 글을 등록하거나 취소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등록시 </a:t>
                      </a:r>
                      <a:r>
                        <a:rPr lang="en-US" altLang="ko-KR"/>
                        <a:t>List</a:t>
                      </a:r>
                      <a:r>
                        <a:rPr lang="ko-KR" altLang="en-US"/>
                        <a:t>페이지에 등록되며 취소시 </a:t>
                      </a:r>
                      <a:r>
                        <a:rPr lang="en-US" altLang="ko-KR"/>
                        <a:t>List</a:t>
                      </a:r>
                      <a:r>
                        <a:rPr lang="ko-KR" altLang="en-US"/>
                        <a:t>페이지로 돌아감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108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4109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4110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4111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4112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4113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15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11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94586" y="3848100"/>
            <a:ext cx="8035288" cy="5091642"/>
          </a:xfrm>
          <a:prstGeom prst="rect">
            <a:avLst/>
          </a:prstGeom>
        </p:spPr>
      </p:pic>
      <p:sp>
        <p:nvSpPr>
          <p:cNvPr id="4116" name=""/>
          <p:cNvSpPr txBox="1"/>
          <p:nvPr/>
        </p:nvSpPr>
        <p:spPr>
          <a:xfrm>
            <a:off x="4831080" y="44577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4117" name=""/>
          <p:cNvSpPr txBox="1"/>
          <p:nvPr/>
        </p:nvSpPr>
        <p:spPr>
          <a:xfrm>
            <a:off x="4526280" y="78867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  <p:sp>
        <p:nvSpPr>
          <p:cNvPr id="4119" name=""/>
          <p:cNvSpPr txBox="1"/>
          <p:nvPr/>
        </p:nvSpPr>
        <p:spPr>
          <a:xfrm>
            <a:off x="4526280" y="84201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410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커뮤니티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자유게시판 상세보기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자유게시판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상세보기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3.1.5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이세민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1.</a:t>
                      </a:r>
                      <a:r>
                        <a:rPr lang="ko-KR" altLang="en-US" sz="1800"/>
                        <a:t> 자신의 글을 수정하고나 삭제 가능</a:t>
                      </a:r>
                      <a:endParaRPr lang="ko-KR" altLang="en-US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/>
                        <a:t>2.</a:t>
                      </a:r>
                      <a:r>
                        <a:rPr lang="ko-KR" altLang="en-US" sz="1800"/>
                        <a:t> 댓글을 남길 수 있다</a:t>
                      </a:r>
                      <a:r>
                        <a:rPr lang="en-US" altLang="ko-KR" sz="1800"/>
                        <a:t>.</a:t>
                      </a:r>
                      <a:endParaRPr lang="en-US" altLang="ko-KR" sz="1800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108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4109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4110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4111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4112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4113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15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1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62200" y="3538037"/>
            <a:ext cx="7878125" cy="5263063"/>
          </a:xfrm>
          <a:prstGeom prst="rect">
            <a:avLst/>
          </a:prstGeom>
        </p:spPr>
      </p:pic>
      <p:sp>
        <p:nvSpPr>
          <p:cNvPr id="4116" name=""/>
          <p:cNvSpPr txBox="1"/>
          <p:nvPr/>
        </p:nvSpPr>
        <p:spPr>
          <a:xfrm>
            <a:off x="3916680" y="6680835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4117" name=""/>
          <p:cNvSpPr txBox="1"/>
          <p:nvPr/>
        </p:nvSpPr>
        <p:spPr>
          <a:xfrm>
            <a:off x="4297680" y="78867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410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커뮤니티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베스트 팁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베스트팁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3.3.1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성호준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  커뮤니티의 팁 게시판에서 조회수가 가장 많은 글의 정보를 보여준다</a:t>
                      </a:r>
                      <a:r>
                        <a:rPr lang="en-US" altLang="ko-KR"/>
                        <a:t>.</a:t>
                      </a:r>
                      <a:r>
                        <a:rPr lang="ko-KR" altLang="en-US"/>
                        <a:t> 클릭시 커뮤니티의 팁게시판 안에있는 해당 글의 상세정보 페이지로 넘어간다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108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4109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4110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4111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4112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4113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15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1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85074" y="3009899"/>
            <a:ext cx="7954325" cy="5677692"/>
          </a:xfrm>
          <a:prstGeom prst="rect">
            <a:avLst/>
          </a:prstGeom>
        </p:spPr>
      </p:pic>
      <p:sp>
        <p:nvSpPr>
          <p:cNvPr id="4119" name=""/>
          <p:cNvSpPr txBox="1"/>
          <p:nvPr/>
        </p:nvSpPr>
        <p:spPr>
          <a:xfrm>
            <a:off x="3535680" y="62865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410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마이페이지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내가 쓴 글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내가 쓴 글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4.1.1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성호준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  내가 작성한 글의 제목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작성일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조회수를 확인 가능</a:t>
                      </a:r>
                      <a:endParaRPr lang="ko-KR" altLang="en-US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/>
                        <a:t> 클릭시 작성된 글의 카테고리안에 있는 본인의 글 상세보기 페이지로 전환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108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4109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4110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4111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4112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4113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15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1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38400" y="3924300"/>
            <a:ext cx="8001000" cy="4020111"/>
          </a:xfrm>
          <a:prstGeom prst="rect">
            <a:avLst/>
          </a:prstGeom>
        </p:spPr>
      </p:pic>
      <p:sp>
        <p:nvSpPr>
          <p:cNvPr id="4116" name=""/>
          <p:cNvSpPr txBox="1"/>
          <p:nvPr/>
        </p:nvSpPr>
        <p:spPr>
          <a:xfrm>
            <a:off x="3459480" y="7061835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410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마이페이지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회원정보조회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자유게시판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글 쓰기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4.2.1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성호준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  사용자의 정보를 </a:t>
                      </a:r>
                      <a:r>
                        <a:rPr lang="en-US" altLang="ko-KR"/>
                        <a:t>readonly</a:t>
                      </a:r>
                      <a:r>
                        <a:rPr lang="ko-KR" altLang="en-US"/>
                        <a:t>로 보여주는 테이블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 사용자의 정보 변경을 위한 페이지로 이동한다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108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4109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4110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4111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4112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4113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15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412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38400" y="2990092"/>
            <a:ext cx="7848600" cy="5430008"/>
          </a:xfrm>
          <a:prstGeom prst="rect">
            <a:avLst/>
          </a:prstGeom>
        </p:spPr>
      </p:pic>
      <p:sp>
        <p:nvSpPr>
          <p:cNvPr id="4122" name=""/>
          <p:cNvSpPr txBox="1"/>
          <p:nvPr/>
        </p:nvSpPr>
        <p:spPr>
          <a:xfrm>
            <a:off x="4648200" y="52959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4123" name=""/>
          <p:cNvSpPr txBox="1"/>
          <p:nvPr/>
        </p:nvSpPr>
        <p:spPr>
          <a:xfrm>
            <a:off x="5821680" y="78105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241" y="1285"/>
            <a:ext cx="18295238" cy="10285714"/>
          </a:xfrm>
          <a:prstGeom prst="rect">
            <a:avLst/>
          </a:prstGeom>
        </p:spPr>
      </p:pic>
      <p:graphicFrame>
        <p:nvGraphicFramePr>
          <p:cNvPr id="160" name="표 159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고객센터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자주묻는질문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 baseline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자주묻는 질문</a:t>
                      </a:r>
                      <a:endParaRPr lang="ko-KR" altLang="en-US" spc="0" baseline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5.1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김남일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2021-02-08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5" name="Rectangle 4"/>
          <p:cNvSpPr>
            <a:spLocks noChangeArrowheads="1"/>
          </p:cNvSpPr>
          <p:nvPr/>
        </p:nvSpPr>
        <p:spPr>
          <a:xfrm>
            <a:off x="7971398" y="2076029"/>
            <a:ext cx="1014742" cy="2333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ko-KR" altLang="ko-KR" sz="800">
              <a:latin typeface="Tahoma"/>
            </a:endParaRP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>
          <a:xfrm>
            <a:off x="10583979" y="5545455"/>
            <a:ext cx="5265621" cy="12820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/>
              <a:t>1.</a:t>
            </a:r>
            <a:r>
              <a:rPr lang="ko-KR" altLang="en-US"/>
              <a:t> 자주묻는 질문의 리스트를 나열</a:t>
            </a:r>
            <a:r>
              <a:rPr lang="en-US" altLang="ko-KR"/>
              <a:t>.</a:t>
            </a:r>
            <a:r>
              <a:rPr lang="ko-KR" altLang="en-US"/>
              <a:t> 클릭시 질문에 대한 답변이 작성된 페이지로 이동</a:t>
            </a:r>
            <a:r>
              <a:rPr lang="en-US" altLang="ko-KR"/>
              <a:t>.</a:t>
            </a:r>
            <a:endParaRPr lang="en-US" altLang="ko-KR"/>
          </a:p>
          <a:p>
            <a:pPr>
              <a:spcBef>
                <a:spcPct val="50000"/>
              </a:spcBef>
              <a:defRPr/>
            </a:pPr>
            <a:endParaRPr lang="en-US" altLang="ko-KR"/>
          </a:p>
          <a:p>
            <a:pPr>
              <a:spcBef>
                <a:spcPct val="50000"/>
              </a:spcBef>
              <a:defRPr/>
            </a:pP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161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62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63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64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6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66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16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7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38400" y="3333422"/>
            <a:ext cx="7924800" cy="5315277"/>
          </a:xfrm>
          <a:prstGeom prst="rect">
            <a:avLst/>
          </a:prstGeom>
        </p:spPr>
      </p:pic>
      <p:sp>
        <p:nvSpPr>
          <p:cNvPr id="173" name=""/>
          <p:cNvSpPr txBox="1"/>
          <p:nvPr/>
        </p:nvSpPr>
        <p:spPr>
          <a:xfrm>
            <a:off x="3581400" y="61341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1619048" y="1419242"/>
            <a:ext cx="7409135" cy="7409135"/>
            <a:chOff x="11619048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619048" y="1419242"/>
              <a:ext cx="7409135" cy="740913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76192" y="2194758"/>
            <a:ext cx="2428571" cy="676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522975" y="2250647"/>
            <a:ext cx="2095238" cy="22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0"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  <p:sp>
        <p:nvSpPr>
          <p:cNvPr id="1005" name=""/>
          <p:cNvSpPr txBox="1"/>
          <p:nvPr/>
        </p:nvSpPr>
        <p:spPr>
          <a:xfrm>
            <a:off x="1828795" y="3661411"/>
            <a:ext cx="9448805" cy="27774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프로젝트 </a:t>
            </a:r>
            <a:r>
              <a:rPr lang="en-US" altLang="ko-KR" sz="8800" b="1">
                <a:solidFill>
                  <a:srgbClr val="5ebc88"/>
                </a:solidFill>
                <a:latin typeface="맑은 고딕"/>
                <a:ea typeface="맑은 고딕"/>
              </a:rPr>
              <a:t>1</a:t>
            </a: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단계 </a:t>
            </a:r>
            <a:r>
              <a:rPr lang="en-US" altLang="ko-KR" sz="8800" b="1">
                <a:solidFill>
                  <a:srgbClr val="5ebc88"/>
                </a:solidFill>
                <a:latin typeface="맑은 고딕"/>
                <a:ea typeface="맑은 고딕"/>
              </a:rPr>
              <a:t>:</a:t>
            </a:r>
            <a:endParaRPr lang="en-US" altLang="ko-KR" sz="8800" b="1">
              <a:solidFill>
                <a:srgbClr val="5ebc88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전략 수립</a:t>
            </a:r>
            <a:endParaRPr lang="ko-KR" altLang="en-US" sz="88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241" y="1285"/>
            <a:ext cx="18295238" cy="10285714"/>
          </a:xfrm>
          <a:prstGeom prst="rect">
            <a:avLst/>
          </a:prstGeom>
        </p:spPr>
      </p:pic>
      <p:graphicFrame>
        <p:nvGraphicFramePr>
          <p:cNvPr id="160" name="표 159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고객센터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1:1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문의 글쓰기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1:1</a:t>
                      </a:r>
                      <a:r>
                        <a:rPr lang="en-US" altLang="ko-KR" spc="0" baseline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</a:t>
                      </a:r>
                      <a:r>
                        <a:rPr lang="ko-KR" altLang="en-US" spc="0" baseline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문의하기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5.2.1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김남일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2021-02-08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5" name="Rectangle 4"/>
          <p:cNvSpPr>
            <a:spLocks noChangeArrowheads="1"/>
          </p:cNvSpPr>
          <p:nvPr/>
        </p:nvSpPr>
        <p:spPr>
          <a:xfrm>
            <a:off x="7971398" y="2076029"/>
            <a:ext cx="1014742" cy="2333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lang="ko-KR" altLang="ko-KR" sz="800">
              <a:latin typeface="Tahoma"/>
            </a:endParaRP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>
          <a:xfrm>
            <a:off x="10583979" y="4762500"/>
            <a:ext cx="5265621" cy="33318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1:1</a:t>
            </a:r>
            <a:r>
              <a:rPr lang="ko-KR" altLang="en-US"/>
              <a:t>문의의 제목을 입력하기 위한 텍스트 박스</a:t>
            </a:r>
            <a:endParaRPr lang="ko-KR" altLang="en-US"/>
          </a:p>
          <a:p>
            <a:pPr>
              <a:spcBef>
                <a:spcPct val="50000"/>
              </a:spcBef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1:1</a:t>
            </a:r>
            <a:r>
              <a:rPr lang="ko-KR" altLang="en-US"/>
              <a:t>문의 내용을 작성하는 텍스트 박스로 기본적인 </a:t>
            </a:r>
            <a:r>
              <a:rPr lang="en-US" altLang="ko-KR"/>
              <a:t>Alignment</a:t>
            </a:r>
            <a:r>
              <a:rPr lang="ko-KR" altLang="en-US"/>
              <a:t> 설정이 가능</a:t>
            </a:r>
            <a:endParaRPr lang="ko-KR" altLang="en-US"/>
          </a:p>
          <a:p>
            <a:pPr>
              <a:spcBef>
                <a:spcPct val="50000"/>
              </a:spcBef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1:1</a:t>
            </a:r>
            <a:r>
              <a:rPr lang="ko-KR" altLang="en-US"/>
              <a:t>문의 작성 완료 버튼 클릭 시 </a:t>
            </a:r>
            <a:r>
              <a:rPr lang="en-US" altLang="ko-KR"/>
              <a:t>1:1</a:t>
            </a:r>
            <a:r>
              <a:rPr lang="ko-KR" altLang="en-US"/>
              <a:t>문의 페이지로 넘어가게 되며 작성한 내용은 </a:t>
            </a:r>
            <a:r>
              <a:rPr lang="en-US" altLang="ko-KR"/>
              <a:t>1:1</a:t>
            </a:r>
            <a:r>
              <a:rPr lang="ko-KR" altLang="en-US"/>
              <a:t>문의 리스트 최상단에 저장 됨</a:t>
            </a:r>
            <a:r>
              <a:rPr lang="en-US" altLang="ko-KR"/>
              <a:t>.</a:t>
            </a:r>
            <a:endParaRPr lang="en-US" altLang="ko-KR"/>
          </a:p>
          <a:p>
            <a:pPr>
              <a:spcBef>
                <a:spcPct val="50000"/>
              </a:spcBef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1:1</a:t>
            </a:r>
            <a:r>
              <a:rPr lang="ko-KR" altLang="en-US"/>
              <a:t>문의 취소 버튼</a:t>
            </a:r>
            <a:r>
              <a:rPr lang="en-US" altLang="ko-KR"/>
              <a:t>.</a:t>
            </a:r>
            <a:r>
              <a:rPr lang="ko-KR" altLang="en-US"/>
              <a:t> 클릭 시 </a:t>
            </a:r>
            <a:r>
              <a:rPr lang="en-US" altLang="ko-KR"/>
              <a:t>1:1</a:t>
            </a:r>
            <a:r>
              <a:rPr lang="ko-KR" altLang="en-US"/>
              <a:t>문의 페이지로 넘어감</a:t>
            </a:r>
            <a:endParaRPr lang="ko-KR" altLang="en-US"/>
          </a:p>
          <a:p>
            <a:pPr>
              <a:spcBef>
                <a:spcPct val="50000"/>
              </a:spcBef>
              <a:defRPr/>
            </a:pPr>
            <a:endParaRPr lang="en-US" altLang="ko-KR"/>
          </a:p>
          <a:p>
            <a:pPr>
              <a:spcBef>
                <a:spcPct val="50000"/>
              </a:spcBef>
              <a:defRPr/>
            </a:pP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83" name="TextBox 82"/>
          <p:cNvSpPr txBox="1"/>
          <p:nvPr/>
        </p:nvSpPr>
        <p:spPr>
          <a:xfrm>
            <a:off x="4048180" y="4076700"/>
            <a:ext cx="371420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>
                <a:solidFill>
                  <a:schemeClr val="accent2"/>
                </a:solidFill>
              </a:rPr>
              <a:t>①</a:t>
            </a:r>
            <a:endParaRPr lang="ko-KR" altLang="en-US" sz="1500" b="1">
              <a:solidFill>
                <a:schemeClr val="accent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27056" y="7185660"/>
            <a:ext cx="370134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>
                <a:solidFill>
                  <a:schemeClr val="accent2"/>
                </a:solidFill>
              </a:rPr>
              <a:t>④</a:t>
            </a:r>
            <a:endParaRPr lang="ko-KR" altLang="en-US" sz="1500" b="1">
              <a:solidFill>
                <a:schemeClr val="accent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43400" y="4991100"/>
            <a:ext cx="370279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ko-KR" sz="1500" b="1">
                <a:solidFill>
                  <a:schemeClr val="accent2"/>
                </a:solidFill>
              </a:rPr>
              <a:t>②</a:t>
            </a:r>
            <a:endParaRPr lang="ko-KR" altLang="ko-KR" sz="1500" b="1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234315" y="7182956"/>
            <a:ext cx="372225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b="1">
                <a:solidFill>
                  <a:schemeClr val="accent2"/>
                </a:solidFill>
              </a:rPr>
              <a:t>③</a:t>
            </a:r>
            <a:endParaRPr lang="ko-KR" altLang="en-US" sz="1500" b="1">
              <a:solidFill>
                <a:schemeClr val="accent2"/>
              </a:solidFill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62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63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64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6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66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16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6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32690" y="3238500"/>
            <a:ext cx="8006710" cy="5773040"/>
          </a:xfrm>
          <a:prstGeom prst="rect">
            <a:avLst/>
          </a:prstGeom>
        </p:spPr>
      </p:pic>
      <p:sp>
        <p:nvSpPr>
          <p:cNvPr id="168" name=""/>
          <p:cNvSpPr txBox="1"/>
          <p:nvPr/>
        </p:nvSpPr>
        <p:spPr>
          <a:xfrm>
            <a:off x="4145280" y="4775835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169" name=""/>
          <p:cNvSpPr txBox="1"/>
          <p:nvPr/>
        </p:nvSpPr>
        <p:spPr>
          <a:xfrm>
            <a:off x="4145280" y="56769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  <p:sp>
        <p:nvSpPr>
          <p:cNvPr id="170" name=""/>
          <p:cNvSpPr txBox="1"/>
          <p:nvPr/>
        </p:nvSpPr>
        <p:spPr>
          <a:xfrm>
            <a:off x="4191000" y="8281034"/>
            <a:ext cx="579120" cy="367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③</a:t>
            </a:r>
            <a:endParaRPr lang="ko-KR" altLang="en-US"/>
          </a:p>
        </p:txBody>
      </p:sp>
      <p:sp>
        <p:nvSpPr>
          <p:cNvPr id="171" name=""/>
          <p:cNvSpPr txBox="1"/>
          <p:nvPr/>
        </p:nvSpPr>
        <p:spPr>
          <a:xfrm>
            <a:off x="5897880" y="8357234"/>
            <a:ext cx="579120" cy="367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④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그룹 1001"/>
          <p:cNvGrpSpPr/>
          <p:nvPr/>
        </p:nvGrpSpPr>
        <p:grpSpPr>
          <a:xfrm rot="0">
            <a:off x="-3619" y="1285"/>
            <a:ext cx="18295238" cy="10285714"/>
            <a:chOff x="-4762" y="0"/>
            <a:chExt cx="18295238" cy="10285714"/>
          </a:xfrm>
        </p:grpSpPr>
        <p:pic>
          <p:nvPicPr>
            <p:cNvPr id="410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2362200" y="1460500"/>
          <a:ext cx="13563600" cy="8331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24000"/>
                <a:gridCol w="6614160"/>
                <a:gridCol w="1005840"/>
                <a:gridCol w="1706880"/>
                <a:gridCol w="960120"/>
                <a:gridCol w="1752600"/>
              </a:tblGrid>
              <a:tr h="651310"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위 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Home -&gt; 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고객센터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-&gt;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1:1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문의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List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제 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1:1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문의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List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ver.no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1.0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rowSpan="3" gridSpan="2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pc="0"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화면 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ID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5.2.2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작성자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김남일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5131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작성일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dd9bf"/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effectLst/>
                          <a:latin typeface="한컴 윤고딕 230"/>
                          <a:ea typeface="한컴 윤고딕 230"/>
                        </a:rPr>
                        <a:t>2021/02/08</a:t>
                      </a:r>
                      <a:endParaRPr lang="en-US" altLang="ko-KR" spc="0">
                        <a:solidFill>
                          <a:schemeClr val="tx1"/>
                        </a:solidFill>
                        <a:effectLst/>
                        <a:latin typeface="한컴 윤고딕 230"/>
                        <a:ea typeface="한컴 윤고딕 230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377270"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4">
                  <a:txBody>
                    <a:bodyPr vert="horz" lIns="91440" tIns="45720" rIns="91440" bIns="45720" anchor="ctr" anchorCtr="0"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1.</a:t>
                      </a:r>
                      <a:r>
                        <a:rPr lang="ko-KR" altLang="en-US"/>
                        <a:t>  사용자가 작성한 </a:t>
                      </a:r>
                      <a:r>
                        <a:rPr lang="en-US" altLang="ko-KR"/>
                        <a:t>1:1</a:t>
                      </a:r>
                      <a:r>
                        <a:rPr lang="ko-KR" altLang="en-US"/>
                        <a:t>문의의 정보를 담고있는 리스트 클릭시 문의내용 상세보기 페이지로 이동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/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/>
                        <a:t>2.</a:t>
                      </a:r>
                      <a:r>
                        <a:rPr lang="ko-KR" altLang="en-US"/>
                        <a:t> 문의를 등록하기위한 버튼 클릭시 </a:t>
                      </a:r>
                      <a:r>
                        <a:rPr lang="en-US" altLang="ko-KR"/>
                        <a:t>1:1</a:t>
                      </a:r>
                      <a:r>
                        <a:rPr lang="ko-KR" altLang="en-US"/>
                        <a:t>문의 글쓰기 페이지로 이동</a:t>
                      </a:r>
                      <a:r>
                        <a:rPr lang="en-US" altLang="ko-KR"/>
                        <a:t>.</a:t>
                      </a: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108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700" b="1">
                <a:solidFill>
                  <a:srgbClr val="5ebc88"/>
                </a:solidFill>
                <a:latin typeface="맑은 고딕"/>
                <a:ea typeface="맑은 고딕"/>
              </a:rPr>
              <a:t>상세 메뉴 구조도</a:t>
            </a:r>
            <a:endParaRPr lang="ko-KR" altLang="en-US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4109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4110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4111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4112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4113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15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4122" name=""/>
          <p:cNvSpPr txBox="1"/>
          <p:nvPr/>
        </p:nvSpPr>
        <p:spPr>
          <a:xfrm>
            <a:off x="4648200" y="52959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pic>
        <p:nvPicPr>
          <p:cNvPr id="412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85059" y="3052460"/>
            <a:ext cx="7978140" cy="5062840"/>
          </a:xfrm>
          <a:prstGeom prst="rect">
            <a:avLst/>
          </a:prstGeom>
        </p:spPr>
      </p:pic>
      <p:sp>
        <p:nvSpPr>
          <p:cNvPr id="4123" name=""/>
          <p:cNvSpPr txBox="1"/>
          <p:nvPr/>
        </p:nvSpPr>
        <p:spPr>
          <a:xfrm>
            <a:off x="7543800" y="75819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②</a:t>
            </a:r>
            <a:endParaRPr lang="ko-KR" altLang="en-US"/>
          </a:p>
        </p:txBody>
      </p:sp>
      <p:sp>
        <p:nvSpPr>
          <p:cNvPr id="4125" name=""/>
          <p:cNvSpPr txBox="1"/>
          <p:nvPr/>
        </p:nvSpPr>
        <p:spPr>
          <a:xfrm>
            <a:off x="3611880" y="6743700"/>
            <a:ext cx="579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1619048" y="1419242"/>
            <a:ext cx="7409135" cy="7409135"/>
            <a:chOff x="11619048" y="1419242"/>
            <a:chExt cx="7409135" cy="74091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619048" y="1419242"/>
              <a:ext cx="7409135" cy="74091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1278245" y="1657143"/>
            <a:ext cx="2508086" cy="2508086"/>
            <a:chOff x="11278245" y="1657143"/>
            <a:chExt cx="2508086" cy="2508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278245" y="1657143"/>
              <a:ext cx="2508086" cy="2508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522975" y="2250647"/>
            <a:ext cx="2000000" cy="22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0">
            <a:off x="11352381" y="3316276"/>
            <a:ext cx="1829173" cy="246857"/>
            <a:chOff x="11352381" y="3316276"/>
            <a:chExt cx="1829173" cy="2468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1352381" y="3316276"/>
              <a:ext cx="1829173" cy="246857"/>
            </a:xfrm>
            <a:prstGeom prst="rect">
              <a:avLst/>
            </a:prstGeom>
          </p:spPr>
        </p:pic>
      </p:grpSp>
      <p:sp>
        <p:nvSpPr>
          <p:cNvPr id="1013" name=""/>
          <p:cNvSpPr txBox="1"/>
          <p:nvPr/>
        </p:nvSpPr>
        <p:spPr>
          <a:xfrm>
            <a:off x="1383219" y="3520242"/>
            <a:ext cx="9448806" cy="2773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프로젝트 </a:t>
            </a:r>
            <a:r>
              <a:rPr lang="en-US" altLang="ko-KR" sz="8800" b="1">
                <a:solidFill>
                  <a:srgbClr val="5ebc88"/>
                </a:solidFill>
                <a:latin typeface="맑은 고딕"/>
                <a:ea typeface="맑은 고딕"/>
              </a:rPr>
              <a:t>3</a:t>
            </a: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단계 </a:t>
            </a:r>
            <a:r>
              <a:rPr lang="en-US" altLang="ko-KR" sz="8800" b="1">
                <a:solidFill>
                  <a:srgbClr val="5ebc88"/>
                </a:solidFill>
                <a:latin typeface="맑은 고딕"/>
                <a:ea typeface="맑은 고딕"/>
              </a:rPr>
              <a:t>:</a:t>
            </a:r>
            <a:endParaRPr lang="en-US" altLang="ko-KR" sz="8800" b="1">
              <a:solidFill>
                <a:srgbClr val="5ebc88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8800" b="1">
                <a:solidFill>
                  <a:srgbClr val="5ebc88"/>
                </a:solidFill>
                <a:latin typeface="맑은 고딕"/>
                <a:ea typeface="맑은 고딕"/>
              </a:rPr>
              <a:t>내부 구조 설계</a:t>
            </a:r>
            <a:endParaRPr lang="ko-KR" altLang="en-US" sz="88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pic>
        <p:nvPicPr>
          <p:cNvPr id="1014" name="Object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828800" y="2476500"/>
            <a:ext cx="2371429" cy="676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03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7086600" y="1028700"/>
            <a:ext cx="4876800" cy="8305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5ebc8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회원 정보</a:t>
            </a: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38" name="직선 화살표 연결선 37"/>
          <p:cNvCxnSpPr>
            <a:stCxn id="1006" idx="6"/>
            <a:endCxn id="1012" idx="1"/>
          </p:cNvCxnSpPr>
          <p:nvPr/>
        </p:nvCxnSpPr>
        <p:spPr>
          <a:xfrm flipV="1">
            <a:off x="4444152" y="2476500"/>
            <a:ext cx="3861648" cy="8763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6" name="타원 140"/>
          <p:cNvSpPr/>
          <p:nvPr/>
        </p:nvSpPr>
        <p:spPr>
          <a:xfrm>
            <a:off x="2971800" y="2628900"/>
            <a:ext cx="1472352" cy="1447800"/>
          </a:xfrm>
          <a:prstGeom prst="ellipse">
            <a:avLst/>
          </a:prstGeom>
          <a:solidFill>
            <a:srgbClr val="5ebc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1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007" name="그림 1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0087" y="2882882"/>
            <a:ext cx="955772" cy="955772"/>
          </a:xfrm>
          <a:prstGeom prst="rect">
            <a:avLst/>
          </a:prstGeom>
        </p:spPr>
      </p:pic>
      <p:grpSp>
        <p:nvGrpSpPr>
          <p:cNvPr id="1013" name=""/>
          <p:cNvGrpSpPr/>
          <p:nvPr/>
        </p:nvGrpSpPr>
        <p:grpSpPr>
          <a:xfrm rot="0">
            <a:off x="8305800" y="2095500"/>
            <a:ext cx="2286000" cy="762000"/>
            <a:chOff x="8001000" y="3162300"/>
            <a:chExt cx="2286000" cy="762000"/>
          </a:xfrm>
        </p:grpSpPr>
        <p:sp>
          <p:nvSpPr>
            <p:cNvPr id="1010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회원가입하기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2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16" name=""/>
          <p:cNvGrpSpPr/>
          <p:nvPr/>
        </p:nvGrpSpPr>
        <p:grpSpPr>
          <a:xfrm rot="0">
            <a:off x="8305800" y="3619500"/>
            <a:ext cx="2286000" cy="762000"/>
            <a:chOff x="8001000" y="3162300"/>
            <a:chExt cx="2286000" cy="762000"/>
          </a:xfrm>
        </p:grpSpPr>
        <p:sp>
          <p:nvSpPr>
            <p:cNvPr id="1017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로그인하기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8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20" name=""/>
          <p:cNvSpPr/>
          <p:nvPr/>
        </p:nvSpPr>
        <p:spPr>
          <a:xfrm>
            <a:off x="8305800" y="5753100"/>
            <a:ext cx="2286000" cy="762000"/>
          </a:xfrm>
          <a:prstGeom prst="flowChartAlternateProcess">
            <a:avLst/>
          </a:prstGeom>
          <a:noFill/>
          <a:ln w="508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</a:rPr>
              <a:t>회원정보수정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21" name=""/>
          <p:cNvSpPr/>
          <p:nvPr/>
        </p:nvSpPr>
        <p:spPr>
          <a:xfrm>
            <a:off x="8305800" y="5753100"/>
            <a:ext cx="304800" cy="762000"/>
          </a:xfrm>
          <a:prstGeom prst="flowChartAlternateProcess">
            <a:avLst/>
          </a:prstGeom>
          <a:solidFill>
            <a:srgbClr val="deb98b"/>
          </a:solidFill>
          <a:ln w="508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22" name=""/>
          <p:cNvGrpSpPr/>
          <p:nvPr/>
        </p:nvGrpSpPr>
        <p:grpSpPr>
          <a:xfrm rot="0">
            <a:off x="8305800" y="7886700"/>
            <a:ext cx="2286000" cy="762000"/>
            <a:chOff x="8001000" y="3162300"/>
            <a:chExt cx="2286000" cy="762000"/>
          </a:xfrm>
        </p:grpSpPr>
        <p:sp>
          <p:nvSpPr>
            <p:cNvPr id="1023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회원탈퇴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4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deb98b"/>
            </a:solidFill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5" name="직선 화살표 연결선 37"/>
          <p:cNvCxnSpPr>
            <a:stCxn id="1006" idx="6"/>
            <a:endCxn id="1018" idx="1"/>
          </p:cNvCxnSpPr>
          <p:nvPr/>
        </p:nvCxnSpPr>
        <p:spPr>
          <a:xfrm>
            <a:off x="4444152" y="3352800"/>
            <a:ext cx="3861648" cy="647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6" name="직선 화살표 연결선 37"/>
          <p:cNvCxnSpPr>
            <a:stCxn id="1017" idx="2"/>
            <a:endCxn id="1020" idx="0"/>
          </p:cNvCxnSpPr>
          <p:nvPr/>
        </p:nvCxnSpPr>
        <p:spPr>
          <a:xfrm rot="16200000" flipH="1">
            <a:off x="8763000" y="5067300"/>
            <a:ext cx="1371600" cy="0"/>
          </a:xfrm>
          <a:prstGeom prst="straightConnector1">
            <a:avLst/>
          </a:prstGeom>
          <a:ln w="63500">
            <a:solidFill>
              <a:srgbClr val="deb98b"/>
            </a:solidFill>
            <a:prstDash val="sysDash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7" name="직선 화살표 연결선 37"/>
          <p:cNvCxnSpPr>
            <a:stCxn id="1020" idx="2"/>
            <a:endCxn id="1023" idx="0"/>
          </p:cNvCxnSpPr>
          <p:nvPr/>
        </p:nvCxnSpPr>
        <p:spPr>
          <a:xfrm rot="16200000" flipH="1">
            <a:off x="8763000" y="7200900"/>
            <a:ext cx="1371600" cy="0"/>
          </a:xfrm>
          <a:prstGeom prst="straightConnector1">
            <a:avLst/>
          </a:prstGeom>
          <a:ln w="63500">
            <a:solidFill>
              <a:srgbClr val="deb98b"/>
            </a:solidFill>
            <a:prstDash val="sysDash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8" name=""/>
          <p:cNvSpPr txBox="1"/>
          <p:nvPr/>
        </p:nvSpPr>
        <p:spPr>
          <a:xfrm>
            <a:off x="9448800" y="4914900"/>
            <a:ext cx="1447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&lt;include&gt;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29" name=""/>
          <p:cNvSpPr txBox="1"/>
          <p:nvPr/>
        </p:nvSpPr>
        <p:spPr>
          <a:xfrm>
            <a:off x="9448800" y="6972300"/>
            <a:ext cx="16002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&lt;include&gt;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33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UseCase Diagram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34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35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39" name=""/>
          <p:cNvSpPr txBox="1"/>
          <p:nvPr/>
        </p:nvSpPr>
        <p:spPr>
          <a:xfrm>
            <a:off x="3124200" y="4166235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1040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41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42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29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066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6577752" y="1257300"/>
            <a:ext cx="4876800" cy="8305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5ebc8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펫헬퍼</a:t>
            </a:r>
            <a:r>
              <a:rPr lang="en-US" altLang="ko-KR">
                <a:latin typeface="맑은 고딕"/>
                <a:ea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</a:rPr>
              <a:t>펫시터</a:t>
            </a: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38" name="직선 화살표 연결선 37"/>
          <p:cNvCxnSpPr>
            <a:stCxn id="1006" idx="6"/>
            <a:endCxn id="1012" idx="1"/>
          </p:cNvCxnSpPr>
          <p:nvPr/>
        </p:nvCxnSpPr>
        <p:spPr>
          <a:xfrm flipV="1">
            <a:off x="3758352" y="3238500"/>
            <a:ext cx="4156923" cy="1790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2" name=""/>
          <p:cNvGrpSpPr/>
          <p:nvPr/>
        </p:nvGrpSpPr>
        <p:grpSpPr>
          <a:xfrm rot="0">
            <a:off x="2286000" y="4305300"/>
            <a:ext cx="1472352" cy="1447800"/>
            <a:chOff x="2971800" y="2628900"/>
            <a:chExt cx="1472352" cy="1447800"/>
          </a:xfrm>
        </p:grpSpPr>
        <p:sp>
          <p:nvSpPr>
            <p:cNvPr id="1006" name="타원 140"/>
            <p:cNvSpPr/>
            <p:nvPr/>
          </p:nvSpPr>
          <p:spPr>
            <a:xfrm>
              <a:off x="2971800" y="2628900"/>
              <a:ext cx="1472352" cy="1447800"/>
            </a:xfrm>
            <a:prstGeom prst="ellipse">
              <a:avLst/>
            </a:prstGeom>
            <a:solidFill>
              <a:srgbClr val="5ebc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007" name="그림 14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30087" y="2882882"/>
              <a:ext cx="955772" cy="95577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7915275" y="2857500"/>
            <a:ext cx="2286000" cy="762000"/>
            <a:chOff x="8001000" y="3162300"/>
            <a:chExt cx="2286000" cy="762000"/>
          </a:xfrm>
        </p:grpSpPr>
        <p:sp>
          <p:nvSpPr>
            <p:cNvPr id="1010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펫헬퍼 글 작성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2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16" name=""/>
          <p:cNvGrpSpPr/>
          <p:nvPr/>
        </p:nvGrpSpPr>
        <p:grpSpPr>
          <a:xfrm rot="0">
            <a:off x="7915275" y="4381500"/>
            <a:ext cx="2286000" cy="762000"/>
            <a:chOff x="8001000" y="3162300"/>
            <a:chExt cx="2286000" cy="762000"/>
          </a:xfrm>
        </p:grpSpPr>
        <p:sp>
          <p:nvSpPr>
            <p:cNvPr id="1017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펫헬퍼 글 수정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8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43" name=""/>
          <p:cNvGrpSpPr/>
          <p:nvPr/>
        </p:nvGrpSpPr>
        <p:grpSpPr>
          <a:xfrm rot="0">
            <a:off x="7915275" y="5905500"/>
            <a:ext cx="2286000" cy="762000"/>
            <a:chOff x="8305800" y="5753100"/>
            <a:chExt cx="2286000" cy="762000"/>
          </a:xfrm>
        </p:grpSpPr>
        <p:sp>
          <p:nvSpPr>
            <p:cNvPr id="1020" name=""/>
            <p:cNvSpPr/>
            <p:nvPr/>
          </p:nvSpPr>
          <p:spPr>
            <a:xfrm>
              <a:off x="8305800" y="57531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펫헬퍼 글 삭제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1" name=""/>
            <p:cNvSpPr/>
            <p:nvPr/>
          </p:nvSpPr>
          <p:spPr>
            <a:xfrm>
              <a:off x="8305800" y="57531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22" name=""/>
          <p:cNvGrpSpPr/>
          <p:nvPr/>
        </p:nvGrpSpPr>
        <p:grpSpPr>
          <a:xfrm rot="0">
            <a:off x="7915275" y="7353300"/>
            <a:ext cx="2286000" cy="762000"/>
            <a:chOff x="8001000" y="3162300"/>
            <a:chExt cx="2286000" cy="762000"/>
          </a:xfrm>
        </p:grpSpPr>
        <p:sp>
          <p:nvSpPr>
            <p:cNvPr id="1023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펫헬퍼 글 조회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4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5" name="직선 화살표 연결선 37"/>
          <p:cNvCxnSpPr>
            <a:stCxn id="1006" idx="6"/>
            <a:endCxn id="1018" idx="1"/>
          </p:cNvCxnSpPr>
          <p:nvPr/>
        </p:nvCxnSpPr>
        <p:spPr>
          <a:xfrm flipV="1">
            <a:off x="3758352" y="4762500"/>
            <a:ext cx="4156923" cy="266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6" name=""/>
          <p:cNvGrpSpPr/>
          <p:nvPr/>
        </p:nvGrpSpPr>
        <p:grpSpPr>
          <a:xfrm rot="0">
            <a:off x="14401800" y="3594948"/>
            <a:ext cx="1624752" cy="1624752"/>
            <a:chOff x="14377248" y="4128348"/>
            <a:chExt cx="1624752" cy="1624752"/>
          </a:xfrm>
        </p:grpSpPr>
        <p:sp>
          <p:nvSpPr>
            <p:cNvPr id="1039" name="타원 141"/>
            <p:cNvSpPr/>
            <p:nvPr/>
          </p:nvSpPr>
          <p:spPr>
            <a:xfrm>
              <a:off x="14377248" y="4128348"/>
              <a:ext cx="1624752" cy="1624752"/>
            </a:xfrm>
            <a:prstGeom prst="ellipse">
              <a:avLst/>
            </a:prstGeom>
            <a:solidFill>
              <a:srgbClr val="deb9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40" name="그림 14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4640524" y="4391623"/>
              <a:ext cx="1098199" cy="1098199"/>
            </a:xfrm>
            <a:prstGeom prst="rect">
              <a:avLst/>
            </a:prstGeom>
          </p:spPr>
        </p:pic>
      </p:grpSp>
      <p:cxnSp>
        <p:nvCxnSpPr>
          <p:cNvPr id="1044" name="직선 화살표 연결선 37"/>
          <p:cNvCxnSpPr>
            <a:stCxn id="1006" idx="6"/>
            <a:endCxn id="1021" idx="1"/>
          </p:cNvCxnSpPr>
          <p:nvPr/>
        </p:nvCxnSpPr>
        <p:spPr>
          <a:xfrm>
            <a:off x="3758352" y="5029200"/>
            <a:ext cx="4156923" cy="12573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5" name="직선 화살표 연결선 37"/>
          <p:cNvCxnSpPr>
            <a:stCxn id="1006" idx="6"/>
            <a:endCxn id="1024" idx="1"/>
          </p:cNvCxnSpPr>
          <p:nvPr/>
        </p:nvCxnSpPr>
        <p:spPr>
          <a:xfrm>
            <a:off x="3758352" y="5029200"/>
            <a:ext cx="4156923" cy="27051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8" name="직선 화살표 연결선 37"/>
          <p:cNvCxnSpPr>
            <a:stCxn id="1039" idx="2"/>
            <a:endCxn id="1020" idx="3"/>
          </p:cNvCxnSpPr>
          <p:nvPr/>
        </p:nvCxnSpPr>
        <p:spPr>
          <a:xfrm rot="10800000" flipV="1">
            <a:off x="10201276" y="4407324"/>
            <a:ext cx="4200525" cy="18791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7" name="직선 화살표 연결선 37"/>
          <p:cNvCxnSpPr>
            <a:stCxn id="1040" idx="1"/>
            <a:endCxn id="1010" idx="3"/>
          </p:cNvCxnSpPr>
          <p:nvPr/>
        </p:nvCxnSpPr>
        <p:spPr>
          <a:xfrm rot="10800000">
            <a:off x="10201276" y="3238500"/>
            <a:ext cx="4463801" cy="1168822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9" name="직선 화살표 연결선 37"/>
          <p:cNvCxnSpPr>
            <a:stCxn id="1039" idx="2"/>
            <a:endCxn id="1023" idx="3"/>
          </p:cNvCxnSpPr>
          <p:nvPr/>
        </p:nvCxnSpPr>
        <p:spPr>
          <a:xfrm rot="10800000" flipV="1">
            <a:off x="10201276" y="4407324"/>
            <a:ext cx="4200525" cy="33269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55" name=""/>
          <p:cNvGrpSpPr/>
          <p:nvPr/>
        </p:nvGrpSpPr>
        <p:grpSpPr>
          <a:xfrm rot="0">
            <a:off x="13816752" y="6667500"/>
            <a:ext cx="2895600" cy="2743200"/>
            <a:chOff x="13868400" y="6515100"/>
            <a:chExt cx="2895600" cy="2743200"/>
          </a:xfrm>
        </p:grpSpPr>
        <p:sp>
          <p:nvSpPr>
            <p:cNvPr id="1050" name=""/>
            <p:cNvSpPr/>
            <p:nvPr/>
          </p:nvSpPr>
          <p:spPr>
            <a:xfrm>
              <a:off x="13868400" y="6743700"/>
              <a:ext cx="2895600" cy="2514600"/>
            </a:xfrm>
            <a:prstGeom prst="flowChartAlternateProcess">
              <a:avLst/>
            </a:prstGeom>
            <a:noFill/>
            <a:ln w="762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회원정보</a:t>
              </a:r>
              <a:endParaRPr lang="ko-KR" altLang="en-US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51" name=""/>
            <p:cNvSpPr/>
            <p:nvPr/>
          </p:nvSpPr>
          <p:spPr>
            <a:xfrm>
              <a:off x="14249400" y="6515100"/>
              <a:ext cx="1143000" cy="228600"/>
            </a:xfrm>
            <a:prstGeom prst="flowChartAlternateProcess">
              <a:avLst/>
            </a:prstGeom>
            <a:noFill/>
            <a:ln w="762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052" name=""/>
            <p:cNvGrpSpPr/>
            <p:nvPr/>
          </p:nvGrpSpPr>
          <p:grpSpPr>
            <a:xfrm rot="0">
              <a:off x="14173200" y="7581900"/>
              <a:ext cx="2286000" cy="762000"/>
              <a:chOff x="8001000" y="3162300"/>
              <a:chExt cx="2286000" cy="762000"/>
            </a:xfrm>
          </p:grpSpPr>
          <p:sp>
            <p:nvSpPr>
              <p:cNvPr id="1053" name=""/>
              <p:cNvSpPr/>
              <p:nvPr/>
            </p:nvSpPr>
            <p:spPr>
              <a:xfrm>
                <a:off x="8001000" y="3162300"/>
                <a:ext cx="2286000" cy="762000"/>
              </a:xfrm>
              <a:prstGeom prst="flowChartAlternateProcess">
                <a:avLst/>
              </a:prstGeom>
              <a:noFill/>
              <a:ln w="50800">
                <a:solidFill>
                  <a:srgbClr val="deb98b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tx1"/>
                    </a:solidFill>
                    <a:latin typeface="맑은 고딕"/>
                    <a:ea typeface="맑은 고딕"/>
                  </a:rPr>
                  <a:t>로그인</a:t>
                </a:r>
                <a:endParaRPr lang="ko-KR" altLang="en-US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054" name=""/>
              <p:cNvSpPr/>
              <p:nvPr/>
            </p:nvSpPr>
            <p:spPr>
              <a:xfrm>
                <a:off x="8001000" y="3162300"/>
                <a:ext cx="304800" cy="762000"/>
              </a:xfrm>
              <a:prstGeom prst="flowChartAlternateProcess">
                <a:avLst/>
              </a:prstGeom>
              <a:solidFill>
                <a:srgbClr val="deb98b"/>
              </a:solidFill>
              <a:ln w="50800">
                <a:solidFill>
                  <a:srgbClr val="deb98b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056" name="직선 화살표 연결선 37"/>
          <p:cNvCxnSpPr>
            <a:stCxn id="1010" idx="3"/>
            <a:endCxn id="1054" idx="0"/>
          </p:cNvCxnSpPr>
          <p:nvPr/>
        </p:nvCxnSpPr>
        <p:spPr>
          <a:xfrm rot="16200000" flipH="1">
            <a:off x="9989714" y="3450061"/>
            <a:ext cx="4495800" cy="4072677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7" name="직선 화살표 연결선 37"/>
          <p:cNvCxnSpPr>
            <a:stCxn id="1017" idx="3"/>
            <a:endCxn id="1054" idx="0"/>
          </p:cNvCxnSpPr>
          <p:nvPr/>
        </p:nvCxnSpPr>
        <p:spPr>
          <a:xfrm>
            <a:off x="10201275" y="4762500"/>
            <a:ext cx="4072677" cy="2971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8" name="직선 화살표 연결선 37"/>
          <p:cNvCxnSpPr>
            <a:stCxn id="1020" idx="3"/>
            <a:endCxn id="1054" idx="1"/>
          </p:cNvCxnSpPr>
          <p:nvPr/>
        </p:nvCxnSpPr>
        <p:spPr>
          <a:xfrm>
            <a:off x="10201276" y="6286500"/>
            <a:ext cx="3920276" cy="1828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9" name="직선 화살표 연결선 37"/>
          <p:cNvCxnSpPr>
            <a:stCxn id="1023" idx="3"/>
            <a:endCxn id="1054" idx="1"/>
          </p:cNvCxnSpPr>
          <p:nvPr/>
        </p:nvCxnSpPr>
        <p:spPr>
          <a:xfrm>
            <a:off x="10201276" y="7734300"/>
            <a:ext cx="3920276" cy="3810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7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UseCase Diagram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68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69" name="Object 2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70" name=""/>
          <p:cNvSpPr txBox="1"/>
          <p:nvPr/>
        </p:nvSpPr>
        <p:spPr>
          <a:xfrm>
            <a:off x="14649450" y="519303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관리자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1" name=""/>
          <p:cNvSpPr txBox="1"/>
          <p:nvPr/>
        </p:nvSpPr>
        <p:spPr>
          <a:xfrm>
            <a:off x="2457450" y="575310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1072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73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74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30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066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6577752" y="1257300"/>
            <a:ext cx="4876800" cy="8305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5ebc8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커뮤니티</a:t>
            </a: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38" name="직선 화살표 연결선 37"/>
          <p:cNvCxnSpPr>
            <a:stCxn id="1006" idx="6"/>
            <a:endCxn id="1012" idx="1"/>
          </p:cNvCxnSpPr>
          <p:nvPr/>
        </p:nvCxnSpPr>
        <p:spPr>
          <a:xfrm flipV="1">
            <a:off x="3758352" y="3238500"/>
            <a:ext cx="4156923" cy="1790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2" name=""/>
          <p:cNvGrpSpPr/>
          <p:nvPr/>
        </p:nvGrpSpPr>
        <p:grpSpPr>
          <a:xfrm rot="0">
            <a:off x="2286000" y="4305300"/>
            <a:ext cx="1472352" cy="1447800"/>
            <a:chOff x="2971800" y="2628900"/>
            <a:chExt cx="1472352" cy="1447800"/>
          </a:xfrm>
        </p:grpSpPr>
        <p:sp>
          <p:nvSpPr>
            <p:cNvPr id="1006" name="타원 140"/>
            <p:cNvSpPr/>
            <p:nvPr/>
          </p:nvSpPr>
          <p:spPr>
            <a:xfrm>
              <a:off x="2971800" y="2628900"/>
              <a:ext cx="1472352" cy="1447800"/>
            </a:xfrm>
            <a:prstGeom prst="ellipse">
              <a:avLst/>
            </a:prstGeom>
            <a:solidFill>
              <a:srgbClr val="5ebc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007" name="그림 14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30087" y="2882882"/>
              <a:ext cx="955772" cy="95577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7915275" y="2857500"/>
            <a:ext cx="2286000" cy="762000"/>
            <a:chOff x="8001000" y="3162300"/>
            <a:chExt cx="2286000" cy="762000"/>
          </a:xfrm>
        </p:grpSpPr>
        <p:sp>
          <p:nvSpPr>
            <p:cNvPr id="1010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커뮤니티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작성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2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16" name=""/>
          <p:cNvGrpSpPr/>
          <p:nvPr/>
        </p:nvGrpSpPr>
        <p:grpSpPr>
          <a:xfrm rot="0">
            <a:off x="7915275" y="4381500"/>
            <a:ext cx="2286000" cy="762000"/>
            <a:chOff x="8001000" y="3162300"/>
            <a:chExt cx="2286000" cy="762000"/>
          </a:xfrm>
        </p:grpSpPr>
        <p:sp>
          <p:nvSpPr>
            <p:cNvPr id="1017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커뮤니티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수정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8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43" name=""/>
          <p:cNvGrpSpPr/>
          <p:nvPr/>
        </p:nvGrpSpPr>
        <p:grpSpPr>
          <a:xfrm rot="0">
            <a:off x="7915275" y="5905500"/>
            <a:ext cx="2286000" cy="762000"/>
            <a:chOff x="8305800" y="5753100"/>
            <a:chExt cx="2286000" cy="762000"/>
          </a:xfrm>
        </p:grpSpPr>
        <p:sp>
          <p:nvSpPr>
            <p:cNvPr id="1020" name=""/>
            <p:cNvSpPr/>
            <p:nvPr/>
          </p:nvSpPr>
          <p:spPr>
            <a:xfrm>
              <a:off x="8305800" y="57531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커뮤니티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삭제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1" name=""/>
            <p:cNvSpPr/>
            <p:nvPr/>
          </p:nvSpPr>
          <p:spPr>
            <a:xfrm>
              <a:off x="8305800" y="57531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22" name=""/>
          <p:cNvGrpSpPr/>
          <p:nvPr/>
        </p:nvGrpSpPr>
        <p:grpSpPr>
          <a:xfrm rot="0">
            <a:off x="7915275" y="7353300"/>
            <a:ext cx="2286000" cy="762000"/>
            <a:chOff x="8001000" y="3162300"/>
            <a:chExt cx="2286000" cy="762000"/>
          </a:xfrm>
        </p:grpSpPr>
        <p:sp>
          <p:nvSpPr>
            <p:cNvPr id="1023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커뮤니티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조회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4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5" name="직선 화살표 연결선 37"/>
          <p:cNvCxnSpPr>
            <a:stCxn id="1006" idx="6"/>
            <a:endCxn id="1018" idx="1"/>
          </p:cNvCxnSpPr>
          <p:nvPr/>
        </p:nvCxnSpPr>
        <p:spPr>
          <a:xfrm flipV="1">
            <a:off x="3758352" y="4762500"/>
            <a:ext cx="4156923" cy="266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6" name=""/>
          <p:cNvGrpSpPr/>
          <p:nvPr/>
        </p:nvGrpSpPr>
        <p:grpSpPr>
          <a:xfrm rot="0">
            <a:off x="14401800" y="3594948"/>
            <a:ext cx="1624752" cy="1624752"/>
            <a:chOff x="14377248" y="4128348"/>
            <a:chExt cx="1624752" cy="1624752"/>
          </a:xfrm>
        </p:grpSpPr>
        <p:sp>
          <p:nvSpPr>
            <p:cNvPr id="1039" name="타원 141"/>
            <p:cNvSpPr/>
            <p:nvPr/>
          </p:nvSpPr>
          <p:spPr>
            <a:xfrm>
              <a:off x="14377248" y="4128348"/>
              <a:ext cx="1624752" cy="1624752"/>
            </a:xfrm>
            <a:prstGeom prst="ellipse">
              <a:avLst/>
            </a:prstGeom>
            <a:solidFill>
              <a:srgbClr val="deb9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40" name="그림 14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4640524" y="4391623"/>
              <a:ext cx="1098199" cy="1098199"/>
            </a:xfrm>
            <a:prstGeom prst="rect">
              <a:avLst/>
            </a:prstGeom>
          </p:spPr>
        </p:pic>
      </p:grpSp>
      <p:cxnSp>
        <p:nvCxnSpPr>
          <p:cNvPr id="1044" name="직선 화살표 연결선 37"/>
          <p:cNvCxnSpPr>
            <a:stCxn id="1006" idx="6"/>
            <a:endCxn id="1021" idx="1"/>
          </p:cNvCxnSpPr>
          <p:nvPr/>
        </p:nvCxnSpPr>
        <p:spPr>
          <a:xfrm>
            <a:off x="3758352" y="5029200"/>
            <a:ext cx="4156923" cy="12573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5" name="직선 화살표 연결선 37"/>
          <p:cNvCxnSpPr>
            <a:stCxn id="1006" idx="6"/>
            <a:endCxn id="1024" idx="1"/>
          </p:cNvCxnSpPr>
          <p:nvPr/>
        </p:nvCxnSpPr>
        <p:spPr>
          <a:xfrm>
            <a:off x="3758352" y="5029200"/>
            <a:ext cx="4156923" cy="27051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8" name="직선 화살표 연결선 37"/>
          <p:cNvCxnSpPr>
            <a:stCxn id="1039" idx="2"/>
            <a:endCxn id="1020" idx="3"/>
          </p:cNvCxnSpPr>
          <p:nvPr/>
        </p:nvCxnSpPr>
        <p:spPr>
          <a:xfrm rot="10800000" flipV="1">
            <a:off x="10201276" y="4407324"/>
            <a:ext cx="4200525" cy="18791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7" name="직선 화살표 연결선 37"/>
          <p:cNvCxnSpPr>
            <a:stCxn id="1040" idx="1"/>
            <a:endCxn id="1010" idx="3"/>
          </p:cNvCxnSpPr>
          <p:nvPr/>
        </p:nvCxnSpPr>
        <p:spPr>
          <a:xfrm rot="10800000">
            <a:off x="10201276" y="3238500"/>
            <a:ext cx="4463801" cy="1168822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9" name="직선 화살표 연결선 37"/>
          <p:cNvCxnSpPr>
            <a:stCxn id="1039" idx="2"/>
            <a:endCxn id="1023" idx="3"/>
          </p:cNvCxnSpPr>
          <p:nvPr/>
        </p:nvCxnSpPr>
        <p:spPr>
          <a:xfrm rot="10800000" flipV="1">
            <a:off x="10201276" y="4407324"/>
            <a:ext cx="4200525" cy="33269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55" name=""/>
          <p:cNvGrpSpPr/>
          <p:nvPr/>
        </p:nvGrpSpPr>
        <p:grpSpPr>
          <a:xfrm rot="0">
            <a:off x="13816752" y="6667500"/>
            <a:ext cx="2895600" cy="2743200"/>
            <a:chOff x="13868400" y="6515100"/>
            <a:chExt cx="2895600" cy="2743200"/>
          </a:xfrm>
        </p:grpSpPr>
        <p:sp>
          <p:nvSpPr>
            <p:cNvPr id="1050" name=""/>
            <p:cNvSpPr/>
            <p:nvPr/>
          </p:nvSpPr>
          <p:spPr>
            <a:xfrm>
              <a:off x="13868400" y="6743700"/>
              <a:ext cx="2895600" cy="2514600"/>
            </a:xfrm>
            <a:prstGeom prst="flowChartAlternateProcess">
              <a:avLst/>
            </a:prstGeom>
            <a:noFill/>
            <a:ln w="762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회원정보</a:t>
              </a:r>
              <a:endParaRPr lang="ko-KR" altLang="en-US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51" name=""/>
            <p:cNvSpPr/>
            <p:nvPr/>
          </p:nvSpPr>
          <p:spPr>
            <a:xfrm>
              <a:off x="14249400" y="6515100"/>
              <a:ext cx="1143000" cy="228600"/>
            </a:xfrm>
            <a:prstGeom prst="flowChartAlternateProcess">
              <a:avLst/>
            </a:prstGeom>
            <a:noFill/>
            <a:ln w="762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052" name=""/>
            <p:cNvGrpSpPr/>
            <p:nvPr/>
          </p:nvGrpSpPr>
          <p:grpSpPr>
            <a:xfrm rot="0">
              <a:off x="14173200" y="7581900"/>
              <a:ext cx="2286000" cy="762000"/>
              <a:chOff x="8001000" y="3162300"/>
              <a:chExt cx="2286000" cy="762000"/>
            </a:xfrm>
          </p:grpSpPr>
          <p:sp>
            <p:nvSpPr>
              <p:cNvPr id="1053" name=""/>
              <p:cNvSpPr/>
              <p:nvPr/>
            </p:nvSpPr>
            <p:spPr>
              <a:xfrm>
                <a:off x="8001000" y="3162300"/>
                <a:ext cx="2286000" cy="762000"/>
              </a:xfrm>
              <a:prstGeom prst="flowChartAlternateProcess">
                <a:avLst/>
              </a:prstGeom>
              <a:noFill/>
              <a:ln w="50800">
                <a:solidFill>
                  <a:srgbClr val="deb98b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tx1"/>
                    </a:solidFill>
                    <a:latin typeface="맑은 고딕"/>
                    <a:ea typeface="맑은 고딕"/>
                  </a:rPr>
                  <a:t>로그인</a:t>
                </a:r>
                <a:endParaRPr lang="ko-KR" altLang="en-US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054" name=""/>
              <p:cNvSpPr/>
              <p:nvPr/>
            </p:nvSpPr>
            <p:spPr>
              <a:xfrm>
                <a:off x="8001000" y="3162300"/>
                <a:ext cx="304800" cy="762000"/>
              </a:xfrm>
              <a:prstGeom prst="flowChartAlternateProcess">
                <a:avLst/>
              </a:prstGeom>
              <a:solidFill>
                <a:srgbClr val="deb98b"/>
              </a:solidFill>
              <a:ln w="50800">
                <a:solidFill>
                  <a:srgbClr val="deb98b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056" name="직선 화살표 연결선 37"/>
          <p:cNvCxnSpPr>
            <a:stCxn id="1010" idx="3"/>
            <a:endCxn id="1054" idx="0"/>
          </p:cNvCxnSpPr>
          <p:nvPr/>
        </p:nvCxnSpPr>
        <p:spPr>
          <a:xfrm rot="16200000" flipH="1">
            <a:off x="9989714" y="3450061"/>
            <a:ext cx="4495800" cy="4072677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7" name="직선 화살표 연결선 37"/>
          <p:cNvCxnSpPr>
            <a:stCxn id="1017" idx="3"/>
            <a:endCxn id="1054" idx="0"/>
          </p:cNvCxnSpPr>
          <p:nvPr/>
        </p:nvCxnSpPr>
        <p:spPr>
          <a:xfrm>
            <a:off x="10201275" y="4762500"/>
            <a:ext cx="4072677" cy="2971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8" name="직선 화살표 연결선 37"/>
          <p:cNvCxnSpPr>
            <a:stCxn id="1020" idx="3"/>
            <a:endCxn id="1054" idx="1"/>
          </p:cNvCxnSpPr>
          <p:nvPr/>
        </p:nvCxnSpPr>
        <p:spPr>
          <a:xfrm>
            <a:off x="10201276" y="6286500"/>
            <a:ext cx="3920276" cy="1828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9" name="직선 화살표 연결선 37"/>
          <p:cNvCxnSpPr>
            <a:stCxn id="1023" idx="3"/>
            <a:endCxn id="1054" idx="1"/>
          </p:cNvCxnSpPr>
          <p:nvPr/>
        </p:nvCxnSpPr>
        <p:spPr>
          <a:xfrm>
            <a:off x="10201276" y="7734300"/>
            <a:ext cx="3920276" cy="3810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7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UseCase Diagram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68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69" name="Object 2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71" name=""/>
          <p:cNvSpPr txBox="1"/>
          <p:nvPr/>
        </p:nvSpPr>
        <p:spPr>
          <a:xfrm>
            <a:off x="14649450" y="519303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관리자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2" name=""/>
          <p:cNvSpPr txBox="1"/>
          <p:nvPr/>
        </p:nvSpPr>
        <p:spPr>
          <a:xfrm>
            <a:off x="2457450" y="575310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1073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74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75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32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066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6577752" y="1257300"/>
            <a:ext cx="4876800" cy="8305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5ebc8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분양 게시판</a:t>
            </a: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38" name="직선 화살표 연결선 37"/>
          <p:cNvCxnSpPr>
            <a:stCxn id="1006" idx="6"/>
            <a:endCxn id="1012" idx="1"/>
          </p:cNvCxnSpPr>
          <p:nvPr/>
        </p:nvCxnSpPr>
        <p:spPr>
          <a:xfrm flipV="1">
            <a:off x="3758352" y="3238500"/>
            <a:ext cx="4156923" cy="1790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2" name=""/>
          <p:cNvGrpSpPr/>
          <p:nvPr/>
        </p:nvGrpSpPr>
        <p:grpSpPr>
          <a:xfrm rot="0">
            <a:off x="2286000" y="4305300"/>
            <a:ext cx="1472352" cy="1447800"/>
            <a:chOff x="2971800" y="2628900"/>
            <a:chExt cx="1472352" cy="1447800"/>
          </a:xfrm>
        </p:grpSpPr>
        <p:sp>
          <p:nvSpPr>
            <p:cNvPr id="1006" name="타원 140"/>
            <p:cNvSpPr/>
            <p:nvPr/>
          </p:nvSpPr>
          <p:spPr>
            <a:xfrm>
              <a:off x="2971800" y="2628900"/>
              <a:ext cx="1472352" cy="1447800"/>
            </a:xfrm>
            <a:prstGeom prst="ellipse">
              <a:avLst/>
            </a:prstGeom>
            <a:solidFill>
              <a:srgbClr val="5ebc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007" name="그림 14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30087" y="2882882"/>
              <a:ext cx="955772" cy="95577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7915275" y="2857500"/>
            <a:ext cx="2286000" cy="762000"/>
            <a:chOff x="8001000" y="3162300"/>
            <a:chExt cx="2286000" cy="762000"/>
          </a:xfrm>
        </p:grpSpPr>
        <p:sp>
          <p:nvSpPr>
            <p:cNvPr id="1010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분양 게시판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작성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2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16" name=""/>
          <p:cNvGrpSpPr/>
          <p:nvPr/>
        </p:nvGrpSpPr>
        <p:grpSpPr>
          <a:xfrm rot="0">
            <a:off x="7915275" y="4381500"/>
            <a:ext cx="2286000" cy="762000"/>
            <a:chOff x="8001000" y="3162300"/>
            <a:chExt cx="2286000" cy="762000"/>
          </a:xfrm>
        </p:grpSpPr>
        <p:sp>
          <p:nvSpPr>
            <p:cNvPr id="1017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분양 게시판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수정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8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43" name=""/>
          <p:cNvGrpSpPr/>
          <p:nvPr/>
        </p:nvGrpSpPr>
        <p:grpSpPr>
          <a:xfrm rot="0">
            <a:off x="7915275" y="5905500"/>
            <a:ext cx="2286000" cy="762000"/>
            <a:chOff x="8305800" y="5753100"/>
            <a:chExt cx="2286000" cy="762000"/>
          </a:xfrm>
        </p:grpSpPr>
        <p:sp>
          <p:nvSpPr>
            <p:cNvPr id="1020" name=""/>
            <p:cNvSpPr/>
            <p:nvPr/>
          </p:nvSpPr>
          <p:spPr>
            <a:xfrm>
              <a:off x="8305800" y="57531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분양 게시판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삭제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1" name=""/>
            <p:cNvSpPr/>
            <p:nvPr/>
          </p:nvSpPr>
          <p:spPr>
            <a:xfrm>
              <a:off x="8305800" y="57531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22" name=""/>
          <p:cNvGrpSpPr/>
          <p:nvPr/>
        </p:nvGrpSpPr>
        <p:grpSpPr>
          <a:xfrm rot="0">
            <a:off x="7915275" y="7353300"/>
            <a:ext cx="2286000" cy="762000"/>
            <a:chOff x="8001000" y="3162300"/>
            <a:chExt cx="2286000" cy="762000"/>
          </a:xfrm>
        </p:grpSpPr>
        <p:sp>
          <p:nvSpPr>
            <p:cNvPr id="1023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분양 게시판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조회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4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5" name="직선 화살표 연결선 37"/>
          <p:cNvCxnSpPr>
            <a:stCxn id="1006" idx="6"/>
            <a:endCxn id="1018" idx="1"/>
          </p:cNvCxnSpPr>
          <p:nvPr/>
        </p:nvCxnSpPr>
        <p:spPr>
          <a:xfrm flipV="1">
            <a:off x="3758352" y="4762500"/>
            <a:ext cx="4156923" cy="266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6" name=""/>
          <p:cNvGrpSpPr/>
          <p:nvPr/>
        </p:nvGrpSpPr>
        <p:grpSpPr>
          <a:xfrm rot="0">
            <a:off x="14401800" y="3899748"/>
            <a:ext cx="1624752" cy="1624752"/>
            <a:chOff x="14377248" y="4128348"/>
            <a:chExt cx="1624752" cy="1624752"/>
          </a:xfrm>
        </p:grpSpPr>
        <p:sp>
          <p:nvSpPr>
            <p:cNvPr id="1039" name="타원 141"/>
            <p:cNvSpPr/>
            <p:nvPr/>
          </p:nvSpPr>
          <p:spPr>
            <a:xfrm>
              <a:off x="14377248" y="4128348"/>
              <a:ext cx="1624752" cy="1624752"/>
            </a:xfrm>
            <a:prstGeom prst="ellipse">
              <a:avLst/>
            </a:prstGeom>
            <a:solidFill>
              <a:srgbClr val="deb9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40" name="그림 14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4640524" y="4391623"/>
              <a:ext cx="1098199" cy="1098199"/>
            </a:xfrm>
            <a:prstGeom prst="rect">
              <a:avLst/>
            </a:prstGeom>
          </p:spPr>
        </p:pic>
      </p:grpSp>
      <p:cxnSp>
        <p:nvCxnSpPr>
          <p:cNvPr id="1044" name="직선 화살표 연결선 37"/>
          <p:cNvCxnSpPr>
            <a:stCxn id="1006" idx="6"/>
            <a:endCxn id="1021" idx="1"/>
          </p:cNvCxnSpPr>
          <p:nvPr/>
        </p:nvCxnSpPr>
        <p:spPr>
          <a:xfrm>
            <a:off x="3758352" y="5029200"/>
            <a:ext cx="4156923" cy="12573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5" name="직선 화살표 연결선 37"/>
          <p:cNvCxnSpPr>
            <a:stCxn id="1006" idx="6"/>
            <a:endCxn id="1024" idx="1"/>
          </p:cNvCxnSpPr>
          <p:nvPr/>
        </p:nvCxnSpPr>
        <p:spPr>
          <a:xfrm>
            <a:off x="3758352" y="5029200"/>
            <a:ext cx="4156923" cy="27051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8" name="직선 화살표 연결선 37"/>
          <p:cNvCxnSpPr>
            <a:stCxn id="1039" idx="2"/>
            <a:endCxn id="1020" idx="3"/>
          </p:cNvCxnSpPr>
          <p:nvPr/>
        </p:nvCxnSpPr>
        <p:spPr>
          <a:xfrm rot="10800000" flipV="1">
            <a:off x="10201276" y="4712124"/>
            <a:ext cx="4200525" cy="15743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7" name="직선 화살표 연결선 37"/>
          <p:cNvCxnSpPr>
            <a:stCxn id="1040" idx="1"/>
            <a:endCxn id="1010" idx="3"/>
          </p:cNvCxnSpPr>
          <p:nvPr/>
        </p:nvCxnSpPr>
        <p:spPr>
          <a:xfrm rot="10800000">
            <a:off x="10201276" y="3238500"/>
            <a:ext cx="4463801" cy="1473622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9" name="직선 화살표 연결선 37"/>
          <p:cNvCxnSpPr>
            <a:stCxn id="1039" idx="2"/>
            <a:endCxn id="1023" idx="3"/>
          </p:cNvCxnSpPr>
          <p:nvPr/>
        </p:nvCxnSpPr>
        <p:spPr>
          <a:xfrm rot="10800000" flipV="1">
            <a:off x="10201276" y="4712124"/>
            <a:ext cx="4200525" cy="30221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55" name=""/>
          <p:cNvGrpSpPr/>
          <p:nvPr/>
        </p:nvGrpSpPr>
        <p:grpSpPr>
          <a:xfrm rot="0">
            <a:off x="13816752" y="6667500"/>
            <a:ext cx="2895600" cy="2743200"/>
            <a:chOff x="13868400" y="6515100"/>
            <a:chExt cx="2895600" cy="2743200"/>
          </a:xfrm>
        </p:grpSpPr>
        <p:sp>
          <p:nvSpPr>
            <p:cNvPr id="1050" name=""/>
            <p:cNvSpPr/>
            <p:nvPr/>
          </p:nvSpPr>
          <p:spPr>
            <a:xfrm>
              <a:off x="13868400" y="6743700"/>
              <a:ext cx="2895600" cy="2514600"/>
            </a:xfrm>
            <a:prstGeom prst="flowChartAlternateProcess">
              <a:avLst/>
            </a:prstGeom>
            <a:noFill/>
            <a:ln w="762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회원정보</a:t>
              </a:r>
              <a:endParaRPr lang="ko-KR" altLang="en-US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51" name=""/>
            <p:cNvSpPr/>
            <p:nvPr/>
          </p:nvSpPr>
          <p:spPr>
            <a:xfrm>
              <a:off x="14249400" y="6515100"/>
              <a:ext cx="1143000" cy="228600"/>
            </a:xfrm>
            <a:prstGeom prst="flowChartAlternateProcess">
              <a:avLst/>
            </a:prstGeom>
            <a:noFill/>
            <a:ln w="762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052" name=""/>
            <p:cNvGrpSpPr/>
            <p:nvPr/>
          </p:nvGrpSpPr>
          <p:grpSpPr>
            <a:xfrm rot="0">
              <a:off x="14173200" y="7581900"/>
              <a:ext cx="2286000" cy="762000"/>
              <a:chOff x="8001000" y="3162300"/>
              <a:chExt cx="2286000" cy="762000"/>
            </a:xfrm>
          </p:grpSpPr>
          <p:sp>
            <p:nvSpPr>
              <p:cNvPr id="1053" name=""/>
              <p:cNvSpPr/>
              <p:nvPr/>
            </p:nvSpPr>
            <p:spPr>
              <a:xfrm>
                <a:off x="8001000" y="3162300"/>
                <a:ext cx="2286000" cy="762000"/>
              </a:xfrm>
              <a:prstGeom prst="flowChartAlternateProcess">
                <a:avLst/>
              </a:prstGeom>
              <a:noFill/>
              <a:ln w="50800">
                <a:solidFill>
                  <a:srgbClr val="deb98b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chemeClr val="tx1"/>
                    </a:solidFill>
                    <a:latin typeface="맑은 고딕"/>
                    <a:ea typeface="맑은 고딕"/>
                  </a:rPr>
                  <a:t>로그인</a:t>
                </a:r>
                <a:endParaRPr lang="ko-KR" altLang="en-US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054" name=""/>
              <p:cNvSpPr/>
              <p:nvPr/>
            </p:nvSpPr>
            <p:spPr>
              <a:xfrm>
                <a:off x="8001000" y="3162300"/>
                <a:ext cx="304800" cy="762000"/>
              </a:xfrm>
              <a:prstGeom prst="flowChartAlternateProcess">
                <a:avLst/>
              </a:prstGeom>
              <a:solidFill>
                <a:srgbClr val="deb98b"/>
              </a:solidFill>
              <a:ln w="50800">
                <a:solidFill>
                  <a:srgbClr val="deb98b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tx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056" name="직선 화살표 연결선 37"/>
          <p:cNvCxnSpPr>
            <a:stCxn id="1010" idx="3"/>
            <a:endCxn id="1054" idx="1"/>
          </p:cNvCxnSpPr>
          <p:nvPr/>
        </p:nvCxnSpPr>
        <p:spPr>
          <a:xfrm rot="16200000" flipH="1">
            <a:off x="9723014" y="3716762"/>
            <a:ext cx="4876800" cy="3920276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7" name="직선 화살표 연결선 37"/>
          <p:cNvCxnSpPr>
            <a:stCxn id="1017" idx="3"/>
            <a:endCxn id="1054" idx="1"/>
          </p:cNvCxnSpPr>
          <p:nvPr/>
        </p:nvCxnSpPr>
        <p:spPr>
          <a:xfrm>
            <a:off x="10201276" y="4762500"/>
            <a:ext cx="3920276" cy="3352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8" name="직선 화살표 연결선 37"/>
          <p:cNvCxnSpPr>
            <a:stCxn id="1020" idx="3"/>
            <a:endCxn id="1054" idx="1"/>
          </p:cNvCxnSpPr>
          <p:nvPr/>
        </p:nvCxnSpPr>
        <p:spPr>
          <a:xfrm>
            <a:off x="10201276" y="6286500"/>
            <a:ext cx="3920276" cy="1828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9" name="직선 화살표 연결선 37"/>
          <p:cNvCxnSpPr>
            <a:stCxn id="1023" idx="3"/>
            <a:endCxn id="1054" idx="1"/>
          </p:cNvCxnSpPr>
          <p:nvPr/>
        </p:nvCxnSpPr>
        <p:spPr>
          <a:xfrm>
            <a:off x="10201276" y="7734300"/>
            <a:ext cx="3920276" cy="3810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7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UseCase Diagram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68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69" name="Object 2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71" name=""/>
          <p:cNvSpPr txBox="1"/>
          <p:nvPr/>
        </p:nvSpPr>
        <p:spPr>
          <a:xfrm>
            <a:off x="14649450" y="5537835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관리자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2" name=""/>
          <p:cNvSpPr txBox="1"/>
          <p:nvPr/>
        </p:nvSpPr>
        <p:spPr>
          <a:xfrm>
            <a:off x="2457450" y="575310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1075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76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77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35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066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6577752" y="1257300"/>
            <a:ext cx="4876800" cy="8305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5ebc8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Tip</a:t>
            </a:r>
            <a:r>
              <a:rPr lang="ko-KR" altLang="en-US">
                <a:latin typeface="맑은 고딕"/>
                <a:ea typeface="맑은 고딕"/>
              </a:rPr>
              <a:t> 게시판</a:t>
            </a: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38" name="직선 화살표 연결선 37"/>
          <p:cNvCxnSpPr>
            <a:stCxn id="1006" idx="6"/>
            <a:endCxn id="1012" idx="1"/>
          </p:cNvCxnSpPr>
          <p:nvPr/>
        </p:nvCxnSpPr>
        <p:spPr>
          <a:xfrm flipV="1">
            <a:off x="3758352" y="3238500"/>
            <a:ext cx="4156923" cy="1790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2" name=""/>
          <p:cNvGrpSpPr/>
          <p:nvPr/>
        </p:nvGrpSpPr>
        <p:grpSpPr>
          <a:xfrm rot="0">
            <a:off x="2286000" y="4305300"/>
            <a:ext cx="1472352" cy="1447800"/>
            <a:chOff x="2971800" y="2628900"/>
            <a:chExt cx="1472352" cy="1447800"/>
          </a:xfrm>
        </p:grpSpPr>
        <p:sp>
          <p:nvSpPr>
            <p:cNvPr id="1006" name="타원 140"/>
            <p:cNvSpPr/>
            <p:nvPr/>
          </p:nvSpPr>
          <p:spPr>
            <a:xfrm>
              <a:off x="2971800" y="2628900"/>
              <a:ext cx="1472352" cy="1447800"/>
            </a:xfrm>
            <a:prstGeom prst="ellipse">
              <a:avLst/>
            </a:prstGeom>
            <a:solidFill>
              <a:srgbClr val="5ebc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007" name="그림 14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30087" y="2882882"/>
              <a:ext cx="955772" cy="95577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7915275" y="2857500"/>
            <a:ext cx="2286000" cy="762000"/>
            <a:chOff x="8001000" y="3162300"/>
            <a:chExt cx="2286000" cy="762000"/>
          </a:xfrm>
        </p:grpSpPr>
        <p:sp>
          <p:nvSpPr>
            <p:cNvPr id="1010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Tip </a:t>
              </a: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작성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2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16" name=""/>
          <p:cNvGrpSpPr/>
          <p:nvPr/>
        </p:nvGrpSpPr>
        <p:grpSpPr>
          <a:xfrm rot="0">
            <a:off x="7915275" y="4381500"/>
            <a:ext cx="2286000" cy="762000"/>
            <a:chOff x="8001000" y="3162300"/>
            <a:chExt cx="2286000" cy="762000"/>
          </a:xfrm>
        </p:grpSpPr>
        <p:sp>
          <p:nvSpPr>
            <p:cNvPr id="1017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Tip </a:t>
              </a: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수정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8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43" name=""/>
          <p:cNvGrpSpPr/>
          <p:nvPr/>
        </p:nvGrpSpPr>
        <p:grpSpPr>
          <a:xfrm rot="0">
            <a:off x="7915275" y="5905500"/>
            <a:ext cx="2286000" cy="762000"/>
            <a:chOff x="8305800" y="5753100"/>
            <a:chExt cx="2286000" cy="762000"/>
          </a:xfrm>
        </p:grpSpPr>
        <p:sp>
          <p:nvSpPr>
            <p:cNvPr id="1020" name=""/>
            <p:cNvSpPr/>
            <p:nvPr/>
          </p:nvSpPr>
          <p:spPr>
            <a:xfrm>
              <a:off x="8305800" y="57531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Tip </a:t>
              </a: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삭제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1" name=""/>
            <p:cNvSpPr/>
            <p:nvPr/>
          </p:nvSpPr>
          <p:spPr>
            <a:xfrm>
              <a:off x="8305800" y="57531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22" name=""/>
          <p:cNvGrpSpPr/>
          <p:nvPr/>
        </p:nvGrpSpPr>
        <p:grpSpPr>
          <a:xfrm rot="0">
            <a:off x="7915275" y="7353300"/>
            <a:ext cx="2286000" cy="762000"/>
            <a:chOff x="8001000" y="3162300"/>
            <a:chExt cx="2286000" cy="762000"/>
          </a:xfrm>
        </p:grpSpPr>
        <p:sp>
          <p:nvSpPr>
            <p:cNvPr id="1023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Tip </a:t>
              </a: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조회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4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5" name="직선 화살표 연결선 37"/>
          <p:cNvCxnSpPr>
            <a:stCxn id="1006" idx="6"/>
            <a:endCxn id="1018" idx="1"/>
          </p:cNvCxnSpPr>
          <p:nvPr/>
        </p:nvCxnSpPr>
        <p:spPr>
          <a:xfrm flipV="1">
            <a:off x="3758352" y="4762500"/>
            <a:ext cx="4156923" cy="266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6" name=""/>
          <p:cNvGrpSpPr/>
          <p:nvPr/>
        </p:nvGrpSpPr>
        <p:grpSpPr>
          <a:xfrm rot="0">
            <a:off x="14401800" y="3899748"/>
            <a:ext cx="1624752" cy="1624752"/>
            <a:chOff x="14377248" y="4128348"/>
            <a:chExt cx="1624752" cy="1624752"/>
          </a:xfrm>
        </p:grpSpPr>
        <p:sp>
          <p:nvSpPr>
            <p:cNvPr id="1039" name="타원 141"/>
            <p:cNvSpPr/>
            <p:nvPr/>
          </p:nvSpPr>
          <p:spPr>
            <a:xfrm>
              <a:off x="14377248" y="4128348"/>
              <a:ext cx="1624752" cy="1624752"/>
            </a:xfrm>
            <a:prstGeom prst="ellipse">
              <a:avLst/>
            </a:prstGeom>
            <a:solidFill>
              <a:srgbClr val="deb9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40" name="그림 14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4640524" y="4391623"/>
              <a:ext cx="1098199" cy="1098199"/>
            </a:xfrm>
            <a:prstGeom prst="rect">
              <a:avLst/>
            </a:prstGeom>
          </p:spPr>
        </p:pic>
      </p:grpSp>
      <p:cxnSp>
        <p:nvCxnSpPr>
          <p:cNvPr id="1044" name="직선 화살표 연결선 37"/>
          <p:cNvCxnSpPr>
            <a:stCxn id="1006" idx="6"/>
            <a:endCxn id="1021" idx="1"/>
          </p:cNvCxnSpPr>
          <p:nvPr/>
        </p:nvCxnSpPr>
        <p:spPr>
          <a:xfrm>
            <a:off x="3758352" y="5029200"/>
            <a:ext cx="4156923" cy="12573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5" name="직선 화살표 연결선 37"/>
          <p:cNvCxnSpPr>
            <a:stCxn id="1006" idx="6"/>
            <a:endCxn id="1024" idx="1"/>
          </p:cNvCxnSpPr>
          <p:nvPr/>
        </p:nvCxnSpPr>
        <p:spPr>
          <a:xfrm>
            <a:off x="3758352" y="5029200"/>
            <a:ext cx="4156923" cy="27051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8" name="직선 화살표 연결선 37"/>
          <p:cNvCxnSpPr>
            <a:stCxn id="1039" idx="2"/>
            <a:endCxn id="1020" idx="3"/>
          </p:cNvCxnSpPr>
          <p:nvPr/>
        </p:nvCxnSpPr>
        <p:spPr>
          <a:xfrm rot="10800000" flipV="1">
            <a:off x="10201276" y="4712124"/>
            <a:ext cx="4200525" cy="15743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7" name="직선 화살표 연결선 37"/>
          <p:cNvCxnSpPr>
            <a:stCxn id="1040" idx="1"/>
            <a:endCxn id="1010" idx="3"/>
          </p:cNvCxnSpPr>
          <p:nvPr/>
        </p:nvCxnSpPr>
        <p:spPr>
          <a:xfrm rot="10800000">
            <a:off x="10201276" y="3238500"/>
            <a:ext cx="4463801" cy="1473622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9" name="직선 화살표 연결선 37"/>
          <p:cNvCxnSpPr>
            <a:stCxn id="1039" idx="2"/>
            <a:endCxn id="1023" idx="3"/>
          </p:cNvCxnSpPr>
          <p:nvPr/>
        </p:nvCxnSpPr>
        <p:spPr>
          <a:xfrm rot="10800000" flipV="1">
            <a:off x="10201276" y="4712124"/>
            <a:ext cx="4200525" cy="30221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0" name=""/>
          <p:cNvSpPr/>
          <p:nvPr/>
        </p:nvSpPr>
        <p:spPr>
          <a:xfrm>
            <a:off x="13816752" y="6896100"/>
            <a:ext cx="2895600" cy="2514600"/>
          </a:xfrm>
          <a:prstGeom prst="flowChartAlternateProcess">
            <a:avLst/>
          </a:prstGeom>
          <a:noFill/>
          <a:ln w="762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회원정보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51" name=""/>
          <p:cNvSpPr/>
          <p:nvPr/>
        </p:nvSpPr>
        <p:spPr>
          <a:xfrm>
            <a:off x="14197752" y="6667500"/>
            <a:ext cx="1143000" cy="228600"/>
          </a:xfrm>
          <a:prstGeom prst="flowChartAlternateProcess">
            <a:avLst/>
          </a:prstGeom>
          <a:noFill/>
          <a:ln w="762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52" name=""/>
          <p:cNvGrpSpPr/>
          <p:nvPr/>
        </p:nvGrpSpPr>
        <p:grpSpPr>
          <a:xfrm rot="0">
            <a:off x="14121552" y="7734300"/>
            <a:ext cx="2286000" cy="762000"/>
            <a:chOff x="8001000" y="3162300"/>
            <a:chExt cx="2286000" cy="762000"/>
          </a:xfrm>
        </p:grpSpPr>
        <p:sp>
          <p:nvSpPr>
            <p:cNvPr id="1053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로그인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54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deb98b"/>
            </a:solidFill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56" name="직선 화살표 연결선 37"/>
          <p:cNvCxnSpPr>
            <a:stCxn id="1010" idx="3"/>
            <a:endCxn id="1054" idx="1"/>
          </p:cNvCxnSpPr>
          <p:nvPr/>
        </p:nvCxnSpPr>
        <p:spPr>
          <a:xfrm rot="16200000" flipH="1">
            <a:off x="9723014" y="3716762"/>
            <a:ext cx="4876800" cy="3920276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7" name="직선 화살표 연결선 37"/>
          <p:cNvCxnSpPr>
            <a:stCxn id="1017" idx="3"/>
            <a:endCxn id="1054" idx="1"/>
          </p:cNvCxnSpPr>
          <p:nvPr/>
        </p:nvCxnSpPr>
        <p:spPr>
          <a:xfrm>
            <a:off x="10201276" y="4762500"/>
            <a:ext cx="3920276" cy="3352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8" name="직선 화살표 연결선 37"/>
          <p:cNvCxnSpPr>
            <a:stCxn id="1020" idx="3"/>
            <a:endCxn id="1054" idx="1"/>
          </p:cNvCxnSpPr>
          <p:nvPr/>
        </p:nvCxnSpPr>
        <p:spPr>
          <a:xfrm>
            <a:off x="10201276" y="6286500"/>
            <a:ext cx="3920276" cy="1828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9" name="직선 화살표 연결선 37"/>
          <p:cNvCxnSpPr>
            <a:stCxn id="1023" idx="3"/>
            <a:endCxn id="1054" idx="1"/>
          </p:cNvCxnSpPr>
          <p:nvPr/>
        </p:nvCxnSpPr>
        <p:spPr>
          <a:xfrm>
            <a:off x="10201276" y="7734300"/>
            <a:ext cx="3920276" cy="3810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7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UseCase Diagram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68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69" name="Object 2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71" name=""/>
          <p:cNvSpPr txBox="1"/>
          <p:nvPr/>
        </p:nvSpPr>
        <p:spPr>
          <a:xfrm>
            <a:off x="14649450" y="5537835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관리자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2" name=""/>
          <p:cNvSpPr txBox="1"/>
          <p:nvPr/>
        </p:nvSpPr>
        <p:spPr>
          <a:xfrm>
            <a:off x="2457450" y="575310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1076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77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78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37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066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6577752" y="1257300"/>
            <a:ext cx="4876800" cy="8305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5ebc8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Best Tip</a:t>
            </a:r>
            <a:r>
              <a:rPr lang="ko-KR" altLang="en-US">
                <a:latin typeface="맑은 고딕"/>
                <a:ea typeface="맑은 고딕"/>
              </a:rPr>
              <a:t> 게시판</a:t>
            </a: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38" name="직선 화살표 연결선 37"/>
          <p:cNvCxnSpPr>
            <a:stCxn id="1006" idx="6"/>
            <a:endCxn id="1012" idx="1"/>
          </p:cNvCxnSpPr>
          <p:nvPr/>
        </p:nvCxnSpPr>
        <p:spPr>
          <a:xfrm flipV="1">
            <a:off x="3758352" y="3238500"/>
            <a:ext cx="4156923" cy="1790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2" name=""/>
          <p:cNvGrpSpPr/>
          <p:nvPr/>
        </p:nvGrpSpPr>
        <p:grpSpPr>
          <a:xfrm rot="0">
            <a:off x="2286000" y="4305300"/>
            <a:ext cx="1472352" cy="1447800"/>
            <a:chOff x="2971800" y="2628900"/>
            <a:chExt cx="1472352" cy="1447800"/>
          </a:xfrm>
        </p:grpSpPr>
        <p:sp>
          <p:nvSpPr>
            <p:cNvPr id="1006" name="타원 140"/>
            <p:cNvSpPr/>
            <p:nvPr/>
          </p:nvSpPr>
          <p:spPr>
            <a:xfrm>
              <a:off x="2971800" y="2628900"/>
              <a:ext cx="1472352" cy="1447800"/>
            </a:xfrm>
            <a:prstGeom prst="ellipse">
              <a:avLst/>
            </a:prstGeom>
            <a:solidFill>
              <a:srgbClr val="5ebc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007" name="그림 14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30087" y="2882882"/>
              <a:ext cx="955772" cy="95577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7915275" y="2857500"/>
            <a:ext cx="2286000" cy="762000"/>
            <a:chOff x="8001000" y="3162300"/>
            <a:chExt cx="2286000" cy="762000"/>
          </a:xfrm>
        </p:grpSpPr>
        <p:sp>
          <p:nvSpPr>
            <p:cNvPr id="1010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Best Tip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작성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2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16" name=""/>
          <p:cNvGrpSpPr/>
          <p:nvPr/>
        </p:nvGrpSpPr>
        <p:grpSpPr>
          <a:xfrm rot="0">
            <a:off x="7915275" y="4381500"/>
            <a:ext cx="2286000" cy="762000"/>
            <a:chOff x="8001000" y="3162300"/>
            <a:chExt cx="2286000" cy="762000"/>
          </a:xfrm>
        </p:grpSpPr>
        <p:sp>
          <p:nvSpPr>
            <p:cNvPr id="1017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Best Tip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수정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8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43" name=""/>
          <p:cNvGrpSpPr/>
          <p:nvPr/>
        </p:nvGrpSpPr>
        <p:grpSpPr>
          <a:xfrm rot="0">
            <a:off x="7915275" y="5905500"/>
            <a:ext cx="2286000" cy="762000"/>
            <a:chOff x="8305800" y="5753100"/>
            <a:chExt cx="2286000" cy="762000"/>
          </a:xfrm>
        </p:grpSpPr>
        <p:sp>
          <p:nvSpPr>
            <p:cNvPr id="1020" name=""/>
            <p:cNvSpPr/>
            <p:nvPr/>
          </p:nvSpPr>
          <p:spPr>
            <a:xfrm>
              <a:off x="8305800" y="57531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Best Tip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삭제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1" name=""/>
            <p:cNvSpPr/>
            <p:nvPr/>
          </p:nvSpPr>
          <p:spPr>
            <a:xfrm>
              <a:off x="8305800" y="57531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22" name=""/>
          <p:cNvGrpSpPr/>
          <p:nvPr/>
        </p:nvGrpSpPr>
        <p:grpSpPr>
          <a:xfrm rot="0">
            <a:off x="7915275" y="7353300"/>
            <a:ext cx="2286000" cy="762000"/>
            <a:chOff x="8001000" y="3162300"/>
            <a:chExt cx="2286000" cy="762000"/>
          </a:xfrm>
        </p:grpSpPr>
        <p:sp>
          <p:nvSpPr>
            <p:cNvPr id="1023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Best Tip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조회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4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5" name="직선 화살표 연결선 37"/>
          <p:cNvCxnSpPr>
            <a:stCxn id="1006" idx="6"/>
            <a:endCxn id="1018" idx="1"/>
          </p:cNvCxnSpPr>
          <p:nvPr/>
        </p:nvCxnSpPr>
        <p:spPr>
          <a:xfrm flipV="1">
            <a:off x="3758352" y="4762500"/>
            <a:ext cx="4156923" cy="266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6" name=""/>
          <p:cNvGrpSpPr/>
          <p:nvPr/>
        </p:nvGrpSpPr>
        <p:grpSpPr>
          <a:xfrm rot="0">
            <a:off x="14401800" y="3899748"/>
            <a:ext cx="1624752" cy="1624752"/>
            <a:chOff x="14377248" y="4128348"/>
            <a:chExt cx="1624752" cy="1624752"/>
          </a:xfrm>
        </p:grpSpPr>
        <p:sp>
          <p:nvSpPr>
            <p:cNvPr id="1039" name="타원 141"/>
            <p:cNvSpPr/>
            <p:nvPr/>
          </p:nvSpPr>
          <p:spPr>
            <a:xfrm>
              <a:off x="14377248" y="4128348"/>
              <a:ext cx="1624752" cy="1624752"/>
            </a:xfrm>
            <a:prstGeom prst="ellipse">
              <a:avLst/>
            </a:prstGeom>
            <a:solidFill>
              <a:srgbClr val="deb9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40" name="그림 14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4640524" y="4391623"/>
              <a:ext cx="1098199" cy="1098199"/>
            </a:xfrm>
            <a:prstGeom prst="rect">
              <a:avLst/>
            </a:prstGeom>
          </p:spPr>
        </p:pic>
      </p:grpSp>
      <p:cxnSp>
        <p:nvCxnSpPr>
          <p:cNvPr id="1044" name="직선 화살표 연결선 37"/>
          <p:cNvCxnSpPr>
            <a:stCxn id="1006" idx="6"/>
            <a:endCxn id="1021" idx="1"/>
          </p:cNvCxnSpPr>
          <p:nvPr/>
        </p:nvCxnSpPr>
        <p:spPr>
          <a:xfrm>
            <a:off x="3758352" y="5029200"/>
            <a:ext cx="4156923" cy="12573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5" name="직선 화살표 연결선 37"/>
          <p:cNvCxnSpPr>
            <a:stCxn id="1006" idx="6"/>
            <a:endCxn id="1024" idx="1"/>
          </p:cNvCxnSpPr>
          <p:nvPr/>
        </p:nvCxnSpPr>
        <p:spPr>
          <a:xfrm>
            <a:off x="3758352" y="5029200"/>
            <a:ext cx="4156923" cy="27051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8" name="직선 화살표 연결선 37"/>
          <p:cNvCxnSpPr>
            <a:stCxn id="1039" idx="2"/>
            <a:endCxn id="1020" idx="3"/>
          </p:cNvCxnSpPr>
          <p:nvPr/>
        </p:nvCxnSpPr>
        <p:spPr>
          <a:xfrm rot="10800000" flipV="1">
            <a:off x="10201276" y="4712124"/>
            <a:ext cx="4200525" cy="15743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7" name="직선 화살표 연결선 37"/>
          <p:cNvCxnSpPr>
            <a:stCxn id="1040" idx="1"/>
            <a:endCxn id="1010" idx="3"/>
          </p:cNvCxnSpPr>
          <p:nvPr/>
        </p:nvCxnSpPr>
        <p:spPr>
          <a:xfrm rot="10800000">
            <a:off x="10201276" y="3238500"/>
            <a:ext cx="4463801" cy="1473622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9" name="직선 화살표 연결선 37"/>
          <p:cNvCxnSpPr>
            <a:stCxn id="1039" idx="2"/>
            <a:endCxn id="1023" idx="3"/>
          </p:cNvCxnSpPr>
          <p:nvPr/>
        </p:nvCxnSpPr>
        <p:spPr>
          <a:xfrm rot="10800000" flipV="1">
            <a:off x="10201276" y="4712124"/>
            <a:ext cx="4200525" cy="30221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0" name=""/>
          <p:cNvSpPr/>
          <p:nvPr/>
        </p:nvSpPr>
        <p:spPr>
          <a:xfrm>
            <a:off x="13816752" y="6896100"/>
            <a:ext cx="2895600" cy="2514600"/>
          </a:xfrm>
          <a:prstGeom prst="flowChartAlternateProcess">
            <a:avLst/>
          </a:prstGeom>
          <a:noFill/>
          <a:ln w="762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회원정보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51" name=""/>
          <p:cNvSpPr/>
          <p:nvPr/>
        </p:nvSpPr>
        <p:spPr>
          <a:xfrm>
            <a:off x="14197752" y="6667500"/>
            <a:ext cx="1143000" cy="228600"/>
          </a:xfrm>
          <a:prstGeom prst="flowChartAlternateProcess">
            <a:avLst/>
          </a:prstGeom>
          <a:noFill/>
          <a:ln w="762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52" name=""/>
          <p:cNvGrpSpPr/>
          <p:nvPr/>
        </p:nvGrpSpPr>
        <p:grpSpPr>
          <a:xfrm rot="0">
            <a:off x="14121552" y="7734300"/>
            <a:ext cx="2286000" cy="762000"/>
            <a:chOff x="8001000" y="3162300"/>
            <a:chExt cx="2286000" cy="762000"/>
          </a:xfrm>
        </p:grpSpPr>
        <p:sp>
          <p:nvSpPr>
            <p:cNvPr id="1053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로그인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54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deb98b"/>
            </a:solidFill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56" name="직선 화살표 연결선 37"/>
          <p:cNvCxnSpPr>
            <a:stCxn id="1010" idx="3"/>
            <a:endCxn id="1054" idx="1"/>
          </p:cNvCxnSpPr>
          <p:nvPr/>
        </p:nvCxnSpPr>
        <p:spPr>
          <a:xfrm rot="16200000" flipH="1">
            <a:off x="9723014" y="3716762"/>
            <a:ext cx="4876800" cy="3920276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7" name="직선 화살표 연결선 37"/>
          <p:cNvCxnSpPr>
            <a:stCxn id="1017" idx="3"/>
            <a:endCxn id="1054" idx="1"/>
          </p:cNvCxnSpPr>
          <p:nvPr/>
        </p:nvCxnSpPr>
        <p:spPr>
          <a:xfrm>
            <a:off x="10201276" y="4762500"/>
            <a:ext cx="3920276" cy="3352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8" name="직선 화살표 연결선 37"/>
          <p:cNvCxnSpPr>
            <a:stCxn id="1020" idx="3"/>
            <a:endCxn id="1054" idx="1"/>
          </p:cNvCxnSpPr>
          <p:nvPr/>
        </p:nvCxnSpPr>
        <p:spPr>
          <a:xfrm>
            <a:off x="10201276" y="6286500"/>
            <a:ext cx="3920276" cy="18288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9" name="직선 화살표 연결선 37"/>
          <p:cNvCxnSpPr>
            <a:stCxn id="1023" idx="3"/>
            <a:endCxn id="1054" idx="1"/>
          </p:cNvCxnSpPr>
          <p:nvPr/>
        </p:nvCxnSpPr>
        <p:spPr>
          <a:xfrm>
            <a:off x="10201276" y="7734300"/>
            <a:ext cx="3920276" cy="3810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7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UseCase Diagram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68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69" name="Object 2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71" name=""/>
          <p:cNvSpPr txBox="1"/>
          <p:nvPr/>
        </p:nvSpPr>
        <p:spPr>
          <a:xfrm>
            <a:off x="14649450" y="5537835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관리자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2" name=""/>
          <p:cNvSpPr txBox="1"/>
          <p:nvPr/>
        </p:nvSpPr>
        <p:spPr>
          <a:xfrm>
            <a:off x="2457450" y="575310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1077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78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79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38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066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6577752" y="1257300"/>
            <a:ext cx="4876800" cy="8305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5ebc8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Q&amp;A</a:t>
            </a:r>
            <a:endParaRPr lang="en-US" altLang="ko-KR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38" name="직선 화살표 연결선 37"/>
          <p:cNvCxnSpPr>
            <a:stCxn id="1006" idx="6"/>
            <a:endCxn id="1012" idx="1"/>
          </p:cNvCxnSpPr>
          <p:nvPr/>
        </p:nvCxnSpPr>
        <p:spPr>
          <a:xfrm flipV="1">
            <a:off x="3758352" y="3238500"/>
            <a:ext cx="4156923" cy="1790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2" name=""/>
          <p:cNvGrpSpPr/>
          <p:nvPr/>
        </p:nvGrpSpPr>
        <p:grpSpPr>
          <a:xfrm rot="0">
            <a:off x="2286000" y="4305300"/>
            <a:ext cx="1472352" cy="1447800"/>
            <a:chOff x="2971800" y="2628900"/>
            <a:chExt cx="1472352" cy="1447800"/>
          </a:xfrm>
        </p:grpSpPr>
        <p:sp>
          <p:nvSpPr>
            <p:cNvPr id="1006" name="타원 140"/>
            <p:cNvSpPr/>
            <p:nvPr/>
          </p:nvSpPr>
          <p:spPr>
            <a:xfrm>
              <a:off x="2971800" y="2628900"/>
              <a:ext cx="1472352" cy="1447800"/>
            </a:xfrm>
            <a:prstGeom prst="ellipse">
              <a:avLst/>
            </a:prstGeom>
            <a:solidFill>
              <a:srgbClr val="5ebc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007" name="그림 14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30087" y="2882882"/>
              <a:ext cx="955772" cy="95577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7915275" y="2857500"/>
            <a:ext cx="2286000" cy="762000"/>
            <a:chOff x="8001000" y="3162300"/>
            <a:chExt cx="2286000" cy="762000"/>
          </a:xfrm>
        </p:grpSpPr>
        <p:sp>
          <p:nvSpPr>
            <p:cNvPr id="1010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Q&amp;A</a:t>
              </a:r>
              <a:endParaRPr lang="en-US" altLang="ko-KR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작성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2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16" name=""/>
          <p:cNvGrpSpPr/>
          <p:nvPr/>
        </p:nvGrpSpPr>
        <p:grpSpPr>
          <a:xfrm rot="0">
            <a:off x="7915275" y="4762500"/>
            <a:ext cx="2286000" cy="762000"/>
            <a:chOff x="8001000" y="3162300"/>
            <a:chExt cx="2286000" cy="762000"/>
          </a:xfrm>
        </p:grpSpPr>
        <p:sp>
          <p:nvSpPr>
            <p:cNvPr id="1017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Q&amp;A</a:t>
              </a:r>
              <a:endParaRPr lang="en-US" altLang="ko-KR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답글 작성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8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43" name=""/>
          <p:cNvGrpSpPr/>
          <p:nvPr/>
        </p:nvGrpSpPr>
        <p:grpSpPr>
          <a:xfrm rot="0">
            <a:off x="7915275" y="6057900"/>
            <a:ext cx="2286000" cy="762000"/>
            <a:chOff x="8305800" y="5753100"/>
            <a:chExt cx="2286000" cy="762000"/>
          </a:xfrm>
        </p:grpSpPr>
        <p:sp>
          <p:nvSpPr>
            <p:cNvPr id="1020" name=""/>
            <p:cNvSpPr/>
            <p:nvPr/>
          </p:nvSpPr>
          <p:spPr>
            <a:xfrm>
              <a:off x="8305800" y="57531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Q&amp;A</a:t>
              </a:r>
              <a:endParaRPr lang="en-US" altLang="ko-KR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삭제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1" name=""/>
            <p:cNvSpPr/>
            <p:nvPr/>
          </p:nvSpPr>
          <p:spPr>
            <a:xfrm>
              <a:off x="8305800" y="57531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22" name=""/>
          <p:cNvGrpSpPr/>
          <p:nvPr/>
        </p:nvGrpSpPr>
        <p:grpSpPr>
          <a:xfrm rot="0">
            <a:off x="7915275" y="7353300"/>
            <a:ext cx="2286000" cy="762000"/>
            <a:chOff x="8001000" y="3162300"/>
            <a:chExt cx="2286000" cy="762000"/>
          </a:xfrm>
        </p:grpSpPr>
        <p:sp>
          <p:nvSpPr>
            <p:cNvPr id="1023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Q&amp;A</a:t>
              </a:r>
              <a:endParaRPr lang="en-US" altLang="ko-KR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조회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4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25" name="직선 화살표 연결선 37"/>
          <p:cNvCxnSpPr>
            <a:stCxn id="1006" idx="6"/>
            <a:endCxn id="1018" idx="1"/>
          </p:cNvCxnSpPr>
          <p:nvPr/>
        </p:nvCxnSpPr>
        <p:spPr>
          <a:xfrm>
            <a:off x="3758352" y="5029200"/>
            <a:ext cx="4156923" cy="1143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46" name=""/>
          <p:cNvGrpSpPr/>
          <p:nvPr/>
        </p:nvGrpSpPr>
        <p:grpSpPr>
          <a:xfrm rot="0">
            <a:off x="14401800" y="3899748"/>
            <a:ext cx="1624752" cy="1624752"/>
            <a:chOff x="14377248" y="4128348"/>
            <a:chExt cx="1624752" cy="1624752"/>
          </a:xfrm>
        </p:grpSpPr>
        <p:sp>
          <p:nvSpPr>
            <p:cNvPr id="1039" name="타원 141"/>
            <p:cNvSpPr/>
            <p:nvPr/>
          </p:nvSpPr>
          <p:spPr>
            <a:xfrm>
              <a:off x="14377248" y="4128348"/>
              <a:ext cx="1624752" cy="1624752"/>
            </a:xfrm>
            <a:prstGeom prst="ellipse">
              <a:avLst/>
            </a:prstGeom>
            <a:solidFill>
              <a:srgbClr val="deb9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40" name="그림 14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4640524" y="4391623"/>
              <a:ext cx="1098199" cy="1098199"/>
            </a:xfrm>
            <a:prstGeom prst="rect">
              <a:avLst/>
            </a:prstGeom>
          </p:spPr>
        </p:pic>
      </p:grpSp>
      <p:cxnSp>
        <p:nvCxnSpPr>
          <p:cNvPr id="1044" name="직선 화살표 연결선 37"/>
          <p:cNvCxnSpPr>
            <a:stCxn id="1006" idx="6"/>
            <a:endCxn id="1021" idx="1"/>
          </p:cNvCxnSpPr>
          <p:nvPr/>
        </p:nvCxnSpPr>
        <p:spPr>
          <a:xfrm>
            <a:off x="3758352" y="5029200"/>
            <a:ext cx="4156923" cy="14097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5" name="직선 화살표 연결선 37"/>
          <p:cNvCxnSpPr>
            <a:stCxn id="1006" idx="6"/>
            <a:endCxn id="1024" idx="1"/>
          </p:cNvCxnSpPr>
          <p:nvPr/>
        </p:nvCxnSpPr>
        <p:spPr>
          <a:xfrm>
            <a:off x="3758352" y="5029200"/>
            <a:ext cx="4156923" cy="27051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8" name="직선 화살표 연결선 37"/>
          <p:cNvCxnSpPr>
            <a:stCxn id="1039" idx="2"/>
            <a:endCxn id="1020" idx="3"/>
          </p:cNvCxnSpPr>
          <p:nvPr/>
        </p:nvCxnSpPr>
        <p:spPr>
          <a:xfrm rot="10800000" flipV="1">
            <a:off x="10201276" y="4712124"/>
            <a:ext cx="4200525" cy="17267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7" name="직선 화살표 연결선 37"/>
          <p:cNvCxnSpPr>
            <a:stCxn id="1040" idx="1"/>
            <a:endCxn id="1017" idx="3"/>
          </p:cNvCxnSpPr>
          <p:nvPr/>
        </p:nvCxnSpPr>
        <p:spPr>
          <a:xfrm rot="10800000" flipV="1">
            <a:off x="10201276" y="4712122"/>
            <a:ext cx="4463801" cy="431377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9" name="직선 화살표 연결선 37"/>
          <p:cNvCxnSpPr>
            <a:stCxn id="1039" idx="2"/>
            <a:endCxn id="1023" idx="3"/>
          </p:cNvCxnSpPr>
          <p:nvPr/>
        </p:nvCxnSpPr>
        <p:spPr>
          <a:xfrm rot="10800000" flipV="1">
            <a:off x="10201276" y="4712124"/>
            <a:ext cx="4200525" cy="30221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0" name=""/>
          <p:cNvSpPr/>
          <p:nvPr/>
        </p:nvSpPr>
        <p:spPr>
          <a:xfrm>
            <a:off x="13816752" y="6896100"/>
            <a:ext cx="2895600" cy="2514600"/>
          </a:xfrm>
          <a:prstGeom prst="flowChartAlternateProcess">
            <a:avLst/>
          </a:prstGeom>
          <a:noFill/>
          <a:ln w="762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회원정보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51" name=""/>
          <p:cNvSpPr/>
          <p:nvPr/>
        </p:nvSpPr>
        <p:spPr>
          <a:xfrm>
            <a:off x="14197752" y="6667500"/>
            <a:ext cx="1143000" cy="228600"/>
          </a:xfrm>
          <a:prstGeom prst="flowChartAlternateProcess">
            <a:avLst/>
          </a:prstGeom>
          <a:noFill/>
          <a:ln w="762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52" name=""/>
          <p:cNvGrpSpPr/>
          <p:nvPr/>
        </p:nvGrpSpPr>
        <p:grpSpPr>
          <a:xfrm rot="0">
            <a:off x="14121552" y="7734300"/>
            <a:ext cx="2286000" cy="762000"/>
            <a:chOff x="8001000" y="3162300"/>
            <a:chExt cx="2286000" cy="762000"/>
          </a:xfrm>
        </p:grpSpPr>
        <p:sp>
          <p:nvSpPr>
            <p:cNvPr id="1053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로그인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54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deb98b"/>
            </a:solidFill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56" name="직선 화살표 연결선 37"/>
          <p:cNvCxnSpPr>
            <a:stCxn id="1010" idx="3"/>
            <a:endCxn id="1054" idx="1"/>
          </p:cNvCxnSpPr>
          <p:nvPr/>
        </p:nvCxnSpPr>
        <p:spPr>
          <a:xfrm rot="16200000" flipH="1">
            <a:off x="9723014" y="3716762"/>
            <a:ext cx="4876800" cy="3920276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8" name="직선 화살표 연결선 37"/>
          <p:cNvCxnSpPr>
            <a:stCxn id="1020" idx="3"/>
            <a:endCxn id="1054" idx="1"/>
          </p:cNvCxnSpPr>
          <p:nvPr/>
        </p:nvCxnSpPr>
        <p:spPr>
          <a:xfrm>
            <a:off x="10201275" y="6438900"/>
            <a:ext cx="3920277" cy="16764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9" name="직선 화살표 연결선 37"/>
          <p:cNvCxnSpPr>
            <a:stCxn id="1023" idx="3"/>
            <a:endCxn id="1054" idx="1"/>
          </p:cNvCxnSpPr>
          <p:nvPr/>
        </p:nvCxnSpPr>
        <p:spPr>
          <a:xfrm>
            <a:off x="10201276" y="7734300"/>
            <a:ext cx="3920276" cy="3810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7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UseCase Diagram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68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69" name="Object 2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71" name=""/>
          <p:cNvSpPr txBox="1"/>
          <p:nvPr/>
        </p:nvSpPr>
        <p:spPr>
          <a:xfrm>
            <a:off x="14649450" y="5537835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관리자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2" name=""/>
          <p:cNvSpPr txBox="1"/>
          <p:nvPr/>
        </p:nvSpPr>
        <p:spPr>
          <a:xfrm>
            <a:off x="2457450" y="575310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1078" name="직선 화살표 연결선 37"/>
          <p:cNvCxnSpPr>
            <a:stCxn id="1010" idx="2"/>
            <a:endCxn id="1017" idx="0"/>
          </p:cNvCxnSpPr>
          <p:nvPr/>
        </p:nvCxnSpPr>
        <p:spPr>
          <a:xfrm rot="16200000" flipH="1">
            <a:off x="8486775" y="4191000"/>
            <a:ext cx="1143000" cy="0"/>
          </a:xfrm>
          <a:prstGeom prst="straightConnector1">
            <a:avLst/>
          </a:prstGeom>
          <a:ln w="63500">
            <a:solidFill>
              <a:srgbClr val="deb98b"/>
            </a:solidFill>
            <a:prstDash val="sysDash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79" name=""/>
          <p:cNvSpPr txBox="1"/>
          <p:nvPr/>
        </p:nvSpPr>
        <p:spPr>
          <a:xfrm>
            <a:off x="9144000" y="3924300"/>
            <a:ext cx="14478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&lt;include&gt;</a:t>
            </a:r>
            <a:endParaRPr lang="en-US" altLang="ko-KR">
              <a:latin typeface="맑은 고딕"/>
              <a:ea typeface="맑은 고딕"/>
            </a:endParaRPr>
          </a:p>
        </p:txBody>
      </p:sp>
      <p:grpSp>
        <p:nvGrpSpPr>
          <p:cNvPr id="1080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81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82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39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9020572" y="2979679"/>
            <a:ext cx="123429" cy="4152381"/>
            <a:chOff x="9081144" y="3103131"/>
            <a:chExt cx="123429" cy="41523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5400000">
              <a:off x="7066667" y="5117607"/>
              <a:ext cx="4152381" cy="123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3986567" y="789335"/>
            <a:ext cx="10314866" cy="1675735"/>
            <a:chOff x="3476190" y="1860417"/>
            <a:chExt cx="11333333" cy="16757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76190" y="1860417"/>
              <a:ext cx="11333333" cy="1675735"/>
            </a:xfrm>
            <a:prstGeom prst="rect">
              <a:avLst/>
            </a:prstGeom>
          </p:spPr>
        </p:pic>
      </p:grpSp>
      <p:sp>
        <p:nvSpPr>
          <p:cNvPr id="1005" name=""/>
          <p:cNvSpPr txBox="1"/>
          <p:nvPr/>
        </p:nvSpPr>
        <p:spPr>
          <a:xfrm>
            <a:off x="2667000" y="7505700"/>
            <a:ext cx="2362200" cy="569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>
                <a:solidFill>
                  <a:srgbClr val="5ebc88"/>
                </a:solidFill>
                <a:latin typeface="맑은 고딕"/>
                <a:ea typeface="맑은 고딕"/>
              </a:rPr>
              <a:t>경쟁력</a:t>
            </a:r>
            <a:endParaRPr lang="ko-KR" altLang="en-US" sz="32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8382000" y="7505700"/>
            <a:ext cx="2819400" cy="569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solidFill>
                  <a:srgbClr val="deb98b"/>
                </a:solidFill>
                <a:latin typeface="맑은 고딕"/>
                <a:ea typeface="맑은 고딕"/>
              </a:rPr>
              <a:t>도메인</a:t>
            </a:r>
            <a:endParaRPr lang="ko-KR" altLang="en-US" sz="3200" b="1">
              <a:solidFill>
                <a:srgbClr val="deb98b"/>
              </a:solidFill>
              <a:latin typeface="맑은 고딕"/>
              <a:ea typeface="맑은 고딕"/>
            </a:endParaRPr>
          </a:p>
        </p:txBody>
      </p:sp>
      <p:sp>
        <p:nvSpPr>
          <p:cNvPr id="1007" name=""/>
          <p:cNvSpPr txBox="1"/>
          <p:nvPr/>
        </p:nvSpPr>
        <p:spPr>
          <a:xfrm>
            <a:off x="13563600" y="7429500"/>
            <a:ext cx="2971800" cy="569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solidFill>
                  <a:srgbClr val="5ebc88"/>
                </a:solidFill>
                <a:latin typeface="맑은 고딕"/>
                <a:ea typeface="맑은 고딕"/>
              </a:rPr>
              <a:t>타겟고객</a:t>
            </a:r>
            <a:endParaRPr lang="ko-KR" altLang="en-US" sz="32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08" name=""/>
          <p:cNvSpPr txBox="1"/>
          <p:nvPr/>
        </p:nvSpPr>
        <p:spPr>
          <a:xfrm>
            <a:off x="2133600" y="8252460"/>
            <a:ext cx="3657600" cy="82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타사 서비스가 없다는 점에서 독보적</a:t>
            </a:r>
            <a:endParaRPr lang="ko-KR" altLang="en-US" sz="2400" b="1">
              <a:solidFill>
                <a:srgbClr val="c7b59f"/>
              </a:solidFill>
              <a:latin typeface="맑은 고딕"/>
              <a:ea typeface="맑은 고딕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7162800" y="8223886"/>
            <a:ext cx="3810000" cy="424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200" b="1">
                <a:solidFill>
                  <a:srgbClr val="c7b59f"/>
                </a:solidFill>
                <a:latin typeface="맑은 고딕"/>
                <a:ea typeface="맑은 고딕"/>
              </a:rPr>
              <a:t>www.PickmePetme.com</a:t>
            </a:r>
            <a:endParaRPr lang="en-US" altLang="en-US" sz="2200" b="1">
              <a:solidFill>
                <a:srgbClr val="c7b59f"/>
              </a:solidFill>
              <a:latin typeface="맑은 고딕"/>
              <a:ea typeface="맑은 고딕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11734800" y="8039097"/>
            <a:ext cx="5791200" cy="148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b="1">
                <a:solidFill>
                  <a:srgbClr val="c7b59f"/>
                </a:solidFill>
                <a:latin typeface="맑은 고딕"/>
                <a:ea typeface="맑은 고딕"/>
              </a:rPr>
              <a:t>-</a:t>
            </a:r>
            <a:r>
              <a:rPr lang="ko-KR" altLang="en-US" sz="2300" b="1">
                <a:solidFill>
                  <a:srgbClr val="c7b59f"/>
                </a:solidFill>
                <a:latin typeface="맑은 고딕"/>
                <a:ea typeface="맑은 고딕"/>
              </a:rPr>
              <a:t> 반려동물곁을 잠시 떠나있는 고객</a:t>
            </a:r>
            <a:endParaRPr lang="ko-KR" altLang="en-US" sz="2300" b="1">
              <a:solidFill>
                <a:srgbClr val="c7b59f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300" b="1">
                <a:solidFill>
                  <a:srgbClr val="c7b59f"/>
                </a:solidFill>
                <a:latin typeface="맑은 고딕"/>
                <a:ea typeface="맑은 고딕"/>
              </a:rPr>
              <a:t>-</a:t>
            </a:r>
            <a:r>
              <a:rPr lang="ko-KR" altLang="en-US" sz="2300" b="1">
                <a:solidFill>
                  <a:srgbClr val="c7b59f"/>
                </a:solidFill>
                <a:latin typeface="맑은 고딕"/>
                <a:ea typeface="맑은 고딕"/>
              </a:rPr>
              <a:t> 동물을 돌봐줄수 있는 돌보미</a:t>
            </a:r>
            <a:endParaRPr lang="ko-KR" altLang="en-US" sz="2300" b="1">
              <a:solidFill>
                <a:srgbClr val="c7b59f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300" b="1">
                <a:solidFill>
                  <a:srgbClr val="c7b59f"/>
                </a:solidFill>
                <a:latin typeface="맑은 고딕"/>
                <a:ea typeface="맑은 고딕"/>
              </a:rPr>
              <a:t>-</a:t>
            </a:r>
            <a:r>
              <a:rPr lang="ko-KR" altLang="en-US" sz="2300" b="1">
                <a:solidFill>
                  <a:srgbClr val="c7b59f"/>
                </a:solidFill>
                <a:latin typeface="맑은 고딕"/>
                <a:ea typeface="맑은 고딕"/>
              </a:rPr>
              <a:t> 분양 희망자</a:t>
            </a:r>
            <a:endParaRPr lang="ko-KR" altLang="en-US" sz="2300" b="1">
              <a:solidFill>
                <a:srgbClr val="c7b59f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300" b="1">
                <a:solidFill>
                  <a:srgbClr val="c7b59f"/>
                </a:solidFill>
                <a:latin typeface="맑은 고딕"/>
                <a:ea typeface="맑은 고딕"/>
              </a:rPr>
              <a:t>-</a:t>
            </a:r>
            <a:r>
              <a:rPr lang="ko-KR" altLang="en-US" sz="2300" b="1">
                <a:solidFill>
                  <a:srgbClr val="c7b59f"/>
                </a:solidFill>
                <a:latin typeface="맑은 고딕"/>
                <a:ea typeface="맑은 고딕"/>
              </a:rPr>
              <a:t> 반려동물에 관한 정보공유를 원하는 고객</a:t>
            </a:r>
            <a:endParaRPr lang="ko-KR" altLang="en-US" sz="2300" b="1">
              <a:solidFill>
                <a:srgbClr val="c7b59f"/>
              </a:solidFill>
              <a:latin typeface="맑은 고딕"/>
              <a:ea typeface="맑은 고딕"/>
            </a:endParaRPr>
          </a:p>
        </p:txBody>
      </p:sp>
      <p:sp>
        <p:nvSpPr>
          <p:cNvPr id="1011" name=""/>
          <p:cNvSpPr txBox="1"/>
          <p:nvPr/>
        </p:nvSpPr>
        <p:spPr>
          <a:xfrm>
            <a:off x="609600" y="565785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1.1</a:t>
            </a:r>
            <a:endParaRPr lang="en-US" altLang="ko-KR" sz="35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1438275" y="556260"/>
            <a:ext cx="4724400" cy="60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 b="1">
                <a:solidFill>
                  <a:srgbClr val="deb98b"/>
                </a:solidFill>
              </a:rPr>
              <a:t>사이트 정의</a:t>
            </a:r>
            <a:endParaRPr lang="ko-KR" altLang="en-US" sz="3400" b="1">
              <a:solidFill>
                <a:srgbClr val="deb98b"/>
              </a:solidFill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2286000" y="2769870"/>
            <a:ext cx="4724400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rgbClr val="5ebc88"/>
                </a:solidFill>
              </a:rPr>
              <a:t>PickMePetMe</a:t>
            </a:r>
            <a:r>
              <a:rPr lang="ko-KR" altLang="en-US" sz="3600" b="1">
                <a:solidFill>
                  <a:srgbClr val="5ebc88"/>
                </a:solidFill>
              </a:rPr>
              <a:t>란</a:t>
            </a:r>
            <a:endParaRPr lang="ko-KR" altLang="en-US" sz="3600" b="1">
              <a:solidFill>
                <a:srgbClr val="5ebc88"/>
              </a:solidFill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10820400" y="2769870"/>
            <a:ext cx="4724400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rgbClr val="5ebc88"/>
                </a:solidFill>
              </a:rPr>
              <a:t>PickMePetMe</a:t>
            </a:r>
            <a:r>
              <a:rPr lang="ko-KR" altLang="en-US" sz="3600" b="1">
                <a:solidFill>
                  <a:srgbClr val="5ebc88"/>
                </a:solidFill>
              </a:rPr>
              <a:t>의 필요성</a:t>
            </a:r>
            <a:endParaRPr lang="ko-KR" altLang="en-US" sz="3600" b="1">
              <a:solidFill>
                <a:srgbClr val="5ebc88"/>
              </a:solidFill>
            </a:endParaRPr>
          </a:p>
        </p:txBody>
      </p:sp>
      <p:sp>
        <p:nvSpPr>
          <p:cNvPr id="1015" name=""/>
          <p:cNvSpPr txBox="1"/>
          <p:nvPr/>
        </p:nvSpPr>
        <p:spPr>
          <a:xfrm>
            <a:off x="1447799" y="3695701"/>
            <a:ext cx="7239001" cy="264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피치못할 사정으로 반려동물을 혼자 방치해야하는 오너들의 걱정은 이만저만이 아니다.</a:t>
            </a:r>
            <a:endParaRPr lang="ko-KR" altLang="en-US" sz="2400" b="1">
              <a:solidFill>
                <a:srgbClr val="c7b59f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 b="1">
                <a:solidFill>
                  <a:srgbClr val="5ebc88"/>
                </a:solidFill>
                <a:latin typeface="맑은 고딕"/>
                <a:ea typeface="맑은 고딕"/>
              </a:rPr>
              <a:t>PickMePetMe</a:t>
            </a: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는반려동물 곁을 떠나있는 오너들에게 지역성을 확보해 반려동물을 돌봐주는 돌보미들과의 </a:t>
            </a:r>
            <a:r>
              <a:rPr lang="ko-KR" altLang="en-US" sz="2400" b="1">
                <a:solidFill>
                  <a:srgbClr val="5ebc88"/>
                </a:solidFill>
                <a:latin typeface="맑은 고딕"/>
                <a:ea typeface="맑은 고딕"/>
              </a:rPr>
              <a:t>커넥션</a:t>
            </a: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을 돕고, 자체적인 커뮤니티 구축을 통해 서로의 </a:t>
            </a:r>
            <a:r>
              <a:rPr lang="ko-KR" altLang="en-US" sz="2400" b="1">
                <a:solidFill>
                  <a:srgbClr val="5ebc88"/>
                </a:solidFill>
                <a:latin typeface="맑은 고딕"/>
                <a:ea typeface="맑은 고딕"/>
              </a:rPr>
              <a:t>정보 교환</a:t>
            </a: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 및 </a:t>
            </a:r>
            <a:r>
              <a:rPr lang="ko-KR" altLang="en-US" sz="2400" b="1">
                <a:solidFill>
                  <a:srgbClr val="5ebc88"/>
                </a:solidFill>
                <a:latin typeface="맑은 고딕"/>
                <a:ea typeface="맑은 고딕"/>
              </a:rPr>
              <a:t>분양 서비스</a:t>
            </a: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를 제공하는 </a:t>
            </a:r>
            <a:r>
              <a:rPr lang="ko-KR" altLang="en-US" sz="2400" b="1">
                <a:solidFill>
                  <a:srgbClr val="5ebc88"/>
                </a:solidFill>
                <a:latin typeface="맑은 고딕"/>
                <a:ea typeface="맑은 고딕"/>
              </a:rPr>
              <a:t>종합 반려동물 케어 사이트</a:t>
            </a: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이다.</a:t>
            </a:r>
            <a:endParaRPr lang="ko-KR" altLang="en-US" sz="2400" b="1">
              <a:solidFill>
                <a:srgbClr val="c7b59f"/>
              </a:solidFill>
              <a:latin typeface="맑은 고딕"/>
              <a:ea typeface="맑은 고딕"/>
            </a:endParaRPr>
          </a:p>
        </p:txBody>
      </p:sp>
      <p:sp>
        <p:nvSpPr>
          <p:cNvPr id="1016" name=""/>
          <p:cNvSpPr txBox="1"/>
          <p:nvPr/>
        </p:nvSpPr>
        <p:spPr>
          <a:xfrm>
            <a:off x="9448800" y="3642360"/>
            <a:ext cx="8225790" cy="3025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반려동물을 키우는 오너들은 자리를 비우는 시간이 길어짐에 따라 반려동물에 대한 걱정과 근심이 늘어난다. 반려동물 또한 외로움과 더불어 자잘한 사고가 발생하는데</a:t>
            </a:r>
            <a:r>
              <a:rPr lang="en-US" altLang="ko-KR" sz="2400" b="1">
                <a:solidFill>
                  <a:srgbClr val="c7b59f"/>
                </a:solidFill>
                <a:latin typeface="맑은 고딕"/>
                <a:ea typeface="맑은 고딕"/>
              </a:rPr>
              <a:t>,</a:t>
            </a:r>
            <a:endParaRPr lang="en-US" altLang="ko-KR" sz="2400" b="1">
              <a:solidFill>
                <a:srgbClr val="c7b59f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5ebc88"/>
                </a:solidFill>
                <a:latin typeface="맑은 고딕"/>
                <a:ea typeface="맑은 고딕"/>
              </a:rPr>
              <a:t>PickMePetMe</a:t>
            </a: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는 같은지역에서 자신의 반려동물을 맡아줄 사람을 쉽게 찾을 수 있고 오너들간의 정보 교환</a:t>
            </a:r>
            <a:r>
              <a:rPr lang="en-US" altLang="ko-KR" sz="2400" b="1">
                <a:solidFill>
                  <a:srgbClr val="c7b59f"/>
                </a:solidFill>
                <a:latin typeface="맑은 고딕"/>
                <a:ea typeface="맑은 고딕"/>
              </a:rPr>
              <a:t>,</a:t>
            </a:r>
            <a:endParaRPr lang="en-US" altLang="ko-KR" sz="2400" b="1">
              <a:solidFill>
                <a:srgbClr val="c7b59f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400" b="1">
                <a:solidFill>
                  <a:srgbClr val="c7b59f"/>
                </a:solidFill>
                <a:latin typeface="맑은 고딕"/>
                <a:ea typeface="맑은 고딕"/>
              </a:rPr>
              <a:t>더 나아가 분양 커뮤니티 구축을 통해 오너들과 돌봄망자들의 접근성을 높여 주고 벽을 허무는 역할을 할 수 있다.</a:t>
            </a:r>
            <a:endParaRPr lang="ko-KR" altLang="en-US" sz="2400" b="1">
              <a:solidFill>
                <a:srgbClr val="c7b59f"/>
              </a:solidFill>
              <a:latin typeface="맑은 고딕"/>
              <a:ea typeface="맑은 고딕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5293995" y="948686"/>
            <a:ext cx="7507605" cy="1451614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en-US" sz="8900" b="1">
                <a:solidFill>
                  <a:schemeClr val="lt1"/>
                </a:solidFill>
                <a:latin typeface="맑은 고딕"/>
                <a:ea typeface="맑은 고딕"/>
              </a:rPr>
              <a:t>Pick</a:t>
            </a:r>
            <a:r>
              <a:rPr lang="en-US" altLang="ko-KR" sz="8900" b="1">
                <a:solidFill>
                  <a:schemeClr val="lt1"/>
                </a:solidFill>
                <a:latin typeface="맑은 고딕"/>
                <a:ea typeface="맑은 고딕"/>
              </a:rPr>
              <a:t>M</a:t>
            </a:r>
            <a:r>
              <a:rPr lang="en-US" altLang="en-US" sz="8900" b="1">
                <a:solidFill>
                  <a:schemeClr val="lt1"/>
                </a:solidFill>
                <a:latin typeface="맑은 고딕"/>
                <a:ea typeface="맑은 고딕"/>
              </a:rPr>
              <a:t>ePet</a:t>
            </a:r>
            <a:r>
              <a:rPr lang="en-US" altLang="ko-KR" sz="8900" b="1">
                <a:solidFill>
                  <a:schemeClr val="lt1"/>
                </a:solidFill>
                <a:latin typeface="맑은 고딕"/>
                <a:ea typeface="맑은 고딕"/>
              </a:rPr>
              <a:t>M</a:t>
            </a:r>
            <a:r>
              <a:rPr lang="en-US" altLang="en-US" sz="8900" b="1">
                <a:solidFill>
                  <a:schemeClr val="lt1"/>
                </a:solidFill>
                <a:latin typeface="맑은 고딕"/>
                <a:ea typeface="맑은 고딕"/>
              </a:rPr>
              <a:t>e</a:t>
            </a:r>
            <a:endParaRPr lang="en-US" altLang="en-US" sz="89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grpSp>
        <p:nvGrpSpPr>
          <p:cNvPr id="1023" name=""/>
          <p:cNvGrpSpPr/>
          <p:nvPr/>
        </p:nvGrpSpPr>
        <p:grpSpPr>
          <a:xfrm rot="0">
            <a:off x="17259300" y="457200"/>
            <a:ext cx="571500" cy="571500"/>
            <a:chOff x="8886825" y="9715500"/>
            <a:chExt cx="571500" cy="571500"/>
          </a:xfrm>
        </p:grpSpPr>
        <p:pic>
          <p:nvPicPr>
            <p:cNvPr id="1024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5" name=""/>
            <p:cNvSpPr txBox="1"/>
            <p:nvPr/>
          </p:nvSpPr>
          <p:spPr>
            <a:xfrm>
              <a:off x="8942786" y="9896474"/>
              <a:ext cx="334566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3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1066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6577752" y="1257300"/>
            <a:ext cx="4876800" cy="8305800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5ebc8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FAQ</a:t>
            </a:r>
            <a:endParaRPr lang="en-US" altLang="ko-KR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1042" name=""/>
          <p:cNvGrpSpPr/>
          <p:nvPr/>
        </p:nvGrpSpPr>
        <p:grpSpPr>
          <a:xfrm rot="0">
            <a:off x="2286000" y="4305300"/>
            <a:ext cx="1472352" cy="1447800"/>
            <a:chOff x="2971800" y="2628900"/>
            <a:chExt cx="1472352" cy="1447800"/>
          </a:xfrm>
        </p:grpSpPr>
        <p:sp>
          <p:nvSpPr>
            <p:cNvPr id="1006" name="타원 140"/>
            <p:cNvSpPr/>
            <p:nvPr/>
          </p:nvSpPr>
          <p:spPr>
            <a:xfrm>
              <a:off x="2971800" y="2628900"/>
              <a:ext cx="1472352" cy="1447800"/>
            </a:xfrm>
            <a:prstGeom prst="ellipse">
              <a:avLst/>
            </a:prstGeom>
            <a:solidFill>
              <a:srgbClr val="5ebc8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007" name="그림 14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230087" y="2882882"/>
              <a:ext cx="955772" cy="955772"/>
            </a:xfrm>
            <a:prstGeom prst="rect">
              <a:avLst/>
            </a:prstGeom>
          </p:spPr>
        </p:pic>
      </p:grpSp>
      <p:grpSp>
        <p:nvGrpSpPr>
          <p:cNvPr id="1013" name=""/>
          <p:cNvGrpSpPr/>
          <p:nvPr/>
        </p:nvGrpSpPr>
        <p:grpSpPr>
          <a:xfrm rot="0">
            <a:off x="7915275" y="2857500"/>
            <a:ext cx="2286000" cy="762000"/>
            <a:chOff x="8001000" y="3162300"/>
            <a:chExt cx="2286000" cy="762000"/>
          </a:xfrm>
        </p:grpSpPr>
        <p:sp>
          <p:nvSpPr>
            <p:cNvPr id="1010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FAQ</a:t>
              </a:r>
              <a:endParaRPr lang="en-US" altLang="ko-KR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작성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2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16" name=""/>
          <p:cNvGrpSpPr/>
          <p:nvPr/>
        </p:nvGrpSpPr>
        <p:grpSpPr>
          <a:xfrm rot="0">
            <a:off x="7915275" y="4381500"/>
            <a:ext cx="2286000" cy="762000"/>
            <a:chOff x="8001000" y="3162300"/>
            <a:chExt cx="2286000" cy="762000"/>
          </a:xfrm>
        </p:grpSpPr>
        <p:sp>
          <p:nvSpPr>
            <p:cNvPr id="1017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FAQ</a:t>
              </a:r>
              <a:endParaRPr lang="en-US" altLang="ko-KR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답글 작성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18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43" name=""/>
          <p:cNvGrpSpPr/>
          <p:nvPr/>
        </p:nvGrpSpPr>
        <p:grpSpPr>
          <a:xfrm rot="0">
            <a:off x="7915275" y="5981700"/>
            <a:ext cx="2286000" cy="762000"/>
            <a:chOff x="8305800" y="5753100"/>
            <a:chExt cx="2286000" cy="762000"/>
          </a:xfrm>
        </p:grpSpPr>
        <p:sp>
          <p:nvSpPr>
            <p:cNvPr id="1020" name=""/>
            <p:cNvSpPr/>
            <p:nvPr/>
          </p:nvSpPr>
          <p:spPr>
            <a:xfrm>
              <a:off x="8305800" y="57531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FAQ</a:t>
              </a:r>
              <a:endParaRPr lang="en-US" altLang="ko-KR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삭제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1" name=""/>
            <p:cNvSpPr/>
            <p:nvPr/>
          </p:nvSpPr>
          <p:spPr>
            <a:xfrm>
              <a:off x="8305800" y="57531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22" name=""/>
          <p:cNvGrpSpPr/>
          <p:nvPr/>
        </p:nvGrpSpPr>
        <p:grpSpPr>
          <a:xfrm rot="0">
            <a:off x="7915275" y="7505700"/>
            <a:ext cx="2286000" cy="762000"/>
            <a:chOff x="8001000" y="3162300"/>
            <a:chExt cx="2286000" cy="762000"/>
          </a:xfrm>
        </p:grpSpPr>
        <p:sp>
          <p:nvSpPr>
            <p:cNvPr id="1023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맑은 고딕"/>
                  <a:ea typeface="맑은 고딕"/>
                </a:rPr>
                <a:t>FAQ</a:t>
              </a:r>
              <a:endParaRPr lang="en-US" altLang="ko-KR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글 조회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24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5ebc88"/>
            </a:solidFill>
            <a:ln w="508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046" name=""/>
          <p:cNvGrpSpPr/>
          <p:nvPr/>
        </p:nvGrpSpPr>
        <p:grpSpPr>
          <a:xfrm rot="0">
            <a:off x="14401800" y="3899748"/>
            <a:ext cx="1624752" cy="1624752"/>
            <a:chOff x="14377248" y="4128348"/>
            <a:chExt cx="1624752" cy="1624752"/>
          </a:xfrm>
        </p:grpSpPr>
        <p:sp>
          <p:nvSpPr>
            <p:cNvPr id="1039" name="타원 141"/>
            <p:cNvSpPr/>
            <p:nvPr/>
          </p:nvSpPr>
          <p:spPr>
            <a:xfrm>
              <a:off x="14377248" y="4128348"/>
              <a:ext cx="1624752" cy="1624752"/>
            </a:xfrm>
            <a:prstGeom prst="ellipse">
              <a:avLst/>
            </a:prstGeom>
            <a:solidFill>
              <a:srgbClr val="deb9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40" name="그림 14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4640524" y="4391623"/>
              <a:ext cx="1098199" cy="1098199"/>
            </a:xfrm>
            <a:prstGeom prst="rect">
              <a:avLst/>
            </a:prstGeom>
          </p:spPr>
        </p:pic>
      </p:grpSp>
      <p:cxnSp>
        <p:nvCxnSpPr>
          <p:cNvPr id="1045" name="직선 화살표 연결선 37"/>
          <p:cNvCxnSpPr>
            <a:stCxn id="1006" idx="6"/>
            <a:endCxn id="1024" idx="1"/>
          </p:cNvCxnSpPr>
          <p:nvPr/>
        </p:nvCxnSpPr>
        <p:spPr>
          <a:xfrm>
            <a:off x="3758352" y="5029200"/>
            <a:ext cx="4156923" cy="2857500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8" name="직선 화살표 연결선 37"/>
          <p:cNvCxnSpPr>
            <a:stCxn id="1039" idx="2"/>
            <a:endCxn id="1020" idx="3"/>
          </p:cNvCxnSpPr>
          <p:nvPr/>
        </p:nvCxnSpPr>
        <p:spPr>
          <a:xfrm rot="10800000" flipV="1">
            <a:off x="10201276" y="4712124"/>
            <a:ext cx="4200525" cy="16505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7" name="직선 화살표 연결선 37"/>
          <p:cNvCxnSpPr>
            <a:stCxn id="1040" idx="1"/>
            <a:endCxn id="1017" idx="3"/>
          </p:cNvCxnSpPr>
          <p:nvPr/>
        </p:nvCxnSpPr>
        <p:spPr>
          <a:xfrm rot="10800000" flipV="1">
            <a:off x="10201276" y="4712122"/>
            <a:ext cx="4463801" cy="50377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9" name="직선 화살표 연결선 37"/>
          <p:cNvCxnSpPr>
            <a:stCxn id="1039" idx="2"/>
            <a:endCxn id="1023" idx="3"/>
          </p:cNvCxnSpPr>
          <p:nvPr/>
        </p:nvCxnSpPr>
        <p:spPr>
          <a:xfrm rot="10800000" flipV="1">
            <a:off x="10201276" y="4712124"/>
            <a:ext cx="4200525" cy="3174576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0" name=""/>
          <p:cNvSpPr/>
          <p:nvPr/>
        </p:nvSpPr>
        <p:spPr>
          <a:xfrm>
            <a:off x="13816752" y="6896100"/>
            <a:ext cx="2895600" cy="2514600"/>
          </a:xfrm>
          <a:prstGeom prst="flowChartAlternateProcess">
            <a:avLst/>
          </a:prstGeom>
          <a:noFill/>
          <a:ln w="762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회원정보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51" name=""/>
          <p:cNvSpPr/>
          <p:nvPr/>
        </p:nvSpPr>
        <p:spPr>
          <a:xfrm>
            <a:off x="14197752" y="6667500"/>
            <a:ext cx="1143000" cy="228600"/>
          </a:xfrm>
          <a:prstGeom prst="flowChartAlternateProcess">
            <a:avLst/>
          </a:prstGeom>
          <a:noFill/>
          <a:ln w="76200">
            <a:solidFill>
              <a:srgbClr val="deb98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52" name=""/>
          <p:cNvGrpSpPr/>
          <p:nvPr/>
        </p:nvGrpSpPr>
        <p:grpSpPr>
          <a:xfrm rot="0">
            <a:off x="14121552" y="7734300"/>
            <a:ext cx="2286000" cy="762000"/>
            <a:chOff x="8001000" y="3162300"/>
            <a:chExt cx="2286000" cy="762000"/>
          </a:xfrm>
        </p:grpSpPr>
        <p:sp>
          <p:nvSpPr>
            <p:cNvPr id="1053" name=""/>
            <p:cNvSpPr/>
            <p:nvPr/>
          </p:nvSpPr>
          <p:spPr>
            <a:xfrm>
              <a:off x="8001000" y="3162300"/>
              <a:ext cx="2286000" cy="762000"/>
            </a:xfrm>
            <a:prstGeom prst="flowChartAlternateProcess">
              <a:avLst/>
            </a:prstGeom>
            <a:noFill/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/>
                  <a:ea typeface="맑은 고딕"/>
                </a:rPr>
                <a:t>로그인</a:t>
              </a: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54" name=""/>
            <p:cNvSpPr/>
            <p:nvPr/>
          </p:nvSpPr>
          <p:spPr>
            <a:xfrm>
              <a:off x="8001000" y="3162300"/>
              <a:ext cx="304800" cy="762000"/>
            </a:xfrm>
            <a:prstGeom prst="flowChartAlternateProcess">
              <a:avLst/>
            </a:prstGeom>
            <a:solidFill>
              <a:srgbClr val="deb98b"/>
            </a:solidFill>
            <a:ln w="50800">
              <a:solidFill>
                <a:srgbClr val="deb98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cxnSp>
        <p:nvCxnSpPr>
          <p:cNvPr id="1059" name="직선 화살표 연결선 37"/>
          <p:cNvCxnSpPr>
            <a:stCxn id="1023" idx="3"/>
            <a:endCxn id="1054" idx="1"/>
          </p:cNvCxnSpPr>
          <p:nvPr/>
        </p:nvCxnSpPr>
        <p:spPr>
          <a:xfrm>
            <a:off x="10201275" y="7886700"/>
            <a:ext cx="3920277" cy="228600"/>
          </a:xfrm>
          <a:prstGeom prst="straightConnector1">
            <a:avLst/>
          </a:prstGeom>
          <a:ln w="63500">
            <a:solidFill>
              <a:srgbClr val="5ebc88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7" name=""/>
          <p:cNvSpPr txBox="1"/>
          <p:nvPr/>
        </p:nvSpPr>
        <p:spPr>
          <a:xfrm>
            <a:off x="9906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UseCase Diagram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68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69" name="Object 2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71" name=""/>
          <p:cNvSpPr txBox="1"/>
          <p:nvPr/>
        </p:nvSpPr>
        <p:spPr>
          <a:xfrm>
            <a:off x="14649450" y="5537835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관리자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72" name=""/>
          <p:cNvSpPr txBox="1"/>
          <p:nvPr/>
        </p:nvSpPr>
        <p:spPr>
          <a:xfrm>
            <a:off x="2457450" y="5753100"/>
            <a:ext cx="1143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사용자</a:t>
            </a: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1081" name="직선 화살표 연결선 37"/>
          <p:cNvCxnSpPr>
            <a:stCxn id="1039" idx="2"/>
            <a:endCxn id="1010" idx="3"/>
          </p:cNvCxnSpPr>
          <p:nvPr/>
        </p:nvCxnSpPr>
        <p:spPr>
          <a:xfrm rot="10800000">
            <a:off x="10201276" y="3238500"/>
            <a:ext cx="4200525" cy="1473624"/>
          </a:xfrm>
          <a:prstGeom prst="straightConnector1">
            <a:avLst/>
          </a:prstGeom>
          <a:ln w="63500">
            <a:solidFill>
              <a:srgbClr val="deb98b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82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83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84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40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2" name=""/>
          <p:cNvSpPr txBox="1"/>
          <p:nvPr/>
        </p:nvSpPr>
        <p:spPr>
          <a:xfrm>
            <a:off x="990600" y="680084"/>
            <a:ext cx="6553200" cy="651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Class Diagram - Login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13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4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15" name=""/>
          <p:cNvSpPr/>
          <p:nvPr/>
        </p:nvSpPr>
        <p:spPr>
          <a:xfrm>
            <a:off x="8001000" y="1562100"/>
            <a:ext cx="8305800" cy="4495800"/>
          </a:xfrm>
          <a:prstGeom prst="flowChartAlternateProcess">
            <a:avLst/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u="sng">
                <a:solidFill>
                  <a:schemeClr val="tx1"/>
                </a:solidFill>
                <a:latin typeface="맑은 고딕"/>
                <a:ea typeface="맑은 고딕"/>
              </a:rPr>
              <a:t>Controller</a:t>
            </a:r>
            <a:endParaRPr lang="en-US" altLang="ko-KR" u="sng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 u="sng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30" name=""/>
          <p:cNvGrpSpPr/>
          <p:nvPr/>
        </p:nvGrpSpPr>
        <p:grpSpPr>
          <a:xfrm rot="0">
            <a:off x="1905000" y="2324100"/>
            <a:ext cx="2438400" cy="3124200"/>
            <a:chOff x="1524000" y="2628900"/>
            <a:chExt cx="2438400" cy="3124200"/>
          </a:xfrm>
        </p:grpSpPr>
        <p:cxnSp>
          <p:nvCxnSpPr>
            <p:cNvPr id="1023" name=""/>
            <p:cNvCxnSpPr/>
            <p:nvPr/>
          </p:nvCxnSpPr>
          <p:spPr>
            <a:xfrm>
              <a:off x="1524000" y="40005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9" name=""/>
            <p:cNvGrpSpPr/>
            <p:nvPr/>
          </p:nvGrpSpPr>
          <p:grpSpPr>
            <a:xfrm rot="0">
              <a:off x="1524000" y="2628900"/>
              <a:ext cx="2438400" cy="3124200"/>
              <a:chOff x="1828800" y="2628900"/>
              <a:chExt cx="2438400" cy="3124200"/>
            </a:xfrm>
          </p:grpSpPr>
          <p:sp>
            <p:nvSpPr>
              <p:cNvPr id="1018" name="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22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"/>
              <p:cNvSpPr txBox="1"/>
              <p:nvPr/>
            </p:nvSpPr>
            <p:spPr>
              <a:xfrm>
                <a:off x="2352675" y="2705099"/>
                <a:ext cx="1381125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LoginForm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25" name="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+ID</a:t>
                </a: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26" name=""/>
              <p:cNvSpPr txBox="1"/>
              <p:nvPr/>
            </p:nvSpPr>
            <p:spPr>
              <a:xfrm>
                <a:off x="1828800" y="35432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+Passwadrd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27" name=""/>
              <p:cNvSpPr txBox="1"/>
              <p:nvPr/>
            </p:nvSpPr>
            <p:spPr>
              <a:xfrm>
                <a:off x="1828800" y="4013833"/>
                <a:ext cx="2438400" cy="367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+Login()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28" name=""/>
              <p:cNvSpPr txBox="1"/>
              <p:nvPr/>
            </p:nvSpPr>
            <p:spPr>
              <a:xfrm>
                <a:off x="1828800" y="4394835"/>
                <a:ext cx="2362200" cy="367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+rePlace()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31" name=""/>
          <p:cNvGrpSpPr/>
          <p:nvPr/>
        </p:nvGrpSpPr>
        <p:grpSpPr>
          <a:xfrm rot="0">
            <a:off x="8382000" y="2324100"/>
            <a:ext cx="2438400" cy="3124200"/>
            <a:chOff x="1524000" y="2628900"/>
            <a:chExt cx="2438400" cy="3124200"/>
          </a:xfrm>
        </p:grpSpPr>
        <p:cxnSp>
          <p:nvCxnSpPr>
            <p:cNvPr id="1032" name=""/>
            <p:cNvCxnSpPr/>
            <p:nvPr/>
          </p:nvCxnSpPr>
          <p:spPr>
            <a:xfrm>
              <a:off x="1524000" y="40005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3" name=""/>
            <p:cNvGrpSpPr/>
            <p:nvPr/>
          </p:nvGrpSpPr>
          <p:grpSpPr>
            <a:xfrm rot="0">
              <a:off x="1524000" y="2628900"/>
              <a:ext cx="2438400" cy="3124200"/>
              <a:chOff x="1828800" y="2628900"/>
              <a:chExt cx="2438400" cy="3124200"/>
            </a:xfrm>
          </p:grpSpPr>
          <p:sp>
            <p:nvSpPr>
              <p:cNvPr id="1034" name="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35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6" name=""/>
              <p:cNvSpPr txBox="1"/>
              <p:nvPr/>
            </p:nvSpPr>
            <p:spPr>
              <a:xfrm>
                <a:off x="1981200" y="2705099"/>
                <a:ext cx="21336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Login_Control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37" name="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+ID</a:t>
                </a: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38" name=""/>
              <p:cNvSpPr txBox="1"/>
              <p:nvPr/>
            </p:nvSpPr>
            <p:spPr>
              <a:xfrm>
                <a:off x="1828800" y="35432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+Passwadrd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39" name=""/>
              <p:cNvSpPr txBox="1"/>
              <p:nvPr/>
            </p:nvSpPr>
            <p:spPr>
              <a:xfrm>
                <a:off x="1828800" y="4013833"/>
                <a:ext cx="2438400" cy="367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+toGet()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40" name=""/>
              <p:cNvSpPr txBox="1"/>
              <p:nvPr/>
            </p:nvSpPr>
            <p:spPr>
              <a:xfrm>
                <a:off x="1828800" y="4394835"/>
                <a:ext cx="2362200" cy="367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+toPost()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041" name=""/>
          <p:cNvCxnSpPr>
            <a:stCxn id="1027" idx="3"/>
            <a:endCxn id="1039" idx="1"/>
          </p:cNvCxnSpPr>
          <p:nvPr/>
        </p:nvCxnSpPr>
        <p:spPr>
          <a:xfrm>
            <a:off x="4343400" y="3892867"/>
            <a:ext cx="4038600" cy="0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"/>
          <p:cNvGrpSpPr/>
          <p:nvPr/>
        </p:nvGrpSpPr>
        <p:grpSpPr>
          <a:xfrm rot="0">
            <a:off x="13411176" y="3038474"/>
            <a:ext cx="2438424" cy="1495425"/>
            <a:chOff x="1523964" y="2553798"/>
            <a:chExt cx="2438424" cy="2358171"/>
          </a:xfrm>
        </p:grpSpPr>
        <p:cxnSp>
          <p:nvCxnSpPr>
            <p:cNvPr id="1043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4" name=""/>
            <p:cNvGrpSpPr/>
            <p:nvPr/>
          </p:nvGrpSpPr>
          <p:grpSpPr>
            <a:xfrm rot="0">
              <a:off x="1523964" y="2553798"/>
              <a:ext cx="2438424" cy="2358171"/>
              <a:chOff x="1828776" y="2553797"/>
              <a:chExt cx="2438424" cy="2358171"/>
            </a:xfrm>
          </p:grpSpPr>
          <p:sp>
            <p:nvSpPr>
              <p:cNvPr id="1045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46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7" name=""/>
              <p:cNvSpPr txBox="1"/>
              <p:nvPr/>
            </p:nvSpPr>
            <p:spPr>
              <a:xfrm>
                <a:off x="1828776" y="2553797"/>
                <a:ext cx="2362200" cy="567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Login_Execution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51" name=""/>
              <p:cNvSpPr txBox="1"/>
              <p:nvPr/>
            </p:nvSpPr>
            <p:spPr>
              <a:xfrm>
                <a:off x="1828784" y="3590192"/>
                <a:ext cx="2362200" cy="574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+Proceed()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52" name=""/>
          <p:cNvGrpSpPr/>
          <p:nvPr/>
        </p:nvGrpSpPr>
        <p:grpSpPr>
          <a:xfrm rot="0">
            <a:off x="1904984" y="6515096"/>
            <a:ext cx="2438416" cy="1447803"/>
            <a:chOff x="1523973" y="2628894"/>
            <a:chExt cx="2438416" cy="2283075"/>
          </a:xfrm>
        </p:grpSpPr>
        <p:cxnSp>
          <p:nvCxnSpPr>
            <p:cNvPr id="1053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"/>
            <p:cNvGrpSpPr/>
            <p:nvPr/>
          </p:nvGrpSpPr>
          <p:grpSpPr>
            <a:xfrm rot="0">
              <a:off x="1523990" y="2628894"/>
              <a:ext cx="2438400" cy="2283075"/>
              <a:chOff x="1828800" y="2628894"/>
              <a:chExt cx="2438400" cy="2283075"/>
            </a:xfrm>
          </p:grpSpPr>
          <p:sp>
            <p:nvSpPr>
              <p:cNvPr id="1055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56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7" name=""/>
              <p:cNvSpPr txBox="1"/>
              <p:nvPr/>
            </p:nvSpPr>
            <p:spPr>
              <a:xfrm>
                <a:off x="2352674" y="2628893"/>
                <a:ext cx="1381125" cy="567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result_Page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60" name=""/>
          <p:cNvGrpSpPr/>
          <p:nvPr/>
        </p:nvGrpSpPr>
        <p:grpSpPr>
          <a:xfrm rot="0">
            <a:off x="8382000" y="6362700"/>
            <a:ext cx="2438400" cy="3124200"/>
            <a:chOff x="1523999" y="2628900"/>
            <a:chExt cx="2438400" cy="3124200"/>
          </a:xfrm>
        </p:grpSpPr>
        <p:cxnSp>
          <p:nvCxnSpPr>
            <p:cNvPr id="1061" name=""/>
            <p:cNvCxnSpPr/>
            <p:nvPr/>
          </p:nvCxnSpPr>
          <p:spPr>
            <a:xfrm>
              <a:off x="1523999" y="33909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2" name=""/>
            <p:cNvGrpSpPr/>
            <p:nvPr/>
          </p:nvGrpSpPr>
          <p:grpSpPr>
            <a:xfrm rot="0">
              <a:off x="1524000" y="2628900"/>
              <a:ext cx="2438400" cy="3124200"/>
              <a:chOff x="1828800" y="2628900"/>
              <a:chExt cx="2438400" cy="3124200"/>
            </a:xfrm>
          </p:grpSpPr>
          <p:sp>
            <p:nvSpPr>
              <p:cNvPr id="1063" name="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64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5" name=""/>
              <p:cNvSpPr txBox="1"/>
              <p:nvPr/>
            </p:nvSpPr>
            <p:spPr>
              <a:xfrm>
                <a:off x="1828800" y="27050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MySQLDAO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66" name="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68" name=""/>
              <p:cNvSpPr txBox="1"/>
              <p:nvPr/>
            </p:nvSpPr>
            <p:spPr>
              <a:xfrm>
                <a:off x="1828800" y="3390900"/>
                <a:ext cx="2438400" cy="367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+ID_check()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69" name=""/>
              <p:cNvSpPr txBox="1"/>
              <p:nvPr/>
            </p:nvSpPr>
            <p:spPr>
              <a:xfrm>
                <a:off x="1828800" y="3695700"/>
                <a:ext cx="2362200" cy="367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+Passwd_compare()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70" name=""/>
          <p:cNvGrpSpPr/>
          <p:nvPr/>
        </p:nvGrpSpPr>
        <p:grpSpPr>
          <a:xfrm rot="0">
            <a:off x="13411189" y="7238998"/>
            <a:ext cx="2438409" cy="1447802"/>
            <a:chOff x="1523973" y="2628896"/>
            <a:chExt cx="2438409" cy="2283072"/>
          </a:xfrm>
        </p:grpSpPr>
        <p:cxnSp>
          <p:nvCxnSpPr>
            <p:cNvPr id="1071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2" name=""/>
            <p:cNvGrpSpPr/>
            <p:nvPr/>
          </p:nvGrpSpPr>
          <p:grpSpPr>
            <a:xfrm rot="0">
              <a:off x="1523983" y="2628896"/>
              <a:ext cx="2438400" cy="2283072"/>
              <a:chOff x="1828800" y="2628896"/>
              <a:chExt cx="2438400" cy="2283072"/>
            </a:xfrm>
          </p:grpSpPr>
          <p:sp>
            <p:nvSpPr>
              <p:cNvPr id="1073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74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5" name=""/>
              <p:cNvSpPr txBox="1"/>
              <p:nvPr/>
            </p:nvSpPr>
            <p:spPr>
              <a:xfrm>
                <a:off x="2352675" y="2628896"/>
                <a:ext cx="1381125" cy="567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1078" name=""/>
          <p:cNvSpPr txBox="1"/>
          <p:nvPr/>
        </p:nvSpPr>
        <p:spPr>
          <a:xfrm>
            <a:off x="8382000" y="4457700"/>
            <a:ext cx="23622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+Execute()</a:t>
            </a:r>
            <a:endParaRPr lang="en-US" altLang="ko-KR">
              <a:latin typeface="맑은 고딕"/>
              <a:ea typeface="맑은 고딕"/>
            </a:endParaRPr>
          </a:p>
        </p:txBody>
      </p:sp>
      <p:cxnSp>
        <p:nvCxnSpPr>
          <p:cNvPr id="1079" name=""/>
          <p:cNvCxnSpPr>
            <a:stCxn id="1039" idx="1"/>
            <a:endCxn id="1055" idx="3"/>
          </p:cNvCxnSpPr>
          <p:nvPr/>
        </p:nvCxnSpPr>
        <p:spPr>
          <a:xfrm rot="10800000" flipV="1">
            <a:off x="4343400" y="3892867"/>
            <a:ext cx="4038600" cy="3346132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"/>
          <p:cNvCxnSpPr>
            <a:endCxn id="1073" idx="1"/>
          </p:cNvCxnSpPr>
          <p:nvPr/>
        </p:nvCxnSpPr>
        <p:spPr>
          <a:xfrm>
            <a:off x="10820400" y="7962900"/>
            <a:ext cx="2590798" cy="0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"/>
          <p:cNvCxnSpPr>
            <a:stCxn id="1039" idx="3"/>
            <a:endCxn id="1051" idx="1"/>
          </p:cNvCxnSpPr>
          <p:nvPr/>
        </p:nvCxnSpPr>
        <p:spPr>
          <a:xfrm flipV="1">
            <a:off x="10820400" y="3877767"/>
            <a:ext cx="2590784" cy="15099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"/>
          <p:cNvCxnSpPr>
            <a:stCxn id="1063" idx="2"/>
            <a:endCxn id="1063" idx="1"/>
          </p:cNvCxnSpPr>
          <p:nvPr/>
        </p:nvCxnSpPr>
        <p:spPr>
          <a:xfrm rot="5400000" flipH="1">
            <a:off x="8210550" y="8096250"/>
            <a:ext cx="1562100" cy="1219200"/>
          </a:xfrm>
          <a:prstGeom prst="bentConnector4">
            <a:avLst>
              <a:gd name="adj1" fmla="val -20145"/>
              <a:gd name="adj2" fmla="val 229190"/>
            </a:avLst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"/>
          <p:cNvSpPr txBox="1"/>
          <p:nvPr/>
        </p:nvSpPr>
        <p:spPr>
          <a:xfrm>
            <a:off x="4876800" y="3543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+post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5410200" y="56140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+forward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87" name=""/>
          <p:cNvSpPr txBox="1"/>
          <p:nvPr/>
        </p:nvSpPr>
        <p:spPr>
          <a:xfrm>
            <a:off x="4495800" y="8877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+Internal reference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10896600" y="75819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+SQL Execution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89" name=""/>
          <p:cNvSpPr txBox="1"/>
          <p:nvPr/>
        </p:nvSpPr>
        <p:spPr>
          <a:xfrm>
            <a:off x="10820400" y="34671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cxnSp>
        <p:nvCxnSpPr>
          <p:cNvPr id="1090" name=""/>
          <p:cNvCxnSpPr>
            <a:stCxn id="1051" idx="1"/>
            <a:endCxn id="1065" idx="3"/>
          </p:cNvCxnSpPr>
          <p:nvPr/>
        </p:nvCxnSpPr>
        <p:spPr>
          <a:xfrm rot="5400000">
            <a:off x="10707115" y="3914853"/>
            <a:ext cx="2741154" cy="2666984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"/>
          <p:cNvSpPr txBox="1"/>
          <p:nvPr/>
        </p:nvSpPr>
        <p:spPr>
          <a:xfrm>
            <a:off x="11201400" y="5067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grpSp>
        <p:nvGrpSpPr>
          <p:cNvPr id="1092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93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94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41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2" name=""/>
          <p:cNvSpPr txBox="1"/>
          <p:nvPr/>
        </p:nvSpPr>
        <p:spPr>
          <a:xfrm>
            <a:off x="990600" y="680084"/>
            <a:ext cx="7696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Class Diagram - Comunity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13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4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15" name=""/>
          <p:cNvSpPr/>
          <p:nvPr/>
        </p:nvSpPr>
        <p:spPr>
          <a:xfrm>
            <a:off x="8001000" y="1562100"/>
            <a:ext cx="9525000" cy="4495800"/>
          </a:xfrm>
          <a:prstGeom prst="flowChartAlternateProcess">
            <a:avLst/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u="sng">
                <a:solidFill>
                  <a:schemeClr val="tx1"/>
                </a:solidFill>
                <a:latin typeface="맑은 고딕"/>
                <a:ea typeface="맑은 고딕"/>
              </a:rPr>
              <a:t>Controller</a:t>
            </a:r>
            <a:endParaRPr lang="en-US" altLang="ko-KR" u="sng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 u="sng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31" name=""/>
          <p:cNvGrpSpPr/>
          <p:nvPr/>
        </p:nvGrpSpPr>
        <p:grpSpPr>
          <a:xfrm rot="0">
            <a:off x="8382000" y="2400300"/>
            <a:ext cx="2438400" cy="3124200"/>
            <a:chOff x="1524000" y="2628900"/>
            <a:chExt cx="2438400" cy="3124200"/>
          </a:xfrm>
        </p:grpSpPr>
        <p:cxnSp>
          <p:nvCxnSpPr>
            <p:cNvPr id="1032" name=""/>
            <p:cNvCxnSpPr/>
            <p:nvPr/>
          </p:nvCxnSpPr>
          <p:spPr>
            <a:xfrm>
              <a:off x="1524000" y="40005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3" name=""/>
            <p:cNvGrpSpPr/>
            <p:nvPr/>
          </p:nvGrpSpPr>
          <p:grpSpPr>
            <a:xfrm rot="0">
              <a:off x="1524000" y="2628900"/>
              <a:ext cx="2438400" cy="3124200"/>
              <a:chOff x="1828800" y="2628900"/>
              <a:chExt cx="2438400" cy="3124200"/>
            </a:xfrm>
          </p:grpSpPr>
          <p:sp>
            <p:nvSpPr>
              <p:cNvPr id="1034" name="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35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6" name=""/>
              <p:cNvSpPr txBox="1"/>
              <p:nvPr/>
            </p:nvSpPr>
            <p:spPr>
              <a:xfrm>
                <a:off x="1981200" y="2705099"/>
                <a:ext cx="21336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Comunity_Control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37" name="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+ID</a:t>
                </a: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38" name=""/>
              <p:cNvSpPr txBox="1"/>
              <p:nvPr/>
            </p:nvSpPr>
            <p:spPr>
              <a:xfrm>
                <a:off x="1828800" y="35432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+Passwadrd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041" name=""/>
          <p:cNvCxnSpPr>
            <a:stCxn id="1018" idx="3"/>
          </p:cNvCxnSpPr>
          <p:nvPr/>
        </p:nvCxnSpPr>
        <p:spPr>
          <a:xfrm flipV="1">
            <a:off x="4343400" y="3969067"/>
            <a:ext cx="4038600" cy="21908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"/>
          <p:cNvGrpSpPr/>
          <p:nvPr/>
        </p:nvGrpSpPr>
        <p:grpSpPr>
          <a:xfrm rot="0">
            <a:off x="14630348" y="1714498"/>
            <a:ext cx="2438423" cy="990600"/>
            <a:chOff x="1523955" y="2553791"/>
            <a:chExt cx="2438423" cy="2358175"/>
          </a:xfrm>
        </p:grpSpPr>
        <p:cxnSp>
          <p:nvCxnSpPr>
            <p:cNvPr id="1043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4" name=""/>
            <p:cNvGrpSpPr/>
            <p:nvPr/>
          </p:nvGrpSpPr>
          <p:grpSpPr>
            <a:xfrm rot="0">
              <a:off x="1523955" y="2553791"/>
              <a:ext cx="2438423" cy="2358175"/>
              <a:chOff x="1828776" y="2553793"/>
              <a:chExt cx="2438423" cy="2358175"/>
            </a:xfrm>
          </p:grpSpPr>
          <p:sp>
            <p:nvSpPr>
              <p:cNvPr id="1045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46" name="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7" name=""/>
              <p:cNvSpPr txBox="1"/>
              <p:nvPr/>
            </p:nvSpPr>
            <p:spPr>
              <a:xfrm>
                <a:off x="1828776" y="2553793"/>
                <a:ext cx="2362200" cy="857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Community_insert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51" name=""/>
              <p:cNvSpPr txBox="1"/>
              <p:nvPr/>
            </p:nvSpPr>
            <p:spPr>
              <a:xfrm>
                <a:off x="1828780" y="3590180"/>
                <a:ext cx="2362200" cy="863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+community_insert()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52" name=""/>
          <p:cNvGrpSpPr/>
          <p:nvPr/>
        </p:nvGrpSpPr>
        <p:grpSpPr>
          <a:xfrm rot="0">
            <a:off x="1904984" y="6515096"/>
            <a:ext cx="2438416" cy="1447804"/>
            <a:chOff x="1523973" y="2628892"/>
            <a:chExt cx="2438416" cy="2283075"/>
          </a:xfrm>
        </p:grpSpPr>
        <p:cxnSp>
          <p:nvCxnSpPr>
            <p:cNvPr id="1053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"/>
            <p:cNvGrpSpPr/>
            <p:nvPr/>
          </p:nvGrpSpPr>
          <p:grpSpPr>
            <a:xfrm rot="0">
              <a:off x="1523989" y="2628892"/>
              <a:ext cx="2438400" cy="2283075"/>
              <a:chOff x="1828799" y="2628893"/>
              <a:chExt cx="2438400" cy="2283075"/>
            </a:xfrm>
          </p:grpSpPr>
          <p:sp>
            <p:nvSpPr>
              <p:cNvPr id="1055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56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7" name=""/>
              <p:cNvSpPr txBox="1"/>
              <p:nvPr/>
            </p:nvSpPr>
            <p:spPr>
              <a:xfrm>
                <a:off x="1828799" y="2628892"/>
                <a:ext cx="2438400" cy="567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Result_Page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60" name=""/>
          <p:cNvGrpSpPr/>
          <p:nvPr/>
        </p:nvGrpSpPr>
        <p:grpSpPr>
          <a:xfrm rot="0">
            <a:off x="8382000" y="6362700"/>
            <a:ext cx="2438400" cy="3124200"/>
            <a:chOff x="1523999" y="2628900"/>
            <a:chExt cx="2438400" cy="3124200"/>
          </a:xfrm>
        </p:grpSpPr>
        <p:cxnSp>
          <p:nvCxnSpPr>
            <p:cNvPr id="1061" name=""/>
            <p:cNvCxnSpPr/>
            <p:nvPr/>
          </p:nvCxnSpPr>
          <p:spPr>
            <a:xfrm>
              <a:off x="1523999" y="33909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2" name=""/>
            <p:cNvGrpSpPr/>
            <p:nvPr/>
          </p:nvGrpSpPr>
          <p:grpSpPr>
            <a:xfrm rot="0">
              <a:off x="1523999" y="2628900"/>
              <a:ext cx="2438400" cy="3124200"/>
              <a:chOff x="1828800" y="2628900"/>
              <a:chExt cx="2438400" cy="3124200"/>
            </a:xfrm>
          </p:grpSpPr>
          <p:sp>
            <p:nvSpPr>
              <p:cNvPr id="1063" name="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64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5" name=""/>
              <p:cNvSpPr txBox="1"/>
              <p:nvPr/>
            </p:nvSpPr>
            <p:spPr>
              <a:xfrm>
                <a:off x="1828800" y="27050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MySQLDAO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66" name="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70" name=""/>
          <p:cNvGrpSpPr/>
          <p:nvPr/>
        </p:nvGrpSpPr>
        <p:grpSpPr>
          <a:xfrm rot="0">
            <a:off x="14554199" y="7200900"/>
            <a:ext cx="2438400" cy="1447802"/>
            <a:chOff x="1523973" y="2628896"/>
            <a:chExt cx="2438400" cy="2283072"/>
          </a:xfrm>
        </p:grpSpPr>
        <p:cxnSp>
          <p:nvCxnSpPr>
            <p:cNvPr id="1071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2" name=""/>
            <p:cNvGrpSpPr/>
            <p:nvPr/>
          </p:nvGrpSpPr>
          <p:grpSpPr>
            <a:xfrm rot="0">
              <a:off x="1523973" y="2628896"/>
              <a:ext cx="2438400" cy="2283072"/>
              <a:chOff x="1828800" y="2628896"/>
              <a:chExt cx="2438400" cy="2283072"/>
            </a:xfrm>
          </p:grpSpPr>
          <p:sp>
            <p:nvSpPr>
              <p:cNvPr id="1073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74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5" name=""/>
              <p:cNvSpPr txBox="1"/>
              <p:nvPr/>
            </p:nvSpPr>
            <p:spPr>
              <a:xfrm>
                <a:off x="2352674" y="2628895"/>
                <a:ext cx="1381125" cy="567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079" name=""/>
          <p:cNvCxnSpPr>
            <a:endCxn id="1055" idx="3"/>
          </p:cNvCxnSpPr>
          <p:nvPr/>
        </p:nvCxnSpPr>
        <p:spPr>
          <a:xfrm rot="10800000" flipV="1">
            <a:off x="4343400" y="3969067"/>
            <a:ext cx="4038600" cy="3269933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"/>
          <p:cNvCxnSpPr>
            <a:endCxn id="1131" idx="1"/>
          </p:cNvCxnSpPr>
          <p:nvPr/>
        </p:nvCxnSpPr>
        <p:spPr>
          <a:xfrm flipV="1">
            <a:off x="10820400" y="3962400"/>
            <a:ext cx="1752600" cy="6667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"/>
          <p:cNvSpPr txBox="1"/>
          <p:nvPr/>
        </p:nvSpPr>
        <p:spPr>
          <a:xfrm>
            <a:off x="4876800" y="3543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+post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5410200" y="56140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+forward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11506200" y="75057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89" name=""/>
          <p:cNvSpPr txBox="1"/>
          <p:nvPr/>
        </p:nvSpPr>
        <p:spPr>
          <a:xfrm>
            <a:off x="10439400" y="35566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cxnSp>
        <p:nvCxnSpPr>
          <p:cNvPr id="1090" name=""/>
          <p:cNvCxnSpPr>
            <a:stCxn id="1131" idx="2"/>
            <a:endCxn id="1065" idx="3"/>
          </p:cNvCxnSpPr>
          <p:nvPr/>
        </p:nvCxnSpPr>
        <p:spPr>
          <a:xfrm rot="5400000">
            <a:off x="10707105" y="4456694"/>
            <a:ext cx="2199322" cy="2125134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"/>
          <p:cNvSpPr txBox="1"/>
          <p:nvPr/>
        </p:nvSpPr>
        <p:spPr>
          <a:xfrm>
            <a:off x="11201400" y="5067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grpSp>
        <p:nvGrpSpPr>
          <p:cNvPr id="1141" name=""/>
          <p:cNvGrpSpPr/>
          <p:nvPr/>
        </p:nvGrpSpPr>
        <p:grpSpPr>
          <a:xfrm rot="0">
            <a:off x="1905000" y="2428875"/>
            <a:ext cx="2438400" cy="3124200"/>
            <a:chOff x="1905000" y="2324100"/>
            <a:chExt cx="2438400" cy="3124200"/>
          </a:xfrm>
        </p:grpSpPr>
        <p:grpSp>
          <p:nvGrpSpPr>
            <p:cNvPr id="1030" name=""/>
            <p:cNvGrpSpPr/>
            <p:nvPr/>
          </p:nvGrpSpPr>
          <p:grpSpPr>
            <a:xfrm rot="0">
              <a:off x="1905000" y="2324100"/>
              <a:ext cx="2438400" cy="3124200"/>
              <a:chOff x="1524000" y="2628900"/>
              <a:chExt cx="2438400" cy="3124200"/>
            </a:xfrm>
          </p:grpSpPr>
          <p:cxnSp>
            <p:nvCxnSpPr>
              <p:cNvPr id="1023" name=""/>
              <p:cNvCxnSpPr/>
              <p:nvPr/>
            </p:nvCxnSpPr>
            <p:spPr>
              <a:xfrm>
                <a:off x="1524000" y="4305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9" name=""/>
              <p:cNvGrpSpPr/>
              <p:nvPr/>
            </p:nvGrpSpPr>
            <p:grpSpPr>
              <a:xfrm rot="0">
                <a:off x="1524000" y="2628900"/>
                <a:ext cx="2438400" cy="3124200"/>
                <a:chOff x="1828800" y="2628900"/>
                <a:chExt cx="2438400" cy="3124200"/>
              </a:xfrm>
            </p:grpSpPr>
            <p:sp>
              <p:nvSpPr>
                <p:cNvPr id="1018" name=""/>
                <p:cNvSpPr/>
                <p:nvPr/>
              </p:nvSpPr>
              <p:spPr>
                <a:xfrm>
                  <a:off x="1828800" y="2628900"/>
                  <a:ext cx="2438400" cy="3124200"/>
                </a:xfrm>
                <a:prstGeom prst="flowChartAlternateProcess">
                  <a:avLst/>
                </a:prstGeom>
                <a:noFill/>
                <a:ln w="38100">
                  <a:solidFill>
                    <a:srgbClr val="5ebc88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>
                    <a:latin typeface="맑은 고딕"/>
                    <a:ea typeface="맑은 고딕"/>
                  </a:endParaRPr>
                </a:p>
              </p:txBody>
            </p:sp>
            <p:cxnSp>
              <p:nvCxnSpPr>
                <p:cNvPr id="1022" name=""/>
                <p:cNvCxnSpPr/>
                <p:nvPr/>
              </p:nvCxnSpPr>
              <p:spPr>
                <a:xfrm>
                  <a:off x="1828800" y="3162300"/>
                  <a:ext cx="2438224" cy="0"/>
                </a:xfrm>
                <a:prstGeom prst="line">
                  <a:avLst/>
                </a:prstGeom>
                <a:ln w="38100">
                  <a:solidFill>
                    <a:srgbClr val="5ebc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4" name=""/>
                <p:cNvSpPr txBox="1"/>
                <p:nvPr/>
              </p:nvSpPr>
              <p:spPr>
                <a:xfrm>
                  <a:off x="1828800" y="2705099"/>
                  <a:ext cx="2362200" cy="3600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>
                    <a:defRPr/>
                  </a:pPr>
                  <a:r>
                    <a:rPr lang="en-US" altLang="ko-KR">
                      <a:latin typeface="맑은 고딕"/>
                      <a:ea typeface="맑은 고딕"/>
                    </a:rPr>
                    <a:t>ComunityForm</a:t>
                  </a:r>
                  <a:endParaRPr lang="en-US" altLang="ko-KR"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027" name=""/>
                <p:cNvSpPr txBox="1"/>
                <p:nvPr/>
              </p:nvSpPr>
              <p:spPr>
                <a:xfrm>
                  <a:off x="1828800" y="4305300"/>
                  <a:ext cx="2438400" cy="11220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700">
                      <a:latin typeface="맑은 고딕"/>
                      <a:ea typeface="맑은 고딕"/>
                    </a:rPr>
                    <a:t>+community_insert()</a:t>
                  </a:r>
                  <a:endParaRPr lang="en-US" altLang="ko-KR" sz="1700">
                    <a:latin typeface="맑은 고딕"/>
                    <a:ea typeface="맑은 고딕"/>
                  </a:endParaRPr>
                </a:p>
                <a:p>
                  <a:pPr>
                    <a:defRPr/>
                  </a:pPr>
                  <a:r>
                    <a:rPr lang="en-US" altLang="ko-KR" sz="1700">
                      <a:latin typeface="맑은 고딕"/>
                      <a:ea typeface="맑은 고딕"/>
                    </a:rPr>
                    <a:t>+community_alert()</a:t>
                  </a:r>
                  <a:endParaRPr lang="en-US" altLang="ko-KR" sz="1700">
                    <a:latin typeface="맑은 고딕"/>
                    <a:ea typeface="맑은 고딕"/>
                  </a:endParaRPr>
                </a:p>
                <a:p>
                  <a:pPr>
                    <a:defRPr/>
                  </a:pPr>
                  <a:r>
                    <a:rPr lang="en-US" altLang="ko-KR" sz="1700">
                      <a:latin typeface="맑은 고딕"/>
                      <a:ea typeface="맑은 고딕"/>
                    </a:rPr>
                    <a:t>+community_delete()</a:t>
                  </a:r>
                  <a:endParaRPr lang="en-US" altLang="ko-KR" sz="1700">
                    <a:latin typeface="맑은 고딕"/>
                    <a:ea typeface="맑은 고딕"/>
                  </a:endParaRPr>
                </a:p>
                <a:p>
                  <a:pPr>
                    <a:defRPr/>
                  </a:pPr>
                  <a:r>
                    <a:rPr lang="en-US" altLang="ko-KR" sz="1700">
                      <a:latin typeface="맑은 고딕"/>
                      <a:ea typeface="맑은 고딕"/>
                    </a:rPr>
                    <a:t>+community_search()</a:t>
                  </a:r>
                  <a:endParaRPr lang="en-US" altLang="ko-KR" sz="1700">
                    <a:latin typeface="맑은 고딕"/>
                    <a:ea typeface="맑은 고딕"/>
                  </a:endParaRPr>
                </a:p>
              </p:txBody>
            </p:sp>
          </p:grpSp>
        </p:grpSp>
        <p:sp>
          <p:nvSpPr>
            <p:cNvPr id="1094" name=""/>
            <p:cNvSpPr txBox="1"/>
            <p:nvPr/>
          </p:nvSpPr>
          <p:spPr>
            <a:xfrm>
              <a:off x="1905000" y="2857500"/>
              <a:ext cx="2362200" cy="1122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700">
                  <a:latin typeface="맑은 고딕"/>
                  <a:ea typeface="맑은 고딕"/>
                </a:rPr>
                <a:t>+Tip</a:t>
              </a:r>
              <a:endParaRPr lang="en-US" altLang="ko-KR" sz="1700">
                <a:latin typeface="맑은 고딕"/>
                <a:ea typeface="맑은 고딕"/>
              </a:endParaRPr>
            </a:p>
            <a:p>
              <a:pPr>
                <a:defRPr/>
              </a:pPr>
              <a:r>
                <a:rPr lang="en-US" altLang="ko-KR" sz="1700">
                  <a:latin typeface="맑은 고딕"/>
                  <a:ea typeface="맑은 고딕"/>
                </a:rPr>
                <a:t>+Free</a:t>
              </a:r>
              <a:endParaRPr lang="en-US" altLang="ko-KR" sz="1700">
                <a:latin typeface="맑은 고딕"/>
                <a:ea typeface="맑은 고딕"/>
              </a:endParaRPr>
            </a:p>
            <a:p>
              <a:pPr>
                <a:defRPr/>
              </a:pPr>
              <a:r>
                <a:rPr lang="en-US" altLang="ko-KR" sz="1700">
                  <a:latin typeface="맑은 고딕"/>
                  <a:ea typeface="맑은 고딕"/>
                </a:rPr>
                <a:t>+BestTip</a:t>
              </a:r>
              <a:endParaRPr lang="en-US" altLang="ko-KR" sz="1700">
                <a:latin typeface="맑은 고딕"/>
                <a:ea typeface="맑은 고딕"/>
              </a:endParaRPr>
            </a:p>
            <a:p>
              <a:pPr>
                <a:defRPr/>
              </a:pPr>
              <a:r>
                <a:rPr lang="en-US" altLang="ko-KR" sz="1700">
                  <a:latin typeface="맑은 고딕"/>
                  <a:ea typeface="맑은 고딕"/>
                </a:rPr>
                <a:t>+commend</a:t>
              </a:r>
              <a:endParaRPr lang="en-US" altLang="ko-KR" sz="1700">
                <a:latin typeface="맑은 고딕"/>
                <a:ea typeface="맑은 고딕"/>
              </a:endParaRPr>
            </a:p>
          </p:txBody>
        </p:sp>
      </p:grpSp>
      <p:grpSp>
        <p:nvGrpSpPr>
          <p:cNvPr id="1106" name=""/>
          <p:cNvGrpSpPr/>
          <p:nvPr/>
        </p:nvGrpSpPr>
        <p:grpSpPr>
          <a:xfrm rot="0">
            <a:off x="14630375" y="2781300"/>
            <a:ext cx="2438424" cy="990600"/>
            <a:chOff x="1523962" y="2553794"/>
            <a:chExt cx="2438424" cy="2358174"/>
          </a:xfrm>
        </p:grpSpPr>
        <p:cxnSp>
          <p:nvCxnSpPr>
            <p:cNvPr id="1107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8" name=""/>
            <p:cNvGrpSpPr/>
            <p:nvPr/>
          </p:nvGrpSpPr>
          <p:grpSpPr>
            <a:xfrm rot="0">
              <a:off x="1523962" y="2553794"/>
              <a:ext cx="2438424" cy="2358174"/>
              <a:chOff x="1828776" y="2553795"/>
              <a:chExt cx="2438424" cy="2358174"/>
            </a:xfrm>
          </p:grpSpPr>
          <p:sp>
            <p:nvSpPr>
              <p:cNvPr id="1109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10" name="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1" name=""/>
              <p:cNvSpPr txBox="1"/>
              <p:nvPr/>
            </p:nvSpPr>
            <p:spPr>
              <a:xfrm>
                <a:off x="1828777" y="2553795"/>
                <a:ext cx="2362200" cy="857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Community_Alert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112" name=""/>
              <p:cNvSpPr txBox="1"/>
              <p:nvPr/>
            </p:nvSpPr>
            <p:spPr>
              <a:xfrm>
                <a:off x="1828783" y="3590186"/>
                <a:ext cx="2362200" cy="863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+community_alert()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113" name=""/>
          <p:cNvGrpSpPr/>
          <p:nvPr/>
        </p:nvGrpSpPr>
        <p:grpSpPr>
          <a:xfrm rot="0">
            <a:off x="14630376" y="3848098"/>
            <a:ext cx="2438423" cy="990601"/>
            <a:chOff x="1523963" y="2553790"/>
            <a:chExt cx="2438423" cy="2358177"/>
          </a:xfrm>
        </p:grpSpPr>
        <p:cxnSp>
          <p:nvCxnSpPr>
            <p:cNvPr id="1114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5" name=""/>
            <p:cNvGrpSpPr/>
            <p:nvPr/>
          </p:nvGrpSpPr>
          <p:grpSpPr>
            <a:xfrm rot="0">
              <a:off x="1523963" y="2553790"/>
              <a:ext cx="2438423" cy="2358176"/>
              <a:chOff x="1828777" y="2553792"/>
              <a:chExt cx="2438423" cy="2358176"/>
            </a:xfrm>
          </p:grpSpPr>
          <p:sp>
            <p:nvSpPr>
              <p:cNvPr id="1116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17" name="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8" name=""/>
              <p:cNvSpPr txBox="1"/>
              <p:nvPr/>
            </p:nvSpPr>
            <p:spPr>
              <a:xfrm>
                <a:off x="1828777" y="2553792"/>
                <a:ext cx="2362200" cy="857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Community_Delete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119" name=""/>
              <p:cNvSpPr txBox="1"/>
              <p:nvPr/>
            </p:nvSpPr>
            <p:spPr>
              <a:xfrm>
                <a:off x="1828783" y="3590181"/>
                <a:ext cx="2362200" cy="863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+community_delete()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120" name=""/>
          <p:cNvGrpSpPr/>
          <p:nvPr/>
        </p:nvGrpSpPr>
        <p:grpSpPr>
          <a:xfrm rot="0">
            <a:off x="14630376" y="4914901"/>
            <a:ext cx="2438423" cy="990600"/>
            <a:chOff x="1523963" y="2553795"/>
            <a:chExt cx="2438423" cy="2358173"/>
          </a:xfrm>
        </p:grpSpPr>
        <p:cxnSp>
          <p:nvCxnSpPr>
            <p:cNvPr id="1121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2" name=""/>
            <p:cNvGrpSpPr/>
            <p:nvPr/>
          </p:nvGrpSpPr>
          <p:grpSpPr>
            <a:xfrm rot="0">
              <a:off x="1523963" y="2553795"/>
              <a:ext cx="2438423" cy="2358173"/>
              <a:chOff x="1828777" y="2553795"/>
              <a:chExt cx="2438423" cy="2358173"/>
            </a:xfrm>
          </p:grpSpPr>
          <p:sp>
            <p:nvSpPr>
              <p:cNvPr id="1123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24" name="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5" name=""/>
              <p:cNvSpPr txBox="1"/>
              <p:nvPr/>
            </p:nvSpPr>
            <p:spPr>
              <a:xfrm>
                <a:off x="1828777" y="2553795"/>
                <a:ext cx="2362200" cy="857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Community_Search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126" name=""/>
              <p:cNvSpPr txBox="1"/>
              <p:nvPr/>
            </p:nvSpPr>
            <p:spPr>
              <a:xfrm>
                <a:off x="1828783" y="3590186"/>
                <a:ext cx="2362200" cy="863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+community_search()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132" name=""/>
          <p:cNvGrpSpPr/>
          <p:nvPr/>
        </p:nvGrpSpPr>
        <p:grpSpPr>
          <a:xfrm rot="0">
            <a:off x="12573000" y="3505200"/>
            <a:ext cx="762000" cy="914400"/>
            <a:chOff x="-5410200" y="4000500"/>
            <a:chExt cx="1371600" cy="1524000"/>
          </a:xfrm>
        </p:grpSpPr>
        <p:sp>
          <p:nvSpPr>
            <p:cNvPr id="1127" name=""/>
            <p:cNvSpPr/>
            <p:nvPr/>
          </p:nvSpPr>
          <p:spPr>
            <a:xfrm>
              <a:off x="-5257800" y="4152900"/>
              <a:ext cx="1219200" cy="1219200"/>
            </a:xfrm>
            <a:prstGeom prst="ellipse">
              <a:avLst/>
            </a:prstGeom>
            <a:noFill/>
            <a:ln w="381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31" name=""/>
            <p:cNvSpPr/>
            <p:nvPr/>
          </p:nvSpPr>
          <p:spPr>
            <a:xfrm>
              <a:off x="-5410200" y="4000500"/>
              <a:ext cx="533400" cy="1524000"/>
            </a:xfrm>
            <a:prstGeom prst="leftBracket">
              <a:avLst>
                <a:gd name="adj" fmla="val 8333"/>
              </a:avLst>
            </a:prstGeom>
            <a:ln w="508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</p:grpSp>
      <p:sp>
        <p:nvSpPr>
          <p:cNvPr id="1133" name=""/>
          <p:cNvSpPr txBox="1"/>
          <p:nvPr/>
        </p:nvSpPr>
        <p:spPr>
          <a:xfrm>
            <a:off x="11658600" y="30232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Comunity interface</a:t>
            </a:r>
            <a:endParaRPr lang="en-US" altLang="ko-KR">
              <a:latin typeface="맑은 고딕"/>
              <a:ea typeface="맑은 고딕"/>
            </a:endParaRPr>
          </a:p>
        </p:txBody>
      </p:sp>
      <p:cxnSp>
        <p:nvCxnSpPr>
          <p:cNvPr id="1134" name=""/>
          <p:cNvCxnSpPr>
            <a:stCxn id="1127" idx="6"/>
            <a:endCxn id="1051" idx="1"/>
          </p:cNvCxnSpPr>
          <p:nvPr/>
        </p:nvCxnSpPr>
        <p:spPr>
          <a:xfrm rot="5400000" flipH="1" flipV="1">
            <a:off x="13167114" y="2499161"/>
            <a:ext cx="1631125" cy="1295352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"/>
          <p:cNvCxnSpPr>
            <a:stCxn id="1127" idx="6"/>
            <a:endCxn id="1112" idx="1"/>
          </p:cNvCxnSpPr>
          <p:nvPr/>
        </p:nvCxnSpPr>
        <p:spPr>
          <a:xfrm flipV="1">
            <a:off x="13334998" y="3398076"/>
            <a:ext cx="1295386" cy="564323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"/>
          <p:cNvCxnSpPr>
            <a:stCxn id="1127" idx="6"/>
            <a:endCxn id="1119" idx="1"/>
          </p:cNvCxnSpPr>
          <p:nvPr/>
        </p:nvCxnSpPr>
        <p:spPr>
          <a:xfrm>
            <a:off x="13335000" y="3962399"/>
            <a:ext cx="1295384" cy="502477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"/>
          <p:cNvCxnSpPr>
            <a:stCxn id="1127" idx="6"/>
            <a:endCxn id="1126" idx="1"/>
          </p:cNvCxnSpPr>
          <p:nvPr/>
        </p:nvCxnSpPr>
        <p:spPr>
          <a:xfrm rot="16200000" flipH="1">
            <a:off x="13198052" y="4099344"/>
            <a:ext cx="1569276" cy="1295388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" name=""/>
          <p:cNvSpPr txBox="1"/>
          <p:nvPr/>
        </p:nvSpPr>
        <p:spPr>
          <a:xfrm>
            <a:off x="12954000" y="37719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cxnSp>
        <p:nvCxnSpPr>
          <p:cNvPr id="1139" name=""/>
          <p:cNvCxnSpPr>
            <a:stCxn id="1063" idx="3"/>
            <a:endCxn id="1073" idx="1"/>
          </p:cNvCxnSpPr>
          <p:nvPr/>
        </p:nvCxnSpPr>
        <p:spPr>
          <a:xfrm>
            <a:off x="10820400" y="7924800"/>
            <a:ext cx="3733799" cy="2"/>
          </a:xfrm>
          <a:prstGeom prst="straightConnector1">
            <a:avLst/>
          </a:prstGeom>
          <a:ln w="38100">
            <a:solidFill>
              <a:srgbClr val="deb98b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0" name=""/>
          <p:cNvSpPr txBox="1"/>
          <p:nvPr/>
        </p:nvSpPr>
        <p:spPr>
          <a:xfrm>
            <a:off x="11506200" y="79762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+response</a:t>
            </a:r>
            <a:endParaRPr lang="en-US" altLang="ko-KR">
              <a:latin typeface="맑은 고딕"/>
              <a:ea typeface="맑은 고딕"/>
            </a:endParaRPr>
          </a:p>
        </p:txBody>
      </p:sp>
      <p:grpSp>
        <p:nvGrpSpPr>
          <p:cNvPr id="1142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143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144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42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45" name=""/>
          <p:cNvSpPr txBox="1"/>
          <p:nvPr/>
        </p:nvSpPr>
        <p:spPr>
          <a:xfrm>
            <a:off x="8382000" y="3792855"/>
            <a:ext cx="2438400" cy="112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700">
                <a:latin typeface="맑은 고딕"/>
                <a:ea typeface="맑은 고딕"/>
              </a:rPr>
              <a:t>+community_insert()</a:t>
            </a:r>
            <a:endParaRPr lang="en-US" altLang="ko-KR" sz="17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700">
                <a:latin typeface="맑은 고딕"/>
                <a:ea typeface="맑은 고딕"/>
              </a:rPr>
              <a:t>+community_alert()</a:t>
            </a:r>
            <a:endParaRPr lang="en-US" altLang="ko-KR" sz="17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700">
                <a:latin typeface="맑은 고딕"/>
                <a:ea typeface="맑은 고딕"/>
              </a:rPr>
              <a:t>+community_delete()</a:t>
            </a:r>
            <a:endParaRPr lang="en-US" altLang="ko-KR" sz="17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700">
                <a:latin typeface="맑은 고딕"/>
                <a:ea typeface="맑은 고딕"/>
              </a:rPr>
              <a:t>+community_search()</a:t>
            </a:r>
            <a:endParaRPr lang="en-US" altLang="ko-KR" sz="1700">
              <a:latin typeface="맑은 고딕"/>
              <a:ea typeface="맑은 고딕"/>
            </a:endParaRPr>
          </a:p>
        </p:txBody>
      </p:sp>
      <p:sp>
        <p:nvSpPr>
          <p:cNvPr id="1146" name=""/>
          <p:cNvSpPr txBox="1"/>
          <p:nvPr/>
        </p:nvSpPr>
        <p:spPr>
          <a:xfrm>
            <a:off x="8381999" y="7124700"/>
            <a:ext cx="2438400" cy="112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700">
                <a:latin typeface="맑은 고딕"/>
                <a:ea typeface="맑은 고딕"/>
              </a:rPr>
              <a:t>+community_insert()</a:t>
            </a:r>
            <a:endParaRPr lang="en-US" altLang="ko-KR" sz="17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700">
                <a:latin typeface="맑은 고딕"/>
                <a:ea typeface="맑은 고딕"/>
              </a:rPr>
              <a:t>+community_alert()</a:t>
            </a:r>
            <a:endParaRPr lang="en-US" altLang="ko-KR" sz="17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700">
                <a:latin typeface="맑은 고딕"/>
                <a:ea typeface="맑은 고딕"/>
              </a:rPr>
              <a:t>+community_delete()</a:t>
            </a:r>
            <a:endParaRPr lang="en-US" altLang="ko-KR" sz="17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700">
                <a:latin typeface="맑은 고딕"/>
                <a:ea typeface="맑은 고딕"/>
              </a:rPr>
              <a:t>+community_search()</a:t>
            </a:r>
            <a:endParaRPr lang="en-US" altLang="ko-KR" sz="17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2" name=""/>
          <p:cNvSpPr txBox="1"/>
          <p:nvPr/>
        </p:nvSpPr>
        <p:spPr>
          <a:xfrm>
            <a:off x="990600" y="680084"/>
            <a:ext cx="8686800" cy="651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Class Diagram - Costomer Enquiry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13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4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15" name=""/>
          <p:cNvSpPr/>
          <p:nvPr/>
        </p:nvSpPr>
        <p:spPr>
          <a:xfrm>
            <a:off x="8001000" y="1562100"/>
            <a:ext cx="9144000" cy="4495800"/>
          </a:xfrm>
          <a:prstGeom prst="flowChartAlternateProcess">
            <a:avLst/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u="sng">
                <a:solidFill>
                  <a:schemeClr val="tx1"/>
                </a:solidFill>
                <a:latin typeface="맑은 고딕"/>
                <a:ea typeface="맑은 고딕"/>
              </a:rPr>
              <a:t>Controller</a:t>
            </a:r>
            <a:endParaRPr lang="en-US" altLang="ko-KR" u="sng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 u="sng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30" name=""/>
          <p:cNvGrpSpPr/>
          <p:nvPr/>
        </p:nvGrpSpPr>
        <p:grpSpPr>
          <a:xfrm rot="0">
            <a:off x="1905000" y="2324100"/>
            <a:ext cx="2438400" cy="3124200"/>
            <a:chOff x="1524000" y="2628900"/>
            <a:chExt cx="2438400" cy="3124200"/>
          </a:xfrm>
        </p:grpSpPr>
        <p:cxnSp>
          <p:nvCxnSpPr>
            <p:cNvPr id="1023" name=""/>
            <p:cNvCxnSpPr/>
            <p:nvPr/>
          </p:nvCxnSpPr>
          <p:spPr>
            <a:xfrm>
              <a:off x="1524000" y="40005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9" name=""/>
            <p:cNvGrpSpPr/>
            <p:nvPr/>
          </p:nvGrpSpPr>
          <p:grpSpPr>
            <a:xfrm rot="0">
              <a:off x="1524000" y="2628900"/>
              <a:ext cx="2438400" cy="3124200"/>
              <a:chOff x="1828800" y="2628900"/>
              <a:chExt cx="2438400" cy="3124200"/>
            </a:xfrm>
          </p:grpSpPr>
          <p:sp>
            <p:nvSpPr>
              <p:cNvPr id="1018" name="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22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"/>
              <p:cNvSpPr txBox="1"/>
              <p:nvPr/>
            </p:nvSpPr>
            <p:spPr>
              <a:xfrm>
                <a:off x="1828800" y="2705099"/>
                <a:ext cx="24384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Customer_Inquiry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25" name=""/>
              <p:cNvSpPr txBox="1"/>
              <p:nvPr/>
            </p:nvSpPr>
            <p:spPr>
              <a:xfrm>
                <a:off x="1828800" y="3162299"/>
                <a:ext cx="1143000" cy="6362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+FAQ</a:t>
                </a:r>
                <a:endParaRPr lang="en-US" altLang="ko-KR">
                  <a:latin typeface="맑은 고딕"/>
                  <a:ea typeface="맑은 고딕"/>
                </a:endParaRPr>
              </a:p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+Q&amp;A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27" name=""/>
              <p:cNvSpPr txBox="1"/>
              <p:nvPr/>
            </p:nvSpPr>
            <p:spPr>
              <a:xfrm>
                <a:off x="1828800" y="4013833"/>
                <a:ext cx="2438400" cy="1184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+cs_insert()</a:t>
                </a:r>
                <a:endParaRPr lang="en-US" altLang="ko-KR">
                  <a:latin typeface="맑은 고딕"/>
                  <a:ea typeface="맑은 고딕"/>
                </a:endParaRPr>
              </a:p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+cs_delete()</a:t>
                </a:r>
                <a:endParaRPr lang="en-US" altLang="ko-KR">
                  <a:latin typeface="맑은 고딕"/>
                  <a:ea typeface="맑은 고딕"/>
                </a:endParaRPr>
              </a:p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+cs_search()</a:t>
                </a:r>
                <a:endParaRPr lang="en-US" altLang="ko-KR">
                  <a:latin typeface="맑은 고딕"/>
                  <a:ea typeface="맑은 고딕"/>
                </a:endParaRPr>
              </a:p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+cs_alert()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31" name=""/>
          <p:cNvGrpSpPr/>
          <p:nvPr/>
        </p:nvGrpSpPr>
        <p:grpSpPr>
          <a:xfrm rot="0">
            <a:off x="8382000" y="2324100"/>
            <a:ext cx="2438400" cy="3124200"/>
            <a:chOff x="1524000" y="2628900"/>
            <a:chExt cx="2438400" cy="3124200"/>
          </a:xfrm>
        </p:grpSpPr>
        <p:cxnSp>
          <p:nvCxnSpPr>
            <p:cNvPr id="1032" name=""/>
            <p:cNvCxnSpPr/>
            <p:nvPr/>
          </p:nvCxnSpPr>
          <p:spPr>
            <a:xfrm>
              <a:off x="1524000" y="40005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3" name=""/>
            <p:cNvGrpSpPr/>
            <p:nvPr/>
          </p:nvGrpSpPr>
          <p:grpSpPr>
            <a:xfrm rot="0">
              <a:off x="1524000" y="2628900"/>
              <a:ext cx="2438400" cy="3124200"/>
              <a:chOff x="1828800" y="2628900"/>
              <a:chExt cx="2438400" cy="3124200"/>
            </a:xfrm>
          </p:grpSpPr>
          <p:sp>
            <p:nvSpPr>
              <p:cNvPr id="1034" name="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35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6" name=""/>
              <p:cNvSpPr txBox="1"/>
              <p:nvPr/>
            </p:nvSpPr>
            <p:spPr>
              <a:xfrm>
                <a:off x="1981200" y="2705099"/>
                <a:ext cx="21336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Inquiry_Control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37" name="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+ID</a:t>
                </a: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38" name=""/>
              <p:cNvSpPr txBox="1"/>
              <p:nvPr/>
            </p:nvSpPr>
            <p:spPr>
              <a:xfrm>
                <a:off x="1828800" y="35432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+Passwadrd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041" name=""/>
          <p:cNvCxnSpPr>
            <a:stCxn id="1027" idx="3"/>
          </p:cNvCxnSpPr>
          <p:nvPr/>
        </p:nvCxnSpPr>
        <p:spPr>
          <a:xfrm>
            <a:off x="4343400" y="3892867"/>
            <a:ext cx="4038600" cy="0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2" name=""/>
          <p:cNvGrpSpPr/>
          <p:nvPr/>
        </p:nvGrpSpPr>
        <p:grpSpPr>
          <a:xfrm rot="0">
            <a:off x="1904984" y="6515096"/>
            <a:ext cx="2438416" cy="1447803"/>
            <a:chOff x="1523973" y="2628894"/>
            <a:chExt cx="2438416" cy="2283075"/>
          </a:xfrm>
        </p:grpSpPr>
        <p:cxnSp>
          <p:nvCxnSpPr>
            <p:cNvPr id="1053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"/>
            <p:cNvGrpSpPr/>
            <p:nvPr/>
          </p:nvGrpSpPr>
          <p:grpSpPr>
            <a:xfrm rot="0">
              <a:off x="1523990" y="2628894"/>
              <a:ext cx="2438400" cy="2283075"/>
              <a:chOff x="1828800" y="2628894"/>
              <a:chExt cx="2438400" cy="2283075"/>
            </a:xfrm>
          </p:grpSpPr>
          <p:sp>
            <p:nvSpPr>
              <p:cNvPr id="1055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56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7" name=""/>
              <p:cNvSpPr txBox="1"/>
              <p:nvPr/>
            </p:nvSpPr>
            <p:spPr>
              <a:xfrm>
                <a:off x="2352674" y="2628891"/>
                <a:ext cx="1381125" cy="567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result_Page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60" name=""/>
          <p:cNvGrpSpPr/>
          <p:nvPr/>
        </p:nvGrpSpPr>
        <p:grpSpPr>
          <a:xfrm rot="0">
            <a:off x="8382000" y="6362700"/>
            <a:ext cx="2438400" cy="3124200"/>
            <a:chOff x="1523999" y="2628900"/>
            <a:chExt cx="2438400" cy="3124200"/>
          </a:xfrm>
        </p:grpSpPr>
        <p:cxnSp>
          <p:nvCxnSpPr>
            <p:cNvPr id="1061" name=""/>
            <p:cNvCxnSpPr/>
            <p:nvPr/>
          </p:nvCxnSpPr>
          <p:spPr>
            <a:xfrm>
              <a:off x="1523999" y="33909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2" name=""/>
            <p:cNvGrpSpPr/>
            <p:nvPr/>
          </p:nvGrpSpPr>
          <p:grpSpPr>
            <a:xfrm rot="0">
              <a:off x="1523999" y="2628900"/>
              <a:ext cx="2438400" cy="3124200"/>
              <a:chOff x="1828800" y="2628900"/>
              <a:chExt cx="2438400" cy="3124200"/>
            </a:xfrm>
          </p:grpSpPr>
          <p:sp>
            <p:nvSpPr>
              <p:cNvPr id="1063" name="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64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5" name=""/>
              <p:cNvSpPr txBox="1"/>
              <p:nvPr/>
            </p:nvSpPr>
            <p:spPr>
              <a:xfrm>
                <a:off x="1828800" y="27050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MySQLDAO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66" name="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70" name=""/>
          <p:cNvGrpSpPr/>
          <p:nvPr/>
        </p:nvGrpSpPr>
        <p:grpSpPr>
          <a:xfrm rot="0">
            <a:off x="13411189" y="7238998"/>
            <a:ext cx="2438409" cy="1447802"/>
            <a:chOff x="1523973" y="2628896"/>
            <a:chExt cx="2438409" cy="2283072"/>
          </a:xfrm>
        </p:grpSpPr>
        <p:cxnSp>
          <p:nvCxnSpPr>
            <p:cNvPr id="1071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2" name=""/>
            <p:cNvGrpSpPr/>
            <p:nvPr/>
          </p:nvGrpSpPr>
          <p:grpSpPr>
            <a:xfrm rot="0">
              <a:off x="1523983" y="2628896"/>
              <a:ext cx="2438400" cy="2283072"/>
              <a:chOff x="1828800" y="2628896"/>
              <a:chExt cx="2438400" cy="2283072"/>
            </a:xfrm>
          </p:grpSpPr>
          <p:sp>
            <p:nvSpPr>
              <p:cNvPr id="1073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74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5" name=""/>
              <p:cNvSpPr txBox="1"/>
              <p:nvPr/>
            </p:nvSpPr>
            <p:spPr>
              <a:xfrm>
                <a:off x="2352676" y="2628895"/>
                <a:ext cx="1381125" cy="567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079" name=""/>
          <p:cNvCxnSpPr>
            <a:endCxn id="1055" idx="3"/>
          </p:cNvCxnSpPr>
          <p:nvPr/>
        </p:nvCxnSpPr>
        <p:spPr>
          <a:xfrm rot="10800000" flipV="1">
            <a:off x="4343400" y="3892867"/>
            <a:ext cx="4038600" cy="3346132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"/>
          <p:cNvCxnSpPr>
            <a:endCxn id="1073" idx="1"/>
          </p:cNvCxnSpPr>
          <p:nvPr/>
        </p:nvCxnSpPr>
        <p:spPr>
          <a:xfrm>
            <a:off x="10820400" y="7962900"/>
            <a:ext cx="2590798" cy="0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"/>
          <p:cNvCxnSpPr/>
          <p:nvPr/>
        </p:nvCxnSpPr>
        <p:spPr>
          <a:xfrm flipV="1">
            <a:off x="10820400" y="3877767"/>
            <a:ext cx="2590784" cy="15099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"/>
          <p:cNvSpPr txBox="1"/>
          <p:nvPr/>
        </p:nvSpPr>
        <p:spPr>
          <a:xfrm>
            <a:off x="4876800" y="3543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+post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5410200" y="56140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+forward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10896600" y="75819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89" name=""/>
          <p:cNvSpPr txBox="1"/>
          <p:nvPr/>
        </p:nvSpPr>
        <p:spPr>
          <a:xfrm>
            <a:off x="10820400" y="34671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cxnSp>
        <p:nvCxnSpPr>
          <p:cNvPr id="1090" name=""/>
          <p:cNvCxnSpPr>
            <a:endCxn id="1065" idx="3"/>
          </p:cNvCxnSpPr>
          <p:nvPr/>
        </p:nvCxnSpPr>
        <p:spPr>
          <a:xfrm rot="5400000">
            <a:off x="10707115" y="3914853"/>
            <a:ext cx="2741154" cy="2666984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"/>
          <p:cNvSpPr txBox="1"/>
          <p:nvPr/>
        </p:nvSpPr>
        <p:spPr>
          <a:xfrm>
            <a:off x="11201400" y="5067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grpSp>
        <p:nvGrpSpPr>
          <p:cNvPr id="1093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94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95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43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96" name=""/>
          <p:cNvSpPr txBox="1"/>
          <p:nvPr/>
        </p:nvSpPr>
        <p:spPr>
          <a:xfrm>
            <a:off x="8382000" y="3771900"/>
            <a:ext cx="2438400" cy="11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+cs_insert()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+cs_delete()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+cs_search()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+cs_alert()</a:t>
            </a:r>
            <a:endParaRPr lang="en-US" altLang="ko-KR">
              <a:latin typeface="맑은 고딕"/>
              <a:ea typeface="맑은 고딕"/>
            </a:endParaRPr>
          </a:p>
        </p:txBody>
      </p:sp>
      <p:grpSp>
        <p:nvGrpSpPr>
          <p:cNvPr id="1097" name=""/>
          <p:cNvGrpSpPr/>
          <p:nvPr/>
        </p:nvGrpSpPr>
        <p:grpSpPr>
          <a:xfrm rot="0">
            <a:off x="14094523" y="1714498"/>
            <a:ext cx="2438426" cy="990601"/>
            <a:chOff x="1523943" y="2553791"/>
            <a:chExt cx="2438426" cy="2358176"/>
          </a:xfrm>
        </p:grpSpPr>
        <p:cxnSp>
          <p:nvCxnSpPr>
            <p:cNvPr id="1098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9" name=""/>
            <p:cNvGrpSpPr/>
            <p:nvPr/>
          </p:nvGrpSpPr>
          <p:grpSpPr>
            <a:xfrm rot="0">
              <a:off x="1523943" y="2553791"/>
              <a:ext cx="2438426" cy="2358175"/>
              <a:chOff x="1828774" y="2553793"/>
              <a:chExt cx="2438426" cy="2358175"/>
            </a:xfrm>
          </p:grpSpPr>
          <p:sp>
            <p:nvSpPr>
              <p:cNvPr id="1100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01" name="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2" name=""/>
              <p:cNvSpPr txBox="1"/>
              <p:nvPr/>
            </p:nvSpPr>
            <p:spPr>
              <a:xfrm>
                <a:off x="1828774" y="2553793"/>
                <a:ext cx="2362202" cy="743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CostomerService_Insert</a:t>
                </a:r>
                <a:endParaRPr lang="en-US" altLang="ko-KR" sz="1500">
                  <a:latin typeface="맑은 고딕"/>
                  <a:ea typeface="맑은 고딕"/>
                </a:endParaRPr>
              </a:p>
            </p:txBody>
          </p:sp>
          <p:sp>
            <p:nvSpPr>
              <p:cNvPr id="1103" name=""/>
              <p:cNvSpPr txBox="1"/>
              <p:nvPr/>
            </p:nvSpPr>
            <p:spPr>
              <a:xfrm>
                <a:off x="1828778" y="3590180"/>
                <a:ext cx="2362202" cy="863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+cs_insert()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104" name=""/>
          <p:cNvGrpSpPr/>
          <p:nvPr/>
        </p:nvGrpSpPr>
        <p:grpSpPr>
          <a:xfrm rot="0">
            <a:off x="14094562" y="2781300"/>
            <a:ext cx="2440838" cy="990600"/>
            <a:chOff x="1523962" y="2553794"/>
            <a:chExt cx="2440838" cy="2358174"/>
          </a:xfrm>
        </p:grpSpPr>
        <p:cxnSp>
          <p:nvCxnSpPr>
            <p:cNvPr id="1105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6" name=""/>
            <p:cNvGrpSpPr/>
            <p:nvPr/>
          </p:nvGrpSpPr>
          <p:grpSpPr>
            <a:xfrm rot="0">
              <a:off x="1523962" y="2553794"/>
              <a:ext cx="2440838" cy="2358174"/>
              <a:chOff x="1828776" y="2553795"/>
              <a:chExt cx="2440838" cy="2358174"/>
            </a:xfrm>
          </p:grpSpPr>
          <p:sp>
            <p:nvSpPr>
              <p:cNvPr id="1107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08" name="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9" name=""/>
              <p:cNvSpPr txBox="1"/>
              <p:nvPr/>
            </p:nvSpPr>
            <p:spPr>
              <a:xfrm>
                <a:off x="1828776" y="2553795"/>
                <a:ext cx="2440838" cy="789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>
                    <a:latin typeface="맑은 고딕"/>
                    <a:ea typeface="맑은 고딕"/>
                  </a:rPr>
                  <a:t>CostomerService_</a:t>
                </a:r>
                <a:r>
                  <a:rPr lang="en-US" altLang="ko-KR" sz="1500">
                    <a:latin typeface="맑은 고딕"/>
                    <a:ea typeface="맑은 고딕"/>
                  </a:rPr>
                  <a:t>Search</a:t>
                </a:r>
                <a:endParaRPr lang="en-US" altLang="ko-KR" sz="1500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111" name=""/>
          <p:cNvGrpSpPr/>
          <p:nvPr/>
        </p:nvGrpSpPr>
        <p:grpSpPr>
          <a:xfrm rot="0">
            <a:off x="14094562" y="3848097"/>
            <a:ext cx="2438424" cy="990603"/>
            <a:chOff x="1523963" y="2553787"/>
            <a:chExt cx="2438424" cy="2358180"/>
          </a:xfrm>
        </p:grpSpPr>
        <p:cxnSp>
          <p:nvCxnSpPr>
            <p:cNvPr id="1112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3" name=""/>
            <p:cNvGrpSpPr/>
            <p:nvPr/>
          </p:nvGrpSpPr>
          <p:grpSpPr>
            <a:xfrm rot="0">
              <a:off x="1523963" y="2553787"/>
              <a:ext cx="2438424" cy="2358180"/>
              <a:chOff x="1828776" y="2553789"/>
              <a:chExt cx="2438424" cy="2358180"/>
            </a:xfrm>
          </p:grpSpPr>
          <p:sp>
            <p:nvSpPr>
              <p:cNvPr id="1114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15" name="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6" name=""/>
              <p:cNvSpPr txBox="1"/>
              <p:nvPr/>
            </p:nvSpPr>
            <p:spPr>
              <a:xfrm>
                <a:off x="1828776" y="2553789"/>
                <a:ext cx="2362200" cy="789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CostomerService</a:t>
                </a:r>
                <a:r>
                  <a:rPr lang="en-US" altLang="ko-KR" sz="1600">
                    <a:latin typeface="맑은 고딕"/>
                    <a:ea typeface="맑은 고딕"/>
                  </a:rPr>
                  <a:t>_</a:t>
                </a:r>
                <a:r>
                  <a:rPr lang="en-US" altLang="ko-KR" sz="1500">
                    <a:latin typeface="맑은 고딕"/>
                    <a:ea typeface="맑은 고딕"/>
                  </a:rPr>
                  <a:t>Delete</a:t>
                </a:r>
                <a:endParaRPr lang="en-US" altLang="ko-KR" sz="1500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118" name=""/>
          <p:cNvGrpSpPr/>
          <p:nvPr/>
        </p:nvGrpSpPr>
        <p:grpSpPr>
          <a:xfrm rot="0">
            <a:off x="14094562" y="4914898"/>
            <a:ext cx="2438424" cy="990602"/>
            <a:chOff x="1523963" y="2553789"/>
            <a:chExt cx="2438424" cy="2358179"/>
          </a:xfrm>
        </p:grpSpPr>
        <p:cxnSp>
          <p:nvCxnSpPr>
            <p:cNvPr id="1119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0" name=""/>
            <p:cNvGrpSpPr/>
            <p:nvPr/>
          </p:nvGrpSpPr>
          <p:grpSpPr>
            <a:xfrm rot="0">
              <a:off x="1523963" y="2553789"/>
              <a:ext cx="2438424" cy="2358179"/>
              <a:chOff x="1828776" y="2553789"/>
              <a:chExt cx="2438424" cy="2358179"/>
            </a:xfrm>
          </p:grpSpPr>
          <p:sp>
            <p:nvSpPr>
              <p:cNvPr id="1121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22" name="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3" name=""/>
              <p:cNvSpPr txBox="1"/>
              <p:nvPr/>
            </p:nvSpPr>
            <p:spPr>
              <a:xfrm>
                <a:off x="1828776" y="2553789"/>
                <a:ext cx="2362200" cy="789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CostomerService</a:t>
                </a:r>
                <a:r>
                  <a:rPr lang="en-US" altLang="ko-KR" sz="1600">
                    <a:latin typeface="맑은 고딕"/>
                    <a:ea typeface="맑은 고딕"/>
                  </a:rPr>
                  <a:t>_Alert</a:t>
                </a:r>
                <a:endParaRPr lang="en-US" altLang="ko-KR" sz="1600"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1125" name=""/>
          <p:cNvSpPr txBox="1"/>
          <p:nvPr/>
        </p:nvSpPr>
        <p:spPr>
          <a:xfrm>
            <a:off x="14097000" y="3238500"/>
            <a:ext cx="2362202" cy="36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+cs_search()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126" name=""/>
          <p:cNvSpPr txBox="1"/>
          <p:nvPr/>
        </p:nvSpPr>
        <p:spPr>
          <a:xfrm>
            <a:off x="14097000" y="4305300"/>
            <a:ext cx="2362202" cy="36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+cs_delete()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127" name=""/>
          <p:cNvSpPr txBox="1"/>
          <p:nvPr/>
        </p:nvSpPr>
        <p:spPr>
          <a:xfrm>
            <a:off x="14097000" y="5372100"/>
            <a:ext cx="2362202" cy="36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+cs_alert()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128" name=""/>
          <p:cNvSpPr txBox="1"/>
          <p:nvPr/>
        </p:nvSpPr>
        <p:spPr>
          <a:xfrm>
            <a:off x="8381999" y="7124700"/>
            <a:ext cx="2438400" cy="11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+cs_insert()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+cs_delete()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+cs_search()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+cs_alert()</a:t>
            </a:r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1012" name=""/>
          <p:cNvSpPr txBox="1"/>
          <p:nvPr/>
        </p:nvSpPr>
        <p:spPr>
          <a:xfrm>
            <a:off x="304800" y="680084"/>
            <a:ext cx="7696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Class Diagram - User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13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4" name="Object 2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15" name=""/>
          <p:cNvSpPr/>
          <p:nvPr/>
        </p:nvSpPr>
        <p:spPr>
          <a:xfrm>
            <a:off x="8001000" y="952500"/>
            <a:ext cx="9525000" cy="6248400"/>
          </a:xfrm>
          <a:prstGeom prst="flowChartAlternateProcess">
            <a:avLst/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u="sng">
                <a:solidFill>
                  <a:schemeClr val="tx1"/>
                </a:solidFill>
                <a:latin typeface="맑은 고딕"/>
                <a:ea typeface="맑은 고딕"/>
              </a:rPr>
              <a:t>Controller</a:t>
            </a:r>
            <a:endParaRPr lang="en-US" altLang="ko-KR" u="sng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 u="sng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31" name=""/>
          <p:cNvGrpSpPr/>
          <p:nvPr/>
        </p:nvGrpSpPr>
        <p:grpSpPr>
          <a:xfrm rot="0">
            <a:off x="8382000" y="2628900"/>
            <a:ext cx="2438400" cy="3124200"/>
            <a:chOff x="1524000" y="2628900"/>
            <a:chExt cx="2438400" cy="3124200"/>
          </a:xfrm>
        </p:grpSpPr>
        <p:cxnSp>
          <p:nvCxnSpPr>
            <p:cNvPr id="1032" name=""/>
            <p:cNvCxnSpPr/>
            <p:nvPr/>
          </p:nvCxnSpPr>
          <p:spPr>
            <a:xfrm>
              <a:off x="1524000" y="40005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3" name=""/>
            <p:cNvGrpSpPr/>
            <p:nvPr/>
          </p:nvGrpSpPr>
          <p:grpSpPr>
            <a:xfrm rot="0">
              <a:off x="1524000" y="2628900"/>
              <a:ext cx="2438400" cy="3124200"/>
              <a:chOff x="1828800" y="2628900"/>
              <a:chExt cx="2438400" cy="3124200"/>
            </a:xfrm>
          </p:grpSpPr>
          <p:sp>
            <p:nvSpPr>
              <p:cNvPr id="1034" name="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35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6" name=""/>
              <p:cNvSpPr txBox="1"/>
              <p:nvPr/>
            </p:nvSpPr>
            <p:spPr>
              <a:xfrm>
                <a:off x="1981200" y="2705099"/>
                <a:ext cx="21336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NoticeControl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37" name="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+ID</a:t>
                </a: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38" name=""/>
              <p:cNvSpPr txBox="1"/>
              <p:nvPr/>
            </p:nvSpPr>
            <p:spPr>
              <a:xfrm>
                <a:off x="1828800" y="35432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+Passwadrd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041" name=""/>
          <p:cNvCxnSpPr/>
          <p:nvPr/>
        </p:nvCxnSpPr>
        <p:spPr>
          <a:xfrm flipV="1">
            <a:off x="4343400" y="3969067"/>
            <a:ext cx="4038600" cy="21908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"/>
          <p:cNvGrpSpPr/>
          <p:nvPr/>
        </p:nvGrpSpPr>
        <p:grpSpPr>
          <a:xfrm rot="0">
            <a:off x="14782750" y="1409700"/>
            <a:ext cx="2438424" cy="762002"/>
            <a:chOff x="1523953" y="2553788"/>
            <a:chExt cx="2438424" cy="2358178"/>
          </a:xfrm>
        </p:grpSpPr>
        <p:cxnSp>
          <p:nvCxnSpPr>
            <p:cNvPr id="1043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4" name=""/>
            <p:cNvGrpSpPr/>
            <p:nvPr/>
          </p:nvGrpSpPr>
          <p:grpSpPr>
            <a:xfrm rot="0">
              <a:off x="1523953" y="2553788"/>
              <a:ext cx="2438424" cy="2358178"/>
              <a:chOff x="1828775" y="2553790"/>
              <a:chExt cx="2438424" cy="2358178"/>
            </a:xfrm>
          </p:grpSpPr>
          <p:sp>
            <p:nvSpPr>
              <p:cNvPr id="1045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46" name="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7" name=""/>
              <p:cNvSpPr txBox="1"/>
              <p:nvPr/>
            </p:nvSpPr>
            <p:spPr>
              <a:xfrm>
                <a:off x="1828775" y="2553790"/>
                <a:ext cx="2362200" cy="966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User_Search</a:t>
                </a:r>
                <a:endParaRPr lang="en-US" altLang="ko-KR" sz="1500">
                  <a:latin typeface="맑은 고딕"/>
                  <a:ea typeface="맑은 고딕"/>
                </a:endParaRPr>
              </a:p>
            </p:txBody>
          </p:sp>
          <p:sp>
            <p:nvSpPr>
              <p:cNvPr id="1051" name=""/>
              <p:cNvSpPr txBox="1"/>
              <p:nvPr/>
            </p:nvSpPr>
            <p:spPr>
              <a:xfrm>
                <a:off x="1828779" y="3590176"/>
                <a:ext cx="2362204" cy="962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+user_search()</a:t>
                </a:r>
                <a:endParaRPr lang="en-US" altLang="ko-KR" sz="1500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52" name=""/>
          <p:cNvGrpSpPr/>
          <p:nvPr/>
        </p:nvGrpSpPr>
        <p:grpSpPr>
          <a:xfrm rot="0">
            <a:off x="1904984" y="7581895"/>
            <a:ext cx="2438417" cy="1447805"/>
            <a:chOff x="1523973" y="2628892"/>
            <a:chExt cx="2438417" cy="2283076"/>
          </a:xfrm>
        </p:grpSpPr>
        <p:cxnSp>
          <p:nvCxnSpPr>
            <p:cNvPr id="1053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"/>
            <p:cNvGrpSpPr/>
            <p:nvPr/>
          </p:nvGrpSpPr>
          <p:grpSpPr>
            <a:xfrm rot="0">
              <a:off x="1523989" y="2628892"/>
              <a:ext cx="2438401" cy="2283076"/>
              <a:chOff x="1828799" y="2628892"/>
              <a:chExt cx="2438401" cy="2283076"/>
            </a:xfrm>
          </p:grpSpPr>
          <p:sp>
            <p:nvSpPr>
              <p:cNvPr id="1055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56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7" name=""/>
              <p:cNvSpPr txBox="1"/>
              <p:nvPr/>
            </p:nvSpPr>
            <p:spPr>
              <a:xfrm>
                <a:off x="1828799" y="2628892"/>
                <a:ext cx="2438400" cy="567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Result_Page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60" name=""/>
          <p:cNvGrpSpPr/>
          <p:nvPr/>
        </p:nvGrpSpPr>
        <p:grpSpPr>
          <a:xfrm rot="0">
            <a:off x="8381995" y="7505700"/>
            <a:ext cx="2438402" cy="2209800"/>
            <a:chOff x="1523994" y="2628900"/>
            <a:chExt cx="2438402" cy="3124200"/>
          </a:xfrm>
        </p:grpSpPr>
        <p:cxnSp>
          <p:nvCxnSpPr>
            <p:cNvPr id="1061" name=""/>
            <p:cNvCxnSpPr/>
            <p:nvPr/>
          </p:nvCxnSpPr>
          <p:spPr>
            <a:xfrm>
              <a:off x="1523999" y="33909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2" name=""/>
            <p:cNvGrpSpPr/>
            <p:nvPr/>
          </p:nvGrpSpPr>
          <p:grpSpPr>
            <a:xfrm rot="0">
              <a:off x="1523994" y="2628900"/>
              <a:ext cx="2438402" cy="3124200"/>
              <a:chOff x="1828798" y="2628900"/>
              <a:chExt cx="2438402" cy="3124200"/>
            </a:xfrm>
          </p:grpSpPr>
          <p:sp>
            <p:nvSpPr>
              <p:cNvPr id="1063" name="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64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5" name=""/>
              <p:cNvSpPr txBox="1"/>
              <p:nvPr/>
            </p:nvSpPr>
            <p:spPr>
              <a:xfrm>
                <a:off x="1828798" y="2705096"/>
                <a:ext cx="2362200" cy="446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MySQLDAO</a:t>
                </a:r>
                <a:endParaRPr lang="en-US" altLang="ko-KR" sz="1500">
                  <a:latin typeface="맑은 고딕"/>
                  <a:ea typeface="맑은 고딕"/>
                </a:endParaRPr>
              </a:p>
            </p:txBody>
          </p:sp>
          <p:sp>
            <p:nvSpPr>
              <p:cNvPr id="1066" name="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70" name=""/>
          <p:cNvGrpSpPr/>
          <p:nvPr/>
        </p:nvGrpSpPr>
        <p:grpSpPr>
          <a:xfrm rot="0">
            <a:off x="14554199" y="7886700"/>
            <a:ext cx="2438400" cy="1447803"/>
            <a:chOff x="1523973" y="2628894"/>
            <a:chExt cx="2438400" cy="2283075"/>
          </a:xfrm>
        </p:grpSpPr>
        <p:cxnSp>
          <p:nvCxnSpPr>
            <p:cNvPr id="1071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2" name=""/>
            <p:cNvGrpSpPr/>
            <p:nvPr/>
          </p:nvGrpSpPr>
          <p:grpSpPr>
            <a:xfrm rot="0">
              <a:off x="1523973" y="2628894"/>
              <a:ext cx="2438400" cy="2283075"/>
              <a:chOff x="1828800" y="2628894"/>
              <a:chExt cx="2438400" cy="2283075"/>
            </a:xfrm>
          </p:grpSpPr>
          <p:sp>
            <p:nvSpPr>
              <p:cNvPr id="1073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74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5" name=""/>
              <p:cNvSpPr txBox="1"/>
              <p:nvPr/>
            </p:nvSpPr>
            <p:spPr>
              <a:xfrm>
                <a:off x="2352674" y="2628894"/>
                <a:ext cx="1381125" cy="567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079" name=""/>
          <p:cNvCxnSpPr>
            <a:endCxn id="1055" idx="3"/>
          </p:cNvCxnSpPr>
          <p:nvPr/>
        </p:nvCxnSpPr>
        <p:spPr>
          <a:xfrm rot="5400000">
            <a:off x="4194334" y="4118134"/>
            <a:ext cx="4336733" cy="4038599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"/>
          <p:cNvCxnSpPr>
            <a:endCxn id="1131" idx="1"/>
          </p:cNvCxnSpPr>
          <p:nvPr/>
        </p:nvCxnSpPr>
        <p:spPr>
          <a:xfrm flipV="1">
            <a:off x="10820400" y="4191000"/>
            <a:ext cx="1752600" cy="6667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"/>
          <p:cNvSpPr txBox="1"/>
          <p:nvPr/>
        </p:nvSpPr>
        <p:spPr>
          <a:xfrm>
            <a:off x="4876800" y="3543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+post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5410200" y="56140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+forward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11506200" y="8281032"/>
            <a:ext cx="2438400" cy="367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89" name=""/>
          <p:cNvSpPr txBox="1"/>
          <p:nvPr/>
        </p:nvSpPr>
        <p:spPr>
          <a:xfrm>
            <a:off x="10439400" y="37852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cxnSp>
        <p:nvCxnSpPr>
          <p:cNvPr id="1090" name=""/>
          <p:cNvCxnSpPr>
            <a:stCxn id="1131" idx="2"/>
            <a:endCxn id="1065" idx="3"/>
          </p:cNvCxnSpPr>
          <p:nvPr/>
        </p:nvCxnSpPr>
        <p:spPr>
          <a:xfrm rot="5400000">
            <a:off x="10272148" y="5120247"/>
            <a:ext cx="3069232" cy="2125138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"/>
          <p:cNvSpPr txBox="1"/>
          <p:nvPr/>
        </p:nvSpPr>
        <p:spPr>
          <a:xfrm>
            <a:off x="11201400" y="52959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grpSp>
        <p:nvGrpSpPr>
          <p:cNvPr id="1132" name=""/>
          <p:cNvGrpSpPr/>
          <p:nvPr/>
        </p:nvGrpSpPr>
        <p:grpSpPr>
          <a:xfrm rot="0">
            <a:off x="12573000" y="3733800"/>
            <a:ext cx="762000" cy="914400"/>
            <a:chOff x="-5410200" y="4000500"/>
            <a:chExt cx="1371600" cy="1524000"/>
          </a:xfrm>
        </p:grpSpPr>
        <p:sp>
          <p:nvSpPr>
            <p:cNvPr id="1127" name=""/>
            <p:cNvSpPr/>
            <p:nvPr/>
          </p:nvSpPr>
          <p:spPr>
            <a:xfrm>
              <a:off x="-5257800" y="4152900"/>
              <a:ext cx="1219200" cy="1219200"/>
            </a:xfrm>
            <a:prstGeom prst="ellipse">
              <a:avLst/>
            </a:prstGeom>
            <a:noFill/>
            <a:ln w="381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31" name=""/>
            <p:cNvSpPr/>
            <p:nvPr/>
          </p:nvSpPr>
          <p:spPr>
            <a:xfrm>
              <a:off x="-5410200" y="4000500"/>
              <a:ext cx="533400" cy="1524000"/>
            </a:xfrm>
            <a:prstGeom prst="leftBracket">
              <a:avLst>
                <a:gd name="adj" fmla="val 8333"/>
              </a:avLst>
            </a:prstGeom>
            <a:ln w="508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</p:grpSp>
      <p:sp>
        <p:nvSpPr>
          <p:cNvPr id="1133" name=""/>
          <p:cNvSpPr txBox="1"/>
          <p:nvPr/>
        </p:nvSpPr>
        <p:spPr>
          <a:xfrm>
            <a:off x="11658600" y="32518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Comunity interface</a:t>
            </a:r>
            <a:endParaRPr lang="en-US" altLang="ko-KR">
              <a:latin typeface="맑은 고딕"/>
              <a:ea typeface="맑은 고딕"/>
            </a:endParaRPr>
          </a:p>
        </p:txBody>
      </p:sp>
      <p:cxnSp>
        <p:nvCxnSpPr>
          <p:cNvPr id="1134" name=""/>
          <p:cNvCxnSpPr>
            <a:stCxn id="1127" idx="6"/>
            <a:endCxn id="1051" idx="1"/>
          </p:cNvCxnSpPr>
          <p:nvPr/>
        </p:nvCxnSpPr>
        <p:spPr>
          <a:xfrm rot="5400000" flipH="1" flipV="1">
            <a:off x="12913398" y="2321644"/>
            <a:ext cx="2290956" cy="1447755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"/>
          <p:cNvCxnSpPr>
            <a:stCxn id="1127" idx="6"/>
            <a:endCxn id="1208" idx="1"/>
          </p:cNvCxnSpPr>
          <p:nvPr/>
        </p:nvCxnSpPr>
        <p:spPr>
          <a:xfrm flipV="1">
            <a:off x="13335000" y="3043045"/>
            <a:ext cx="1447781" cy="1147955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"/>
          <p:cNvCxnSpPr>
            <a:stCxn id="1127" idx="6"/>
            <a:endCxn id="1229" idx="1"/>
          </p:cNvCxnSpPr>
          <p:nvPr/>
        </p:nvCxnSpPr>
        <p:spPr>
          <a:xfrm rot="16200000" flipH="1">
            <a:off x="12842168" y="4683831"/>
            <a:ext cx="2433444" cy="1447781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" name=""/>
          <p:cNvSpPr txBox="1"/>
          <p:nvPr/>
        </p:nvSpPr>
        <p:spPr>
          <a:xfrm>
            <a:off x="12801600" y="43186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cxnSp>
        <p:nvCxnSpPr>
          <p:cNvPr id="1163" name=""/>
          <p:cNvCxnSpPr>
            <a:stCxn id="1063" idx="3"/>
            <a:endCxn id="1073" idx="1"/>
          </p:cNvCxnSpPr>
          <p:nvPr/>
        </p:nvCxnSpPr>
        <p:spPr>
          <a:xfrm>
            <a:off x="10820397" y="8610600"/>
            <a:ext cx="3733802" cy="4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0" name=""/>
          <p:cNvGrpSpPr/>
          <p:nvPr/>
        </p:nvGrpSpPr>
        <p:grpSpPr>
          <a:xfrm rot="0">
            <a:off x="1904996" y="2428875"/>
            <a:ext cx="2438402" cy="4010025"/>
            <a:chOff x="1904996" y="2324100"/>
            <a:chExt cx="2438402" cy="3124200"/>
          </a:xfrm>
        </p:grpSpPr>
        <p:grpSp>
          <p:nvGrpSpPr>
            <p:cNvPr id="1181" name=""/>
            <p:cNvGrpSpPr/>
            <p:nvPr/>
          </p:nvGrpSpPr>
          <p:grpSpPr>
            <a:xfrm rot="0">
              <a:off x="1904996" y="2324100"/>
              <a:ext cx="2438402" cy="3124200"/>
              <a:chOff x="1523997" y="2628900"/>
              <a:chExt cx="2438402" cy="3124200"/>
            </a:xfrm>
          </p:grpSpPr>
          <p:cxnSp>
            <p:nvCxnSpPr>
              <p:cNvPr id="1182" name=""/>
              <p:cNvCxnSpPr/>
              <p:nvPr/>
            </p:nvCxnSpPr>
            <p:spPr>
              <a:xfrm>
                <a:off x="1524000" y="4619625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3" name=""/>
              <p:cNvGrpSpPr/>
              <p:nvPr/>
            </p:nvGrpSpPr>
            <p:grpSpPr>
              <a:xfrm rot="0">
                <a:off x="1523997" y="2628900"/>
                <a:ext cx="2438402" cy="3124200"/>
                <a:chOff x="1828798" y="2628900"/>
                <a:chExt cx="2438402" cy="3124200"/>
              </a:xfrm>
            </p:grpSpPr>
            <p:sp>
              <p:nvSpPr>
                <p:cNvPr id="1184" name=""/>
                <p:cNvSpPr/>
                <p:nvPr/>
              </p:nvSpPr>
              <p:spPr>
                <a:xfrm>
                  <a:off x="1828800" y="2628900"/>
                  <a:ext cx="2438400" cy="3124200"/>
                </a:xfrm>
                <a:prstGeom prst="flowChartAlternateProcess">
                  <a:avLst/>
                </a:prstGeom>
                <a:noFill/>
                <a:ln w="38100">
                  <a:solidFill>
                    <a:srgbClr val="5ebc88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>
                    <a:latin typeface="맑은 고딕"/>
                    <a:ea typeface="맑은 고딕"/>
                  </a:endParaRPr>
                </a:p>
              </p:txBody>
            </p:sp>
            <p:cxnSp>
              <p:nvCxnSpPr>
                <p:cNvPr id="1185" name=""/>
                <p:cNvCxnSpPr/>
                <p:nvPr/>
              </p:nvCxnSpPr>
              <p:spPr>
                <a:xfrm>
                  <a:off x="1828800" y="3162300"/>
                  <a:ext cx="2438224" cy="0"/>
                </a:xfrm>
                <a:prstGeom prst="line">
                  <a:avLst/>
                </a:prstGeom>
                <a:ln w="38100">
                  <a:solidFill>
                    <a:srgbClr val="5ebc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6" name=""/>
                <p:cNvSpPr txBox="1"/>
                <p:nvPr/>
              </p:nvSpPr>
              <p:spPr>
                <a:xfrm>
                  <a:off x="1828798" y="2705099"/>
                  <a:ext cx="2362202" cy="2859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>
                      <a:latin typeface="맑은 고딕"/>
                      <a:ea typeface="맑은 고딕"/>
                    </a:rPr>
                    <a:t>ComunityForm</a:t>
                  </a:r>
                  <a:endParaRPr lang="en-US" altLang="ko-KR"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190" name=""/>
                <p:cNvSpPr txBox="1"/>
                <p:nvPr/>
              </p:nvSpPr>
              <p:spPr>
                <a:xfrm>
                  <a:off x="1828798" y="4663132"/>
                  <a:ext cx="2362202" cy="10142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1600">
                      <a:latin typeface="맑은 고딕"/>
                      <a:ea typeface="맑은 고딕"/>
                    </a:rPr>
                    <a:t>+user_alert()</a:t>
                  </a:r>
                  <a:endParaRPr lang="en-US" altLang="ko-KR" sz="1600">
                    <a:latin typeface="맑은 고딕"/>
                    <a:ea typeface="맑은 고딕"/>
                  </a:endParaRPr>
                </a:p>
                <a:p>
                  <a:pPr>
                    <a:defRPr/>
                  </a:pPr>
                  <a:r>
                    <a:rPr lang="en-US" altLang="ko-KR" sz="1600">
                      <a:latin typeface="맑은 고딕"/>
                      <a:ea typeface="맑은 고딕"/>
                    </a:rPr>
                    <a:t>+user_delete()</a:t>
                  </a:r>
                  <a:endParaRPr lang="en-US" altLang="ko-KR" sz="1600">
                    <a:latin typeface="맑은 고딕"/>
                    <a:ea typeface="맑은 고딕"/>
                  </a:endParaRPr>
                </a:p>
                <a:p>
                  <a:pPr>
                    <a:defRPr/>
                  </a:pPr>
                  <a:r>
                    <a:rPr lang="en-US" altLang="ko-KR" sz="1600">
                      <a:latin typeface="맑은 고딕"/>
                      <a:ea typeface="맑은 고딕"/>
                    </a:rPr>
                    <a:t>+user_select()</a:t>
                  </a:r>
                  <a:endParaRPr lang="en-US" altLang="ko-KR" sz="1600">
                    <a:latin typeface="맑은 고딕"/>
                    <a:ea typeface="맑은 고딕"/>
                  </a:endParaRPr>
                </a:p>
                <a:p>
                  <a:pPr>
                    <a:defRPr/>
                  </a:pPr>
                  <a:r>
                    <a:rPr lang="en-US" altLang="ko-KR" sz="1600">
                      <a:latin typeface="맑은 고딕"/>
                      <a:ea typeface="맑은 고딕"/>
                    </a:rPr>
                    <a:t>+user_register()</a:t>
                  </a:r>
                  <a:endParaRPr lang="en-US" altLang="ko-KR" sz="1600">
                    <a:latin typeface="맑은 고딕"/>
                    <a:ea typeface="맑은 고딕"/>
                  </a:endParaRPr>
                </a:p>
                <a:p>
                  <a:pPr>
                    <a:defRPr/>
                  </a:pPr>
                  <a:r>
                    <a:rPr lang="en-US" altLang="ko-KR" sz="1600">
                      <a:latin typeface="맑은 고딕"/>
                      <a:ea typeface="맑은 고딕"/>
                    </a:rPr>
                    <a:t>+user_login()</a:t>
                  </a:r>
                  <a:endParaRPr lang="en-US" altLang="ko-KR" sz="1600">
                    <a:latin typeface="맑은 고딕"/>
                    <a:ea typeface="맑은 고딕"/>
                  </a:endParaRPr>
                </a:p>
              </p:txBody>
            </p:sp>
          </p:grpSp>
        </p:grpSp>
        <p:sp>
          <p:nvSpPr>
            <p:cNvPr id="1192" name=""/>
            <p:cNvSpPr txBox="1"/>
            <p:nvPr/>
          </p:nvSpPr>
          <p:spPr>
            <a:xfrm>
              <a:off x="1904996" y="2836141"/>
              <a:ext cx="2362204" cy="14910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+User_name</a:t>
              </a:r>
              <a:endParaRPr lang="en-US" altLang="ko-KR" sz="1500">
                <a:latin typeface="맑은 고딕"/>
                <a:ea typeface="맑은 고딕"/>
              </a:endParaRPr>
            </a:p>
            <a:p>
              <a:pPr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+User_sex</a:t>
              </a:r>
              <a:endParaRPr lang="en-US" altLang="ko-KR" sz="1500">
                <a:latin typeface="맑은 고딕"/>
                <a:ea typeface="맑은 고딕"/>
              </a:endParaRPr>
            </a:p>
            <a:p>
              <a:pPr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+User_phone</a:t>
              </a:r>
              <a:endParaRPr lang="en-US" altLang="ko-KR" sz="1500">
                <a:latin typeface="맑은 고딕"/>
                <a:ea typeface="맑은 고딕"/>
              </a:endParaRPr>
            </a:p>
            <a:p>
              <a:pPr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+User_id</a:t>
              </a:r>
              <a:endParaRPr lang="en-US" altLang="ko-KR" sz="1500">
                <a:latin typeface="맑은 고딕"/>
                <a:ea typeface="맑은 고딕"/>
              </a:endParaRPr>
            </a:p>
            <a:p>
              <a:pPr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+User_passwd</a:t>
              </a:r>
              <a:endParaRPr lang="en-US" altLang="ko-KR" sz="1500">
                <a:latin typeface="맑은 고딕"/>
                <a:ea typeface="맑은 고딕"/>
              </a:endParaRPr>
            </a:p>
            <a:p>
              <a:pPr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+User_birth</a:t>
              </a:r>
              <a:endParaRPr lang="en-US" altLang="ko-KR" sz="1500">
                <a:latin typeface="맑은 고딕"/>
                <a:ea typeface="맑은 고딕"/>
              </a:endParaRPr>
            </a:p>
            <a:p>
              <a:pPr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+User_email</a:t>
              </a:r>
              <a:endParaRPr lang="en-US" altLang="ko-KR" sz="1500">
                <a:latin typeface="맑은 고딕"/>
                <a:ea typeface="맑은 고딕"/>
              </a:endParaRPr>
            </a:p>
            <a:p>
              <a:pPr>
                <a:defRPr/>
              </a:pPr>
              <a:r>
                <a:rPr lang="en-US" altLang="ko-KR" sz="1500">
                  <a:latin typeface="맑은 고딕"/>
                  <a:ea typeface="맑은 고딕"/>
                </a:rPr>
                <a:t>+User_date</a:t>
              </a:r>
              <a:endParaRPr lang="en-US" altLang="ko-KR" sz="1500">
                <a:latin typeface="맑은 고딕"/>
                <a:ea typeface="맑은 고딕"/>
              </a:endParaRPr>
            </a:p>
          </p:txBody>
        </p:sp>
      </p:grpSp>
      <p:grpSp>
        <p:nvGrpSpPr>
          <p:cNvPr id="1197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19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199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45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201" name=""/>
          <p:cNvSpPr txBox="1"/>
          <p:nvPr/>
        </p:nvSpPr>
        <p:spPr>
          <a:xfrm>
            <a:off x="8382000" y="3994042"/>
            <a:ext cx="2362202" cy="1309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+user_alert()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+user_delete()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+user_select()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+user_register()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+user_login()</a:t>
            </a:r>
            <a:endParaRPr lang="en-US" altLang="ko-KR" sz="1600">
              <a:latin typeface="맑은 고딕"/>
              <a:ea typeface="맑은 고딕"/>
            </a:endParaRPr>
          </a:p>
        </p:txBody>
      </p:sp>
      <p:grpSp>
        <p:nvGrpSpPr>
          <p:cNvPr id="1202" name=""/>
          <p:cNvGrpSpPr/>
          <p:nvPr/>
        </p:nvGrpSpPr>
        <p:grpSpPr>
          <a:xfrm rot="0">
            <a:off x="14782776" y="2552702"/>
            <a:ext cx="2438425" cy="762002"/>
            <a:chOff x="1523954" y="2553788"/>
            <a:chExt cx="2438425" cy="2358178"/>
          </a:xfrm>
        </p:grpSpPr>
        <p:cxnSp>
          <p:nvCxnSpPr>
            <p:cNvPr id="1203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4" name=""/>
            <p:cNvGrpSpPr/>
            <p:nvPr/>
          </p:nvGrpSpPr>
          <p:grpSpPr>
            <a:xfrm rot="0">
              <a:off x="1523954" y="2553788"/>
              <a:ext cx="2438425" cy="2358178"/>
              <a:chOff x="1828775" y="2553790"/>
              <a:chExt cx="2438425" cy="2358178"/>
            </a:xfrm>
          </p:grpSpPr>
          <p:sp>
            <p:nvSpPr>
              <p:cNvPr id="1205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206" name="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7" name=""/>
              <p:cNvSpPr txBox="1"/>
              <p:nvPr/>
            </p:nvSpPr>
            <p:spPr>
              <a:xfrm>
                <a:off x="1828775" y="2553790"/>
                <a:ext cx="2362200" cy="966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User_Register</a:t>
                </a:r>
                <a:endParaRPr lang="en-US" altLang="ko-KR" sz="1500">
                  <a:latin typeface="맑은 고딕"/>
                  <a:ea typeface="맑은 고딕"/>
                </a:endParaRPr>
              </a:p>
            </p:txBody>
          </p:sp>
          <p:sp>
            <p:nvSpPr>
              <p:cNvPr id="1208" name=""/>
              <p:cNvSpPr txBox="1"/>
              <p:nvPr/>
            </p:nvSpPr>
            <p:spPr>
              <a:xfrm>
                <a:off x="1828779" y="3590176"/>
                <a:ext cx="2362204" cy="962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+user_register()</a:t>
                </a:r>
                <a:endParaRPr lang="en-US" altLang="ko-KR" sz="1500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209" name=""/>
          <p:cNvGrpSpPr/>
          <p:nvPr/>
        </p:nvGrpSpPr>
        <p:grpSpPr>
          <a:xfrm rot="0">
            <a:off x="14782776" y="3695702"/>
            <a:ext cx="2438425" cy="762002"/>
            <a:chOff x="1523954" y="2553788"/>
            <a:chExt cx="2438425" cy="2358178"/>
          </a:xfrm>
        </p:grpSpPr>
        <p:cxnSp>
          <p:nvCxnSpPr>
            <p:cNvPr id="1210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1" name=""/>
            <p:cNvGrpSpPr/>
            <p:nvPr/>
          </p:nvGrpSpPr>
          <p:grpSpPr>
            <a:xfrm rot="0">
              <a:off x="1523954" y="2553788"/>
              <a:ext cx="2438425" cy="2358178"/>
              <a:chOff x="1828775" y="2553790"/>
              <a:chExt cx="2438425" cy="2358178"/>
            </a:xfrm>
          </p:grpSpPr>
          <p:sp>
            <p:nvSpPr>
              <p:cNvPr id="1212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213" name="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"/>
              <p:cNvSpPr txBox="1"/>
              <p:nvPr/>
            </p:nvSpPr>
            <p:spPr>
              <a:xfrm>
                <a:off x="1828775" y="2553791"/>
                <a:ext cx="2362200" cy="966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User_Alert</a:t>
                </a:r>
                <a:endParaRPr lang="en-US" altLang="ko-KR" sz="1500">
                  <a:latin typeface="맑은 고딕"/>
                  <a:ea typeface="맑은 고딕"/>
                </a:endParaRPr>
              </a:p>
            </p:txBody>
          </p:sp>
          <p:sp>
            <p:nvSpPr>
              <p:cNvPr id="1215" name=""/>
              <p:cNvSpPr txBox="1"/>
              <p:nvPr/>
            </p:nvSpPr>
            <p:spPr>
              <a:xfrm>
                <a:off x="1828779" y="3590177"/>
                <a:ext cx="2362204" cy="962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+user_alert()</a:t>
                </a:r>
                <a:endParaRPr lang="en-US" altLang="ko-KR" sz="1500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216" name=""/>
          <p:cNvGrpSpPr/>
          <p:nvPr/>
        </p:nvGrpSpPr>
        <p:grpSpPr>
          <a:xfrm rot="0">
            <a:off x="14782752" y="4838702"/>
            <a:ext cx="2438425" cy="762002"/>
            <a:chOff x="1523957" y="2553788"/>
            <a:chExt cx="2438425" cy="2358178"/>
          </a:xfrm>
        </p:grpSpPr>
        <p:cxnSp>
          <p:nvCxnSpPr>
            <p:cNvPr id="1217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8" name=""/>
            <p:cNvGrpSpPr/>
            <p:nvPr/>
          </p:nvGrpSpPr>
          <p:grpSpPr>
            <a:xfrm rot="0">
              <a:off x="1523957" y="2553788"/>
              <a:ext cx="2438425" cy="2358178"/>
              <a:chOff x="1828775" y="2553790"/>
              <a:chExt cx="2438425" cy="2358178"/>
            </a:xfrm>
          </p:grpSpPr>
          <p:sp>
            <p:nvSpPr>
              <p:cNvPr id="1219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220" name="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1" name=""/>
              <p:cNvSpPr txBox="1"/>
              <p:nvPr/>
            </p:nvSpPr>
            <p:spPr>
              <a:xfrm>
                <a:off x="1828775" y="2553790"/>
                <a:ext cx="2362200" cy="966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User_Delete</a:t>
                </a:r>
                <a:endParaRPr lang="en-US" altLang="ko-KR" sz="1500">
                  <a:latin typeface="맑은 고딕"/>
                  <a:ea typeface="맑은 고딕"/>
                </a:endParaRPr>
              </a:p>
            </p:txBody>
          </p:sp>
          <p:sp>
            <p:nvSpPr>
              <p:cNvPr id="1222" name=""/>
              <p:cNvSpPr txBox="1"/>
              <p:nvPr/>
            </p:nvSpPr>
            <p:spPr>
              <a:xfrm>
                <a:off x="1828779" y="3590176"/>
                <a:ext cx="2362204" cy="962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+user_delete()</a:t>
                </a:r>
                <a:endParaRPr lang="en-US" altLang="ko-KR" sz="1500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223" name=""/>
          <p:cNvGrpSpPr/>
          <p:nvPr/>
        </p:nvGrpSpPr>
        <p:grpSpPr>
          <a:xfrm rot="0">
            <a:off x="14782776" y="6134102"/>
            <a:ext cx="2438425" cy="762002"/>
            <a:chOff x="1523957" y="2553788"/>
            <a:chExt cx="2438425" cy="2358178"/>
          </a:xfrm>
        </p:grpSpPr>
        <p:cxnSp>
          <p:nvCxnSpPr>
            <p:cNvPr id="1224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5" name=""/>
            <p:cNvGrpSpPr/>
            <p:nvPr/>
          </p:nvGrpSpPr>
          <p:grpSpPr>
            <a:xfrm rot="0">
              <a:off x="1523957" y="2553788"/>
              <a:ext cx="2438425" cy="2358178"/>
              <a:chOff x="1828775" y="2553790"/>
              <a:chExt cx="2438425" cy="2358178"/>
            </a:xfrm>
          </p:grpSpPr>
          <p:sp>
            <p:nvSpPr>
              <p:cNvPr id="1226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227" name="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8" name=""/>
              <p:cNvSpPr txBox="1"/>
              <p:nvPr/>
            </p:nvSpPr>
            <p:spPr>
              <a:xfrm>
                <a:off x="1828775" y="2553789"/>
                <a:ext cx="2362200" cy="966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User_login</a:t>
                </a:r>
                <a:endParaRPr lang="en-US" altLang="ko-KR" sz="1500">
                  <a:latin typeface="맑은 고딕"/>
                  <a:ea typeface="맑은 고딕"/>
                </a:endParaRPr>
              </a:p>
            </p:txBody>
          </p:sp>
          <p:sp>
            <p:nvSpPr>
              <p:cNvPr id="1229" name=""/>
              <p:cNvSpPr txBox="1"/>
              <p:nvPr/>
            </p:nvSpPr>
            <p:spPr>
              <a:xfrm>
                <a:off x="1828779" y="3590175"/>
                <a:ext cx="2362204" cy="962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>
                    <a:latin typeface="맑은 고딕"/>
                    <a:ea typeface="맑은 고딕"/>
                  </a:rPr>
                  <a:t>+user_login()</a:t>
                </a:r>
                <a:endParaRPr lang="en-US" altLang="ko-KR" sz="1500"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230" name=""/>
          <p:cNvCxnSpPr>
            <a:stCxn id="1127" idx="6"/>
            <a:endCxn id="1215" idx="1"/>
          </p:cNvCxnSpPr>
          <p:nvPr/>
        </p:nvCxnSpPr>
        <p:spPr>
          <a:xfrm flipV="1">
            <a:off x="13335000" y="4186045"/>
            <a:ext cx="1447781" cy="4955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"/>
          <p:cNvCxnSpPr>
            <a:stCxn id="1127" idx="6"/>
            <a:endCxn id="1222" idx="1"/>
          </p:cNvCxnSpPr>
          <p:nvPr/>
        </p:nvCxnSpPr>
        <p:spPr>
          <a:xfrm>
            <a:off x="13334999" y="4191000"/>
            <a:ext cx="1447757" cy="1138045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" name=""/>
          <p:cNvSpPr txBox="1"/>
          <p:nvPr/>
        </p:nvSpPr>
        <p:spPr>
          <a:xfrm>
            <a:off x="8381995" y="8039100"/>
            <a:ext cx="2362204" cy="122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latin typeface="맑은 고딕"/>
                <a:ea typeface="맑은 고딕"/>
              </a:rPr>
              <a:t>+user_login()</a:t>
            </a:r>
            <a:endParaRPr lang="en-US" altLang="ko-KR" sz="1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500">
                <a:latin typeface="맑은 고딕"/>
                <a:ea typeface="맑은 고딕"/>
              </a:rPr>
              <a:t>+user_search()</a:t>
            </a:r>
            <a:endParaRPr lang="en-US" altLang="ko-KR" sz="1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500">
                <a:latin typeface="맑은 고딕"/>
                <a:ea typeface="맑은 고딕"/>
              </a:rPr>
              <a:t>+user_delete()</a:t>
            </a:r>
            <a:endParaRPr lang="en-US" altLang="ko-KR" sz="1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500">
                <a:latin typeface="맑은 고딕"/>
                <a:ea typeface="맑은 고딕"/>
              </a:rPr>
              <a:t>+user_register()</a:t>
            </a:r>
            <a:endParaRPr lang="en-US" altLang="ko-KR" sz="15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500">
                <a:latin typeface="맑은 고딕"/>
                <a:ea typeface="맑은 고딕"/>
              </a:rPr>
              <a:t>+user_alert()</a:t>
            </a:r>
            <a:endParaRPr lang="en-US" altLang="ko-KR" sz="15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2" name=""/>
          <p:cNvSpPr txBox="1"/>
          <p:nvPr/>
        </p:nvSpPr>
        <p:spPr>
          <a:xfrm>
            <a:off x="304800" y="680084"/>
            <a:ext cx="7696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Class Diagram - Comment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13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4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15" name=""/>
          <p:cNvSpPr/>
          <p:nvPr/>
        </p:nvSpPr>
        <p:spPr>
          <a:xfrm>
            <a:off x="8001000" y="1562100"/>
            <a:ext cx="9525000" cy="4495800"/>
          </a:xfrm>
          <a:prstGeom prst="flowChartAlternateProcess">
            <a:avLst/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u="sng">
                <a:solidFill>
                  <a:schemeClr val="tx1"/>
                </a:solidFill>
                <a:latin typeface="맑은 고딕"/>
                <a:ea typeface="맑은 고딕"/>
              </a:rPr>
              <a:t>Controller</a:t>
            </a:r>
            <a:endParaRPr lang="en-US" altLang="ko-KR" u="sng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 u="sng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1031" name=""/>
          <p:cNvGrpSpPr/>
          <p:nvPr/>
        </p:nvGrpSpPr>
        <p:grpSpPr>
          <a:xfrm rot="0">
            <a:off x="8382000" y="2400300"/>
            <a:ext cx="2438400" cy="3124200"/>
            <a:chOff x="1524000" y="2628900"/>
            <a:chExt cx="2438400" cy="3124200"/>
          </a:xfrm>
        </p:grpSpPr>
        <p:cxnSp>
          <p:nvCxnSpPr>
            <p:cNvPr id="1032" name=""/>
            <p:cNvCxnSpPr/>
            <p:nvPr/>
          </p:nvCxnSpPr>
          <p:spPr>
            <a:xfrm>
              <a:off x="1524000" y="40005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3" name=""/>
            <p:cNvGrpSpPr/>
            <p:nvPr/>
          </p:nvGrpSpPr>
          <p:grpSpPr>
            <a:xfrm rot="0">
              <a:off x="1524000" y="2628900"/>
              <a:ext cx="2438400" cy="3124200"/>
              <a:chOff x="1828800" y="2628900"/>
              <a:chExt cx="2438400" cy="3124200"/>
            </a:xfrm>
          </p:grpSpPr>
          <p:sp>
            <p:nvSpPr>
              <p:cNvPr id="1034" name="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35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6" name=""/>
              <p:cNvSpPr txBox="1"/>
              <p:nvPr/>
            </p:nvSpPr>
            <p:spPr>
              <a:xfrm>
                <a:off x="1981200" y="2705099"/>
                <a:ext cx="21336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CommentControl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37" name="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+ID</a:t>
                </a: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1038" name=""/>
              <p:cNvSpPr txBox="1"/>
              <p:nvPr/>
            </p:nvSpPr>
            <p:spPr>
              <a:xfrm>
                <a:off x="1828800" y="35432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+Passwadrd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041" name=""/>
          <p:cNvCxnSpPr>
            <a:stCxn id="1018" idx="3"/>
          </p:cNvCxnSpPr>
          <p:nvPr/>
        </p:nvCxnSpPr>
        <p:spPr>
          <a:xfrm flipV="1">
            <a:off x="4343400" y="3969067"/>
            <a:ext cx="4038600" cy="21908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2" name=""/>
          <p:cNvGrpSpPr/>
          <p:nvPr/>
        </p:nvGrpSpPr>
        <p:grpSpPr>
          <a:xfrm rot="0">
            <a:off x="1904984" y="6515096"/>
            <a:ext cx="2438416" cy="1447804"/>
            <a:chOff x="1523973" y="2628892"/>
            <a:chExt cx="2438416" cy="2283075"/>
          </a:xfrm>
        </p:grpSpPr>
        <p:cxnSp>
          <p:nvCxnSpPr>
            <p:cNvPr id="1053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4" name=""/>
            <p:cNvGrpSpPr/>
            <p:nvPr/>
          </p:nvGrpSpPr>
          <p:grpSpPr>
            <a:xfrm rot="0">
              <a:off x="1523989" y="2628892"/>
              <a:ext cx="2438400" cy="2283075"/>
              <a:chOff x="1828799" y="2628893"/>
              <a:chExt cx="2438400" cy="2283075"/>
            </a:xfrm>
          </p:grpSpPr>
          <p:sp>
            <p:nvSpPr>
              <p:cNvPr id="1055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56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7" name=""/>
              <p:cNvSpPr txBox="1"/>
              <p:nvPr/>
            </p:nvSpPr>
            <p:spPr>
              <a:xfrm>
                <a:off x="1828799" y="2628892"/>
                <a:ext cx="2438400" cy="567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Result_Page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60" name=""/>
          <p:cNvGrpSpPr/>
          <p:nvPr/>
        </p:nvGrpSpPr>
        <p:grpSpPr>
          <a:xfrm rot="0">
            <a:off x="8382000" y="6362700"/>
            <a:ext cx="2438400" cy="3124200"/>
            <a:chOff x="1523999" y="2628900"/>
            <a:chExt cx="2438400" cy="3124200"/>
          </a:xfrm>
        </p:grpSpPr>
        <p:cxnSp>
          <p:nvCxnSpPr>
            <p:cNvPr id="1061" name=""/>
            <p:cNvCxnSpPr/>
            <p:nvPr/>
          </p:nvCxnSpPr>
          <p:spPr>
            <a:xfrm>
              <a:off x="1523999" y="3390900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2" name=""/>
            <p:cNvGrpSpPr/>
            <p:nvPr/>
          </p:nvGrpSpPr>
          <p:grpSpPr>
            <a:xfrm rot="0">
              <a:off x="1523999" y="2628900"/>
              <a:ext cx="2438400" cy="3124200"/>
              <a:chOff x="1828800" y="2628900"/>
              <a:chExt cx="2438400" cy="3124200"/>
            </a:xfrm>
          </p:grpSpPr>
          <p:sp>
            <p:nvSpPr>
              <p:cNvPr id="1063" name=""/>
              <p:cNvSpPr/>
              <p:nvPr/>
            </p:nvSpPr>
            <p:spPr>
              <a:xfrm>
                <a:off x="1828800" y="2628900"/>
                <a:ext cx="2438400" cy="3124200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64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5" name=""/>
              <p:cNvSpPr txBox="1"/>
              <p:nvPr/>
            </p:nvSpPr>
            <p:spPr>
              <a:xfrm>
                <a:off x="1828800" y="2705099"/>
                <a:ext cx="23622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MySQLDAO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066" name=""/>
              <p:cNvSpPr txBox="1"/>
              <p:nvPr/>
            </p:nvSpPr>
            <p:spPr>
              <a:xfrm>
                <a:off x="1828800" y="3162299"/>
                <a:ext cx="1143000" cy="360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070" name=""/>
          <p:cNvGrpSpPr/>
          <p:nvPr/>
        </p:nvGrpSpPr>
        <p:grpSpPr>
          <a:xfrm rot="0">
            <a:off x="14554199" y="7200900"/>
            <a:ext cx="2438400" cy="1447802"/>
            <a:chOff x="1523973" y="2628896"/>
            <a:chExt cx="2438400" cy="2283072"/>
          </a:xfrm>
        </p:grpSpPr>
        <p:cxnSp>
          <p:nvCxnSpPr>
            <p:cNvPr id="1071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2" name=""/>
            <p:cNvGrpSpPr/>
            <p:nvPr/>
          </p:nvGrpSpPr>
          <p:grpSpPr>
            <a:xfrm rot="0">
              <a:off x="1523973" y="2628896"/>
              <a:ext cx="2438400" cy="2283072"/>
              <a:chOff x="1828800" y="2628896"/>
              <a:chExt cx="2438400" cy="2283072"/>
            </a:xfrm>
          </p:grpSpPr>
          <p:sp>
            <p:nvSpPr>
              <p:cNvPr id="1073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074" name=""/>
              <p:cNvCxnSpPr/>
              <p:nvPr/>
            </p:nvCxnSpPr>
            <p:spPr>
              <a:xfrm>
                <a:off x="1828800" y="3162300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5" name=""/>
              <p:cNvSpPr txBox="1"/>
              <p:nvPr/>
            </p:nvSpPr>
            <p:spPr>
              <a:xfrm>
                <a:off x="2352674" y="2628895"/>
                <a:ext cx="1381125" cy="567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MySQL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cxnSp>
        <p:nvCxnSpPr>
          <p:cNvPr id="1079" name=""/>
          <p:cNvCxnSpPr>
            <a:endCxn id="1055" idx="3"/>
          </p:cNvCxnSpPr>
          <p:nvPr/>
        </p:nvCxnSpPr>
        <p:spPr>
          <a:xfrm rot="10800000" flipV="1">
            <a:off x="4343400" y="3969067"/>
            <a:ext cx="4038600" cy="3269933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"/>
          <p:cNvCxnSpPr>
            <a:endCxn id="1131" idx="1"/>
          </p:cNvCxnSpPr>
          <p:nvPr/>
        </p:nvCxnSpPr>
        <p:spPr>
          <a:xfrm flipV="1">
            <a:off x="10820400" y="3962400"/>
            <a:ext cx="1752600" cy="6667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"/>
          <p:cNvSpPr txBox="1"/>
          <p:nvPr/>
        </p:nvSpPr>
        <p:spPr>
          <a:xfrm>
            <a:off x="4876800" y="3543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+post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5410200" y="56140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+forward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11506200" y="75057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089" name=""/>
          <p:cNvSpPr txBox="1"/>
          <p:nvPr/>
        </p:nvSpPr>
        <p:spPr>
          <a:xfrm>
            <a:off x="10439400" y="35566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cxnSp>
        <p:nvCxnSpPr>
          <p:cNvPr id="1090" name=""/>
          <p:cNvCxnSpPr>
            <a:stCxn id="1131" idx="2"/>
            <a:endCxn id="1065" idx="3"/>
          </p:cNvCxnSpPr>
          <p:nvPr/>
        </p:nvCxnSpPr>
        <p:spPr>
          <a:xfrm rot="5400000">
            <a:off x="10707105" y="4456694"/>
            <a:ext cx="2199322" cy="2125134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"/>
          <p:cNvSpPr txBox="1"/>
          <p:nvPr/>
        </p:nvSpPr>
        <p:spPr>
          <a:xfrm>
            <a:off x="11201400" y="50673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grpSp>
        <p:nvGrpSpPr>
          <p:cNvPr id="1141" name=""/>
          <p:cNvGrpSpPr/>
          <p:nvPr/>
        </p:nvGrpSpPr>
        <p:grpSpPr>
          <a:xfrm rot="0">
            <a:off x="1905000" y="2428875"/>
            <a:ext cx="2438400" cy="3124200"/>
            <a:chOff x="1905000" y="2324100"/>
            <a:chExt cx="2438400" cy="3124200"/>
          </a:xfrm>
        </p:grpSpPr>
        <p:grpSp>
          <p:nvGrpSpPr>
            <p:cNvPr id="1030" name=""/>
            <p:cNvGrpSpPr/>
            <p:nvPr/>
          </p:nvGrpSpPr>
          <p:grpSpPr>
            <a:xfrm rot="0">
              <a:off x="1905000" y="2324100"/>
              <a:ext cx="2438400" cy="3124200"/>
              <a:chOff x="1524000" y="2628900"/>
              <a:chExt cx="2438400" cy="3124200"/>
            </a:xfrm>
          </p:grpSpPr>
          <p:cxnSp>
            <p:nvCxnSpPr>
              <p:cNvPr id="1023" name=""/>
              <p:cNvCxnSpPr/>
              <p:nvPr/>
            </p:nvCxnSpPr>
            <p:spPr>
              <a:xfrm>
                <a:off x="1524000" y="3819525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9" name=""/>
              <p:cNvGrpSpPr/>
              <p:nvPr/>
            </p:nvGrpSpPr>
            <p:grpSpPr>
              <a:xfrm rot="0">
                <a:off x="1524000" y="2628900"/>
                <a:ext cx="2438400" cy="3124200"/>
                <a:chOff x="1828800" y="2628900"/>
                <a:chExt cx="2438400" cy="3124200"/>
              </a:xfrm>
            </p:grpSpPr>
            <p:sp>
              <p:nvSpPr>
                <p:cNvPr id="1018" name=""/>
                <p:cNvSpPr/>
                <p:nvPr/>
              </p:nvSpPr>
              <p:spPr>
                <a:xfrm>
                  <a:off x="1828800" y="2628900"/>
                  <a:ext cx="2438400" cy="3124200"/>
                </a:xfrm>
                <a:prstGeom prst="flowChartAlternateProcess">
                  <a:avLst/>
                </a:prstGeom>
                <a:noFill/>
                <a:ln w="38100">
                  <a:solidFill>
                    <a:srgbClr val="5ebc88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>
                    <a:latin typeface="맑은 고딕"/>
                    <a:ea typeface="맑은 고딕"/>
                  </a:endParaRPr>
                </a:p>
              </p:txBody>
            </p:sp>
            <p:cxnSp>
              <p:nvCxnSpPr>
                <p:cNvPr id="1022" name=""/>
                <p:cNvCxnSpPr/>
                <p:nvPr/>
              </p:nvCxnSpPr>
              <p:spPr>
                <a:xfrm>
                  <a:off x="1828800" y="3162300"/>
                  <a:ext cx="2438224" cy="0"/>
                </a:xfrm>
                <a:prstGeom prst="line">
                  <a:avLst/>
                </a:prstGeom>
                <a:ln w="38100">
                  <a:solidFill>
                    <a:srgbClr val="5ebc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4" name=""/>
                <p:cNvSpPr txBox="1"/>
                <p:nvPr/>
              </p:nvSpPr>
              <p:spPr>
                <a:xfrm>
                  <a:off x="1828800" y="2705099"/>
                  <a:ext cx="2362200" cy="3600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algn="ctr">
                    <a:defRPr/>
                  </a:pPr>
                  <a:r>
                    <a:rPr lang="en-US" altLang="ko-KR">
                      <a:latin typeface="맑은 고딕"/>
                      <a:ea typeface="맑은 고딕"/>
                    </a:rPr>
                    <a:t>CommentForm</a:t>
                  </a:r>
                  <a:endParaRPr lang="en-US" altLang="ko-KR"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1025" name=""/>
                <p:cNvSpPr txBox="1"/>
                <p:nvPr/>
              </p:nvSpPr>
              <p:spPr>
                <a:xfrm>
                  <a:off x="1828800" y="3209925"/>
                  <a:ext cx="2362200" cy="3600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latin typeface="맑은 고딕"/>
                      <a:ea typeface="맑은 고딕"/>
                    </a:rPr>
                    <a:t>+User_id</a:t>
                  </a:r>
                  <a:endParaRPr lang="en-US" altLang="ko-KR">
                    <a:latin typeface="맑은 고딕"/>
                    <a:ea typeface="맑은 고딕"/>
                  </a:endParaRPr>
                </a:p>
              </p:txBody>
            </p:sp>
          </p:grpSp>
        </p:grpSp>
        <p:sp>
          <p:nvSpPr>
            <p:cNvPr id="1095" name=""/>
            <p:cNvSpPr txBox="1"/>
            <p:nvPr/>
          </p:nvSpPr>
          <p:spPr>
            <a:xfrm>
              <a:off x="1905000" y="3514725"/>
              <a:ext cx="2362200" cy="636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>
                  <a:latin typeface="맑은 고딕"/>
                  <a:ea typeface="맑은 고딕"/>
                </a:rPr>
                <a:t>+comment_insert()</a:t>
              </a:r>
              <a:endParaRPr lang="en-US" altLang="ko-KR">
                <a:latin typeface="맑은 고딕"/>
                <a:ea typeface="맑은 고딕"/>
              </a:endParaRPr>
            </a:p>
            <a:p>
              <a:pPr>
                <a:defRPr/>
              </a:pPr>
              <a:r>
                <a:rPr lang="en-US" altLang="ko-KR">
                  <a:latin typeface="맑은 고딕"/>
                  <a:ea typeface="맑은 고딕"/>
                </a:rPr>
                <a:t>+comment_search()</a:t>
              </a:r>
              <a:endParaRPr lang="en-US" altLang="ko-KR">
                <a:latin typeface="맑은 고딕"/>
                <a:ea typeface="맑은 고딕"/>
              </a:endParaRPr>
            </a:p>
          </p:txBody>
        </p:sp>
      </p:grpSp>
      <p:grpSp>
        <p:nvGrpSpPr>
          <p:cNvPr id="1113" name=""/>
          <p:cNvGrpSpPr/>
          <p:nvPr/>
        </p:nvGrpSpPr>
        <p:grpSpPr>
          <a:xfrm rot="0">
            <a:off x="14554178" y="2628900"/>
            <a:ext cx="2438422" cy="1074419"/>
            <a:chOff x="1523965" y="2553790"/>
            <a:chExt cx="2438422" cy="2557711"/>
          </a:xfrm>
        </p:grpSpPr>
        <p:cxnSp>
          <p:nvCxnSpPr>
            <p:cNvPr id="1114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5" name=""/>
            <p:cNvGrpSpPr/>
            <p:nvPr/>
          </p:nvGrpSpPr>
          <p:grpSpPr>
            <a:xfrm rot="0">
              <a:off x="1523965" y="2553790"/>
              <a:ext cx="2438422" cy="2557711"/>
              <a:chOff x="1828778" y="2553791"/>
              <a:chExt cx="2438422" cy="2557711"/>
            </a:xfrm>
          </p:grpSpPr>
          <p:sp>
            <p:nvSpPr>
              <p:cNvPr id="1116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17" name="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8" name=""/>
              <p:cNvSpPr txBox="1"/>
              <p:nvPr/>
            </p:nvSpPr>
            <p:spPr>
              <a:xfrm>
                <a:off x="1828778" y="2553790"/>
                <a:ext cx="2362200" cy="857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CommentInsert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119" name=""/>
              <p:cNvSpPr txBox="1"/>
              <p:nvPr/>
            </p:nvSpPr>
            <p:spPr>
              <a:xfrm>
                <a:off x="1828784" y="3590183"/>
                <a:ext cx="2362200" cy="1521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+comment_insert()</a:t>
                </a:r>
                <a:endParaRPr lang="en-US" altLang="ko-KR">
                  <a:latin typeface="맑은 고딕"/>
                  <a:ea typeface="맑은 고딕"/>
                </a:endParaRPr>
              </a:p>
              <a:p>
                <a:pPr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120" name=""/>
          <p:cNvGrpSpPr/>
          <p:nvPr/>
        </p:nvGrpSpPr>
        <p:grpSpPr>
          <a:xfrm rot="0">
            <a:off x="14630374" y="4152900"/>
            <a:ext cx="2438425" cy="990600"/>
            <a:chOff x="1523961" y="2553794"/>
            <a:chExt cx="2438425" cy="2358173"/>
          </a:xfrm>
        </p:grpSpPr>
        <p:cxnSp>
          <p:nvCxnSpPr>
            <p:cNvPr id="1121" name=""/>
            <p:cNvCxnSpPr/>
            <p:nvPr/>
          </p:nvCxnSpPr>
          <p:spPr>
            <a:xfrm>
              <a:off x="1523973" y="3590192"/>
              <a:ext cx="2438224" cy="0"/>
            </a:xfrm>
            <a:prstGeom prst="line">
              <a:avLst/>
            </a:prstGeom>
            <a:ln w="38100">
              <a:solidFill>
                <a:srgbClr val="5ebc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2" name=""/>
            <p:cNvGrpSpPr/>
            <p:nvPr/>
          </p:nvGrpSpPr>
          <p:grpSpPr>
            <a:xfrm rot="0">
              <a:off x="1523961" y="2553794"/>
              <a:ext cx="2438425" cy="2358173"/>
              <a:chOff x="1828775" y="2553795"/>
              <a:chExt cx="2438425" cy="2358173"/>
            </a:xfrm>
          </p:grpSpPr>
          <p:sp>
            <p:nvSpPr>
              <p:cNvPr id="1123" name=""/>
              <p:cNvSpPr/>
              <p:nvPr/>
            </p:nvSpPr>
            <p:spPr>
              <a:xfrm>
                <a:off x="1828800" y="2628900"/>
                <a:ext cx="2438400" cy="2283069"/>
              </a:xfrm>
              <a:prstGeom prst="flowChartAlternateProcess">
                <a:avLst/>
              </a:prstGeom>
              <a:noFill/>
              <a:ln w="38100">
                <a:solidFill>
                  <a:srgbClr val="5ebc8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</a:endParaRPr>
              </a:p>
            </p:txBody>
          </p:sp>
          <p:cxnSp>
            <p:nvCxnSpPr>
              <p:cNvPr id="1124" name=""/>
              <p:cNvCxnSpPr/>
              <p:nvPr/>
            </p:nvCxnSpPr>
            <p:spPr>
              <a:xfrm>
                <a:off x="1828800" y="3396001"/>
                <a:ext cx="2438224" cy="0"/>
              </a:xfrm>
              <a:prstGeom prst="line">
                <a:avLst/>
              </a:prstGeom>
              <a:ln w="38100">
                <a:solidFill>
                  <a:srgbClr val="5ebc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5" name=""/>
              <p:cNvSpPr txBox="1"/>
              <p:nvPr/>
            </p:nvSpPr>
            <p:spPr>
              <a:xfrm>
                <a:off x="1828775" y="2553796"/>
                <a:ext cx="2362200" cy="857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CommentSearch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  <p:sp>
            <p:nvSpPr>
              <p:cNvPr id="1126" name=""/>
              <p:cNvSpPr txBox="1"/>
              <p:nvPr/>
            </p:nvSpPr>
            <p:spPr>
              <a:xfrm>
                <a:off x="1828781" y="3590185"/>
                <a:ext cx="2362200" cy="863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latin typeface="맑은 고딕"/>
                    <a:ea typeface="맑은 고딕"/>
                  </a:rPr>
                  <a:t>+comment_search()</a:t>
                </a:r>
                <a:endParaRPr lang="en-US" altLang="ko-KR">
                  <a:latin typeface="맑은 고딕"/>
                  <a:ea typeface="맑은 고딕"/>
                </a:endParaRPr>
              </a:p>
            </p:txBody>
          </p:sp>
        </p:grpSp>
      </p:grpSp>
      <p:grpSp>
        <p:nvGrpSpPr>
          <p:cNvPr id="1132" name=""/>
          <p:cNvGrpSpPr/>
          <p:nvPr/>
        </p:nvGrpSpPr>
        <p:grpSpPr>
          <a:xfrm rot="0">
            <a:off x="12573000" y="3505200"/>
            <a:ext cx="762000" cy="914400"/>
            <a:chOff x="-5410200" y="4000500"/>
            <a:chExt cx="1371600" cy="1524000"/>
          </a:xfrm>
        </p:grpSpPr>
        <p:sp>
          <p:nvSpPr>
            <p:cNvPr id="1127" name=""/>
            <p:cNvSpPr/>
            <p:nvPr/>
          </p:nvSpPr>
          <p:spPr>
            <a:xfrm>
              <a:off x="-5257800" y="4152900"/>
              <a:ext cx="1219200" cy="1219200"/>
            </a:xfrm>
            <a:prstGeom prst="ellipse">
              <a:avLst/>
            </a:prstGeom>
            <a:noFill/>
            <a:ln w="38100">
              <a:solidFill>
                <a:srgbClr val="5ebc88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31" name=""/>
            <p:cNvSpPr/>
            <p:nvPr/>
          </p:nvSpPr>
          <p:spPr>
            <a:xfrm>
              <a:off x="-5410200" y="4000500"/>
              <a:ext cx="533400" cy="1524000"/>
            </a:xfrm>
            <a:prstGeom prst="leftBracket">
              <a:avLst>
                <a:gd name="adj" fmla="val 8333"/>
              </a:avLst>
            </a:prstGeom>
            <a:ln w="508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</p:grpSp>
      <p:sp>
        <p:nvSpPr>
          <p:cNvPr id="1133" name=""/>
          <p:cNvSpPr txBox="1"/>
          <p:nvPr/>
        </p:nvSpPr>
        <p:spPr>
          <a:xfrm>
            <a:off x="11658600" y="3023233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Comment interface</a:t>
            </a:r>
            <a:endParaRPr lang="en-US" altLang="ko-KR">
              <a:latin typeface="맑은 고딕"/>
              <a:ea typeface="맑은 고딕"/>
            </a:endParaRPr>
          </a:p>
        </p:txBody>
      </p:sp>
      <p:cxnSp>
        <p:nvCxnSpPr>
          <p:cNvPr id="1136" name=""/>
          <p:cNvCxnSpPr>
            <a:stCxn id="1127" idx="6"/>
            <a:endCxn id="1119" idx="1"/>
          </p:cNvCxnSpPr>
          <p:nvPr/>
        </p:nvCxnSpPr>
        <p:spPr>
          <a:xfrm flipV="1">
            <a:off x="13335000" y="3245678"/>
            <a:ext cx="1219185" cy="716721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"/>
          <p:cNvCxnSpPr>
            <a:stCxn id="1127" idx="6"/>
            <a:endCxn id="1126" idx="1"/>
          </p:cNvCxnSpPr>
          <p:nvPr/>
        </p:nvCxnSpPr>
        <p:spPr>
          <a:xfrm>
            <a:off x="13334999" y="3962400"/>
            <a:ext cx="1295381" cy="807276"/>
          </a:xfrm>
          <a:prstGeom prst="straightConnector1">
            <a:avLst/>
          </a:prstGeom>
          <a:ln w="50800">
            <a:solidFill>
              <a:srgbClr val="deb98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" name=""/>
          <p:cNvSpPr txBox="1"/>
          <p:nvPr/>
        </p:nvSpPr>
        <p:spPr>
          <a:xfrm>
            <a:off x="12954000" y="3771900"/>
            <a:ext cx="2438400" cy="36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+call</a:t>
            </a:r>
            <a:endParaRPr lang="en-US" altLang="ko-KR">
              <a:latin typeface="맑은 고딕"/>
              <a:ea typeface="맑은 고딕"/>
            </a:endParaRPr>
          </a:p>
        </p:txBody>
      </p:sp>
      <p:cxnSp>
        <p:nvCxnSpPr>
          <p:cNvPr id="1163" name=""/>
          <p:cNvCxnSpPr>
            <a:stCxn id="1063" idx="3"/>
            <a:endCxn id="1073" idx="1"/>
          </p:cNvCxnSpPr>
          <p:nvPr/>
        </p:nvCxnSpPr>
        <p:spPr>
          <a:xfrm>
            <a:off x="10820400" y="7924800"/>
            <a:ext cx="3733799" cy="2"/>
          </a:xfrm>
          <a:prstGeom prst="straightConnector1">
            <a:avLst/>
          </a:prstGeom>
          <a:ln w="50800">
            <a:solidFill>
              <a:srgbClr val="deb9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4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165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166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44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167" name=""/>
          <p:cNvSpPr txBox="1"/>
          <p:nvPr/>
        </p:nvSpPr>
        <p:spPr>
          <a:xfrm>
            <a:off x="8382000" y="3821430"/>
            <a:ext cx="2362200" cy="64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+comment_insert()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+comment_search()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1168" name=""/>
          <p:cNvSpPr txBox="1"/>
          <p:nvPr/>
        </p:nvSpPr>
        <p:spPr>
          <a:xfrm>
            <a:off x="8382000" y="7124700"/>
            <a:ext cx="2362200" cy="64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+comment_insert()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+comment_search()</a:t>
            </a:r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7" name=""/>
          <p:cNvSpPr txBox="1"/>
          <p:nvPr/>
        </p:nvSpPr>
        <p:spPr>
          <a:xfrm>
            <a:off x="1295400" y="681989"/>
            <a:ext cx="13487400" cy="651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Sequence Diagram - CostomerService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18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9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020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21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2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47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0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04992" y="2209146"/>
            <a:ext cx="15878017" cy="6058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8" name=""/>
          <p:cNvSpPr txBox="1"/>
          <p:nvPr/>
        </p:nvSpPr>
        <p:spPr>
          <a:xfrm>
            <a:off x="1295400" y="680084"/>
            <a:ext cx="148590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Sequence Diagram - Comment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19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20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021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22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3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48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02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14699" y="2171700"/>
            <a:ext cx="11658600" cy="6899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7" name=""/>
          <p:cNvSpPr txBox="1"/>
          <p:nvPr/>
        </p:nvSpPr>
        <p:spPr>
          <a:xfrm>
            <a:off x="762000" y="681989"/>
            <a:ext cx="7010400" cy="651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Sequence Diagram - User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18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9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020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21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2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49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0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019301" y="2202301"/>
            <a:ext cx="14249399" cy="6903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7" name=""/>
          <p:cNvSpPr txBox="1"/>
          <p:nvPr/>
        </p:nvSpPr>
        <p:spPr>
          <a:xfrm>
            <a:off x="1295400" y="680084"/>
            <a:ext cx="128016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Sequence Diagram - Community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18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9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grpSp>
        <p:nvGrpSpPr>
          <p:cNvPr id="1020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21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2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50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0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09800" y="1666352"/>
            <a:ext cx="13258800" cy="7668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1286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sp>
        <p:nvSpPr>
          <p:cNvPr id="1008" name=""/>
          <p:cNvSpPr txBox="1"/>
          <p:nvPr/>
        </p:nvSpPr>
        <p:spPr>
          <a:xfrm>
            <a:off x="6324600" y="5372100"/>
            <a:ext cx="4724400" cy="65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700" b="1">
                <a:solidFill>
                  <a:srgbClr val="deb98b"/>
                </a:solidFill>
                <a:latin typeface="맑은 고딕"/>
                <a:ea typeface="맑은 고딕"/>
              </a:rPr>
              <a:t>PURPOSE</a:t>
            </a:r>
            <a:endParaRPr lang="en-US" altLang="ko-KR" sz="3700" b="1">
              <a:solidFill>
                <a:srgbClr val="deb98b"/>
              </a:solidFill>
              <a:latin typeface="맑은 고딕"/>
              <a:ea typeface="맑은 고딕"/>
            </a:endParaRPr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203699" y="791545"/>
            <a:ext cx="4895238" cy="4895238"/>
            <a:chOff x="1203699" y="791545"/>
            <a:chExt cx="4895238" cy="48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03699" y="791545"/>
              <a:ext cx="4895238" cy="48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1545716" y="4649616"/>
            <a:ext cx="6513684" cy="6513684"/>
            <a:chOff x="11535208" y="4217001"/>
            <a:chExt cx="6513684" cy="65136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535208" y="4217001"/>
              <a:ext cx="6513684" cy="6513684"/>
            </a:xfrm>
            <a:prstGeom prst="rect">
              <a:avLst/>
            </a:prstGeom>
          </p:spPr>
        </p:pic>
      </p:grpSp>
      <p:sp>
        <p:nvSpPr>
          <p:cNvPr id="1004" name=""/>
          <p:cNvSpPr txBox="1"/>
          <p:nvPr/>
        </p:nvSpPr>
        <p:spPr>
          <a:xfrm>
            <a:off x="7162800" y="1638300"/>
            <a:ext cx="2362200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MISSION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7315200" y="2476500"/>
            <a:ext cx="9982200" cy="146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solidFill>
                  <a:srgbClr val="5ebc88"/>
                </a:solidFill>
              </a:rPr>
              <a:t>⦁사용자들의 접근성을 높이고 파양율을 감소</a:t>
            </a:r>
            <a:r>
              <a:rPr lang="en-US" altLang="ko-KR" sz="3000" b="1">
                <a:solidFill>
                  <a:srgbClr val="5ebc88"/>
                </a:solidFill>
              </a:rPr>
              <a:t>.</a:t>
            </a:r>
            <a:endParaRPr lang="en-US" altLang="ko-KR" sz="30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ko-KR" altLang="en-US" sz="3000" b="1">
                <a:solidFill>
                  <a:srgbClr val="5ebc88"/>
                </a:solidFill>
              </a:rPr>
              <a:t>⦁도움이 필요한 사람과 도울수 있는 사람간의 연결</a:t>
            </a:r>
            <a:endParaRPr lang="ko-KR" altLang="en-US" sz="30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ko-KR" altLang="en-US" sz="3000" b="1">
                <a:solidFill>
                  <a:srgbClr val="5ebc88"/>
                </a:solidFill>
              </a:rPr>
              <a:t>⦁반려동물을 기르는 오너들과의 교류</a:t>
            </a:r>
            <a:endParaRPr lang="ko-KR" altLang="en-US" sz="3000" b="1">
              <a:solidFill>
                <a:srgbClr val="5ebc88"/>
              </a:solidFill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-619125" y="6396990"/>
            <a:ext cx="11473815" cy="255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2700" b="1">
                <a:solidFill>
                  <a:srgbClr val="deb98b"/>
                </a:solidFill>
                <a:latin typeface="맑은 고딕"/>
              </a:rPr>
              <a:t>1.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 핵심 컨텐츠 </a:t>
            </a:r>
            <a:r>
              <a:rPr lang="en-US" altLang="ko-KR" sz="2700" b="1">
                <a:solidFill>
                  <a:srgbClr val="deb98b"/>
                </a:solidFill>
                <a:latin typeface="맑은 고딕"/>
              </a:rPr>
              <a:t>-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 지역성을 확보한 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  <a:ea typeface="맑은 고딕"/>
              </a:rPr>
              <a:t>반려동물</a:t>
            </a:r>
            <a:r>
              <a:rPr lang="en-US" altLang="en-US" sz="2700" b="1">
                <a:solidFill>
                  <a:srgbClr val="deb98b"/>
                </a:solidFill>
                <a:latin typeface="맑은 고딕"/>
                <a:ea typeface="맑은 고딕"/>
              </a:rPr>
              <a:t>과 사람간의 Connect</a:t>
            </a:r>
            <a:endParaRPr lang="en-US" altLang="en-US" sz="2700" b="1">
              <a:solidFill>
                <a:srgbClr val="deb98b"/>
              </a:solidFill>
              <a:latin typeface="맑은 고딕"/>
              <a:ea typeface="맑은 고딕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 </a:t>
            </a:r>
            <a:r>
              <a:rPr lang="en-US" altLang="ko-KR" sz="2700" b="1">
                <a:solidFill>
                  <a:srgbClr val="deb98b"/>
                </a:solidFill>
                <a:latin typeface="맑은 고딕"/>
              </a:rPr>
              <a:t>2.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 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  <a:ea typeface="맑은 고딕"/>
              </a:rPr>
              <a:t>반려동물 오너들간의 커뮤니케이션 강화를 위한 커뮤니티 구축</a:t>
            </a:r>
            <a:endParaRPr lang="ko-KR" altLang="en-US" sz="2700" b="1">
              <a:solidFill>
                <a:srgbClr val="deb98b"/>
              </a:solidFill>
              <a:latin typeface="맑은 고딕"/>
              <a:ea typeface="맑은 고딕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 </a:t>
            </a:r>
            <a:r>
              <a:rPr lang="en-US" altLang="ko-KR" sz="2700" b="1">
                <a:solidFill>
                  <a:srgbClr val="deb98b"/>
                </a:solidFill>
                <a:latin typeface="맑은 고딕"/>
              </a:rPr>
              <a:t>3.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 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  <a:ea typeface="맑은 고딕"/>
              </a:rPr>
              <a:t>쉬운 반려동물 분양을 위한 커뮤니케이션 서비스 구축</a:t>
            </a:r>
            <a:endParaRPr lang="ko-KR" altLang="en-US" sz="2700" b="1">
              <a:solidFill>
                <a:srgbClr val="deb98b"/>
              </a:solidFill>
              <a:latin typeface="맑은 고딕"/>
              <a:ea typeface="맑은 고딕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 </a:t>
            </a:r>
            <a:r>
              <a:rPr lang="en-US" altLang="ko-KR" sz="2700" b="1">
                <a:solidFill>
                  <a:srgbClr val="deb98b"/>
                </a:solidFill>
                <a:latin typeface="맑은 고딕"/>
              </a:rPr>
              <a:t>4.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 접근성이 뛰어난 </a:t>
            </a:r>
            <a:r>
              <a:rPr lang="en-US" altLang="ko-KR" sz="2700" b="1">
                <a:solidFill>
                  <a:srgbClr val="deb98b"/>
                </a:solidFill>
                <a:latin typeface="맑은 고딕"/>
              </a:rPr>
              <a:t>UI</a:t>
            </a:r>
            <a:r>
              <a:rPr lang="ko-KR" altLang="en-US" sz="2700" b="1">
                <a:solidFill>
                  <a:srgbClr val="deb98b"/>
                </a:solidFill>
                <a:latin typeface="맑은 고딕"/>
              </a:rPr>
              <a:t>구현</a:t>
            </a:r>
            <a:endParaRPr lang="ko-KR" altLang="en-US" sz="2700" b="1">
              <a:solidFill>
                <a:srgbClr val="deb98b"/>
              </a:solidFill>
              <a:latin typeface="맑은 고딕"/>
            </a:endParaRPr>
          </a:p>
        </p:txBody>
      </p:sp>
      <p:grpSp>
        <p:nvGrpSpPr>
          <p:cNvPr id="1010" name=""/>
          <p:cNvGrpSpPr/>
          <p:nvPr/>
        </p:nvGrpSpPr>
        <p:grpSpPr>
          <a:xfrm rot="0">
            <a:off x="17259300" y="457200"/>
            <a:ext cx="571500" cy="571500"/>
            <a:chOff x="8886825" y="9715500"/>
            <a:chExt cx="571500" cy="571500"/>
          </a:xfrm>
        </p:grpSpPr>
        <p:pic>
          <p:nvPicPr>
            <p:cNvPr id="1011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12" name=""/>
            <p:cNvSpPr txBox="1"/>
            <p:nvPr/>
          </p:nvSpPr>
          <p:spPr>
            <a:xfrm>
              <a:off x="8942786" y="9896474"/>
              <a:ext cx="334566" cy="37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4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7" name=""/>
          <p:cNvCxnSpPr>
            <a:endCxn id="1052" idx="1"/>
          </p:cNvCxnSpPr>
          <p:nvPr/>
        </p:nvCxnSpPr>
        <p:spPr>
          <a:xfrm>
            <a:off x="5334000" y="4991100"/>
            <a:ext cx="6400800" cy="2356485"/>
          </a:xfrm>
          <a:prstGeom prst="bentConnector3">
            <a:avLst>
              <a:gd name="adj1" fmla="val 50000"/>
            </a:avLst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1" name="그룹 1001"/>
          <p:cNvGrpSpPr/>
          <p:nvPr/>
        </p:nvGrpSpPr>
        <p:grpSpPr>
          <a:xfrm rot="0">
            <a:off x="0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cxnSp>
        <p:nvCxnSpPr>
          <p:cNvPr id="1070" name=""/>
          <p:cNvCxnSpPr>
            <a:stCxn id="1019" idx="2"/>
            <a:endCxn id="1020" idx="0"/>
          </p:cNvCxnSpPr>
          <p:nvPr/>
        </p:nvCxnSpPr>
        <p:spPr>
          <a:xfrm rot="16200000" flipH="1">
            <a:off x="3162299" y="5676900"/>
            <a:ext cx="1371600" cy="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4" name="그룹 1004"/>
          <p:cNvGrpSpPr/>
          <p:nvPr/>
        </p:nvGrpSpPr>
        <p:grpSpPr>
          <a:xfrm rot="0">
            <a:off x="4419764" y="2212122"/>
            <a:ext cx="1082087" cy="972325"/>
            <a:chOff x="4419764" y="2212122"/>
            <a:chExt cx="1082087" cy="972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419764" y="2212122"/>
              <a:ext cx="1082087" cy="972325"/>
            </a:xfrm>
            <a:prstGeom prst="rect">
              <a:avLst/>
            </a:prstGeom>
          </p:spPr>
        </p:pic>
      </p:grpSp>
      <p:sp>
        <p:nvSpPr>
          <p:cNvPr id="1016" name=""/>
          <p:cNvSpPr txBox="1"/>
          <p:nvPr/>
        </p:nvSpPr>
        <p:spPr>
          <a:xfrm>
            <a:off x="685800" y="680084"/>
            <a:ext cx="5029200" cy="65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700" b="1">
                <a:solidFill>
                  <a:srgbClr val="5ebc88"/>
                </a:solidFill>
                <a:latin typeface="맑은 고딕"/>
                <a:ea typeface="맑은 고딕"/>
              </a:rPr>
              <a:t>E-R Diagram</a:t>
            </a:r>
            <a:endParaRPr lang="en-US" altLang="ko-KR" sz="37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grpSp>
        <p:nvGrpSpPr>
          <p:cNvPr id="1017" name="그룹 1004"/>
          <p:cNvGrpSpPr/>
          <p:nvPr/>
        </p:nvGrpSpPr>
        <p:grpSpPr>
          <a:xfrm rot="0">
            <a:off x="590636" y="538440"/>
            <a:ext cx="857163" cy="871259"/>
            <a:chOff x="12332938" y="1752381"/>
            <a:chExt cx="1314363" cy="1252260"/>
          </a:xfrm>
        </p:grpSpPr>
        <p:pic>
          <p:nvPicPr>
            <p:cNvPr id="1018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2332938" y="1752381"/>
              <a:ext cx="1314363" cy="1252260"/>
            </a:xfrm>
            <a:prstGeom prst="rect">
              <a:avLst/>
            </a:prstGeom>
          </p:spPr>
        </p:pic>
      </p:grpSp>
      <p:sp>
        <p:nvSpPr>
          <p:cNvPr id="1019" name=""/>
          <p:cNvSpPr/>
          <p:nvPr/>
        </p:nvSpPr>
        <p:spPr>
          <a:xfrm>
            <a:off x="1828800" y="1790700"/>
            <a:ext cx="4038600" cy="3200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020" name=""/>
          <p:cNvSpPr/>
          <p:nvPr/>
        </p:nvSpPr>
        <p:spPr>
          <a:xfrm>
            <a:off x="1828800" y="6362700"/>
            <a:ext cx="4038600" cy="3200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21" name=""/>
          <p:cNvSpPr/>
          <p:nvPr/>
        </p:nvSpPr>
        <p:spPr>
          <a:xfrm>
            <a:off x="11734800" y="1790700"/>
            <a:ext cx="4038600" cy="3200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22" name=""/>
          <p:cNvSpPr/>
          <p:nvPr/>
        </p:nvSpPr>
        <p:spPr>
          <a:xfrm>
            <a:off x="11734800" y="6362700"/>
            <a:ext cx="4038600" cy="3200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5ebc8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024" name=""/>
          <p:cNvCxnSpPr/>
          <p:nvPr/>
        </p:nvCxnSpPr>
        <p:spPr>
          <a:xfrm>
            <a:off x="1828799" y="2324100"/>
            <a:ext cx="4032504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"/>
          <p:cNvCxnSpPr/>
          <p:nvPr/>
        </p:nvCxnSpPr>
        <p:spPr>
          <a:xfrm rot="16200000" flipH="1">
            <a:off x="1030033" y="3658933"/>
            <a:ext cx="2664333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"/>
          <p:cNvCxnSpPr/>
          <p:nvPr/>
        </p:nvCxnSpPr>
        <p:spPr>
          <a:xfrm rot="16200000" flipH="1">
            <a:off x="2782633" y="3656266"/>
            <a:ext cx="2664333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"/>
          <p:cNvCxnSpPr/>
          <p:nvPr/>
        </p:nvCxnSpPr>
        <p:spPr>
          <a:xfrm>
            <a:off x="11734800" y="2324100"/>
            <a:ext cx="4032504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"/>
          <p:cNvCxnSpPr/>
          <p:nvPr/>
        </p:nvCxnSpPr>
        <p:spPr>
          <a:xfrm rot="16200000" flipH="1">
            <a:off x="10936033" y="3658933"/>
            <a:ext cx="2664333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"/>
          <p:cNvCxnSpPr/>
          <p:nvPr/>
        </p:nvCxnSpPr>
        <p:spPr>
          <a:xfrm rot="16200000" flipH="1">
            <a:off x="12688633" y="3656266"/>
            <a:ext cx="2664333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"/>
          <p:cNvCxnSpPr/>
          <p:nvPr/>
        </p:nvCxnSpPr>
        <p:spPr>
          <a:xfrm>
            <a:off x="11734800" y="6898766"/>
            <a:ext cx="4032504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"/>
          <p:cNvCxnSpPr/>
          <p:nvPr/>
        </p:nvCxnSpPr>
        <p:spPr>
          <a:xfrm rot="16200000" flipH="1">
            <a:off x="10936033" y="8233600"/>
            <a:ext cx="2664333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"/>
          <p:cNvCxnSpPr/>
          <p:nvPr/>
        </p:nvCxnSpPr>
        <p:spPr>
          <a:xfrm rot="16200000" flipH="1">
            <a:off x="12688633" y="8230933"/>
            <a:ext cx="2664333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"/>
          <p:cNvCxnSpPr/>
          <p:nvPr/>
        </p:nvCxnSpPr>
        <p:spPr>
          <a:xfrm>
            <a:off x="1834896" y="6898767"/>
            <a:ext cx="4032504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"/>
          <p:cNvCxnSpPr/>
          <p:nvPr/>
        </p:nvCxnSpPr>
        <p:spPr>
          <a:xfrm rot="16200000" flipH="1">
            <a:off x="1036129" y="8233601"/>
            <a:ext cx="2664333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 rot="16200000" flipH="1">
            <a:off x="2788729" y="8230934"/>
            <a:ext cx="2664333" cy="0"/>
          </a:xfrm>
          <a:prstGeom prst="line">
            <a:avLst/>
          </a:prstGeom>
          <a:ln w="38100">
            <a:solidFill>
              <a:srgbClr val="5ebc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"/>
          <p:cNvSpPr txBox="1"/>
          <p:nvPr/>
        </p:nvSpPr>
        <p:spPr>
          <a:xfrm>
            <a:off x="2057400" y="1887855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sp>
        <p:nvSpPr>
          <p:cNvPr id="1037" name=""/>
          <p:cNvSpPr txBox="1"/>
          <p:nvPr/>
        </p:nvSpPr>
        <p:spPr>
          <a:xfrm>
            <a:off x="11963400" y="1887855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ENQUIRY</a:t>
            </a:r>
            <a:endParaRPr lang="en-US" altLang="ko-KR" b="1"/>
          </a:p>
        </p:txBody>
      </p:sp>
      <p:sp>
        <p:nvSpPr>
          <p:cNvPr id="1038" name=""/>
          <p:cNvSpPr txBox="1"/>
          <p:nvPr/>
        </p:nvSpPr>
        <p:spPr>
          <a:xfrm>
            <a:off x="2057400" y="6448425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COMUNITY</a:t>
            </a:r>
            <a:endParaRPr lang="en-US" altLang="ko-KR" b="1"/>
          </a:p>
        </p:txBody>
      </p:sp>
      <p:sp>
        <p:nvSpPr>
          <p:cNvPr id="1040" name=""/>
          <p:cNvSpPr txBox="1"/>
          <p:nvPr/>
        </p:nvSpPr>
        <p:spPr>
          <a:xfrm>
            <a:off x="11963400" y="6448425"/>
            <a:ext cx="35814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COMMENT</a:t>
            </a:r>
            <a:endParaRPr lang="en-US" altLang="ko-KR" b="1"/>
          </a:p>
        </p:txBody>
      </p:sp>
      <p:sp>
        <p:nvSpPr>
          <p:cNvPr id="1041" name=""/>
          <p:cNvSpPr txBox="1"/>
          <p:nvPr/>
        </p:nvSpPr>
        <p:spPr>
          <a:xfrm>
            <a:off x="1828800" y="2324100"/>
            <a:ext cx="533400" cy="6362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PK</a:t>
            </a:r>
            <a:endParaRPr lang="en-US" altLang="ko-KR"/>
          </a:p>
          <a:p>
            <a:pPr algn="ctr">
              <a:defRPr/>
            </a:pPr>
            <a:endParaRPr lang="en-US" altLang="ko-KR"/>
          </a:p>
        </p:txBody>
      </p:sp>
      <p:sp>
        <p:nvSpPr>
          <p:cNvPr id="1042" name=""/>
          <p:cNvSpPr txBox="1"/>
          <p:nvPr/>
        </p:nvSpPr>
        <p:spPr>
          <a:xfrm>
            <a:off x="2362200" y="2324100"/>
            <a:ext cx="1752600" cy="2550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user_id</a:t>
            </a:r>
            <a:endParaRPr lang="en-US" altLang="ko-KR"/>
          </a:p>
          <a:p>
            <a:pPr>
              <a:defRPr/>
            </a:pPr>
            <a:r>
              <a:rPr lang="en-US" altLang="ko-KR"/>
              <a:t>user_passwd</a:t>
            </a:r>
            <a:endParaRPr lang="en-US" altLang="ko-KR"/>
          </a:p>
          <a:p>
            <a:pPr>
              <a:defRPr/>
            </a:pPr>
            <a:r>
              <a:rPr lang="en-US" altLang="ko-KR"/>
              <a:t>user_name</a:t>
            </a:r>
            <a:endParaRPr lang="en-US" altLang="ko-KR"/>
          </a:p>
          <a:p>
            <a:pPr>
              <a:defRPr/>
            </a:pPr>
            <a:r>
              <a:rPr lang="en-US" altLang="ko-KR"/>
              <a:t>user_birth</a:t>
            </a:r>
            <a:endParaRPr lang="en-US" altLang="ko-KR"/>
          </a:p>
          <a:p>
            <a:pPr>
              <a:defRPr/>
            </a:pPr>
            <a:r>
              <a:rPr lang="en-US" altLang="ko-KR"/>
              <a:t>user_addr</a:t>
            </a:r>
            <a:endParaRPr lang="en-US" altLang="ko-KR"/>
          </a:p>
          <a:p>
            <a:pPr>
              <a:defRPr/>
            </a:pPr>
            <a:r>
              <a:rPr lang="en-US" altLang="ko-KR"/>
              <a:t>user_phone</a:t>
            </a:r>
            <a:endParaRPr lang="en-US" altLang="ko-KR"/>
          </a:p>
          <a:p>
            <a:pPr>
              <a:defRPr/>
            </a:pPr>
            <a:r>
              <a:rPr lang="en-US" altLang="ko-KR"/>
              <a:t>user_sex</a:t>
            </a:r>
            <a:endParaRPr lang="en-US" altLang="ko-KR"/>
          </a:p>
          <a:p>
            <a:pPr>
              <a:defRPr/>
            </a:pPr>
            <a:r>
              <a:rPr lang="en-US" altLang="ko-KR"/>
              <a:t>user_email</a:t>
            </a:r>
            <a:endParaRPr lang="en-US" altLang="ko-KR"/>
          </a:p>
          <a:p>
            <a:pPr>
              <a:defRPr/>
            </a:pPr>
            <a:r>
              <a:rPr lang="en-US" altLang="ko-KR"/>
              <a:t>user_date</a:t>
            </a:r>
            <a:endParaRPr lang="en-US" altLang="ko-KR"/>
          </a:p>
        </p:txBody>
      </p:sp>
      <p:sp>
        <p:nvSpPr>
          <p:cNvPr id="1044" name=""/>
          <p:cNvSpPr txBox="1"/>
          <p:nvPr/>
        </p:nvSpPr>
        <p:spPr>
          <a:xfrm>
            <a:off x="4114800" y="2324100"/>
            <a:ext cx="1752600" cy="2550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VARCHAR(20)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VARCHAR(20)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VARCHAR(20)</a:t>
            </a:r>
            <a:endParaRPr lang="en-US" altLang="ko-KR"/>
          </a:p>
          <a:p>
            <a:pPr>
              <a:defRPr/>
            </a:pPr>
            <a:r>
              <a:rPr lang="en-US" altLang="ko-KR"/>
              <a:t>DATE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VARCHAR(50)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VARCHAR(11)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VARCHAR(2)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VARCHAR(50)</a:t>
            </a:r>
            <a:endParaRPr lang="en-US" altLang="ko-KR"/>
          </a:p>
          <a:p>
            <a:pPr>
              <a:defRPr/>
            </a:pPr>
            <a:r>
              <a:rPr lang="en-US" altLang="ko-KR"/>
              <a:t>DATETIME</a:t>
            </a:r>
            <a:endParaRPr lang="en-US" altLang="ko-KR"/>
          </a:p>
        </p:txBody>
      </p:sp>
      <p:sp>
        <p:nvSpPr>
          <p:cNvPr id="1045" name=""/>
          <p:cNvSpPr txBox="1"/>
          <p:nvPr/>
        </p:nvSpPr>
        <p:spPr>
          <a:xfrm>
            <a:off x="11734800" y="2324100"/>
            <a:ext cx="533400" cy="6362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PK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FK</a:t>
            </a:r>
            <a:endParaRPr lang="en-US" altLang="ko-KR"/>
          </a:p>
        </p:txBody>
      </p:sp>
      <p:sp>
        <p:nvSpPr>
          <p:cNvPr id="1046" name=""/>
          <p:cNvSpPr txBox="1"/>
          <p:nvPr/>
        </p:nvSpPr>
        <p:spPr>
          <a:xfrm>
            <a:off x="12268200" y="2324100"/>
            <a:ext cx="1752600" cy="1455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enquiry_no</a:t>
            </a:r>
            <a:endParaRPr lang="en-US" altLang="ko-KR"/>
          </a:p>
          <a:p>
            <a:pPr>
              <a:defRPr/>
            </a:pPr>
            <a:r>
              <a:rPr lang="en-US" altLang="ko-KR"/>
              <a:t>user_id</a:t>
            </a:r>
            <a:endParaRPr lang="en-US" altLang="ko-KR"/>
          </a:p>
          <a:p>
            <a:pPr>
              <a:defRPr/>
            </a:pPr>
            <a:r>
              <a:rPr lang="en-US" altLang="ko-KR"/>
              <a:t>enquiry_title</a:t>
            </a:r>
            <a:endParaRPr lang="en-US" altLang="ko-KR"/>
          </a:p>
          <a:p>
            <a:pPr>
              <a:defRPr/>
            </a:pPr>
            <a:r>
              <a:rPr lang="en-US" altLang="ko-KR"/>
              <a:t>enquiry_contact</a:t>
            </a:r>
            <a:endParaRPr lang="en-US" altLang="ko-KR"/>
          </a:p>
          <a:p>
            <a:pPr>
              <a:defRPr/>
            </a:pPr>
            <a:r>
              <a:rPr lang="en-US" altLang="ko-KR"/>
              <a:t>enquiry_date</a:t>
            </a:r>
            <a:endParaRPr lang="en-US" altLang="ko-KR"/>
          </a:p>
        </p:txBody>
      </p:sp>
      <p:sp>
        <p:nvSpPr>
          <p:cNvPr id="1048" name=""/>
          <p:cNvSpPr txBox="1"/>
          <p:nvPr/>
        </p:nvSpPr>
        <p:spPr>
          <a:xfrm>
            <a:off x="14020800" y="2324100"/>
            <a:ext cx="1752600" cy="1455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INTEGER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VARCHAR(20)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VARCHAR(50)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VARCHAR(500)</a:t>
            </a:r>
            <a:endParaRPr lang="en-US" altLang="ko-KR"/>
          </a:p>
          <a:p>
            <a:pPr>
              <a:defRPr/>
            </a:pPr>
            <a:r>
              <a:rPr lang="en-US" altLang="ko-KR"/>
              <a:t>DATETIME</a:t>
            </a:r>
            <a:endParaRPr lang="en-US" altLang="ko-KR"/>
          </a:p>
        </p:txBody>
      </p:sp>
      <p:sp>
        <p:nvSpPr>
          <p:cNvPr id="1049" name=""/>
          <p:cNvSpPr txBox="1"/>
          <p:nvPr/>
        </p:nvSpPr>
        <p:spPr>
          <a:xfrm>
            <a:off x="1828800" y="6896100"/>
            <a:ext cx="533400" cy="6362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PK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FK</a:t>
            </a:r>
            <a:endParaRPr lang="en-US" altLang="ko-KR"/>
          </a:p>
        </p:txBody>
      </p:sp>
      <p:sp>
        <p:nvSpPr>
          <p:cNvPr id="1050" name=""/>
          <p:cNvSpPr txBox="1"/>
          <p:nvPr/>
        </p:nvSpPr>
        <p:spPr>
          <a:xfrm>
            <a:off x="2362200" y="6896100"/>
            <a:ext cx="1752600" cy="2550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post_no</a:t>
            </a:r>
            <a:endParaRPr lang="en-US" altLang="ko-KR"/>
          </a:p>
          <a:p>
            <a:pPr>
              <a:defRPr/>
            </a:pPr>
            <a:r>
              <a:rPr lang="en-US" altLang="ko-KR"/>
              <a:t>user_id</a:t>
            </a:r>
            <a:endParaRPr lang="en-US" altLang="ko-KR"/>
          </a:p>
          <a:p>
            <a:pPr>
              <a:defRPr/>
            </a:pPr>
            <a:r>
              <a:rPr lang="en-US" altLang="ko-KR"/>
              <a:t>post_title</a:t>
            </a:r>
            <a:endParaRPr lang="en-US" altLang="ko-KR"/>
          </a:p>
          <a:p>
            <a:pPr>
              <a:defRPr/>
            </a:pPr>
            <a:r>
              <a:rPr lang="en-US" altLang="ko-KR"/>
              <a:t>post_contact</a:t>
            </a:r>
            <a:endParaRPr lang="en-US" altLang="ko-KR"/>
          </a:p>
          <a:p>
            <a:pPr>
              <a:defRPr/>
            </a:pPr>
            <a:r>
              <a:rPr lang="en-US" altLang="ko-KR"/>
              <a:t>post_date</a:t>
            </a:r>
            <a:br>
              <a:rPr lang="en-US" altLang="ko-KR"/>
            </a:br>
            <a:r>
              <a:rPr lang="en-US" altLang="ko-KR"/>
              <a:t>community_id</a:t>
            </a:r>
            <a:endParaRPr lang="en-US" altLang="ko-KR"/>
          </a:p>
          <a:p>
            <a:pPr>
              <a:defRPr/>
            </a:pPr>
            <a:r>
              <a:rPr lang="en-US" altLang="ko-KR"/>
              <a:t>gdsThumImg</a:t>
            </a:r>
            <a:endParaRPr lang="en-US" altLang="ko-KR"/>
          </a:p>
          <a:p>
            <a:pPr>
              <a:defRPr/>
            </a:pPr>
            <a:r>
              <a:rPr lang="en-US" altLang="ko-KR"/>
              <a:t>gdsImg</a:t>
            </a:r>
            <a:endParaRPr lang="en-US" altLang="ko-KR"/>
          </a:p>
          <a:p>
            <a:pPr>
              <a:defRPr/>
            </a:pPr>
            <a:r>
              <a:rPr lang="en-US" altLang="ko-KR"/>
              <a:t>hit</a:t>
            </a:r>
            <a:endParaRPr lang="en-US" altLang="ko-KR"/>
          </a:p>
        </p:txBody>
      </p:sp>
      <p:sp>
        <p:nvSpPr>
          <p:cNvPr id="1051" name=""/>
          <p:cNvSpPr txBox="1"/>
          <p:nvPr/>
        </p:nvSpPr>
        <p:spPr>
          <a:xfrm>
            <a:off x="4114800" y="6896100"/>
            <a:ext cx="1752600" cy="2550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INTEGER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VARCHAR(20)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VARCHAR(50)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VARCHAR(500)</a:t>
            </a:r>
            <a:endParaRPr lang="en-US" altLang="ko-KR"/>
          </a:p>
          <a:p>
            <a:pPr>
              <a:defRPr/>
            </a:pPr>
            <a:r>
              <a:rPr lang="en-US" altLang="ko-KR"/>
              <a:t>DATETIME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VARCHAR(1)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VARCHAR(200)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VARCHAR(200)</a:t>
            </a:r>
            <a:endParaRPr lang="en-US" altLang="ko-KR"/>
          </a:p>
          <a:p>
            <a:pPr>
              <a:defRPr/>
            </a:pPr>
            <a:r>
              <a:rPr lang="en-US" altLang="ko-KR"/>
              <a:t>INTEGER</a:t>
            </a:r>
            <a:endParaRPr lang="en-US" altLang="ko-KR"/>
          </a:p>
        </p:txBody>
      </p:sp>
      <p:sp>
        <p:nvSpPr>
          <p:cNvPr id="1052" name=""/>
          <p:cNvSpPr txBox="1"/>
          <p:nvPr/>
        </p:nvSpPr>
        <p:spPr>
          <a:xfrm>
            <a:off x="11734800" y="6896100"/>
            <a:ext cx="533400" cy="9029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PK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FK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FK</a:t>
            </a:r>
            <a:endParaRPr lang="en-US" altLang="ko-KR"/>
          </a:p>
        </p:txBody>
      </p:sp>
      <p:sp>
        <p:nvSpPr>
          <p:cNvPr id="1053" name=""/>
          <p:cNvSpPr txBox="1"/>
          <p:nvPr/>
        </p:nvSpPr>
        <p:spPr>
          <a:xfrm>
            <a:off x="12268200" y="6896100"/>
            <a:ext cx="1905000" cy="17316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comment_no</a:t>
            </a:r>
            <a:endParaRPr lang="en-US" altLang="ko-KR"/>
          </a:p>
          <a:p>
            <a:pPr>
              <a:defRPr/>
            </a:pPr>
            <a:r>
              <a:rPr lang="en-US" altLang="ko-KR"/>
              <a:t>user_id</a:t>
            </a:r>
            <a:endParaRPr lang="en-US" altLang="ko-KR"/>
          </a:p>
          <a:p>
            <a:pPr>
              <a:defRPr/>
            </a:pPr>
            <a:r>
              <a:rPr lang="en-US" altLang="ko-KR"/>
              <a:t>post_no</a:t>
            </a:r>
            <a:endParaRPr lang="en-US" altLang="ko-KR"/>
          </a:p>
          <a:p>
            <a:pPr>
              <a:defRPr/>
            </a:pPr>
            <a:r>
              <a:rPr lang="en-US" altLang="ko-KR"/>
              <a:t>comment_cont</a:t>
            </a:r>
            <a:endParaRPr lang="en-US" altLang="ko-KR"/>
          </a:p>
          <a:p>
            <a:pPr>
              <a:defRPr/>
            </a:pPr>
            <a:r>
              <a:rPr lang="en-US" altLang="ko-KR"/>
              <a:t>comment_date</a:t>
            </a:r>
            <a:endParaRPr lang="en-US" altLang="ko-KR"/>
          </a:p>
          <a:p>
            <a:pPr>
              <a:defRPr/>
            </a:pPr>
            <a:r>
              <a:rPr lang="en-US" altLang="ko-KR"/>
              <a:t>comment_id</a:t>
            </a:r>
            <a:endParaRPr lang="en-US" altLang="ko-KR"/>
          </a:p>
        </p:txBody>
      </p:sp>
      <p:sp>
        <p:nvSpPr>
          <p:cNvPr id="1054" name=""/>
          <p:cNvSpPr txBox="1"/>
          <p:nvPr/>
        </p:nvSpPr>
        <p:spPr>
          <a:xfrm>
            <a:off x="14020800" y="6896100"/>
            <a:ext cx="1752600" cy="17316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INTEGER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VARCHAR(20)</a:t>
            </a:r>
            <a:endParaRPr lang="en-US" altLang="ko-KR"/>
          </a:p>
          <a:p>
            <a:pPr>
              <a:defRPr/>
            </a:pPr>
            <a:r>
              <a:rPr lang="en-US" altLang="ko-KR"/>
              <a:t>INTEGER</a:t>
            </a:r>
            <a:endParaRPr lang="en-US" altLang="ko-KR"/>
          </a:p>
          <a:p>
            <a:pPr>
              <a:defRPr/>
            </a:pPr>
            <a:r>
              <a:rPr lang="en-US" altLang="ko-KR"/>
              <a:t>VARCHAR(50)</a:t>
            </a:r>
            <a:endParaRPr lang="en-US" altLang="ko-KR"/>
          </a:p>
          <a:p>
            <a:pPr>
              <a:defRPr/>
            </a:pPr>
            <a:r>
              <a:rPr lang="en-US" altLang="ko-KR"/>
              <a:t>DATETIME</a:t>
            </a:r>
            <a:endParaRPr lang="en-US" altLang="ko-KR"/>
          </a:p>
          <a:p>
            <a:pPr>
              <a:defRPr/>
            </a:pPr>
            <a:r>
              <a:rPr lang="en-US" altLang="ko-KR"/>
              <a:t>CHAR(1)</a:t>
            </a:r>
            <a:endParaRPr lang="en-US" altLang="ko-KR"/>
          </a:p>
        </p:txBody>
      </p:sp>
      <p:cxnSp>
        <p:nvCxnSpPr>
          <p:cNvPr id="1058" name=""/>
          <p:cNvCxnSpPr/>
          <p:nvPr/>
        </p:nvCxnSpPr>
        <p:spPr>
          <a:xfrm flipV="1">
            <a:off x="11430000" y="3162300"/>
            <a:ext cx="304800" cy="22860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"/>
          <p:cNvCxnSpPr/>
          <p:nvPr/>
        </p:nvCxnSpPr>
        <p:spPr>
          <a:xfrm>
            <a:off x="11430000" y="3390900"/>
            <a:ext cx="304800" cy="22860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"/>
          <p:cNvCxnSpPr>
            <a:stCxn id="1019" idx="3"/>
            <a:endCxn id="1021" idx="1"/>
          </p:cNvCxnSpPr>
          <p:nvPr/>
        </p:nvCxnSpPr>
        <p:spPr>
          <a:xfrm>
            <a:off x="5867400" y="3390900"/>
            <a:ext cx="5867400" cy="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"/>
          <p:cNvSpPr/>
          <p:nvPr/>
        </p:nvSpPr>
        <p:spPr>
          <a:xfrm>
            <a:off x="11125200" y="3238500"/>
            <a:ext cx="304800" cy="304800"/>
          </a:xfrm>
          <a:prstGeom prst="ellipse">
            <a:avLst/>
          </a:prstGeom>
          <a:solidFill>
            <a:srgbClr val="fdf8f2"/>
          </a:solidFill>
          <a:ln w="25400" cap="flat" cmpd="sng" algn="ctr">
            <a:solidFill>
              <a:srgbClr val="deb98b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grpSp>
        <p:nvGrpSpPr>
          <p:cNvPr id="1074" name=""/>
          <p:cNvGrpSpPr/>
          <p:nvPr/>
        </p:nvGrpSpPr>
        <p:grpSpPr>
          <a:xfrm rot="0">
            <a:off x="5867400" y="4831743"/>
            <a:ext cx="76200" cy="311757"/>
            <a:chOff x="6019800" y="3238500"/>
            <a:chExt cx="76200" cy="311757"/>
          </a:xfrm>
        </p:grpSpPr>
        <p:cxnSp>
          <p:nvCxnSpPr>
            <p:cNvPr id="1060" name=""/>
            <p:cNvCxnSpPr/>
            <p:nvPr/>
          </p:nvCxnSpPr>
          <p:spPr>
            <a:xfrm rot="16200000">
              <a:off x="5940122" y="3394378"/>
              <a:ext cx="311757" cy="0"/>
            </a:xfrm>
            <a:prstGeom prst="line">
              <a:avLst/>
            </a:prstGeom>
            <a:ln w="381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"/>
            <p:cNvCxnSpPr/>
            <p:nvPr/>
          </p:nvCxnSpPr>
          <p:spPr>
            <a:xfrm rot="16200000">
              <a:off x="5863921" y="3394378"/>
              <a:ext cx="311757" cy="0"/>
            </a:xfrm>
            <a:prstGeom prst="line">
              <a:avLst/>
            </a:prstGeom>
            <a:ln w="381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1" name=""/>
          <p:cNvSpPr/>
          <p:nvPr/>
        </p:nvSpPr>
        <p:spPr>
          <a:xfrm>
            <a:off x="3695700" y="5829300"/>
            <a:ext cx="304800" cy="304800"/>
          </a:xfrm>
          <a:prstGeom prst="ellipse">
            <a:avLst/>
          </a:prstGeom>
          <a:solidFill>
            <a:srgbClr val="fdf8f2"/>
          </a:solidFill>
          <a:ln w="25400" cap="flat" cmpd="sng" algn="ctr">
            <a:solidFill>
              <a:srgbClr val="deb98b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072" name=""/>
          <p:cNvCxnSpPr>
            <a:stCxn id="1071" idx="4"/>
          </p:cNvCxnSpPr>
          <p:nvPr/>
        </p:nvCxnSpPr>
        <p:spPr>
          <a:xfrm rot="16200000" flipH="1">
            <a:off x="3829050" y="6153150"/>
            <a:ext cx="228600" cy="19050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"/>
          <p:cNvCxnSpPr>
            <a:stCxn id="1071" idx="4"/>
          </p:cNvCxnSpPr>
          <p:nvPr/>
        </p:nvCxnSpPr>
        <p:spPr>
          <a:xfrm rot="5400000">
            <a:off x="3638550" y="6153150"/>
            <a:ext cx="228600" cy="19050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"/>
          <p:cNvGrpSpPr/>
          <p:nvPr/>
        </p:nvGrpSpPr>
        <p:grpSpPr>
          <a:xfrm rot="5400000">
            <a:off x="3791857" y="5085443"/>
            <a:ext cx="112485" cy="228600"/>
            <a:chOff x="6019800" y="3238500"/>
            <a:chExt cx="76200" cy="311757"/>
          </a:xfrm>
        </p:grpSpPr>
        <p:cxnSp>
          <p:nvCxnSpPr>
            <p:cNvPr id="1076" name=""/>
            <p:cNvCxnSpPr/>
            <p:nvPr/>
          </p:nvCxnSpPr>
          <p:spPr>
            <a:xfrm rot="16200000">
              <a:off x="5940122" y="3394378"/>
              <a:ext cx="311757" cy="0"/>
            </a:xfrm>
            <a:prstGeom prst="line">
              <a:avLst/>
            </a:prstGeom>
            <a:ln w="381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"/>
            <p:cNvCxnSpPr/>
            <p:nvPr/>
          </p:nvCxnSpPr>
          <p:spPr>
            <a:xfrm rot="16200000">
              <a:off x="5863921" y="3394378"/>
              <a:ext cx="311757" cy="0"/>
            </a:xfrm>
            <a:prstGeom prst="line">
              <a:avLst/>
            </a:prstGeom>
            <a:ln w="381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0" name=""/>
          <p:cNvCxnSpPr/>
          <p:nvPr/>
        </p:nvCxnSpPr>
        <p:spPr>
          <a:xfrm flipV="1">
            <a:off x="11430000" y="7734300"/>
            <a:ext cx="304800" cy="22860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"/>
          <p:cNvCxnSpPr/>
          <p:nvPr/>
        </p:nvCxnSpPr>
        <p:spPr>
          <a:xfrm>
            <a:off x="11430000" y="7962900"/>
            <a:ext cx="304800" cy="22860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"/>
          <p:cNvCxnSpPr/>
          <p:nvPr/>
        </p:nvCxnSpPr>
        <p:spPr>
          <a:xfrm>
            <a:off x="5867400" y="7962900"/>
            <a:ext cx="5867400" cy="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"/>
          <p:cNvSpPr/>
          <p:nvPr/>
        </p:nvSpPr>
        <p:spPr>
          <a:xfrm>
            <a:off x="11125200" y="7810500"/>
            <a:ext cx="304800" cy="304800"/>
          </a:xfrm>
          <a:prstGeom prst="ellipse">
            <a:avLst/>
          </a:prstGeom>
          <a:solidFill>
            <a:srgbClr val="fdf8f2"/>
          </a:solidFill>
          <a:ln w="25400" cap="flat" cmpd="sng" algn="ctr">
            <a:solidFill>
              <a:srgbClr val="deb98b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1084" name=""/>
          <p:cNvGrpSpPr/>
          <p:nvPr/>
        </p:nvGrpSpPr>
        <p:grpSpPr>
          <a:xfrm rot="0">
            <a:off x="6019800" y="7810500"/>
            <a:ext cx="76200" cy="311757"/>
            <a:chOff x="6019800" y="3238500"/>
            <a:chExt cx="76200" cy="311757"/>
          </a:xfrm>
        </p:grpSpPr>
        <p:cxnSp>
          <p:nvCxnSpPr>
            <p:cNvPr id="1085" name=""/>
            <p:cNvCxnSpPr/>
            <p:nvPr/>
          </p:nvCxnSpPr>
          <p:spPr>
            <a:xfrm rot="16200000">
              <a:off x="5940122" y="3394378"/>
              <a:ext cx="311757" cy="0"/>
            </a:xfrm>
            <a:prstGeom prst="line">
              <a:avLst/>
            </a:prstGeom>
            <a:ln w="381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"/>
            <p:cNvCxnSpPr/>
            <p:nvPr/>
          </p:nvCxnSpPr>
          <p:spPr>
            <a:xfrm rot="16200000">
              <a:off x="5863921" y="3394378"/>
              <a:ext cx="311757" cy="0"/>
            </a:xfrm>
            <a:prstGeom prst="line">
              <a:avLst/>
            </a:prstGeom>
            <a:ln w="38100">
              <a:solidFill>
                <a:srgbClr val="deb9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8" name=""/>
          <p:cNvCxnSpPr/>
          <p:nvPr/>
        </p:nvCxnSpPr>
        <p:spPr>
          <a:xfrm flipV="1">
            <a:off x="11430000" y="7124700"/>
            <a:ext cx="304800" cy="22860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"/>
          <p:cNvCxnSpPr/>
          <p:nvPr/>
        </p:nvCxnSpPr>
        <p:spPr>
          <a:xfrm>
            <a:off x="11430000" y="7353300"/>
            <a:ext cx="304800" cy="228600"/>
          </a:xfrm>
          <a:prstGeom prst="line">
            <a:avLst/>
          </a:prstGeom>
          <a:ln w="38100"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0" name=""/>
          <p:cNvSpPr/>
          <p:nvPr/>
        </p:nvSpPr>
        <p:spPr>
          <a:xfrm>
            <a:off x="11125200" y="7200900"/>
            <a:ext cx="304800" cy="304800"/>
          </a:xfrm>
          <a:prstGeom prst="ellipse">
            <a:avLst/>
          </a:prstGeom>
          <a:solidFill>
            <a:srgbClr val="fdf8f2"/>
          </a:solidFill>
          <a:ln w="25400" cap="flat" cmpd="sng" algn="ctr">
            <a:solidFill>
              <a:srgbClr val="deb98b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pSp>
        <p:nvGrpSpPr>
          <p:cNvPr id="1091" name=""/>
          <p:cNvGrpSpPr/>
          <p:nvPr/>
        </p:nvGrpSpPr>
        <p:grpSpPr>
          <a:xfrm rot="0">
            <a:off x="17221200" y="457200"/>
            <a:ext cx="609600" cy="571500"/>
            <a:chOff x="8848725" y="9715500"/>
            <a:chExt cx="609600" cy="571500"/>
          </a:xfrm>
        </p:grpSpPr>
        <p:pic>
          <p:nvPicPr>
            <p:cNvPr id="1092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93" name=""/>
            <p:cNvSpPr txBox="1"/>
            <p:nvPr/>
          </p:nvSpPr>
          <p:spPr>
            <a:xfrm>
              <a:off x="8848725" y="9896474"/>
              <a:ext cx="533400" cy="369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51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3831225" y="3238500"/>
            <a:ext cx="54974" cy="6324600"/>
            <a:chOff x="9081142" y="3885714"/>
            <a:chExt cx="123429" cy="49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5400000">
              <a:off x="6685714" y="6281143"/>
              <a:ext cx="4914286" cy="123429"/>
            </a:xfrm>
            <a:prstGeom prst="rect">
              <a:avLst/>
            </a:prstGeom>
          </p:spPr>
        </p:pic>
      </p:grpSp>
      <p:sp>
        <p:nvSpPr>
          <p:cNvPr id="1014" name=""/>
          <p:cNvSpPr txBox="1"/>
          <p:nvPr/>
        </p:nvSpPr>
        <p:spPr>
          <a:xfrm>
            <a:off x="609600" y="571500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1.3</a:t>
            </a:r>
            <a:endParaRPr lang="en-US" altLang="ko-KR" sz="35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15" name=""/>
          <p:cNvSpPr txBox="1"/>
          <p:nvPr/>
        </p:nvSpPr>
        <p:spPr>
          <a:xfrm>
            <a:off x="1447800" y="561975"/>
            <a:ext cx="4724400" cy="59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 b="1">
                <a:solidFill>
                  <a:srgbClr val="deb98b"/>
                </a:solidFill>
              </a:rPr>
              <a:t>세부목표</a:t>
            </a:r>
            <a:endParaRPr lang="ko-KR" altLang="en-US" sz="3400" b="1">
              <a:solidFill>
                <a:srgbClr val="deb98b"/>
              </a:solidFill>
            </a:endParaRPr>
          </a:p>
        </p:txBody>
      </p:sp>
      <p:grpSp>
        <p:nvGrpSpPr>
          <p:cNvPr id="1016" name="그룹 1003"/>
          <p:cNvGrpSpPr/>
          <p:nvPr/>
        </p:nvGrpSpPr>
        <p:grpSpPr>
          <a:xfrm rot="0">
            <a:off x="3476189" y="1257300"/>
            <a:ext cx="11333333" cy="997083"/>
            <a:chOff x="3476190" y="1860417"/>
            <a:chExt cx="11333333" cy="1675735"/>
          </a:xfrm>
        </p:grpSpPr>
        <p:pic>
          <p:nvPicPr>
            <p:cNvPr id="1017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76190" y="1860417"/>
              <a:ext cx="11333333" cy="1675735"/>
            </a:xfrm>
            <a:prstGeom prst="rect">
              <a:avLst/>
            </a:prstGeom>
          </p:spPr>
        </p:pic>
      </p:grpSp>
      <p:sp>
        <p:nvSpPr>
          <p:cNvPr id="1018" name=""/>
          <p:cNvSpPr txBox="1"/>
          <p:nvPr/>
        </p:nvSpPr>
        <p:spPr>
          <a:xfrm>
            <a:off x="3867150" y="1496193"/>
            <a:ext cx="10687050" cy="97726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900" b="1">
                <a:solidFill>
                  <a:schemeClr val="lt1"/>
                </a:solidFill>
                <a:latin typeface="맑은 고딕"/>
              </a:rPr>
              <a:t>핵심 컨텐츠 </a:t>
            </a:r>
            <a:r>
              <a:rPr lang="en-US" altLang="ko-KR" sz="2900" b="1">
                <a:solidFill>
                  <a:schemeClr val="lt1"/>
                </a:solidFill>
                <a:latin typeface="맑은 고딕"/>
              </a:rPr>
              <a:t>-</a:t>
            </a:r>
            <a:r>
              <a:rPr lang="ko-KR" altLang="en-US" sz="2900" b="1">
                <a:solidFill>
                  <a:schemeClr val="lt1"/>
                </a:solidFill>
                <a:latin typeface="맑은 고딕"/>
              </a:rPr>
              <a:t> 지역성을 확보한 </a:t>
            </a:r>
            <a:r>
              <a:rPr lang="ko-KR" altLang="en-US" sz="2900" b="1">
                <a:solidFill>
                  <a:schemeClr val="lt1"/>
                </a:solidFill>
                <a:latin typeface="맑은 고딕"/>
                <a:ea typeface="맑은 고딕"/>
              </a:rPr>
              <a:t>반려동물</a:t>
            </a:r>
            <a:r>
              <a:rPr lang="en-US" altLang="en-US" sz="2900" b="1">
                <a:solidFill>
                  <a:schemeClr val="lt1"/>
                </a:solidFill>
                <a:latin typeface="맑은 고딕"/>
                <a:ea typeface="맑은 고딕"/>
              </a:rPr>
              <a:t>과 사람간의 Connect</a:t>
            </a:r>
            <a:endParaRPr lang="en-US" altLang="en-US" sz="2900" b="1">
              <a:solidFill>
                <a:schemeClr val="lt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 sz="2900" b="1"/>
          </a:p>
        </p:txBody>
      </p:sp>
      <p:sp>
        <p:nvSpPr>
          <p:cNvPr id="1019" name=""/>
          <p:cNvSpPr txBox="1"/>
          <p:nvPr/>
        </p:nvSpPr>
        <p:spPr>
          <a:xfrm>
            <a:off x="1371600" y="3299460"/>
            <a:ext cx="1676400" cy="62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배경</a:t>
            </a:r>
            <a:endParaRPr lang="ko-KR" altLang="en-US" sz="3500" b="1">
              <a:solidFill>
                <a:srgbClr val="deb98b"/>
              </a:solidFill>
              <a:latin typeface="맑은 고딕"/>
              <a:ea typeface="맑은 고딕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914400" y="4490086"/>
            <a:ext cx="2667000" cy="624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주요 내용</a:t>
            </a:r>
            <a:endParaRPr lang="ko-KR" altLang="en-US" sz="3500" b="1">
              <a:solidFill>
                <a:srgbClr val="deb98b"/>
              </a:solidFill>
              <a:latin typeface="맑은 고딕"/>
              <a:ea typeface="맑은 고딕"/>
            </a:endParaRPr>
          </a:p>
        </p:txBody>
      </p:sp>
      <p:sp>
        <p:nvSpPr>
          <p:cNvPr id="1021" name=""/>
          <p:cNvSpPr txBox="1"/>
          <p:nvPr/>
        </p:nvSpPr>
        <p:spPr>
          <a:xfrm>
            <a:off x="914400" y="7359014"/>
            <a:ext cx="26670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기대 효과</a:t>
            </a:r>
            <a:endParaRPr lang="ko-KR" altLang="en-US" sz="3500" b="1">
              <a:solidFill>
                <a:srgbClr val="deb98b"/>
              </a:solidFill>
              <a:latin typeface="맑은 고딕"/>
              <a:ea typeface="맑은 고딕"/>
            </a:endParaRPr>
          </a:p>
        </p:txBody>
      </p:sp>
      <p:cxnSp>
        <p:nvCxnSpPr>
          <p:cNvPr id="1022" name=""/>
          <p:cNvCxnSpPr/>
          <p:nvPr/>
        </p:nvCxnSpPr>
        <p:spPr>
          <a:xfrm>
            <a:off x="4419600" y="4229100"/>
            <a:ext cx="10744200" cy="0"/>
          </a:xfrm>
          <a:prstGeom prst="line">
            <a:avLst/>
          </a:prstGeom>
          <a:ln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"/>
          <p:cNvSpPr txBox="1"/>
          <p:nvPr/>
        </p:nvSpPr>
        <p:spPr>
          <a:xfrm>
            <a:off x="4419600" y="3314700"/>
            <a:ext cx="10591800" cy="5905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300" b="1">
                <a:solidFill>
                  <a:srgbClr val="5ebc88"/>
                </a:solidFill>
              </a:rPr>
              <a:t>주인(owner)의 부재로인한 돌봄 서비스의 필요성</a:t>
            </a:r>
            <a:endParaRPr lang="ko-KR" altLang="en-US" sz="3300" b="1">
              <a:solidFill>
                <a:srgbClr val="5ebc88"/>
              </a:solidFill>
            </a:endParaRPr>
          </a:p>
        </p:txBody>
      </p:sp>
      <p:cxnSp>
        <p:nvCxnSpPr>
          <p:cNvPr id="1024" name=""/>
          <p:cNvCxnSpPr/>
          <p:nvPr/>
        </p:nvCxnSpPr>
        <p:spPr>
          <a:xfrm>
            <a:off x="4419600" y="7069454"/>
            <a:ext cx="10744200" cy="0"/>
          </a:xfrm>
          <a:prstGeom prst="line">
            <a:avLst/>
          </a:prstGeom>
          <a:ln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"/>
          <p:cNvSpPr txBox="1"/>
          <p:nvPr/>
        </p:nvSpPr>
        <p:spPr>
          <a:xfrm>
            <a:off x="4419600" y="4566286"/>
            <a:ext cx="10591800" cy="2101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빠른 연결을 위한 게터와 세터의 연계, 맞춤 서비스 구현</a:t>
            </a:r>
            <a:endParaRPr lang="ko-KR" altLang="en-US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다양하고 쉽고 빠른 검색 방식 </a:t>
            </a:r>
            <a:endParaRPr lang="ko-KR" altLang="en-US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오너와 돌보미에게 안정적인 맞춤형 연결 제공</a:t>
            </a:r>
            <a:endParaRPr lang="ko-KR" altLang="en-US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오너와 돌보미의 자유로운 커뮤니케이션 시스템 제공</a:t>
            </a:r>
            <a:endParaRPr lang="ko-KR" altLang="en-US" sz="3300" b="1">
              <a:solidFill>
                <a:srgbClr val="5ebc88"/>
              </a:solidFill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4419600" y="7393303"/>
            <a:ext cx="10591800" cy="2093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 </a:t>
            </a:r>
            <a:r>
              <a:rPr lang="ko-KR" altLang="en-US" sz="3300" b="1">
                <a:solidFill>
                  <a:srgbClr val="5ebc88"/>
                </a:solidFill>
              </a:rPr>
              <a:t>부재중인 세터의 서비스 이용 만족도 증가</a:t>
            </a:r>
            <a:endParaRPr lang="ko-KR" altLang="en-US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 </a:t>
            </a:r>
            <a:r>
              <a:rPr lang="ko-KR" altLang="en-US" sz="3300" b="1">
                <a:solidFill>
                  <a:srgbClr val="5ebc88"/>
                </a:solidFill>
              </a:rPr>
              <a:t>독자적 서비스 제공으로 인한 경쟁력 확보</a:t>
            </a:r>
            <a:endParaRPr lang="ko-KR" altLang="en-US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 </a:t>
            </a:r>
            <a:r>
              <a:rPr lang="ko-KR" altLang="en-US" sz="3300" b="1">
                <a:solidFill>
                  <a:srgbClr val="5ebc88"/>
                </a:solidFill>
              </a:rPr>
              <a:t>국내 유일 반려동물 케어 서비스의 초석 마련</a:t>
            </a:r>
            <a:endParaRPr lang="ko-KR" altLang="en-US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 </a:t>
            </a:r>
            <a:r>
              <a:rPr lang="ko-KR" altLang="en-US" sz="3300" b="1">
                <a:solidFill>
                  <a:srgbClr val="5ebc88"/>
                </a:solidFill>
              </a:rPr>
              <a:t>돌봄 경험을 통해 파양율 감소</a:t>
            </a:r>
            <a:endParaRPr lang="ko-KR" altLang="en-US" sz="3300" b="1">
              <a:solidFill>
                <a:srgbClr val="5ebc88"/>
              </a:solidFill>
            </a:endParaRPr>
          </a:p>
        </p:txBody>
      </p:sp>
      <p:grpSp>
        <p:nvGrpSpPr>
          <p:cNvPr id="1027" name=""/>
          <p:cNvGrpSpPr/>
          <p:nvPr/>
        </p:nvGrpSpPr>
        <p:grpSpPr>
          <a:xfrm rot="0">
            <a:off x="17259300" y="457200"/>
            <a:ext cx="571500" cy="571500"/>
            <a:chOff x="8886825" y="9715500"/>
            <a:chExt cx="571500" cy="571500"/>
          </a:xfrm>
        </p:grpSpPr>
        <p:pic>
          <p:nvPicPr>
            <p:cNvPr id="1028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9" name=""/>
            <p:cNvSpPr txBox="1"/>
            <p:nvPr/>
          </p:nvSpPr>
          <p:spPr>
            <a:xfrm>
              <a:off x="8942786" y="9896474"/>
              <a:ext cx="334566" cy="37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5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3831225" y="3238500"/>
            <a:ext cx="54974" cy="6324600"/>
            <a:chOff x="9081142" y="3885714"/>
            <a:chExt cx="123429" cy="49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5400000">
              <a:off x="6685714" y="6281143"/>
              <a:ext cx="4914286" cy="123429"/>
            </a:xfrm>
            <a:prstGeom prst="rect">
              <a:avLst/>
            </a:prstGeom>
          </p:spPr>
        </p:pic>
      </p:grpSp>
      <p:sp>
        <p:nvSpPr>
          <p:cNvPr id="1014" name=""/>
          <p:cNvSpPr txBox="1"/>
          <p:nvPr/>
        </p:nvSpPr>
        <p:spPr>
          <a:xfrm>
            <a:off x="609600" y="571500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1.3</a:t>
            </a:r>
            <a:endParaRPr lang="en-US" altLang="ko-KR" sz="35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15" name=""/>
          <p:cNvSpPr txBox="1"/>
          <p:nvPr/>
        </p:nvSpPr>
        <p:spPr>
          <a:xfrm>
            <a:off x="1447800" y="561975"/>
            <a:ext cx="4724400" cy="59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 b="1">
                <a:solidFill>
                  <a:srgbClr val="deb98b"/>
                </a:solidFill>
              </a:rPr>
              <a:t>세부목표</a:t>
            </a:r>
            <a:endParaRPr lang="ko-KR" altLang="en-US" sz="3400" b="1">
              <a:solidFill>
                <a:srgbClr val="deb98b"/>
              </a:solidFill>
            </a:endParaRPr>
          </a:p>
        </p:txBody>
      </p:sp>
      <p:grpSp>
        <p:nvGrpSpPr>
          <p:cNvPr id="1016" name="그룹 1003"/>
          <p:cNvGrpSpPr/>
          <p:nvPr/>
        </p:nvGrpSpPr>
        <p:grpSpPr>
          <a:xfrm rot="0">
            <a:off x="3476189" y="1257300"/>
            <a:ext cx="11333333" cy="997083"/>
            <a:chOff x="3476190" y="1860417"/>
            <a:chExt cx="11333333" cy="1675735"/>
          </a:xfrm>
        </p:grpSpPr>
        <p:pic>
          <p:nvPicPr>
            <p:cNvPr id="1017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76190" y="1860417"/>
              <a:ext cx="11333333" cy="1675735"/>
            </a:xfrm>
            <a:prstGeom prst="rect">
              <a:avLst/>
            </a:prstGeom>
          </p:spPr>
        </p:pic>
      </p:grpSp>
      <p:sp>
        <p:nvSpPr>
          <p:cNvPr id="1018" name=""/>
          <p:cNvSpPr txBox="1"/>
          <p:nvPr/>
        </p:nvSpPr>
        <p:spPr>
          <a:xfrm>
            <a:off x="3867150" y="1337310"/>
            <a:ext cx="10687050" cy="758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ko-KR" altLang="en-US" sz="2900" b="1">
                <a:solidFill>
                  <a:schemeClr val="lt1"/>
                </a:solidFill>
                <a:latin typeface="맑은 고딕"/>
                <a:ea typeface="맑은 고딕"/>
              </a:rPr>
              <a:t>반려동물 오너들간의 커뮤니케이션 강화를 위한 커뮤니티 구축</a:t>
            </a:r>
            <a:endParaRPr lang="ko-KR" altLang="en-US" sz="29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1371600" y="3299460"/>
            <a:ext cx="1676400" cy="62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배경</a:t>
            </a:r>
            <a:endParaRPr lang="ko-KR" altLang="en-US" sz="3500" b="1">
              <a:solidFill>
                <a:srgbClr val="deb98b"/>
              </a:solidFill>
              <a:latin typeface="맑은 고딕"/>
              <a:ea typeface="맑은 고딕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914400" y="4490086"/>
            <a:ext cx="2667000" cy="624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주요 내용</a:t>
            </a:r>
            <a:endParaRPr lang="ko-KR" altLang="en-US" sz="3500" b="1">
              <a:solidFill>
                <a:srgbClr val="deb98b"/>
              </a:solidFill>
              <a:latin typeface="맑은 고딕"/>
              <a:ea typeface="맑은 고딕"/>
            </a:endParaRPr>
          </a:p>
        </p:txBody>
      </p:sp>
      <p:sp>
        <p:nvSpPr>
          <p:cNvPr id="1021" name=""/>
          <p:cNvSpPr txBox="1"/>
          <p:nvPr/>
        </p:nvSpPr>
        <p:spPr>
          <a:xfrm>
            <a:off x="914400" y="7359014"/>
            <a:ext cx="26670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기대 효과</a:t>
            </a:r>
            <a:endParaRPr lang="ko-KR" altLang="en-US" sz="3500" b="1">
              <a:solidFill>
                <a:srgbClr val="deb98b"/>
              </a:solidFill>
              <a:latin typeface="맑은 고딕"/>
              <a:ea typeface="맑은 고딕"/>
            </a:endParaRPr>
          </a:p>
        </p:txBody>
      </p:sp>
      <p:cxnSp>
        <p:nvCxnSpPr>
          <p:cNvPr id="1022" name=""/>
          <p:cNvCxnSpPr/>
          <p:nvPr/>
        </p:nvCxnSpPr>
        <p:spPr>
          <a:xfrm>
            <a:off x="4419600" y="4533900"/>
            <a:ext cx="10744200" cy="0"/>
          </a:xfrm>
          <a:prstGeom prst="line">
            <a:avLst/>
          </a:prstGeom>
          <a:ln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"/>
          <p:cNvSpPr txBox="1"/>
          <p:nvPr/>
        </p:nvSpPr>
        <p:spPr>
          <a:xfrm>
            <a:off x="4419600" y="3280410"/>
            <a:ext cx="10591800" cy="11010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반려동물 키우기에 대한 정보 부족 현상</a:t>
            </a:r>
            <a:endParaRPr lang="ko-KR" altLang="en-US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실종 동물들의 정보를 공유할 공간 협소</a:t>
            </a:r>
            <a:endParaRPr lang="ko-KR" altLang="en-US" sz="3300" b="1">
              <a:solidFill>
                <a:srgbClr val="5ebc88"/>
              </a:solidFill>
            </a:endParaRPr>
          </a:p>
        </p:txBody>
      </p:sp>
      <p:cxnSp>
        <p:nvCxnSpPr>
          <p:cNvPr id="1024" name=""/>
          <p:cNvCxnSpPr/>
          <p:nvPr/>
        </p:nvCxnSpPr>
        <p:spPr>
          <a:xfrm>
            <a:off x="4419600" y="7200900"/>
            <a:ext cx="10744200" cy="0"/>
          </a:xfrm>
          <a:prstGeom prst="line">
            <a:avLst/>
          </a:prstGeom>
          <a:ln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"/>
          <p:cNvSpPr txBox="1"/>
          <p:nvPr/>
        </p:nvSpPr>
        <p:spPr>
          <a:xfrm>
            <a:off x="4419600" y="4796792"/>
            <a:ext cx="10591800" cy="2099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쉽고빠른 검색엔진 제공</a:t>
            </a:r>
            <a:endParaRPr lang="ko-KR" altLang="ko-KR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반려동물 키우기에 대한 다양한 TIP 공유</a:t>
            </a:r>
            <a:endParaRPr lang="ko-KR" altLang="ko-KR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다양한 동물에 대한 지식 공유</a:t>
            </a:r>
            <a:endParaRPr lang="ko-KR" altLang="ko-KR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찾기 게시판을 통한 실종 동물 찾기에 도움 제공</a:t>
            </a:r>
            <a:endParaRPr lang="ko-KR" altLang="ko-KR" sz="3300" b="1">
              <a:solidFill>
                <a:srgbClr val="5ebc88"/>
              </a:solidFill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4419600" y="7393302"/>
            <a:ext cx="10591800" cy="1596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주인의 반려동물에 대한 애착심 증가</a:t>
            </a:r>
            <a:endParaRPr lang="ko-KR" altLang="ko-KR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반려동물의 파양율 감소</a:t>
            </a:r>
            <a:endParaRPr lang="ko-KR" altLang="ko-KR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실종 동물의 감소</a:t>
            </a:r>
            <a:endParaRPr lang="ko-KR" altLang="ko-KR" sz="3300" b="1">
              <a:solidFill>
                <a:srgbClr val="5ebc88"/>
              </a:solidFill>
            </a:endParaRPr>
          </a:p>
        </p:txBody>
      </p:sp>
      <p:grpSp>
        <p:nvGrpSpPr>
          <p:cNvPr id="1027" name=""/>
          <p:cNvGrpSpPr/>
          <p:nvPr/>
        </p:nvGrpSpPr>
        <p:grpSpPr>
          <a:xfrm rot="0">
            <a:off x="17259300" y="457200"/>
            <a:ext cx="571500" cy="571500"/>
            <a:chOff x="8886825" y="9715500"/>
            <a:chExt cx="571500" cy="571500"/>
          </a:xfrm>
        </p:grpSpPr>
        <p:pic>
          <p:nvPicPr>
            <p:cNvPr id="1028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9" name=""/>
            <p:cNvSpPr txBox="1"/>
            <p:nvPr/>
          </p:nvSpPr>
          <p:spPr>
            <a:xfrm>
              <a:off x="8942786" y="9896474"/>
              <a:ext cx="334566" cy="37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6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3831225" y="3238500"/>
            <a:ext cx="54974" cy="6324600"/>
            <a:chOff x="9081142" y="3885714"/>
            <a:chExt cx="123429" cy="49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5400000">
              <a:off x="6685714" y="6281143"/>
              <a:ext cx="4914286" cy="123429"/>
            </a:xfrm>
            <a:prstGeom prst="rect">
              <a:avLst/>
            </a:prstGeom>
          </p:spPr>
        </p:pic>
      </p:grpSp>
      <p:sp>
        <p:nvSpPr>
          <p:cNvPr id="1014" name=""/>
          <p:cNvSpPr txBox="1"/>
          <p:nvPr/>
        </p:nvSpPr>
        <p:spPr>
          <a:xfrm>
            <a:off x="609600" y="571500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1.3</a:t>
            </a:r>
            <a:endParaRPr lang="en-US" altLang="ko-KR" sz="35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15" name=""/>
          <p:cNvSpPr txBox="1"/>
          <p:nvPr/>
        </p:nvSpPr>
        <p:spPr>
          <a:xfrm>
            <a:off x="1447800" y="561975"/>
            <a:ext cx="4724400" cy="59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 b="1">
                <a:solidFill>
                  <a:srgbClr val="deb98b"/>
                </a:solidFill>
              </a:rPr>
              <a:t>세부목표</a:t>
            </a:r>
            <a:endParaRPr lang="ko-KR" altLang="en-US" sz="3400" b="1">
              <a:solidFill>
                <a:srgbClr val="deb98b"/>
              </a:solidFill>
            </a:endParaRPr>
          </a:p>
        </p:txBody>
      </p:sp>
      <p:grpSp>
        <p:nvGrpSpPr>
          <p:cNvPr id="1016" name="그룹 1003"/>
          <p:cNvGrpSpPr/>
          <p:nvPr/>
        </p:nvGrpSpPr>
        <p:grpSpPr>
          <a:xfrm rot="0">
            <a:off x="3476189" y="1257300"/>
            <a:ext cx="11333333" cy="997083"/>
            <a:chOff x="3476190" y="1860417"/>
            <a:chExt cx="11333333" cy="1675735"/>
          </a:xfrm>
        </p:grpSpPr>
        <p:pic>
          <p:nvPicPr>
            <p:cNvPr id="1017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76190" y="1860417"/>
              <a:ext cx="11333333" cy="1675735"/>
            </a:xfrm>
            <a:prstGeom prst="rect">
              <a:avLst/>
            </a:prstGeom>
          </p:spPr>
        </p:pic>
      </p:grpSp>
      <p:sp>
        <p:nvSpPr>
          <p:cNvPr id="1018" name=""/>
          <p:cNvSpPr txBox="1"/>
          <p:nvPr/>
        </p:nvSpPr>
        <p:spPr>
          <a:xfrm>
            <a:off x="4476750" y="1344930"/>
            <a:ext cx="10687050" cy="758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ko-KR" altLang="en-US" sz="2900" b="1">
                <a:solidFill>
                  <a:schemeClr val="lt1"/>
                </a:solidFill>
                <a:latin typeface="맑은 고딕"/>
                <a:ea typeface="맑은 고딕"/>
              </a:rPr>
              <a:t>쉬운 반려동물 분양을 위한 커뮤니케이션 서비스 구축</a:t>
            </a:r>
            <a:endParaRPr lang="ko-KR" altLang="en-US" sz="2900" b="1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1371600" y="3299460"/>
            <a:ext cx="1676400" cy="62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배경</a:t>
            </a:r>
            <a:endParaRPr lang="ko-KR" altLang="en-US" sz="3500" b="1">
              <a:solidFill>
                <a:srgbClr val="deb98b"/>
              </a:solidFill>
              <a:latin typeface="맑은 고딕"/>
              <a:ea typeface="맑은 고딕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914400" y="4490086"/>
            <a:ext cx="2667000" cy="624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주요 내용</a:t>
            </a:r>
            <a:endParaRPr lang="ko-KR" altLang="en-US" sz="3500" b="1">
              <a:solidFill>
                <a:srgbClr val="deb98b"/>
              </a:solidFill>
              <a:latin typeface="맑은 고딕"/>
              <a:ea typeface="맑은 고딕"/>
            </a:endParaRPr>
          </a:p>
        </p:txBody>
      </p:sp>
      <p:sp>
        <p:nvSpPr>
          <p:cNvPr id="1021" name=""/>
          <p:cNvSpPr txBox="1"/>
          <p:nvPr/>
        </p:nvSpPr>
        <p:spPr>
          <a:xfrm>
            <a:off x="914400" y="7359014"/>
            <a:ext cx="26670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기대 효과</a:t>
            </a:r>
            <a:endParaRPr lang="ko-KR" altLang="en-US" sz="3500" b="1">
              <a:solidFill>
                <a:srgbClr val="deb98b"/>
              </a:solidFill>
              <a:latin typeface="맑은 고딕"/>
              <a:ea typeface="맑은 고딕"/>
            </a:endParaRPr>
          </a:p>
        </p:txBody>
      </p:sp>
      <p:cxnSp>
        <p:nvCxnSpPr>
          <p:cNvPr id="1022" name=""/>
          <p:cNvCxnSpPr/>
          <p:nvPr/>
        </p:nvCxnSpPr>
        <p:spPr>
          <a:xfrm>
            <a:off x="4419600" y="4229100"/>
            <a:ext cx="10744200" cy="0"/>
          </a:xfrm>
          <a:prstGeom prst="line">
            <a:avLst/>
          </a:prstGeom>
          <a:ln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"/>
          <p:cNvSpPr txBox="1"/>
          <p:nvPr/>
        </p:nvSpPr>
        <p:spPr>
          <a:xfrm>
            <a:off x="4419600" y="3314700"/>
            <a:ext cx="12039601" cy="5886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300" b="1">
                <a:solidFill>
                  <a:srgbClr val="5ebc88"/>
                </a:solidFill>
              </a:rPr>
              <a:t>반려동물 오너들의 정보와 분양에 대한 커뮤니티 구축의 필요성 </a:t>
            </a:r>
            <a:endParaRPr lang="ko-KR" altLang="en-US" sz="3300" b="1">
              <a:solidFill>
                <a:srgbClr val="5ebc88"/>
              </a:solidFill>
            </a:endParaRPr>
          </a:p>
        </p:txBody>
      </p:sp>
      <p:cxnSp>
        <p:nvCxnSpPr>
          <p:cNvPr id="1024" name=""/>
          <p:cNvCxnSpPr/>
          <p:nvPr/>
        </p:nvCxnSpPr>
        <p:spPr>
          <a:xfrm>
            <a:off x="4419600" y="7069454"/>
            <a:ext cx="10744200" cy="0"/>
          </a:xfrm>
          <a:prstGeom prst="line">
            <a:avLst/>
          </a:prstGeom>
          <a:ln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"/>
          <p:cNvSpPr txBox="1"/>
          <p:nvPr/>
        </p:nvSpPr>
        <p:spPr>
          <a:xfrm>
            <a:off x="4419600" y="4566286"/>
            <a:ext cx="10591800" cy="2099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쉽고빠른 검색엔진 제공</a:t>
            </a:r>
            <a:endParaRPr lang="ko-KR" altLang="ko-KR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자발적인 분양 및 입양 정보를 공유 가능한 공간 마련</a:t>
            </a:r>
            <a:endParaRPr lang="ko-KR" altLang="ko-KR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고객 스스로의 다양한 선택지 제공</a:t>
            </a:r>
            <a:endParaRPr lang="ko-KR" altLang="ko-KR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ko-KR" altLang="ko-KR" sz="3300" b="1">
                <a:solidFill>
                  <a:srgbClr val="5ebc88"/>
                </a:solidFill>
              </a:rPr>
              <a:t>다양한 동물에 대한 지식 공유</a:t>
            </a:r>
            <a:endParaRPr lang="ko-KR" altLang="ko-KR" sz="3300" b="1">
              <a:solidFill>
                <a:srgbClr val="5ebc88"/>
              </a:solidFill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4419600" y="7393302"/>
            <a:ext cx="10591800" cy="1596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 </a:t>
            </a:r>
            <a:r>
              <a:rPr lang="ko-KR" altLang="en-US" sz="3300" b="1">
                <a:solidFill>
                  <a:srgbClr val="5ebc88"/>
                </a:solidFill>
              </a:rPr>
              <a:t>입양자 및 분양자의 서비스 이용 만족도 증가</a:t>
            </a:r>
            <a:endParaRPr lang="ko-KR" altLang="en-US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스스로 선택한 반려동물에 대한 애착심 및 책임감 증가</a:t>
            </a:r>
            <a:endParaRPr lang="ko-KR" altLang="en-US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분양자의 정보 공유로 인한 반려동물 관리 자신감 증가</a:t>
            </a:r>
            <a:endParaRPr lang="ko-KR" altLang="en-US" sz="3300" b="1">
              <a:solidFill>
                <a:srgbClr val="5ebc88"/>
              </a:solidFill>
            </a:endParaRPr>
          </a:p>
        </p:txBody>
      </p:sp>
      <p:grpSp>
        <p:nvGrpSpPr>
          <p:cNvPr id="1027" name=""/>
          <p:cNvGrpSpPr/>
          <p:nvPr/>
        </p:nvGrpSpPr>
        <p:grpSpPr>
          <a:xfrm rot="0">
            <a:off x="17259300" y="457200"/>
            <a:ext cx="571500" cy="571500"/>
            <a:chOff x="8886825" y="9715500"/>
            <a:chExt cx="571500" cy="571500"/>
          </a:xfrm>
        </p:grpSpPr>
        <p:pic>
          <p:nvPicPr>
            <p:cNvPr id="1028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9" name=""/>
            <p:cNvSpPr txBox="1"/>
            <p:nvPr/>
          </p:nvSpPr>
          <p:spPr>
            <a:xfrm>
              <a:off x="8942786" y="9896474"/>
              <a:ext cx="334566" cy="37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7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4762" y="0"/>
            <a:ext cx="18295238" cy="10285714"/>
            <a:chOff x="-4762" y="0"/>
            <a:chExt cx="182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4762" y="0"/>
              <a:ext cx="182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3831225" y="3238500"/>
            <a:ext cx="54974" cy="6324600"/>
            <a:chOff x="9081142" y="3885714"/>
            <a:chExt cx="123429" cy="49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5400000">
              <a:off x="6685714" y="6281143"/>
              <a:ext cx="4914286" cy="123429"/>
            </a:xfrm>
            <a:prstGeom prst="rect">
              <a:avLst/>
            </a:prstGeom>
          </p:spPr>
        </p:pic>
      </p:grpSp>
      <p:sp>
        <p:nvSpPr>
          <p:cNvPr id="1014" name=""/>
          <p:cNvSpPr txBox="1"/>
          <p:nvPr/>
        </p:nvSpPr>
        <p:spPr>
          <a:xfrm>
            <a:off x="609600" y="571500"/>
            <a:ext cx="1066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500" b="1">
                <a:solidFill>
                  <a:srgbClr val="5ebc88"/>
                </a:solidFill>
                <a:latin typeface="맑은 고딕"/>
                <a:ea typeface="맑은 고딕"/>
              </a:rPr>
              <a:t>1.3</a:t>
            </a:r>
            <a:endParaRPr lang="en-US" altLang="ko-KR" sz="3500" b="1">
              <a:solidFill>
                <a:srgbClr val="5ebc88"/>
              </a:solidFill>
              <a:latin typeface="맑은 고딕"/>
              <a:ea typeface="맑은 고딕"/>
            </a:endParaRPr>
          </a:p>
        </p:txBody>
      </p:sp>
      <p:sp>
        <p:nvSpPr>
          <p:cNvPr id="1015" name=""/>
          <p:cNvSpPr txBox="1"/>
          <p:nvPr/>
        </p:nvSpPr>
        <p:spPr>
          <a:xfrm>
            <a:off x="1447800" y="561975"/>
            <a:ext cx="4724400" cy="59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 b="1">
                <a:solidFill>
                  <a:srgbClr val="deb98b"/>
                </a:solidFill>
              </a:rPr>
              <a:t>세부목표</a:t>
            </a:r>
            <a:endParaRPr lang="ko-KR" altLang="en-US" sz="3400" b="1">
              <a:solidFill>
                <a:srgbClr val="deb98b"/>
              </a:solidFill>
            </a:endParaRPr>
          </a:p>
        </p:txBody>
      </p:sp>
      <p:grpSp>
        <p:nvGrpSpPr>
          <p:cNvPr id="1016" name="그룹 1003"/>
          <p:cNvGrpSpPr/>
          <p:nvPr/>
        </p:nvGrpSpPr>
        <p:grpSpPr>
          <a:xfrm rot="0">
            <a:off x="3476189" y="1257300"/>
            <a:ext cx="11333333" cy="997083"/>
            <a:chOff x="3476190" y="1860417"/>
            <a:chExt cx="11333333" cy="1675735"/>
          </a:xfrm>
        </p:grpSpPr>
        <p:pic>
          <p:nvPicPr>
            <p:cNvPr id="1017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476190" y="1860417"/>
              <a:ext cx="11333333" cy="1675735"/>
            </a:xfrm>
            <a:prstGeom prst="rect">
              <a:avLst/>
            </a:prstGeom>
          </p:spPr>
        </p:pic>
      </p:grpSp>
      <p:sp>
        <p:nvSpPr>
          <p:cNvPr id="1018" name=""/>
          <p:cNvSpPr txBox="1"/>
          <p:nvPr/>
        </p:nvSpPr>
        <p:spPr>
          <a:xfrm>
            <a:off x="3886200" y="1344930"/>
            <a:ext cx="10458450" cy="75819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ko-KR" altLang="en-US" sz="2900" b="1">
                <a:solidFill>
                  <a:schemeClr val="lt1"/>
                </a:solidFill>
                <a:latin typeface="맑은 고딕"/>
              </a:rPr>
              <a:t>접근성이 뛰어난 </a:t>
            </a:r>
            <a:r>
              <a:rPr lang="en-US" altLang="ko-KR" sz="2900" b="1">
                <a:solidFill>
                  <a:schemeClr val="lt1"/>
                </a:solidFill>
                <a:latin typeface="맑은 고딕"/>
              </a:rPr>
              <a:t>UI</a:t>
            </a:r>
            <a:r>
              <a:rPr lang="ko-KR" altLang="en-US" sz="2900" b="1">
                <a:solidFill>
                  <a:schemeClr val="lt1"/>
                </a:solidFill>
                <a:latin typeface="맑은 고딕"/>
              </a:rPr>
              <a:t>구현</a:t>
            </a:r>
            <a:endParaRPr lang="ko-KR" altLang="en-US" sz="2900" b="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1371600" y="3299460"/>
            <a:ext cx="1676400" cy="62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배경</a:t>
            </a:r>
            <a:endParaRPr lang="ko-KR" altLang="en-US" sz="3500" b="1">
              <a:solidFill>
                <a:srgbClr val="deb98b"/>
              </a:solidFill>
              <a:latin typeface="맑은 고딕"/>
              <a:ea typeface="맑은 고딕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914400" y="4490086"/>
            <a:ext cx="2667000" cy="624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주요 내용</a:t>
            </a:r>
            <a:endParaRPr lang="ko-KR" altLang="en-US" sz="3500" b="1">
              <a:solidFill>
                <a:srgbClr val="deb98b"/>
              </a:solidFill>
              <a:latin typeface="맑은 고딕"/>
              <a:ea typeface="맑은 고딕"/>
            </a:endParaRPr>
          </a:p>
        </p:txBody>
      </p:sp>
      <p:sp>
        <p:nvSpPr>
          <p:cNvPr id="1021" name=""/>
          <p:cNvSpPr txBox="1"/>
          <p:nvPr/>
        </p:nvSpPr>
        <p:spPr>
          <a:xfrm>
            <a:off x="914400" y="7359014"/>
            <a:ext cx="26670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500" b="1">
                <a:solidFill>
                  <a:srgbClr val="deb98b"/>
                </a:solidFill>
                <a:latin typeface="맑은 고딕"/>
                <a:ea typeface="맑은 고딕"/>
              </a:rPr>
              <a:t>기대 효과</a:t>
            </a:r>
            <a:endParaRPr lang="ko-KR" altLang="en-US" sz="3500" b="1">
              <a:solidFill>
                <a:srgbClr val="deb98b"/>
              </a:solidFill>
              <a:latin typeface="맑은 고딕"/>
              <a:ea typeface="맑은 고딕"/>
            </a:endParaRPr>
          </a:p>
        </p:txBody>
      </p:sp>
      <p:cxnSp>
        <p:nvCxnSpPr>
          <p:cNvPr id="1022" name=""/>
          <p:cNvCxnSpPr/>
          <p:nvPr/>
        </p:nvCxnSpPr>
        <p:spPr>
          <a:xfrm>
            <a:off x="4419600" y="4229100"/>
            <a:ext cx="10744200" cy="0"/>
          </a:xfrm>
          <a:prstGeom prst="line">
            <a:avLst/>
          </a:prstGeom>
          <a:ln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"/>
          <p:cNvSpPr txBox="1"/>
          <p:nvPr/>
        </p:nvSpPr>
        <p:spPr>
          <a:xfrm>
            <a:off x="4419600" y="3314700"/>
            <a:ext cx="12725400" cy="5886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300" b="1">
                <a:solidFill>
                  <a:srgbClr val="5ebc88"/>
                </a:solidFill>
              </a:rPr>
              <a:t>타사이트의 복잡한 인증절차 요구 및 복잡한 </a:t>
            </a:r>
            <a:r>
              <a:rPr lang="en-US" altLang="ko-KR" sz="3300" b="1">
                <a:solidFill>
                  <a:srgbClr val="5ebc88"/>
                </a:solidFill>
              </a:rPr>
              <a:t>UI</a:t>
            </a:r>
            <a:endParaRPr lang="en-US" altLang="ko-KR" sz="3300" b="1">
              <a:solidFill>
                <a:srgbClr val="5ebc88"/>
              </a:solidFill>
            </a:endParaRPr>
          </a:p>
        </p:txBody>
      </p:sp>
      <p:cxnSp>
        <p:nvCxnSpPr>
          <p:cNvPr id="1024" name=""/>
          <p:cNvCxnSpPr/>
          <p:nvPr/>
        </p:nvCxnSpPr>
        <p:spPr>
          <a:xfrm>
            <a:off x="4419600" y="6743700"/>
            <a:ext cx="10744200" cy="0"/>
          </a:xfrm>
          <a:prstGeom prst="line">
            <a:avLst/>
          </a:prstGeom>
          <a:ln>
            <a:solidFill>
              <a:srgbClr val="deb9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"/>
          <p:cNvSpPr txBox="1"/>
          <p:nvPr/>
        </p:nvSpPr>
        <p:spPr>
          <a:xfrm>
            <a:off x="4419600" y="4566286"/>
            <a:ext cx="10591800" cy="1604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직관성이 뛰어난 레이아웃 구축</a:t>
            </a:r>
            <a:endParaRPr lang="ko-KR" altLang="en-US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다양하고 쉽고 빠른 검색 방식 </a:t>
            </a:r>
            <a:endParaRPr lang="ko-KR" altLang="en-US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간단한 인증 절차를 통한 접근성 확보</a:t>
            </a:r>
            <a:endParaRPr lang="ko-KR" altLang="en-US" sz="3300" b="1">
              <a:solidFill>
                <a:srgbClr val="5ebc88"/>
              </a:solidFill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4419600" y="7393302"/>
            <a:ext cx="10591800" cy="109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 </a:t>
            </a:r>
            <a:r>
              <a:rPr lang="ko-KR" altLang="en-US" sz="3300" b="1">
                <a:solidFill>
                  <a:srgbClr val="5ebc88"/>
                </a:solidFill>
              </a:rPr>
              <a:t>접근성이 뛰어난 </a:t>
            </a:r>
            <a:r>
              <a:rPr lang="en-US" altLang="ko-KR" sz="3300" b="1">
                <a:solidFill>
                  <a:srgbClr val="5ebc88"/>
                </a:solidFill>
              </a:rPr>
              <a:t>UI</a:t>
            </a:r>
            <a:r>
              <a:rPr lang="ko-KR" altLang="en-US" sz="3300" b="1">
                <a:solidFill>
                  <a:srgbClr val="5ebc88"/>
                </a:solidFill>
              </a:rPr>
              <a:t>로 사용자들의 만족도 향상</a:t>
            </a:r>
            <a:endParaRPr lang="ko-KR" altLang="en-US" sz="3300" b="1">
              <a:solidFill>
                <a:srgbClr val="5ebc88"/>
              </a:solidFill>
            </a:endParaRPr>
          </a:p>
          <a:p>
            <a:pPr>
              <a:defRPr/>
            </a:pPr>
            <a:r>
              <a:rPr lang="en-US" altLang="ko-KR" sz="3300" b="1">
                <a:solidFill>
                  <a:srgbClr val="5ebc88"/>
                </a:solidFill>
              </a:rPr>
              <a:t>-</a:t>
            </a:r>
            <a:r>
              <a:rPr lang="ko-KR" altLang="en-US" sz="3300" b="1">
                <a:solidFill>
                  <a:srgbClr val="5ebc88"/>
                </a:solidFill>
              </a:rPr>
              <a:t> </a:t>
            </a:r>
            <a:r>
              <a:rPr lang="en-US" altLang="ko-KR" sz="3300" b="1">
                <a:solidFill>
                  <a:srgbClr val="5ebc88"/>
                </a:solidFill>
              </a:rPr>
              <a:t>Design Thinking</a:t>
            </a:r>
            <a:r>
              <a:rPr lang="ko-KR" altLang="en-US" sz="3300" b="1">
                <a:solidFill>
                  <a:srgbClr val="5ebc88"/>
                </a:solidFill>
              </a:rPr>
              <a:t> 사고를 사용한 편리성 향상</a:t>
            </a:r>
            <a:endParaRPr lang="ko-KR" altLang="en-US" sz="3300" b="1">
              <a:solidFill>
                <a:srgbClr val="5ebc88"/>
              </a:solidFill>
            </a:endParaRPr>
          </a:p>
        </p:txBody>
      </p:sp>
      <p:grpSp>
        <p:nvGrpSpPr>
          <p:cNvPr id="1027" name=""/>
          <p:cNvGrpSpPr/>
          <p:nvPr/>
        </p:nvGrpSpPr>
        <p:grpSpPr>
          <a:xfrm rot="0">
            <a:off x="17259300" y="457200"/>
            <a:ext cx="571500" cy="571500"/>
            <a:chOff x="8886825" y="9715500"/>
            <a:chExt cx="571500" cy="571500"/>
          </a:xfrm>
        </p:grpSpPr>
        <p:pic>
          <p:nvPicPr>
            <p:cNvPr id="1028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886825" y="9715500"/>
              <a:ext cx="571500" cy="571500"/>
            </a:xfrm>
            <a:prstGeom prst="rect">
              <a:avLst/>
            </a:prstGeom>
          </p:spPr>
        </p:pic>
        <p:sp>
          <p:nvSpPr>
            <p:cNvPr id="1029" name=""/>
            <p:cNvSpPr txBox="1"/>
            <p:nvPr/>
          </p:nvSpPr>
          <p:spPr>
            <a:xfrm>
              <a:off x="8942786" y="9896474"/>
              <a:ext cx="334566" cy="371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900" b="1">
                  <a:solidFill>
                    <a:schemeClr val="dk1"/>
                  </a:solidFill>
                  <a:latin typeface="맑은 고딕"/>
                  <a:ea typeface="맑은 고딕"/>
                </a:rPr>
                <a:t>8</a:t>
              </a:r>
              <a:endParaRPr lang="en-US" altLang="ko-KR" sz="1900" b="1">
                <a:solidFill>
                  <a:schemeClr val="dk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1934</ep:Words>
  <ep:PresentationFormat>On-screen Show (4:3)</ep:PresentationFormat>
  <ep:Paragraphs>410</ep:Paragraphs>
  <ep:Slides>50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ep:HeadingPairs>
  <ep:TitlesOfParts>
    <vt:vector size="5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2021-02-05T11:25:00.000</dcterms:created>
  <dc:creator>officegen</dc:creator>
  <cp:lastModifiedBy>nbane</cp:lastModifiedBy>
  <dcterms:modified xsi:type="dcterms:W3CDTF">2021-03-07T11:54:35.891</dcterms:modified>
  <cp:revision>162</cp:revision>
  <cp:version>1000.0000.01</cp:version>
</cp:coreProperties>
</file>