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sldIdLst>
    <p:sldId id="284" r:id="rId5"/>
    <p:sldId id="286" r:id="rId6"/>
    <p:sldId id="287" r:id="rId7"/>
    <p:sldId id="285" r:id="rId8"/>
    <p:sldId id="261" r:id="rId9"/>
    <p:sldId id="262" r:id="rId10"/>
    <p:sldId id="288" r:id="rId11"/>
    <p:sldId id="290" r:id="rId12"/>
    <p:sldId id="291" r:id="rId13"/>
    <p:sldId id="297" r:id="rId14"/>
    <p:sldId id="292" r:id="rId15"/>
    <p:sldId id="293" r:id="rId16"/>
    <p:sldId id="294" r:id="rId17"/>
    <p:sldId id="29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6216" userDrawn="1">
          <p15:clr>
            <a:srgbClr val="A4A3A4"/>
          </p15:clr>
        </p15:guide>
        <p15:guide id="3" pos="1440" userDrawn="1">
          <p15:clr>
            <a:srgbClr val="A4A3A4"/>
          </p15:clr>
        </p15:guide>
        <p15:guide id="4" orient="horz" pos="2352" userDrawn="1">
          <p15:clr>
            <a:srgbClr val="A4A3A4"/>
          </p15:clr>
        </p15:guide>
        <p15:guide id="5" orient="horz" pos="936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orient="horz" pos="31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C46A"/>
    <a:srgbClr val="97EFD3"/>
    <a:srgbClr val="F15574"/>
    <a:srgbClr val="F4EBE8"/>
    <a:srgbClr val="ECC4BF"/>
    <a:srgbClr val="C9ABA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899" autoAdjust="0"/>
  </p:normalViewPr>
  <p:slideViewPr>
    <p:cSldViewPr snapToGrid="0" snapToObjects="1" showGuides="1">
      <p:cViewPr varScale="1">
        <p:scale>
          <a:sx n="124" d="100"/>
          <a:sy n="124" d="100"/>
        </p:scale>
        <p:origin x="302" y="91"/>
      </p:cViewPr>
      <p:guideLst>
        <p:guide orient="horz" pos="528"/>
        <p:guide pos="6216"/>
        <p:guide pos="1440"/>
        <p:guide orient="horz" pos="2352"/>
        <p:guide orient="horz" pos="936"/>
        <p:guide pos="3840"/>
        <p:guide orient="horz" pos="3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8102F-BFA3-4357-9FA0-3A064E6F1B5A}" type="datetimeFigureOut">
              <a:rPr lang="en-US" smtClean="0"/>
              <a:t>7/5/2025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D3DFC-11A7-4DDF-8AEE-A5ACE051E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0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630936"/>
          </a:xfrm>
        </p:spPr>
        <p:txBody>
          <a:bodyPr>
            <a:noAutofit/>
          </a:bodyPr>
          <a:lstStyle>
            <a:lvl1pPr marL="54864" indent="0" algn="l">
              <a:lnSpc>
                <a:spcPct val="12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759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240ABBF-9F6E-51C2-3600-798F3A8C4868}"/>
              </a:ext>
            </a:extLst>
          </p:cNvPr>
          <p:cNvSpPr/>
          <p:nvPr userDrawn="1"/>
        </p:nvSpPr>
        <p:spPr>
          <a:xfrm>
            <a:off x="547230" y="194408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724FD7F3-2232-7463-6613-3EF2344BD063}"/>
              </a:ext>
            </a:extLst>
          </p:cNvPr>
          <p:cNvSpPr/>
          <p:nvPr userDrawn="1"/>
        </p:nvSpPr>
        <p:spPr>
          <a:xfrm>
            <a:off x="4922989" y="194696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234E24BE-6EC9-C62B-1B5F-EBE5C279EF38}"/>
              </a:ext>
            </a:extLst>
          </p:cNvPr>
          <p:cNvSpPr/>
          <p:nvPr userDrawn="1"/>
        </p:nvSpPr>
        <p:spPr>
          <a:xfrm>
            <a:off x="9225456" y="192477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F4987345-5BC3-6B09-35D1-118625B93B26}"/>
              </a:ext>
            </a:extLst>
          </p:cNvPr>
          <p:cNvSpPr/>
          <p:nvPr userDrawn="1"/>
        </p:nvSpPr>
        <p:spPr>
          <a:xfrm>
            <a:off x="2798649" y="3902220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D24F97D8-E25C-583D-72FF-A9AD2A77A71F}"/>
              </a:ext>
            </a:extLst>
          </p:cNvPr>
          <p:cNvSpPr/>
          <p:nvPr userDrawn="1"/>
        </p:nvSpPr>
        <p:spPr>
          <a:xfrm>
            <a:off x="7156227" y="388003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96B6B23-01AB-14E3-6F7D-14E56C8F7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88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D9C006-6816-1398-2752-53296B2275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5C67F012-5EC1-3C44-2545-C90EFB6C7A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84C1F7B9-544F-1D65-F30E-22B977B0EA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10407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0785379-F700-62B9-BF17-703A87E298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67985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600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4;p42">
            <a:extLst>
              <a:ext uri="{FF2B5EF4-FFF2-40B4-BE49-F238E27FC236}">
                <a16:creationId xmlns:a16="http://schemas.microsoft.com/office/drawing/2014/main" id="{8B24251C-09A2-7EC7-D81E-7B4EC1A6C8FB}"/>
              </a:ext>
            </a:extLst>
          </p:cNvPr>
          <p:cNvSpPr/>
          <p:nvPr userDrawn="1"/>
        </p:nvSpPr>
        <p:spPr>
          <a:xfrm>
            <a:off x="1043969" y="2096168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634;p42">
            <a:extLst>
              <a:ext uri="{FF2B5EF4-FFF2-40B4-BE49-F238E27FC236}">
                <a16:creationId xmlns:a16="http://schemas.microsoft.com/office/drawing/2014/main" id="{7095FC12-1305-9C50-D9A9-1BA4392374E6}"/>
              </a:ext>
            </a:extLst>
          </p:cNvPr>
          <p:cNvSpPr/>
          <p:nvPr userDrawn="1"/>
        </p:nvSpPr>
        <p:spPr>
          <a:xfrm>
            <a:off x="1043969" y="4160972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AA325A5B-8E43-DA35-85DE-66DB81C5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CA26A7E-435E-AFBA-FECA-047481A8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CD3C-84E1-013B-FEDD-5B4008CD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152" y="2007884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2E5F6B0-4BF8-B61C-19DC-44EADF2C6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10FDC74-97A7-7CF9-8479-7DF70FE009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45152" y="4093420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9E27A-A5B9-7554-B03C-977DD069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2D671-9FA9-57ED-C5BB-EF64BEB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944D9-3F95-D788-A7A5-9C541DBD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78057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6481182" y="2106081"/>
            <a:ext cx="5056632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505424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504888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4604512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8128" y="1956816"/>
            <a:ext cx="5047488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600154" y="2944368"/>
            <a:ext cx="4608576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89090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837094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8;p53">
            <a:extLst>
              <a:ext uri="{FF2B5EF4-FFF2-40B4-BE49-F238E27FC236}">
                <a16:creationId xmlns:a16="http://schemas.microsoft.com/office/drawing/2014/main" id="{1BF10461-2A6D-BD12-B1D7-5A73DDD367A8}"/>
              </a:ext>
            </a:extLst>
          </p:cNvPr>
          <p:cNvSpPr/>
          <p:nvPr userDrawn="1"/>
        </p:nvSpPr>
        <p:spPr>
          <a:xfrm>
            <a:off x="4599233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9B6C5E12-67C8-B5AA-FC61-A40F6C388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056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92BD99C3-C1A1-E89B-FB77-6221D2FBE9A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15873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7888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489914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48316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7;p33">
            <a:extLst>
              <a:ext uri="{FF2B5EF4-FFF2-40B4-BE49-F238E27FC236}">
                <a16:creationId xmlns:a16="http://schemas.microsoft.com/office/drawing/2014/main" id="{E7EB222B-6CF5-9486-E495-4BBCFBA5DEE9}"/>
              </a:ext>
            </a:extLst>
          </p:cNvPr>
          <p:cNvSpPr/>
          <p:nvPr userDrawn="1"/>
        </p:nvSpPr>
        <p:spPr>
          <a:xfrm>
            <a:off x="5400719" y="1198578"/>
            <a:ext cx="6114430" cy="47945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328;p33">
            <a:extLst>
              <a:ext uri="{FF2B5EF4-FFF2-40B4-BE49-F238E27FC236}">
                <a16:creationId xmlns:a16="http://schemas.microsoft.com/office/drawing/2014/main" id="{1FEBC754-F0A8-F9F6-F804-7081E078D8F5}"/>
              </a:ext>
            </a:extLst>
          </p:cNvPr>
          <p:cNvSpPr/>
          <p:nvPr userDrawn="1"/>
        </p:nvSpPr>
        <p:spPr>
          <a:xfrm>
            <a:off x="5196524" y="838200"/>
            <a:ext cx="6114430" cy="49149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F8B0E5-D249-4F2F-16F0-7A9A49B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783080"/>
            <a:ext cx="4959821" cy="1162762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2CFE759-845E-6170-DB8C-EA3FA075B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51128" cy="68580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189B6C-4236-0B00-D585-EEE5183E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944368"/>
            <a:ext cx="4818888" cy="213055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37E9B-F86D-C91D-23CC-19F188DE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2901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55B0F1-C1EF-3790-A994-C8C4BB61CCB9}"/>
              </a:ext>
            </a:extLst>
          </p:cNvPr>
          <p:cNvCxnSpPr>
            <a:cxnSpLocks/>
          </p:cNvCxnSpPr>
          <p:nvPr/>
        </p:nvCxnSpPr>
        <p:spPr>
          <a:xfrm>
            <a:off x="4351128" y="6532618"/>
            <a:ext cx="36930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4F275B-2CE9-CD3C-081E-0B79C125257E}"/>
              </a:ext>
            </a:extLst>
          </p:cNvPr>
          <p:cNvCxnSpPr>
            <a:cxnSpLocks/>
          </p:cNvCxnSpPr>
          <p:nvPr/>
        </p:nvCxnSpPr>
        <p:spPr>
          <a:xfrm>
            <a:off x="8467344" y="6527001"/>
            <a:ext cx="3724656" cy="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3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709928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188366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3482" y="812292"/>
            <a:ext cx="463600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023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ABFF-AED1-441E-410D-E91E5B9E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D9EB3-189A-FE0F-8C95-73C33781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80446-577A-69FB-646E-AF1DA413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E09C2-379A-DC94-A05D-1A629B34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5434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2A2AC-7ED9-922C-AFA3-C7474D93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73C7A-2028-226F-C1ED-1807BD3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5B8F9-3C91-FD08-87E3-6E39B35B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1624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BDBB369-4213-AA70-D2DD-33F4E9E1F195}"/>
              </a:ext>
            </a:extLst>
          </p:cNvPr>
          <p:cNvSpPr/>
          <p:nvPr userDrawn="1"/>
        </p:nvSpPr>
        <p:spPr>
          <a:xfrm>
            <a:off x="1072604" y="2550039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3BF27898-0ACC-24EB-589A-96F29C94157A}"/>
              </a:ext>
            </a:extLst>
          </p:cNvPr>
          <p:cNvSpPr/>
          <p:nvPr userDrawn="1"/>
        </p:nvSpPr>
        <p:spPr>
          <a:xfrm>
            <a:off x="3235665" y="2522510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62CA34BE-87A5-8F47-C395-886E6870CF67}"/>
              </a:ext>
            </a:extLst>
          </p:cNvPr>
          <p:cNvSpPr/>
          <p:nvPr userDrawn="1"/>
        </p:nvSpPr>
        <p:spPr>
          <a:xfrm>
            <a:off x="5415148" y="2513962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E432D5F8-7F62-B5A0-F3AC-814BFBEEB0ED}"/>
              </a:ext>
            </a:extLst>
          </p:cNvPr>
          <p:cNvSpPr/>
          <p:nvPr userDrawn="1"/>
        </p:nvSpPr>
        <p:spPr>
          <a:xfrm>
            <a:off x="7530416" y="2524926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FBCE3915-CF40-BF29-2DBB-D9F447CC7555}"/>
              </a:ext>
            </a:extLst>
          </p:cNvPr>
          <p:cNvSpPr/>
          <p:nvPr userDrawn="1"/>
        </p:nvSpPr>
        <p:spPr>
          <a:xfrm>
            <a:off x="9709899" y="2516378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811789E5-14E6-E7AB-C9D8-6E51B4544B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672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C40220B-3ED2-1841-92D5-C0056EF47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54680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B8BC651C-16ED-1741-08D3-8BA2D618C6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095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B42AFC50-5862-D501-9586-4A96D4DA66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4321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5772425-B358-35A8-C707-76C81B500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2863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0B8A0CF-58B1-629F-C8DB-238E51142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102" y="432511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3973DBDD-5F4C-3094-B5AB-751AF36037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6A7033DE-A188-7F2B-B42D-3B4334B2C4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82C8DA85-8265-9485-A51D-73E1629CC5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0594F27-59D4-99D2-77B5-71915573ED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600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74892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F51DD675-2DC4-A4BE-C624-3048A2E666B7}"/>
              </a:ext>
            </a:extLst>
          </p:cNvPr>
          <p:cNvSpPr/>
          <p:nvPr userDrawn="1"/>
        </p:nvSpPr>
        <p:spPr>
          <a:xfrm>
            <a:off x="809553" y="1012104"/>
            <a:ext cx="6957749" cy="50617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328;p33">
            <a:extLst>
              <a:ext uri="{FF2B5EF4-FFF2-40B4-BE49-F238E27FC236}">
                <a16:creationId xmlns:a16="http://schemas.microsoft.com/office/drawing/2014/main" id="{A0952ED0-9FCB-B6D2-E806-E2663B8961D0}"/>
              </a:ext>
            </a:extLst>
          </p:cNvPr>
          <p:cNvSpPr/>
          <p:nvPr userDrawn="1"/>
        </p:nvSpPr>
        <p:spPr>
          <a:xfrm>
            <a:off x="600338" y="782757"/>
            <a:ext cx="6957749" cy="506173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709928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BC3CDDF-FEA3-712D-9071-515D264F06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96656" y="0"/>
            <a:ext cx="3895344" cy="6858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3054096"/>
            <a:ext cx="5010912" cy="2130552"/>
          </a:xfrm>
        </p:spPr>
        <p:txBody>
          <a:bodyPr/>
          <a:lstStyle>
            <a:lvl1pPr marL="54864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F7CD76-D087-685D-2E27-537F34D67EBE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3F889-82B6-D594-DA07-4C82AE33663F}"/>
              </a:ext>
            </a:extLst>
          </p:cNvPr>
          <p:cNvGrpSpPr/>
          <p:nvPr userDrawn="1"/>
        </p:nvGrpSpPr>
        <p:grpSpPr>
          <a:xfrm>
            <a:off x="0" y="6527001"/>
            <a:ext cx="8294153" cy="5617"/>
            <a:chOff x="0" y="6527001"/>
            <a:chExt cx="8294153" cy="561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4BFE95-6DCA-752C-0F0C-CCAF1A576CD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920C2FA-C2E7-21E2-09D0-3BA6B1BC2C1E}"/>
                </a:ext>
              </a:extLst>
            </p:cNvPr>
            <p:cNvCxnSpPr>
              <a:cxnSpLocks/>
            </p:cNvCxnSpPr>
            <p:nvPr/>
          </p:nvCxnSpPr>
          <p:spPr>
            <a:xfrm>
              <a:off x="435864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0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D51F-4DA4-5AB7-6ACD-17065B8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711-7A11-A788-DD48-17D0C3B0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279392"/>
            <a:ext cx="2980944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9061A64A-DA6A-5D22-BE0B-94B0626A6CF1}"/>
              </a:ext>
            </a:extLst>
          </p:cNvPr>
          <p:cNvSpPr/>
          <p:nvPr userDrawn="1"/>
        </p:nvSpPr>
        <p:spPr>
          <a:xfrm>
            <a:off x="5102241" y="597060"/>
            <a:ext cx="5949692" cy="594969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88E5310-5724-6031-306F-4110AC65EB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001768" y="420624"/>
            <a:ext cx="5897880" cy="589788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9116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11000232" cy="4160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20134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7;p33">
            <a:extLst>
              <a:ext uri="{FF2B5EF4-FFF2-40B4-BE49-F238E27FC236}">
                <a16:creationId xmlns:a16="http://schemas.microsoft.com/office/drawing/2014/main" id="{EA1EE280-E44E-F71B-ED1B-CA8CEDEE6175}"/>
              </a:ext>
            </a:extLst>
          </p:cNvPr>
          <p:cNvSpPr/>
          <p:nvPr userDrawn="1"/>
        </p:nvSpPr>
        <p:spPr>
          <a:xfrm>
            <a:off x="1087280" y="1161412"/>
            <a:ext cx="10221119" cy="483174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accent2">
                  <a:lumMod val="20000"/>
                  <a:lumOff val="8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328;p33">
            <a:extLst>
              <a:ext uri="{FF2B5EF4-FFF2-40B4-BE49-F238E27FC236}">
                <a16:creationId xmlns:a16="http://schemas.microsoft.com/office/drawing/2014/main" id="{332C8624-D848-DF0C-9104-7A2655E4A0FE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322576"/>
            <a:ext cx="6473952" cy="1901952"/>
          </a:xfrm>
        </p:spPr>
        <p:txBody>
          <a:bodyPr anchor="ctr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817D722-78FF-E98D-229F-DDC8146F55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7874" y="809103"/>
            <a:ext cx="1798955" cy="2062163"/>
          </a:xfrm>
        </p:spPr>
        <p:txBody>
          <a:bodyPr anchor="t"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2" y="4334256"/>
            <a:ext cx="2340864" cy="5852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9A35D83-86B3-5132-45B2-6382E8F3A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81160" y="3957272"/>
            <a:ext cx="1798955" cy="2062163"/>
          </a:xfrm>
        </p:spPr>
        <p:txBody>
          <a:bodyPr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”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53ABF-1C17-E7D0-EEB7-468CEDF285C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64DF1-77A3-B856-5F46-12724706B8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61FC7-9CAD-4B2D-A8F6-C172AF6D5E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8438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9;p53">
            <a:extLst>
              <a:ext uri="{FF2B5EF4-FFF2-40B4-BE49-F238E27FC236}">
                <a16:creationId xmlns:a16="http://schemas.microsoft.com/office/drawing/2014/main" id="{E21113D2-FC9F-27EC-7A45-E8F7695D1407}"/>
              </a:ext>
            </a:extLst>
          </p:cNvPr>
          <p:cNvSpPr/>
          <p:nvPr userDrawn="1"/>
        </p:nvSpPr>
        <p:spPr>
          <a:xfrm>
            <a:off x="694922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9;p53">
            <a:extLst>
              <a:ext uri="{FF2B5EF4-FFF2-40B4-BE49-F238E27FC236}">
                <a16:creationId xmlns:a16="http://schemas.microsoft.com/office/drawing/2014/main" id="{AD0B836B-7152-D6F5-7044-4B3B321454F5}"/>
              </a:ext>
            </a:extLst>
          </p:cNvPr>
          <p:cNvSpPr/>
          <p:nvPr userDrawn="1"/>
        </p:nvSpPr>
        <p:spPr>
          <a:xfrm>
            <a:off x="3541000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9;p53">
            <a:extLst>
              <a:ext uri="{FF2B5EF4-FFF2-40B4-BE49-F238E27FC236}">
                <a16:creationId xmlns:a16="http://schemas.microsoft.com/office/drawing/2014/main" id="{65518B88-F549-D8C7-0CD2-91E7CABE5E13}"/>
              </a:ext>
            </a:extLst>
          </p:cNvPr>
          <p:cNvSpPr/>
          <p:nvPr userDrawn="1"/>
        </p:nvSpPr>
        <p:spPr>
          <a:xfrm>
            <a:off x="6387080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149;p53">
            <a:extLst>
              <a:ext uri="{FF2B5EF4-FFF2-40B4-BE49-F238E27FC236}">
                <a16:creationId xmlns:a16="http://schemas.microsoft.com/office/drawing/2014/main" id="{EF098B7F-7320-E28C-D4A0-9C0D6072BDA7}"/>
              </a:ext>
            </a:extLst>
          </p:cNvPr>
          <p:cNvSpPr/>
          <p:nvPr userDrawn="1"/>
        </p:nvSpPr>
        <p:spPr>
          <a:xfrm>
            <a:off x="9233158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2169547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2169547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252B54-8A68-DB21-54FB-342276BCEE38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84EF8F-B039-D242-A81B-F393B674C274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9D6E63-D581-350F-03A0-665A80481391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05D09F-A5CA-2745-537C-05333575CD8F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2B86B-C1F2-7E0E-C065-E2B156A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DA4D1-2752-E7A4-2EB8-33E5536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200B8-5151-AE1E-3DA7-04B96598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3937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49;p53">
            <a:extLst>
              <a:ext uri="{FF2B5EF4-FFF2-40B4-BE49-F238E27FC236}">
                <a16:creationId xmlns:a16="http://schemas.microsoft.com/office/drawing/2014/main" id="{559D8666-7371-3C57-AFFE-49810709BDDB}"/>
              </a:ext>
            </a:extLst>
          </p:cNvPr>
          <p:cNvSpPr/>
          <p:nvPr userDrawn="1"/>
        </p:nvSpPr>
        <p:spPr>
          <a:xfrm>
            <a:off x="663551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149;p53">
            <a:extLst>
              <a:ext uri="{FF2B5EF4-FFF2-40B4-BE49-F238E27FC236}">
                <a16:creationId xmlns:a16="http://schemas.microsoft.com/office/drawing/2014/main" id="{434B564B-DE03-74A6-773C-0FD4632658D1}"/>
              </a:ext>
            </a:extLst>
          </p:cNvPr>
          <p:cNvSpPr/>
          <p:nvPr userDrawn="1"/>
        </p:nvSpPr>
        <p:spPr>
          <a:xfrm>
            <a:off x="663550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149;p53">
            <a:extLst>
              <a:ext uri="{FF2B5EF4-FFF2-40B4-BE49-F238E27FC236}">
                <a16:creationId xmlns:a16="http://schemas.microsoft.com/office/drawing/2014/main" id="{A98F51D8-7768-BB9C-DEFD-FE6F101B538B}"/>
              </a:ext>
            </a:extLst>
          </p:cNvPr>
          <p:cNvSpPr/>
          <p:nvPr userDrawn="1"/>
        </p:nvSpPr>
        <p:spPr>
          <a:xfrm>
            <a:off x="3509629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149;p53">
            <a:extLst>
              <a:ext uri="{FF2B5EF4-FFF2-40B4-BE49-F238E27FC236}">
                <a16:creationId xmlns:a16="http://schemas.microsoft.com/office/drawing/2014/main" id="{824DDB7E-F583-BE45-8440-04134133EF5E}"/>
              </a:ext>
            </a:extLst>
          </p:cNvPr>
          <p:cNvSpPr/>
          <p:nvPr userDrawn="1"/>
        </p:nvSpPr>
        <p:spPr>
          <a:xfrm>
            <a:off x="3509628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149;p53">
            <a:extLst>
              <a:ext uri="{FF2B5EF4-FFF2-40B4-BE49-F238E27FC236}">
                <a16:creationId xmlns:a16="http://schemas.microsoft.com/office/drawing/2014/main" id="{3AB34327-1213-C6F7-069A-661286889411}"/>
              </a:ext>
            </a:extLst>
          </p:cNvPr>
          <p:cNvSpPr/>
          <p:nvPr userDrawn="1"/>
        </p:nvSpPr>
        <p:spPr>
          <a:xfrm>
            <a:off x="6355709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149;p53">
            <a:extLst>
              <a:ext uri="{FF2B5EF4-FFF2-40B4-BE49-F238E27FC236}">
                <a16:creationId xmlns:a16="http://schemas.microsoft.com/office/drawing/2014/main" id="{B6BF1339-971D-E8EC-9A92-C646A04A9796}"/>
              </a:ext>
            </a:extLst>
          </p:cNvPr>
          <p:cNvSpPr/>
          <p:nvPr userDrawn="1"/>
        </p:nvSpPr>
        <p:spPr>
          <a:xfrm>
            <a:off x="6355708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" name="Google Shape;1149;p53">
            <a:extLst>
              <a:ext uri="{FF2B5EF4-FFF2-40B4-BE49-F238E27FC236}">
                <a16:creationId xmlns:a16="http://schemas.microsoft.com/office/drawing/2014/main" id="{2C16FE32-0722-CA1D-92A1-77B7780BDE81}"/>
              </a:ext>
            </a:extLst>
          </p:cNvPr>
          <p:cNvSpPr/>
          <p:nvPr userDrawn="1"/>
        </p:nvSpPr>
        <p:spPr>
          <a:xfrm>
            <a:off x="9201787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149;p53">
            <a:extLst>
              <a:ext uri="{FF2B5EF4-FFF2-40B4-BE49-F238E27FC236}">
                <a16:creationId xmlns:a16="http://schemas.microsoft.com/office/drawing/2014/main" id="{A3D368EA-D182-9937-D248-E4051379E257}"/>
              </a:ext>
            </a:extLst>
          </p:cNvPr>
          <p:cNvSpPr/>
          <p:nvPr userDrawn="1"/>
        </p:nvSpPr>
        <p:spPr>
          <a:xfrm>
            <a:off x="9201786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7A4420-EB9D-589B-DE9E-4CFCC6B25A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581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Picture Placeholder 22">
            <a:extLst>
              <a:ext uri="{FF2B5EF4-FFF2-40B4-BE49-F238E27FC236}">
                <a16:creationId xmlns:a16="http://schemas.microsoft.com/office/drawing/2014/main" id="{D76F8DA4-2C9A-48DE-DB4A-045A11601F4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7953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7" name="Text Placeholder 26">
            <a:extLst>
              <a:ext uri="{FF2B5EF4-FFF2-40B4-BE49-F238E27FC236}">
                <a16:creationId xmlns:a16="http://schemas.microsoft.com/office/drawing/2014/main" id="{010C7458-97A7-97A1-88E7-1D3194A7EA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022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27F73601-DBA6-A721-D6BF-321A387810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1985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22">
            <a:extLst>
              <a:ext uri="{FF2B5EF4-FFF2-40B4-BE49-F238E27FC236}">
                <a16:creationId xmlns:a16="http://schemas.microsoft.com/office/drawing/2014/main" id="{060504F7-2F69-FC38-B09C-5DCA35CD85A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3357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3843A45B-37B6-D773-B219-9EBAD5F195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19856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Text Placeholder 24">
            <a:extLst>
              <a:ext uri="{FF2B5EF4-FFF2-40B4-BE49-F238E27FC236}">
                <a16:creationId xmlns:a16="http://schemas.microsoft.com/office/drawing/2014/main" id="{E5E9A104-54F0-5100-0B27-DBD2DF2067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63640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22">
            <a:extLst>
              <a:ext uri="{FF2B5EF4-FFF2-40B4-BE49-F238E27FC236}">
                <a16:creationId xmlns:a16="http://schemas.microsoft.com/office/drawing/2014/main" id="{23469072-7775-90E2-6C92-C6D03C1DACB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77356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26">
            <a:extLst>
              <a:ext uri="{FF2B5EF4-FFF2-40B4-BE49-F238E27FC236}">
                <a16:creationId xmlns:a16="http://schemas.microsoft.com/office/drawing/2014/main" id="{BF06B9AA-555D-874C-1198-B3ED9EBC714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364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4" name="Text Placeholder 24">
            <a:extLst>
              <a:ext uri="{FF2B5EF4-FFF2-40B4-BE49-F238E27FC236}">
                <a16:creationId xmlns:a16="http://schemas.microsoft.com/office/drawing/2014/main" id="{9690986C-4F11-A46D-923C-CCC08AB6CB7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07424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Picture Placeholder 22">
            <a:extLst>
              <a:ext uri="{FF2B5EF4-FFF2-40B4-BE49-F238E27FC236}">
                <a16:creationId xmlns:a16="http://schemas.microsoft.com/office/drawing/2014/main" id="{A4293B55-9185-9732-2F46-4B62C7F1F21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1140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26">
            <a:extLst>
              <a:ext uri="{FF2B5EF4-FFF2-40B4-BE49-F238E27FC236}">
                <a16:creationId xmlns:a16="http://schemas.microsoft.com/office/drawing/2014/main" id="{B8529D99-B7B2-6411-E928-9FA204E384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07424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6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EB71-EE42-930D-4E54-FA0F44BD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209544" cy="2862072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247;p56">
            <a:extLst>
              <a:ext uri="{FF2B5EF4-FFF2-40B4-BE49-F238E27FC236}">
                <a16:creationId xmlns:a16="http://schemas.microsoft.com/office/drawing/2014/main" id="{1A52F175-2E39-E9BE-B4DF-67098DB248AA}"/>
              </a:ext>
            </a:extLst>
          </p:cNvPr>
          <p:cNvSpPr/>
          <p:nvPr userDrawn="1"/>
        </p:nvSpPr>
        <p:spPr>
          <a:xfrm>
            <a:off x="5607119" y="34704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accent2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9" name="Google Shape;1264;p56">
            <a:extLst>
              <a:ext uri="{FF2B5EF4-FFF2-40B4-BE49-F238E27FC236}">
                <a16:creationId xmlns:a16="http://schemas.microsoft.com/office/drawing/2014/main" id="{CE3B3000-733D-1995-D39A-E659E5A429CC}"/>
              </a:ext>
            </a:extLst>
          </p:cNvPr>
          <p:cNvSpPr/>
          <p:nvPr userDrawn="1"/>
        </p:nvSpPr>
        <p:spPr>
          <a:xfrm>
            <a:off x="5607119" y="16236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278;p56">
            <a:extLst>
              <a:ext uri="{FF2B5EF4-FFF2-40B4-BE49-F238E27FC236}">
                <a16:creationId xmlns:a16="http://schemas.microsoft.com/office/drawing/2014/main" id="{F1BC0AB2-17DA-D97E-3052-DA48D80F7428}"/>
              </a:ext>
            </a:extLst>
          </p:cNvPr>
          <p:cNvSpPr/>
          <p:nvPr userDrawn="1"/>
        </p:nvSpPr>
        <p:spPr>
          <a:xfrm>
            <a:off x="5607119" y="292595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278;p56">
            <a:extLst>
              <a:ext uri="{FF2B5EF4-FFF2-40B4-BE49-F238E27FC236}">
                <a16:creationId xmlns:a16="http://schemas.microsoft.com/office/drawing/2014/main" id="{C860490F-E3DB-3E9F-0AC6-F04949DC59C3}"/>
              </a:ext>
            </a:extLst>
          </p:cNvPr>
          <p:cNvSpPr/>
          <p:nvPr userDrawn="1"/>
        </p:nvSpPr>
        <p:spPr>
          <a:xfrm>
            <a:off x="5607120" y="422303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278;p56">
            <a:extLst>
              <a:ext uri="{FF2B5EF4-FFF2-40B4-BE49-F238E27FC236}">
                <a16:creationId xmlns:a16="http://schemas.microsoft.com/office/drawing/2014/main" id="{522E5778-EA03-EFC4-08AA-ECB1C07ED56E}"/>
              </a:ext>
            </a:extLst>
          </p:cNvPr>
          <p:cNvSpPr/>
          <p:nvPr userDrawn="1"/>
        </p:nvSpPr>
        <p:spPr>
          <a:xfrm>
            <a:off x="5607120" y="55194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268;p56">
            <a:extLst>
              <a:ext uri="{FF2B5EF4-FFF2-40B4-BE49-F238E27FC236}">
                <a16:creationId xmlns:a16="http://schemas.microsoft.com/office/drawing/2014/main" id="{EEA0BE49-92E1-A1A3-40E0-DDAA5511F637}"/>
              </a:ext>
            </a:extLst>
          </p:cNvPr>
          <p:cNvSpPr/>
          <p:nvPr userDrawn="1"/>
        </p:nvSpPr>
        <p:spPr>
          <a:xfrm>
            <a:off x="4348745" y="1637743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282;p56">
            <a:extLst>
              <a:ext uri="{FF2B5EF4-FFF2-40B4-BE49-F238E27FC236}">
                <a16:creationId xmlns:a16="http://schemas.microsoft.com/office/drawing/2014/main" id="{DF15F1EC-1D2B-FF49-7785-26BC7083A07C}"/>
              </a:ext>
            </a:extLst>
          </p:cNvPr>
          <p:cNvSpPr/>
          <p:nvPr userDrawn="1"/>
        </p:nvSpPr>
        <p:spPr>
          <a:xfrm>
            <a:off x="4348745" y="2927249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282;p56">
            <a:extLst>
              <a:ext uri="{FF2B5EF4-FFF2-40B4-BE49-F238E27FC236}">
                <a16:creationId xmlns:a16="http://schemas.microsoft.com/office/drawing/2014/main" id="{BE3FDD69-3D60-CF6B-97A3-7B2C1AE3100A}"/>
              </a:ext>
            </a:extLst>
          </p:cNvPr>
          <p:cNvSpPr/>
          <p:nvPr userDrawn="1"/>
        </p:nvSpPr>
        <p:spPr>
          <a:xfrm>
            <a:off x="4348745" y="427700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Google Shape;1282;p56">
            <a:extLst>
              <a:ext uri="{FF2B5EF4-FFF2-40B4-BE49-F238E27FC236}">
                <a16:creationId xmlns:a16="http://schemas.microsoft.com/office/drawing/2014/main" id="{E3BB1E5B-DA10-B332-D4B8-D551C3053C53}"/>
              </a:ext>
            </a:extLst>
          </p:cNvPr>
          <p:cNvSpPr/>
          <p:nvPr userDrawn="1"/>
        </p:nvSpPr>
        <p:spPr>
          <a:xfrm>
            <a:off x="4348745" y="5568541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Google Shape;1251;p56">
            <a:extLst>
              <a:ext uri="{FF2B5EF4-FFF2-40B4-BE49-F238E27FC236}">
                <a16:creationId xmlns:a16="http://schemas.microsoft.com/office/drawing/2014/main" id="{8D887B7F-9EBA-E7B8-64CE-5EAB1DF08E19}"/>
              </a:ext>
            </a:extLst>
          </p:cNvPr>
          <p:cNvSpPr/>
          <p:nvPr userDrawn="1"/>
        </p:nvSpPr>
        <p:spPr>
          <a:xfrm>
            <a:off x="4348745" y="36111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248;p56">
            <a:extLst>
              <a:ext uri="{FF2B5EF4-FFF2-40B4-BE49-F238E27FC236}">
                <a16:creationId xmlns:a16="http://schemas.microsoft.com/office/drawing/2014/main" id="{5AC86C31-7E67-B4EC-1AE0-291ED77F2214}"/>
              </a:ext>
            </a:extLst>
          </p:cNvPr>
          <p:cNvSpPr/>
          <p:nvPr userDrawn="1"/>
        </p:nvSpPr>
        <p:spPr>
          <a:xfrm>
            <a:off x="5512393" y="24143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29" name="Google Shape;1265;p56">
            <a:extLst>
              <a:ext uri="{FF2B5EF4-FFF2-40B4-BE49-F238E27FC236}">
                <a16:creationId xmlns:a16="http://schemas.microsoft.com/office/drawing/2014/main" id="{A7BF8E2B-5184-B584-D484-7D82C9DA6C41}"/>
              </a:ext>
            </a:extLst>
          </p:cNvPr>
          <p:cNvSpPr/>
          <p:nvPr userDrawn="1"/>
        </p:nvSpPr>
        <p:spPr>
          <a:xfrm>
            <a:off x="5512393" y="15180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1" name="Google Shape;1279;p56">
            <a:extLst>
              <a:ext uri="{FF2B5EF4-FFF2-40B4-BE49-F238E27FC236}">
                <a16:creationId xmlns:a16="http://schemas.microsoft.com/office/drawing/2014/main" id="{9E808B73-94D7-57E7-3837-3DA718162E5B}"/>
              </a:ext>
            </a:extLst>
          </p:cNvPr>
          <p:cNvSpPr/>
          <p:nvPr userDrawn="1"/>
        </p:nvSpPr>
        <p:spPr>
          <a:xfrm>
            <a:off x="5512393" y="2807563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3" name="Google Shape;1279;p56">
            <a:extLst>
              <a:ext uri="{FF2B5EF4-FFF2-40B4-BE49-F238E27FC236}">
                <a16:creationId xmlns:a16="http://schemas.microsoft.com/office/drawing/2014/main" id="{F340E0DF-98FD-EA55-7B4B-8E58FC5CFCDA}"/>
              </a:ext>
            </a:extLst>
          </p:cNvPr>
          <p:cNvSpPr/>
          <p:nvPr userDrawn="1"/>
        </p:nvSpPr>
        <p:spPr>
          <a:xfrm>
            <a:off x="5512394" y="411742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5" name="Google Shape;1279;p56">
            <a:extLst>
              <a:ext uri="{FF2B5EF4-FFF2-40B4-BE49-F238E27FC236}">
                <a16:creationId xmlns:a16="http://schemas.microsoft.com/office/drawing/2014/main" id="{1F52D7F5-AD34-C5B1-EEA2-F711AD3A8C3F}"/>
              </a:ext>
            </a:extLst>
          </p:cNvPr>
          <p:cNvSpPr/>
          <p:nvPr userDrawn="1"/>
        </p:nvSpPr>
        <p:spPr>
          <a:xfrm>
            <a:off x="5512394" y="54138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7" name="Google Shape;1251;p56">
            <a:extLst>
              <a:ext uri="{FF2B5EF4-FFF2-40B4-BE49-F238E27FC236}">
                <a16:creationId xmlns:a16="http://schemas.microsoft.com/office/drawing/2014/main" id="{A4889AFC-C17E-6AF6-25D9-F977ACD04A9D}"/>
              </a:ext>
            </a:extLst>
          </p:cNvPr>
          <p:cNvSpPr/>
          <p:nvPr userDrawn="1"/>
        </p:nvSpPr>
        <p:spPr>
          <a:xfrm>
            <a:off x="4290632" y="303003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" name="Google Shape;1268;p56">
            <a:extLst>
              <a:ext uri="{FF2B5EF4-FFF2-40B4-BE49-F238E27FC236}">
                <a16:creationId xmlns:a16="http://schemas.microsoft.com/office/drawing/2014/main" id="{5E0F6889-9671-EA56-B88B-DBA6C149062C}"/>
              </a:ext>
            </a:extLst>
          </p:cNvPr>
          <p:cNvSpPr/>
          <p:nvPr userDrawn="1"/>
        </p:nvSpPr>
        <p:spPr>
          <a:xfrm>
            <a:off x="4290632" y="1579630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" name="Google Shape;1282;p56">
            <a:extLst>
              <a:ext uri="{FF2B5EF4-FFF2-40B4-BE49-F238E27FC236}">
                <a16:creationId xmlns:a16="http://schemas.microsoft.com/office/drawing/2014/main" id="{44CB8F8B-1D14-EA9D-117E-79BB0DB776E9}"/>
              </a:ext>
            </a:extLst>
          </p:cNvPr>
          <p:cNvSpPr/>
          <p:nvPr userDrawn="1"/>
        </p:nvSpPr>
        <p:spPr>
          <a:xfrm>
            <a:off x="4290632" y="2869136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" name="Google Shape;1282;p56">
            <a:extLst>
              <a:ext uri="{FF2B5EF4-FFF2-40B4-BE49-F238E27FC236}">
                <a16:creationId xmlns:a16="http://schemas.microsoft.com/office/drawing/2014/main" id="{9D8D9DEA-F6DA-EFDC-5DDF-946728969392}"/>
              </a:ext>
            </a:extLst>
          </p:cNvPr>
          <p:cNvSpPr/>
          <p:nvPr userDrawn="1"/>
        </p:nvSpPr>
        <p:spPr>
          <a:xfrm>
            <a:off x="4290632" y="4217824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" name="Google Shape;1282;p56">
            <a:extLst>
              <a:ext uri="{FF2B5EF4-FFF2-40B4-BE49-F238E27FC236}">
                <a16:creationId xmlns:a16="http://schemas.microsoft.com/office/drawing/2014/main" id="{5B83F600-A2A8-FC3E-235C-F63589027CEC}"/>
              </a:ext>
            </a:extLst>
          </p:cNvPr>
          <p:cNvSpPr/>
          <p:nvPr userDrawn="1"/>
        </p:nvSpPr>
        <p:spPr>
          <a:xfrm>
            <a:off x="4290632" y="5510428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3B37AA0A-CC3F-643E-4CA3-94EE9D0B95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55524" y="467895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04148F56-845C-40C8-5EFE-44B32FB557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457200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8" name="Text Placeholder 52">
            <a:extLst>
              <a:ext uri="{FF2B5EF4-FFF2-40B4-BE49-F238E27FC236}">
                <a16:creationId xmlns:a16="http://schemas.microsoft.com/office/drawing/2014/main" id="{6FAEB77B-C9AE-5EC8-3043-2C6C91015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69864" y="780642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A6CA3D6-A486-C220-D150-162068803F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5524" y="1744522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4" name="Text Placeholder 52">
            <a:extLst>
              <a:ext uri="{FF2B5EF4-FFF2-40B4-BE49-F238E27FC236}">
                <a16:creationId xmlns:a16="http://schemas.microsoft.com/office/drawing/2014/main" id="{B70CC111-C404-5983-7E1A-758C72DA21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9864" y="1746504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9" name="Text Placeholder 52">
            <a:extLst>
              <a:ext uri="{FF2B5EF4-FFF2-40B4-BE49-F238E27FC236}">
                <a16:creationId xmlns:a16="http://schemas.microsoft.com/office/drawing/2014/main" id="{0FACAEC0-F5EF-8921-74B5-2C775EC42E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9864" y="2069946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D85BED76-EF8A-3369-FA46-11513F2D22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55524" y="3034028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5" name="Text Placeholder 52">
            <a:extLst>
              <a:ext uri="{FF2B5EF4-FFF2-40B4-BE49-F238E27FC236}">
                <a16:creationId xmlns:a16="http://schemas.microsoft.com/office/drawing/2014/main" id="{3A752FC9-DE9C-9701-E24E-6F1AC075B1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69864" y="3035808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0" name="Text Placeholder 52">
            <a:extLst>
              <a:ext uri="{FF2B5EF4-FFF2-40B4-BE49-F238E27FC236}">
                <a16:creationId xmlns:a16="http://schemas.microsoft.com/office/drawing/2014/main" id="{5CA64FAC-BAC1-519A-1252-ED8A726B63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69864" y="3359250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5FF1804E-BBAF-5060-07A3-705BCCF0D7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5524" y="4382716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52">
            <a:extLst>
              <a:ext uri="{FF2B5EF4-FFF2-40B4-BE49-F238E27FC236}">
                <a16:creationId xmlns:a16="http://schemas.microsoft.com/office/drawing/2014/main" id="{D03AC44E-421F-94EE-DC26-D4F6FB1D54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69864" y="4325112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1" name="Text Placeholder 52">
            <a:extLst>
              <a:ext uri="{FF2B5EF4-FFF2-40B4-BE49-F238E27FC236}">
                <a16:creationId xmlns:a16="http://schemas.microsoft.com/office/drawing/2014/main" id="{4806989D-2A9A-5590-1EF7-9BF0E1F4C4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69864" y="4648554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C28AAD1A-4269-0A5C-7418-7DFC69060C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55524" y="5675320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Text Placeholder 52">
            <a:extLst>
              <a:ext uri="{FF2B5EF4-FFF2-40B4-BE49-F238E27FC236}">
                <a16:creationId xmlns:a16="http://schemas.microsoft.com/office/drawing/2014/main" id="{650C0EB3-5783-DC1F-09A3-02DFAA3164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69864" y="5614416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2" name="Text Placeholder 52">
            <a:extLst>
              <a:ext uri="{FF2B5EF4-FFF2-40B4-BE49-F238E27FC236}">
                <a16:creationId xmlns:a16="http://schemas.microsoft.com/office/drawing/2014/main" id="{94850C9F-BD14-9481-E7F6-526639251E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9864" y="5937858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494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4A45C-8F79-9A61-77E8-09BC4E62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6656E-6C21-DB29-00F0-0CC844DE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742D6-DB37-81C8-6BDD-5C9150A7D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9145" y="6400904"/>
            <a:ext cx="64008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4DB44-E775-B332-D1F0-40DB3A5F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1C4E-47DA-0CDC-75C8-42E9F1EBD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E05079-2B34-E435-A882-A172DE176AE1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440547-EE65-F9CE-1D02-2D326735F06D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B9DC65-7A98-9009-CD43-4A4B57960D46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653D1C-9830-A9D3-084A-35BD971D10F5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51" r:id="rId4"/>
    <p:sldLayoutId id="2147483658" r:id="rId5"/>
    <p:sldLayoutId id="2147483661" r:id="rId6"/>
    <p:sldLayoutId id="2147483663" r:id="rId7"/>
    <p:sldLayoutId id="2147483664" r:id="rId8"/>
    <p:sldLayoutId id="2147483668" r:id="rId9"/>
    <p:sldLayoutId id="2147483662" r:id="rId10"/>
    <p:sldLayoutId id="2147483653" r:id="rId11"/>
    <p:sldLayoutId id="2147483669" r:id="rId12"/>
    <p:sldLayoutId id="2147483665" r:id="rId13"/>
    <p:sldLayoutId id="2147483666" r:id="rId14"/>
    <p:sldLayoutId id="2147483667" r:id="rId15"/>
    <p:sldLayoutId id="2147483654" r:id="rId16"/>
    <p:sldLayoutId id="2147483655" r:id="rId17"/>
  </p:sldLayoutIdLst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hyperlink" Target="https://www.linkedin.com/in/amal-s-9a5b86310" TargetMode="Externa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A4F37AB6-4681-D744-2F89-2949D08676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KYC &amp; Client Onboarding Data Quality Audit</a:t>
            </a:r>
          </a:p>
        </p:txBody>
      </p:sp>
      <p:sp>
        <p:nvSpPr>
          <p:cNvPr id="26" name="Subtitle 25">
            <a:extLst>
              <a:ext uri="{FF2B5EF4-FFF2-40B4-BE49-F238E27FC236}">
                <a16:creationId xmlns:a16="http://schemas.microsoft.com/office/drawing/2014/main" id="{06930851-3EE7-5B25-F590-CCB7467A20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Amal S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BB2007FD-5D57-C204-0B17-1209291B75F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8405" r="840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97023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EAA19-BC55-BEC8-4C83-1D0713347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/>
              <a:t>Strategic Roadmap for KYC Data Integrity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AF39F-F37C-34BF-660D-163E62731A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Planning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CF26F6-B20E-7284-E273-B09A16F8C21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IN" dirty="0"/>
              <a:t>Define Key Fields &amp; Flags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CA55DF5-0AAE-7C76-7B9C-FDE7E52935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/>
              <a:t>Validation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09BAAD-8D18-5259-6334-F66A86EB1CD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IN" dirty="0"/>
              <a:t>Build Validation &amp; Simulation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C7DDB14-DF4B-981E-BE77-DECC7498513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IN" dirty="0"/>
              <a:t>Cleaning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EA162F0-B115-F8CF-94F6-B21A8E46F90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IN" dirty="0"/>
              <a:t>Data Correction &amp; Enrichment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3EF8A8C-F9CB-4CD0-293D-515FBAA2165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IN" dirty="0"/>
              <a:t>Analysis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E46C81A-BE57-3D38-85E6-77636736EC3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IN" dirty="0"/>
              <a:t>Detect Patterns &amp; Risks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6D8B874-4081-3216-4E41-4BBF63154D0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IN" dirty="0"/>
              <a:t>Reporting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E7E9EDC-4903-497A-90AF-71463F91FF4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IN" dirty="0"/>
              <a:t>Deliver Insightful Outcomes</a:t>
            </a:r>
          </a:p>
        </p:txBody>
      </p:sp>
      <p:pic>
        <p:nvPicPr>
          <p:cNvPr id="82" name="Picture Placeholder 81" descr="blueprint icon">
            <a:extLst>
              <a:ext uri="{FF2B5EF4-FFF2-40B4-BE49-F238E27FC236}">
                <a16:creationId xmlns:a16="http://schemas.microsoft.com/office/drawing/2014/main" id="{946DCADD-AD38-1B8D-01D3-9FC0FDA5D18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/>
          <a:stretch/>
        </p:blipFill>
        <p:spPr>
          <a:xfrm>
            <a:off x="4456113" y="468313"/>
            <a:ext cx="639762" cy="639762"/>
          </a:xfrm>
        </p:spPr>
      </p:pic>
      <p:pic>
        <p:nvPicPr>
          <p:cNvPr id="84" name="Picture Placeholder 83" descr="easel icon">
            <a:extLst>
              <a:ext uri="{FF2B5EF4-FFF2-40B4-BE49-F238E27FC236}">
                <a16:creationId xmlns:a16="http://schemas.microsoft.com/office/drawing/2014/main" id="{62583283-A6AD-B55E-25D4-E6CFB25B8FC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/>
          <a:srcRect/>
          <a:stretch/>
        </p:blipFill>
        <p:spPr>
          <a:xfrm>
            <a:off x="4456113" y="1744663"/>
            <a:ext cx="639762" cy="639762"/>
          </a:xfrm>
        </p:spPr>
      </p:pic>
      <p:pic>
        <p:nvPicPr>
          <p:cNvPr id="86" name="Picture Placeholder 85" descr="ruler icon">
            <a:extLst>
              <a:ext uri="{FF2B5EF4-FFF2-40B4-BE49-F238E27FC236}">
                <a16:creationId xmlns:a16="http://schemas.microsoft.com/office/drawing/2014/main" id="{8AEB4AE0-338D-0B9E-025E-3973A1ECDC8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4"/>
          <a:srcRect/>
          <a:stretch/>
        </p:blipFill>
        <p:spPr>
          <a:xfrm>
            <a:off x="4456113" y="3033713"/>
            <a:ext cx="639762" cy="639762"/>
          </a:xfrm>
        </p:spPr>
      </p:pic>
      <p:pic>
        <p:nvPicPr>
          <p:cNvPr id="19" name="Picture Placeholder 87" descr="strategy icon">
            <a:extLst>
              <a:ext uri="{FF2B5EF4-FFF2-40B4-BE49-F238E27FC236}">
                <a16:creationId xmlns:a16="http://schemas.microsoft.com/office/drawing/2014/main" id="{B480DF17-2326-84C4-5615-ABAD5E95FB1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5"/>
          <a:srcRect t="476" b="476"/>
          <a:stretch/>
        </p:blipFill>
        <p:spPr>
          <a:xfrm>
            <a:off x="4456113" y="4383088"/>
            <a:ext cx="639762" cy="639762"/>
          </a:xfrm>
          <a:prstGeom prst="rect">
            <a:avLst/>
          </a:prstGeom>
        </p:spPr>
      </p:pic>
      <p:pic>
        <p:nvPicPr>
          <p:cNvPr id="90" name="Picture Placeholder 89" descr="airplane icon">
            <a:extLst>
              <a:ext uri="{FF2B5EF4-FFF2-40B4-BE49-F238E27FC236}">
                <a16:creationId xmlns:a16="http://schemas.microsoft.com/office/drawing/2014/main" id="{B6EFDE8D-973A-9009-9237-3CDC19C43D6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6"/>
          <a:srcRect/>
          <a:stretch/>
        </p:blipFill>
        <p:spPr>
          <a:xfrm>
            <a:off x="4456113" y="5675313"/>
            <a:ext cx="639762" cy="639762"/>
          </a:xfrm>
        </p:spPr>
      </p:pic>
    </p:spTree>
    <p:extLst>
      <p:ext uri="{BB962C8B-B14F-4D97-AF65-F5344CB8AC3E}">
        <p14:creationId xmlns:p14="http://schemas.microsoft.com/office/powerpoint/2010/main" val="4284026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DB732-6FD3-D0DA-92AF-1D7A68E3A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Strategic Priorities in KYC Data Quality</a:t>
            </a:r>
            <a:endParaRPr lang="en-US" sz="360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86D0EB4-87A1-9926-18A9-F1A65DC20A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KYC Data Integrity &amp; Automation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309F894-D6ED-3B69-812A-EDD9C07D6D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Scalable Risk Flagging Framework</a:t>
            </a:r>
            <a:endParaRPr lang="en-US" dirty="0"/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3322B0EB-0749-E394-7D78-05C325473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8" name="Footer Placeholder 27">
            <a:extLst>
              <a:ext uri="{FF2B5EF4-FFF2-40B4-BE49-F238E27FC236}">
                <a16:creationId xmlns:a16="http://schemas.microsoft.com/office/drawing/2014/main" id="{36FE9B74-96B4-4C88-49C9-E2D42BDCD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KYC Data Analysis</a:t>
            </a:r>
            <a:endParaRPr lang="en-IN" dirty="0"/>
          </a:p>
          <a:p>
            <a:endParaRPr lang="en-US" dirty="0"/>
          </a:p>
        </p:txBody>
      </p:sp>
      <p:sp>
        <p:nvSpPr>
          <p:cNvPr id="27" name="Date Placeholder 26">
            <a:extLst>
              <a:ext uri="{FF2B5EF4-FFF2-40B4-BE49-F238E27FC236}">
                <a16:creationId xmlns:a16="http://schemas.microsoft.com/office/drawing/2014/main" id="{8A78422D-0122-1218-F0A5-9EF64D22D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D62F0BD-429C-5BCA-514E-0F0AD654540E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4645152" y="2134369"/>
            <a:ext cx="509787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Develop logic to detect incomplete or non-compliant KYC entries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Automate anomaly detection using synthetic datasets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Clean and standardize messy inputs (e.g., country misspellings)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Visualize risk concentrations across account types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9DB7472-E090-56BE-1E4E-015B27A94E66}"/>
              </a:ext>
            </a:extLst>
          </p:cNvPr>
          <p:cNvSpPr>
            <a:spLocks noGrp="1" noChangeArrowheads="1"/>
          </p:cNvSpPr>
          <p:nvPr>
            <p:ph sz="half" idx="13"/>
          </p:nvPr>
        </p:nvSpPr>
        <p:spPr bwMode="auto">
          <a:xfrm>
            <a:off x="4645152" y="4219905"/>
            <a:ext cx="524374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Extend rule-based detection to real-time onboarding systems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Integrate fuzzy matching with live data validation pipelines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Enable proactive compliance alerts to avoid future fines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Build dashboards (Power BI or internal tools) for compliance teams</a:t>
            </a:r>
          </a:p>
        </p:txBody>
      </p:sp>
    </p:spTree>
    <p:extLst>
      <p:ext uri="{BB962C8B-B14F-4D97-AF65-F5344CB8AC3E}">
        <p14:creationId xmlns:p14="http://schemas.microsoft.com/office/powerpoint/2010/main" val="1646725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0CAC6-3968-4D63-A855-09547BB06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got there​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9AC71-9ED4-FA59-D386-5BD9C585DC6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/>
              <a:t>Data Generation &amp; Preparation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3F0E5B-65CB-787C-C52A-2038EEA09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3039762"/>
            <a:ext cx="2743200" cy="2689706"/>
          </a:xfrm>
        </p:spPr>
        <p:txBody>
          <a:bodyPr/>
          <a:lstStyle/>
          <a:p>
            <a:r>
              <a:rPr lang="en-US" i="1" dirty="0"/>
              <a:t>“Laying the foundation with synthetic data"</a:t>
            </a:r>
            <a:endParaRPr lang="en-US" dirty="0"/>
          </a:p>
          <a:p>
            <a:r>
              <a:rPr lang="en-US" dirty="0"/>
              <a:t>Generated realistic client onboarding data using Python &amp; Faker</a:t>
            </a:r>
          </a:p>
          <a:p>
            <a:r>
              <a:rPr lang="en-US" dirty="0"/>
              <a:t>Simulated anomalies (e.g. missing fields, high-risk countries)</a:t>
            </a:r>
          </a:p>
          <a:p>
            <a:r>
              <a:rPr lang="en-US" dirty="0"/>
              <a:t>Structured dataset to reflect real-world KYC scenarios</a:t>
            </a:r>
          </a:p>
          <a:p>
            <a:br>
              <a:rPr lang="en-US" dirty="0"/>
            </a:br>
            <a:r>
              <a:rPr lang="en-US" dirty="0"/>
              <a:t>​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2CADAC-D2BA-2781-21DF-E36A2D898F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/>
              <a:t>Validation &amp; Flagging Logic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750929C-496C-419D-93BC-D4ABBE462EF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15873" y="3039762"/>
            <a:ext cx="2743200" cy="2689706"/>
          </a:xfrm>
        </p:spPr>
        <p:txBody>
          <a:bodyPr/>
          <a:lstStyle/>
          <a:p>
            <a:r>
              <a:rPr lang="en-US" i="1" dirty="0"/>
              <a:t>“Applying rules to find risk and gaps"</a:t>
            </a:r>
            <a:endParaRPr lang="en-US" dirty="0"/>
          </a:p>
          <a:p>
            <a:r>
              <a:rPr lang="en-US" dirty="0"/>
              <a:t>Created rule-based logic to flag incomplete or suspicious data</a:t>
            </a:r>
          </a:p>
          <a:p>
            <a:r>
              <a:rPr lang="en-US" dirty="0"/>
              <a:t>Used fuzzy matching (</a:t>
            </a:r>
            <a:r>
              <a:rPr lang="en-US" dirty="0" err="1"/>
              <a:t>RapidFuzz</a:t>
            </a:r>
            <a:r>
              <a:rPr lang="en-US" dirty="0"/>
              <a:t>) to fix country spelling errors</a:t>
            </a:r>
          </a:p>
          <a:p>
            <a:r>
              <a:rPr lang="en-US" dirty="0"/>
              <a:t>Identified patterns in risk by account type (Retail, HNI, Corporate)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688B1D-28C5-C399-CA01-21BE7C5F1E5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IN" dirty="0"/>
              <a:t>Insight Delivery &amp; Reporting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BC5E498-99B3-E3F4-A9B8-F11B4B9B0F27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489914" y="3039762"/>
            <a:ext cx="2743200" cy="2689706"/>
          </a:xfrm>
        </p:spPr>
        <p:txBody>
          <a:bodyPr/>
          <a:lstStyle/>
          <a:p>
            <a:r>
              <a:rPr lang="en-US" i="1" dirty="0"/>
              <a:t>“Turning data into actionable insights"</a:t>
            </a:r>
            <a:endParaRPr lang="en-US" dirty="0"/>
          </a:p>
          <a:p>
            <a:r>
              <a:rPr lang="en-US" dirty="0"/>
              <a:t>Visualized issues using bar charts &amp; summary tables</a:t>
            </a:r>
          </a:p>
          <a:p>
            <a:r>
              <a:rPr lang="en-US" dirty="0"/>
              <a:t>Presented findings in a professional PowerPoint report</a:t>
            </a:r>
          </a:p>
          <a:p>
            <a:r>
              <a:rPr lang="en-US" dirty="0"/>
              <a:t>Suggested real-world actions (e.g. Aadhaar enforcement, alerts)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25633612-F774-0CAE-9E5C-D01184B43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1" name="Footer Placeholder 30">
            <a:extLst>
              <a:ext uri="{FF2B5EF4-FFF2-40B4-BE49-F238E27FC236}">
                <a16:creationId xmlns:a16="http://schemas.microsoft.com/office/drawing/2014/main" id="{C2B4FE06-34C7-A80C-5DBE-4F5168C9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KYC Data Analysis</a:t>
            </a:r>
            <a:endParaRPr lang="en-IN" dirty="0"/>
          </a:p>
          <a:p>
            <a:endParaRPr lang="en-US" dirty="0"/>
          </a:p>
        </p:txBody>
      </p:sp>
      <p:sp>
        <p:nvSpPr>
          <p:cNvPr id="30" name="Date Placeholder 29">
            <a:extLst>
              <a:ext uri="{FF2B5EF4-FFF2-40B4-BE49-F238E27FC236}">
                <a16:creationId xmlns:a16="http://schemas.microsoft.com/office/drawing/2014/main" id="{E227DBC0-C280-AC5C-C7A8-FF8D56C9D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3095245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7AD6B-0EBB-7092-13C6-240F8A4A4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A7609-6E6A-B996-BC29-F9AA857D7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In this project, I simulated and audited KYC onboarding data to identify compliance risks and data quality issues.</a:t>
            </a:r>
          </a:p>
          <a:p>
            <a:r>
              <a:rPr lang="en-US" sz="1400" dirty="0"/>
              <a:t>Using Python and rule-based logic, I flagged incomplete records, corrected country misspellings with fuzzy matching, and visualized risk patterns across account types.</a:t>
            </a:r>
          </a:p>
          <a:p>
            <a:r>
              <a:rPr lang="en-US" sz="1400" dirty="0"/>
              <a:t>This hands-on approach helped me understand the real-world importance of data accuracy in financial onboarding systems — and how even small errors can have regulatory consequences.</a:t>
            </a:r>
          </a:p>
          <a:p>
            <a:r>
              <a:rPr lang="en-US" sz="1400" dirty="0"/>
              <a:t>I believe clean, validated data is the foundation of trust in any client-facing organization.</a:t>
            </a:r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A450CD4-3018-DBCF-3A32-B72A7DCF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6B2B3DEC-0244-2F91-0E5E-67AAF5C5A6A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8275" r="18275"/>
          <a:stretch>
            <a:fillRect/>
          </a:stretch>
        </p:blipFill>
        <p:spPr>
          <a:xfrm>
            <a:off x="0" y="-262128"/>
            <a:ext cx="4351128" cy="7339584"/>
          </a:xfrm>
        </p:spPr>
      </p:pic>
    </p:spTree>
    <p:extLst>
      <p:ext uri="{BB962C8B-B14F-4D97-AF65-F5344CB8AC3E}">
        <p14:creationId xmlns:p14="http://schemas.microsoft.com/office/powerpoint/2010/main" val="591722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4C5B759-93CB-5B5A-B1D2-2E3C42747C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5" name="Subtitle 24">
            <a:extLst>
              <a:ext uri="{FF2B5EF4-FFF2-40B4-BE49-F238E27FC236}">
                <a16:creationId xmlns:a16="http://schemas.microsoft.com/office/drawing/2014/main" id="{518B68B6-5284-F036-E87F-9BC3A435A7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Amal S</a:t>
            </a:r>
          </a:p>
          <a:p>
            <a:r>
              <a:rPr lang="en-US" dirty="0"/>
              <a:t>amal17ek@gmail.com</a:t>
            </a:r>
          </a:p>
          <a:p>
            <a:r>
              <a:rPr lang="en-IN" b="1" dirty="0">
                <a:hlinkClick r:id="rId2"/>
              </a:rPr>
              <a:t>linkedin.com/in/amal-s-9a5b86310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748CDD6E-B996-2FE5-5EA5-72954F3F1AE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2964" r="296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97583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3421-27E8-64F7-C72E-A20B3B5BF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CC227-AEF6-4194-577B-C14BE9F08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1DEE7-E7EE-60E4-4393-4B4043EFAC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7E0F31-9524-2A85-6CB5-22AF4974A1F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D4236D-E11C-38FC-772B-CE890360026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FC2164E-29EB-0A75-9DCC-C2F08040A58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6974E3C-F63F-9F93-EE35-CD5E465CD0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2D95C9-142A-BF9A-3602-F4AB1160817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Primary Goals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D2F5204-1928-06AD-9878-6DD27D5DF27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IN" dirty="0"/>
              <a:t>KYC Data Risk Overview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4977FAA-28B8-34BB-09CE-CCE6C8C73D6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IN" dirty="0"/>
              <a:t>Strategic Roadmap for KYC Data Integrity</a:t>
            </a:r>
            <a:endParaRPr lang="en-US" dirty="0"/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9D1FB0-0B3C-DCCA-CB4F-4FEAE1317B8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EB92BE4-4ECF-AA5A-EBFA-AC2DBA93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DE3B97B2-F540-9F02-5569-597A7E7B6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KYC Data Analysis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8FA1C40B-4426-2DD0-CFB0-3E30E9C28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681978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5BC0F7-9BAB-2ADE-CF39-130472620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421027"/>
            <a:ext cx="4706112" cy="116771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25C49-A1AB-D377-2071-D29B1E66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C5AD50F-CDAC-28F9-7DB4-B38D5AC8A5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0469" y="2791621"/>
            <a:ext cx="6196819" cy="1954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Know Your Customer(KYC) compliance is a core requirement in banking and financial services. Ensuring accurate and complete client data helps institutions prevent fraud, meet regulatory obligations, and improve operational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simulates a real-world scenario of client onboarding, where incomplete or inconsistent data can trigger compliance risks.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Python, I created synthetic client records and implemented logic to detect missing values, data entry errors, and sanctioned country flags.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project also includes fuzzy matching techniques to correct misspelled country names — a common issue in data entry.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 summaries of flagged issues provide actionable insights for improving KYC data quality and onboarding workflows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26" name="Picture Placeholder 25">
            <a:extLst>
              <a:ext uri="{FF2B5EF4-FFF2-40B4-BE49-F238E27FC236}">
                <a16:creationId xmlns:a16="http://schemas.microsoft.com/office/drawing/2014/main" id="{33DA4AC1-C546-DE33-88EB-E1A1BABB3EF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1597" r="2159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80002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68D10-52FC-614F-89A5-4F793BEFE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</a:t>
            </a:r>
            <a:br>
              <a:rPr lang="en-US" dirty="0"/>
            </a:br>
            <a:r>
              <a:rPr lang="en-US" dirty="0"/>
              <a:t>goals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5C5FD85-E72E-D48C-0D76-91EA628295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Ensure completeness, accuracy, and compliance of client onboarding data using Python-based validation and flagging logic.</a:t>
            </a:r>
            <a:endParaRPr lang="en-US" altLang="zh-CN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F3D70D78-2CAD-64E5-C089-535A54586C9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>
            <a:fillRect/>
          </a:stretch>
        </p:blipFill>
        <p:spPr>
          <a:xfrm>
            <a:off x="5001768" y="420624"/>
            <a:ext cx="5897880" cy="5675376"/>
          </a:xfrm>
        </p:spPr>
      </p:pic>
    </p:spTree>
    <p:extLst>
      <p:ext uri="{BB962C8B-B14F-4D97-AF65-F5344CB8AC3E}">
        <p14:creationId xmlns:p14="http://schemas.microsoft.com/office/powerpoint/2010/main" val="375226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135DEC17-7793-A28F-6420-878EDB94E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Flagged KYC Issues by Type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5AE64-060D-5DA2-F1C8-F32CD8298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4037D-4CE3-17DC-7A2A-64E8120A9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KYC Data Analysis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47F9DE-790E-73FB-5997-D28667522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2025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8032519-0952-C83B-2428-92F90D21D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880" y="1595991"/>
            <a:ext cx="9029700" cy="4425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084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8C7540E-B0E4-8988-0AC7-7E0E7DD81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0"/>
            <a:ext cx="9771888" cy="777240"/>
          </a:xfrm>
        </p:spPr>
        <p:txBody>
          <a:bodyPr/>
          <a:lstStyle/>
          <a:p>
            <a:r>
              <a:rPr lang="en-IN" sz="4400" dirty="0"/>
              <a:t>KYC Data Risk Overview</a:t>
            </a:r>
            <a:endParaRPr lang="en-US" sz="4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F3D20-2309-63AE-98EC-B0B390129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99E0B8-E907-B063-5006-1AC4BB8FC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KYC Data Analysis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9A2F75-9D02-3ED8-071B-99FC210DE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2025</a:t>
            </a:r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0135AF34-BCAC-9DC7-4315-64FB40A629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0686787"/>
              </p:ext>
            </p:extLst>
          </p:nvPr>
        </p:nvGraphicFramePr>
        <p:xfrm>
          <a:off x="308690" y="891540"/>
          <a:ext cx="11456590" cy="545592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2898429">
                  <a:extLst>
                    <a:ext uri="{9D8B030D-6E8A-4147-A177-3AD203B41FA5}">
                      <a16:colId xmlns:a16="http://schemas.microsoft.com/office/drawing/2014/main" val="3884455174"/>
                    </a:ext>
                  </a:extLst>
                </a:gridCol>
                <a:gridCol w="2918304">
                  <a:extLst>
                    <a:ext uri="{9D8B030D-6E8A-4147-A177-3AD203B41FA5}">
                      <a16:colId xmlns:a16="http://schemas.microsoft.com/office/drawing/2014/main" val="2695889394"/>
                    </a:ext>
                  </a:extLst>
                </a:gridCol>
                <a:gridCol w="2918304">
                  <a:extLst>
                    <a:ext uri="{9D8B030D-6E8A-4147-A177-3AD203B41FA5}">
                      <a16:colId xmlns:a16="http://schemas.microsoft.com/office/drawing/2014/main" val="487629887"/>
                    </a:ext>
                  </a:extLst>
                </a:gridCol>
                <a:gridCol w="2721553">
                  <a:extLst>
                    <a:ext uri="{9D8B030D-6E8A-4147-A177-3AD203B41FA5}">
                      <a16:colId xmlns:a16="http://schemas.microsoft.com/office/drawing/2014/main" val="3386341297"/>
                    </a:ext>
                  </a:extLst>
                </a:gridCol>
              </a:tblGrid>
              <a:tr h="35452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Issue 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Number of Records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Risk Level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Suggested 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065053"/>
                  </a:ext>
                </a:extLst>
              </a:tr>
              <a:tr h="561326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Incomplete KYC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  🔴 High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Improve follow-up and automate document reminders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0463614"/>
                  </a:ext>
                </a:extLst>
              </a:tr>
              <a:tr h="561326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Missing Full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          🟡 Moderate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Make full name mandatory at entry point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6882624"/>
                  </a:ext>
                </a:extLst>
              </a:tr>
              <a:tr h="590869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Missing Full Name, Incomplete KYC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                        </a:t>
                      </a: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 🔴 High</a:t>
                      </a:r>
                    </a:p>
                    <a:p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Flag for manual review before account activation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1466955"/>
                  </a:ext>
                </a:extLst>
              </a:tr>
              <a:tr h="590869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Incomplete KYC, High-Risk Country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 🔴 High</a:t>
                      </a:r>
                    </a:p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Escalate for compliance officer review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8294622"/>
                  </a:ext>
                </a:extLst>
              </a:tr>
              <a:tr h="590869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High-Risk Country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 🔴 High</a:t>
                      </a:r>
                    </a:p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Block or require enhanced due diligence (EDD)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3301030"/>
                  </a:ext>
                </a:extLst>
              </a:tr>
              <a:tr h="561326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Missing Full Name, High-Risk Country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       🟠 Medium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Cross-check with source documents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5308284"/>
                  </a:ext>
                </a:extLst>
              </a:tr>
              <a:tr h="561326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Missing Full Name, Incomplete KYC, High-Risk Country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     🔴 Critical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Multi-risk: escalate immediately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2430675"/>
                  </a:ext>
                </a:extLst>
              </a:tr>
              <a:tr h="5613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Incomplete KYC, Missing Aadhaar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 🔴 High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Indian client: Aadhaar should be required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406969"/>
                  </a:ext>
                </a:extLst>
              </a:tr>
              <a:tr h="354522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OK (No issues)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🟢Low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1"/>
                          </a:solidFill>
                        </a:rPr>
                        <a:t>No action needed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9972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1023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16E8D-F725-5549-D79B-2197F3311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Without data, you're just another person with an opinion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02FC-1940-72AB-8671-0839E2CF02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“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B13DEF-ED86-6E5A-5AD2-C9B364E4A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W. Edwards Deming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86FC47-3017-DA16-F8BF-CBFF553CB9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”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07AC1F3-FBD2-24FF-608E-1D301D27921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8382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4C00235-80DB-8E65-4FFA-23DF4C0DE0E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5364480" y="6400904"/>
            <a:ext cx="1463040" cy="246888"/>
          </a:xfrm>
        </p:spPr>
        <p:txBody>
          <a:bodyPr/>
          <a:lstStyle/>
          <a:p>
            <a:endParaRPr lang="en-IN" dirty="0"/>
          </a:p>
          <a:p>
            <a:r>
              <a:rPr lang="en-IN" dirty="0"/>
              <a:t>KYC Data Analysis</a:t>
            </a:r>
            <a:endParaRPr lang="en-US" dirty="0"/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A0E4D9-A114-4773-6B3B-37FA10EAB08F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629145" y="6400904"/>
            <a:ext cx="640080" cy="246888"/>
          </a:xfrm>
        </p:spPr>
        <p:txBody>
          <a:bodyPr/>
          <a:lstStyle/>
          <a:p>
            <a:r>
              <a:rPr lang="en-US" dirty="0"/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613288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38">
            <a:extLst>
              <a:ext uri="{FF2B5EF4-FFF2-40B4-BE49-F238E27FC236}">
                <a16:creationId xmlns:a16="http://schemas.microsoft.com/office/drawing/2014/main" id="{AA30FCA2-80C6-CF3C-F17C-360C7DCD8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8" name="Footer Placeholder 37">
            <a:extLst>
              <a:ext uri="{FF2B5EF4-FFF2-40B4-BE49-F238E27FC236}">
                <a16:creationId xmlns:a16="http://schemas.microsoft.com/office/drawing/2014/main" id="{C52926D2-18D2-AED1-3AE7-6A591CC18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KYC Data Analysis</a:t>
            </a:r>
            <a:endParaRPr lang="en-US" dirty="0"/>
          </a:p>
          <a:p>
            <a:endParaRPr lang="en-US" dirty="0"/>
          </a:p>
        </p:txBody>
      </p:sp>
      <p:sp>
        <p:nvSpPr>
          <p:cNvPr id="37" name="Date Placeholder 36">
            <a:extLst>
              <a:ext uri="{FF2B5EF4-FFF2-40B4-BE49-F238E27FC236}">
                <a16:creationId xmlns:a16="http://schemas.microsoft.com/office/drawing/2014/main" id="{FC12385A-2C7F-F62F-660D-F6C459FC1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B27FB49D-70BC-8BD7-DD62-C2868B0C231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512763"/>
            <a:ext cx="9912350" cy="1014412"/>
          </a:xfrm>
        </p:spPr>
        <p:txBody>
          <a:bodyPr/>
          <a:lstStyle/>
          <a:p>
            <a:r>
              <a:rPr lang="en-IN" sz="4400" dirty="0"/>
              <a:t>Tools &amp; Technologies Used</a:t>
            </a:r>
            <a:endParaRPr lang="en-US" sz="4400" dirty="0"/>
          </a:p>
        </p:txBody>
      </p:sp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C2874AA1-84D4-1AF8-DA7D-F922752D34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444944"/>
              </p:ext>
            </p:extLst>
          </p:nvPr>
        </p:nvGraphicFramePr>
        <p:xfrm>
          <a:off x="1104900" y="1821180"/>
          <a:ext cx="9055100" cy="403098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4527550">
                  <a:extLst>
                    <a:ext uri="{9D8B030D-6E8A-4147-A177-3AD203B41FA5}">
                      <a16:colId xmlns:a16="http://schemas.microsoft.com/office/drawing/2014/main" val="2033070559"/>
                    </a:ext>
                  </a:extLst>
                </a:gridCol>
                <a:gridCol w="4527550">
                  <a:extLst>
                    <a:ext uri="{9D8B030D-6E8A-4147-A177-3AD203B41FA5}">
                      <a16:colId xmlns:a16="http://schemas.microsoft.com/office/drawing/2014/main" val="188404917"/>
                    </a:ext>
                  </a:extLst>
                </a:gridCol>
              </a:tblGrid>
              <a:tr h="671830">
                <a:tc>
                  <a:txBody>
                    <a:bodyPr/>
                    <a:lstStyle/>
                    <a:p>
                      <a:pPr algn="l"/>
                      <a:r>
                        <a:rPr lang="en-IN" sz="2000" b="1" dirty="0">
                          <a:solidFill>
                            <a:schemeClr val="tx1"/>
                          </a:solidFill>
                        </a:rPr>
                        <a:t>Tool/Tech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b="1" dirty="0">
                          <a:solidFill>
                            <a:schemeClr val="tx1"/>
                          </a:solidFill>
                        </a:rPr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450050"/>
                  </a:ext>
                </a:extLst>
              </a:tr>
              <a:tr h="671830">
                <a:tc>
                  <a:txBody>
                    <a:bodyPr/>
                    <a:lstStyle/>
                    <a:p>
                      <a:r>
                        <a:rPr lang="en-IN" dirty="0"/>
                        <a:t>Python (pandas)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 cleaning, simulation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388294"/>
                  </a:ext>
                </a:extLst>
              </a:tr>
              <a:tr h="671830">
                <a:tc>
                  <a:txBody>
                    <a:bodyPr/>
                    <a:lstStyle/>
                    <a:p>
                      <a:r>
                        <a:rPr lang="en-IN" dirty="0"/>
                        <a:t>Faker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Generate synthetic client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664107"/>
                  </a:ext>
                </a:extLst>
              </a:tr>
              <a:tr h="671830">
                <a:tc>
                  <a:txBody>
                    <a:bodyPr/>
                    <a:lstStyle/>
                    <a:p>
                      <a:r>
                        <a:rPr lang="en-IN" dirty="0" err="1"/>
                        <a:t>RapidFuzz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Correct misspelled country 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133508"/>
                  </a:ext>
                </a:extLst>
              </a:tr>
              <a:tr h="671830">
                <a:tc>
                  <a:txBody>
                    <a:bodyPr/>
                    <a:lstStyle/>
                    <a:p>
                      <a:r>
                        <a:rPr lang="en-IN" dirty="0"/>
                        <a:t>Matplotlib/seaborn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Visualizations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125153"/>
                  </a:ext>
                </a:extLst>
              </a:tr>
              <a:tr h="671830">
                <a:tc>
                  <a:txBody>
                    <a:bodyPr/>
                    <a:lstStyle/>
                    <a:p>
                      <a:r>
                        <a:rPr lang="en-IN" dirty="0"/>
                        <a:t>PowerPoint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Final reporting &amp; 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884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1802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B27FB49D-70BC-8BD7-DD62-C2868B0C231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512763"/>
            <a:ext cx="9912350" cy="1014412"/>
          </a:xfrm>
        </p:spPr>
        <p:txBody>
          <a:bodyPr/>
          <a:lstStyle/>
          <a:p>
            <a:r>
              <a:rPr lang="en-IN" sz="4400" dirty="0"/>
              <a:t>Key Takeaways / Lessons Learned</a:t>
            </a:r>
            <a:endParaRPr lang="en-US" sz="4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0E50148-82FD-2A1A-0245-E232A37E7942}"/>
              </a:ext>
            </a:extLst>
          </p:cNvPr>
          <p:cNvSpPr txBox="1"/>
          <p:nvPr/>
        </p:nvSpPr>
        <p:spPr>
          <a:xfrm>
            <a:off x="525780" y="1653540"/>
            <a:ext cx="108889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Real-world KYC processes can have </a:t>
            </a:r>
            <a:r>
              <a:rPr lang="en-US" altLang="en-US" b="1" dirty="0">
                <a:latin typeface="Arial" panose="020B0604020202020204" pitchFamily="34" charset="0"/>
              </a:rPr>
              <a:t>hidden data quality issues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Simple Python tools can help detect </a:t>
            </a:r>
            <a:r>
              <a:rPr lang="en-US" altLang="en-US" b="1" dirty="0">
                <a:latin typeface="Arial" panose="020B0604020202020204" pitchFamily="34" charset="0"/>
              </a:rPr>
              <a:t>compliance risks at scale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Fuzzy matching and rule logic are powerful for </a:t>
            </a:r>
            <a:r>
              <a:rPr lang="en-US" altLang="en-US" b="1" dirty="0">
                <a:latin typeface="Arial" panose="020B0604020202020204" pitchFamily="34" charset="0"/>
              </a:rPr>
              <a:t>automated anomaly detection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This project strengthened my confidence in </a:t>
            </a:r>
            <a:r>
              <a:rPr lang="en-US" altLang="en-US" b="1" dirty="0">
                <a:latin typeface="Arial" panose="020B0604020202020204" pitchFamily="34" charset="0"/>
              </a:rPr>
              <a:t>data-driven decision-making</a:t>
            </a:r>
            <a:endParaRPr lang="en-US" altLang="en-US" dirty="0"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3A5242B-7DED-44B4-0176-13970B186DE9}"/>
              </a:ext>
            </a:extLst>
          </p:cNvPr>
          <p:cNvSpPr txBox="1"/>
          <p:nvPr/>
        </p:nvSpPr>
        <p:spPr>
          <a:xfrm>
            <a:off x="829056" y="6414850"/>
            <a:ext cx="33375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000000"/>
                </a:solidFill>
                <a:latin typeface="Century Gothic"/>
              </a:rPr>
              <a:t>9</a:t>
            </a:r>
            <a:endParaRPr lang="en-IN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193AF6ED-2ED0-AFF4-A90D-487A0442D149}"/>
              </a:ext>
            </a:extLst>
          </p:cNvPr>
          <p:cNvSpPr txBox="1"/>
          <p:nvPr/>
        </p:nvSpPr>
        <p:spPr>
          <a:xfrm>
            <a:off x="5437632" y="6414849"/>
            <a:ext cx="142494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000000"/>
                </a:solidFill>
                <a:latin typeface="Century Gothic"/>
              </a:rPr>
              <a:t>KYC Data Analysis</a:t>
            </a:r>
            <a:endParaRPr lang="en-IN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F40C6019-FA81-15E3-1F0F-EBAFCCB452A7}"/>
              </a:ext>
            </a:extLst>
          </p:cNvPr>
          <p:cNvSpPr txBox="1"/>
          <p:nvPr/>
        </p:nvSpPr>
        <p:spPr>
          <a:xfrm>
            <a:off x="10614660" y="6414848"/>
            <a:ext cx="73609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000000"/>
                </a:solidFill>
                <a:latin typeface="Century Gothic"/>
              </a:rPr>
              <a:t>2025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7619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rgbClr val="000000"/>
      </a:dk1>
      <a:lt1>
        <a:srgbClr val="FFFFFF"/>
      </a:lt1>
      <a:dk2>
        <a:srgbClr val="264653"/>
      </a:dk2>
      <a:lt2>
        <a:srgbClr val="E7E6E6"/>
      </a:lt2>
      <a:accent1>
        <a:srgbClr val="F3EBE8"/>
      </a:accent1>
      <a:accent2>
        <a:srgbClr val="E9C369"/>
      </a:accent2>
      <a:accent3>
        <a:srgbClr val="2A9D8F"/>
      </a:accent3>
      <a:accent4>
        <a:srgbClr val="F3D6CD"/>
      </a:accent4>
      <a:accent5>
        <a:srgbClr val="F3EBE8"/>
      </a:accent5>
      <a:accent6>
        <a:srgbClr val="60717C"/>
      </a:accent6>
      <a:hlink>
        <a:srgbClr val="828683"/>
      </a:hlink>
      <a:folHlink>
        <a:srgbClr val="D08A55"/>
      </a:folHlink>
    </a:clrScheme>
    <a:fontScheme name="Custom 28">
      <a:majorFont>
        <a:latin typeface="Century Gothic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-Angles_Win32_CP_v11" id="{557BB2FF-F1F4-4776-80DE-DC11FC14475E}" vid="{E0321167-E0D5-4285-8F17-B2BAD920F1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FA78568-A730-4D3B-A489-FD854E9125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D90517-43A3-4BC6-B197-5C7B7D3DBC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D9A46C-D3F3-4D45-B248-B831C6B5FC8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{8D5049F1-F92D-4C1F-93D1-9EE0FD7B6799}tf11429527_win32</Template>
  <TotalTime>234</TotalTime>
  <Words>812</Words>
  <Application>Microsoft Office PowerPoint</Application>
  <PresentationFormat>Widescreen</PresentationFormat>
  <Paragraphs>166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Karla</vt:lpstr>
      <vt:lpstr>Univers Condensed Light</vt:lpstr>
      <vt:lpstr>Office Theme</vt:lpstr>
      <vt:lpstr>KYC &amp; Client Onboarding Data Quality Audit</vt:lpstr>
      <vt:lpstr>Agenda</vt:lpstr>
      <vt:lpstr>Introduction</vt:lpstr>
      <vt:lpstr>Primary goals</vt:lpstr>
      <vt:lpstr>Flagged KYC Issues by Type</vt:lpstr>
      <vt:lpstr>KYC Data Risk Overview</vt:lpstr>
      <vt:lpstr>Without data, you're just another person with an opinion</vt:lpstr>
      <vt:lpstr>Tools &amp; Technologies Used</vt:lpstr>
      <vt:lpstr>Key Takeaways / Lessons Learned</vt:lpstr>
      <vt:lpstr>Strategic Roadmap for KYC Data Integrity</vt:lpstr>
      <vt:lpstr>Strategic Priorities in KYC Data Quality</vt:lpstr>
      <vt:lpstr>How we got there​</vt:lpstr>
      <vt:lpstr>Summary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amal S</dc:creator>
  <cp:lastModifiedBy>amal S</cp:lastModifiedBy>
  <cp:revision>11</cp:revision>
  <dcterms:created xsi:type="dcterms:W3CDTF">2025-07-05T04:26:48Z</dcterms:created>
  <dcterms:modified xsi:type="dcterms:W3CDTF">2025-07-05T11:47:07Z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