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88" r:id="rId4"/>
    <p:sldId id="295" r:id="rId5"/>
    <p:sldId id="406" r:id="rId6"/>
    <p:sldId id="584" r:id="rId7"/>
    <p:sldId id="583" r:id="rId8"/>
    <p:sldId id="585" r:id="rId9"/>
    <p:sldId id="586" r:id="rId10"/>
    <p:sldId id="296" r:id="rId11"/>
    <p:sldId id="470" r:id="rId12"/>
    <p:sldId id="292" r:id="rId13"/>
  </p:sldIdLst>
  <p:sldSz cx="9906000" cy="6858000" type="A4"/>
  <p:notesSz cx="6858000" cy="9144000"/>
  <p:defaultTextStyle>
    <a:defPPr marL="0" marR="0" indent="0" algn="l" defTabSz="91419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19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기본 구역" id="{FE92FA96-60A5-49EA-8B73-6F37DDF4153F}">
          <p14:sldIdLst>
            <p14:sldId id="256"/>
            <p14:sldId id="257"/>
            <p14:sldId id="588"/>
          </p14:sldIdLst>
        </p14:section>
        <p14:section name="Localization Guideline" id="{737DF2D8-48B5-4AA1-A8DB-5D88C215AEE7}">
          <p14:sldIdLst>
            <p14:sldId id="295"/>
            <p14:sldId id="406"/>
            <p14:sldId id="584"/>
            <p14:sldId id="583"/>
            <p14:sldId id="585"/>
            <p14:sldId id="586"/>
          </p14:sldIdLst>
        </p14:section>
        <p14:section name="Tagging Guideline" id="{1FAED4C2-0A6E-473A-9651-340DE3BF6001}">
          <p14:sldIdLst>
            <p14:sldId id="296"/>
            <p14:sldId id="47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velab" initials="h" lastIdx="1" clrIdx="0">
    <p:extLst>
      <p:ext uri="{19B8F6BF-5375-455C-9EA6-DF929625EA0E}">
        <p15:presenceInfo xmlns:p15="http://schemas.microsoft.com/office/powerpoint/2012/main" userId="hive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5215" autoAdjust="0"/>
  </p:normalViewPr>
  <p:slideViewPr>
    <p:cSldViewPr snapToGrid="0">
      <p:cViewPr varScale="1">
        <p:scale>
          <a:sx n="94" d="100"/>
          <a:sy n="94" d="100"/>
        </p:scale>
        <p:origin x="193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7061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548" latinLnBrk="0">
      <a:defRPr sz="1200">
        <a:latin typeface="+mj-lt"/>
        <a:ea typeface="+mj-ea"/>
        <a:cs typeface="+mj-cs"/>
        <a:sym typeface="맑은 고딕"/>
      </a:defRPr>
    </a:lvl2pPr>
    <a:lvl3pPr indent="457097" latinLnBrk="0">
      <a:defRPr sz="1200">
        <a:latin typeface="+mj-lt"/>
        <a:ea typeface="+mj-ea"/>
        <a:cs typeface="+mj-cs"/>
        <a:sym typeface="맑은 고딕"/>
      </a:defRPr>
    </a:lvl3pPr>
    <a:lvl4pPr indent="685644" latinLnBrk="0">
      <a:defRPr sz="1200">
        <a:latin typeface="+mj-lt"/>
        <a:ea typeface="+mj-ea"/>
        <a:cs typeface="+mj-cs"/>
        <a:sym typeface="맑은 고딕"/>
      </a:defRPr>
    </a:lvl4pPr>
    <a:lvl5pPr indent="914192" latinLnBrk="0">
      <a:defRPr sz="1200">
        <a:latin typeface="+mj-lt"/>
        <a:ea typeface="+mj-ea"/>
        <a:cs typeface="+mj-cs"/>
        <a:sym typeface="맑은 고딕"/>
      </a:defRPr>
    </a:lvl5pPr>
    <a:lvl6pPr indent="1142740" latinLnBrk="0">
      <a:defRPr sz="1200">
        <a:latin typeface="+mj-lt"/>
        <a:ea typeface="+mj-ea"/>
        <a:cs typeface="+mj-cs"/>
        <a:sym typeface="맑은 고딕"/>
      </a:defRPr>
    </a:lvl6pPr>
    <a:lvl7pPr indent="1371289" latinLnBrk="0">
      <a:defRPr sz="1200">
        <a:latin typeface="+mj-lt"/>
        <a:ea typeface="+mj-ea"/>
        <a:cs typeface="+mj-cs"/>
        <a:sym typeface="맑은 고딕"/>
      </a:defRPr>
    </a:lvl7pPr>
    <a:lvl8pPr indent="1599834" latinLnBrk="0">
      <a:defRPr sz="1200">
        <a:latin typeface="+mj-lt"/>
        <a:ea typeface="+mj-ea"/>
        <a:cs typeface="+mj-cs"/>
        <a:sym typeface="맑은 고딕"/>
      </a:defRPr>
    </a:lvl8pPr>
    <a:lvl9pPr indent="1828384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9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CC55-9DC6-6750-36B2-F79E2898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89D266-E45B-9C5D-5862-A62002A9C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4F102B-2775-75DE-54B1-D48B058A8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6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2C65-E8BF-BE0F-8AFE-B392D59C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D2E215-929F-8824-808C-92872F4B8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53CAE8-A95E-9E92-DFF7-47D1E8FC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08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C6F9-752E-2A9E-F471-A885A42C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8D361E-D017-8F0D-0BC4-8613429C3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52025-5830-4238-AA34-00E062A32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9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D1554-F06D-DB7E-72F3-3153C70C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67BC9-9B9F-A339-D0F0-AD0D6420D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D840F5-2B76-1B10-5E0E-2BCF5E0B5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2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1" name="Shape 1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&lt;!-- 1 --&gt;</a:t>
            </a:r>
          </a:p>
          <a:p>
            <a:r>
              <a:t>&lt;a class="c-gen-bnr__item t-popup__call" href="#" data-popup-id="1" data-omni-type="microsite_contentinter" data-omni="im marketing page:find the best galaxy a optimized for features you need" ga-ca="im marketing page" ga-ac="feature" ga-la="find the best galaxy a optimized for features you need"&gt;</a:t>
            </a:r>
          </a:p>
          <a:p>
            <a:endParaRPr/>
          </a:p>
          <a:p>
            <a:endParaRPr/>
          </a:p>
          <a:p>
            <a:r>
              <a:t>&lt;!-- 2 --&gt;</a:t>
            </a:r>
          </a:p>
          <a:p>
            <a:r>
              <a:t>&lt;a class="c-gen-bnr__item t-aconverter__btn" href="#Aconverter" data-omni-type="microsite_contentinter" data-omni="im marketing page:upgrade your current phone to the new galaxy a" ga-ca="im marketing page" ga-ac="feature" ga-la="upgrade your current phone to the new galaxy a"&gt;</a:t>
            </a:r>
          </a:p>
        </p:txBody>
      </p:sp>
    </p:spTree>
    <p:extLst>
      <p:ext uri="{BB962C8B-B14F-4D97-AF65-F5344CB8AC3E}">
        <p14:creationId xmlns:p14="http://schemas.microsoft.com/office/powerpoint/2010/main" val="23414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2" y="107397"/>
            <a:ext cx="1222054" cy="360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00472" y="126421"/>
            <a:ext cx="6840092" cy="358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1pPr>
            <a:lvl2pPr marL="640751" indent="-183654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2pPr>
            <a:lvl3pPr marL="1085603" indent="-17141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3pPr>
            <a:lvl4pPr marL="1576979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4pPr>
            <a:lvl5pPr marL="2034075" indent="-205691">
              <a:spcBef>
                <a:spcPts val="400"/>
              </a:spcBef>
              <a:buFontTx/>
              <a:defRPr sz="1800" b="1">
                <a:latin typeface="SamsungOne 700"/>
                <a:ea typeface="SamsungOne 700"/>
                <a:cs typeface="SamsungOne 700"/>
                <a:sym typeface="SamsungOne 700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63523" y="581039"/>
            <a:ext cx="9439920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395939" y="1003062"/>
            <a:ext cx="9307502" cy="359575"/>
          </a:xfrm>
          <a:prstGeom prst="rect">
            <a:avLst/>
          </a:prstGeom>
        </p:spPr>
        <p:txBody>
          <a:bodyPr>
            <a:normAutofit/>
          </a:bodyPr>
          <a:lstStyle>
            <a:lvl1pPr marL="217255" indent="-217255" defTabSz="579347">
              <a:spcBef>
                <a:spcPts val="352"/>
              </a:spcBef>
              <a:defRPr sz="1728"/>
            </a:lvl1pPr>
          </a:lstStyle>
          <a:p>
            <a:pPr marL="185166" indent="-185166" defTabSz="493776">
              <a:spcBef>
                <a:spcPts val="300"/>
              </a:spcBef>
              <a:defRPr sz="1728"/>
            </a:pPr>
            <a:endParaRPr/>
          </a:p>
        </p:txBody>
      </p:sp>
      <p:sp>
        <p:nvSpPr>
          <p:cNvPr id="24" name="직선 연결선 6"/>
          <p:cNvSpPr/>
          <p:nvPr/>
        </p:nvSpPr>
        <p:spPr>
          <a:xfrm>
            <a:off x="200471" y="502130"/>
            <a:ext cx="9502973" cy="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08" tIns="45708" rIns="45708" bIns="45708"/>
          <a:lstStyle/>
          <a:p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1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3" name="TextBox 4"/>
          <p:cNvSpPr txBox="1"/>
          <p:nvPr/>
        </p:nvSpPr>
        <p:spPr>
          <a:xfrm>
            <a:off x="3008782" y="3136614"/>
            <a:ext cx="3888438" cy="58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End of Document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0" y="-1"/>
            <a:ext cx="9906000" cy="68800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08" tIns="45708" rIns="45708" bIns="45708" anchor="ctr"/>
          <a:lstStyle/>
          <a:p>
            <a:pPr algn="ctr">
              <a:defRPr sz="2200">
                <a:solidFill>
                  <a:srgbClr val="0070C0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870" y="6059791"/>
            <a:ext cx="1436266" cy="2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1484182" y="769939"/>
            <a:ext cx="79248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29132" y="2438400"/>
            <a:ext cx="387985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814634" y="6217865"/>
            <a:ext cx="284669" cy="276975"/>
          </a:xfrm>
          <a:prstGeom prst="rect">
            <a:avLst/>
          </a:prstGeom>
          <a:ln w="12700">
            <a:miter lim="400000"/>
          </a:ln>
        </p:spPr>
        <p:txBody>
          <a:bodyPr wrap="none" lIns="45708" tIns="45708" rIns="45708" bIns="4570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822" marR="0" indent="-34282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593" marR="0" indent="-32649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8923" marR="0" indent="-304732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696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060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157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254" marR="0" indent="-365678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5349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2444" marR="0" indent="-365677" algn="l" defTabSz="914192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1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 txBox="1"/>
          <p:nvPr/>
        </p:nvSpPr>
        <p:spPr>
          <a:xfrm>
            <a:off x="524507" y="1497746"/>
            <a:ext cx="9109014" cy="295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/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sz="5400" dirty="0"/>
              <a:t>Galaxy </a:t>
            </a:r>
            <a:r>
              <a:rPr lang="en-US" sz="5400" dirty="0"/>
              <a:t>Buds2</a:t>
            </a:r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altLang="ko-KR" sz="5400" dirty="0"/>
              <a:t>Modify</a:t>
            </a:r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5400" dirty="0"/>
              <a:t>Localization </a:t>
            </a:r>
            <a:r>
              <a:rPr sz="5400" dirty="0"/>
              <a:t>Guid</a:t>
            </a:r>
            <a:r>
              <a:rPr lang="en-US" sz="5400" dirty="0"/>
              <a:t>e</a:t>
            </a:r>
            <a:r>
              <a:rPr sz="5400" dirty="0"/>
              <a:t> </a:t>
            </a:r>
            <a:endParaRPr lang="en-US" sz="5400" dirty="0"/>
          </a:p>
          <a:p>
            <a:pPr>
              <a:defRPr sz="4400" b="1">
                <a:solidFill>
                  <a:srgbClr val="FFFFFF"/>
                </a:solidFill>
                <a:latin typeface="SamsungOne 700"/>
                <a:ea typeface="SamsungOne 700"/>
                <a:cs typeface="SamsungOne 700"/>
                <a:sym typeface="SamsungOne 700"/>
              </a:defRPr>
            </a:pPr>
            <a:r>
              <a:rPr lang="en-US" sz="2400" dirty="0"/>
              <a:t>- P6 Standard feature HTML</a:t>
            </a:r>
            <a:endParaRPr sz="2400" dirty="0"/>
          </a:p>
        </p:txBody>
      </p:sp>
      <p:sp>
        <p:nvSpPr>
          <p:cNvPr id="51" name="TextBox 2"/>
          <p:cNvSpPr txBox="1"/>
          <p:nvPr/>
        </p:nvSpPr>
        <p:spPr>
          <a:xfrm>
            <a:off x="560510" y="4694837"/>
            <a:ext cx="8856992" cy="33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08" tIns="45708" rIns="45708" bIns="45708">
            <a:spAutoFit/>
          </a:bodyPr>
          <a:lstStyle>
            <a:lvl1pPr>
              <a:defRPr sz="1600">
                <a:solidFill>
                  <a:srgbClr val="BFBFBF"/>
                </a:solidFill>
                <a:latin typeface="SamsungOne 400"/>
                <a:ea typeface="SamsungOne 400"/>
                <a:cs typeface="SamsungOne 400"/>
                <a:sym typeface="SamsungOne 400"/>
              </a:defRPr>
            </a:lvl1pPr>
          </a:lstStyle>
          <a:p>
            <a:r>
              <a:rPr lang="en-US" dirty="0"/>
              <a:t>Brief date : 29th February, 2024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609071" y="2988251"/>
            <a:ext cx="7640194" cy="72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lang="en-US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Tagging Guideline</a:t>
            </a:r>
            <a:endParaRPr sz="4000" dirty="0"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461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8A4C58A-7501-A2CF-6F22-D9B67E21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42" y="2907223"/>
            <a:ext cx="1562100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88B4B7-F097-E369-113C-1318F3EA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093" y="1015866"/>
            <a:ext cx="1562100" cy="1562100"/>
          </a:xfrm>
          <a:prstGeom prst="rect">
            <a:avLst/>
          </a:prstGeom>
        </p:spPr>
      </p:pic>
      <p:sp>
        <p:nvSpPr>
          <p:cNvPr id="126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t>Tagging guideline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4A66CA-C1AE-77FB-7982-E27268B1C8CF}"/>
              </a:ext>
            </a:extLst>
          </p:cNvPr>
          <p:cNvGrpSpPr/>
          <p:nvPr/>
        </p:nvGrpSpPr>
        <p:grpSpPr>
          <a:xfrm>
            <a:off x="7494806" y="3053769"/>
            <a:ext cx="1435220" cy="1278531"/>
            <a:chOff x="7117279" y="2910895"/>
            <a:chExt cx="881483" cy="2678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82C97A-3F89-4852-B3A1-4331D77141D6}"/>
                </a:ext>
              </a:extLst>
            </p:cNvPr>
            <p:cNvSpPr/>
            <p:nvPr/>
          </p:nvSpPr>
          <p:spPr>
            <a:xfrm>
              <a:off x="7117279" y="2910896"/>
              <a:ext cx="144000" cy="144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40DDD1-9789-489D-A0F7-7ACA66DB1C4B}"/>
                </a:ext>
              </a:extLst>
            </p:cNvPr>
            <p:cNvSpPr/>
            <p:nvPr/>
          </p:nvSpPr>
          <p:spPr>
            <a:xfrm>
              <a:off x="7263528" y="2910895"/>
              <a:ext cx="735234" cy="26786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822FC500-8053-2C6C-344D-0AE85A84A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818620"/>
              </p:ext>
            </p:extLst>
          </p:nvPr>
        </p:nvGraphicFramePr>
        <p:xfrm>
          <a:off x="200472" y="667787"/>
          <a:ext cx="6632489" cy="1143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to "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Face-to-face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in 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panel list</a:t>
                      </a:r>
                      <a:endParaRPr sz="1000" b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data-omni-type="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microsite_contentinter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data-omni="galaxy ai is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here:face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face"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ga-ca="content click" ga-ac="feature" ga-la="galaxy ai is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here:face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to face"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C8A6D7C1-656D-36A2-8DD9-639C4F863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457606"/>
              </p:ext>
            </p:extLst>
          </p:nvPr>
        </p:nvGraphicFramePr>
        <p:xfrm>
          <a:off x="245296" y="2176947"/>
          <a:ext cx="6587665" cy="1143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No.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sym typeface="맑은 고딕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 to “Over the phone" in panel list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5B9BD5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data-omni-type="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microsite_contentinter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data-omni="galaxy ai is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here:over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phone"</a:t>
                      </a:r>
                    </a:p>
                  </a:txBody>
                  <a:tcPr marL="0" marR="0" marT="0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</a:t>
                      </a:r>
                    </a:p>
                  </a:txBody>
                  <a:tcPr marL="7620" marR="7620" marT="7620" marB="76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6350">
                      <a:solidFill>
                        <a:srgbClr val="5B9BD5"/>
                      </a:solidFill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ga-ca="content click" ga-ac="feature" ga-la="galaxy ai is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here:over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phone"</a:t>
                      </a:r>
                    </a:p>
                  </a:txBody>
                  <a:tcPr marL="0" marR="0" marT="0" marB="0" anchor="ctr">
                    <a:lnL w="12700">
                      <a:miter lim="400000"/>
                    </a:lnL>
                    <a:lnR w="12700">
                      <a:miter lim="400000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A3838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EE6CEB-7A84-10A0-AEE8-D74D95A8B05E}"/>
              </a:ext>
            </a:extLst>
          </p:cNvPr>
          <p:cNvGrpSpPr/>
          <p:nvPr/>
        </p:nvGrpSpPr>
        <p:grpSpPr>
          <a:xfrm>
            <a:off x="7619093" y="1114880"/>
            <a:ext cx="1435220" cy="1387768"/>
            <a:chOff x="6934362" y="1402804"/>
            <a:chExt cx="945512" cy="26786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25D9D1-8730-4308-B68A-F5F2973A6827}"/>
                </a:ext>
              </a:extLst>
            </p:cNvPr>
            <p:cNvSpPr/>
            <p:nvPr/>
          </p:nvSpPr>
          <p:spPr>
            <a:xfrm>
              <a:off x="6934362" y="1402805"/>
              <a:ext cx="144000" cy="144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DBA349C-EB61-403E-AD87-A7A9AED744F8}"/>
                </a:ext>
              </a:extLst>
            </p:cNvPr>
            <p:cNvSpPr/>
            <p:nvPr/>
          </p:nvSpPr>
          <p:spPr>
            <a:xfrm>
              <a:off x="7080612" y="1402804"/>
              <a:ext cx="799262" cy="26786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직사각형 1"/>
          <p:cNvGrpSpPr/>
          <p:nvPr/>
        </p:nvGrpSpPr>
        <p:grpSpPr>
          <a:xfrm>
            <a:off x="1169509" y="2084850"/>
            <a:ext cx="7566982" cy="2780970"/>
            <a:chOff x="-2" y="-1"/>
            <a:chExt cx="7566980" cy="2780970"/>
          </a:xfrm>
        </p:grpSpPr>
        <p:sp>
          <p:nvSpPr>
            <p:cNvPr id="53" name="직사각형"/>
            <p:cNvSpPr/>
            <p:nvPr/>
          </p:nvSpPr>
          <p:spPr>
            <a:xfrm>
              <a:off x="-2" y="-1"/>
              <a:ext cx="7566980" cy="278097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D7D2C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072621"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/>
            </a:p>
          </p:txBody>
        </p:sp>
        <p:sp>
          <p:nvSpPr>
            <p:cNvPr id="54" name="Assets have been approved by the HQ legal Office.  However, local market MUST check with your local legal team for clearance prior to going to market.…"/>
            <p:cNvSpPr txBox="1"/>
            <p:nvPr/>
          </p:nvSpPr>
          <p:spPr>
            <a:xfrm>
              <a:off x="-2" y="336043"/>
              <a:ext cx="7566980" cy="210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3643" tIns="53643" rIns="53643" bIns="53643" numCol="1" anchor="ctr">
              <a:spAutoFit/>
            </a:bodyPr>
            <a:lstStyle/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Assets have been approved by the HQ legal Office. </a:t>
              </a:r>
              <a:br>
                <a:rPr dirty="0"/>
              </a:br>
              <a:r>
                <a:rPr dirty="0"/>
                <a:t>However, local market </a:t>
              </a:r>
              <a:r>
                <a:rPr dirty="0">
                  <a:solidFill>
                    <a:srgbClr val="FF0000"/>
                  </a:solidFill>
                </a:rPr>
                <a:t>MUST</a:t>
              </a:r>
              <a:r>
                <a:rPr dirty="0"/>
                <a:t> check with your local legal team for clearance prior to going to market.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For adaptation of the content, each local office is responsible for translating, subtitling, captioning and uploading of the distributed assets. </a:t>
              </a:r>
              <a:endParaRPr dirty="0">
                <a:solidFill>
                  <a:srgbClr val="FFFFFF"/>
                </a:solidFill>
              </a:endParaRPr>
            </a:p>
            <a:p>
              <a:pPr defTabSz="1072621"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Please make sure to follow the guidelines and usage terms when utilizing the assets.</a:t>
              </a: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solidFill>
                    <a:srgbClr val="FFFFFF"/>
                  </a:solidFill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endParaRPr dirty="0">
                <a:solidFill>
                  <a:srgbClr val="FFFFFF"/>
                </a:solidFill>
              </a:endParaRPr>
            </a:p>
            <a:p>
              <a:pPr marL="335191" indent="-335191" defTabSz="1072621">
                <a:buSzPct val="100000"/>
                <a:buFont typeface="Arial"/>
                <a:buChar char="•"/>
                <a:defRPr sz="1300">
                  <a:latin typeface="SamsungOne 400"/>
                  <a:ea typeface="SamsungOne 400"/>
                  <a:cs typeface="SamsungOne 400"/>
                  <a:sym typeface="SamsungOne 400"/>
                </a:defRPr>
              </a:pPr>
              <a:r>
                <a:rPr dirty="0"/>
                <a:t>URL structure and naming must not be edited by local. Local language is not allowed.</a:t>
              </a:r>
            </a:p>
          </p:txBody>
        </p:sp>
      </p:grpSp>
      <p:sp>
        <p:nvSpPr>
          <p:cNvPr id="56" name="TextBox 3"/>
          <p:cNvSpPr txBox="1"/>
          <p:nvPr/>
        </p:nvSpPr>
        <p:spPr>
          <a:xfrm>
            <a:off x="1169511" y="1316768"/>
            <a:ext cx="5148576" cy="53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Adaptation Guideline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B01E03-665C-BA1D-680E-08E5A7C80DF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2024 Hotfix </a:t>
            </a:r>
            <a:r>
              <a:rPr lang="en-US" altLang="ko-KR"/>
              <a:t>Full View</a:t>
            </a:r>
            <a:endParaRPr lang="ko-KR" altLang="en-US" dirty="0"/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CB4EABE-713F-E872-599F-6212D558BC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0"/>
          <a:stretch/>
        </p:blipFill>
        <p:spPr>
          <a:xfrm>
            <a:off x="1630714" y="1247370"/>
            <a:ext cx="1345338" cy="4691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FE9DC-6347-52AD-DD18-6532701C25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59" b="44414"/>
          <a:stretch/>
        </p:blipFill>
        <p:spPr>
          <a:xfrm>
            <a:off x="6819541" y="1247370"/>
            <a:ext cx="651172" cy="46917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9652EE-6546-50C3-8FF7-64D4A66E8FC3}"/>
              </a:ext>
            </a:extLst>
          </p:cNvPr>
          <p:cNvCxnSpPr/>
          <p:nvPr/>
        </p:nvCxnSpPr>
        <p:spPr>
          <a:xfrm>
            <a:off x="4952355" y="1662920"/>
            <a:ext cx="0" cy="39791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74D0FF-DE96-A34E-43FF-7988B359C54D}"/>
              </a:ext>
            </a:extLst>
          </p:cNvPr>
          <p:cNvSpPr/>
          <p:nvPr/>
        </p:nvSpPr>
        <p:spPr>
          <a:xfrm>
            <a:off x="1630714" y="1959986"/>
            <a:ext cx="1345338" cy="64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B94E3-D1D4-F000-A859-35D3A68B16E6}"/>
              </a:ext>
            </a:extLst>
          </p:cNvPr>
          <p:cNvSpPr/>
          <p:nvPr/>
        </p:nvSpPr>
        <p:spPr>
          <a:xfrm>
            <a:off x="6826625" y="2117581"/>
            <a:ext cx="591975" cy="105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7F709-11BF-6C51-66B8-271C68D922BE}"/>
              </a:ext>
            </a:extLst>
          </p:cNvPr>
          <p:cNvSpPr txBox="1"/>
          <p:nvPr/>
        </p:nvSpPr>
        <p:spPr>
          <a:xfrm>
            <a:off x="1133313" y="1247370"/>
            <a:ext cx="453970" cy="2799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19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[PC]</a:t>
            </a:r>
            <a:endParaRPr lang="ko-KR" altLang="en-US" sz="1219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8C4B4-9CE4-0A2D-D7BF-D647F509AC31}"/>
              </a:ext>
            </a:extLst>
          </p:cNvPr>
          <p:cNvSpPr txBox="1"/>
          <p:nvPr/>
        </p:nvSpPr>
        <p:spPr>
          <a:xfrm>
            <a:off x="5274031" y="1197001"/>
            <a:ext cx="527709" cy="2799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19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[MO]</a:t>
            </a:r>
            <a:endParaRPr lang="ko-KR" altLang="en-US" sz="1219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pic>
        <p:nvPicPr>
          <p:cNvPr id="12" name="그림 11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14A8EE5-1D92-B9A5-36C8-DE21B4E17E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" t="74356" r="52052"/>
          <a:stretch/>
        </p:blipFill>
        <p:spPr>
          <a:xfrm>
            <a:off x="3442413" y="4345096"/>
            <a:ext cx="651172" cy="1593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D0C078-AC09-C15B-6EC5-9221325901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5" t="53350" r="56249" b="352"/>
          <a:stretch/>
        </p:blipFill>
        <p:spPr>
          <a:xfrm>
            <a:off x="7791208" y="1945678"/>
            <a:ext cx="291732" cy="3907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959AEB-5B32-C81F-8A76-214AD0BB0FEA}"/>
              </a:ext>
            </a:extLst>
          </p:cNvPr>
          <p:cNvSpPr/>
          <p:nvPr/>
        </p:nvSpPr>
        <p:spPr>
          <a:xfrm>
            <a:off x="1745343" y="5927287"/>
            <a:ext cx="1230709" cy="50369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D44419-463D-2C3D-341C-C2DAF858CB04}"/>
              </a:ext>
            </a:extLst>
          </p:cNvPr>
          <p:cNvSpPr/>
          <p:nvPr/>
        </p:nvSpPr>
        <p:spPr>
          <a:xfrm>
            <a:off x="3427386" y="4328556"/>
            <a:ext cx="694704" cy="50369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B3E97-348E-8644-0DA9-1A4C092AC1C2}"/>
              </a:ext>
            </a:extLst>
          </p:cNvPr>
          <p:cNvSpPr/>
          <p:nvPr/>
        </p:nvSpPr>
        <p:spPr>
          <a:xfrm>
            <a:off x="6833019" y="5913895"/>
            <a:ext cx="631549" cy="50369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F1957-A401-E96D-E1DC-C6B872C571E0}"/>
              </a:ext>
            </a:extLst>
          </p:cNvPr>
          <p:cNvSpPr/>
          <p:nvPr/>
        </p:nvSpPr>
        <p:spPr>
          <a:xfrm>
            <a:off x="7791405" y="1922209"/>
            <a:ext cx="294622" cy="50369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28622662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609071" y="2988251"/>
            <a:ext cx="7640194" cy="72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3630" tIns="53630" rIns="53630" bIns="53630">
            <a:spAutoFit/>
          </a:bodyPr>
          <a:lstStyle>
            <a:lvl1pPr>
              <a:defRPr sz="2800">
                <a:latin typeface="SamsungSharpSans-Bold"/>
                <a:ea typeface="SamsungSharpSans-Bold"/>
                <a:cs typeface="SamsungSharpSans-Bold"/>
                <a:sym typeface="SamsungSharpSans-Bold"/>
              </a:defRPr>
            </a:lvl1pPr>
          </a:lstStyle>
          <a:p>
            <a:r>
              <a:rPr lang="en-US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Localization Guideline</a:t>
            </a:r>
            <a:endParaRPr sz="4000" dirty="0"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004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3BC2B-BF1E-F65E-8F94-FE2057125F82}"/>
              </a:ext>
            </a:extLst>
          </p:cNvPr>
          <p:cNvSpPr/>
          <p:nvPr/>
        </p:nvSpPr>
        <p:spPr>
          <a:xfrm>
            <a:off x="200472" y="3747616"/>
            <a:ext cx="9442477" cy="354900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ai__headline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ai__logo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ai__logo__image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/assets/test/mobile/2022-2h/galaxy-buds2/galaxy-buds2-ai-logo.png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h2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ai__title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tabTitleId_01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data-font-size-pc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data-font-size-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mo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Galaxy AI is here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ai__description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Elevate your Galaxy AI experience with Galaxy Buds2. Now you have a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translator right in your ear. Turn on the translation features on your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Samsung Galaxy smartphone with Galaxy Buds2 on. Make friends with no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language barrier when talking face-to-face or over the phone.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8354B-101D-03F9-9BF7-5F9E396330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356" y="791754"/>
            <a:ext cx="4387781" cy="2330234"/>
          </a:xfrm>
          <a:prstGeom prst="rect">
            <a:avLst/>
          </a:prstGeom>
        </p:spPr>
      </p:pic>
      <p:sp>
        <p:nvSpPr>
          <p:cNvPr id="6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/>
          <p:cNvSpPr txBox="1"/>
          <p:nvPr/>
        </p:nvSpPr>
        <p:spPr>
          <a:xfrm>
            <a:off x="251741" y="528074"/>
            <a:ext cx="83772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Headline</a:t>
            </a:r>
            <a:endParaRPr dirty="0"/>
          </a:p>
        </p:txBody>
      </p:sp>
      <p:sp>
        <p:nvSpPr>
          <p:cNvPr id="9" name="index.html"/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/>
          <p:cNvSpPr txBox="1"/>
          <p:nvPr/>
        </p:nvSpPr>
        <p:spPr>
          <a:xfrm>
            <a:off x="251741" y="899826"/>
            <a:ext cx="244573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Logo 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Title &amp; D</a:t>
            </a:r>
            <a:r>
              <a:rPr lang="en-US" altLang="ko-KR" sz="900" dirty="0"/>
              <a:t>escription text change</a:t>
            </a:r>
          </a:p>
        </p:txBody>
      </p:sp>
      <p:sp>
        <p:nvSpPr>
          <p:cNvPr id="12" name="직사각형"/>
          <p:cNvSpPr/>
          <p:nvPr/>
        </p:nvSpPr>
        <p:spPr>
          <a:xfrm>
            <a:off x="3114832" y="1864064"/>
            <a:ext cx="3728228" cy="547513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sp>
        <p:nvSpPr>
          <p:cNvPr id="83" name="직사각형"/>
          <p:cNvSpPr/>
          <p:nvPr/>
        </p:nvSpPr>
        <p:spPr>
          <a:xfrm>
            <a:off x="842152" y="5804450"/>
            <a:ext cx="1407420" cy="185178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24" name="타원 2"/>
          <p:cNvGrpSpPr/>
          <p:nvPr/>
        </p:nvGrpSpPr>
        <p:grpSpPr>
          <a:xfrm>
            <a:off x="797736" y="5687631"/>
            <a:ext cx="144006" cy="215440"/>
            <a:chOff x="-2" y="1497"/>
            <a:chExt cx="144005" cy="215439"/>
          </a:xfrm>
        </p:grpSpPr>
        <p:sp>
          <p:nvSpPr>
            <p:cNvPr id="25" name="원"/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1"/>
            <p:cNvSpPr txBox="1"/>
            <p:nvPr/>
          </p:nvSpPr>
          <p:spPr>
            <a:xfrm>
              <a:off x="21087" y="1497"/>
              <a:ext cx="101828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34" name="직사각형"/>
          <p:cNvSpPr/>
          <p:nvPr/>
        </p:nvSpPr>
        <p:spPr>
          <a:xfrm>
            <a:off x="829741" y="6228101"/>
            <a:ext cx="4658463" cy="654091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35" name="직사각형">
            <a:extLst>
              <a:ext uri="{FF2B5EF4-FFF2-40B4-BE49-F238E27FC236}">
                <a16:creationId xmlns:a16="http://schemas.microsoft.com/office/drawing/2014/main" id="{218F0079-EFA0-44DF-92D7-9E8D17FC6F4E}"/>
              </a:ext>
            </a:extLst>
          </p:cNvPr>
          <p:cNvSpPr/>
          <p:nvPr/>
        </p:nvSpPr>
        <p:spPr>
          <a:xfrm>
            <a:off x="2822904" y="2564853"/>
            <a:ext cx="4217663" cy="474496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41" name="타원 2">
            <a:extLst>
              <a:ext uri="{FF2B5EF4-FFF2-40B4-BE49-F238E27FC236}">
                <a16:creationId xmlns:a16="http://schemas.microsoft.com/office/drawing/2014/main" id="{E74CBB6F-4BB7-47A4-8192-44F581E8656B}"/>
              </a:ext>
            </a:extLst>
          </p:cNvPr>
          <p:cNvGrpSpPr/>
          <p:nvPr/>
        </p:nvGrpSpPr>
        <p:grpSpPr>
          <a:xfrm>
            <a:off x="757738" y="6142702"/>
            <a:ext cx="144006" cy="215440"/>
            <a:chOff x="-2" y="1497"/>
            <a:chExt cx="144005" cy="215439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D96F75B5-13E8-40CB-B211-6BD20D582C08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42CF52E2-26DA-4C89-9A3C-E8A65E28D169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45" name="직사각형">
            <a:extLst>
              <a:ext uri="{FF2B5EF4-FFF2-40B4-BE49-F238E27FC236}">
                <a16:creationId xmlns:a16="http://schemas.microsoft.com/office/drawing/2014/main" id="{E9143BA6-5777-4F2D-8EB7-703EE96A4CA2}"/>
              </a:ext>
            </a:extLst>
          </p:cNvPr>
          <p:cNvSpPr/>
          <p:nvPr/>
        </p:nvSpPr>
        <p:spPr>
          <a:xfrm>
            <a:off x="353429" y="10489943"/>
            <a:ext cx="9148834" cy="367332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46" name="타원 2">
            <a:extLst>
              <a:ext uri="{FF2B5EF4-FFF2-40B4-BE49-F238E27FC236}">
                <a16:creationId xmlns:a16="http://schemas.microsoft.com/office/drawing/2014/main" id="{CFB351D9-53E5-4354-8F5A-04EFDF0411C7}"/>
              </a:ext>
            </a:extLst>
          </p:cNvPr>
          <p:cNvGrpSpPr/>
          <p:nvPr/>
        </p:nvGrpSpPr>
        <p:grpSpPr>
          <a:xfrm>
            <a:off x="260666" y="10440284"/>
            <a:ext cx="144006" cy="215439"/>
            <a:chOff x="-2" y="1497"/>
            <a:chExt cx="144005" cy="215438"/>
          </a:xfrm>
        </p:grpSpPr>
        <p:sp>
          <p:nvSpPr>
            <p:cNvPr id="47" name="원">
              <a:extLst>
                <a:ext uri="{FF2B5EF4-FFF2-40B4-BE49-F238E27FC236}">
                  <a16:creationId xmlns:a16="http://schemas.microsoft.com/office/drawing/2014/main" id="{5BE39DEA-410E-4DB5-A048-983FD50D4436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1">
              <a:extLst>
                <a:ext uri="{FF2B5EF4-FFF2-40B4-BE49-F238E27FC236}">
                  <a16:creationId xmlns:a16="http://schemas.microsoft.com/office/drawing/2014/main" id="{6B6A2E6D-FC8D-4E33-90CB-4F8A8DC3D5C4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52" name="타원 2">
            <a:extLst>
              <a:ext uri="{FF2B5EF4-FFF2-40B4-BE49-F238E27FC236}">
                <a16:creationId xmlns:a16="http://schemas.microsoft.com/office/drawing/2014/main" id="{F2ABD8BB-3FBA-ED67-559B-D7536ACC46C3}"/>
              </a:ext>
            </a:extLst>
          </p:cNvPr>
          <p:cNvGrpSpPr/>
          <p:nvPr/>
        </p:nvGrpSpPr>
        <p:grpSpPr>
          <a:xfrm>
            <a:off x="3042829" y="1748682"/>
            <a:ext cx="144006" cy="215439"/>
            <a:chOff x="-2" y="1497"/>
            <a:chExt cx="144005" cy="215438"/>
          </a:xfrm>
        </p:grpSpPr>
        <p:sp>
          <p:nvSpPr>
            <p:cNvPr id="53" name="원">
              <a:extLst>
                <a:ext uri="{FF2B5EF4-FFF2-40B4-BE49-F238E27FC236}">
                  <a16:creationId xmlns:a16="http://schemas.microsoft.com/office/drawing/2014/main" id="{A8652316-4B43-61CC-7F9D-98F91D3961EC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1">
              <a:extLst>
                <a:ext uri="{FF2B5EF4-FFF2-40B4-BE49-F238E27FC236}">
                  <a16:creationId xmlns:a16="http://schemas.microsoft.com/office/drawing/2014/main" id="{3A0D2C98-8128-345D-65A4-0A926BD8E6F4}"/>
                </a:ext>
              </a:extLst>
            </p:cNvPr>
            <p:cNvSpPr txBox="1"/>
            <p:nvPr/>
          </p:nvSpPr>
          <p:spPr>
            <a:xfrm>
              <a:off x="21087" y="1497"/>
              <a:ext cx="95054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11" name="직사각형">
            <a:extLst>
              <a:ext uri="{FF2B5EF4-FFF2-40B4-BE49-F238E27FC236}">
                <a16:creationId xmlns:a16="http://schemas.microsoft.com/office/drawing/2014/main" id="{E09853D1-6432-3AE4-0496-B65E9E8194A6}"/>
              </a:ext>
            </a:extLst>
          </p:cNvPr>
          <p:cNvSpPr/>
          <p:nvPr/>
        </p:nvSpPr>
        <p:spPr>
          <a:xfrm>
            <a:off x="965821" y="4436489"/>
            <a:ext cx="7750183" cy="185178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E458C4C3-7B14-7D83-F434-0F171BC5690F}"/>
              </a:ext>
            </a:extLst>
          </p:cNvPr>
          <p:cNvSpPr/>
          <p:nvPr/>
        </p:nvSpPr>
        <p:spPr>
          <a:xfrm>
            <a:off x="4607707" y="898630"/>
            <a:ext cx="690586" cy="61363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sp>
        <p:nvSpPr>
          <p:cNvPr id="16" name="원">
            <a:extLst>
              <a:ext uri="{FF2B5EF4-FFF2-40B4-BE49-F238E27FC236}">
                <a16:creationId xmlns:a16="http://schemas.microsoft.com/office/drawing/2014/main" id="{9FA728BF-1BE8-B416-49ED-AF0F2CD075B3}"/>
              </a:ext>
            </a:extLst>
          </p:cNvPr>
          <p:cNvSpPr/>
          <p:nvPr/>
        </p:nvSpPr>
        <p:spPr>
          <a:xfrm>
            <a:off x="2791120" y="2482214"/>
            <a:ext cx="144006" cy="14400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 sz="800" b="1">
                <a:solidFill>
                  <a:srgbClr val="FFFFFF"/>
                </a:solidFill>
              </a:defRPr>
            </a:pPr>
            <a:r>
              <a:rPr lang="en-US" dirty="0"/>
              <a:t>3</a:t>
            </a:r>
            <a:endParaRPr dirty="0"/>
          </a:p>
        </p:txBody>
      </p:sp>
      <p:grpSp>
        <p:nvGrpSpPr>
          <p:cNvPr id="27" name="타원 2"/>
          <p:cNvGrpSpPr/>
          <p:nvPr/>
        </p:nvGrpSpPr>
        <p:grpSpPr>
          <a:xfrm>
            <a:off x="4535704" y="789639"/>
            <a:ext cx="144006" cy="215439"/>
            <a:chOff x="-2" y="1497"/>
            <a:chExt cx="144005" cy="215438"/>
          </a:xfrm>
        </p:grpSpPr>
        <p:sp>
          <p:nvSpPr>
            <p:cNvPr id="28" name="원"/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/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18" name="원">
            <a:extLst>
              <a:ext uri="{FF2B5EF4-FFF2-40B4-BE49-F238E27FC236}">
                <a16:creationId xmlns:a16="http://schemas.microsoft.com/office/drawing/2014/main" id="{1F624565-1BD1-9966-4AB3-C2C75E49C678}"/>
              </a:ext>
            </a:extLst>
          </p:cNvPr>
          <p:cNvSpPr/>
          <p:nvPr/>
        </p:nvSpPr>
        <p:spPr>
          <a:xfrm>
            <a:off x="879102" y="4328772"/>
            <a:ext cx="144006" cy="144006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 sz="800" b="1">
                <a:solidFill>
                  <a:srgbClr val="FFFFFF"/>
                </a:solidFill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447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B762-3487-532D-7B8E-2D983FC4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B98F65-42A4-A1BD-8FA2-A24EB547B2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480" y="1114975"/>
            <a:ext cx="4788671" cy="17842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5CCA86-FF19-2189-171D-1E6A8461E4F3}"/>
              </a:ext>
            </a:extLst>
          </p:cNvPr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3A5AD-29F9-041A-C1EC-3B7B9D7F85C6}"/>
              </a:ext>
            </a:extLst>
          </p:cNvPr>
          <p:cNvSpPr/>
          <p:nvPr/>
        </p:nvSpPr>
        <p:spPr>
          <a:xfrm>
            <a:off x="200472" y="3747616"/>
            <a:ext cx="9442477" cy="11443472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-buds-ai-list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tablist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tabTitleId_01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list__anchor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list__anchor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--active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tabListId_0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javascript:void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(0);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aria-selected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tabPanelId_0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toggleActiveTabPanelAi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onmouseenter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onmouseleave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onInActiveAi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onkeypress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toggleActiveTabPanelAi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onInActiveAi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data-omni-type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microsite_contentinter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data-omni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galaxy ai is 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here:face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to face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ga-ca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content click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ga-ac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ga-la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galaxy ai is 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here:face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to face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list__inner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list__icon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--active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list__anchor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--active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/assets/test/mobile/2022-2h/galaxy-buds2/galaxy-buds2-ai-facetoface-active0.png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--default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/assets/test/mobile/2022-2h/galaxy-buds2/galaxy-buds2-ai-facetoface-active0.png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list__text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Face-to-face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list__anchor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tabListId_1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javascript:void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(0);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aria-selected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tabPanelId_1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toggleActiveTabPanelAi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onmouseenter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onmouseleave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onInActiveAi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onkeypress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toggleActiveTabPanelAi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onInActiveAi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data-omni-type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microsite_contentinter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data-omni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galaxy ai is 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here:over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the phone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ga-ca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content click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ga-ac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ga-la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galaxy ai is 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here:over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the phone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list__inner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list__icon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--active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/assets/test/mobile/2022-2h/galaxy-buds2/galaxy-buds2-ai-overthephone-active0.png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list__image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--default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/assets/test/mobile/2022-2h/galaxy-buds2/galaxy-buds2-ai-overthephone-active0.png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list__text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Over the phone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A3C667AB-6BCA-978D-DB14-3951FE53DE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>
            <a:extLst>
              <a:ext uri="{FF2B5EF4-FFF2-40B4-BE49-F238E27FC236}">
                <a16:creationId xmlns:a16="http://schemas.microsoft.com/office/drawing/2014/main" id="{3A6E43D5-E1A2-8AE9-CA70-FE4053B1654D}"/>
              </a:ext>
            </a:extLst>
          </p:cNvPr>
          <p:cNvSpPr txBox="1"/>
          <p:nvPr/>
        </p:nvSpPr>
        <p:spPr>
          <a:xfrm>
            <a:off x="251741" y="528074"/>
            <a:ext cx="7671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Content</a:t>
            </a:r>
            <a:endParaRPr dirty="0"/>
          </a:p>
        </p:txBody>
      </p:sp>
      <p:sp>
        <p:nvSpPr>
          <p:cNvPr id="9" name="index.html">
            <a:extLst>
              <a:ext uri="{FF2B5EF4-FFF2-40B4-BE49-F238E27FC236}">
                <a16:creationId xmlns:a16="http://schemas.microsoft.com/office/drawing/2014/main" id="{ABEA44E8-92A2-6E15-0144-EB48D79B2569}"/>
              </a:ext>
            </a:extLst>
          </p:cNvPr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>
            <a:extLst>
              <a:ext uri="{FF2B5EF4-FFF2-40B4-BE49-F238E27FC236}">
                <a16:creationId xmlns:a16="http://schemas.microsoft.com/office/drawing/2014/main" id="{BF6DF3B5-B04C-2190-3BE7-265E981D2FA2}"/>
              </a:ext>
            </a:extLst>
          </p:cNvPr>
          <p:cNvSpPr txBox="1"/>
          <p:nvPr/>
        </p:nvSpPr>
        <p:spPr>
          <a:xfrm>
            <a:off x="251741" y="899826"/>
            <a:ext cx="2445739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List </a:t>
            </a:r>
            <a:r>
              <a:rPr lang="en-US" altLang="ko-KR" sz="900" dirty="0"/>
              <a:t>text &amp; Image </a:t>
            </a:r>
            <a:r>
              <a:rPr lang="en-US" altLang="ko-KR" sz="900" dirty="0" err="1"/>
              <a:t>url</a:t>
            </a:r>
            <a:r>
              <a:rPr lang="en-US" altLang="ko-KR" sz="900" dirty="0"/>
              <a:t> change</a:t>
            </a: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30BA7FB7-6EFB-B0E7-AC94-9BB22152B2E6}"/>
              </a:ext>
            </a:extLst>
          </p:cNvPr>
          <p:cNvSpPr/>
          <p:nvPr/>
        </p:nvSpPr>
        <p:spPr>
          <a:xfrm>
            <a:off x="4126888" y="1282660"/>
            <a:ext cx="719005" cy="60641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4" name="타원 2">
            <a:extLst>
              <a:ext uri="{FF2B5EF4-FFF2-40B4-BE49-F238E27FC236}">
                <a16:creationId xmlns:a16="http://schemas.microsoft.com/office/drawing/2014/main" id="{5695949C-4178-D57C-2792-FF0EE0BE75FA}"/>
              </a:ext>
            </a:extLst>
          </p:cNvPr>
          <p:cNvGrpSpPr/>
          <p:nvPr/>
        </p:nvGrpSpPr>
        <p:grpSpPr>
          <a:xfrm>
            <a:off x="1046583" y="7355070"/>
            <a:ext cx="144006" cy="215439"/>
            <a:chOff x="-2" y="1497"/>
            <a:chExt cx="144005" cy="215438"/>
          </a:xfrm>
        </p:grpSpPr>
        <p:sp>
          <p:nvSpPr>
            <p:cNvPr id="25" name="원">
              <a:extLst>
                <a:ext uri="{FF2B5EF4-FFF2-40B4-BE49-F238E27FC236}">
                  <a16:creationId xmlns:a16="http://schemas.microsoft.com/office/drawing/2014/main" id="{FA23ECB6-D151-5CD4-377D-01BFE8D2A1DD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1">
              <a:extLst>
                <a:ext uri="{FF2B5EF4-FFF2-40B4-BE49-F238E27FC236}">
                  <a16:creationId xmlns:a16="http://schemas.microsoft.com/office/drawing/2014/main" id="{EF87324F-9CCE-D330-9249-E7A30A46EBED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27" name="타원 2">
            <a:extLst>
              <a:ext uri="{FF2B5EF4-FFF2-40B4-BE49-F238E27FC236}">
                <a16:creationId xmlns:a16="http://schemas.microsoft.com/office/drawing/2014/main" id="{AAE3267D-3865-48EA-1A84-1A485FBEFB9D}"/>
              </a:ext>
            </a:extLst>
          </p:cNvPr>
          <p:cNvGrpSpPr/>
          <p:nvPr/>
        </p:nvGrpSpPr>
        <p:grpSpPr>
          <a:xfrm>
            <a:off x="4044139" y="1181017"/>
            <a:ext cx="144006" cy="215439"/>
            <a:chOff x="-2" y="1497"/>
            <a:chExt cx="144005" cy="215438"/>
          </a:xfrm>
        </p:grpSpPr>
        <p:sp>
          <p:nvSpPr>
            <p:cNvPr id="28" name="원">
              <a:extLst>
                <a:ext uri="{FF2B5EF4-FFF2-40B4-BE49-F238E27FC236}">
                  <a16:creationId xmlns:a16="http://schemas.microsoft.com/office/drawing/2014/main" id="{F926D7D1-FE27-DD4F-12F0-C92B0264D473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>
              <a:extLst>
                <a:ext uri="{FF2B5EF4-FFF2-40B4-BE49-F238E27FC236}">
                  <a16:creationId xmlns:a16="http://schemas.microsoft.com/office/drawing/2014/main" id="{D6D56782-DDF7-1F7B-47FE-77214EC4CC48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34" name="직사각형">
            <a:extLst>
              <a:ext uri="{FF2B5EF4-FFF2-40B4-BE49-F238E27FC236}">
                <a16:creationId xmlns:a16="http://schemas.microsoft.com/office/drawing/2014/main" id="{7F45AF02-23DA-1019-B758-DBE267EBFE9E}"/>
              </a:ext>
            </a:extLst>
          </p:cNvPr>
          <p:cNvSpPr/>
          <p:nvPr/>
        </p:nvSpPr>
        <p:spPr>
          <a:xfrm>
            <a:off x="1118586" y="7451941"/>
            <a:ext cx="8273989" cy="1825223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41" name="타원 2">
            <a:extLst>
              <a:ext uri="{FF2B5EF4-FFF2-40B4-BE49-F238E27FC236}">
                <a16:creationId xmlns:a16="http://schemas.microsoft.com/office/drawing/2014/main" id="{1BAC2D3A-0BE3-8604-A377-858AF8F87C23}"/>
              </a:ext>
            </a:extLst>
          </p:cNvPr>
          <p:cNvGrpSpPr/>
          <p:nvPr/>
        </p:nvGrpSpPr>
        <p:grpSpPr>
          <a:xfrm>
            <a:off x="1118586" y="12117009"/>
            <a:ext cx="144006" cy="215439"/>
            <a:chOff x="-2" y="1497"/>
            <a:chExt cx="144005" cy="215438"/>
          </a:xfrm>
        </p:grpSpPr>
        <p:sp>
          <p:nvSpPr>
            <p:cNvPr id="42" name="원">
              <a:extLst>
                <a:ext uri="{FF2B5EF4-FFF2-40B4-BE49-F238E27FC236}">
                  <a16:creationId xmlns:a16="http://schemas.microsoft.com/office/drawing/2014/main" id="{1CE31F1B-CD52-4810-0627-ACCE4972CFC2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1">
              <a:extLst>
                <a:ext uri="{FF2B5EF4-FFF2-40B4-BE49-F238E27FC236}">
                  <a16:creationId xmlns:a16="http://schemas.microsoft.com/office/drawing/2014/main" id="{0453AD0D-9F2F-BDAA-5489-0DC2D7B3BDB5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11" name="직사각형">
            <a:extLst>
              <a:ext uri="{FF2B5EF4-FFF2-40B4-BE49-F238E27FC236}">
                <a16:creationId xmlns:a16="http://schemas.microsoft.com/office/drawing/2014/main" id="{9C17C93C-A56F-0EAC-B82B-54E96F88C52B}"/>
              </a:ext>
            </a:extLst>
          </p:cNvPr>
          <p:cNvSpPr/>
          <p:nvPr/>
        </p:nvSpPr>
        <p:spPr>
          <a:xfrm>
            <a:off x="1202017" y="12224729"/>
            <a:ext cx="8273989" cy="1825223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2" name="직사각형">
            <a:extLst>
              <a:ext uri="{FF2B5EF4-FFF2-40B4-BE49-F238E27FC236}">
                <a16:creationId xmlns:a16="http://schemas.microsoft.com/office/drawing/2014/main" id="{8A40C98D-FFCB-AAD9-3ACB-9AC9FE16731A}"/>
              </a:ext>
            </a:extLst>
          </p:cNvPr>
          <p:cNvSpPr/>
          <p:nvPr/>
        </p:nvSpPr>
        <p:spPr>
          <a:xfrm>
            <a:off x="5339011" y="1282661"/>
            <a:ext cx="719005" cy="60641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52" name="타원 2">
            <a:extLst>
              <a:ext uri="{FF2B5EF4-FFF2-40B4-BE49-F238E27FC236}">
                <a16:creationId xmlns:a16="http://schemas.microsoft.com/office/drawing/2014/main" id="{2A1C17FB-5E07-CC8E-9E6F-38EBF2DC8DE0}"/>
              </a:ext>
            </a:extLst>
          </p:cNvPr>
          <p:cNvGrpSpPr/>
          <p:nvPr/>
        </p:nvGrpSpPr>
        <p:grpSpPr>
          <a:xfrm>
            <a:off x="5267008" y="1174941"/>
            <a:ext cx="144006" cy="215439"/>
            <a:chOff x="-2" y="1497"/>
            <a:chExt cx="144005" cy="215438"/>
          </a:xfrm>
        </p:grpSpPr>
        <p:sp>
          <p:nvSpPr>
            <p:cNvPr id="53" name="원">
              <a:extLst>
                <a:ext uri="{FF2B5EF4-FFF2-40B4-BE49-F238E27FC236}">
                  <a16:creationId xmlns:a16="http://schemas.microsoft.com/office/drawing/2014/main" id="{8C3478D6-A462-A946-019D-30E4B4DF294D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1">
              <a:extLst>
                <a:ext uri="{FF2B5EF4-FFF2-40B4-BE49-F238E27FC236}">
                  <a16:creationId xmlns:a16="http://schemas.microsoft.com/office/drawing/2014/main" id="{9C6CA8AC-F6E1-4C9E-B3CA-91E359286BCD}"/>
                </a:ext>
              </a:extLst>
            </p:cNvPr>
            <p:cNvSpPr txBox="1"/>
            <p:nvPr/>
          </p:nvSpPr>
          <p:spPr>
            <a:xfrm>
              <a:off x="21087" y="1497"/>
              <a:ext cx="95054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252268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BBD6-7E21-2D71-0165-AB3D1FA4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0F6A742-52C6-43BA-3ECE-C97F09D59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2" t="8303" r="15898"/>
          <a:stretch/>
        </p:blipFill>
        <p:spPr>
          <a:xfrm>
            <a:off x="3111500" y="566134"/>
            <a:ext cx="3656809" cy="26937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D40602-0897-1A3C-1433-9CCDF0BB5EF0}"/>
              </a:ext>
            </a:extLst>
          </p:cNvPr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B7A1ED-8BA3-8A13-3B12-D7F9ADEB733B}"/>
              </a:ext>
            </a:extLst>
          </p:cNvPr>
          <p:cNvSpPr/>
          <p:nvPr/>
        </p:nvSpPr>
        <p:spPr>
          <a:xfrm>
            <a:off x="200472" y="3747616"/>
            <a:ext cx="9442477" cy="4103001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-buds-ai-panel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-buds-ai-panel--active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tabPanelId_0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tabListId_0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list__description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Keep your Galaxy Buds2 on, even when you need to use Interpreter on </a:t>
            </a:r>
          </a:p>
          <a:p>
            <a:r>
              <a:rPr lang="en-US" altLang="ko-KR" sz="900" dirty="0">
                <a:solidFill>
                  <a:srgbClr val="FCFCFA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Samsung Galaxy smartphone. Hear the translation through the earbuds, </a:t>
            </a:r>
          </a:p>
          <a:p>
            <a:r>
              <a:rPr lang="en-US" altLang="ko-KR" sz="900" dirty="0">
                <a:solidFill>
                  <a:srgbClr val="FCFCFA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while the other person listens via the paired smartphone's speaker. Enjoy</a:t>
            </a:r>
          </a:p>
          <a:p>
            <a:r>
              <a:rPr lang="en-US" altLang="ko-KR" sz="900" dirty="0">
                <a:solidFill>
                  <a:srgbClr val="FCFCFA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smooth conversations without handing over your phone each time you speak.</a:t>
            </a:r>
          </a:p>
          <a:p>
            <a:r>
              <a:rPr lang="en-US" altLang="ko-KR" sz="900" dirty="0">
                <a:solidFill>
                  <a:srgbClr val="FCFCFA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panel__figure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image image--main-loaded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-buds-ai-inner-box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image__main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responsive-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image--loaded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data-desktop-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/assets/test/mobile/2022-2h/galaxy-buds2/galaxy-buds2-ai-facetoface-0305_pc.png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data-mobile-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/assets/test/mobile/2022-2h/galaxy-buds2/galaxy-buds2-ai-facetoface-0305_mo.png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GUIs of Interpreter app can be seen, with translated English and Spanish onscreen. Between the GUIs are text and icons that indicate two-way translation through speakerphone and Galaxy Buds.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/assets/test/mobile/2022-2h/galaxy-buds2/galaxy-buds2-ai-facetoface-0305_pc.png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E3DAC96C-77F1-C101-8EA1-C4929DB8D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>
            <a:extLst>
              <a:ext uri="{FF2B5EF4-FFF2-40B4-BE49-F238E27FC236}">
                <a16:creationId xmlns:a16="http://schemas.microsoft.com/office/drawing/2014/main" id="{5BC37D92-B848-3DB0-6947-B244ADA3452A}"/>
              </a:ext>
            </a:extLst>
          </p:cNvPr>
          <p:cNvSpPr txBox="1"/>
          <p:nvPr/>
        </p:nvSpPr>
        <p:spPr>
          <a:xfrm>
            <a:off x="251741" y="528074"/>
            <a:ext cx="7671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Content</a:t>
            </a:r>
            <a:endParaRPr dirty="0"/>
          </a:p>
        </p:txBody>
      </p:sp>
      <p:sp>
        <p:nvSpPr>
          <p:cNvPr id="9" name="index.html">
            <a:extLst>
              <a:ext uri="{FF2B5EF4-FFF2-40B4-BE49-F238E27FC236}">
                <a16:creationId xmlns:a16="http://schemas.microsoft.com/office/drawing/2014/main" id="{C7FA4F66-EB28-48F3-5A68-0BA2FAEF36FB}"/>
              </a:ext>
            </a:extLst>
          </p:cNvPr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>
            <a:extLst>
              <a:ext uri="{FF2B5EF4-FFF2-40B4-BE49-F238E27FC236}">
                <a16:creationId xmlns:a16="http://schemas.microsoft.com/office/drawing/2014/main" id="{C7FC83F0-4167-1587-14BE-4C3BD521E722}"/>
              </a:ext>
            </a:extLst>
          </p:cNvPr>
          <p:cNvSpPr txBox="1"/>
          <p:nvPr/>
        </p:nvSpPr>
        <p:spPr>
          <a:xfrm>
            <a:off x="251741" y="899826"/>
            <a:ext cx="2445739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List Description &amp; Image </a:t>
            </a:r>
            <a:r>
              <a:rPr lang="en-US" sz="900" dirty="0" err="1"/>
              <a:t>url</a:t>
            </a:r>
            <a:r>
              <a:rPr lang="en-US" sz="900" dirty="0"/>
              <a:t> change</a:t>
            </a:r>
            <a:endParaRPr lang="en-US" altLang="ko-KR" sz="900" dirty="0"/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CB6CD950-D823-345C-2C62-2A20550EB9E5}"/>
              </a:ext>
            </a:extLst>
          </p:cNvPr>
          <p:cNvSpPr/>
          <p:nvPr/>
        </p:nvSpPr>
        <p:spPr>
          <a:xfrm>
            <a:off x="3247056" y="557511"/>
            <a:ext cx="3390802" cy="29151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4" name="타원 2">
            <a:extLst>
              <a:ext uri="{FF2B5EF4-FFF2-40B4-BE49-F238E27FC236}">
                <a16:creationId xmlns:a16="http://schemas.microsoft.com/office/drawing/2014/main" id="{B107A3F5-FCC3-CC03-3B27-8AE42251A9D4}"/>
              </a:ext>
            </a:extLst>
          </p:cNvPr>
          <p:cNvGrpSpPr/>
          <p:nvPr/>
        </p:nvGrpSpPr>
        <p:grpSpPr>
          <a:xfrm>
            <a:off x="877908" y="4891741"/>
            <a:ext cx="144006" cy="215439"/>
            <a:chOff x="-2" y="1497"/>
            <a:chExt cx="144005" cy="215438"/>
          </a:xfrm>
        </p:grpSpPr>
        <p:sp>
          <p:nvSpPr>
            <p:cNvPr id="25" name="원">
              <a:extLst>
                <a:ext uri="{FF2B5EF4-FFF2-40B4-BE49-F238E27FC236}">
                  <a16:creationId xmlns:a16="http://schemas.microsoft.com/office/drawing/2014/main" id="{1131C302-C7D4-5499-C1B1-E007828B8401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1">
              <a:extLst>
                <a:ext uri="{FF2B5EF4-FFF2-40B4-BE49-F238E27FC236}">
                  <a16:creationId xmlns:a16="http://schemas.microsoft.com/office/drawing/2014/main" id="{A14B9F41-805B-B29A-0236-64585D7072B0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27" name="타원 2">
            <a:extLst>
              <a:ext uri="{FF2B5EF4-FFF2-40B4-BE49-F238E27FC236}">
                <a16:creationId xmlns:a16="http://schemas.microsoft.com/office/drawing/2014/main" id="{3588C0C9-1A4D-B643-D362-436C39ECBBC0}"/>
              </a:ext>
            </a:extLst>
          </p:cNvPr>
          <p:cNvGrpSpPr/>
          <p:nvPr/>
        </p:nvGrpSpPr>
        <p:grpSpPr>
          <a:xfrm>
            <a:off x="3124138" y="478928"/>
            <a:ext cx="144006" cy="215439"/>
            <a:chOff x="-2" y="1497"/>
            <a:chExt cx="144005" cy="215438"/>
          </a:xfrm>
        </p:grpSpPr>
        <p:sp>
          <p:nvSpPr>
            <p:cNvPr id="28" name="원">
              <a:extLst>
                <a:ext uri="{FF2B5EF4-FFF2-40B4-BE49-F238E27FC236}">
                  <a16:creationId xmlns:a16="http://schemas.microsoft.com/office/drawing/2014/main" id="{EDD0174A-300F-98C0-867E-AF17668C4936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>
              <a:extLst>
                <a:ext uri="{FF2B5EF4-FFF2-40B4-BE49-F238E27FC236}">
                  <a16:creationId xmlns:a16="http://schemas.microsoft.com/office/drawing/2014/main" id="{1E5C9851-3488-CBED-88C8-3716B706BE70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34" name="직사각형">
            <a:extLst>
              <a:ext uri="{FF2B5EF4-FFF2-40B4-BE49-F238E27FC236}">
                <a16:creationId xmlns:a16="http://schemas.microsoft.com/office/drawing/2014/main" id="{E7622835-43D4-39C1-89EB-634890750A6C}"/>
              </a:ext>
            </a:extLst>
          </p:cNvPr>
          <p:cNvSpPr/>
          <p:nvPr/>
        </p:nvSpPr>
        <p:spPr>
          <a:xfrm>
            <a:off x="953077" y="5010894"/>
            <a:ext cx="4900968" cy="602393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5" name="직사각형">
            <a:extLst>
              <a:ext uri="{FF2B5EF4-FFF2-40B4-BE49-F238E27FC236}">
                <a16:creationId xmlns:a16="http://schemas.microsoft.com/office/drawing/2014/main" id="{C9F36E75-429D-D944-4685-5BF17DDB99E4}"/>
              </a:ext>
            </a:extLst>
          </p:cNvPr>
          <p:cNvSpPr/>
          <p:nvPr/>
        </p:nvSpPr>
        <p:spPr>
          <a:xfrm>
            <a:off x="3018408" y="1093092"/>
            <a:ext cx="3825045" cy="2199852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sp>
        <p:nvSpPr>
          <p:cNvPr id="16" name="직사각형">
            <a:extLst>
              <a:ext uri="{FF2B5EF4-FFF2-40B4-BE49-F238E27FC236}">
                <a16:creationId xmlns:a16="http://schemas.microsoft.com/office/drawing/2014/main" id="{B627FB4C-15F3-95C7-863D-94E86D8F05DE}"/>
              </a:ext>
            </a:extLst>
          </p:cNvPr>
          <p:cNvSpPr/>
          <p:nvPr/>
        </p:nvSpPr>
        <p:spPr>
          <a:xfrm>
            <a:off x="295883" y="6279117"/>
            <a:ext cx="9193557" cy="1086884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17" name="타원 2">
            <a:extLst>
              <a:ext uri="{FF2B5EF4-FFF2-40B4-BE49-F238E27FC236}">
                <a16:creationId xmlns:a16="http://schemas.microsoft.com/office/drawing/2014/main" id="{5970DA67-5B6C-0386-DEFB-A3692A159CD9}"/>
              </a:ext>
            </a:extLst>
          </p:cNvPr>
          <p:cNvGrpSpPr/>
          <p:nvPr/>
        </p:nvGrpSpPr>
        <p:grpSpPr>
          <a:xfrm>
            <a:off x="251741" y="6171397"/>
            <a:ext cx="144006" cy="215439"/>
            <a:chOff x="-2" y="1497"/>
            <a:chExt cx="144005" cy="215438"/>
          </a:xfrm>
        </p:grpSpPr>
        <p:sp>
          <p:nvSpPr>
            <p:cNvPr id="18" name="원">
              <a:extLst>
                <a:ext uri="{FF2B5EF4-FFF2-40B4-BE49-F238E27FC236}">
                  <a16:creationId xmlns:a16="http://schemas.microsoft.com/office/drawing/2014/main" id="{D7DB2A70-78F4-B652-4898-C2F450521AF4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E740E59C-89C7-F59A-8958-5E3A87DB3B4F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52" name="타원 2">
            <a:extLst>
              <a:ext uri="{FF2B5EF4-FFF2-40B4-BE49-F238E27FC236}">
                <a16:creationId xmlns:a16="http://schemas.microsoft.com/office/drawing/2014/main" id="{4AA9095D-0FA3-9386-13D4-DB3CA033085C}"/>
              </a:ext>
            </a:extLst>
          </p:cNvPr>
          <p:cNvGrpSpPr/>
          <p:nvPr/>
        </p:nvGrpSpPr>
        <p:grpSpPr>
          <a:xfrm>
            <a:off x="2946405" y="967411"/>
            <a:ext cx="144006" cy="215439"/>
            <a:chOff x="-2" y="1497"/>
            <a:chExt cx="144005" cy="215438"/>
          </a:xfrm>
        </p:grpSpPr>
        <p:sp>
          <p:nvSpPr>
            <p:cNvPr id="53" name="원">
              <a:extLst>
                <a:ext uri="{FF2B5EF4-FFF2-40B4-BE49-F238E27FC236}">
                  <a16:creationId xmlns:a16="http://schemas.microsoft.com/office/drawing/2014/main" id="{DAAE50A9-087E-0E36-E8C5-4D8ABB5D9758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1">
              <a:extLst>
                <a:ext uri="{FF2B5EF4-FFF2-40B4-BE49-F238E27FC236}">
                  <a16:creationId xmlns:a16="http://schemas.microsoft.com/office/drawing/2014/main" id="{8DB0B53F-93FC-068A-8396-8E77B9A9913D}"/>
                </a:ext>
              </a:extLst>
            </p:cNvPr>
            <p:cNvSpPr txBox="1"/>
            <p:nvPr/>
          </p:nvSpPr>
          <p:spPr>
            <a:xfrm>
              <a:off x="21087" y="1497"/>
              <a:ext cx="95054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352632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BE033-9DA3-72F8-6A5C-4B4DCCE9F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B71C2E-C0A1-6B4E-F84F-1EEC0D54C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34" y="687046"/>
            <a:ext cx="3911117" cy="2462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E48033-51D9-A33B-B5D8-9F8790C466D7}"/>
              </a:ext>
            </a:extLst>
          </p:cNvPr>
          <p:cNvSpPr/>
          <p:nvPr/>
        </p:nvSpPr>
        <p:spPr>
          <a:xfrm>
            <a:off x="0" y="3328867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623B20-7CD8-7201-8B8A-C06AC2B2928D}"/>
              </a:ext>
            </a:extLst>
          </p:cNvPr>
          <p:cNvSpPr/>
          <p:nvPr/>
        </p:nvSpPr>
        <p:spPr>
          <a:xfrm>
            <a:off x="200472" y="3747616"/>
            <a:ext cx="9442477" cy="42415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-buds-ai-panel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tabPanelId_1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tabListId_1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list__description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Galaxy Buds2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9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apos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 mics pick up your words clearly during Live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Translation calls, thanks to a voice recognition algorithm. Then Live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Translate on the paired Samsung Galaxy smartphone interprets to the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language </a:t>
            </a:r>
            <a:r>
              <a:rPr lang="en-US" altLang="ko-KR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US" altLang="ko-KR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900" b="0" dirty="0" err="1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apos</a:t>
            </a:r>
            <a:r>
              <a:rPr lang="en-US" altLang="ko-KR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being used. Read the dialog without holding your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phone up to your ears.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panel__figure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image image--main-loaded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-buds-ai-inner-box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image__main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responsive-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image--loaded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data-desktop-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/assets/test/mobile/2022-2h/galaxy-buds2/galaxy-buds2-ai-overthephone_pc.png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data-mobile-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/assets/test/mobile/2022-2h/galaxy-buds2/galaxy-buds2-ai-overthephone_mo.png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Earbuds of Galaxy Buds2 in 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Lavendar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can be seen. Between the earbuds is GUI of Live Translate. In the background are sound waves that indicate Live Translation.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9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https://images.samsung.com/is/image/</a:t>
            </a:r>
            <a:r>
              <a:rPr lang="en-US" altLang="ko-KR" sz="9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n-US" altLang="ko-KR" sz="900" b="0" dirty="0"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/assets/test/mobile/2022-2h/galaxy-buds2/galaxy-buds2-ai-overthephone_pc.png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9F8C8C8B-6E6E-EE72-1036-7E12B0399F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>
            <a:extLst>
              <a:ext uri="{FF2B5EF4-FFF2-40B4-BE49-F238E27FC236}">
                <a16:creationId xmlns:a16="http://schemas.microsoft.com/office/drawing/2014/main" id="{1A3E387E-A51F-59B6-2C70-89CDA013CB21}"/>
              </a:ext>
            </a:extLst>
          </p:cNvPr>
          <p:cNvSpPr txBox="1"/>
          <p:nvPr/>
        </p:nvSpPr>
        <p:spPr>
          <a:xfrm>
            <a:off x="251741" y="528074"/>
            <a:ext cx="7671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Content</a:t>
            </a:r>
            <a:endParaRPr dirty="0"/>
          </a:p>
        </p:txBody>
      </p:sp>
      <p:sp>
        <p:nvSpPr>
          <p:cNvPr id="9" name="index.html">
            <a:extLst>
              <a:ext uri="{FF2B5EF4-FFF2-40B4-BE49-F238E27FC236}">
                <a16:creationId xmlns:a16="http://schemas.microsoft.com/office/drawing/2014/main" id="{E75E7C5A-5D03-15DB-A7CD-004588B4B436}"/>
              </a:ext>
            </a:extLst>
          </p:cNvPr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>
            <a:extLst>
              <a:ext uri="{FF2B5EF4-FFF2-40B4-BE49-F238E27FC236}">
                <a16:creationId xmlns:a16="http://schemas.microsoft.com/office/drawing/2014/main" id="{B955BB92-7AB6-5F93-E5CE-3F286EEB67DB}"/>
              </a:ext>
            </a:extLst>
          </p:cNvPr>
          <p:cNvSpPr txBox="1"/>
          <p:nvPr/>
        </p:nvSpPr>
        <p:spPr>
          <a:xfrm>
            <a:off x="251741" y="899826"/>
            <a:ext cx="2445739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List Description &amp; Image </a:t>
            </a:r>
            <a:r>
              <a:rPr lang="en-US" sz="900" dirty="0" err="1"/>
              <a:t>url</a:t>
            </a:r>
            <a:r>
              <a:rPr lang="en-US" sz="900" dirty="0"/>
              <a:t> change</a:t>
            </a:r>
            <a:endParaRPr lang="en-US" altLang="ko-KR" sz="900" dirty="0"/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C77A416F-5A1C-C87D-F5CE-C7ABE67332F4}"/>
              </a:ext>
            </a:extLst>
          </p:cNvPr>
          <p:cNvSpPr/>
          <p:nvPr/>
        </p:nvSpPr>
        <p:spPr>
          <a:xfrm>
            <a:off x="3705350" y="677130"/>
            <a:ext cx="2544530" cy="33811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4" name="타원 2">
            <a:extLst>
              <a:ext uri="{FF2B5EF4-FFF2-40B4-BE49-F238E27FC236}">
                <a16:creationId xmlns:a16="http://schemas.microsoft.com/office/drawing/2014/main" id="{972753EF-FB93-8D33-8381-1C3DF4A410C9}"/>
              </a:ext>
            </a:extLst>
          </p:cNvPr>
          <p:cNvGrpSpPr/>
          <p:nvPr/>
        </p:nvGrpSpPr>
        <p:grpSpPr>
          <a:xfrm>
            <a:off x="877908" y="4891741"/>
            <a:ext cx="144006" cy="215439"/>
            <a:chOff x="-2" y="1497"/>
            <a:chExt cx="144005" cy="215438"/>
          </a:xfrm>
        </p:grpSpPr>
        <p:sp>
          <p:nvSpPr>
            <p:cNvPr id="25" name="원">
              <a:extLst>
                <a:ext uri="{FF2B5EF4-FFF2-40B4-BE49-F238E27FC236}">
                  <a16:creationId xmlns:a16="http://schemas.microsoft.com/office/drawing/2014/main" id="{61EF465A-C5FC-6659-5702-8BA5FCD1D1B0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1">
              <a:extLst>
                <a:ext uri="{FF2B5EF4-FFF2-40B4-BE49-F238E27FC236}">
                  <a16:creationId xmlns:a16="http://schemas.microsoft.com/office/drawing/2014/main" id="{F5BE7E2F-04D1-2669-9CAC-5151DC38CB9F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27" name="타원 2">
            <a:extLst>
              <a:ext uri="{FF2B5EF4-FFF2-40B4-BE49-F238E27FC236}">
                <a16:creationId xmlns:a16="http://schemas.microsoft.com/office/drawing/2014/main" id="{900B603B-6337-CDDE-A148-107983124C88}"/>
              </a:ext>
            </a:extLst>
          </p:cNvPr>
          <p:cNvGrpSpPr/>
          <p:nvPr/>
        </p:nvGrpSpPr>
        <p:grpSpPr>
          <a:xfrm>
            <a:off x="3633347" y="569410"/>
            <a:ext cx="144006" cy="215439"/>
            <a:chOff x="-2" y="1497"/>
            <a:chExt cx="144005" cy="215438"/>
          </a:xfrm>
        </p:grpSpPr>
        <p:sp>
          <p:nvSpPr>
            <p:cNvPr id="28" name="원">
              <a:extLst>
                <a:ext uri="{FF2B5EF4-FFF2-40B4-BE49-F238E27FC236}">
                  <a16:creationId xmlns:a16="http://schemas.microsoft.com/office/drawing/2014/main" id="{A71606A7-4E7A-59A1-8FE7-CB3E0F30AF7A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>
              <a:extLst>
                <a:ext uri="{FF2B5EF4-FFF2-40B4-BE49-F238E27FC236}">
                  <a16:creationId xmlns:a16="http://schemas.microsoft.com/office/drawing/2014/main" id="{A1BC9030-4761-6DB3-0147-85697CFED44A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34" name="직사각형">
            <a:extLst>
              <a:ext uri="{FF2B5EF4-FFF2-40B4-BE49-F238E27FC236}">
                <a16:creationId xmlns:a16="http://schemas.microsoft.com/office/drawing/2014/main" id="{95A750D0-24A7-DCF3-F05B-E10C294B0ECC}"/>
              </a:ext>
            </a:extLst>
          </p:cNvPr>
          <p:cNvSpPr/>
          <p:nvPr/>
        </p:nvSpPr>
        <p:spPr>
          <a:xfrm>
            <a:off x="949911" y="4999461"/>
            <a:ext cx="4483223" cy="731561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5" name="직사각형">
            <a:extLst>
              <a:ext uri="{FF2B5EF4-FFF2-40B4-BE49-F238E27FC236}">
                <a16:creationId xmlns:a16="http://schemas.microsoft.com/office/drawing/2014/main" id="{C72A064C-C167-B1B4-C9C6-3A387CADA369}"/>
              </a:ext>
            </a:extLst>
          </p:cNvPr>
          <p:cNvSpPr/>
          <p:nvPr/>
        </p:nvSpPr>
        <p:spPr>
          <a:xfrm>
            <a:off x="2972237" y="1126978"/>
            <a:ext cx="4068330" cy="2112666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sp>
        <p:nvSpPr>
          <p:cNvPr id="16" name="직사각형">
            <a:extLst>
              <a:ext uri="{FF2B5EF4-FFF2-40B4-BE49-F238E27FC236}">
                <a16:creationId xmlns:a16="http://schemas.microsoft.com/office/drawing/2014/main" id="{E08F90D7-B0FC-3C2D-1476-F0141D0FB6DA}"/>
              </a:ext>
            </a:extLst>
          </p:cNvPr>
          <p:cNvSpPr/>
          <p:nvPr/>
        </p:nvSpPr>
        <p:spPr>
          <a:xfrm>
            <a:off x="329954" y="6149771"/>
            <a:ext cx="9062621" cy="1219601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grpSp>
        <p:nvGrpSpPr>
          <p:cNvPr id="17" name="타원 2">
            <a:extLst>
              <a:ext uri="{FF2B5EF4-FFF2-40B4-BE49-F238E27FC236}">
                <a16:creationId xmlns:a16="http://schemas.microsoft.com/office/drawing/2014/main" id="{8028D328-3B99-56BE-109E-7EE2989D5880}"/>
              </a:ext>
            </a:extLst>
          </p:cNvPr>
          <p:cNvGrpSpPr/>
          <p:nvPr/>
        </p:nvGrpSpPr>
        <p:grpSpPr>
          <a:xfrm>
            <a:off x="251741" y="6171397"/>
            <a:ext cx="144006" cy="215439"/>
            <a:chOff x="-2" y="1497"/>
            <a:chExt cx="144005" cy="215438"/>
          </a:xfrm>
        </p:grpSpPr>
        <p:sp>
          <p:nvSpPr>
            <p:cNvPr id="18" name="원">
              <a:extLst>
                <a:ext uri="{FF2B5EF4-FFF2-40B4-BE49-F238E27FC236}">
                  <a16:creationId xmlns:a16="http://schemas.microsoft.com/office/drawing/2014/main" id="{A7F31C07-F38D-5859-50F4-0E946EEA1B99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21DDCE2-4C9E-D68E-AD69-5DEBF5F3A90A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52" name="타원 2">
            <a:extLst>
              <a:ext uri="{FF2B5EF4-FFF2-40B4-BE49-F238E27FC236}">
                <a16:creationId xmlns:a16="http://schemas.microsoft.com/office/drawing/2014/main" id="{04545D8A-E537-A8CB-1D94-A41D522F7B50}"/>
              </a:ext>
            </a:extLst>
          </p:cNvPr>
          <p:cNvGrpSpPr/>
          <p:nvPr/>
        </p:nvGrpSpPr>
        <p:grpSpPr>
          <a:xfrm>
            <a:off x="2929690" y="1040707"/>
            <a:ext cx="144006" cy="215439"/>
            <a:chOff x="-2" y="1497"/>
            <a:chExt cx="144005" cy="215438"/>
          </a:xfrm>
        </p:grpSpPr>
        <p:sp>
          <p:nvSpPr>
            <p:cNvPr id="53" name="원">
              <a:extLst>
                <a:ext uri="{FF2B5EF4-FFF2-40B4-BE49-F238E27FC236}">
                  <a16:creationId xmlns:a16="http://schemas.microsoft.com/office/drawing/2014/main" id="{DC4DF722-D1F7-DB64-730D-7F495AC3C518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1">
              <a:extLst>
                <a:ext uri="{FF2B5EF4-FFF2-40B4-BE49-F238E27FC236}">
                  <a16:creationId xmlns:a16="http://schemas.microsoft.com/office/drawing/2014/main" id="{DB6E275C-80ED-7BC6-BE32-2DB8BF5AD9EA}"/>
                </a:ext>
              </a:extLst>
            </p:cNvPr>
            <p:cNvSpPr txBox="1"/>
            <p:nvPr/>
          </p:nvSpPr>
          <p:spPr>
            <a:xfrm>
              <a:off x="21087" y="1497"/>
              <a:ext cx="95054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904543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D1C1C-0A69-3D03-A959-A377FA1D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2C7160E-E57B-AE38-86E0-E9F84E2463C5}"/>
              </a:ext>
            </a:extLst>
          </p:cNvPr>
          <p:cNvSpPr/>
          <p:nvPr/>
        </p:nvSpPr>
        <p:spPr>
          <a:xfrm>
            <a:off x="0" y="3330000"/>
            <a:ext cx="9906000" cy="35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3E49-D4F4-D0C6-2EE9-9F4B2348F9D6}"/>
              </a:ext>
            </a:extLst>
          </p:cNvPr>
          <p:cNvSpPr/>
          <p:nvPr/>
        </p:nvSpPr>
        <p:spPr>
          <a:xfrm>
            <a:off x="200472" y="3747616"/>
            <a:ext cx="9442477" cy="2302508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ai__disclaimer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-buds-ai-inner-box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*Interpreter feature requires Samsung Account login. Certain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languages may require language pack download. Service availability may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vary by language. Accuracy of results is not guaranteed. *Live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Translate feature requires a network connection and Samsung Account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login. Live Translate feature is only available on the pre-installed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Samsung Phone app. Certain languages may require language pack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download. Service availability may vary by language, country, region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or carrier. Accuracy of results is not guaranteed. *Galaxy AI features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are supported on Galaxy S24 Ultra, S24 Plus and S24 as of Feb. 2024.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*Samsung Galaxy devices may require the latest software update to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properly support Galaxy AI features. *Images simulated for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illustrative purposes. Actual UX/UI may be different.</a:t>
            </a:r>
          </a:p>
          <a:p>
            <a:r>
              <a:rPr lang="en-US" altLang="ko-KR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471A87-ED16-FEF0-45F9-2B66B79C11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929" y="1712859"/>
            <a:ext cx="8609860" cy="658918"/>
          </a:xfrm>
          <a:prstGeom prst="rect">
            <a:avLst/>
          </a:prstGeom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F958152B-CBF3-F568-030E-C3E74A8BD1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00472" y="126419"/>
            <a:ext cx="6840095" cy="358783"/>
          </a:xfrm>
          <a:prstGeom prst="rect">
            <a:avLst/>
          </a:prstGeom>
        </p:spPr>
        <p:txBody>
          <a:bodyPr/>
          <a:lstStyle>
            <a:lvl1pPr defTabSz="886966">
              <a:defRPr sz="1700"/>
            </a:lvl1pPr>
          </a:lstStyle>
          <a:p>
            <a:r>
              <a:rPr dirty="0"/>
              <a:t>Localization Guideline</a:t>
            </a:r>
          </a:p>
        </p:txBody>
      </p:sp>
      <p:sp>
        <p:nvSpPr>
          <p:cNvPr id="7" name="GNB - Product CTA">
            <a:extLst>
              <a:ext uri="{FF2B5EF4-FFF2-40B4-BE49-F238E27FC236}">
                <a16:creationId xmlns:a16="http://schemas.microsoft.com/office/drawing/2014/main" id="{54D0737E-0341-65F5-011A-9478D189A0F8}"/>
              </a:ext>
            </a:extLst>
          </p:cNvPr>
          <p:cNvSpPr txBox="1"/>
          <p:nvPr/>
        </p:nvSpPr>
        <p:spPr>
          <a:xfrm>
            <a:off x="251741" y="528074"/>
            <a:ext cx="7671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/>
            </a:lvl1pPr>
          </a:lstStyle>
          <a:p>
            <a:r>
              <a:rPr lang="en-US" dirty="0"/>
              <a:t>Content</a:t>
            </a:r>
            <a:endParaRPr dirty="0"/>
          </a:p>
        </p:txBody>
      </p:sp>
      <p:sp>
        <p:nvSpPr>
          <p:cNvPr id="9" name="index.html">
            <a:extLst>
              <a:ext uri="{FF2B5EF4-FFF2-40B4-BE49-F238E27FC236}">
                <a16:creationId xmlns:a16="http://schemas.microsoft.com/office/drawing/2014/main" id="{AB712236-9EE8-CD6B-DF86-F6895576EF76}"/>
              </a:ext>
            </a:extLst>
          </p:cNvPr>
          <p:cNvSpPr txBox="1"/>
          <p:nvPr/>
        </p:nvSpPr>
        <p:spPr>
          <a:xfrm>
            <a:off x="200472" y="3292944"/>
            <a:ext cx="1283361" cy="45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77825" indent="-377825" defTabSz="457200">
              <a:lnSpc>
                <a:spcPts val="3300"/>
              </a:lnSpc>
              <a:defRPr sz="1300" b="1" u="sng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SamsungOne 700" panose="020B0803030303020204" pitchFamily="34" charset="0"/>
                <a:ea typeface="SamsungOne 700" panose="020B0803030303020204" pitchFamily="34" charset="0"/>
              </a:rPr>
              <a:t>index_pim</a:t>
            </a:r>
            <a:r>
              <a:rPr dirty="0">
                <a:latin typeface="SamsungOne 700" panose="020B0803030303020204" pitchFamily="34" charset="0"/>
                <a:ea typeface="SamsungOne 700" panose="020B0803030303020204" pitchFamily="34" charset="0"/>
              </a:rPr>
              <a:t>.html</a:t>
            </a:r>
          </a:p>
        </p:txBody>
      </p:sp>
      <p:sp>
        <p:nvSpPr>
          <p:cNvPr id="10" name="제품별 CTA 활성화 가이드 (Default: 비활성화)…">
            <a:extLst>
              <a:ext uri="{FF2B5EF4-FFF2-40B4-BE49-F238E27FC236}">
                <a16:creationId xmlns:a16="http://schemas.microsoft.com/office/drawing/2014/main" id="{4F6F08B0-16AB-81AF-1A54-9762EAADC094}"/>
              </a:ext>
            </a:extLst>
          </p:cNvPr>
          <p:cNvSpPr txBox="1"/>
          <p:nvPr/>
        </p:nvSpPr>
        <p:spPr>
          <a:xfrm>
            <a:off x="251741" y="899826"/>
            <a:ext cx="2445739" cy="23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100262" indent="-100262">
              <a:buSzPct val="100000"/>
              <a:buChar char="•"/>
              <a:defRPr sz="800"/>
            </a:lvl1pPr>
          </a:lstStyle>
          <a:p>
            <a:r>
              <a:rPr lang="en-US" sz="900" dirty="0"/>
              <a:t>Disclaimer change</a:t>
            </a:r>
            <a:endParaRPr lang="en-US" altLang="ko-KR" sz="900" dirty="0"/>
          </a:p>
        </p:txBody>
      </p:sp>
      <p:grpSp>
        <p:nvGrpSpPr>
          <p:cNvPr id="24" name="타원 2">
            <a:extLst>
              <a:ext uri="{FF2B5EF4-FFF2-40B4-BE49-F238E27FC236}">
                <a16:creationId xmlns:a16="http://schemas.microsoft.com/office/drawing/2014/main" id="{670674A2-5A00-55AE-A958-0DDED0C9069A}"/>
              </a:ext>
            </a:extLst>
          </p:cNvPr>
          <p:cNvGrpSpPr/>
          <p:nvPr/>
        </p:nvGrpSpPr>
        <p:grpSpPr>
          <a:xfrm>
            <a:off x="521282" y="3938723"/>
            <a:ext cx="144006" cy="215439"/>
            <a:chOff x="-2" y="1497"/>
            <a:chExt cx="144005" cy="215438"/>
          </a:xfrm>
        </p:grpSpPr>
        <p:sp>
          <p:nvSpPr>
            <p:cNvPr id="25" name="원">
              <a:extLst>
                <a:ext uri="{FF2B5EF4-FFF2-40B4-BE49-F238E27FC236}">
                  <a16:creationId xmlns:a16="http://schemas.microsoft.com/office/drawing/2014/main" id="{51B48F9E-187B-4D07-E646-D1B1728B9611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1">
              <a:extLst>
                <a:ext uri="{FF2B5EF4-FFF2-40B4-BE49-F238E27FC236}">
                  <a16:creationId xmlns:a16="http://schemas.microsoft.com/office/drawing/2014/main" id="{6E53C725-D54A-6F22-4AF0-4441105A2B62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sp>
        <p:nvSpPr>
          <p:cNvPr id="5" name="직사각형">
            <a:extLst>
              <a:ext uri="{FF2B5EF4-FFF2-40B4-BE49-F238E27FC236}">
                <a16:creationId xmlns:a16="http://schemas.microsoft.com/office/drawing/2014/main" id="{DE0E80A2-F676-37E6-9B6D-FF9AA4B84917}"/>
              </a:ext>
            </a:extLst>
          </p:cNvPr>
          <p:cNvSpPr/>
          <p:nvPr/>
        </p:nvSpPr>
        <p:spPr>
          <a:xfrm>
            <a:off x="641211" y="1709994"/>
            <a:ext cx="8632281" cy="661783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Calibri"/>
              <a:sym typeface="Calibri"/>
            </a:endParaRPr>
          </a:p>
        </p:txBody>
      </p:sp>
      <p:grpSp>
        <p:nvGrpSpPr>
          <p:cNvPr id="27" name="타원 2">
            <a:extLst>
              <a:ext uri="{FF2B5EF4-FFF2-40B4-BE49-F238E27FC236}">
                <a16:creationId xmlns:a16="http://schemas.microsoft.com/office/drawing/2014/main" id="{966025E7-4514-1E27-179A-8C8CBDF8379D}"/>
              </a:ext>
            </a:extLst>
          </p:cNvPr>
          <p:cNvGrpSpPr/>
          <p:nvPr/>
        </p:nvGrpSpPr>
        <p:grpSpPr>
          <a:xfrm>
            <a:off x="588118" y="1597844"/>
            <a:ext cx="144006" cy="215439"/>
            <a:chOff x="-2" y="1497"/>
            <a:chExt cx="144005" cy="215438"/>
          </a:xfrm>
        </p:grpSpPr>
        <p:sp>
          <p:nvSpPr>
            <p:cNvPr id="28" name="원">
              <a:extLst>
                <a:ext uri="{FF2B5EF4-FFF2-40B4-BE49-F238E27FC236}">
                  <a16:creationId xmlns:a16="http://schemas.microsoft.com/office/drawing/2014/main" id="{0DAC4FF4-D19B-EB35-4E10-6A0CA00FDAA5}"/>
                </a:ext>
              </a:extLst>
            </p:cNvPr>
            <p:cNvSpPr/>
            <p:nvPr/>
          </p:nvSpPr>
          <p:spPr>
            <a:xfrm>
              <a:off x="-2" y="37218"/>
              <a:ext cx="144005" cy="144005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1">
              <a:extLst>
                <a:ext uri="{FF2B5EF4-FFF2-40B4-BE49-F238E27FC236}">
                  <a16:creationId xmlns:a16="http://schemas.microsoft.com/office/drawing/2014/main" id="{33819534-A23C-4622-7D40-07A6D0E07951}"/>
                </a:ext>
              </a:extLst>
            </p:cNvPr>
            <p:cNvSpPr txBox="1"/>
            <p:nvPr/>
          </p:nvSpPr>
          <p:spPr>
            <a:xfrm>
              <a:off x="21087" y="1497"/>
              <a:ext cx="101828" cy="21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34" name="직사각형">
            <a:extLst>
              <a:ext uri="{FF2B5EF4-FFF2-40B4-BE49-F238E27FC236}">
                <a16:creationId xmlns:a16="http://schemas.microsoft.com/office/drawing/2014/main" id="{FC49A482-0F2E-578E-EB1A-E30FADAF0591}"/>
              </a:ext>
            </a:extLst>
          </p:cNvPr>
          <p:cNvSpPr/>
          <p:nvPr/>
        </p:nvSpPr>
        <p:spPr>
          <a:xfrm>
            <a:off x="588118" y="4050863"/>
            <a:ext cx="4999113" cy="1675234"/>
          </a:xfrm>
          <a:prstGeom prst="rect">
            <a:avLst/>
          </a:prstGeom>
          <a:solidFill>
            <a:srgbClr val="FF2600">
              <a:alpha val="20000"/>
            </a:srgbClr>
          </a:solidFill>
          <a:ln w="12700">
            <a:solidFill>
              <a:srgbClr val="FFFF00">
                <a:alpha val="50000"/>
              </a:srgbClr>
            </a:solidFill>
            <a:miter lim="400000"/>
          </a:ln>
        </p:spPr>
        <p:txBody>
          <a:bodyPr lIns="45718" tIns="45718" rIns="45718" bIns="45718" anchor="ctr"/>
          <a:lstStyle/>
          <a:p>
            <a:pPr defTabSz="914400"/>
            <a:endParaRPr>
              <a:latin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388B1-DEEA-4009-5613-C54B226D23DE}"/>
              </a:ext>
            </a:extLst>
          </p:cNvPr>
          <p:cNvSpPr txBox="1"/>
          <p:nvPr/>
        </p:nvSpPr>
        <p:spPr>
          <a:xfrm>
            <a:off x="5649810" y="3784836"/>
            <a:ext cx="419361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You will need to replace the declaimer on each of the two panels.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28575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20737</TotalTime>
  <Words>1958</Words>
  <Application>Microsoft Office PowerPoint</Application>
  <PresentationFormat>A4 용지(210x297mm)</PresentationFormat>
  <Paragraphs>251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Samsung Sharp Sans Bold</vt:lpstr>
      <vt:lpstr>SamsungOne 700</vt:lpstr>
      <vt:lpstr>맑은 고딕</vt:lpstr>
      <vt:lpstr>삼성긴고딕 Bold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cheil</dc:creator>
  <cp:lastModifiedBy>김지혜(Jewdri)</cp:lastModifiedBy>
  <cp:revision>1472</cp:revision>
  <dcterms:modified xsi:type="dcterms:W3CDTF">2024-03-05T08:00:30Z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