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5" r:id="rId4"/>
    <p:sldId id="406" r:id="rId5"/>
    <p:sldId id="292" r:id="rId6"/>
  </p:sldIdLst>
  <p:sldSz cx="9906000" cy="6858000" type="A4"/>
  <p:notesSz cx="6858000" cy="9144000"/>
  <p:defaultTextStyle>
    <a:defPPr marL="0" marR="0" indent="0" algn="l" defTabSz="91419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기본 구역" id="{FE92FA96-60A5-49EA-8B73-6F37DDF4153F}">
          <p14:sldIdLst>
            <p14:sldId id="256"/>
            <p14:sldId id="257"/>
          </p14:sldIdLst>
        </p14:section>
        <p14:section name="Localization Guideline" id="{737DF2D8-48B5-4AA1-A8DB-5D88C215AEE7}">
          <p14:sldIdLst>
            <p14:sldId id="295"/>
            <p14:sldId id="406"/>
          </p14:sldIdLst>
        </p14:section>
        <p14:section name="Tagging Guideline" id="{1FAED4C2-0A6E-473A-9651-340DE3BF6001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velab" initials="h" lastIdx="1" clrIdx="0">
    <p:extLst>
      <p:ext uri="{19B8F6BF-5375-455C-9EA6-DF929625EA0E}">
        <p15:presenceInfo xmlns:p15="http://schemas.microsoft.com/office/powerpoint/2012/main" userId="hive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5215" autoAdjust="0"/>
  </p:normalViewPr>
  <p:slideViewPr>
    <p:cSldViewPr snapToGrid="0">
      <p:cViewPr varScale="1">
        <p:scale>
          <a:sx n="94" d="100"/>
          <a:sy n="94" d="100"/>
        </p:scale>
        <p:origin x="3576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7061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548" latinLnBrk="0">
      <a:defRPr sz="1200">
        <a:latin typeface="+mj-lt"/>
        <a:ea typeface="+mj-ea"/>
        <a:cs typeface="+mj-cs"/>
        <a:sym typeface="맑은 고딕"/>
      </a:defRPr>
    </a:lvl2pPr>
    <a:lvl3pPr indent="457097" latinLnBrk="0">
      <a:defRPr sz="1200">
        <a:latin typeface="+mj-lt"/>
        <a:ea typeface="+mj-ea"/>
        <a:cs typeface="+mj-cs"/>
        <a:sym typeface="맑은 고딕"/>
      </a:defRPr>
    </a:lvl3pPr>
    <a:lvl4pPr indent="685644" latinLnBrk="0">
      <a:defRPr sz="1200">
        <a:latin typeface="+mj-lt"/>
        <a:ea typeface="+mj-ea"/>
        <a:cs typeface="+mj-cs"/>
        <a:sym typeface="맑은 고딕"/>
      </a:defRPr>
    </a:lvl4pPr>
    <a:lvl5pPr indent="914192" latinLnBrk="0">
      <a:defRPr sz="1200">
        <a:latin typeface="+mj-lt"/>
        <a:ea typeface="+mj-ea"/>
        <a:cs typeface="+mj-cs"/>
        <a:sym typeface="맑은 고딕"/>
      </a:defRPr>
    </a:lvl5pPr>
    <a:lvl6pPr indent="1142740" latinLnBrk="0">
      <a:defRPr sz="1200">
        <a:latin typeface="+mj-lt"/>
        <a:ea typeface="+mj-ea"/>
        <a:cs typeface="+mj-cs"/>
        <a:sym typeface="맑은 고딕"/>
      </a:defRPr>
    </a:lvl6pPr>
    <a:lvl7pPr indent="1371289" latinLnBrk="0">
      <a:defRPr sz="1200">
        <a:latin typeface="+mj-lt"/>
        <a:ea typeface="+mj-ea"/>
        <a:cs typeface="+mj-cs"/>
        <a:sym typeface="맑은 고딕"/>
      </a:defRPr>
    </a:lvl7pPr>
    <a:lvl8pPr indent="1599834" latinLnBrk="0">
      <a:defRPr sz="1200">
        <a:latin typeface="+mj-lt"/>
        <a:ea typeface="+mj-ea"/>
        <a:cs typeface="+mj-cs"/>
        <a:sym typeface="맑은 고딕"/>
      </a:defRPr>
    </a:lvl8pPr>
    <a:lvl9pPr indent="1828384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9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2" y="107397"/>
            <a:ext cx="1222054" cy="360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00472" y="126421"/>
            <a:ext cx="6840092" cy="358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1pPr>
            <a:lvl2pPr marL="640751" indent="-183654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2pPr>
            <a:lvl3pPr marL="1085603" indent="-17141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3pPr>
            <a:lvl4pPr marL="1576979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4pPr>
            <a:lvl5pPr marL="2034075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63523" y="581039"/>
            <a:ext cx="9439920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395939" y="1003062"/>
            <a:ext cx="9307502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4" name="직선 연결선 6"/>
          <p:cNvSpPr/>
          <p:nvPr/>
        </p:nvSpPr>
        <p:spPr>
          <a:xfrm>
            <a:off x="200471" y="502130"/>
            <a:ext cx="9502973" cy="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08" tIns="45708" rIns="45708" bIns="45708"/>
          <a:lstStyle/>
          <a:p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1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3" name="TextBox 4"/>
          <p:cNvSpPr txBox="1"/>
          <p:nvPr/>
        </p:nvSpPr>
        <p:spPr>
          <a:xfrm>
            <a:off x="3008782" y="3136614"/>
            <a:ext cx="3888438" cy="58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End of Document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870" y="6059791"/>
            <a:ext cx="1436266" cy="2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1484182" y="769939"/>
            <a:ext cx="79248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29132" y="2438400"/>
            <a:ext cx="387985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814634" y="6217865"/>
            <a:ext cx="284669" cy="276975"/>
          </a:xfrm>
          <a:prstGeom prst="rect">
            <a:avLst/>
          </a:prstGeom>
          <a:ln w="12700">
            <a:miter lim="400000"/>
          </a:ln>
        </p:spPr>
        <p:txBody>
          <a:bodyPr wrap="none" lIns="45708" tIns="45708" rIns="45708" bIns="4570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822" marR="0" indent="-34282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593" marR="0" indent="-32649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8923" marR="0" indent="-30473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696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060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157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25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5349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2444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 txBox="1"/>
          <p:nvPr/>
        </p:nvSpPr>
        <p:spPr>
          <a:xfrm>
            <a:off x="524507" y="1497746"/>
            <a:ext cx="9109014" cy="295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/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sz="5400" dirty="0"/>
              <a:t>Galaxy </a:t>
            </a:r>
            <a:r>
              <a:rPr lang="en-US" sz="5400" dirty="0"/>
              <a:t>Buds2</a:t>
            </a:r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altLang="ko-KR" sz="5400" dirty="0"/>
              <a:t>Modify</a:t>
            </a:r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5400" dirty="0"/>
              <a:t>Localization </a:t>
            </a:r>
            <a:r>
              <a:rPr sz="5400" dirty="0"/>
              <a:t>Guid</a:t>
            </a:r>
            <a:r>
              <a:rPr lang="en-US" sz="5400" dirty="0"/>
              <a:t>e</a:t>
            </a:r>
            <a:r>
              <a:rPr sz="5400" dirty="0"/>
              <a:t> </a:t>
            </a:r>
            <a:endParaRPr lang="en-US" sz="5400" dirty="0"/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2400" dirty="0"/>
              <a:t>- P6 Standard feature HTML</a:t>
            </a:r>
            <a:endParaRPr sz="2400" dirty="0"/>
          </a:p>
        </p:txBody>
      </p:sp>
      <p:sp>
        <p:nvSpPr>
          <p:cNvPr id="51" name="TextBox 2"/>
          <p:cNvSpPr txBox="1"/>
          <p:nvPr/>
        </p:nvSpPr>
        <p:spPr>
          <a:xfrm>
            <a:off x="560510" y="4694837"/>
            <a:ext cx="8856992" cy="33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>
              <a:defRPr sz="1600">
                <a:solidFill>
                  <a:srgbClr val="BFBFBF"/>
                </a:solidFill>
                <a:latin typeface="SamsungOne 400"/>
                <a:ea typeface="SamsungOne 400"/>
                <a:cs typeface="SamsungOne 400"/>
                <a:sym typeface="SamsungOne 400"/>
              </a:defRPr>
            </a:lvl1pPr>
          </a:lstStyle>
          <a:p>
            <a:r>
              <a:rPr lang="en-US" dirty="0"/>
              <a:t>Brief date : 29th February, 2024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직사각형 1"/>
          <p:cNvGrpSpPr/>
          <p:nvPr/>
        </p:nvGrpSpPr>
        <p:grpSpPr>
          <a:xfrm>
            <a:off x="1169509" y="2084850"/>
            <a:ext cx="7566982" cy="2780970"/>
            <a:chOff x="-2" y="-1"/>
            <a:chExt cx="7566980" cy="2780970"/>
          </a:xfrm>
        </p:grpSpPr>
        <p:sp>
          <p:nvSpPr>
            <p:cNvPr id="53" name="직사각형"/>
            <p:cNvSpPr/>
            <p:nvPr/>
          </p:nvSpPr>
          <p:spPr>
            <a:xfrm>
              <a:off x="-2" y="-1"/>
              <a:ext cx="7566980" cy="278097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D7D2C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72621"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/>
            </a:p>
          </p:txBody>
        </p:sp>
        <p:sp>
          <p:nvSpPr>
            <p:cNvPr id="54" name="Assets have been approved by the HQ legal Office.  However, local market MUST check with your local legal team for clearance prior to going to market.…"/>
            <p:cNvSpPr txBox="1"/>
            <p:nvPr/>
          </p:nvSpPr>
          <p:spPr>
            <a:xfrm>
              <a:off x="-2" y="336043"/>
              <a:ext cx="7566980" cy="210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3643" tIns="53643" rIns="53643" bIns="53643" numCol="1" anchor="ctr">
              <a:spAutoFit/>
            </a:bodyPr>
            <a:lstStyle/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Assets have been approved by the HQ legal Office. </a:t>
              </a:r>
              <a:br>
                <a:rPr dirty="0"/>
              </a:br>
              <a:r>
                <a:rPr dirty="0"/>
                <a:t>However, local market </a:t>
              </a:r>
              <a:r>
                <a:rPr dirty="0">
                  <a:solidFill>
                    <a:srgbClr val="FF0000"/>
                  </a:solidFill>
                </a:rPr>
                <a:t>MUST</a:t>
              </a:r>
              <a:r>
                <a:rPr dirty="0"/>
                <a:t> check with your local legal team for clearance prior to going to market.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For adaptation of the content, each local office is responsible for translating, subtitling, captioning and uploading of the distributed assets. </a:t>
              </a:r>
              <a:endParaRPr dirty="0">
                <a:solidFill>
                  <a:srgbClr val="FFFFFF"/>
                </a:solidFill>
              </a:endParaRPr>
            </a:p>
            <a:p>
              <a:pPr defTabSz="1072621"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Please make sure to follow the guidelines and usage terms when utilizing the assets.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URL structure and naming must not be edited by local. Local language is not allowed.</a:t>
              </a:r>
            </a:p>
          </p:txBody>
        </p:sp>
      </p:grpSp>
      <p:sp>
        <p:nvSpPr>
          <p:cNvPr id="56" name="TextBox 3"/>
          <p:cNvSpPr txBox="1"/>
          <p:nvPr/>
        </p:nvSpPr>
        <p:spPr>
          <a:xfrm>
            <a:off x="1169511" y="1316768"/>
            <a:ext cx="5148576" cy="53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Adaptation Guideline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609071" y="2988251"/>
            <a:ext cx="7640194" cy="72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lang="en-US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Localization Guideline</a:t>
            </a:r>
            <a:endParaRPr sz="4000" dirty="0"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00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156D4C-C5CA-C979-F189-428CE8BE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97" y="917994"/>
            <a:ext cx="4820698" cy="2118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3BC2B-BF1E-F65E-8F94-FE2057125F82}"/>
              </a:ext>
            </a:extLst>
          </p:cNvPr>
          <p:cNvSpPr/>
          <p:nvPr/>
        </p:nvSpPr>
        <p:spPr>
          <a:xfrm>
            <a:off x="200472" y="3747616"/>
            <a:ext cx="9442477" cy="354900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ai__headline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ai__logo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ai__logo__image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/assets/test/mobile/2022-2h/galaxy-buds2/galaxy-buds2-ai-logo_</a:t>
            </a:r>
            <a:r>
              <a:rPr lang="en-US" altLang="ko-KR" sz="900" dirty="0">
                <a:solidFill>
                  <a:srgbClr val="FFD866"/>
                </a:solidFill>
                <a:latin typeface="Consolas" panose="020B0609020204030204" pitchFamily="49" charset="0"/>
              </a:rPr>
              <a:t>v2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h2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ai__title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tabTitleId_01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data-font-size-pc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data-font-size-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mo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Galaxy AI is here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ai__description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Elevate your Galaxy AI experience with Galaxy Buds2. Now you have a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translator right in your ear. Turn on the translation features on your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Samsung Galaxy smartphone with Galaxy Buds2 on. Make friends with no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language barrier when talking face-to-face or over the phone.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/>
          <p:cNvSpPr txBox="1"/>
          <p:nvPr/>
        </p:nvSpPr>
        <p:spPr>
          <a:xfrm>
            <a:off x="251741" y="528074"/>
            <a:ext cx="83772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Headline</a:t>
            </a:r>
            <a:endParaRPr dirty="0"/>
          </a:p>
        </p:txBody>
      </p:sp>
      <p:sp>
        <p:nvSpPr>
          <p:cNvPr id="9" name="index.html"/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/>
          <p:cNvSpPr txBox="1"/>
          <p:nvPr/>
        </p:nvSpPr>
        <p:spPr>
          <a:xfrm>
            <a:off x="251741" y="899826"/>
            <a:ext cx="244573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Logo 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Title &amp; D</a:t>
            </a:r>
            <a:r>
              <a:rPr lang="en-US" altLang="ko-KR" sz="900" dirty="0"/>
              <a:t>escription text change</a:t>
            </a:r>
          </a:p>
        </p:txBody>
      </p:sp>
      <p:sp>
        <p:nvSpPr>
          <p:cNvPr id="45" name="직사각형">
            <a:extLst>
              <a:ext uri="{FF2B5EF4-FFF2-40B4-BE49-F238E27FC236}">
                <a16:creationId xmlns:a16="http://schemas.microsoft.com/office/drawing/2014/main" id="{E9143BA6-5777-4F2D-8EB7-703EE96A4CA2}"/>
              </a:ext>
            </a:extLst>
          </p:cNvPr>
          <p:cNvSpPr/>
          <p:nvPr/>
        </p:nvSpPr>
        <p:spPr>
          <a:xfrm>
            <a:off x="353429" y="10489943"/>
            <a:ext cx="9148834" cy="367332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46" name="타원 2">
            <a:extLst>
              <a:ext uri="{FF2B5EF4-FFF2-40B4-BE49-F238E27FC236}">
                <a16:creationId xmlns:a16="http://schemas.microsoft.com/office/drawing/2014/main" id="{CFB351D9-53E5-4354-8F5A-04EFDF0411C7}"/>
              </a:ext>
            </a:extLst>
          </p:cNvPr>
          <p:cNvGrpSpPr/>
          <p:nvPr/>
        </p:nvGrpSpPr>
        <p:grpSpPr>
          <a:xfrm>
            <a:off x="260666" y="10440284"/>
            <a:ext cx="144006" cy="215439"/>
            <a:chOff x="-2" y="1497"/>
            <a:chExt cx="144005" cy="215438"/>
          </a:xfrm>
        </p:grpSpPr>
        <p:sp>
          <p:nvSpPr>
            <p:cNvPr id="47" name="원">
              <a:extLst>
                <a:ext uri="{FF2B5EF4-FFF2-40B4-BE49-F238E27FC236}">
                  <a16:creationId xmlns:a16="http://schemas.microsoft.com/office/drawing/2014/main" id="{5BE39DEA-410E-4DB5-A048-983FD50D4436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1">
              <a:extLst>
                <a:ext uri="{FF2B5EF4-FFF2-40B4-BE49-F238E27FC236}">
                  <a16:creationId xmlns:a16="http://schemas.microsoft.com/office/drawing/2014/main" id="{6B6A2E6D-FC8D-4E33-90CB-4F8A8DC3D5C4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11" name="직사각형">
            <a:extLst>
              <a:ext uri="{FF2B5EF4-FFF2-40B4-BE49-F238E27FC236}">
                <a16:creationId xmlns:a16="http://schemas.microsoft.com/office/drawing/2014/main" id="{E09853D1-6432-3AE4-0496-B65E9E8194A6}"/>
              </a:ext>
            </a:extLst>
          </p:cNvPr>
          <p:cNvSpPr/>
          <p:nvPr/>
        </p:nvSpPr>
        <p:spPr>
          <a:xfrm>
            <a:off x="965821" y="4436489"/>
            <a:ext cx="7750183" cy="185178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E458C4C3-7B14-7D83-F434-0F171BC5690F}"/>
              </a:ext>
            </a:extLst>
          </p:cNvPr>
          <p:cNvSpPr/>
          <p:nvPr/>
        </p:nvSpPr>
        <p:spPr>
          <a:xfrm>
            <a:off x="4607707" y="898630"/>
            <a:ext cx="690586" cy="61363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7" name="타원 2"/>
          <p:cNvGrpSpPr/>
          <p:nvPr/>
        </p:nvGrpSpPr>
        <p:grpSpPr>
          <a:xfrm>
            <a:off x="4535704" y="789639"/>
            <a:ext cx="144006" cy="215439"/>
            <a:chOff x="-2" y="1497"/>
            <a:chExt cx="144005" cy="215438"/>
          </a:xfrm>
        </p:grpSpPr>
        <p:sp>
          <p:nvSpPr>
            <p:cNvPr id="28" name="원"/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/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18" name="원">
            <a:extLst>
              <a:ext uri="{FF2B5EF4-FFF2-40B4-BE49-F238E27FC236}">
                <a16:creationId xmlns:a16="http://schemas.microsoft.com/office/drawing/2014/main" id="{1F624565-1BD1-9966-4AB3-C2C75E49C678}"/>
              </a:ext>
            </a:extLst>
          </p:cNvPr>
          <p:cNvSpPr/>
          <p:nvPr/>
        </p:nvSpPr>
        <p:spPr>
          <a:xfrm>
            <a:off x="879102" y="4328772"/>
            <a:ext cx="144006" cy="14400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 sz="800" b="1">
                <a:solidFill>
                  <a:srgbClr val="FFFFFF"/>
                </a:solidFill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4473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20738</TotalTime>
  <Words>306</Words>
  <Application>Microsoft Office PowerPoint</Application>
  <PresentationFormat>A4 용지(210x297mm)</PresentationFormat>
  <Paragraphs>44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Samsung Sharp Sans Bold</vt:lpstr>
      <vt:lpstr>SamsungOne 700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cheil</dc:creator>
  <cp:lastModifiedBy>지혜 김</cp:lastModifiedBy>
  <cp:revision>1475</cp:revision>
  <dcterms:modified xsi:type="dcterms:W3CDTF">2024-04-02T05:52:17Z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