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80">
                <a:latin typeface="Times New Roman"/>
                <a:ea typeface="Times New Roman"/>
                <a:cs typeface="Times New Roman"/>
                <a:sym typeface="Times New Roman"/>
              </a:rPr>
              <a:t>Title: </a:t>
            </a:r>
            <a:endParaRPr b="1" sz="28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880">
                <a:latin typeface="Times New Roman"/>
                <a:ea typeface="Times New Roman"/>
                <a:cs typeface="Times New Roman"/>
                <a:sym typeface="Times New Roman"/>
              </a:rPr>
              <a:t>Happy parents’ tweets: An exploration of Italian</a:t>
            </a:r>
            <a:endParaRPr sz="28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880">
                <a:latin typeface="Times New Roman"/>
                <a:ea typeface="Times New Roman"/>
                <a:cs typeface="Times New Roman"/>
                <a:sym typeface="Times New Roman"/>
              </a:rPr>
              <a:t>Twitter data using sentiment analysis</a:t>
            </a:r>
            <a:endParaRPr sz="28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8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52050"/>
            <a:ext cx="8520600" cy="16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2042">
                <a:latin typeface="Times New Roman"/>
                <a:ea typeface="Times New Roman"/>
                <a:cs typeface="Times New Roman"/>
                <a:sym typeface="Times New Roman"/>
              </a:rPr>
              <a:t>Authors:</a:t>
            </a:r>
            <a:endParaRPr b="1" sz="204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204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2042">
                <a:latin typeface="Times New Roman"/>
                <a:ea typeface="Times New Roman"/>
                <a:cs typeface="Times New Roman"/>
                <a:sym typeface="Times New Roman"/>
              </a:rPr>
              <a:t>Letizia Mencarini, Delia Irazú Hernández-Farías </a:t>
            </a:r>
            <a:endParaRPr sz="204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2042">
                <a:latin typeface="Times New Roman"/>
                <a:ea typeface="Times New Roman"/>
                <a:cs typeface="Times New Roman"/>
                <a:sym typeface="Times New Roman"/>
              </a:rPr>
              <a:t>Mirko Lai, Viviana Patti</a:t>
            </a:r>
            <a:endParaRPr sz="204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042">
                <a:latin typeface="Times New Roman"/>
                <a:ea typeface="Times New Roman"/>
                <a:cs typeface="Times New Roman"/>
                <a:sym typeface="Times New Roman"/>
              </a:rPr>
              <a:t>Emilio Sulis, Daniele Vignoli</a:t>
            </a:r>
            <a:endParaRPr sz="2390"/>
          </a:p>
        </p:txBody>
      </p:sp>
      <p:sp>
        <p:nvSpPr>
          <p:cNvPr id="56" name="Google Shape;56;p13"/>
          <p:cNvSpPr txBox="1"/>
          <p:nvPr/>
        </p:nvSpPr>
        <p:spPr>
          <a:xfrm>
            <a:off x="3196175" y="3884050"/>
            <a:ext cx="32913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br>
              <a:rPr b="0" i="0" lang="en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Intiajul Alam Shah, ID: 19301185</a:t>
            </a:r>
            <a:endParaRPr b="0" i="0" sz="1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916325" y="306925"/>
            <a:ext cx="9159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Page1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Social media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disordered nature of social media texts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Demonstrate how computational linguistic techniques analyze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Focus on exploring opinions and semantic orientations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Two-step process involving Natural Language Processing (NLP) techniques.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Phase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Phase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derived from Italian tweets.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Emphasis on the value of social media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810500" y="486825"/>
            <a:ext cx="10689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Page2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Related Work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Sociodemographic research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Sentiment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Applications in Social Sciences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Challenges in Sentiment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Challenges with Italian Language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747000" y="444500"/>
            <a:ext cx="1085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Page3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Twita-2014, consisting of 259,893,081 Italian-language tweets, with 4,766,342 geotagged.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Correlation analysis with Italian provinces' tweet is 0.93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User Demographics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Filtering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Filtering Steps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Annotation Process with CrowdFlower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7524750" y="603250"/>
            <a:ext cx="12171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Page4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2613" y="258250"/>
            <a:ext cx="543877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725" y="2346350"/>
            <a:ext cx="4590028" cy="266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64153" y="2325175"/>
            <a:ext cx="3927447" cy="244085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7821075" y="412750"/>
            <a:ext cx="1079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Page6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Methodological Framework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methodological framework based on Natural Language Processing (NLP)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extract sentiments from the large dataset of Italian tweets.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Supervised Machine-Learning Experiment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binary Support Vector Machine for on-topic and off-topic tweet classification.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'bag-of-words' model, incorporating elements such as punctuation marks, tweet length, frequency of hashtags, mentions, emojis, and interjections.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Sentiment Inference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IRADABE sentiment analysis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positive, negative, mixed (both positive and negative sentiments present), and none (neutral).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Performance Evaluation and Cross-Validation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Subtopic Classification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7789325" y="592675"/>
            <a:ext cx="10902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Page7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953" y="3181350"/>
            <a:ext cx="7030975" cy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4750" y="1155300"/>
            <a:ext cx="5623152" cy="17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7874000" y="560925"/>
            <a:ext cx="10053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Page8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about 25% related to parenthood were geotagged (120,307 out of 426,036)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found a positive correlation between the percentage of positive tweets and TFR, suggesting a potential association between higher fertility rates and more positive sentiments toward parenthood.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Crude Birth Rate (CBR), indicating the frequency of births in one year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Association with Life Satisfaction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0" y="3408363"/>
            <a:ext cx="571500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7440075" y="603250"/>
            <a:ext cx="12489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Page9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7514175" y="486825"/>
            <a:ext cx="122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Page10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