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6" r:id="rId7"/>
    <p:sldId id="263" r:id="rId8"/>
    <p:sldId id="264" r:id="rId9"/>
    <p:sldId id="260" r:id="rId10"/>
    <p:sldId id="261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8693"/>
  </p:normalViewPr>
  <p:slideViewPr>
    <p:cSldViewPr snapToGrid="0">
      <p:cViewPr>
        <p:scale>
          <a:sx n="78" d="100"/>
          <a:sy n="78" d="100"/>
        </p:scale>
        <p:origin x="109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ED96E-81C9-C741-86CA-8DA943BF89D0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856C-14EC-4E40-AE5B-DA470E7BF35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831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http://</a:t>
            </a:r>
            <a:r>
              <a:rPr lang="es-ES_tradnl" dirty="0" err="1"/>
              <a:t>quasar.io</a:t>
            </a:r>
            <a:r>
              <a:rPr lang="es-ES_tradnl" dirty="0"/>
              <a:t>/</a:t>
            </a:r>
            <a:r>
              <a:rPr lang="es-ES_tradnl" dirty="0" err="1"/>
              <a:t>citylogic</a:t>
            </a:r>
            <a:r>
              <a:rPr lang="es-ES_tradnl" dirty="0"/>
              <a:t>/1.1/</a:t>
            </a:r>
            <a:r>
              <a:rPr lang="es-ES_tradnl" dirty="0" err="1"/>
              <a:t>karslruhe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856C-14EC-4E40-AE5B-DA470E7BF357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4468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http://</a:t>
            </a:r>
            <a:r>
              <a:rPr lang="es-ES_tradnl" dirty="0" err="1"/>
              <a:t>quasar.io</a:t>
            </a:r>
            <a:r>
              <a:rPr lang="es-ES_tradnl" dirty="0"/>
              <a:t>/</a:t>
            </a:r>
            <a:r>
              <a:rPr lang="es-ES_tradnl" dirty="0" err="1"/>
              <a:t>citylogic</a:t>
            </a:r>
            <a:r>
              <a:rPr lang="es-ES_tradnl" dirty="0"/>
              <a:t>/1.1/</a:t>
            </a:r>
            <a:r>
              <a:rPr lang="es-ES_tradnl" dirty="0" err="1"/>
              <a:t>karslruhe</a:t>
            </a:r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856C-14EC-4E40-AE5B-DA470E7BF357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8020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C133F-C248-C675-F0C7-7D30E5A9D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2454BB-1FA9-3F2C-15B4-2EF2AEFF8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9B7A58-8698-B938-1562-FB80ABCA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7C8DD0-3B81-0C4E-67A3-380FFA54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EADEB-0001-157A-E433-F141D713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442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990A3-AF65-8FE1-CA23-BCD0944F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093B3C-E37F-44C9-7D3A-939633A7A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027350-9860-2FA1-3802-052F0B10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372874-BD65-60B7-7D9A-B2D603C2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F8E79-9D4B-F951-6A57-F47ECF5D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07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BC0EE7-C955-5073-CBD9-39014BE5B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4C5C09-7495-09DB-61F9-66801C492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2B797B-F192-B6A4-0AFF-86E11997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5052F-633B-5339-22F7-E5F6DFD81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7A770-3EA6-9BAC-A7D2-FF44F10C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139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F86B8-28F6-1B3E-BC04-19332DCAE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1C2319-9CCC-3C86-B801-02D72363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9C4459-B348-408F-39A0-7458070A6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DBBCDD-AD4A-1751-6687-290B7A3E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53D24E-F69A-5E4C-2D04-D567A8DC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314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DA518-97A4-D4DF-7904-C618FF0FB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7028B2-714D-4192-7694-223755F3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2E9A4A-8FFF-4EDF-F431-344784D4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4CCF0D-E44C-A74F-9D36-1799CB02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07C7B-5769-F437-7F23-28838CCF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197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82657-FAAF-1862-56B7-8E6C760E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9CA1B2-8A60-72E3-73C5-B0A7DCB8A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58D573-18F9-A7A7-950A-0F402329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F6C5A2-D4B8-91C7-6AD5-B26E4A61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EB0264-60A6-A5E5-4C18-C36537F9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C6C60D-D367-284C-1868-299E1866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1652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2091C-F21D-F928-F893-8055F43F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104B3E-1A50-3A1F-DAA7-7499A499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905FAA-D1A2-57CD-AD87-941F60023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32155F-A19B-0FEA-DD13-2F7860066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87660E-948A-E839-44A6-16D6D37E0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9AE252-C075-A846-E54B-C821B3EB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7C8FEB-2DAA-58DB-E4D9-5A4DB71B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F82FD6-511A-107A-4F96-22252AFBA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8597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CC58F-325D-912F-FA36-A1543ACB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FBD0484-CCD2-9A81-4D69-143C060A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B9C3C7-2353-2562-FAEB-F1C79227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D96DA5-43ED-4F45-CF16-5896B7598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64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1509B37-A160-A657-4169-80075A27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679E56D-C5B0-9D98-7A1D-8B48A383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C1735D-F181-10BB-60AF-5B5980D6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3800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8188E1-D83D-57AE-58C2-3E90D803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5C82D7-5CA3-F0CE-574B-FF85BFB2C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99C64A-C399-E840-D167-FC5D6B8F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287ED-209F-AAC6-E42D-C5589570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B4D404-52D8-2DC9-1D9D-BA74960E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512063-3669-B039-101C-7A322BE1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18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94B79-21C1-887E-D8A6-577A3EE4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19286B-40E4-75A7-52DC-91C441451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52C384-A675-6CA1-903C-3221306BD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73BA12-FAE6-F464-958E-2D1BE64B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62FD14-CC61-F1E4-2874-4DC00A73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4C085C-4217-EB20-940F-CE8E3AEB0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800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DC6805-FC29-B763-7C12-04F1C5F1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104259-CDBC-15E3-961C-F423D3EF6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7A609D-8133-D99D-1B76-F52261F7B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640C3-AC60-204B-B1DB-BC5F1E6D63CE}" type="datetimeFigureOut">
              <a:rPr lang="es-ES_tradnl" smtClean="0"/>
              <a:t>13/9/24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C110B-D007-6D0F-8F91-2410966BC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906FA-5682-70D9-812C-2265910D4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B4DB9-EC3A-8747-9732-FC23F7568B5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80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B6607A4-3929-20C1-2E7D-BEA71CC7E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598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6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 322">
            <a:extLst>
              <a:ext uri="{FF2B5EF4-FFF2-40B4-BE49-F238E27FC236}">
                <a16:creationId xmlns:a16="http://schemas.microsoft.com/office/drawing/2014/main" id="{926ACF64-2D65-58F8-9E25-F886A7B42C0C}"/>
              </a:ext>
            </a:extLst>
          </p:cNvPr>
          <p:cNvPicPr preferRelativeResize="0"/>
          <p:nvPr/>
        </p:nvPicPr>
        <p:blipFill rotWithShape="1">
          <a:blip r:embed="rId3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85518" y="108122"/>
            <a:ext cx="657445" cy="71286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FC3EFF-2C31-ADD2-DD84-C0ECBBCBC281}"/>
              </a:ext>
            </a:extLst>
          </p:cNvPr>
          <p:cNvSpPr txBox="1"/>
          <p:nvPr/>
        </p:nvSpPr>
        <p:spPr>
          <a:xfrm>
            <a:off x="842963" y="108122"/>
            <a:ext cx="6100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b="1" noProof="1">
                <a:solidFill>
                  <a:schemeClr val="bg1"/>
                </a:solidFill>
              </a:rPr>
              <a:t>Karlsruhe</a:t>
            </a:r>
            <a:br>
              <a:rPr lang="es-ES_tradnl" sz="2400" b="1" noProof="1">
                <a:solidFill>
                  <a:schemeClr val="bg1"/>
                </a:solidFill>
              </a:rPr>
            </a:br>
            <a:r>
              <a:rPr lang="es-ES_tradnl" noProof="1">
                <a:solidFill>
                  <a:schemeClr val="bg1"/>
                </a:solidFill>
              </a:rPr>
              <a:t>MODEL - </a:t>
            </a:r>
            <a:r>
              <a:rPr lang="es-ES_tradnl" sz="1800" noProof="1">
                <a:solidFill>
                  <a:schemeClr val="bg1"/>
                </a:solidFill>
              </a:rPr>
              <a:t>CITY LOGIC 1.1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12EDA8-2FCB-E939-84AF-C3D71A714DD2}"/>
              </a:ext>
            </a:extLst>
          </p:cNvPr>
          <p:cNvSpPr/>
          <p:nvPr/>
        </p:nvSpPr>
        <p:spPr>
          <a:xfrm>
            <a:off x="0" y="985838"/>
            <a:ext cx="3357563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35E361-7225-2D40-17E9-D2A84AE19222}"/>
              </a:ext>
            </a:extLst>
          </p:cNvPr>
          <p:cNvSpPr/>
          <p:nvPr/>
        </p:nvSpPr>
        <p:spPr>
          <a:xfrm>
            <a:off x="3357563" y="985838"/>
            <a:ext cx="8834437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1F62E0D-B593-2417-0B6E-FA6547502CE0}"/>
              </a:ext>
            </a:extLst>
          </p:cNvPr>
          <p:cNvSpPr/>
          <p:nvPr/>
        </p:nvSpPr>
        <p:spPr>
          <a:xfrm>
            <a:off x="4872038" y="189792"/>
            <a:ext cx="2071687" cy="890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Add as example</a:t>
            </a:r>
          </a:p>
          <a:p>
            <a:pPr algn="ctr"/>
            <a:r>
              <a:rPr lang="es-ES_tradnl" dirty="0" err="1"/>
              <a:t>Save</a:t>
            </a:r>
            <a:endParaRPr lang="es-ES_tradnl" dirty="0"/>
          </a:p>
          <a:p>
            <a:pPr algn="ctr"/>
            <a:r>
              <a:rPr lang="es-ES_tradnl" dirty="0"/>
              <a:t>Download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198BE39-B959-3FAA-AE46-F9DCC76D67A0}"/>
              </a:ext>
            </a:extLst>
          </p:cNvPr>
          <p:cNvSpPr/>
          <p:nvPr/>
        </p:nvSpPr>
        <p:spPr>
          <a:xfrm>
            <a:off x="7053263" y="176892"/>
            <a:ext cx="2071687" cy="575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Simulate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EC50F90-F3E4-CC4D-8EBE-0686CBD053D7}"/>
              </a:ext>
            </a:extLst>
          </p:cNvPr>
          <p:cNvSpPr/>
          <p:nvPr/>
        </p:nvSpPr>
        <p:spPr>
          <a:xfrm>
            <a:off x="1" y="5357813"/>
            <a:ext cx="12192000" cy="1500187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287350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2FC3EFF-2C31-ADD2-DD84-C0ECBBCBC281}"/>
              </a:ext>
            </a:extLst>
          </p:cNvPr>
          <p:cNvSpPr txBox="1"/>
          <p:nvPr/>
        </p:nvSpPr>
        <p:spPr>
          <a:xfrm>
            <a:off x="842963" y="108122"/>
            <a:ext cx="6100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b="1" noProof="1">
                <a:solidFill>
                  <a:schemeClr val="bg1"/>
                </a:solidFill>
              </a:rPr>
              <a:t>Classifier</a:t>
            </a:r>
            <a:br>
              <a:rPr lang="es-ES_tradnl" sz="2400" b="1" noProof="1">
                <a:solidFill>
                  <a:schemeClr val="bg1"/>
                </a:solidFill>
              </a:rPr>
            </a:br>
            <a:r>
              <a:rPr lang="es-ES_tradnl" noProof="1">
                <a:solidFill>
                  <a:schemeClr val="bg1"/>
                </a:solidFill>
              </a:rPr>
              <a:t>MODEL – </a:t>
            </a:r>
            <a:r>
              <a:rPr lang="es-ES_tradnl" sz="1800" noProof="1">
                <a:solidFill>
                  <a:schemeClr val="bg1"/>
                </a:solidFill>
              </a:rPr>
              <a:t>FLOGO 1.0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12EDA8-2FCB-E939-84AF-C3D71A714DD2}"/>
              </a:ext>
            </a:extLst>
          </p:cNvPr>
          <p:cNvSpPr/>
          <p:nvPr/>
        </p:nvSpPr>
        <p:spPr>
          <a:xfrm>
            <a:off x="0" y="985838"/>
            <a:ext cx="3357563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files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35E361-7225-2D40-17E9-D2A84AE19222}"/>
              </a:ext>
            </a:extLst>
          </p:cNvPr>
          <p:cNvSpPr/>
          <p:nvPr/>
        </p:nvSpPr>
        <p:spPr>
          <a:xfrm>
            <a:off x="3357563" y="985838"/>
            <a:ext cx="8834437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1F62E0D-B593-2417-0B6E-FA6547502CE0}"/>
              </a:ext>
            </a:extLst>
          </p:cNvPr>
          <p:cNvSpPr/>
          <p:nvPr/>
        </p:nvSpPr>
        <p:spPr>
          <a:xfrm>
            <a:off x="4872038" y="189792"/>
            <a:ext cx="2071687" cy="8906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Add as example</a:t>
            </a:r>
          </a:p>
          <a:p>
            <a:pPr algn="ctr"/>
            <a:r>
              <a:rPr lang="es-ES_tradnl" dirty="0" err="1"/>
              <a:t>Save</a:t>
            </a:r>
            <a:endParaRPr lang="es-ES_tradnl" dirty="0"/>
          </a:p>
          <a:p>
            <a:pPr algn="ctr"/>
            <a:r>
              <a:rPr lang="es-ES_tradnl" dirty="0"/>
              <a:t>Download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198BE39-B959-3FAA-AE46-F9DCC76D67A0}"/>
              </a:ext>
            </a:extLst>
          </p:cNvPr>
          <p:cNvSpPr/>
          <p:nvPr/>
        </p:nvSpPr>
        <p:spPr>
          <a:xfrm>
            <a:off x="7053263" y="176892"/>
            <a:ext cx="2071687" cy="575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Build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BEDB41-F733-F507-9E39-A1E7C3AF3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60" y="128962"/>
            <a:ext cx="579134" cy="67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72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F9B438-ACC5-54D2-648D-BDBD01E5BDF5}"/>
              </a:ext>
            </a:extLst>
          </p:cNvPr>
          <p:cNvSpPr txBox="1"/>
          <p:nvPr/>
        </p:nvSpPr>
        <p:spPr>
          <a:xfrm>
            <a:off x="3743304" y="1476766"/>
            <a:ext cx="47053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600" b="1" noProof="1"/>
              <a:t>FLOGO 1.0</a:t>
            </a:r>
            <a:br>
              <a:rPr lang="es-ES_tradnl" sz="3600" b="1" noProof="1"/>
            </a:br>
            <a:r>
              <a:rPr lang="es-ES_tradnl" sz="2400" noProof="1"/>
              <a:t>for modeling neural networks</a:t>
            </a:r>
            <a:endParaRPr lang="es-ES_tradnl" sz="3600" baseline="30000" noProof="1"/>
          </a:p>
          <a:p>
            <a:endParaRPr lang="es-ES_tradnl" sz="3600" b="1" noProof="1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F1FB09-A023-31CB-B12C-575707E8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404" y="300618"/>
            <a:ext cx="939191" cy="1088466"/>
          </a:xfrm>
          <a:prstGeom prst="rect">
            <a:avLst/>
          </a:prstGeom>
        </p:spPr>
      </p:pic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A6F9767-F72C-149B-EC8E-317C1716879C}"/>
              </a:ext>
            </a:extLst>
          </p:cNvPr>
          <p:cNvSpPr/>
          <p:nvPr/>
        </p:nvSpPr>
        <p:spPr>
          <a:xfrm>
            <a:off x="5035663" y="2849048"/>
            <a:ext cx="2120674" cy="939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/>
              <a:t>Start modeling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E72356-2D87-733A-63D1-32965E93E27B}"/>
              </a:ext>
            </a:extLst>
          </p:cNvPr>
          <p:cNvSpPr txBox="1"/>
          <p:nvPr/>
        </p:nvSpPr>
        <p:spPr>
          <a:xfrm>
            <a:off x="5275230" y="3901485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noProof="1"/>
              <a:t>view examples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4901DB7-E359-2FDF-CC5F-0F3B17E6D608}"/>
              </a:ext>
            </a:extLst>
          </p:cNvPr>
          <p:cNvSpPr txBox="1"/>
          <p:nvPr/>
        </p:nvSpPr>
        <p:spPr>
          <a:xfrm>
            <a:off x="2687248" y="4791450"/>
            <a:ext cx="697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i="1" dirty="0"/>
              <a:t>type - operation - execution lambda function (</a:t>
            </a:r>
            <a:r>
              <a:rPr lang="es-ES_tradnl" i="1" dirty="0" err="1"/>
              <a:t>docker</a:t>
            </a:r>
            <a:r>
              <a:rPr lang="es-ES_tradnl" i="1" dirty="0"/>
              <a:t> </a:t>
            </a:r>
            <a:r>
              <a:rPr lang="es-ES_tradnl" i="1" dirty="0" err="1"/>
              <a:t>image</a:t>
            </a:r>
            <a:r>
              <a:rPr lang="es-ES_tradnl" i="1" dirty="0"/>
              <a:t> url) – </a:t>
            </a:r>
            <a:r>
              <a:rPr lang="es-ES_tradnl" i="1" dirty="0" err="1"/>
              <a:t>icon</a:t>
            </a:r>
            <a:r>
              <a:rPr lang="es-ES_tradnl" i="1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4819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F9B438-ACC5-54D2-648D-BDBD01E5BDF5}"/>
              </a:ext>
            </a:extLst>
          </p:cNvPr>
          <p:cNvSpPr txBox="1"/>
          <p:nvPr/>
        </p:nvSpPr>
        <p:spPr>
          <a:xfrm>
            <a:off x="4140975" y="2259144"/>
            <a:ext cx="391004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600" b="1" noProof="1">
                <a:solidFill>
                  <a:schemeClr val="bg1"/>
                </a:solidFill>
              </a:rPr>
              <a:t>META 2.0</a:t>
            </a:r>
          </a:p>
          <a:p>
            <a:pPr algn="ctr"/>
            <a:r>
              <a:rPr lang="es-ES_tradnl" sz="2000" b="1" noProof="1">
                <a:solidFill>
                  <a:schemeClr val="bg1"/>
                </a:solidFill>
              </a:rPr>
              <a:t>for creating modeling languages</a:t>
            </a:r>
            <a:endParaRPr lang="es-ES_tradnl" sz="2000" b="1" baseline="30000" noProof="1">
              <a:solidFill>
                <a:schemeClr val="bg1"/>
              </a:solidFill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A6F9767-F72C-149B-EC8E-317C1716879C}"/>
              </a:ext>
            </a:extLst>
          </p:cNvPr>
          <p:cNvSpPr/>
          <p:nvPr/>
        </p:nvSpPr>
        <p:spPr>
          <a:xfrm>
            <a:off x="5035661" y="3372791"/>
            <a:ext cx="2120674" cy="9394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/>
              <a:t>Create language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E72356-2D87-733A-63D1-32965E93E27B}"/>
              </a:ext>
            </a:extLst>
          </p:cNvPr>
          <p:cNvSpPr txBox="1"/>
          <p:nvPr/>
        </p:nvSpPr>
        <p:spPr>
          <a:xfrm>
            <a:off x="5275228" y="431224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noProof="1">
                <a:solidFill>
                  <a:schemeClr val="bg1"/>
                </a:solidFill>
              </a:rPr>
              <a:t>view examples</a:t>
            </a:r>
          </a:p>
        </p:txBody>
      </p:sp>
      <p:pic>
        <p:nvPicPr>
          <p:cNvPr id="1026" name="Picture 2" descr="Metaphysical Logos + Free Logo Maker">
            <a:extLst>
              <a:ext uri="{FF2B5EF4-FFF2-40B4-BE49-F238E27FC236}">
                <a16:creationId xmlns:a16="http://schemas.microsoft.com/office/drawing/2014/main" id="{B0E20769-B374-369D-247B-A2F6E74523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87"/>
          <a:stretch/>
        </p:blipFill>
        <p:spPr bwMode="auto">
          <a:xfrm>
            <a:off x="4848978" y="587797"/>
            <a:ext cx="2494038" cy="1671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538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F9B438-ACC5-54D2-648D-BDBD01E5BDF5}"/>
              </a:ext>
            </a:extLst>
          </p:cNvPr>
          <p:cNvSpPr txBox="1"/>
          <p:nvPr/>
        </p:nvSpPr>
        <p:spPr>
          <a:xfrm>
            <a:off x="4062427" y="1948958"/>
            <a:ext cx="40671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600" b="1" noProof="1">
                <a:solidFill>
                  <a:schemeClr val="bg1"/>
                </a:solidFill>
              </a:rPr>
              <a:t>TAFAT 2.0</a:t>
            </a:r>
          </a:p>
          <a:p>
            <a:pPr algn="ctr"/>
            <a:r>
              <a:rPr lang="es-ES_tradnl" sz="2000" b="1" noProof="1">
                <a:solidFill>
                  <a:schemeClr val="bg1"/>
                </a:solidFill>
              </a:rPr>
              <a:t>for creating simulation languages</a:t>
            </a:r>
            <a:endParaRPr lang="es-ES_tradnl" sz="2000" b="1" baseline="30000" noProof="1">
              <a:solidFill>
                <a:schemeClr val="bg1"/>
              </a:solidFill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A6F9767-F72C-149B-EC8E-317C1716879C}"/>
              </a:ext>
            </a:extLst>
          </p:cNvPr>
          <p:cNvSpPr/>
          <p:nvPr/>
        </p:nvSpPr>
        <p:spPr>
          <a:xfrm>
            <a:off x="5035660" y="3372791"/>
            <a:ext cx="2120674" cy="9394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/>
              <a:t>Create language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E72356-2D87-733A-63D1-32965E93E27B}"/>
              </a:ext>
            </a:extLst>
          </p:cNvPr>
          <p:cNvSpPr txBox="1"/>
          <p:nvPr/>
        </p:nvSpPr>
        <p:spPr>
          <a:xfrm>
            <a:off x="5275227" y="431224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noProof="1">
                <a:solidFill>
                  <a:schemeClr val="bg1"/>
                </a:solidFill>
              </a:rPr>
              <a:t>view examples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5144B8-2DDE-3579-BCCA-DD6A7B8E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81" y="687713"/>
            <a:ext cx="884833" cy="110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8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2FC3EFF-2C31-ADD2-DD84-C0ECBBCBC281}"/>
              </a:ext>
            </a:extLst>
          </p:cNvPr>
          <p:cNvSpPr txBox="1"/>
          <p:nvPr/>
        </p:nvSpPr>
        <p:spPr>
          <a:xfrm>
            <a:off x="199003" y="136813"/>
            <a:ext cx="23822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noProof="1">
                <a:solidFill>
                  <a:schemeClr val="bg1"/>
                </a:solidFill>
              </a:rPr>
              <a:t>DSML </a:t>
            </a:r>
            <a:br>
              <a:rPr lang="es-ES_tradnl" noProof="1">
                <a:solidFill>
                  <a:schemeClr val="bg1"/>
                </a:solidFill>
              </a:rPr>
            </a:br>
            <a:r>
              <a:rPr lang="es-ES_tradnl" sz="2400" b="1" noProof="1">
                <a:solidFill>
                  <a:schemeClr val="bg1"/>
                </a:solidFill>
              </a:rPr>
              <a:t>FLOGO 1.0</a:t>
            </a:r>
            <a:endParaRPr lang="es-ES_tradnl" sz="1800" noProof="1">
              <a:solidFill>
                <a:schemeClr val="bg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12EDA8-2FCB-E939-84AF-C3D71A714DD2}"/>
              </a:ext>
            </a:extLst>
          </p:cNvPr>
          <p:cNvSpPr/>
          <p:nvPr/>
        </p:nvSpPr>
        <p:spPr>
          <a:xfrm>
            <a:off x="0" y="985838"/>
            <a:ext cx="3357563" cy="5074404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35E361-7225-2D40-17E9-D2A84AE19222}"/>
              </a:ext>
            </a:extLst>
          </p:cNvPr>
          <p:cNvSpPr/>
          <p:nvPr/>
        </p:nvSpPr>
        <p:spPr>
          <a:xfrm>
            <a:off x="3357563" y="985838"/>
            <a:ext cx="8834437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17" name="Picture 2" descr="Metaphysical Logos + Free Logo Maker">
            <a:extLst>
              <a:ext uri="{FF2B5EF4-FFF2-40B4-BE49-F238E27FC236}">
                <a16:creationId xmlns:a16="http://schemas.microsoft.com/office/drawing/2014/main" id="{53BD98DD-6F90-0DC6-3D4E-DC1978A2B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9" r="18469" b="32987"/>
          <a:stretch/>
        </p:blipFill>
        <p:spPr bwMode="auto">
          <a:xfrm>
            <a:off x="0" y="6217215"/>
            <a:ext cx="587829" cy="581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028A8BC-CB73-20C1-9541-35FB7CDE2673}"/>
              </a:ext>
            </a:extLst>
          </p:cNvPr>
          <p:cNvSpPr txBox="1"/>
          <p:nvPr/>
        </p:nvSpPr>
        <p:spPr>
          <a:xfrm>
            <a:off x="564017" y="6323394"/>
            <a:ext cx="2793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800" noProof="1">
                <a:solidFill>
                  <a:schemeClr val="bg1"/>
                </a:solidFill>
              </a:rPr>
              <a:t>powered by META 1.4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117AB9D-AF2A-F13F-D268-2A5D5332D6EF}"/>
              </a:ext>
            </a:extLst>
          </p:cNvPr>
          <p:cNvSpPr txBox="1"/>
          <p:nvPr/>
        </p:nvSpPr>
        <p:spPr>
          <a:xfrm>
            <a:off x="3037285" y="567616"/>
            <a:ext cx="139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Properties</a:t>
            </a:r>
          </a:p>
        </p:txBody>
      </p:sp>
      <p:pic>
        <p:nvPicPr>
          <p:cNvPr id="3074" name="Picture 2" descr="Preferences Icon | Captiva Iconpack | bokehlicia">
            <a:extLst>
              <a:ext uri="{FF2B5EF4-FFF2-40B4-BE49-F238E27FC236}">
                <a16:creationId xmlns:a16="http://schemas.microsoft.com/office/drawing/2014/main" id="{B92A11FF-4E96-20A1-8199-B54060CB7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136813"/>
            <a:ext cx="502557" cy="50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ite download 2 icon - Free white download icons">
            <a:extLst>
              <a:ext uri="{FF2B5EF4-FFF2-40B4-BE49-F238E27FC236}">
                <a16:creationId xmlns:a16="http://schemas.microsoft.com/office/drawing/2014/main" id="{95A0CFD2-638E-4364-1C7E-9228241CC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333" b="94667" l="5778" r="97778">
                        <a14:foregroundMark x1="5778" y1="74667" x2="9778" y2="94222"/>
                        <a14:foregroundMark x1="3556" y1="95556" x2="25778" y2="96444"/>
                        <a14:foregroundMark x1="25778" y1="96444" x2="98222" y2="92444"/>
                        <a14:foregroundMark x1="98222" y1="92444" x2="96000" y2="94667"/>
                        <a14:foregroundMark x1="47111" y1="5333" x2="47111" y2="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08" y="173017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19E6C239-F0B2-1801-8C14-A72DC6B58AA0}"/>
              </a:ext>
            </a:extLst>
          </p:cNvPr>
          <p:cNvSpPr txBox="1"/>
          <p:nvPr/>
        </p:nvSpPr>
        <p:spPr>
          <a:xfrm>
            <a:off x="4208349" y="567616"/>
            <a:ext cx="139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Download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38D347B-3C9D-B522-DC30-23E7F83F278D}"/>
              </a:ext>
            </a:extLst>
          </p:cNvPr>
          <p:cNvSpPr txBox="1"/>
          <p:nvPr/>
        </p:nvSpPr>
        <p:spPr>
          <a:xfrm>
            <a:off x="5397613" y="575732"/>
            <a:ext cx="139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Build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5A1446E-D630-E41A-6F3D-075EC4D6CE5A}"/>
              </a:ext>
            </a:extLst>
          </p:cNvPr>
          <p:cNvSpPr txBox="1"/>
          <p:nvPr/>
        </p:nvSpPr>
        <p:spPr>
          <a:xfrm>
            <a:off x="6165733" y="579161"/>
            <a:ext cx="1396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917204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2FC3EFF-2C31-ADD2-DD84-C0ECBBCBC281}"/>
              </a:ext>
            </a:extLst>
          </p:cNvPr>
          <p:cNvSpPr txBox="1"/>
          <p:nvPr/>
        </p:nvSpPr>
        <p:spPr>
          <a:xfrm>
            <a:off x="842963" y="108122"/>
            <a:ext cx="6100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b="1" noProof="1">
                <a:solidFill>
                  <a:schemeClr val="bg1"/>
                </a:solidFill>
              </a:rPr>
              <a:t>CITY LOGIC 1.1</a:t>
            </a:r>
            <a:br>
              <a:rPr lang="es-ES_tradnl" sz="2400" b="1" noProof="1">
                <a:solidFill>
                  <a:schemeClr val="bg1"/>
                </a:solidFill>
              </a:rPr>
            </a:br>
            <a:r>
              <a:rPr lang="es-ES_tradnl" noProof="1">
                <a:solidFill>
                  <a:schemeClr val="bg1"/>
                </a:solidFill>
              </a:rPr>
              <a:t>DSML – </a:t>
            </a:r>
            <a:r>
              <a:rPr lang="es-ES_tradnl" sz="1800" noProof="1">
                <a:solidFill>
                  <a:schemeClr val="bg1"/>
                </a:solidFill>
              </a:rPr>
              <a:t>TAFAT 2.0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12EDA8-2FCB-E939-84AF-C3D71A714DD2}"/>
              </a:ext>
            </a:extLst>
          </p:cNvPr>
          <p:cNvSpPr/>
          <p:nvPr/>
        </p:nvSpPr>
        <p:spPr>
          <a:xfrm>
            <a:off x="0" y="985838"/>
            <a:ext cx="3357563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35E361-7225-2D40-17E9-D2A84AE19222}"/>
              </a:ext>
            </a:extLst>
          </p:cNvPr>
          <p:cNvSpPr/>
          <p:nvPr/>
        </p:nvSpPr>
        <p:spPr>
          <a:xfrm>
            <a:off x="3357563" y="985838"/>
            <a:ext cx="8834437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1F62E0D-B593-2417-0B6E-FA6547502CE0}"/>
              </a:ext>
            </a:extLst>
          </p:cNvPr>
          <p:cNvSpPr/>
          <p:nvPr/>
        </p:nvSpPr>
        <p:spPr>
          <a:xfrm>
            <a:off x="4872038" y="0"/>
            <a:ext cx="2071687" cy="1038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Download</a:t>
            </a:r>
            <a:br>
              <a:rPr lang="es-ES_tradnl" dirty="0"/>
            </a:br>
            <a:r>
              <a:rPr lang="es-ES_tradnl" dirty="0"/>
              <a:t>Properties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D198BE39-B959-3FAA-AE46-F9DCC76D67A0}"/>
              </a:ext>
            </a:extLst>
          </p:cNvPr>
          <p:cNvSpPr/>
          <p:nvPr/>
        </p:nvSpPr>
        <p:spPr>
          <a:xfrm>
            <a:off x="7053263" y="176892"/>
            <a:ext cx="2071687" cy="575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Build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6B3AE8-2134-4C08-4EA0-363A0060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6" y="176892"/>
            <a:ext cx="442419" cy="550856"/>
          </a:xfrm>
          <a:prstGeom prst="rect">
            <a:avLst/>
          </a:prstGeom>
        </p:spPr>
      </p:pic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4636C90F-12C4-7D33-3ACC-CC418C763E04}"/>
              </a:ext>
            </a:extLst>
          </p:cNvPr>
          <p:cNvSpPr/>
          <p:nvPr/>
        </p:nvSpPr>
        <p:spPr>
          <a:xfrm>
            <a:off x="9234488" y="189792"/>
            <a:ext cx="2071687" cy="575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62990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2FC3EFF-2C31-ADD2-DD84-C0ECBBCBC281}"/>
              </a:ext>
            </a:extLst>
          </p:cNvPr>
          <p:cNvSpPr txBox="1"/>
          <p:nvPr/>
        </p:nvSpPr>
        <p:spPr>
          <a:xfrm>
            <a:off x="842963" y="108122"/>
            <a:ext cx="6100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b="1" noProof="1">
                <a:solidFill>
                  <a:schemeClr val="bg1"/>
                </a:solidFill>
              </a:rPr>
              <a:t>CITY LOGIC 1.1 </a:t>
            </a:r>
            <a:r>
              <a:rPr lang="es-ES_tradnl" sz="2400" baseline="30000" noProof="1">
                <a:solidFill>
                  <a:srgbClr val="FFFF00"/>
                </a:solidFill>
              </a:rPr>
              <a:t>published</a:t>
            </a:r>
            <a:br>
              <a:rPr lang="es-ES_tradnl" sz="2400" b="1" noProof="1">
                <a:solidFill>
                  <a:schemeClr val="bg1"/>
                </a:solidFill>
              </a:rPr>
            </a:br>
            <a:r>
              <a:rPr lang="es-ES_tradnl" noProof="1">
                <a:solidFill>
                  <a:schemeClr val="bg1"/>
                </a:solidFill>
              </a:rPr>
              <a:t>DSML – </a:t>
            </a:r>
            <a:r>
              <a:rPr lang="es-ES_tradnl" sz="1800" noProof="1">
                <a:solidFill>
                  <a:schemeClr val="bg1"/>
                </a:solidFill>
              </a:rPr>
              <a:t>TAFAT 2.0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12EDA8-2FCB-E939-84AF-C3D71A714DD2}"/>
              </a:ext>
            </a:extLst>
          </p:cNvPr>
          <p:cNvSpPr/>
          <p:nvPr/>
        </p:nvSpPr>
        <p:spPr>
          <a:xfrm>
            <a:off x="0" y="985838"/>
            <a:ext cx="3357563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35E361-7225-2D40-17E9-D2A84AE19222}"/>
              </a:ext>
            </a:extLst>
          </p:cNvPr>
          <p:cNvSpPr/>
          <p:nvPr/>
        </p:nvSpPr>
        <p:spPr>
          <a:xfrm>
            <a:off x="3357563" y="985838"/>
            <a:ext cx="8834437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C1F62E0D-B593-2417-0B6E-FA6547502CE0}"/>
              </a:ext>
            </a:extLst>
          </p:cNvPr>
          <p:cNvSpPr/>
          <p:nvPr/>
        </p:nvSpPr>
        <p:spPr>
          <a:xfrm>
            <a:off x="4872038" y="0"/>
            <a:ext cx="3057525" cy="1038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  <a:p>
            <a:pPr algn="ctr"/>
            <a:r>
              <a:rPr lang="es-ES_tradnl" dirty="0"/>
              <a:t>New </a:t>
            </a:r>
            <a:r>
              <a:rPr lang="es-ES_tradnl" dirty="0" err="1"/>
              <a:t>version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this</a:t>
            </a:r>
            <a:br>
              <a:rPr lang="es-ES_tradnl" dirty="0"/>
            </a:br>
            <a:r>
              <a:rPr lang="es-ES_tradnl" dirty="0"/>
              <a:t>Download</a:t>
            </a:r>
            <a:br>
              <a:rPr lang="es-ES_tradnl" dirty="0"/>
            </a:br>
            <a:r>
              <a:rPr lang="es-ES_tradnl" dirty="0"/>
              <a:t>Properties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6B3AE8-2134-4C08-4EA0-363A0060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6" y="176892"/>
            <a:ext cx="442419" cy="5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2FC3EFF-2C31-ADD2-DD84-C0ECBBCBC281}"/>
              </a:ext>
            </a:extLst>
          </p:cNvPr>
          <p:cNvSpPr txBox="1"/>
          <p:nvPr/>
        </p:nvSpPr>
        <p:spPr>
          <a:xfrm>
            <a:off x="842963" y="108122"/>
            <a:ext cx="6100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2400" b="1" noProof="1">
                <a:solidFill>
                  <a:schemeClr val="bg1"/>
                </a:solidFill>
              </a:rPr>
              <a:t>CITY LOGIC 1.2</a:t>
            </a:r>
            <a:br>
              <a:rPr lang="es-ES_tradnl" sz="2400" b="1" noProof="1">
                <a:solidFill>
                  <a:schemeClr val="bg1"/>
                </a:solidFill>
              </a:rPr>
            </a:br>
            <a:r>
              <a:rPr lang="es-ES_tradnl" noProof="1">
                <a:solidFill>
                  <a:schemeClr val="bg1"/>
                </a:solidFill>
              </a:rPr>
              <a:t>DSML – </a:t>
            </a:r>
            <a:r>
              <a:rPr lang="es-ES_tradnl" sz="1800" noProof="1">
                <a:solidFill>
                  <a:schemeClr val="bg1"/>
                </a:solidFill>
              </a:rPr>
              <a:t>TAFAT 2.0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512EDA8-2FCB-E939-84AF-C3D71A714DD2}"/>
              </a:ext>
            </a:extLst>
          </p:cNvPr>
          <p:cNvSpPr/>
          <p:nvPr/>
        </p:nvSpPr>
        <p:spPr>
          <a:xfrm>
            <a:off x="0" y="985838"/>
            <a:ext cx="3357563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35E361-7225-2D40-17E9-D2A84AE19222}"/>
              </a:ext>
            </a:extLst>
          </p:cNvPr>
          <p:cNvSpPr/>
          <p:nvPr/>
        </p:nvSpPr>
        <p:spPr>
          <a:xfrm>
            <a:off x="3357563" y="985838"/>
            <a:ext cx="8834437" cy="5872162"/>
          </a:xfrm>
          <a:prstGeom prst="rect">
            <a:avLst/>
          </a:prstGeom>
          <a:solidFill>
            <a:srgbClr val="0A161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6B3AE8-2134-4C08-4EA0-363A0060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06" y="176892"/>
            <a:ext cx="442419" cy="550856"/>
          </a:xfrm>
          <a:prstGeom prst="rect">
            <a:avLst/>
          </a:prstGeom>
        </p:spPr>
      </p:pic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43D125B6-C18B-5987-BD0F-323BA7A8FA6C}"/>
              </a:ext>
            </a:extLst>
          </p:cNvPr>
          <p:cNvSpPr/>
          <p:nvPr/>
        </p:nvSpPr>
        <p:spPr>
          <a:xfrm>
            <a:off x="4872038" y="0"/>
            <a:ext cx="2071687" cy="1038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Download</a:t>
            </a:r>
            <a:br>
              <a:rPr lang="es-ES_tradnl" dirty="0"/>
            </a:br>
            <a:r>
              <a:rPr lang="es-ES_tradnl" dirty="0"/>
              <a:t>Properties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CFA7598C-0AAA-57CB-F7D3-E34C80F3B3A0}"/>
              </a:ext>
            </a:extLst>
          </p:cNvPr>
          <p:cNvSpPr/>
          <p:nvPr/>
        </p:nvSpPr>
        <p:spPr>
          <a:xfrm>
            <a:off x="7053263" y="176892"/>
            <a:ext cx="2071687" cy="575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Build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02DCCBB6-1278-C455-AE58-885E0C51CBFF}"/>
              </a:ext>
            </a:extLst>
          </p:cNvPr>
          <p:cNvSpPr/>
          <p:nvPr/>
        </p:nvSpPr>
        <p:spPr>
          <a:xfrm>
            <a:off x="9234488" y="189792"/>
            <a:ext cx="2071687" cy="575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Publish</a:t>
            </a:r>
          </a:p>
        </p:txBody>
      </p:sp>
    </p:spTree>
    <p:extLst>
      <p:ext uri="{BB962C8B-B14F-4D97-AF65-F5344CB8AC3E}">
        <p14:creationId xmlns:p14="http://schemas.microsoft.com/office/powerpoint/2010/main" val="2297859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6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F9B438-ACC5-54D2-648D-BDBD01E5BDF5}"/>
              </a:ext>
            </a:extLst>
          </p:cNvPr>
          <p:cNvSpPr txBox="1"/>
          <p:nvPr/>
        </p:nvSpPr>
        <p:spPr>
          <a:xfrm>
            <a:off x="3726633" y="1948958"/>
            <a:ext cx="47387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3600" b="1" noProof="1">
                <a:solidFill>
                  <a:schemeClr val="bg1"/>
                </a:solidFill>
              </a:rPr>
              <a:t>CITY LOGIC 1.1</a:t>
            </a:r>
          </a:p>
          <a:p>
            <a:pPr algn="ctr"/>
            <a:r>
              <a:rPr lang="es-ES_tradnl" sz="2000" b="1" noProof="1">
                <a:solidFill>
                  <a:schemeClr val="bg1"/>
                </a:solidFill>
              </a:rPr>
              <a:t>for creating simulation models of cities</a:t>
            </a:r>
            <a:endParaRPr lang="es-ES_tradnl" sz="2000" b="1" baseline="30000" noProof="1">
              <a:solidFill>
                <a:schemeClr val="bg1"/>
              </a:solidFill>
            </a:endParaRP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A6F9767-F72C-149B-EC8E-317C1716879C}"/>
              </a:ext>
            </a:extLst>
          </p:cNvPr>
          <p:cNvSpPr/>
          <p:nvPr/>
        </p:nvSpPr>
        <p:spPr>
          <a:xfrm>
            <a:off x="5035663" y="3372791"/>
            <a:ext cx="2120674" cy="93945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/>
              <a:t>Start modeling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3E72356-2D87-733A-63D1-32965E93E27B}"/>
              </a:ext>
            </a:extLst>
          </p:cNvPr>
          <p:cNvSpPr txBox="1"/>
          <p:nvPr/>
        </p:nvSpPr>
        <p:spPr>
          <a:xfrm>
            <a:off x="5275230" y="4312243"/>
            <a:ext cx="164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noProof="1">
                <a:solidFill>
                  <a:schemeClr val="bg1"/>
                </a:solidFill>
              </a:rPr>
              <a:t>view examples</a:t>
            </a:r>
          </a:p>
        </p:txBody>
      </p:sp>
      <p:pic>
        <p:nvPicPr>
          <p:cNvPr id="2" name="Shape 322">
            <a:extLst>
              <a:ext uri="{FF2B5EF4-FFF2-40B4-BE49-F238E27FC236}">
                <a16:creationId xmlns:a16="http://schemas.microsoft.com/office/drawing/2014/main" id="{926ACF64-2D65-58F8-9E25-F886A7B42C0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5200431" y="508171"/>
            <a:ext cx="1791139" cy="144078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11841C4-C839-075A-5761-376C57E84D6E}"/>
              </a:ext>
            </a:extLst>
          </p:cNvPr>
          <p:cNvSpPr txBox="1"/>
          <p:nvPr/>
        </p:nvSpPr>
        <p:spPr>
          <a:xfrm>
            <a:off x="4320869" y="5621027"/>
            <a:ext cx="354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i="1" dirty="0">
                <a:solidFill>
                  <a:schemeClr val="bg1"/>
                </a:solidFill>
              </a:rPr>
              <a:t>operation - execution web service </a:t>
            </a:r>
          </a:p>
        </p:txBody>
      </p:sp>
    </p:spTree>
    <p:extLst>
      <p:ext uri="{BB962C8B-B14F-4D97-AF65-F5344CB8AC3E}">
        <p14:creationId xmlns:p14="http://schemas.microsoft.com/office/powerpoint/2010/main" val="21561229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170</Words>
  <Application>Microsoft Macintosh PowerPoint</Application>
  <PresentationFormat>Panorámica</PresentationFormat>
  <Paragraphs>50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Juan Hernández Cabrera</dc:creator>
  <cp:lastModifiedBy>José Juan Hernández Cabrera</cp:lastModifiedBy>
  <cp:revision>3</cp:revision>
  <dcterms:created xsi:type="dcterms:W3CDTF">2024-09-13T12:56:07Z</dcterms:created>
  <dcterms:modified xsi:type="dcterms:W3CDTF">2024-09-13T14:00:55Z</dcterms:modified>
</cp:coreProperties>
</file>