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0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1579" autoAdjust="0"/>
  </p:normalViewPr>
  <p:slideViewPr>
    <p:cSldViewPr snapToGrid="0">
      <p:cViewPr varScale="1">
        <p:scale>
          <a:sx n="105" d="100"/>
          <a:sy n="105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3C29-3A11-4B03-87CA-C39FC8B0DC9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354D0-C6A3-41CE-B9CE-777E19646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6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354D0-C6A3-41CE-B9CE-777E196464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73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9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2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0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52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4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4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5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337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5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1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75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2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4AD4-FD11-4E78-A504-B2BB0DDFD40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 WHAT EXTENT CAN MACHINE LEARNING BE APPLIED TO DAY TRADING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6642" y="4050836"/>
            <a:ext cx="7227358" cy="1864192"/>
          </a:xfrm>
        </p:spPr>
        <p:txBody>
          <a:bodyPr>
            <a:normAutofit/>
          </a:bodyPr>
          <a:lstStyle/>
          <a:p>
            <a:r>
              <a:rPr lang="en-GB" dirty="0"/>
              <a:t>UG Final Year Project Interim Report</a:t>
            </a:r>
          </a:p>
          <a:p>
            <a:r>
              <a:rPr lang="pt-BR" dirty="0"/>
              <a:t>Intisar Haque150370413 </a:t>
            </a:r>
          </a:p>
          <a:p>
            <a:r>
              <a:rPr lang="pt-BR" dirty="0"/>
              <a:t>SUPERVISOR: Paulo Oliva</a:t>
            </a:r>
          </a:p>
          <a:p>
            <a:r>
              <a:rPr lang="en-GB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154060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Historical data trading testing/validation</a:t>
            </a:r>
          </a:p>
          <a:p>
            <a:r>
              <a:rPr lang="en-GB" sz="2400" dirty="0"/>
              <a:t>Live data trading</a:t>
            </a:r>
          </a:p>
          <a:p>
            <a:pPr lvl="1"/>
            <a:r>
              <a:rPr lang="en-GB" sz="2400" dirty="0"/>
              <a:t>Loss of budget</a:t>
            </a:r>
          </a:p>
          <a:p>
            <a:pPr lvl="1"/>
            <a:r>
              <a:rPr lang="en-GB" sz="2400" dirty="0"/>
              <a:t>Ethics</a:t>
            </a:r>
          </a:p>
          <a:p>
            <a:pPr lvl="1"/>
            <a:r>
              <a:rPr lang="en-GB" sz="2400" dirty="0"/>
              <a:t>Profit</a:t>
            </a:r>
          </a:p>
          <a:p>
            <a:pPr lvl="1"/>
            <a:r>
              <a:rPr lang="en-GB" sz="2400" dirty="0"/>
              <a:t>Fundamental Effects</a:t>
            </a:r>
          </a:p>
          <a:p>
            <a:pPr lvl="1"/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926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F210B-D2BD-4294-8663-4F91A36B19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23" y="1418717"/>
            <a:ext cx="7993879" cy="453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34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8BD292-D51C-475C-BFCB-3EF65D186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252127"/>
              </p:ext>
            </p:extLst>
          </p:nvPr>
        </p:nvGraphicFramePr>
        <p:xfrm>
          <a:off x="1765790" y="272006"/>
          <a:ext cx="7308187" cy="6313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635">
                  <a:extLst>
                    <a:ext uri="{9D8B030D-6E8A-4147-A177-3AD203B41FA5}">
                      <a16:colId xmlns:a16="http://schemas.microsoft.com/office/drawing/2014/main" val="860834845"/>
                    </a:ext>
                  </a:extLst>
                </a:gridCol>
                <a:gridCol w="2168080">
                  <a:extLst>
                    <a:ext uri="{9D8B030D-6E8A-4147-A177-3AD203B41FA5}">
                      <a16:colId xmlns:a16="http://schemas.microsoft.com/office/drawing/2014/main" val="3250154753"/>
                    </a:ext>
                  </a:extLst>
                </a:gridCol>
                <a:gridCol w="674070">
                  <a:extLst>
                    <a:ext uri="{9D8B030D-6E8A-4147-A177-3AD203B41FA5}">
                      <a16:colId xmlns:a16="http://schemas.microsoft.com/office/drawing/2014/main" val="1357017340"/>
                    </a:ext>
                  </a:extLst>
                </a:gridCol>
                <a:gridCol w="950200">
                  <a:extLst>
                    <a:ext uri="{9D8B030D-6E8A-4147-A177-3AD203B41FA5}">
                      <a16:colId xmlns:a16="http://schemas.microsoft.com/office/drawing/2014/main" val="2509263640"/>
                    </a:ext>
                  </a:extLst>
                </a:gridCol>
                <a:gridCol w="2111202">
                  <a:extLst>
                    <a:ext uri="{9D8B030D-6E8A-4147-A177-3AD203B41FA5}">
                      <a16:colId xmlns:a16="http://schemas.microsoft.com/office/drawing/2014/main" val="2326265165"/>
                    </a:ext>
                  </a:extLst>
                </a:gridCol>
              </a:tblGrid>
              <a:tr h="43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Risk Description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Impact Description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Likelihood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Impact Rating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Preventative Actions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177207760"/>
                  </a:ext>
                </a:extLst>
              </a:tr>
              <a:tr h="987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Budget Limitation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Limited on stock options: Certain model, certain stock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Cheap market</a:t>
                      </a: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704986405"/>
                  </a:ext>
                </a:extLst>
              </a:tr>
              <a:tr h="1052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Latency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Delays caused by lag can mean a missed market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Speed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</a:t>
                      </a: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117938386"/>
                  </a:ext>
                </a:extLst>
              </a:tr>
              <a:tr h="1238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Market Access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 dataset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 Trading API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International Trading</a:t>
                      </a:r>
                      <a:br>
                        <a:rPr lang="en-GB" sz="1800" dirty="0">
                          <a:effectLst/>
                        </a:rPr>
                      </a:b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Easy and legal market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4072827"/>
                  </a:ext>
                </a:extLst>
              </a:tr>
              <a:tr h="9013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Trading costs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Validation Errors plummet budget</a:t>
                      </a: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Trading App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More Capital</a:t>
                      </a: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2021287602"/>
                  </a:ext>
                </a:extLst>
              </a:tr>
              <a:tr h="1237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Model not definitive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Potentially no valid models</a:t>
                      </a: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Extensive research to find various different chart patterns.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40633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8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7C58-3419-470B-9300-63F9582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D0A4-C650-4D16-8277-9FA33C2A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Brown, S. (2018). Fake it till you make it: meet the wolves of Instagram. [online] The Guardian. Available at: https://www.theguardian.com/news/2018/apr/19/wolves-of-instagram-jordan-belmontsocial-media-traders [Accessed 29 Nov. 2019]. </a:t>
            </a:r>
          </a:p>
          <a:p>
            <a:r>
              <a:rPr lang="en-US" dirty="0"/>
              <a:t>[2] </a:t>
            </a:r>
            <a:r>
              <a:rPr lang="en-US" dirty="0" err="1"/>
              <a:t>Brokernotes</a:t>
            </a:r>
            <a:r>
              <a:rPr lang="en-US" dirty="0"/>
              <a:t> (2018). THE MODERN TRADER. [online] Available at: https://brokernotes.co/wpcontent/uploads/2017/08/BN-research-report_2018-FINAL.pdf [Accessed 29 Nov. 2019].</a:t>
            </a:r>
          </a:p>
          <a:p>
            <a:r>
              <a:rPr lang="en-US" dirty="0"/>
              <a:t>[3] Prado, H., </a:t>
            </a:r>
            <a:r>
              <a:rPr lang="en-US" dirty="0" err="1"/>
              <a:t>Ferneda</a:t>
            </a:r>
            <a:r>
              <a:rPr lang="en-US" dirty="0"/>
              <a:t>, E., </a:t>
            </a:r>
            <a:r>
              <a:rPr lang="en-US" dirty="0" err="1"/>
              <a:t>Morais</a:t>
            </a:r>
            <a:r>
              <a:rPr lang="en-US" dirty="0"/>
              <a:t>, L., Luiz, A. and </a:t>
            </a:r>
            <a:r>
              <a:rPr lang="en-US" dirty="0" err="1"/>
              <a:t>Matsura</a:t>
            </a:r>
            <a:r>
              <a:rPr lang="en-US" dirty="0"/>
              <a:t>, E. (2013). On the Effectiveness of Candlestick Chart Analysis for the Brazilian Stock Market. Procedia Computer Science, 22, pp.1136- 1145.</a:t>
            </a:r>
          </a:p>
          <a:p>
            <a:r>
              <a:rPr lang="en-US" dirty="0"/>
              <a:t>[4] </a:t>
            </a:r>
            <a:r>
              <a:rPr lang="en-US" dirty="0" err="1"/>
              <a:t>Otake</a:t>
            </a:r>
            <a:r>
              <a:rPr lang="en-US" dirty="0"/>
              <a:t>, T. and </a:t>
            </a:r>
            <a:r>
              <a:rPr lang="en-US" dirty="0" err="1"/>
              <a:t>Fallou</a:t>
            </a:r>
            <a:r>
              <a:rPr lang="en-US" dirty="0"/>
              <a:t>, F. (2013). Can we apply Fibonacci retracement in the African market?. </a:t>
            </a:r>
            <a:r>
              <a:rPr lang="en-US" dirty="0" err="1"/>
              <a:t>academicJournals</a:t>
            </a:r>
            <a:r>
              <a:rPr lang="en-US" dirty="0"/>
              <a:t>, 7(24). </a:t>
            </a:r>
          </a:p>
          <a:p>
            <a:r>
              <a:rPr lang="en-US" dirty="0"/>
              <a:t>[5] Stock Members. (2019). RSI Indicator – I love it!. [online] Available at: https://www.stockmembers.com/rsi-indicator-i-love-it/ [Accessed 29 Nov. 2019].</a:t>
            </a:r>
          </a:p>
          <a:p>
            <a:r>
              <a:rPr lang="en-GB" dirty="0"/>
              <a:t>[6]Yu, L., Leu, K. and Wang, S. (2005). </a:t>
            </a:r>
            <a:r>
              <a:rPr lang="en-GB" i="1" dirty="0"/>
              <a:t>Designing a hybrid AI system as a forex trading decision support tool</a:t>
            </a:r>
            <a:r>
              <a:rPr lang="en-GB" dirty="0"/>
              <a:t>. [online] Hong Kong: IEEE. Available at: https://ieeexplore.ieee.org/abstract/document/1562920 [Accessed 13 Dec. 2019].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03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Are day traders warranted in their techniques?</a:t>
            </a:r>
          </a:p>
          <a:p>
            <a:pPr lvl="1"/>
            <a:r>
              <a:rPr lang="en-GB" sz="2000" dirty="0"/>
              <a:t>Can this be automated?</a:t>
            </a:r>
          </a:p>
          <a:p>
            <a:pPr lvl="2"/>
            <a:r>
              <a:rPr lang="en-GB" sz="2000" dirty="0"/>
              <a:t>Can a Machine Learning model perform better?</a:t>
            </a:r>
          </a:p>
          <a:p>
            <a:endParaRPr lang="en-GB" sz="2000" dirty="0"/>
          </a:p>
          <a:p>
            <a:r>
              <a:rPr lang="en-GB" sz="2000" dirty="0"/>
              <a:t>Create algorithms to represent day trading techniques</a:t>
            </a:r>
          </a:p>
          <a:p>
            <a:pPr lvl="1"/>
            <a:r>
              <a:rPr lang="en-GB" sz="2000" dirty="0"/>
              <a:t>Match historical data to algorithms.</a:t>
            </a:r>
          </a:p>
          <a:p>
            <a:pPr lvl="2"/>
            <a:r>
              <a:rPr lang="en-GB" sz="2000" dirty="0"/>
              <a:t>Machine Learning model to show patterns between techniques and market movement.</a:t>
            </a:r>
          </a:p>
          <a:p>
            <a:pPr lvl="3"/>
            <a:r>
              <a:rPr lang="en-GB" sz="2000" dirty="0"/>
              <a:t>Calculate profit margin.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59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a computing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Thousands of hours spent every day by traders.</a:t>
            </a:r>
          </a:p>
          <a:p>
            <a:r>
              <a:rPr lang="en-GB" sz="2000" dirty="0"/>
              <a:t>Different traders using different indicators.</a:t>
            </a:r>
          </a:p>
          <a:p>
            <a:r>
              <a:rPr lang="en-GB" sz="2000" dirty="0"/>
              <a:t>Can a pattern be seen using these indicators?</a:t>
            </a:r>
          </a:p>
          <a:p>
            <a:endParaRPr lang="en-GB" sz="2000" dirty="0"/>
          </a:p>
          <a:p>
            <a:r>
              <a:rPr lang="en-GB" sz="2000" dirty="0"/>
              <a:t>How accurately could an individual combine multiple attributes?</a:t>
            </a:r>
          </a:p>
          <a:p>
            <a:r>
              <a:rPr lang="en-GB" sz="2000" dirty="0"/>
              <a:t>Could this individual store the scores of different combination in memory?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938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Can specialists predict?</a:t>
            </a:r>
          </a:p>
          <a:p>
            <a:pPr lvl="1"/>
            <a:r>
              <a:rPr lang="en-GB" sz="2400" dirty="0"/>
              <a:t>Can day traders predict?[1][3]</a:t>
            </a:r>
          </a:p>
          <a:p>
            <a:r>
              <a:rPr lang="en-GB" sz="2400" dirty="0"/>
              <a:t>Technical Analysis</a:t>
            </a:r>
          </a:p>
          <a:p>
            <a:pPr lvl="1"/>
            <a:r>
              <a:rPr lang="en-GB" sz="2400" dirty="0"/>
              <a:t>Financial Models</a:t>
            </a:r>
          </a:p>
          <a:p>
            <a:pPr lvl="1"/>
            <a:r>
              <a:rPr lang="en-GB" sz="2400" dirty="0"/>
              <a:t>Candlesticks/Indicators [4][5]</a:t>
            </a:r>
          </a:p>
          <a:p>
            <a:pPr lvl="1"/>
            <a:endParaRPr lang="en-GB" sz="2400" dirty="0"/>
          </a:p>
          <a:p>
            <a:r>
              <a:rPr lang="en-GB" sz="2400" dirty="0"/>
              <a:t>Hybrid AI[6]</a:t>
            </a:r>
          </a:p>
          <a:p>
            <a:pPr lvl="1"/>
            <a:r>
              <a:rPr lang="en-GB" sz="2400" dirty="0"/>
              <a:t>Neural Networks</a:t>
            </a:r>
          </a:p>
          <a:p>
            <a:pPr lvl="1"/>
            <a:r>
              <a:rPr lang="en-GB" sz="2400" dirty="0"/>
              <a:t>Linear Regression</a:t>
            </a:r>
          </a:p>
          <a:p>
            <a:pPr lvl="1"/>
            <a:endParaRPr lang="en-GB" sz="18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549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9D5DEB-81C5-4055-99F9-81A3AB3F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6" y="1664779"/>
            <a:ext cx="4878685" cy="3502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813E6-0AC9-43BD-9D2C-FBC09442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Candlesticks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4CCB4-350A-4DBA-9AFA-CD63E8D19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10"/>
          <a:stretch/>
        </p:blipFill>
        <p:spPr>
          <a:xfrm>
            <a:off x="4832604" y="623824"/>
            <a:ext cx="6592944" cy="295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E9C34-7A9F-4C30-9234-173422FE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854" y="3581400"/>
            <a:ext cx="5184444" cy="3147313"/>
          </a:xfrm>
          <a:prstGeom prst="rect">
            <a:avLst/>
          </a:prstGeom>
        </p:spPr>
      </p:pic>
      <p:sp>
        <p:nvSpPr>
          <p:cNvPr id="6" name="AutoShape 2" descr="Image result for candlestick pattern">
            <a:extLst>
              <a:ext uri="{FF2B5EF4-FFF2-40B4-BE49-F238E27FC236}">
                <a16:creationId xmlns:a16="http://schemas.microsoft.com/office/drawing/2014/main" id="{3DCF13E4-A813-4096-8F42-85DD5735A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Image result for candlestick pattern">
            <a:extLst>
              <a:ext uri="{FF2B5EF4-FFF2-40B4-BE49-F238E27FC236}">
                <a16:creationId xmlns:a16="http://schemas.microsoft.com/office/drawing/2014/main" id="{7CD95E82-CB1B-4B52-AC9A-F939F5C19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Image result for candlestick pattern">
            <a:extLst>
              <a:ext uri="{FF2B5EF4-FFF2-40B4-BE49-F238E27FC236}">
                <a16:creationId xmlns:a16="http://schemas.microsoft.com/office/drawing/2014/main" id="{40EA0E60-B4A9-40EF-A68A-5CF52FCA0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Image result for candlestick pattern">
            <a:extLst>
              <a:ext uri="{FF2B5EF4-FFF2-40B4-BE49-F238E27FC236}">
                <a16:creationId xmlns:a16="http://schemas.microsoft.com/office/drawing/2014/main" id="{8070C4F5-97AD-41AB-9022-1F95C6F72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70BC-1ECC-43C3-A69C-0B0B456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695F8-22DE-435E-B5F5-22F0DADE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57" y="1930400"/>
            <a:ext cx="3895725" cy="377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7E0E1-4D54-4BA3-9BFC-F8B0B92B0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25" y="1443482"/>
            <a:ext cx="3218643" cy="47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4D50-C1E8-4A82-80AC-C224B79F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Strength Index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0F798-476C-4300-8673-329D273D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3551"/>
            <a:ext cx="6096000" cy="384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AC902D-F65A-45B5-BF77-8D582547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" y="1384301"/>
            <a:ext cx="2857500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0ADF4-69F5-4D70-8F93-E42008151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180" y="3549777"/>
            <a:ext cx="2695575" cy="17335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0FE3E-FDF2-43F8-A84D-DFFEC8D932CD}"/>
              </a:ext>
            </a:extLst>
          </p:cNvPr>
          <p:cNvCxnSpPr/>
          <p:nvPr/>
        </p:nvCxnSpPr>
        <p:spPr>
          <a:xfrm>
            <a:off x="4636008" y="4992624"/>
            <a:ext cx="3136392" cy="58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 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BBCC4-09FA-46F1-9174-39A4B6BF9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2615"/>
            <a:ext cx="8982075" cy="5494087"/>
          </a:xfrm>
        </p:spPr>
      </p:pic>
    </p:spTree>
    <p:extLst>
      <p:ext uri="{BB962C8B-B14F-4D97-AF65-F5344CB8AC3E}">
        <p14:creationId xmlns:p14="http://schemas.microsoft.com/office/powerpoint/2010/main" val="331038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C2DE-62D5-4C40-9415-68948ED8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Visualised(Trading 212)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678202-5AB4-4B1F-8DF9-960B511BD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638" y="2071624"/>
            <a:ext cx="9616296" cy="41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2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570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TO WHAT EXTENT CAN MACHINE LEARNING BE APPLIED TO DAY TRADING</vt:lpstr>
      <vt:lpstr>Aims and objectives </vt:lpstr>
      <vt:lpstr>Why is this a computing problem</vt:lpstr>
      <vt:lpstr>Literature review discussion</vt:lpstr>
      <vt:lpstr>Candlesticks</vt:lpstr>
      <vt:lpstr>Example </vt:lpstr>
      <vt:lpstr>Relative Strength Index </vt:lpstr>
      <vt:lpstr>Proposed solution idea</vt:lpstr>
      <vt:lpstr>Visualised(Trading 212)</vt:lpstr>
      <vt:lpstr>Evaluation technique</vt:lpstr>
      <vt:lpstr>Project planning</vt:lpstr>
      <vt:lpstr>Risk </vt:lpstr>
      <vt:lpstr>References</vt:lpstr>
    </vt:vector>
  </TitlesOfParts>
  <Company>Queen Mary, University of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Machine Learning to Day Trading of Stock</dc:title>
  <dc:creator>Intisar Haque</dc:creator>
  <cp:lastModifiedBy>Intisar Haque</cp:lastModifiedBy>
  <cp:revision>15</cp:revision>
  <dcterms:created xsi:type="dcterms:W3CDTF">2019-12-05T18:09:13Z</dcterms:created>
  <dcterms:modified xsi:type="dcterms:W3CDTF">2019-12-13T00:49:45Z</dcterms:modified>
</cp:coreProperties>
</file>