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1579" autoAdjust="0"/>
  </p:normalViewPr>
  <p:slideViewPr>
    <p:cSldViewPr snapToGrid="0">
      <p:cViewPr>
        <p:scale>
          <a:sx n="100" d="100"/>
          <a:sy n="100" d="100"/>
        </p:scale>
        <p:origin x="1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3C29-3A11-4B03-87CA-C39FC8B0DC92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354D0-C6A3-41CE-B9CE-777E196464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6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354D0-C6A3-41CE-B9CE-777E196464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73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6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39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24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908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52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47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4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76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08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2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65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337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56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11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075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12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D4AD4-FD11-4E78-A504-B2BB0DDFD40A}" type="datetimeFigureOut">
              <a:rPr lang="en-GB" smtClean="0"/>
              <a:t>06/12/2019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7D53B08-6DC9-4CA5-9645-09155615F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7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TO WHAT EXTENT CAN MACHINE LEARNING BE APPLIED TO DAY TRADING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6642" y="4050836"/>
            <a:ext cx="7227358" cy="1864192"/>
          </a:xfrm>
        </p:spPr>
        <p:txBody>
          <a:bodyPr>
            <a:normAutofit/>
          </a:bodyPr>
          <a:lstStyle/>
          <a:p>
            <a:r>
              <a:rPr lang="en-GB" dirty="0"/>
              <a:t>UG Final Year Project Interim Report</a:t>
            </a:r>
          </a:p>
          <a:p>
            <a:r>
              <a:rPr lang="pt-BR" dirty="0"/>
              <a:t>Intisar Haque150370413 </a:t>
            </a:r>
          </a:p>
          <a:p>
            <a:r>
              <a:rPr lang="pt-BR" dirty="0"/>
              <a:t>SUPERVISOR: Paulo Oliva</a:t>
            </a:r>
          </a:p>
          <a:p>
            <a:r>
              <a:rPr lang="en-GB" dirty="0"/>
              <a:t>December 2019</a:t>
            </a:r>
          </a:p>
        </p:txBody>
      </p:sp>
    </p:spTree>
    <p:extLst>
      <p:ext uri="{BB962C8B-B14F-4D97-AF65-F5344CB8AC3E}">
        <p14:creationId xmlns:p14="http://schemas.microsoft.com/office/powerpoint/2010/main" val="154060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and objectives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Are day traders warranted in their techniques?</a:t>
            </a:r>
          </a:p>
          <a:p>
            <a:pPr lvl="1"/>
            <a:r>
              <a:rPr lang="en-GB" sz="2000" dirty="0"/>
              <a:t>Can this me automated?</a:t>
            </a:r>
          </a:p>
          <a:p>
            <a:pPr lvl="2"/>
            <a:r>
              <a:rPr lang="en-GB" sz="2000" dirty="0"/>
              <a:t>Can a Machine Learning model perform better?</a:t>
            </a:r>
          </a:p>
          <a:p>
            <a:endParaRPr lang="en-GB" sz="2000" dirty="0"/>
          </a:p>
          <a:p>
            <a:r>
              <a:rPr lang="en-GB" sz="2000" dirty="0"/>
              <a:t>Create algorithms to represent day trading techniques</a:t>
            </a:r>
          </a:p>
          <a:p>
            <a:pPr lvl="1"/>
            <a:r>
              <a:rPr lang="en-GB" sz="2000" dirty="0"/>
              <a:t>Match historical data to algorithms.</a:t>
            </a:r>
          </a:p>
          <a:p>
            <a:pPr lvl="2"/>
            <a:r>
              <a:rPr lang="en-GB" sz="2000" dirty="0"/>
              <a:t>Machine Learning model to show patterns between techniques and market movement.</a:t>
            </a:r>
          </a:p>
          <a:p>
            <a:pPr lvl="3"/>
            <a:r>
              <a:rPr lang="en-GB" sz="2000" dirty="0"/>
              <a:t>Calculate profit margin.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6593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this a computing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Thousands of hours spent every day by traders.</a:t>
            </a:r>
          </a:p>
          <a:p>
            <a:r>
              <a:rPr lang="en-GB" sz="2000" dirty="0"/>
              <a:t>Different traders using different indicators.</a:t>
            </a:r>
          </a:p>
          <a:p>
            <a:r>
              <a:rPr lang="en-GB" sz="2000" dirty="0"/>
              <a:t>Can a pattern be seen using these indicators?</a:t>
            </a:r>
          </a:p>
          <a:p>
            <a:endParaRPr lang="en-GB" sz="2000" dirty="0"/>
          </a:p>
          <a:p>
            <a:r>
              <a:rPr lang="en-GB" sz="2000" dirty="0"/>
              <a:t>How accurately could an individual combine multiple attributes?</a:t>
            </a:r>
          </a:p>
          <a:p>
            <a:r>
              <a:rPr lang="en-GB" sz="2000" dirty="0"/>
              <a:t>Could this individual store the scores of different combination in memory?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9381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dirty="0"/>
              <a:t>Can specialists predict?</a:t>
            </a:r>
          </a:p>
          <a:p>
            <a:pPr lvl="1"/>
            <a:r>
              <a:rPr lang="en-GB" sz="2400" dirty="0"/>
              <a:t>Can day traders predict?</a:t>
            </a:r>
          </a:p>
          <a:p>
            <a:r>
              <a:rPr lang="en-GB" sz="2400" dirty="0"/>
              <a:t>Technical Analysis</a:t>
            </a:r>
          </a:p>
          <a:p>
            <a:pPr lvl="1"/>
            <a:r>
              <a:rPr lang="en-GB" sz="2400" dirty="0"/>
              <a:t>Financial Models</a:t>
            </a:r>
          </a:p>
          <a:p>
            <a:pPr lvl="1"/>
            <a:r>
              <a:rPr lang="en-GB" sz="2400" dirty="0"/>
              <a:t>Candlesticks/Indicators</a:t>
            </a:r>
          </a:p>
          <a:p>
            <a:pPr lvl="1"/>
            <a:endParaRPr lang="en-GB" sz="2400" dirty="0"/>
          </a:p>
          <a:p>
            <a:r>
              <a:rPr lang="en-GB" sz="2400" dirty="0"/>
              <a:t>Hybrid AI</a:t>
            </a:r>
          </a:p>
          <a:p>
            <a:pPr lvl="1"/>
            <a:r>
              <a:rPr lang="en-GB" sz="2400" dirty="0"/>
              <a:t>Neural Networks</a:t>
            </a:r>
          </a:p>
          <a:p>
            <a:pPr lvl="1"/>
            <a:r>
              <a:rPr lang="en-GB" sz="2400" dirty="0"/>
              <a:t>Linear Regression</a:t>
            </a:r>
          </a:p>
          <a:p>
            <a:pPr lvl="1"/>
            <a:endParaRPr lang="en-GB" sz="18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5495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solution idea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FBBCC4-09FA-46F1-9174-39A4B6BF9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92615"/>
            <a:ext cx="8982075" cy="5494087"/>
          </a:xfrm>
        </p:spPr>
      </p:pic>
    </p:spTree>
    <p:extLst>
      <p:ext uri="{BB962C8B-B14F-4D97-AF65-F5344CB8AC3E}">
        <p14:creationId xmlns:p14="http://schemas.microsoft.com/office/powerpoint/2010/main" val="331038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Historical data trading testing/validation</a:t>
            </a:r>
          </a:p>
          <a:p>
            <a:r>
              <a:rPr lang="en-GB" sz="2400" dirty="0"/>
              <a:t>Live data trading</a:t>
            </a:r>
          </a:p>
          <a:p>
            <a:pPr lvl="1"/>
            <a:r>
              <a:rPr lang="en-GB" sz="2400" dirty="0"/>
              <a:t>Loss of budget</a:t>
            </a:r>
          </a:p>
          <a:p>
            <a:pPr lvl="1"/>
            <a:r>
              <a:rPr lang="en-GB" sz="2400" dirty="0"/>
              <a:t>Ethics</a:t>
            </a:r>
          </a:p>
          <a:p>
            <a:pPr lvl="1"/>
            <a:r>
              <a:rPr lang="en-GB" sz="2400" dirty="0"/>
              <a:t>Profit</a:t>
            </a:r>
          </a:p>
          <a:p>
            <a:pPr lvl="1"/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2926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0F210B-D2BD-4294-8663-4F91A36B19A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23" y="1711325"/>
            <a:ext cx="7993879" cy="4537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34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8BD292-D51C-475C-BFCB-3EF65D186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252127"/>
              </p:ext>
            </p:extLst>
          </p:nvPr>
        </p:nvGraphicFramePr>
        <p:xfrm>
          <a:off x="1765790" y="272006"/>
          <a:ext cx="7308187" cy="6313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635">
                  <a:extLst>
                    <a:ext uri="{9D8B030D-6E8A-4147-A177-3AD203B41FA5}">
                      <a16:colId xmlns:a16="http://schemas.microsoft.com/office/drawing/2014/main" val="860834845"/>
                    </a:ext>
                  </a:extLst>
                </a:gridCol>
                <a:gridCol w="2168080">
                  <a:extLst>
                    <a:ext uri="{9D8B030D-6E8A-4147-A177-3AD203B41FA5}">
                      <a16:colId xmlns:a16="http://schemas.microsoft.com/office/drawing/2014/main" val="3250154753"/>
                    </a:ext>
                  </a:extLst>
                </a:gridCol>
                <a:gridCol w="674070">
                  <a:extLst>
                    <a:ext uri="{9D8B030D-6E8A-4147-A177-3AD203B41FA5}">
                      <a16:colId xmlns:a16="http://schemas.microsoft.com/office/drawing/2014/main" val="1357017340"/>
                    </a:ext>
                  </a:extLst>
                </a:gridCol>
                <a:gridCol w="950200">
                  <a:extLst>
                    <a:ext uri="{9D8B030D-6E8A-4147-A177-3AD203B41FA5}">
                      <a16:colId xmlns:a16="http://schemas.microsoft.com/office/drawing/2014/main" val="2509263640"/>
                    </a:ext>
                  </a:extLst>
                </a:gridCol>
                <a:gridCol w="2111202">
                  <a:extLst>
                    <a:ext uri="{9D8B030D-6E8A-4147-A177-3AD203B41FA5}">
                      <a16:colId xmlns:a16="http://schemas.microsoft.com/office/drawing/2014/main" val="2326265165"/>
                    </a:ext>
                  </a:extLst>
                </a:gridCol>
              </a:tblGrid>
              <a:tr h="4332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Risk Description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Impact Description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Likelihood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Impact Rating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Preventative Actions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extLst>
                  <a:ext uri="{0D108BD9-81ED-4DB2-BD59-A6C34878D82A}">
                    <a16:rowId xmlns:a16="http://schemas.microsoft.com/office/drawing/2014/main" val="177207760"/>
                  </a:ext>
                </a:extLst>
              </a:tr>
              <a:tr h="9873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Budget Limitation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Limited on stock options: Certain model, certain stock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0.5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Cheap market</a:t>
                      </a:r>
                    </a:p>
                  </a:txBody>
                  <a:tcPr marL="48280" marR="48280" marT="0" marB="0"/>
                </a:tc>
                <a:extLst>
                  <a:ext uri="{0D108BD9-81ED-4DB2-BD59-A6C34878D82A}">
                    <a16:rowId xmlns:a16="http://schemas.microsoft.com/office/drawing/2014/main" val="704986405"/>
                  </a:ext>
                </a:extLst>
              </a:tr>
              <a:tr h="1052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Latency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Delays caused by lag can mean a missed market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0.3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6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Internet Speed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Latency</a:t>
                      </a:r>
                    </a:p>
                  </a:txBody>
                  <a:tcPr marL="48280" marR="48280" marT="0" marB="0"/>
                </a:tc>
                <a:extLst>
                  <a:ext uri="{0D108BD9-81ED-4DB2-BD59-A6C34878D82A}">
                    <a16:rowId xmlns:a16="http://schemas.microsoft.com/office/drawing/2014/main" val="117938386"/>
                  </a:ext>
                </a:extLst>
              </a:tr>
              <a:tr h="1238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Market Access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 dataset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No Trading API</a:t>
                      </a:r>
                      <a:br>
                        <a:rPr lang="en-GB" sz="1800" dirty="0">
                          <a:effectLst/>
                        </a:rPr>
                      </a:br>
                      <a:r>
                        <a:rPr lang="en-GB" sz="1800" dirty="0">
                          <a:effectLst/>
                        </a:rPr>
                        <a:t>International Trading</a:t>
                      </a:r>
                      <a:br>
                        <a:rPr lang="en-GB" sz="1800" dirty="0">
                          <a:effectLst/>
                        </a:rPr>
                      </a:b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0.5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8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Easy and legal market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extLst>
                  <a:ext uri="{0D108BD9-81ED-4DB2-BD59-A6C34878D82A}">
                    <a16:rowId xmlns:a16="http://schemas.microsoft.com/office/drawing/2014/main" val="4072827"/>
                  </a:ext>
                </a:extLst>
              </a:tr>
              <a:tr h="9013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Trading costs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Validation Errors plummet budget</a:t>
                      </a: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0.7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7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Trading App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More Capital</a:t>
                      </a:r>
                    </a:p>
                  </a:txBody>
                  <a:tcPr marL="48280" marR="48280" marT="0" marB="0"/>
                </a:tc>
                <a:extLst>
                  <a:ext uri="{0D108BD9-81ED-4DB2-BD59-A6C34878D82A}">
                    <a16:rowId xmlns:a16="http://schemas.microsoft.com/office/drawing/2014/main" val="2021287602"/>
                  </a:ext>
                </a:extLst>
              </a:tr>
              <a:tr h="1237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Model not definitive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Potentially no valid models</a:t>
                      </a: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0.8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9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Extensive research to find various different chart patterns.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280" marR="48280" marT="0" marB="0"/>
                </a:tc>
                <a:extLst>
                  <a:ext uri="{0D108BD9-81ED-4DB2-BD59-A6C34878D82A}">
                    <a16:rowId xmlns:a16="http://schemas.microsoft.com/office/drawing/2014/main" val="406334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2886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265</Words>
  <Application>Microsoft Office PowerPoint</Application>
  <PresentationFormat>Widescreen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TO WHAT EXTENT CAN MACHINE LEARNING BE APPLIED TO DAY TRADING</vt:lpstr>
      <vt:lpstr>Aims and objectives </vt:lpstr>
      <vt:lpstr>Why is this a computing problem</vt:lpstr>
      <vt:lpstr>Literature review discussion</vt:lpstr>
      <vt:lpstr>Proposed solution idea</vt:lpstr>
      <vt:lpstr>Evaluation technique</vt:lpstr>
      <vt:lpstr>Project planning</vt:lpstr>
      <vt:lpstr>Risk </vt:lpstr>
    </vt:vector>
  </TitlesOfParts>
  <Company>Queen Mary, University of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Machine Learning to Day Trading of Stock</dc:title>
  <dc:creator>Intisar Haque</dc:creator>
  <cp:lastModifiedBy>Intisar Haque</cp:lastModifiedBy>
  <cp:revision>8</cp:revision>
  <dcterms:created xsi:type="dcterms:W3CDTF">2019-12-05T18:09:13Z</dcterms:created>
  <dcterms:modified xsi:type="dcterms:W3CDTF">2019-12-06T01:40:40Z</dcterms:modified>
</cp:coreProperties>
</file>