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7315200" cx="9753600"/>
  <p:notesSz cx="6858000" cy="9144000"/>
  <p:embeddedFontLst>
    <p:embeddedFont>
      <p:font typeface="Montserrat SemiBold"/>
      <p:regular r:id="rId21"/>
      <p:bold r:id="rId22"/>
      <p:italic r:id="rId23"/>
      <p:boldItalic r:id="rId24"/>
    </p:embeddedFon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i2efkLiPy8T2dQEbFqylyfYrIV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39542e978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2939542e978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269510d4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2a269510d43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847748" y="0"/>
            <a:ext cx="6905852" cy="7315200"/>
          </a:xfrm>
          <a:prstGeom prst="rect">
            <a:avLst/>
          </a:prstGeom>
          <a:solidFill>
            <a:srgbClr val="FDC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3586551" y="3513693"/>
            <a:ext cx="5435529" cy="3069987"/>
          </a:xfrm>
          <a:custGeom>
            <a:rect b="b" l="l" r="r" t="t"/>
            <a:pathLst>
              <a:path extrusionOk="0" h="3069987" w="5435529">
                <a:moveTo>
                  <a:pt x="0" y="0"/>
                </a:moveTo>
                <a:lnTo>
                  <a:pt x="5435529" y="0"/>
                </a:lnTo>
                <a:lnTo>
                  <a:pt x="5435529" y="3069987"/>
                </a:lnTo>
                <a:lnTo>
                  <a:pt x="0" y="3069987"/>
                </a:lnTo>
                <a:lnTo>
                  <a:pt x="0" y="0"/>
                </a:lnTo>
                <a:close/>
              </a:path>
            </a:pathLst>
          </a:custGeom>
          <a:blipFill rotWithShape="1">
            <a:blip r:embed="rId3">
              <a:alphaModFix/>
            </a:blip>
            <a:stretch>
              <a:fillRect b="0" l="0" r="0" t="0"/>
            </a:stretch>
          </a:blipFill>
          <a:ln>
            <a:noFill/>
          </a:ln>
        </p:spPr>
      </p:sp>
      <p:sp>
        <p:nvSpPr>
          <p:cNvPr id="86" name="Google Shape;86;p1"/>
          <p:cNvSpPr txBox="1"/>
          <p:nvPr/>
        </p:nvSpPr>
        <p:spPr>
          <a:xfrm>
            <a:off x="146684" y="393628"/>
            <a:ext cx="9447300" cy="1287900"/>
          </a:xfrm>
          <a:prstGeom prst="rect">
            <a:avLst/>
          </a:prstGeom>
          <a:noFill/>
          <a:ln>
            <a:noFill/>
          </a:ln>
        </p:spPr>
        <p:txBody>
          <a:bodyPr anchorCtr="0" anchor="t" bIns="0" lIns="0" spcFirstLastPara="1" rIns="0" wrap="square" tIns="0">
            <a:spAutoFit/>
          </a:bodyPr>
          <a:lstStyle/>
          <a:p>
            <a:pPr indent="0" lvl="0" marL="0" marR="0" rtl="0" algn="l">
              <a:lnSpc>
                <a:spcPct val="108008"/>
              </a:lnSpc>
              <a:spcBef>
                <a:spcPts val="0"/>
              </a:spcBef>
              <a:spcAft>
                <a:spcPts val="0"/>
              </a:spcAft>
              <a:buClr>
                <a:srgbClr val="000000"/>
              </a:buClr>
              <a:buSzPts val="3134"/>
              <a:buFont typeface="Arial"/>
              <a:buNone/>
            </a:pPr>
            <a:r>
              <a:rPr b="1" i="0" lang="en-US" sz="3134" u="none" cap="none" strike="noStrike">
                <a:solidFill>
                  <a:srgbClr val="193970"/>
                </a:solidFill>
                <a:latin typeface="Montserrat"/>
                <a:ea typeface="Montserrat"/>
                <a:cs typeface="Montserrat"/>
                <a:sym typeface="Montserrat"/>
              </a:rPr>
              <a:t>Learning about Social Learning in MOOCs:</a:t>
            </a:r>
            <a:endParaRPr b="0" i="0" sz="1400" u="none" cap="none" strike="noStrike">
              <a:solidFill>
                <a:srgbClr val="000000"/>
              </a:solidFill>
              <a:latin typeface="Arial"/>
              <a:ea typeface="Arial"/>
              <a:cs typeface="Arial"/>
              <a:sym typeface="Arial"/>
            </a:endParaRPr>
          </a:p>
          <a:p>
            <a:pPr indent="0" lvl="0" marL="0" marR="0" rtl="0" algn="l">
              <a:lnSpc>
                <a:spcPct val="108008"/>
              </a:lnSpc>
              <a:spcBef>
                <a:spcPts val="0"/>
              </a:spcBef>
              <a:spcAft>
                <a:spcPts val="0"/>
              </a:spcAft>
              <a:buClr>
                <a:srgbClr val="000000"/>
              </a:buClr>
              <a:buSzPts val="3134"/>
              <a:buFont typeface="Arial"/>
              <a:buNone/>
            </a:pPr>
            <a:r>
              <a:rPr b="1" i="0" lang="en-US" sz="3134" u="none" cap="none" strike="noStrike">
                <a:solidFill>
                  <a:srgbClr val="193970"/>
                </a:solidFill>
                <a:latin typeface="Montserrat"/>
                <a:ea typeface="Montserrat"/>
                <a:cs typeface="Montserrat"/>
                <a:sym typeface="Montserrat"/>
              </a:rPr>
              <a:t>From Statistical Analysis to Generative Mode</a:t>
            </a:r>
            <a:r>
              <a:rPr b="1" i="0" lang="en-US" sz="3134" u="none" cap="none" strike="noStrike">
                <a:solidFill>
                  <a:srgbClr val="193970"/>
                </a:solidFill>
                <a:latin typeface="Montserrat"/>
                <a:ea typeface="Montserrat"/>
                <a:cs typeface="Montserrat"/>
                <a:sym typeface="Montserrat"/>
              </a:rPr>
              <a:t>l </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146675" y="1784350"/>
            <a:ext cx="7371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Name : MOHAMMED INTISHAR RAHMAN</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ID : 20301191</a:t>
            </a:r>
            <a:endParaRPr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p:nvPr/>
        </p:nvSpPr>
        <p:spPr>
          <a:xfrm>
            <a:off x="0" y="0"/>
            <a:ext cx="4433506" cy="7315200"/>
          </a:xfrm>
          <a:prstGeom prst="rect">
            <a:avLst/>
          </a:prstGeom>
          <a:solidFill>
            <a:srgbClr val="FDC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 name="Google Shape;195;p9"/>
          <p:cNvGrpSpPr/>
          <p:nvPr/>
        </p:nvGrpSpPr>
        <p:grpSpPr>
          <a:xfrm>
            <a:off x="5067620" y="731520"/>
            <a:ext cx="3954460" cy="2550928"/>
            <a:chOff x="0" y="0"/>
            <a:chExt cx="5272614" cy="3401238"/>
          </a:xfrm>
        </p:grpSpPr>
        <p:sp>
          <p:nvSpPr>
            <p:cNvPr id="196" name="Google Shape;196;p9"/>
            <p:cNvSpPr/>
            <p:nvPr/>
          </p:nvSpPr>
          <p:spPr>
            <a:xfrm>
              <a:off x="0" y="0"/>
              <a:ext cx="700967" cy="8716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9"/>
            <p:cNvSpPr txBox="1"/>
            <p:nvPr/>
          </p:nvSpPr>
          <p:spPr>
            <a:xfrm>
              <a:off x="0" y="295876"/>
              <a:ext cx="5272614" cy="3105362"/>
            </a:xfrm>
            <a:prstGeom prst="rect">
              <a:avLst/>
            </a:prstGeom>
            <a:noFill/>
            <a:ln>
              <a:noFill/>
            </a:ln>
          </p:spPr>
          <p:txBody>
            <a:bodyPr anchorCtr="0" anchor="t" bIns="0" lIns="0" spcFirstLastPara="1" rIns="0" wrap="square" tIns="0">
              <a:spAutoFit/>
            </a:bodyPr>
            <a:lstStyle/>
            <a:p>
              <a:pPr indent="0" lvl="0" marL="0" marR="0" rtl="0" algn="just">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Purpose: The Relevance-Ranking Algorithm is designed to rank discussion threads based on their relevance to the course topics. It assigns weights to keywords and calculates scores for threads, enabling the prioritization of threads that are most aligned with the course content.</a:t>
              </a:r>
              <a:endParaRPr b="0" i="0" sz="1400" u="none" cap="none" strike="noStrike">
                <a:solidFill>
                  <a:srgbClr val="000000"/>
                </a:solidFill>
                <a:latin typeface="Arial"/>
                <a:ea typeface="Arial"/>
                <a:cs typeface="Arial"/>
                <a:sym typeface="Arial"/>
              </a:endParaRPr>
            </a:p>
          </p:txBody>
        </p:sp>
      </p:grpSp>
      <p:grpSp>
        <p:nvGrpSpPr>
          <p:cNvPr id="198" name="Google Shape;198;p9"/>
          <p:cNvGrpSpPr/>
          <p:nvPr/>
        </p:nvGrpSpPr>
        <p:grpSpPr>
          <a:xfrm>
            <a:off x="618703" y="1634623"/>
            <a:ext cx="3196100" cy="4045955"/>
            <a:chOff x="0" y="0"/>
            <a:chExt cx="4261466" cy="5394606"/>
          </a:xfrm>
        </p:grpSpPr>
        <p:sp>
          <p:nvSpPr>
            <p:cNvPr id="199" name="Google Shape;199;p9"/>
            <p:cNvSpPr txBox="1"/>
            <p:nvPr/>
          </p:nvSpPr>
          <p:spPr>
            <a:xfrm>
              <a:off x="0" y="3223038"/>
              <a:ext cx="4261466" cy="217156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3600"/>
                <a:buFont typeface="Arial"/>
                <a:buNone/>
              </a:pPr>
              <a:r>
                <a:rPr b="0" i="0" lang="en-US" sz="3600" u="none" cap="none" strike="noStrike">
                  <a:solidFill>
                    <a:srgbClr val="193970"/>
                  </a:solidFill>
                  <a:latin typeface="Montserrat SemiBold"/>
                  <a:ea typeface="Montserrat SemiBold"/>
                  <a:cs typeface="Montserrat SemiBold"/>
                  <a:sym typeface="Montserrat SemiBold"/>
                </a:rPr>
                <a:t>RELEVANCE-RANKING ALGORITHM</a:t>
              </a:r>
              <a:endParaRPr b="0" i="0" sz="1400" u="none" cap="none" strike="noStrike">
                <a:solidFill>
                  <a:srgbClr val="000000"/>
                </a:solidFill>
                <a:latin typeface="Arial"/>
                <a:ea typeface="Arial"/>
                <a:cs typeface="Arial"/>
                <a:sym typeface="Arial"/>
              </a:endParaRPr>
            </a:p>
          </p:txBody>
        </p:sp>
        <p:sp>
          <p:nvSpPr>
            <p:cNvPr id="200" name="Google Shape;200;p9"/>
            <p:cNvSpPr/>
            <p:nvPr/>
          </p:nvSpPr>
          <p:spPr>
            <a:xfrm>
              <a:off x="1044717" y="0"/>
              <a:ext cx="2172033" cy="2632767"/>
            </a:xfrm>
            <a:custGeom>
              <a:rect b="b" l="l" r="r" t="t"/>
              <a:pathLst>
                <a:path extrusionOk="0" h="2632767" w="2172033">
                  <a:moveTo>
                    <a:pt x="0" y="0"/>
                  </a:moveTo>
                  <a:lnTo>
                    <a:pt x="2172032" y="0"/>
                  </a:lnTo>
                  <a:lnTo>
                    <a:pt x="2172032" y="2632767"/>
                  </a:lnTo>
                  <a:lnTo>
                    <a:pt x="0" y="2632767"/>
                  </a:lnTo>
                  <a:lnTo>
                    <a:pt x="0" y="0"/>
                  </a:lnTo>
                  <a:close/>
                </a:path>
              </a:pathLst>
            </a:custGeom>
            <a:blipFill rotWithShape="1">
              <a:blip r:embed="rId3">
                <a:alphaModFix/>
              </a:blip>
              <a:stretch>
                <a:fillRect b="0" l="0" r="0" t="0"/>
              </a:stretch>
            </a:blipFill>
            <a:ln>
              <a:noFill/>
            </a:ln>
          </p:spPr>
        </p:sp>
      </p:grpSp>
      <p:grpSp>
        <p:nvGrpSpPr>
          <p:cNvPr id="201" name="Google Shape;201;p9"/>
          <p:cNvGrpSpPr/>
          <p:nvPr/>
        </p:nvGrpSpPr>
        <p:grpSpPr>
          <a:xfrm>
            <a:off x="5067625" y="4013200"/>
            <a:ext cx="4050888" cy="3117236"/>
            <a:chOff x="0" y="0"/>
            <a:chExt cx="5469000" cy="5081897"/>
          </a:xfrm>
        </p:grpSpPr>
        <p:sp>
          <p:nvSpPr>
            <p:cNvPr id="202" name="Google Shape;202;p9"/>
            <p:cNvSpPr/>
            <p:nvPr/>
          </p:nvSpPr>
          <p:spPr>
            <a:xfrm>
              <a:off x="0" y="0"/>
              <a:ext cx="700967" cy="8716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9"/>
            <p:cNvSpPr txBox="1"/>
            <p:nvPr/>
          </p:nvSpPr>
          <p:spPr>
            <a:xfrm>
              <a:off x="0" y="466697"/>
              <a:ext cx="5469000" cy="4615200"/>
            </a:xfrm>
            <a:prstGeom prst="rect">
              <a:avLst/>
            </a:prstGeom>
            <a:noFill/>
            <a:ln>
              <a:noFill/>
            </a:ln>
          </p:spPr>
          <p:txBody>
            <a:bodyPr anchorCtr="0" anchor="t" bIns="0" lIns="0" spcFirstLastPara="1" rIns="0" wrap="square" tIns="0">
              <a:spAutoFit/>
            </a:bodyPr>
            <a:lstStyle/>
            <a:p>
              <a:pPr indent="0" lvl="0" marL="0" marR="0" rtl="0" algn="just">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Functionality: By summing keyword weights and generating scores, this algorithm helps mitigate the problem of information overload. It guides learners toward discussions that are most pertinent to their learning goals, improving the quality of their forum engagement."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939542e978_1_19"/>
          <p:cNvSpPr/>
          <p:nvPr/>
        </p:nvSpPr>
        <p:spPr>
          <a:xfrm>
            <a:off x="0" y="0"/>
            <a:ext cx="4433400" cy="7315200"/>
          </a:xfrm>
          <a:prstGeom prst="rect">
            <a:avLst/>
          </a:prstGeom>
          <a:solidFill>
            <a:srgbClr val="FDC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 name="Google Shape;209;g2939542e978_1_19"/>
          <p:cNvGrpSpPr/>
          <p:nvPr/>
        </p:nvGrpSpPr>
        <p:grpSpPr>
          <a:xfrm>
            <a:off x="618703" y="1634623"/>
            <a:ext cx="3196125" cy="4301204"/>
            <a:chOff x="0" y="0"/>
            <a:chExt cx="4261500" cy="5734938"/>
          </a:xfrm>
        </p:grpSpPr>
        <p:sp>
          <p:nvSpPr>
            <p:cNvPr id="210" name="Google Shape;210;g2939542e978_1_19"/>
            <p:cNvSpPr txBox="1"/>
            <p:nvPr/>
          </p:nvSpPr>
          <p:spPr>
            <a:xfrm>
              <a:off x="0" y="3223038"/>
              <a:ext cx="4261500" cy="2511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3600"/>
                <a:buFont typeface="Arial"/>
                <a:buNone/>
              </a:pPr>
              <a:r>
                <a:rPr b="0" i="0" lang="en-US" sz="3600" u="none" cap="none" strike="noStrike">
                  <a:solidFill>
                    <a:srgbClr val="193970"/>
                  </a:solidFill>
                  <a:latin typeface="Montserrat SemiBold"/>
                  <a:ea typeface="Montserrat SemiBold"/>
                  <a:cs typeface="Montserrat SemiBold"/>
                  <a:sym typeface="Montserrat SemiBold"/>
                </a:rPr>
                <a:t>RELEVANCE-RANKING ALGORITHM</a:t>
              </a:r>
              <a:endParaRPr b="0" i="0" sz="1400" u="none" cap="none" strike="noStrike">
                <a:solidFill>
                  <a:srgbClr val="000000"/>
                </a:solidFill>
                <a:latin typeface="Arial"/>
                <a:ea typeface="Arial"/>
                <a:cs typeface="Arial"/>
                <a:sym typeface="Arial"/>
              </a:endParaRPr>
            </a:p>
          </p:txBody>
        </p:sp>
        <p:sp>
          <p:nvSpPr>
            <p:cNvPr id="211" name="Google Shape;211;g2939542e978_1_19"/>
            <p:cNvSpPr/>
            <p:nvPr/>
          </p:nvSpPr>
          <p:spPr>
            <a:xfrm>
              <a:off x="1044717" y="0"/>
              <a:ext cx="2172033" cy="2632767"/>
            </a:xfrm>
            <a:custGeom>
              <a:rect b="b" l="l" r="r" t="t"/>
              <a:pathLst>
                <a:path extrusionOk="0" h="2632767" w="2172033">
                  <a:moveTo>
                    <a:pt x="0" y="0"/>
                  </a:moveTo>
                  <a:lnTo>
                    <a:pt x="2172032" y="0"/>
                  </a:lnTo>
                  <a:lnTo>
                    <a:pt x="2172032" y="2632767"/>
                  </a:lnTo>
                  <a:lnTo>
                    <a:pt x="0" y="2632767"/>
                  </a:lnTo>
                  <a:lnTo>
                    <a:pt x="0" y="0"/>
                  </a:lnTo>
                  <a:close/>
                </a:path>
              </a:pathLst>
            </a:custGeom>
            <a:blipFill rotWithShape="1">
              <a:blip r:embed="rId3">
                <a:alphaModFix/>
              </a:blip>
              <a:stretch>
                <a:fillRect b="0" l="0" r="0" t="0"/>
              </a:stretch>
            </a:blipFill>
            <a:ln>
              <a:noFill/>
            </a:ln>
          </p:spPr>
        </p:sp>
      </p:grpSp>
      <p:pic>
        <p:nvPicPr>
          <p:cNvPr id="212" name="Google Shape;212;g2939542e978_1_19"/>
          <p:cNvPicPr preferRelativeResize="0"/>
          <p:nvPr/>
        </p:nvPicPr>
        <p:blipFill rotWithShape="1">
          <a:blip r:embed="rId4">
            <a:alphaModFix/>
          </a:blip>
          <a:srcRect b="0" l="0" r="0" t="0"/>
          <a:stretch/>
        </p:blipFill>
        <p:spPr>
          <a:xfrm>
            <a:off x="5187350" y="3800475"/>
            <a:ext cx="3486150" cy="3514725"/>
          </a:xfrm>
          <a:prstGeom prst="rect">
            <a:avLst/>
          </a:prstGeom>
          <a:noFill/>
          <a:ln>
            <a:noFill/>
          </a:ln>
        </p:spPr>
      </p:pic>
      <p:sp>
        <p:nvSpPr>
          <p:cNvPr id="213" name="Google Shape;213;g2939542e978_1_19"/>
          <p:cNvSpPr txBox="1"/>
          <p:nvPr/>
        </p:nvSpPr>
        <p:spPr>
          <a:xfrm>
            <a:off x="4572000" y="0"/>
            <a:ext cx="5117100" cy="3684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550"/>
              <a:buFont typeface="Arial"/>
              <a:buNone/>
            </a:pPr>
            <a:r>
              <a:rPr b="0" i="0" lang="en-US" sz="1550" u="none" cap="none" strike="noStrike">
                <a:solidFill>
                  <a:srgbClr val="000000"/>
                </a:solidFill>
                <a:latin typeface="Montserrat"/>
                <a:ea typeface="Montserrat"/>
                <a:cs typeface="Montserrat"/>
                <a:sym typeface="Montserrat"/>
              </a:rPr>
              <a:t>We compare our algorithm with two natural baselines, one term-based and one “random walk”- based. We use tf-idf and Kleinberg HITS-type algorithm respectively. Tf-idf algorithm assigns scores to words in threads and ranks threads based on word scores. Kleinberg HITS-type algorithm measures thread popularity based on user interactions.</a:t>
            </a:r>
            <a:endParaRPr b="0" i="0" sz="155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550"/>
              <a:buFont typeface="Arial"/>
              <a:buNone/>
            </a:pPr>
            <a:r>
              <a:t/>
            </a:r>
            <a:endParaRPr b="0" i="0" sz="155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100"/>
              <a:buFont typeface="Arial"/>
              <a:buNone/>
            </a:pPr>
            <a:r>
              <a:rPr b="0" i="0" lang="en-US" sz="1550" u="none" cap="none" strike="noStrike">
                <a:solidFill>
                  <a:srgbClr val="000000"/>
                </a:solidFill>
                <a:latin typeface="Montserrat"/>
                <a:ea typeface="Montserrat"/>
                <a:cs typeface="Montserrat"/>
                <a:sym typeface="Montserrat"/>
              </a:rPr>
              <a:t>The key differences is our algorithm considers all threads in a course, while tf-idf focuses on individual threads. Tf-idf may misweigh non-relevant threads with high idf values (e.g., non-English discussions) and HITS focuses on popularity, not thread relevance</a:t>
            </a:r>
            <a:endParaRPr b="0" i="0" sz="155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50"/>
              <a:buFont typeface="Arial"/>
              <a:buNone/>
            </a:pPr>
            <a:r>
              <a:t/>
            </a:r>
            <a:endParaRPr b="0" i="0" sz="155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0"/>
          <p:cNvSpPr/>
          <p:nvPr/>
        </p:nvSpPr>
        <p:spPr>
          <a:xfrm>
            <a:off x="0" y="0"/>
            <a:ext cx="4433506" cy="7315200"/>
          </a:xfrm>
          <a:prstGeom prst="rect">
            <a:avLst/>
          </a:prstGeom>
          <a:solidFill>
            <a:srgbClr val="FDC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 name="Google Shape;219;p10"/>
          <p:cNvGrpSpPr/>
          <p:nvPr/>
        </p:nvGrpSpPr>
        <p:grpSpPr>
          <a:xfrm>
            <a:off x="5067625" y="76200"/>
            <a:ext cx="3954375" cy="2747388"/>
            <a:chOff x="0" y="0"/>
            <a:chExt cx="5272500" cy="2844676"/>
          </a:xfrm>
        </p:grpSpPr>
        <p:sp>
          <p:nvSpPr>
            <p:cNvPr id="220" name="Google Shape;220;p10"/>
            <p:cNvSpPr/>
            <p:nvPr/>
          </p:nvSpPr>
          <p:spPr>
            <a:xfrm>
              <a:off x="0" y="0"/>
              <a:ext cx="700967" cy="8716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0"/>
            <p:cNvSpPr txBox="1"/>
            <p:nvPr/>
          </p:nvSpPr>
          <p:spPr>
            <a:xfrm>
              <a:off x="0" y="295876"/>
              <a:ext cx="5272500" cy="2548800"/>
            </a:xfrm>
            <a:prstGeom prst="rect">
              <a:avLst/>
            </a:prstGeom>
            <a:noFill/>
            <a:ln>
              <a:noFill/>
            </a:ln>
          </p:spPr>
          <p:txBody>
            <a:bodyPr anchorCtr="0" anchor="t" bIns="0" lIns="0" spcFirstLastPara="1" rIns="0" wrap="square" tIns="0">
              <a:spAutoFit/>
            </a:bodyPr>
            <a:lstStyle/>
            <a:p>
              <a:pPr indent="0" lvl="0" marL="0" marR="0" rtl="0" algn="just">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Methodology: We employed rigorous evaluations using real-world data. Threads recommended by each algorithm were compared, and human judgments were collected through MTurk to determine relevance.</a:t>
              </a:r>
              <a:endParaRPr b="0" i="0" sz="1400" u="none" cap="none" strike="noStrike">
                <a:solidFill>
                  <a:srgbClr val="000000"/>
                </a:solidFill>
                <a:latin typeface="Arial"/>
                <a:ea typeface="Arial"/>
                <a:cs typeface="Arial"/>
                <a:sym typeface="Arial"/>
              </a:endParaRPr>
            </a:p>
          </p:txBody>
        </p:sp>
      </p:grpSp>
      <p:grpSp>
        <p:nvGrpSpPr>
          <p:cNvPr id="222" name="Google Shape;222;p10"/>
          <p:cNvGrpSpPr/>
          <p:nvPr/>
        </p:nvGrpSpPr>
        <p:grpSpPr>
          <a:xfrm>
            <a:off x="618703" y="2067961"/>
            <a:ext cx="3196100" cy="3179279"/>
            <a:chOff x="0" y="0"/>
            <a:chExt cx="4261466" cy="4239038"/>
          </a:xfrm>
        </p:grpSpPr>
        <p:sp>
          <p:nvSpPr>
            <p:cNvPr id="223" name="Google Shape;223;p10"/>
            <p:cNvSpPr txBox="1"/>
            <p:nvPr/>
          </p:nvSpPr>
          <p:spPr>
            <a:xfrm>
              <a:off x="0" y="3223038"/>
              <a:ext cx="4261466" cy="1016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2500"/>
                <a:buFont typeface="Arial"/>
                <a:buNone/>
              </a:pPr>
              <a:r>
                <a:rPr b="0" i="0" lang="en-US" sz="2500" u="none" cap="none" strike="noStrike">
                  <a:solidFill>
                    <a:srgbClr val="193970"/>
                  </a:solidFill>
                  <a:latin typeface="Montserrat SemiBold"/>
                  <a:ea typeface="Montserrat SemiBold"/>
                  <a:cs typeface="Montserrat SemiBold"/>
                  <a:sym typeface="Montserrat SemiBold"/>
                </a:rPr>
                <a:t>EVALUATION OF ALGORITHMS</a:t>
              </a:r>
              <a:endParaRPr b="0" i="0" sz="1400" u="none" cap="none" strike="noStrike">
                <a:solidFill>
                  <a:srgbClr val="000000"/>
                </a:solidFill>
                <a:latin typeface="Arial"/>
                <a:ea typeface="Arial"/>
                <a:cs typeface="Arial"/>
                <a:sym typeface="Arial"/>
              </a:endParaRPr>
            </a:p>
          </p:txBody>
        </p:sp>
        <p:sp>
          <p:nvSpPr>
            <p:cNvPr id="224" name="Google Shape;224;p10"/>
            <p:cNvSpPr/>
            <p:nvPr/>
          </p:nvSpPr>
          <p:spPr>
            <a:xfrm>
              <a:off x="1044717" y="0"/>
              <a:ext cx="2172033" cy="2632767"/>
            </a:xfrm>
            <a:custGeom>
              <a:rect b="b" l="l" r="r" t="t"/>
              <a:pathLst>
                <a:path extrusionOk="0" h="2632767" w="2172033">
                  <a:moveTo>
                    <a:pt x="0" y="0"/>
                  </a:moveTo>
                  <a:lnTo>
                    <a:pt x="2172032" y="0"/>
                  </a:lnTo>
                  <a:lnTo>
                    <a:pt x="2172032" y="2632767"/>
                  </a:lnTo>
                  <a:lnTo>
                    <a:pt x="0" y="2632767"/>
                  </a:lnTo>
                  <a:lnTo>
                    <a:pt x="0" y="0"/>
                  </a:lnTo>
                  <a:close/>
                </a:path>
              </a:pathLst>
            </a:custGeom>
            <a:blipFill rotWithShape="1">
              <a:blip r:embed="rId3">
                <a:alphaModFix/>
              </a:blip>
              <a:stretch>
                <a:fillRect b="0" l="0" r="0" t="0"/>
              </a:stretch>
            </a:blipFill>
            <a:ln>
              <a:noFill/>
            </a:ln>
          </p:spPr>
        </p:sp>
      </p:grpSp>
      <p:grpSp>
        <p:nvGrpSpPr>
          <p:cNvPr id="225" name="Google Shape;225;p10"/>
          <p:cNvGrpSpPr/>
          <p:nvPr/>
        </p:nvGrpSpPr>
        <p:grpSpPr>
          <a:xfrm>
            <a:off x="5067625" y="2921000"/>
            <a:ext cx="4142250" cy="4775695"/>
            <a:chOff x="0" y="0"/>
            <a:chExt cx="5523000" cy="5751770"/>
          </a:xfrm>
        </p:grpSpPr>
        <p:sp>
          <p:nvSpPr>
            <p:cNvPr id="226" name="Google Shape;226;p10"/>
            <p:cNvSpPr/>
            <p:nvPr/>
          </p:nvSpPr>
          <p:spPr>
            <a:xfrm>
              <a:off x="0" y="0"/>
              <a:ext cx="734270" cy="91304"/>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0"/>
            <p:cNvSpPr txBox="1"/>
            <p:nvPr/>
          </p:nvSpPr>
          <p:spPr>
            <a:xfrm>
              <a:off x="0" y="291470"/>
              <a:ext cx="5523000" cy="54603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Clr>
                  <a:srgbClr val="000000"/>
                </a:buClr>
                <a:buSzPts val="1676"/>
                <a:buFont typeface="Arial"/>
                <a:buNone/>
              </a:pPr>
              <a:r>
                <a:rPr b="0" i="0" lang="en-US" sz="1676" u="none" cap="none" strike="noStrike">
                  <a:solidFill>
                    <a:srgbClr val="193970"/>
                  </a:solidFill>
                  <a:latin typeface="Montserrat"/>
                  <a:ea typeface="Montserrat"/>
                  <a:cs typeface="Montserrat"/>
                  <a:sym typeface="Montserrat"/>
                </a:rPr>
                <a:t>Positive Results: Our algorithms demonstrated significant improvement over baseline methods in ranking relevant threads. The Keyword Extraction Algorithm successfully identified course-specific keywords, enhancing thread discovery. The Relevance-Ranking Algorithm alleviated information overload, directing learners to threads aligned with their learning needs."</a:t>
              </a:r>
              <a:endParaRPr b="0" i="0" sz="1400" u="none" cap="none" strike="noStrike">
                <a:solidFill>
                  <a:srgbClr val="000000"/>
                </a:solidFill>
                <a:latin typeface="Arial"/>
                <a:ea typeface="Arial"/>
                <a:cs typeface="Arial"/>
                <a:sym typeface="Arial"/>
              </a:endParaRPr>
            </a:p>
            <a:p>
              <a:pPr indent="0" lvl="0" marL="0" marR="0" rtl="0" algn="just">
                <a:lnSpc>
                  <a:spcPct val="139666"/>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p:nvPr/>
        </p:nvSpPr>
        <p:spPr>
          <a:xfrm>
            <a:off x="0" y="0"/>
            <a:ext cx="4433506" cy="7315200"/>
          </a:xfrm>
          <a:prstGeom prst="rect">
            <a:avLst/>
          </a:prstGeom>
          <a:solidFill>
            <a:srgbClr val="FDC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 name="Google Shape;233;p11"/>
          <p:cNvGrpSpPr/>
          <p:nvPr/>
        </p:nvGrpSpPr>
        <p:grpSpPr>
          <a:xfrm>
            <a:off x="5067620" y="731520"/>
            <a:ext cx="3954460" cy="1665401"/>
            <a:chOff x="0" y="0"/>
            <a:chExt cx="5272614" cy="2220535"/>
          </a:xfrm>
        </p:grpSpPr>
        <p:sp>
          <p:nvSpPr>
            <p:cNvPr id="234" name="Google Shape;234;p11"/>
            <p:cNvSpPr/>
            <p:nvPr/>
          </p:nvSpPr>
          <p:spPr>
            <a:xfrm>
              <a:off x="0" y="0"/>
              <a:ext cx="700967" cy="8716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1"/>
            <p:cNvSpPr txBox="1"/>
            <p:nvPr/>
          </p:nvSpPr>
          <p:spPr>
            <a:xfrm>
              <a:off x="0" y="295876"/>
              <a:ext cx="5272614" cy="1924659"/>
            </a:xfrm>
            <a:prstGeom prst="rect">
              <a:avLst/>
            </a:prstGeom>
            <a:noFill/>
            <a:ln>
              <a:noFill/>
            </a:ln>
          </p:spPr>
          <p:txBody>
            <a:bodyPr anchorCtr="0" anchor="t" bIns="0" lIns="0" spcFirstLastPara="1" rIns="0" wrap="square" tIns="0">
              <a:spAutoFit/>
            </a:bodyPr>
            <a:lstStyle/>
            <a:p>
              <a:pPr indent="0" lvl="0" marL="0" marR="0" rtl="0" algn="just">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Improving Learning: By addressing participation decline and information overload, we aim to create a more engaging and effective learning experience.</a:t>
              </a:r>
              <a:endParaRPr b="0" i="0" sz="1400" u="none" cap="none" strike="noStrike">
                <a:solidFill>
                  <a:srgbClr val="000000"/>
                </a:solidFill>
                <a:latin typeface="Arial"/>
                <a:ea typeface="Arial"/>
                <a:cs typeface="Arial"/>
                <a:sym typeface="Arial"/>
              </a:endParaRPr>
            </a:p>
          </p:txBody>
        </p:sp>
      </p:grpSp>
      <p:grpSp>
        <p:nvGrpSpPr>
          <p:cNvPr id="236" name="Google Shape;236;p11"/>
          <p:cNvGrpSpPr/>
          <p:nvPr/>
        </p:nvGrpSpPr>
        <p:grpSpPr>
          <a:xfrm>
            <a:off x="618703" y="2258461"/>
            <a:ext cx="3196100" cy="2798279"/>
            <a:chOff x="0" y="0"/>
            <a:chExt cx="4261466" cy="3731038"/>
          </a:xfrm>
        </p:grpSpPr>
        <p:sp>
          <p:nvSpPr>
            <p:cNvPr id="237" name="Google Shape;237;p11"/>
            <p:cNvSpPr txBox="1"/>
            <p:nvPr/>
          </p:nvSpPr>
          <p:spPr>
            <a:xfrm>
              <a:off x="0" y="3223038"/>
              <a:ext cx="4261466" cy="508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2500"/>
                <a:buFont typeface="Arial"/>
                <a:buNone/>
              </a:pPr>
              <a:r>
                <a:rPr b="0" i="0" lang="en-US" sz="2500" u="none" cap="none" strike="noStrike">
                  <a:solidFill>
                    <a:srgbClr val="193970"/>
                  </a:solidFill>
                  <a:latin typeface="Montserrat SemiBold"/>
                  <a:ea typeface="Montserrat SemiBold"/>
                  <a:cs typeface="Montserrat SemiBold"/>
                  <a:sym typeface="Montserrat SemiBold"/>
                </a:rPr>
                <a:t>LARGER GOALS</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a:off x="1044717" y="0"/>
              <a:ext cx="2172033" cy="2632767"/>
            </a:xfrm>
            <a:custGeom>
              <a:rect b="b" l="l" r="r" t="t"/>
              <a:pathLst>
                <a:path extrusionOk="0" h="2632767" w="2172033">
                  <a:moveTo>
                    <a:pt x="0" y="0"/>
                  </a:moveTo>
                  <a:lnTo>
                    <a:pt x="2172032" y="0"/>
                  </a:lnTo>
                  <a:lnTo>
                    <a:pt x="2172032" y="2632767"/>
                  </a:lnTo>
                  <a:lnTo>
                    <a:pt x="0" y="2632767"/>
                  </a:lnTo>
                  <a:lnTo>
                    <a:pt x="0" y="0"/>
                  </a:lnTo>
                  <a:close/>
                </a:path>
              </a:pathLst>
            </a:custGeom>
            <a:blipFill rotWithShape="1">
              <a:blip r:embed="rId3">
                <a:alphaModFix/>
              </a:blip>
              <a:stretch>
                <a:fillRect b="0" l="0" r="0" t="0"/>
              </a:stretch>
            </a:blipFill>
            <a:ln>
              <a:noFill/>
            </a:ln>
          </p:spPr>
        </p:sp>
      </p:grpSp>
      <p:grpSp>
        <p:nvGrpSpPr>
          <p:cNvPr id="239" name="Google Shape;239;p11"/>
          <p:cNvGrpSpPr/>
          <p:nvPr/>
        </p:nvGrpSpPr>
        <p:grpSpPr>
          <a:xfrm>
            <a:off x="5067620" y="2966324"/>
            <a:ext cx="4288958" cy="2760175"/>
            <a:chOff x="0" y="0"/>
            <a:chExt cx="5718610" cy="3680234"/>
          </a:xfrm>
        </p:grpSpPr>
        <p:sp>
          <p:nvSpPr>
            <p:cNvPr id="240" name="Google Shape;240;p11"/>
            <p:cNvSpPr/>
            <p:nvPr/>
          </p:nvSpPr>
          <p:spPr>
            <a:xfrm>
              <a:off x="0" y="0"/>
              <a:ext cx="760260" cy="94536"/>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txBox="1"/>
            <p:nvPr/>
          </p:nvSpPr>
          <p:spPr>
            <a:xfrm>
              <a:off x="0" y="305076"/>
              <a:ext cx="5718610" cy="3375158"/>
            </a:xfrm>
            <a:prstGeom prst="rect">
              <a:avLst/>
            </a:prstGeom>
            <a:noFill/>
            <a:ln>
              <a:noFill/>
            </a:ln>
          </p:spPr>
          <p:txBody>
            <a:bodyPr anchorCtr="0" anchor="t" bIns="0" lIns="0" spcFirstLastPara="1" rIns="0" wrap="square" tIns="0">
              <a:spAutoFit/>
            </a:bodyPr>
            <a:lstStyle/>
            <a:p>
              <a:pPr indent="0" lvl="0" marL="0" marR="0" rtl="0" algn="l">
                <a:lnSpc>
                  <a:spcPct val="150028"/>
                </a:lnSpc>
                <a:spcBef>
                  <a:spcPts val="0"/>
                </a:spcBef>
                <a:spcAft>
                  <a:spcPts val="0"/>
                </a:spcAft>
                <a:buClr>
                  <a:srgbClr val="000000"/>
                </a:buClr>
                <a:buSzPts val="1735"/>
                <a:buFont typeface="Arial"/>
                <a:buNone/>
              </a:pPr>
              <a:r>
                <a:rPr b="0" i="0" lang="en-US" sz="1735" u="none" cap="none" strike="noStrike">
                  <a:solidFill>
                    <a:srgbClr val="193970"/>
                  </a:solidFill>
                  <a:latin typeface="Montserrat"/>
                  <a:ea typeface="Montserrat"/>
                  <a:cs typeface="Montserrat"/>
                  <a:sym typeface="Montserrat"/>
                </a:rPr>
                <a:t>Open Research Problems: Our study highlights the need to further investigate methods for sustaining forum participation and leveraging thread rankings for personalized recommendations. These challenges open avenues for future research and innovation in online education."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pSp>
        <p:nvGrpSpPr>
          <p:cNvPr id="246" name="Google Shape;246;p12"/>
          <p:cNvGrpSpPr/>
          <p:nvPr/>
        </p:nvGrpSpPr>
        <p:grpSpPr>
          <a:xfrm>
            <a:off x="274942" y="3026856"/>
            <a:ext cx="2471221" cy="2902293"/>
            <a:chOff x="0" y="0"/>
            <a:chExt cx="3294961" cy="3869724"/>
          </a:xfrm>
        </p:grpSpPr>
        <p:sp>
          <p:nvSpPr>
            <p:cNvPr id="247" name="Google Shape;247;p12"/>
            <p:cNvSpPr/>
            <p:nvPr/>
          </p:nvSpPr>
          <p:spPr>
            <a:xfrm>
              <a:off x="0" y="0"/>
              <a:ext cx="771589" cy="98741"/>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2"/>
            <p:cNvSpPr txBox="1"/>
            <p:nvPr/>
          </p:nvSpPr>
          <p:spPr>
            <a:xfrm>
              <a:off x="0" y="445814"/>
              <a:ext cx="3294961" cy="3423910"/>
            </a:xfrm>
            <a:prstGeom prst="rect">
              <a:avLst/>
            </a:prstGeom>
            <a:noFill/>
            <a:ln>
              <a:noFill/>
            </a:ln>
          </p:spPr>
          <p:txBody>
            <a:bodyPr anchorCtr="0" anchor="t" bIns="0" lIns="0" spcFirstLastPara="1" rIns="0" wrap="square" tIns="0">
              <a:spAutoFit/>
            </a:bodyPr>
            <a:lstStyle/>
            <a:p>
              <a:pPr indent="0" lvl="0" marL="0" marR="0" rtl="0" algn="ctr">
                <a:lnSpc>
                  <a:spcPct val="149971"/>
                </a:lnSpc>
                <a:spcBef>
                  <a:spcPts val="0"/>
                </a:spcBef>
                <a:spcAft>
                  <a:spcPts val="0"/>
                </a:spcAft>
                <a:buClr>
                  <a:srgbClr val="000000"/>
                </a:buClr>
                <a:buSzPts val="1761"/>
                <a:buFont typeface="Arial"/>
                <a:buNone/>
              </a:pPr>
              <a:r>
                <a:rPr b="0" i="0" lang="en-US" sz="1761" u="none" cap="none" strike="noStrike">
                  <a:solidFill>
                    <a:srgbClr val="193970"/>
                  </a:solidFill>
                  <a:latin typeface="Montserrat"/>
                  <a:ea typeface="Montserrat"/>
                  <a:cs typeface="Montserrat"/>
                  <a:sym typeface="Montserrat"/>
                </a:rPr>
                <a:t>Insights into Participation: We've uncovered patterns of decline in forum participation over time, shedding light on challenges faced by online learners.</a:t>
              </a:r>
              <a:endParaRPr b="0" i="0" sz="1400" u="none" cap="none" strike="noStrike">
                <a:solidFill>
                  <a:srgbClr val="000000"/>
                </a:solidFill>
                <a:latin typeface="Arial"/>
                <a:ea typeface="Arial"/>
                <a:cs typeface="Arial"/>
                <a:sym typeface="Arial"/>
              </a:endParaRPr>
            </a:p>
          </p:txBody>
        </p:sp>
      </p:grpSp>
      <p:sp>
        <p:nvSpPr>
          <p:cNvPr id="249" name="Google Shape;249;p12"/>
          <p:cNvSpPr/>
          <p:nvPr/>
        </p:nvSpPr>
        <p:spPr>
          <a:xfrm>
            <a:off x="0" y="0"/>
            <a:ext cx="9753600" cy="2803786"/>
          </a:xfrm>
          <a:prstGeom prst="rect">
            <a:avLst/>
          </a:prstGeom>
          <a:solidFill>
            <a:srgbClr val="0C45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12"/>
          <p:cNvGrpSpPr/>
          <p:nvPr/>
        </p:nvGrpSpPr>
        <p:grpSpPr>
          <a:xfrm>
            <a:off x="3890551" y="3026856"/>
            <a:ext cx="2083440" cy="3854490"/>
            <a:chOff x="0" y="0"/>
            <a:chExt cx="2777920" cy="5139320"/>
          </a:xfrm>
        </p:grpSpPr>
        <p:sp>
          <p:nvSpPr>
            <p:cNvPr id="251" name="Google Shape;251;p12"/>
            <p:cNvSpPr/>
            <p:nvPr/>
          </p:nvSpPr>
          <p:spPr>
            <a:xfrm>
              <a:off x="0" y="0"/>
              <a:ext cx="650512" cy="83246"/>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2"/>
            <p:cNvSpPr txBox="1"/>
            <p:nvPr/>
          </p:nvSpPr>
          <p:spPr>
            <a:xfrm>
              <a:off x="0" y="368385"/>
              <a:ext cx="2777920" cy="4770935"/>
            </a:xfrm>
            <a:prstGeom prst="rect">
              <a:avLst/>
            </a:prstGeom>
            <a:noFill/>
            <a:ln>
              <a:noFill/>
            </a:ln>
          </p:spPr>
          <p:txBody>
            <a:bodyPr anchorCtr="0" anchor="t" bIns="0" lIns="0" spcFirstLastPara="1" rIns="0" wrap="square" tIns="0">
              <a:spAutoFit/>
            </a:bodyPr>
            <a:lstStyle/>
            <a:p>
              <a:pPr indent="0" lvl="0" marL="0" marR="0" rtl="0" algn="ctr">
                <a:lnSpc>
                  <a:spcPct val="150067"/>
                </a:lnSpc>
                <a:spcBef>
                  <a:spcPts val="0"/>
                </a:spcBef>
                <a:spcAft>
                  <a:spcPts val="0"/>
                </a:spcAft>
                <a:buClr>
                  <a:srgbClr val="000000"/>
                </a:buClr>
                <a:buSzPts val="1484"/>
                <a:buFont typeface="Arial"/>
                <a:buNone/>
              </a:pPr>
              <a:r>
                <a:rPr b="0" i="0" lang="en-US" sz="1484" u="none" cap="none" strike="noStrike">
                  <a:solidFill>
                    <a:srgbClr val="193970"/>
                  </a:solidFill>
                  <a:latin typeface="Montserrat"/>
                  <a:ea typeface="Montserrat"/>
                  <a:cs typeface="Montserrat"/>
                  <a:sym typeface="Montserrat"/>
                </a:rPr>
                <a:t>Algorithmic Solutions: Our proof-of-concept algorithms, the Keyword Extraction Algorithm and Relevance-Ranking Algorithm, offer effective ways to address information overload and facilitate personalized learning.</a:t>
              </a:r>
              <a:endParaRPr b="0" i="0" sz="1400" u="none" cap="none" strike="noStrike">
                <a:solidFill>
                  <a:srgbClr val="000000"/>
                </a:solidFill>
                <a:latin typeface="Arial"/>
                <a:ea typeface="Arial"/>
                <a:cs typeface="Arial"/>
                <a:sym typeface="Arial"/>
              </a:endParaRPr>
            </a:p>
          </p:txBody>
        </p:sp>
      </p:grpSp>
      <p:grpSp>
        <p:nvGrpSpPr>
          <p:cNvPr id="253" name="Google Shape;253;p12"/>
          <p:cNvGrpSpPr/>
          <p:nvPr/>
        </p:nvGrpSpPr>
        <p:grpSpPr>
          <a:xfrm>
            <a:off x="7176207" y="3026856"/>
            <a:ext cx="2039243" cy="3467436"/>
            <a:chOff x="0" y="0"/>
            <a:chExt cx="2718991" cy="4623248"/>
          </a:xfrm>
        </p:grpSpPr>
        <p:sp>
          <p:nvSpPr>
            <p:cNvPr id="254" name="Google Shape;254;p12"/>
            <p:cNvSpPr/>
            <p:nvPr/>
          </p:nvSpPr>
          <p:spPr>
            <a:xfrm>
              <a:off x="0" y="0"/>
              <a:ext cx="636712" cy="81480"/>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2"/>
            <p:cNvSpPr txBox="1"/>
            <p:nvPr/>
          </p:nvSpPr>
          <p:spPr>
            <a:xfrm>
              <a:off x="0" y="369085"/>
              <a:ext cx="2718991" cy="4254163"/>
            </a:xfrm>
            <a:prstGeom prst="rect">
              <a:avLst/>
            </a:prstGeom>
            <a:noFill/>
            <a:ln>
              <a:noFill/>
            </a:ln>
          </p:spPr>
          <p:txBody>
            <a:bodyPr anchorCtr="0" anchor="t" bIns="0" lIns="0" spcFirstLastPara="1" rIns="0" wrap="square" tIns="0">
              <a:spAutoFit/>
            </a:bodyPr>
            <a:lstStyle/>
            <a:p>
              <a:pPr indent="0" lvl="0" marL="0" marR="0" rtl="0" algn="ctr">
                <a:lnSpc>
                  <a:spcPct val="149965"/>
                </a:lnSpc>
                <a:spcBef>
                  <a:spcPts val="0"/>
                </a:spcBef>
                <a:spcAft>
                  <a:spcPts val="0"/>
                </a:spcAft>
                <a:buClr>
                  <a:srgbClr val="000000"/>
                </a:buClr>
                <a:buSzPts val="1453"/>
                <a:buFont typeface="Arial"/>
                <a:buNone/>
              </a:pPr>
              <a:r>
                <a:rPr b="0" i="0" lang="en-US" sz="1453" u="none" cap="none" strike="noStrike">
                  <a:solidFill>
                    <a:srgbClr val="193970"/>
                  </a:solidFill>
                  <a:latin typeface="Montserrat"/>
                  <a:ea typeface="Montserrat"/>
                  <a:cs typeface="Montserrat"/>
                  <a:sym typeface="Montserrat"/>
                </a:rPr>
                <a:t>Path to Improvement: By exploring these challenges, we pave the way for enhancing the quality of online education through improved forum engagement and tailored recommendations.</a:t>
              </a:r>
              <a:endParaRPr b="0" i="0" sz="1400" u="none" cap="none" strike="noStrike">
                <a:solidFill>
                  <a:srgbClr val="000000"/>
                </a:solidFill>
                <a:latin typeface="Arial"/>
                <a:ea typeface="Arial"/>
                <a:cs typeface="Arial"/>
                <a:sym typeface="Arial"/>
              </a:endParaRPr>
            </a:p>
          </p:txBody>
        </p:sp>
      </p:grpSp>
      <p:sp>
        <p:nvSpPr>
          <p:cNvPr id="256" name="Google Shape;256;p12"/>
          <p:cNvSpPr/>
          <p:nvPr/>
        </p:nvSpPr>
        <p:spPr>
          <a:xfrm>
            <a:off x="6176580" y="379421"/>
            <a:ext cx="3577020" cy="2025836"/>
          </a:xfrm>
          <a:custGeom>
            <a:rect b="b" l="l" r="r" t="t"/>
            <a:pathLst>
              <a:path extrusionOk="0" h="2025836" w="3577020">
                <a:moveTo>
                  <a:pt x="0" y="0"/>
                </a:moveTo>
                <a:lnTo>
                  <a:pt x="3577020" y="0"/>
                </a:lnTo>
                <a:lnTo>
                  <a:pt x="3577020" y="2025837"/>
                </a:lnTo>
                <a:lnTo>
                  <a:pt x="0" y="2025837"/>
                </a:lnTo>
                <a:lnTo>
                  <a:pt x="0" y="0"/>
                </a:lnTo>
                <a:close/>
              </a:path>
            </a:pathLst>
          </a:custGeom>
          <a:blipFill rotWithShape="1">
            <a:blip r:embed="rId3">
              <a:alphaModFix/>
            </a:blip>
            <a:stretch>
              <a:fillRect b="-4701" l="0" r="0" t="-4701"/>
            </a:stretch>
          </a:blipFill>
          <a:ln>
            <a:noFill/>
          </a:ln>
        </p:spPr>
      </p:sp>
      <p:sp>
        <p:nvSpPr>
          <p:cNvPr id="257" name="Google Shape;257;p12"/>
          <p:cNvSpPr txBox="1"/>
          <p:nvPr/>
        </p:nvSpPr>
        <p:spPr>
          <a:xfrm>
            <a:off x="738614" y="258893"/>
            <a:ext cx="4928400" cy="2032172"/>
          </a:xfrm>
          <a:prstGeom prst="rect">
            <a:avLst/>
          </a:prstGeom>
          <a:noFill/>
          <a:ln>
            <a:noFill/>
          </a:ln>
        </p:spPr>
        <p:txBody>
          <a:bodyPr anchorCtr="0" anchor="t" bIns="0" lIns="0" spcFirstLastPara="1" rIns="0" wrap="square" tIns="0">
            <a:spAutoFit/>
          </a:bodyPr>
          <a:lstStyle/>
          <a:p>
            <a:pPr indent="0" lvl="0" marL="0" marR="0" rtl="0" algn="l">
              <a:lnSpc>
                <a:spcPct val="119981"/>
              </a:lnSpc>
              <a:spcBef>
                <a:spcPts val="0"/>
              </a:spcBef>
              <a:spcAft>
                <a:spcPts val="0"/>
              </a:spcAft>
              <a:buClr>
                <a:srgbClr val="000000"/>
              </a:buClr>
              <a:buSzPts val="2222"/>
              <a:buFont typeface="Arial"/>
              <a:buNone/>
            </a:pPr>
            <a:r>
              <a:rPr b="0" i="0" lang="en-US" sz="2222" u="none" cap="none" strike="noStrike">
                <a:solidFill>
                  <a:srgbClr val="FFFFFF"/>
                </a:solidFill>
                <a:latin typeface="Montserrat SemiBold"/>
                <a:ea typeface="Montserrat SemiBold"/>
                <a:cs typeface="Montserrat SemiBold"/>
                <a:sym typeface="Montserrat SemiBold"/>
              </a:rPr>
              <a:t>CONCLUSION</a:t>
            </a:r>
            <a:endParaRPr b="0" i="0" sz="1400" u="none" cap="none" strike="noStrike">
              <a:solidFill>
                <a:srgbClr val="000000"/>
              </a:solidFill>
              <a:latin typeface="Arial"/>
              <a:ea typeface="Arial"/>
              <a:cs typeface="Arial"/>
              <a:sym typeface="Arial"/>
            </a:endParaRPr>
          </a:p>
          <a:p>
            <a:pPr indent="0" lvl="0" marL="0" marR="0" rtl="0" algn="l">
              <a:lnSpc>
                <a:spcPct val="119981"/>
              </a:lnSpc>
              <a:spcBef>
                <a:spcPts val="0"/>
              </a:spcBef>
              <a:spcAft>
                <a:spcPts val="0"/>
              </a:spcAft>
              <a:buClr>
                <a:srgbClr val="000000"/>
              </a:buClr>
              <a:buSzPts val="2222"/>
              <a:buFont typeface="Arial"/>
              <a:buNone/>
            </a:pPr>
            <a:r>
              <a:rPr b="0" i="0" lang="en-US" sz="2222" u="none" cap="none" strike="noStrike">
                <a:solidFill>
                  <a:srgbClr val="FFFFFF"/>
                </a:solidFill>
                <a:latin typeface="Montserrat SemiBold"/>
                <a:ea typeface="Montserrat SemiBold"/>
                <a:cs typeface="Montserrat SemiBold"/>
                <a:sym typeface="Montserrat SemiBold"/>
              </a:rPr>
              <a:t>"In conclusion, our research paper has made significant contributions to understanding social learning dynamics in MOOCs: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3"/>
          <p:cNvSpPr txBox="1"/>
          <p:nvPr/>
        </p:nvSpPr>
        <p:spPr>
          <a:xfrm>
            <a:off x="4568789" y="506095"/>
            <a:ext cx="4453291" cy="627443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3200"/>
              <a:buFont typeface="Arial"/>
              <a:buNone/>
            </a:pPr>
            <a:r>
              <a:rPr b="1" i="0" lang="en-US" sz="3200" u="none" cap="none" strike="noStrike">
                <a:solidFill>
                  <a:srgbClr val="193970"/>
                </a:solidFill>
                <a:latin typeface="Montserrat"/>
                <a:ea typeface="Montserrat"/>
                <a:cs typeface="Montserrat"/>
                <a:sym typeface="Montserrat"/>
              </a:rPr>
              <a:t>Understanding social learning dynamics is pivotal for transforming the landscape of online education. Our work underscores the need for ongoing research to optimize learning experiences in MOOCs."</a:t>
            </a:r>
            <a:endParaRPr b="0" i="0" sz="1400" u="none" cap="none" strike="noStrike">
              <a:solidFill>
                <a:srgbClr val="000000"/>
              </a:solidFill>
              <a:latin typeface="Arial"/>
              <a:ea typeface="Arial"/>
              <a:cs typeface="Arial"/>
              <a:sym typeface="Arial"/>
            </a:endParaRPr>
          </a:p>
        </p:txBody>
      </p:sp>
      <p:sp>
        <p:nvSpPr>
          <p:cNvPr id="263" name="Google Shape;263;p13"/>
          <p:cNvSpPr/>
          <p:nvPr/>
        </p:nvSpPr>
        <p:spPr>
          <a:xfrm>
            <a:off x="731520" y="2148113"/>
            <a:ext cx="3112344" cy="3018974"/>
          </a:xfrm>
          <a:custGeom>
            <a:rect b="b" l="l" r="r" t="t"/>
            <a:pathLst>
              <a:path extrusionOk="0" h="3018974" w="3112344">
                <a:moveTo>
                  <a:pt x="0" y="0"/>
                </a:moveTo>
                <a:lnTo>
                  <a:pt x="3112344" y="0"/>
                </a:lnTo>
                <a:lnTo>
                  <a:pt x="3112344" y="3018974"/>
                </a:lnTo>
                <a:lnTo>
                  <a:pt x="0" y="301897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p:nvPr/>
        </p:nvSpPr>
        <p:spPr>
          <a:xfrm rot="-5400000">
            <a:off x="-1226364" y="2167797"/>
            <a:ext cx="6090026" cy="2979607"/>
          </a:xfrm>
          <a:custGeom>
            <a:rect b="b" l="l" r="r" t="t"/>
            <a:pathLst>
              <a:path extrusionOk="0" h="2979607" w="6090026">
                <a:moveTo>
                  <a:pt x="0" y="0"/>
                </a:moveTo>
                <a:lnTo>
                  <a:pt x="6090026" y="0"/>
                </a:lnTo>
                <a:lnTo>
                  <a:pt x="6090026" y="2979606"/>
                </a:lnTo>
                <a:lnTo>
                  <a:pt x="0" y="2979606"/>
                </a:lnTo>
                <a:lnTo>
                  <a:pt x="0" y="0"/>
                </a:lnTo>
                <a:close/>
              </a:path>
            </a:pathLst>
          </a:custGeom>
          <a:blipFill rotWithShape="1">
            <a:blip r:embed="rId3">
              <a:alphaModFix/>
            </a:blip>
            <a:stretch>
              <a:fillRect b="0" l="0" r="0" t="0"/>
            </a:stretch>
          </a:blipFill>
          <a:ln>
            <a:noFill/>
          </a:ln>
        </p:spPr>
      </p:sp>
      <p:sp>
        <p:nvSpPr>
          <p:cNvPr id="93" name="Google Shape;93;p2"/>
          <p:cNvSpPr txBox="1"/>
          <p:nvPr/>
        </p:nvSpPr>
        <p:spPr>
          <a:xfrm>
            <a:off x="4112075" y="380999"/>
            <a:ext cx="5452200" cy="6896100"/>
          </a:xfrm>
          <a:prstGeom prst="rect">
            <a:avLst/>
          </a:prstGeom>
          <a:noFill/>
          <a:ln>
            <a:noFill/>
          </a:ln>
        </p:spPr>
        <p:txBody>
          <a:bodyPr anchorCtr="0" anchor="t" bIns="0" lIns="0" spcFirstLastPara="1" rIns="0" wrap="square" tIns="0">
            <a:spAutoFit/>
          </a:bodyPr>
          <a:lstStyle/>
          <a:p>
            <a:pPr indent="0" lvl="0" marL="0" marR="0" rtl="0" algn="ctr">
              <a:lnSpc>
                <a:spcPct val="130009"/>
              </a:lnSpc>
              <a:spcBef>
                <a:spcPts val="0"/>
              </a:spcBef>
              <a:spcAft>
                <a:spcPts val="0"/>
              </a:spcAft>
              <a:buClr>
                <a:srgbClr val="000000"/>
              </a:buClr>
              <a:buSzPts val="1836"/>
              <a:buFont typeface="Arial"/>
              <a:buNone/>
            </a:pPr>
            <a:r>
              <a:rPr b="1" i="0" lang="en-US" sz="1836" u="none" cap="none" strike="noStrike">
                <a:solidFill>
                  <a:srgbClr val="193970"/>
                </a:solidFill>
                <a:latin typeface="Montserrat"/>
                <a:ea typeface="Montserrat"/>
                <a:cs typeface="Montserrat"/>
                <a:sym typeface="Montserrat"/>
              </a:rPr>
              <a:t>Introduction</a:t>
            </a:r>
            <a:endParaRPr b="0" i="0" sz="1400" u="none" cap="none" strike="noStrike">
              <a:solidFill>
                <a:srgbClr val="000000"/>
              </a:solidFill>
              <a:latin typeface="Arial"/>
              <a:ea typeface="Arial"/>
              <a:cs typeface="Arial"/>
              <a:sym typeface="Arial"/>
            </a:endParaRPr>
          </a:p>
          <a:p>
            <a:pPr indent="0" lvl="0" marL="0" marR="0" rtl="0" algn="ctr">
              <a:lnSpc>
                <a:spcPct val="132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30009"/>
              </a:lnSpc>
              <a:spcBef>
                <a:spcPts val="0"/>
              </a:spcBef>
              <a:spcAft>
                <a:spcPts val="0"/>
              </a:spcAft>
              <a:buClr>
                <a:srgbClr val="000000"/>
              </a:buClr>
              <a:buSzPts val="1836"/>
              <a:buFont typeface="Arial"/>
              <a:buNone/>
            </a:pPr>
            <a:r>
              <a:rPr b="1" i="0" lang="en-US" sz="1836" u="none" cap="none" strike="noStrike">
                <a:solidFill>
                  <a:srgbClr val="193970"/>
                </a:solidFill>
                <a:latin typeface="Montserrat"/>
                <a:ea typeface="Montserrat"/>
                <a:cs typeface="Montserrat"/>
                <a:sym typeface="Montserrat"/>
              </a:rPr>
              <a:t>"Welcome to the introduction, where we lay the foundation for our exploration into 'Learning about Social Learning in MOOCs.' In this paper, we dive into the intriguing world of Massive Open Online Courses, or MOOCs, and their discussion forums. These forums have become hubs of interaction, learning, and collaboration for students worldwide. The authors of this research paper recognized the importance of understanding the dynamics within these forums to enhance the quality of online education. We'll delve into their insights and findings, shedding light on how these forums shape our learning experiences and how we can make them even more effective."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3"/>
          <p:cNvGrpSpPr/>
          <p:nvPr/>
        </p:nvGrpSpPr>
        <p:grpSpPr>
          <a:xfrm>
            <a:off x="639117" y="3952102"/>
            <a:ext cx="2245036" cy="2341478"/>
            <a:chOff x="0" y="0"/>
            <a:chExt cx="2993381" cy="3121970"/>
          </a:xfrm>
        </p:grpSpPr>
        <p:sp>
          <p:nvSpPr>
            <p:cNvPr id="99" name="Google Shape;99;p3"/>
            <p:cNvSpPr/>
            <p:nvPr/>
          </p:nvSpPr>
          <p:spPr>
            <a:xfrm>
              <a:off x="0" y="0"/>
              <a:ext cx="700967" cy="8970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txBox="1"/>
            <p:nvPr/>
          </p:nvSpPr>
          <p:spPr>
            <a:xfrm>
              <a:off x="0" y="410176"/>
              <a:ext cx="2993381" cy="2711794"/>
            </a:xfrm>
            <a:prstGeom prst="rect">
              <a:avLst/>
            </a:prstGeom>
            <a:noFill/>
            <a:ln>
              <a:noFill/>
            </a:ln>
          </p:spPr>
          <p:txBody>
            <a:bodyPr anchorCtr="0" anchor="t" bIns="0" lIns="0" spcFirstLastPara="1" rIns="0" wrap="square" tIns="0">
              <a:spAutoFit/>
            </a:bodyPr>
            <a:lstStyle/>
            <a:p>
              <a:pPr indent="0" lvl="0" marL="0" marR="0" rtl="0" algn="ctr">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Forum Participation Decline:</a:t>
              </a:r>
              <a:endParaRPr b="0" i="0" sz="1400" u="none" cap="none" strike="noStrike">
                <a:solidFill>
                  <a:srgbClr val="000000"/>
                </a:solidFill>
                <a:latin typeface="Arial"/>
                <a:ea typeface="Arial"/>
                <a:cs typeface="Arial"/>
                <a:sym typeface="Arial"/>
              </a:endParaRPr>
            </a:p>
            <a:p>
              <a:pPr indent="0" lvl="0" marL="0" marR="0" rtl="0" algn="ctr">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We're exploring why forum activity tends to decline over time despite initial enthusiasm.</a:t>
              </a:r>
              <a:endParaRPr b="0" i="0" sz="1400" u="none" cap="none" strike="noStrike">
                <a:solidFill>
                  <a:srgbClr val="000000"/>
                </a:solidFill>
                <a:latin typeface="Arial"/>
                <a:ea typeface="Arial"/>
                <a:cs typeface="Arial"/>
                <a:sym typeface="Arial"/>
              </a:endParaRPr>
            </a:p>
          </p:txBody>
        </p:sp>
      </p:grpSp>
      <p:sp>
        <p:nvSpPr>
          <p:cNvPr id="101" name="Google Shape;101;p3"/>
          <p:cNvSpPr/>
          <p:nvPr/>
        </p:nvSpPr>
        <p:spPr>
          <a:xfrm>
            <a:off x="0" y="0"/>
            <a:ext cx="9753600" cy="2803786"/>
          </a:xfrm>
          <a:prstGeom prst="rect">
            <a:avLst/>
          </a:prstGeom>
          <a:solidFill>
            <a:srgbClr val="0C45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6282595" y="731520"/>
            <a:ext cx="3471005" cy="2072266"/>
          </a:xfrm>
          <a:custGeom>
            <a:rect b="b" l="l" r="r" t="t"/>
            <a:pathLst>
              <a:path extrusionOk="0" h="2072266" w="3471005">
                <a:moveTo>
                  <a:pt x="0" y="0"/>
                </a:moveTo>
                <a:lnTo>
                  <a:pt x="3471005" y="0"/>
                </a:lnTo>
                <a:lnTo>
                  <a:pt x="3471005" y="2072266"/>
                </a:lnTo>
                <a:lnTo>
                  <a:pt x="0" y="2072266"/>
                </a:lnTo>
                <a:lnTo>
                  <a:pt x="0" y="0"/>
                </a:lnTo>
                <a:close/>
              </a:path>
            </a:pathLst>
          </a:custGeom>
          <a:blipFill rotWithShape="1">
            <a:blip r:embed="rId3">
              <a:alphaModFix/>
            </a:blip>
            <a:stretch>
              <a:fillRect b="-2170" l="0" r="0" t="0"/>
            </a:stretch>
          </a:blipFill>
          <a:ln>
            <a:noFill/>
          </a:ln>
        </p:spPr>
      </p:sp>
      <p:sp>
        <p:nvSpPr>
          <p:cNvPr id="103" name="Google Shape;103;p3"/>
          <p:cNvSpPr txBox="1"/>
          <p:nvPr/>
        </p:nvSpPr>
        <p:spPr>
          <a:xfrm>
            <a:off x="83825" y="228887"/>
            <a:ext cx="6587737" cy="2346013"/>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Clr>
                <a:srgbClr val="000000"/>
              </a:buClr>
              <a:buSzPts val="2218"/>
              <a:buFont typeface="Arial"/>
              <a:buNone/>
            </a:pPr>
            <a:r>
              <a:rPr b="0" i="0" lang="en-US" sz="2218" u="none" cap="none" strike="noStrike">
                <a:solidFill>
                  <a:srgbClr val="FFFFFF"/>
                </a:solidFill>
                <a:latin typeface="Montserrat SemiBold"/>
                <a:ea typeface="Montserrat SemiBold"/>
                <a:cs typeface="Montserrat SemiBold"/>
                <a:sym typeface="Montserrat SemiBold"/>
              </a:rPr>
              <a:t>RESEARCH QUESTIONS</a:t>
            </a:r>
            <a:endParaRPr b="0" i="0" sz="1400" u="none" cap="none" strike="noStrike">
              <a:solidFill>
                <a:srgbClr val="000000"/>
              </a:solidFill>
              <a:latin typeface="Arial"/>
              <a:ea typeface="Arial"/>
              <a:cs typeface="Arial"/>
              <a:sym typeface="Arial"/>
            </a:endParaRPr>
          </a:p>
          <a:p>
            <a:pPr indent="0" lvl="0" marL="0" marR="0" rtl="0" algn="l">
              <a:lnSpc>
                <a:spcPct val="147888"/>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20018"/>
              </a:lnSpc>
              <a:spcBef>
                <a:spcPts val="0"/>
              </a:spcBef>
              <a:spcAft>
                <a:spcPts val="0"/>
              </a:spcAft>
              <a:buClr>
                <a:srgbClr val="000000"/>
              </a:buClr>
              <a:buSzPts val="2218"/>
              <a:buFont typeface="Arial"/>
              <a:buNone/>
            </a:pPr>
            <a:r>
              <a:rPr b="0" i="0" lang="en-US" sz="2218" u="none" cap="none" strike="noStrike">
                <a:solidFill>
                  <a:srgbClr val="FFFFFF"/>
                </a:solidFill>
                <a:latin typeface="Montserrat SemiBold"/>
                <a:ea typeface="Montserrat SemiBold"/>
                <a:cs typeface="Montserrat SemiBold"/>
                <a:sym typeface="Montserrat SemiBold"/>
              </a:rPr>
              <a:t>"Now, let's dive into the heart of our investigation with the research questions. Our study focuses on two critical aspects of online learning through MOOC discussion forums:</a:t>
            </a:r>
            <a:endParaRPr b="0" i="0" sz="1400" u="none" cap="none" strike="noStrike">
              <a:solidFill>
                <a:srgbClr val="000000"/>
              </a:solidFill>
              <a:latin typeface="Arial"/>
              <a:ea typeface="Arial"/>
              <a:cs typeface="Arial"/>
              <a:sym typeface="Arial"/>
            </a:endParaRPr>
          </a:p>
        </p:txBody>
      </p:sp>
      <p:grpSp>
        <p:nvGrpSpPr>
          <p:cNvPr id="104" name="Google Shape;104;p3"/>
          <p:cNvGrpSpPr/>
          <p:nvPr/>
        </p:nvGrpSpPr>
        <p:grpSpPr>
          <a:xfrm>
            <a:off x="3754282" y="3952102"/>
            <a:ext cx="2245036" cy="2341478"/>
            <a:chOff x="0" y="0"/>
            <a:chExt cx="2993381" cy="3121970"/>
          </a:xfrm>
        </p:grpSpPr>
        <p:sp>
          <p:nvSpPr>
            <p:cNvPr id="105" name="Google Shape;105;p3"/>
            <p:cNvSpPr/>
            <p:nvPr/>
          </p:nvSpPr>
          <p:spPr>
            <a:xfrm>
              <a:off x="0" y="0"/>
              <a:ext cx="700967" cy="8970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txBox="1"/>
            <p:nvPr/>
          </p:nvSpPr>
          <p:spPr>
            <a:xfrm>
              <a:off x="0" y="410176"/>
              <a:ext cx="2993381" cy="2711794"/>
            </a:xfrm>
            <a:prstGeom prst="rect">
              <a:avLst/>
            </a:prstGeom>
            <a:noFill/>
            <a:ln>
              <a:noFill/>
            </a:ln>
          </p:spPr>
          <p:txBody>
            <a:bodyPr anchorCtr="0" anchor="t" bIns="0" lIns="0" spcFirstLastPara="1" rIns="0" wrap="square" tIns="0">
              <a:spAutoFit/>
            </a:bodyPr>
            <a:lstStyle/>
            <a:p>
              <a:pPr indent="0" lvl="0" marL="0" marR="0" rtl="0" algn="ctr">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Information Overload: We're delving into the challenge of managing the overwhelming number of threads in these forums.</a:t>
              </a:r>
              <a:endParaRPr b="0" i="0" sz="1400" u="none" cap="none" strike="noStrike">
                <a:solidFill>
                  <a:srgbClr val="000000"/>
                </a:solidFill>
                <a:latin typeface="Arial"/>
                <a:ea typeface="Arial"/>
                <a:cs typeface="Arial"/>
                <a:sym typeface="Arial"/>
              </a:endParaRPr>
            </a:p>
          </p:txBody>
        </p:sp>
      </p:grpSp>
      <p:grpSp>
        <p:nvGrpSpPr>
          <p:cNvPr id="107" name="Google Shape;107;p3"/>
          <p:cNvGrpSpPr/>
          <p:nvPr/>
        </p:nvGrpSpPr>
        <p:grpSpPr>
          <a:xfrm>
            <a:off x="6777044" y="3952102"/>
            <a:ext cx="2245036" cy="2931829"/>
            <a:chOff x="0" y="0"/>
            <a:chExt cx="2993381" cy="3909106"/>
          </a:xfrm>
        </p:grpSpPr>
        <p:sp>
          <p:nvSpPr>
            <p:cNvPr id="108" name="Google Shape;108;p3"/>
            <p:cNvSpPr/>
            <p:nvPr/>
          </p:nvSpPr>
          <p:spPr>
            <a:xfrm>
              <a:off x="0" y="0"/>
              <a:ext cx="700967" cy="8970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txBox="1"/>
            <p:nvPr/>
          </p:nvSpPr>
          <p:spPr>
            <a:xfrm>
              <a:off x="0" y="410176"/>
              <a:ext cx="2993381" cy="3498930"/>
            </a:xfrm>
            <a:prstGeom prst="rect">
              <a:avLst/>
            </a:prstGeom>
            <a:noFill/>
            <a:ln>
              <a:noFill/>
            </a:ln>
          </p:spPr>
          <p:txBody>
            <a:bodyPr anchorCtr="0" anchor="t" bIns="0" lIns="0" spcFirstLastPara="1" rIns="0" wrap="square" tIns="0">
              <a:spAutoFit/>
            </a:bodyPr>
            <a:lstStyle/>
            <a:p>
              <a:pPr indent="0" lvl="0" marL="0" marR="0" rtl="0" algn="ctr">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Understanding these questions is crucial as we aim to unlock the potential of online learning platforms and create a more engaging and productive learning environment."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p:nvPr/>
        </p:nvSpPr>
        <p:spPr>
          <a:xfrm>
            <a:off x="0" y="0"/>
            <a:ext cx="4433506" cy="7315200"/>
          </a:xfrm>
          <a:prstGeom prst="rect">
            <a:avLst/>
          </a:prstGeom>
          <a:solidFill>
            <a:srgbClr val="FDC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 name="Google Shape;115;p4"/>
          <p:cNvGrpSpPr/>
          <p:nvPr/>
        </p:nvGrpSpPr>
        <p:grpSpPr>
          <a:xfrm>
            <a:off x="5067620" y="731520"/>
            <a:ext cx="3954460" cy="1960577"/>
            <a:chOff x="0" y="0"/>
            <a:chExt cx="5272614" cy="2614103"/>
          </a:xfrm>
        </p:grpSpPr>
        <p:sp>
          <p:nvSpPr>
            <p:cNvPr id="116" name="Google Shape;116;p4"/>
            <p:cNvSpPr/>
            <p:nvPr/>
          </p:nvSpPr>
          <p:spPr>
            <a:xfrm>
              <a:off x="0" y="0"/>
              <a:ext cx="700967" cy="8716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
            <p:cNvSpPr txBox="1"/>
            <p:nvPr/>
          </p:nvSpPr>
          <p:spPr>
            <a:xfrm>
              <a:off x="0" y="295876"/>
              <a:ext cx="5272614" cy="2318227"/>
            </a:xfrm>
            <a:prstGeom prst="rect">
              <a:avLst/>
            </a:prstGeom>
            <a:noFill/>
            <a:ln>
              <a:noFill/>
            </a:ln>
          </p:spPr>
          <p:txBody>
            <a:bodyPr anchorCtr="0" anchor="t" bIns="0" lIns="0" spcFirstLastPara="1" rIns="0" wrap="square" tIns="0">
              <a:spAutoFit/>
            </a:bodyPr>
            <a:lstStyle/>
            <a:p>
              <a:pPr indent="0" lvl="0" marL="0" marR="0" rtl="0" algn="ctr">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Teaching Staff Participation: We found that active involvement of the teaching staff correlated with increased discussion volume. However, it did not mitigate the decline in participation over time.</a:t>
              </a:r>
              <a:endParaRPr b="0" i="0" sz="1400" u="none" cap="none" strike="noStrike">
                <a:solidFill>
                  <a:srgbClr val="000000"/>
                </a:solidFill>
                <a:latin typeface="Arial"/>
                <a:ea typeface="Arial"/>
                <a:cs typeface="Arial"/>
                <a:sym typeface="Arial"/>
              </a:endParaRPr>
            </a:p>
          </p:txBody>
        </p:sp>
      </p:grpSp>
      <p:grpSp>
        <p:nvGrpSpPr>
          <p:cNvPr id="118" name="Google Shape;118;p4"/>
          <p:cNvGrpSpPr/>
          <p:nvPr/>
        </p:nvGrpSpPr>
        <p:grpSpPr>
          <a:xfrm>
            <a:off x="618703" y="92515"/>
            <a:ext cx="3066286" cy="6840568"/>
            <a:chOff x="0" y="0"/>
            <a:chExt cx="4088381" cy="9120757"/>
          </a:xfrm>
        </p:grpSpPr>
        <p:sp>
          <p:nvSpPr>
            <p:cNvPr id="119" name="Google Shape;119;p4"/>
            <p:cNvSpPr txBox="1"/>
            <p:nvPr/>
          </p:nvSpPr>
          <p:spPr>
            <a:xfrm>
              <a:off x="0" y="3092130"/>
              <a:ext cx="4088381" cy="6028627"/>
            </a:xfrm>
            <a:prstGeom prst="rect">
              <a:avLst/>
            </a:prstGeom>
            <a:noFill/>
            <a:ln>
              <a:noFill/>
            </a:ln>
          </p:spPr>
          <p:txBody>
            <a:bodyPr anchorCtr="0" anchor="t" bIns="0" lIns="0" spcFirstLastPara="1" rIns="0" wrap="square" tIns="0">
              <a:spAutoFit/>
            </a:bodyPr>
            <a:lstStyle/>
            <a:p>
              <a:pPr indent="0" lvl="0" marL="0" marR="0" rtl="0" algn="ctr">
                <a:lnSpc>
                  <a:spcPct val="120009"/>
                </a:lnSpc>
                <a:spcBef>
                  <a:spcPts val="0"/>
                </a:spcBef>
                <a:spcAft>
                  <a:spcPts val="0"/>
                </a:spcAft>
                <a:buClr>
                  <a:srgbClr val="000000"/>
                </a:buClr>
                <a:buSzPts val="2014"/>
                <a:buFont typeface="Arial"/>
                <a:buNone/>
              </a:pPr>
              <a:r>
                <a:rPr b="0" i="0" lang="en-US" sz="2014" u="none" cap="none" strike="noStrike">
                  <a:solidFill>
                    <a:srgbClr val="193970"/>
                  </a:solidFill>
                  <a:latin typeface="Montserrat SemiBold"/>
                  <a:ea typeface="Montserrat SemiBold"/>
                  <a:cs typeface="Montserrat SemiBold"/>
                  <a:sym typeface="Montserrat SemiBold"/>
                </a:rPr>
                <a:t>DATA ANALYSIS</a:t>
              </a:r>
              <a:endParaRPr b="0" i="0" sz="1400" u="none" cap="none" strike="noStrike">
                <a:solidFill>
                  <a:srgbClr val="000000"/>
                </a:solidFill>
                <a:latin typeface="Arial"/>
                <a:ea typeface="Arial"/>
                <a:cs typeface="Arial"/>
                <a:sym typeface="Arial"/>
              </a:endParaRPr>
            </a:p>
            <a:p>
              <a:pPr indent="0" lvl="0" marL="0" marR="0" rtl="0" algn="ctr">
                <a:lnSpc>
                  <a:spcPct val="134277"/>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20009"/>
                </a:lnSpc>
                <a:spcBef>
                  <a:spcPts val="0"/>
                </a:spcBef>
                <a:spcAft>
                  <a:spcPts val="0"/>
                </a:spcAft>
                <a:buClr>
                  <a:srgbClr val="000000"/>
                </a:buClr>
                <a:buSzPts val="2014"/>
                <a:buFont typeface="Arial"/>
                <a:buNone/>
              </a:pPr>
              <a:r>
                <a:rPr b="0" i="0" lang="en-US" sz="2014" u="none" cap="none" strike="noStrike">
                  <a:solidFill>
                    <a:srgbClr val="193970"/>
                  </a:solidFill>
                  <a:latin typeface="Montserrat SemiBold"/>
                  <a:ea typeface="Montserrat SemiBold"/>
                  <a:cs typeface="Montserrat SemiBold"/>
                  <a:sym typeface="Montserrat SemiBold"/>
                </a:rPr>
                <a:t>"Let's delve into our data analysis phase, where we meticulously examined a vast dataset from Coursera. During this phase, we made fascinating observations that shed light on the dynamics of MOOC forums:</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1002284" y="0"/>
              <a:ext cx="2083813" cy="2525833"/>
            </a:xfrm>
            <a:custGeom>
              <a:rect b="b" l="l" r="r" t="t"/>
              <a:pathLst>
                <a:path extrusionOk="0" h="2525833" w="2083813">
                  <a:moveTo>
                    <a:pt x="0" y="0"/>
                  </a:moveTo>
                  <a:lnTo>
                    <a:pt x="2083813" y="0"/>
                  </a:lnTo>
                  <a:lnTo>
                    <a:pt x="2083813" y="2525833"/>
                  </a:lnTo>
                  <a:lnTo>
                    <a:pt x="0" y="2525833"/>
                  </a:lnTo>
                  <a:lnTo>
                    <a:pt x="0" y="0"/>
                  </a:lnTo>
                  <a:close/>
                </a:path>
              </a:pathLst>
            </a:custGeom>
            <a:blipFill rotWithShape="1">
              <a:blip r:embed="rId3">
                <a:alphaModFix/>
              </a:blip>
              <a:stretch>
                <a:fillRect b="0" l="0" r="0" t="0"/>
              </a:stretch>
            </a:blipFill>
            <a:ln>
              <a:noFill/>
            </a:ln>
          </p:spPr>
        </p:sp>
      </p:grpSp>
      <p:grpSp>
        <p:nvGrpSpPr>
          <p:cNvPr id="121" name="Google Shape;121;p4"/>
          <p:cNvGrpSpPr/>
          <p:nvPr/>
        </p:nvGrpSpPr>
        <p:grpSpPr>
          <a:xfrm>
            <a:off x="5067625" y="3428998"/>
            <a:ext cx="3954375" cy="2262005"/>
            <a:chOff x="0" y="0"/>
            <a:chExt cx="5272500" cy="3946276"/>
          </a:xfrm>
        </p:grpSpPr>
        <p:sp>
          <p:nvSpPr>
            <p:cNvPr id="122" name="Google Shape;122;p4"/>
            <p:cNvSpPr/>
            <p:nvPr/>
          </p:nvSpPr>
          <p:spPr>
            <a:xfrm>
              <a:off x="0" y="0"/>
              <a:ext cx="700967" cy="8716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txBox="1"/>
            <p:nvPr/>
          </p:nvSpPr>
          <p:spPr>
            <a:xfrm>
              <a:off x="0" y="295876"/>
              <a:ext cx="5272500" cy="3650400"/>
            </a:xfrm>
            <a:prstGeom prst="rect">
              <a:avLst/>
            </a:prstGeom>
            <a:noFill/>
            <a:ln>
              <a:noFill/>
            </a:ln>
          </p:spPr>
          <p:txBody>
            <a:bodyPr anchorCtr="0" anchor="t" bIns="0" lIns="0" spcFirstLastPara="1" rIns="0" wrap="square" tIns="0">
              <a:spAutoFit/>
            </a:bodyPr>
            <a:lstStyle/>
            <a:p>
              <a:pPr indent="0" lvl="0" marL="0" marR="0" rtl="0" algn="ctr">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Statistical Insights: Through in-depth statistical analysis, we uncovered valuable insights into user behavior and the factors influencing it. These insights provided a foundation for our subsequent investigations."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p:nvPr/>
        </p:nvSpPr>
        <p:spPr>
          <a:xfrm>
            <a:off x="0" y="0"/>
            <a:ext cx="4433506" cy="7315200"/>
          </a:xfrm>
          <a:prstGeom prst="rect">
            <a:avLst/>
          </a:prstGeom>
          <a:solidFill>
            <a:srgbClr val="FDC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 name="Google Shape;129;p5"/>
          <p:cNvGrpSpPr/>
          <p:nvPr/>
        </p:nvGrpSpPr>
        <p:grpSpPr>
          <a:xfrm>
            <a:off x="5067625" y="254001"/>
            <a:ext cx="3954375" cy="2730559"/>
            <a:chOff x="0" y="0"/>
            <a:chExt cx="5272500" cy="3004576"/>
          </a:xfrm>
        </p:grpSpPr>
        <p:sp>
          <p:nvSpPr>
            <p:cNvPr id="130" name="Google Shape;130;p5"/>
            <p:cNvSpPr/>
            <p:nvPr/>
          </p:nvSpPr>
          <p:spPr>
            <a:xfrm>
              <a:off x="0" y="0"/>
              <a:ext cx="700967" cy="8716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txBox="1"/>
            <p:nvPr/>
          </p:nvSpPr>
          <p:spPr>
            <a:xfrm>
              <a:off x="0" y="295876"/>
              <a:ext cx="5272500" cy="2708700"/>
            </a:xfrm>
            <a:prstGeom prst="rect">
              <a:avLst/>
            </a:prstGeom>
            <a:noFill/>
            <a:ln>
              <a:noFill/>
            </a:ln>
          </p:spPr>
          <p:txBody>
            <a:bodyPr anchorCtr="0" anchor="t" bIns="0" lIns="0" spcFirstLastPara="1" rIns="0" wrap="square" tIns="0">
              <a:spAutoFit/>
            </a:bodyPr>
            <a:lstStyle/>
            <a:p>
              <a:pPr indent="0" lvl="0" marL="0" marR="0" rtl="0" algn="ctr">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Graphs and Statistics: On this slide, we present graphs and statistics that vividly illustrate the connection between teaching staff involvement and discussion volume. We quantified how their engagement influences the overall activity within the forum.</a:t>
              </a:r>
              <a:endParaRPr b="0" i="0" sz="1400" u="none" cap="none" strike="noStrike">
                <a:solidFill>
                  <a:srgbClr val="000000"/>
                </a:solidFill>
                <a:latin typeface="Arial"/>
                <a:ea typeface="Arial"/>
                <a:cs typeface="Arial"/>
                <a:sym typeface="Arial"/>
              </a:endParaRPr>
            </a:p>
          </p:txBody>
        </p:sp>
      </p:grpSp>
      <p:grpSp>
        <p:nvGrpSpPr>
          <p:cNvPr id="132" name="Google Shape;132;p5"/>
          <p:cNvGrpSpPr/>
          <p:nvPr/>
        </p:nvGrpSpPr>
        <p:grpSpPr>
          <a:xfrm>
            <a:off x="618703" y="673028"/>
            <a:ext cx="3196100" cy="5969144"/>
            <a:chOff x="0" y="0"/>
            <a:chExt cx="4261466" cy="7958859"/>
          </a:xfrm>
        </p:grpSpPr>
        <p:sp>
          <p:nvSpPr>
            <p:cNvPr id="133" name="Google Shape;133;p5"/>
            <p:cNvSpPr txBox="1"/>
            <p:nvPr/>
          </p:nvSpPr>
          <p:spPr>
            <a:xfrm>
              <a:off x="0" y="3223038"/>
              <a:ext cx="4261466" cy="4735821"/>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2700"/>
                <a:buFont typeface="Arial"/>
                <a:buNone/>
              </a:pPr>
              <a:r>
                <a:rPr b="0" i="0" lang="en-US" sz="2700" u="none" cap="none" strike="noStrike">
                  <a:solidFill>
                    <a:srgbClr val="193970"/>
                  </a:solidFill>
                  <a:latin typeface="Montserrat SemiBold"/>
                  <a:ea typeface="Montserrat SemiBold"/>
                  <a:cs typeface="Montserrat SemiBold"/>
                  <a:sym typeface="Montserrat SemiBold"/>
                </a:rPr>
                <a:t>TEACHING STAFF PARTICIPATION</a:t>
              </a:r>
              <a:endParaRPr b="0" i="0" sz="1400" u="none" cap="none" strike="noStrike">
                <a:solidFill>
                  <a:srgbClr val="000000"/>
                </a:solidFill>
                <a:latin typeface="Arial"/>
                <a:ea typeface="Arial"/>
                <a:cs typeface="Arial"/>
                <a:sym typeface="Arial"/>
              </a:endParaRPr>
            </a:p>
            <a:p>
              <a:pPr indent="0" lvl="0" marL="0" marR="0" rtl="0" algn="ctr">
                <a:lnSpc>
                  <a:spcPct val="173333"/>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20000"/>
                </a:lnSpc>
                <a:spcBef>
                  <a:spcPts val="0"/>
                </a:spcBef>
                <a:spcAft>
                  <a:spcPts val="0"/>
                </a:spcAft>
                <a:buClr>
                  <a:srgbClr val="000000"/>
                </a:buClr>
                <a:buSzPts val="2600"/>
                <a:buFont typeface="Arial"/>
                <a:buNone/>
              </a:pPr>
              <a:r>
                <a:rPr b="0" i="0" lang="en-US" sz="2600" u="none" cap="none" strike="noStrike">
                  <a:solidFill>
                    <a:srgbClr val="193970"/>
                  </a:solidFill>
                  <a:latin typeface="Montserrat SemiBold"/>
                  <a:ea typeface="Montserrat SemiBold"/>
                  <a:cs typeface="Montserrat SemiBold"/>
                  <a:sym typeface="Montserrat SemiBold"/>
                </a:rPr>
                <a:t>"Now, let's focus on the impact of teaching staff participation:</a:t>
              </a:r>
              <a:endParaRPr b="0" i="0" sz="1400" u="none" cap="none" strike="noStrike">
                <a:solidFill>
                  <a:srgbClr val="000000"/>
                </a:solidFill>
                <a:latin typeface="Arial"/>
                <a:ea typeface="Arial"/>
                <a:cs typeface="Arial"/>
                <a:sym typeface="Arial"/>
              </a:endParaRPr>
            </a:p>
            <a:p>
              <a:pPr indent="0" lvl="0" marL="0" marR="0" rtl="0" algn="ctr">
                <a:lnSpc>
                  <a:spcPct val="173333"/>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5"/>
            <p:cNvSpPr/>
            <p:nvPr/>
          </p:nvSpPr>
          <p:spPr>
            <a:xfrm>
              <a:off x="1044717" y="0"/>
              <a:ext cx="2172033" cy="2632767"/>
            </a:xfrm>
            <a:custGeom>
              <a:rect b="b" l="l" r="r" t="t"/>
              <a:pathLst>
                <a:path extrusionOk="0" h="2632767" w="2172033">
                  <a:moveTo>
                    <a:pt x="0" y="0"/>
                  </a:moveTo>
                  <a:lnTo>
                    <a:pt x="2172032" y="0"/>
                  </a:lnTo>
                  <a:lnTo>
                    <a:pt x="2172032" y="2632767"/>
                  </a:lnTo>
                  <a:lnTo>
                    <a:pt x="0" y="2632767"/>
                  </a:lnTo>
                  <a:lnTo>
                    <a:pt x="0" y="0"/>
                  </a:lnTo>
                  <a:close/>
                </a:path>
              </a:pathLst>
            </a:custGeom>
            <a:blipFill rotWithShape="1">
              <a:blip r:embed="rId3">
                <a:alphaModFix/>
              </a:blip>
              <a:stretch>
                <a:fillRect b="0" l="0" r="0" t="0"/>
              </a:stretch>
            </a:blipFill>
            <a:ln>
              <a:noFill/>
            </a:ln>
          </p:spPr>
        </p:sp>
      </p:grpSp>
      <p:grpSp>
        <p:nvGrpSpPr>
          <p:cNvPr id="135" name="Google Shape;135;p5"/>
          <p:cNvGrpSpPr/>
          <p:nvPr/>
        </p:nvGrpSpPr>
        <p:grpSpPr>
          <a:xfrm>
            <a:off x="5067625" y="3487801"/>
            <a:ext cx="3954375" cy="3762425"/>
            <a:chOff x="0" y="0"/>
            <a:chExt cx="5272500" cy="5771476"/>
          </a:xfrm>
        </p:grpSpPr>
        <p:sp>
          <p:nvSpPr>
            <p:cNvPr id="136" name="Google Shape;136;p5"/>
            <p:cNvSpPr/>
            <p:nvPr/>
          </p:nvSpPr>
          <p:spPr>
            <a:xfrm>
              <a:off x="0" y="0"/>
              <a:ext cx="700967" cy="8716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txBox="1"/>
            <p:nvPr/>
          </p:nvSpPr>
          <p:spPr>
            <a:xfrm>
              <a:off x="0" y="295876"/>
              <a:ext cx="5272500" cy="5475600"/>
            </a:xfrm>
            <a:prstGeom prst="rect">
              <a:avLst/>
            </a:prstGeom>
            <a:noFill/>
            <a:ln>
              <a:noFill/>
            </a:ln>
          </p:spPr>
          <p:txBody>
            <a:bodyPr anchorCtr="0" anchor="t" bIns="0" lIns="0" spcFirstLastPara="1" rIns="0" wrap="square" tIns="0">
              <a:spAutoFit/>
            </a:bodyPr>
            <a:lstStyle/>
            <a:p>
              <a:pPr indent="0" lvl="0" marL="0" marR="0" rtl="0" algn="ctr">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Enhancing Engagement: Our findings suggest that teaching staff participation leads to an increase in forum engagement. However, intriguingly, despite their involvement, we observed a persistent decline in user participation over time. This highlights the complexity of user behavior and the need for deeper insights."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p:nvPr/>
        </p:nvSpPr>
        <p:spPr>
          <a:xfrm>
            <a:off x="0" y="0"/>
            <a:ext cx="4433506" cy="7315200"/>
          </a:xfrm>
          <a:prstGeom prst="rect">
            <a:avLst/>
          </a:prstGeom>
          <a:solidFill>
            <a:srgbClr val="FDC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 name="Google Shape;143;p6"/>
          <p:cNvGrpSpPr/>
          <p:nvPr/>
        </p:nvGrpSpPr>
        <p:grpSpPr>
          <a:xfrm>
            <a:off x="5067625" y="241299"/>
            <a:ext cx="3954375" cy="3488822"/>
            <a:chOff x="0" y="0"/>
            <a:chExt cx="5272500" cy="4005076"/>
          </a:xfrm>
        </p:grpSpPr>
        <p:sp>
          <p:nvSpPr>
            <p:cNvPr id="144" name="Google Shape;144;p6"/>
            <p:cNvSpPr/>
            <p:nvPr/>
          </p:nvSpPr>
          <p:spPr>
            <a:xfrm>
              <a:off x="0" y="0"/>
              <a:ext cx="700967" cy="8716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
            <p:cNvSpPr txBox="1"/>
            <p:nvPr/>
          </p:nvSpPr>
          <p:spPr>
            <a:xfrm>
              <a:off x="0" y="295876"/>
              <a:ext cx="5272500" cy="3709200"/>
            </a:xfrm>
            <a:prstGeom prst="rect">
              <a:avLst/>
            </a:prstGeom>
            <a:noFill/>
            <a:ln>
              <a:noFill/>
            </a:ln>
          </p:spPr>
          <p:txBody>
            <a:bodyPr anchorCtr="0" anchor="t" bIns="0" lIns="0" spcFirstLastPara="1" rIns="0" wrap="square" tIns="0">
              <a:spAutoFit/>
            </a:bodyPr>
            <a:lstStyle/>
            <a:p>
              <a:pPr indent="0" lvl="0" marL="0" marR="0" rtl="0" algn="ctr">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Research Findings: On this slide, we address a crucial issue - the decline in user participation over the course of time. Our extensive analysis revealed a recurring pattern of reduced engagement, which poses challenges to the sustainability of online learning communities.</a:t>
              </a:r>
              <a:endParaRPr b="0" i="0" sz="1400" u="none" cap="none" strike="noStrike">
                <a:solidFill>
                  <a:srgbClr val="000000"/>
                </a:solidFill>
                <a:latin typeface="Arial"/>
                <a:ea typeface="Arial"/>
                <a:cs typeface="Arial"/>
                <a:sym typeface="Arial"/>
              </a:endParaRPr>
            </a:p>
            <a:p>
              <a:pPr indent="0" lvl="0" marL="0" marR="0" rtl="0" algn="ctr">
                <a:lnSpc>
                  <a:spcPct val="133277"/>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6"/>
          <p:cNvGrpSpPr/>
          <p:nvPr/>
        </p:nvGrpSpPr>
        <p:grpSpPr>
          <a:xfrm>
            <a:off x="618703" y="810859"/>
            <a:ext cx="3196100" cy="5693482"/>
            <a:chOff x="0" y="0"/>
            <a:chExt cx="4261466" cy="7591309"/>
          </a:xfrm>
        </p:grpSpPr>
        <p:sp>
          <p:nvSpPr>
            <p:cNvPr id="147" name="Google Shape;147;p6"/>
            <p:cNvSpPr txBox="1"/>
            <p:nvPr/>
          </p:nvSpPr>
          <p:spPr>
            <a:xfrm>
              <a:off x="0" y="3223038"/>
              <a:ext cx="4261466" cy="4368271"/>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3000"/>
                <a:buFont typeface="Arial"/>
                <a:buNone/>
              </a:pPr>
              <a:r>
                <a:rPr b="0" i="0" lang="en-US" sz="3000" u="none" cap="none" strike="noStrike">
                  <a:solidFill>
                    <a:srgbClr val="193970"/>
                  </a:solidFill>
                  <a:latin typeface="Montserrat SemiBold"/>
                  <a:ea typeface="Montserrat SemiBold"/>
                  <a:cs typeface="Montserrat SemiBold"/>
                  <a:sym typeface="Montserrat SemiBold"/>
                </a:rPr>
                <a:t>DECLINE IN PARTICIPATION</a:t>
              </a:r>
              <a:endParaRPr b="0" i="0" sz="14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20000"/>
                </a:lnSpc>
                <a:spcBef>
                  <a:spcPts val="0"/>
                </a:spcBef>
                <a:spcAft>
                  <a:spcPts val="0"/>
                </a:spcAft>
                <a:buClr>
                  <a:srgbClr val="000000"/>
                </a:buClr>
                <a:buSzPts val="2500"/>
                <a:buFont typeface="Arial"/>
                <a:buNone/>
              </a:pPr>
              <a:r>
                <a:rPr b="0" i="0" lang="en-US" sz="2500" u="none" cap="none" strike="noStrike">
                  <a:solidFill>
                    <a:srgbClr val="193970"/>
                  </a:solidFill>
                  <a:latin typeface="Montserrat SemiBold"/>
                  <a:ea typeface="Montserrat SemiBold"/>
                  <a:cs typeface="Montserrat SemiBold"/>
                  <a:sym typeface="Montserrat SemiBold"/>
                </a:rPr>
                <a:t>"Now, let's delve into the decline of participation over time:</a:t>
              </a:r>
              <a:endParaRPr b="0" i="0" sz="1400" u="none" cap="none" strike="noStrike">
                <a:solidFill>
                  <a:srgbClr val="000000"/>
                </a:solidFill>
                <a:latin typeface="Arial"/>
                <a:ea typeface="Arial"/>
                <a:cs typeface="Arial"/>
                <a:sym typeface="Arial"/>
              </a:endParaRPr>
            </a:p>
          </p:txBody>
        </p:sp>
        <p:sp>
          <p:nvSpPr>
            <p:cNvPr id="148" name="Google Shape;148;p6"/>
            <p:cNvSpPr/>
            <p:nvPr/>
          </p:nvSpPr>
          <p:spPr>
            <a:xfrm>
              <a:off x="1044717" y="0"/>
              <a:ext cx="2172033" cy="2632767"/>
            </a:xfrm>
            <a:custGeom>
              <a:rect b="b" l="l" r="r" t="t"/>
              <a:pathLst>
                <a:path extrusionOk="0" h="2632767" w="2172033">
                  <a:moveTo>
                    <a:pt x="0" y="0"/>
                  </a:moveTo>
                  <a:lnTo>
                    <a:pt x="2172032" y="0"/>
                  </a:lnTo>
                  <a:lnTo>
                    <a:pt x="2172032" y="2632767"/>
                  </a:lnTo>
                  <a:lnTo>
                    <a:pt x="0" y="2632767"/>
                  </a:lnTo>
                  <a:lnTo>
                    <a:pt x="0" y="0"/>
                  </a:lnTo>
                  <a:close/>
                </a:path>
              </a:pathLst>
            </a:custGeom>
            <a:blipFill rotWithShape="1">
              <a:blip r:embed="rId3">
                <a:alphaModFix/>
              </a:blip>
              <a:stretch>
                <a:fillRect b="0" l="0" r="0" t="0"/>
              </a:stretch>
            </a:blipFill>
            <a:ln>
              <a:noFill/>
            </a:ln>
          </p:spPr>
        </p:sp>
      </p:grpSp>
      <p:grpSp>
        <p:nvGrpSpPr>
          <p:cNvPr id="149" name="Google Shape;149;p6"/>
          <p:cNvGrpSpPr/>
          <p:nvPr/>
        </p:nvGrpSpPr>
        <p:grpSpPr>
          <a:xfrm>
            <a:off x="5067620" y="3504356"/>
            <a:ext cx="3954380" cy="3620119"/>
            <a:chOff x="0" y="0"/>
            <a:chExt cx="5272507" cy="4826826"/>
          </a:xfrm>
        </p:grpSpPr>
        <p:sp>
          <p:nvSpPr>
            <p:cNvPr id="150" name="Google Shape;150;p6"/>
            <p:cNvSpPr/>
            <p:nvPr/>
          </p:nvSpPr>
          <p:spPr>
            <a:xfrm>
              <a:off x="0" y="0"/>
              <a:ext cx="700967" cy="8716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
            <p:cNvSpPr txBox="1"/>
            <p:nvPr/>
          </p:nvSpPr>
          <p:spPr>
            <a:xfrm>
              <a:off x="7" y="559926"/>
              <a:ext cx="5272500" cy="4266900"/>
            </a:xfrm>
            <a:prstGeom prst="rect">
              <a:avLst/>
            </a:prstGeom>
            <a:noFill/>
            <a:ln>
              <a:noFill/>
            </a:ln>
          </p:spPr>
          <p:txBody>
            <a:bodyPr anchorCtr="0" anchor="t" bIns="0" lIns="0" spcFirstLastPara="1" rIns="0" wrap="square" tIns="0">
              <a:spAutoFit/>
            </a:bodyPr>
            <a:lstStyle/>
            <a:p>
              <a:pPr indent="0" lvl="0" marL="0" marR="0" rtl="0" algn="ctr">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Insights from Analysis: Through our statistical examination, we've identified a distinct trend in MOOC forums where user engagement gradually decreases. Despite active teaching staff participation, this decline persists, indicating the need for innovative strategies to maintain and revitalize user interaction."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p:nvPr/>
        </p:nvSpPr>
        <p:spPr>
          <a:xfrm>
            <a:off x="0" y="0"/>
            <a:ext cx="4292700" cy="7315200"/>
          </a:xfrm>
          <a:prstGeom prst="rect">
            <a:avLst/>
          </a:prstGeom>
          <a:solidFill>
            <a:srgbClr val="FDC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p7"/>
          <p:cNvGrpSpPr/>
          <p:nvPr/>
        </p:nvGrpSpPr>
        <p:grpSpPr>
          <a:xfrm>
            <a:off x="4531725" y="76200"/>
            <a:ext cx="4464225" cy="3847297"/>
            <a:chOff x="-660833" y="0"/>
            <a:chExt cx="5952300" cy="5006242"/>
          </a:xfrm>
        </p:grpSpPr>
        <p:sp>
          <p:nvSpPr>
            <p:cNvPr id="158" name="Google Shape;158;p7"/>
            <p:cNvSpPr/>
            <p:nvPr/>
          </p:nvSpPr>
          <p:spPr>
            <a:xfrm>
              <a:off x="0" y="0"/>
              <a:ext cx="703447" cy="87471"/>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
            <p:cNvSpPr txBox="1"/>
            <p:nvPr/>
          </p:nvSpPr>
          <p:spPr>
            <a:xfrm>
              <a:off x="-660833" y="344242"/>
              <a:ext cx="5952300" cy="4662000"/>
            </a:xfrm>
            <a:prstGeom prst="rect">
              <a:avLst/>
            </a:prstGeom>
            <a:noFill/>
            <a:ln>
              <a:noFill/>
            </a:ln>
          </p:spPr>
          <p:txBody>
            <a:bodyPr anchorCtr="0" anchor="t" bIns="0" lIns="0" spcFirstLastPara="1" rIns="0" wrap="square" tIns="0">
              <a:spAutoFit/>
            </a:bodyPr>
            <a:lstStyle/>
            <a:p>
              <a:pPr indent="0" lvl="0" marL="0" marR="0" rtl="0" algn="just">
                <a:lnSpc>
                  <a:spcPct val="150124"/>
                </a:lnSpc>
                <a:spcBef>
                  <a:spcPts val="0"/>
                </a:spcBef>
                <a:spcAft>
                  <a:spcPts val="0"/>
                </a:spcAft>
                <a:buClr>
                  <a:srgbClr val="000000"/>
                </a:buClr>
                <a:buSzPts val="1604"/>
                <a:buFont typeface="Arial"/>
                <a:buNone/>
              </a:pPr>
              <a:r>
                <a:rPr b="0" i="0" lang="en-US" sz="1604" u="none" cap="none" strike="noStrike">
                  <a:solidFill>
                    <a:srgbClr val="193970"/>
                  </a:solidFill>
                  <a:latin typeface="Montserrat"/>
                  <a:ea typeface="Montserrat"/>
                  <a:cs typeface="Montserrat"/>
                  <a:sym typeface="Montserrat"/>
                </a:rPr>
                <a:t>Keyword Extraction Algorithm: This algorithm is designed to extract relevant keywords from forum discussions. By considering both background and course-specific training data, it identifies keywords that are highly indicative of course topics. This algorithm aids in summarizing essential course information and identifying key points of focus.</a:t>
              </a:r>
              <a:endParaRPr b="0" i="0" sz="1400" u="none" cap="none" strike="noStrike">
                <a:solidFill>
                  <a:srgbClr val="000000"/>
                </a:solidFill>
                <a:latin typeface="Arial"/>
                <a:ea typeface="Arial"/>
                <a:cs typeface="Arial"/>
                <a:sym typeface="Arial"/>
              </a:endParaRPr>
            </a:p>
            <a:p>
              <a:pPr indent="0" lvl="0" marL="0" marR="0" rtl="0" algn="just">
                <a:lnSpc>
                  <a:spcPct val="150124"/>
                </a:lnSpc>
                <a:spcBef>
                  <a:spcPts val="0"/>
                </a:spcBef>
                <a:spcAft>
                  <a:spcPts val="0"/>
                </a:spcAft>
                <a:buClr>
                  <a:srgbClr val="000000"/>
                </a:buClr>
                <a:buSzPts val="1604"/>
                <a:buFont typeface="Arial"/>
                <a:buNone/>
              </a:pPr>
              <a:r>
                <a:rPr b="0" i="0" lang="en-US" sz="1604" u="none" cap="none" strike="noStrike">
                  <a:solidFill>
                    <a:srgbClr val="193970"/>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grpSp>
      <p:grpSp>
        <p:nvGrpSpPr>
          <p:cNvPr id="160" name="Google Shape;160;p7"/>
          <p:cNvGrpSpPr/>
          <p:nvPr/>
        </p:nvGrpSpPr>
        <p:grpSpPr>
          <a:xfrm>
            <a:off x="618703" y="353461"/>
            <a:ext cx="3196100" cy="6608278"/>
            <a:chOff x="0" y="0"/>
            <a:chExt cx="4261466" cy="8811038"/>
          </a:xfrm>
        </p:grpSpPr>
        <p:sp>
          <p:nvSpPr>
            <p:cNvPr id="161" name="Google Shape;161;p7"/>
            <p:cNvSpPr txBox="1"/>
            <p:nvPr/>
          </p:nvSpPr>
          <p:spPr>
            <a:xfrm>
              <a:off x="0" y="3223038"/>
              <a:ext cx="4261466" cy="5588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2500"/>
                <a:buFont typeface="Arial"/>
                <a:buNone/>
              </a:pPr>
              <a:r>
                <a:rPr b="0" i="0" lang="en-US" sz="2500" u="none" cap="none" strike="noStrike">
                  <a:solidFill>
                    <a:srgbClr val="193970"/>
                  </a:solidFill>
                  <a:latin typeface="Montserrat SemiBold"/>
                  <a:ea typeface="Montserrat SemiBold"/>
                  <a:cs typeface="Montserrat SemiBold"/>
                  <a:sym typeface="Montserrat SemiBold"/>
                </a:rPr>
                <a:t>PROOF-OF-CONCEPT ALGORITHMS</a:t>
              </a:r>
              <a:endParaRPr b="0" i="0" sz="1400" u="none" cap="none" strike="noStrike">
                <a:solidFill>
                  <a:srgbClr val="000000"/>
                </a:solidFill>
                <a:latin typeface="Arial"/>
                <a:ea typeface="Arial"/>
                <a:cs typeface="Arial"/>
                <a:sym typeface="Arial"/>
              </a:endParaRPr>
            </a:p>
            <a:p>
              <a:pPr indent="0" lvl="0" marL="0" marR="0" rtl="0" algn="ctr">
                <a:lnSpc>
                  <a:spcPct val="166666"/>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20000"/>
                </a:lnSpc>
                <a:spcBef>
                  <a:spcPts val="0"/>
                </a:spcBef>
                <a:spcAft>
                  <a:spcPts val="0"/>
                </a:spcAft>
                <a:buClr>
                  <a:srgbClr val="000000"/>
                </a:buClr>
                <a:buSzPts val="2500"/>
                <a:buFont typeface="Arial"/>
                <a:buNone/>
              </a:pPr>
              <a:r>
                <a:rPr b="0" i="0" lang="en-US" sz="2500" u="none" cap="none" strike="noStrike">
                  <a:solidFill>
                    <a:srgbClr val="193970"/>
                  </a:solidFill>
                  <a:latin typeface="Montserrat SemiBold"/>
                  <a:ea typeface="Montserrat SemiBold"/>
                  <a:cs typeface="Montserrat SemiBold"/>
                  <a:sym typeface="Montserrat SemiBold"/>
                </a:rPr>
                <a:t>"Now, let's explore our innovative proof-of-concept algorithms:</a:t>
              </a:r>
              <a:endParaRPr b="0" i="0" sz="1400" u="none" cap="none" strike="noStrike">
                <a:solidFill>
                  <a:srgbClr val="000000"/>
                </a:solidFill>
                <a:latin typeface="Arial"/>
                <a:ea typeface="Arial"/>
                <a:cs typeface="Arial"/>
                <a:sym typeface="Arial"/>
              </a:endParaRPr>
            </a:p>
            <a:p>
              <a:pPr indent="0" lvl="0" marL="0" marR="0" rtl="0" algn="ctr">
                <a:lnSpc>
                  <a:spcPct val="166666"/>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7"/>
            <p:cNvSpPr/>
            <p:nvPr/>
          </p:nvSpPr>
          <p:spPr>
            <a:xfrm>
              <a:off x="1044717" y="0"/>
              <a:ext cx="2172033" cy="2632767"/>
            </a:xfrm>
            <a:custGeom>
              <a:rect b="b" l="l" r="r" t="t"/>
              <a:pathLst>
                <a:path extrusionOk="0" h="2632767" w="2172033">
                  <a:moveTo>
                    <a:pt x="0" y="0"/>
                  </a:moveTo>
                  <a:lnTo>
                    <a:pt x="2172032" y="0"/>
                  </a:lnTo>
                  <a:lnTo>
                    <a:pt x="2172032" y="2632767"/>
                  </a:lnTo>
                  <a:lnTo>
                    <a:pt x="0" y="2632767"/>
                  </a:lnTo>
                  <a:lnTo>
                    <a:pt x="0" y="0"/>
                  </a:lnTo>
                  <a:close/>
                </a:path>
              </a:pathLst>
            </a:custGeom>
            <a:blipFill rotWithShape="1">
              <a:blip r:embed="rId3">
                <a:alphaModFix/>
              </a:blip>
              <a:stretch>
                <a:fillRect b="0" l="0" r="0" t="0"/>
              </a:stretch>
            </a:blipFill>
            <a:ln>
              <a:noFill/>
            </a:ln>
          </p:spPr>
        </p:sp>
      </p:grpSp>
      <p:grpSp>
        <p:nvGrpSpPr>
          <p:cNvPr id="163" name="Google Shape;163;p7"/>
          <p:cNvGrpSpPr/>
          <p:nvPr/>
        </p:nvGrpSpPr>
        <p:grpSpPr>
          <a:xfrm>
            <a:off x="4572049" y="3797625"/>
            <a:ext cx="4749566" cy="3362647"/>
            <a:chOff x="-660825" y="0"/>
            <a:chExt cx="5844900" cy="4483529"/>
          </a:xfrm>
        </p:grpSpPr>
        <p:sp>
          <p:nvSpPr>
            <p:cNvPr id="164" name="Google Shape;164;p7"/>
            <p:cNvSpPr/>
            <p:nvPr/>
          </p:nvSpPr>
          <p:spPr>
            <a:xfrm>
              <a:off x="0" y="0"/>
              <a:ext cx="689207" cy="85701"/>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
            <p:cNvSpPr txBox="1"/>
            <p:nvPr/>
          </p:nvSpPr>
          <p:spPr>
            <a:xfrm>
              <a:off x="-660825" y="287429"/>
              <a:ext cx="5844900" cy="4196100"/>
            </a:xfrm>
            <a:prstGeom prst="rect">
              <a:avLst/>
            </a:prstGeom>
            <a:noFill/>
            <a:ln>
              <a:noFill/>
            </a:ln>
          </p:spPr>
          <p:txBody>
            <a:bodyPr anchorCtr="0" anchor="t" bIns="0" lIns="0" spcFirstLastPara="1" rIns="0" wrap="square" tIns="0">
              <a:spAutoFit/>
            </a:bodyPr>
            <a:lstStyle/>
            <a:p>
              <a:pPr indent="0" lvl="0" marL="0" marR="0" rtl="0" algn="ctr">
                <a:lnSpc>
                  <a:spcPct val="149968"/>
                </a:lnSpc>
                <a:spcBef>
                  <a:spcPts val="0"/>
                </a:spcBef>
                <a:spcAft>
                  <a:spcPts val="0"/>
                </a:spcAft>
                <a:buClr>
                  <a:srgbClr val="000000"/>
                </a:buClr>
                <a:buSzPts val="1573"/>
                <a:buFont typeface="Arial"/>
                <a:buNone/>
              </a:pPr>
              <a:r>
                <a:rPr b="0" i="0" lang="en-US" sz="1573" u="none" cap="none" strike="noStrike">
                  <a:solidFill>
                    <a:srgbClr val="193970"/>
                  </a:solidFill>
                  <a:latin typeface="Montserrat"/>
                  <a:ea typeface="Montserrat"/>
                  <a:cs typeface="Montserrat"/>
                  <a:sym typeface="Montserrat"/>
                </a:rPr>
                <a:t>Relevance-Ranking Algorithm: Our second algorithm tackles the challenge of ranking discussion threads based on relevance. It assigns weights to keywords extracted using the previous algorithm and computes scores for threads. This enables us to prioritize threads that contain more relevant keywords, ultimately assisting learners in accessing pertinent information effectively."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p:nvPr/>
        </p:nvSpPr>
        <p:spPr>
          <a:xfrm>
            <a:off x="0" y="0"/>
            <a:ext cx="4433506" cy="7315200"/>
          </a:xfrm>
          <a:prstGeom prst="rect">
            <a:avLst/>
          </a:prstGeom>
          <a:solidFill>
            <a:srgbClr val="FDC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8"/>
          <p:cNvGrpSpPr/>
          <p:nvPr/>
        </p:nvGrpSpPr>
        <p:grpSpPr>
          <a:xfrm>
            <a:off x="5067625" y="317500"/>
            <a:ext cx="3954380" cy="3039017"/>
            <a:chOff x="0" y="0"/>
            <a:chExt cx="5272507" cy="3562740"/>
          </a:xfrm>
        </p:grpSpPr>
        <p:sp>
          <p:nvSpPr>
            <p:cNvPr id="172" name="Google Shape;172;p8"/>
            <p:cNvSpPr/>
            <p:nvPr/>
          </p:nvSpPr>
          <p:spPr>
            <a:xfrm>
              <a:off x="0" y="0"/>
              <a:ext cx="700967" cy="87163"/>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8"/>
            <p:cNvSpPr txBox="1"/>
            <p:nvPr/>
          </p:nvSpPr>
          <p:spPr>
            <a:xfrm>
              <a:off x="7" y="243840"/>
              <a:ext cx="5272500" cy="3318900"/>
            </a:xfrm>
            <a:prstGeom prst="rect">
              <a:avLst/>
            </a:prstGeom>
            <a:noFill/>
            <a:ln>
              <a:noFill/>
            </a:ln>
          </p:spPr>
          <p:txBody>
            <a:bodyPr anchorCtr="0" anchor="t" bIns="0" lIns="0" spcFirstLastPara="1" rIns="0" wrap="square" tIns="0">
              <a:spAutoFit/>
            </a:bodyPr>
            <a:lstStyle/>
            <a:p>
              <a:pPr indent="0" lvl="0" marL="0" marR="0" rtl="0" algn="just">
                <a:lnSpc>
                  <a:spcPct val="150031"/>
                </a:lnSpc>
                <a:spcBef>
                  <a:spcPts val="0"/>
                </a:spcBef>
                <a:spcAft>
                  <a:spcPts val="0"/>
                </a:spcAft>
                <a:buClr>
                  <a:srgbClr val="000000"/>
                </a:buClr>
                <a:buSzPts val="1599"/>
                <a:buFont typeface="Arial"/>
                <a:buNone/>
              </a:pPr>
              <a:r>
                <a:rPr b="0" i="0" lang="en-US" sz="1599" u="none" cap="none" strike="noStrike">
                  <a:solidFill>
                    <a:srgbClr val="193970"/>
                  </a:solidFill>
                  <a:latin typeface="Montserrat"/>
                  <a:ea typeface="Montserrat"/>
                  <a:cs typeface="Montserrat"/>
                  <a:sym typeface="Montserrat"/>
                </a:rPr>
                <a:t>Process: This algorithm leverages both background and course-dependent training data to extract keywords. By considering surprise weights based on the difference between course-specific and background probabilities, it ranks words and generates a list of relevant keywords.</a:t>
              </a:r>
              <a:endParaRPr b="0" i="0" sz="1400" u="none" cap="none" strike="noStrike">
                <a:solidFill>
                  <a:srgbClr val="000000"/>
                </a:solidFill>
                <a:latin typeface="Arial"/>
                <a:ea typeface="Arial"/>
                <a:cs typeface="Arial"/>
                <a:sym typeface="Arial"/>
              </a:endParaRPr>
            </a:p>
          </p:txBody>
        </p:sp>
      </p:grpSp>
      <p:grpSp>
        <p:nvGrpSpPr>
          <p:cNvPr id="174" name="Google Shape;174;p8"/>
          <p:cNvGrpSpPr/>
          <p:nvPr/>
        </p:nvGrpSpPr>
        <p:grpSpPr>
          <a:xfrm>
            <a:off x="618703" y="1677535"/>
            <a:ext cx="3196100" cy="3960129"/>
            <a:chOff x="0" y="0"/>
            <a:chExt cx="4261466" cy="5280173"/>
          </a:xfrm>
        </p:grpSpPr>
        <p:sp>
          <p:nvSpPr>
            <p:cNvPr id="175" name="Google Shape;175;p8"/>
            <p:cNvSpPr txBox="1"/>
            <p:nvPr/>
          </p:nvSpPr>
          <p:spPr>
            <a:xfrm>
              <a:off x="0" y="3223038"/>
              <a:ext cx="4261466" cy="205713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3400"/>
                <a:buFont typeface="Arial"/>
                <a:buNone/>
              </a:pPr>
              <a:r>
                <a:rPr b="0" i="0" lang="en-US" sz="3400" u="none" cap="none" strike="noStrike">
                  <a:solidFill>
                    <a:srgbClr val="193970"/>
                  </a:solidFill>
                  <a:latin typeface="Montserrat SemiBold"/>
                  <a:ea typeface="Montserrat SemiBold"/>
                  <a:cs typeface="Montserrat SemiBold"/>
                  <a:sym typeface="Montserrat SemiBold"/>
                </a:rPr>
                <a:t>KEYWORD EXTRACTION ALGORITHM</a:t>
              </a:r>
              <a:endParaRPr b="0" i="0" sz="1400" u="none" cap="none" strike="noStrike">
                <a:solidFill>
                  <a:srgbClr val="000000"/>
                </a:solidFill>
                <a:latin typeface="Arial"/>
                <a:ea typeface="Arial"/>
                <a:cs typeface="Arial"/>
                <a:sym typeface="Arial"/>
              </a:endParaRPr>
            </a:p>
          </p:txBody>
        </p:sp>
        <p:sp>
          <p:nvSpPr>
            <p:cNvPr id="176" name="Google Shape;176;p8"/>
            <p:cNvSpPr/>
            <p:nvPr/>
          </p:nvSpPr>
          <p:spPr>
            <a:xfrm>
              <a:off x="1044717" y="0"/>
              <a:ext cx="2172033" cy="2632767"/>
            </a:xfrm>
            <a:custGeom>
              <a:rect b="b" l="l" r="r" t="t"/>
              <a:pathLst>
                <a:path extrusionOk="0" h="2632767" w="2172033">
                  <a:moveTo>
                    <a:pt x="0" y="0"/>
                  </a:moveTo>
                  <a:lnTo>
                    <a:pt x="2172032" y="0"/>
                  </a:lnTo>
                  <a:lnTo>
                    <a:pt x="2172032" y="2632767"/>
                  </a:lnTo>
                  <a:lnTo>
                    <a:pt x="0" y="2632767"/>
                  </a:lnTo>
                  <a:lnTo>
                    <a:pt x="0" y="0"/>
                  </a:lnTo>
                  <a:close/>
                </a:path>
              </a:pathLst>
            </a:custGeom>
            <a:blipFill rotWithShape="1">
              <a:blip r:embed="rId3">
                <a:alphaModFix/>
              </a:blip>
              <a:stretch>
                <a:fillRect b="0" l="0" r="0" t="0"/>
              </a:stretch>
            </a:blipFill>
            <a:ln>
              <a:noFill/>
            </a:ln>
          </p:spPr>
        </p:sp>
      </p:grpSp>
      <p:grpSp>
        <p:nvGrpSpPr>
          <p:cNvPr id="177" name="Google Shape;177;p8"/>
          <p:cNvGrpSpPr/>
          <p:nvPr/>
        </p:nvGrpSpPr>
        <p:grpSpPr>
          <a:xfrm>
            <a:off x="5067625" y="3848101"/>
            <a:ext cx="3873825" cy="2964405"/>
            <a:chOff x="0" y="0"/>
            <a:chExt cx="5165100" cy="4361343"/>
          </a:xfrm>
        </p:grpSpPr>
        <p:sp>
          <p:nvSpPr>
            <p:cNvPr id="178" name="Google Shape;178;p8"/>
            <p:cNvSpPr/>
            <p:nvPr/>
          </p:nvSpPr>
          <p:spPr>
            <a:xfrm>
              <a:off x="0" y="0"/>
              <a:ext cx="686678" cy="85386"/>
            </a:xfrm>
            <a:prstGeom prst="rect">
              <a:avLst/>
            </a:prstGeom>
            <a:solidFill>
              <a:srgbClr val="1939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8"/>
            <p:cNvSpPr txBox="1"/>
            <p:nvPr/>
          </p:nvSpPr>
          <p:spPr>
            <a:xfrm>
              <a:off x="0" y="279543"/>
              <a:ext cx="5165100" cy="4081800"/>
            </a:xfrm>
            <a:prstGeom prst="rect">
              <a:avLst/>
            </a:prstGeom>
            <a:noFill/>
            <a:ln>
              <a:noFill/>
            </a:ln>
          </p:spPr>
          <p:txBody>
            <a:bodyPr anchorCtr="0" anchor="t" bIns="0" lIns="0" spcFirstLastPara="1" rIns="0" wrap="square" tIns="0">
              <a:spAutoFit/>
            </a:bodyPr>
            <a:lstStyle/>
            <a:p>
              <a:pPr indent="0" lvl="0" marL="0" marR="0" rtl="0" algn="just">
                <a:lnSpc>
                  <a:spcPct val="150031"/>
                </a:lnSpc>
                <a:spcBef>
                  <a:spcPts val="0"/>
                </a:spcBef>
                <a:spcAft>
                  <a:spcPts val="0"/>
                </a:spcAft>
                <a:buClr>
                  <a:srgbClr val="000000"/>
                </a:buClr>
                <a:buSzPts val="1567"/>
                <a:buFont typeface="Arial"/>
                <a:buNone/>
              </a:pPr>
              <a:r>
                <a:rPr b="0" i="0" lang="en-US" sz="1567" u="none" cap="none" strike="noStrike">
                  <a:solidFill>
                    <a:srgbClr val="193970"/>
                  </a:solidFill>
                  <a:latin typeface="Montserrat"/>
                  <a:ea typeface="Montserrat"/>
                  <a:cs typeface="Montserrat"/>
                  <a:sym typeface="Montserrat"/>
                </a:rPr>
                <a:t>Benefits: The Keyword Extraction Algorithm enables the identification of course-specific keywords that might not be found in syllabi or traditional methods. This ensures that the extracted keywords align with the actual focus of discussions, offering a more accurate reflection of key topics.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a269510d43_0_16"/>
          <p:cNvSpPr/>
          <p:nvPr/>
        </p:nvSpPr>
        <p:spPr>
          <a:xfrm>
            <a:off x="0" y="0"/>
            <a:ext cx="3814800" cy="7315200"/>
          </a:xfrm>
          <a:prstGeom prst="rect">
            <a:avLst/>
          </a:prstGeom>
          <a:solidFill>
            <a:srgbClr val="FDC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5" name="Google Shape;185;g2a269510d43_0_16"/>
          <p:cNvGrpSpPr/>
          <p:nvPr/>
        </p:nvGrpSpPr>
        <p:grpSpPr>
          <a:xfrm>
            <a:off x="309340" y="1690235"/>
            <a:ext cx="3196125" cy="4196579"/>
            <a:chOff x="0" y="0"/>
            <a:chExt cx="4261500" cy="5595438"/>
          </a:xfrm>
        </p:grpSpPr>
        <p:sp>
          <p:nvSpPr>
            <p:cNvPr id="186" name="Google Shape;186;g2a269510d43_0_16"/>
            <p:cNvSpPr txBox="1"/>
            <p:nvPr/>
          </p:nvSpPr>
          <p:spPr>
            <a:xfrm>
              <a:off x="0" y="3223038"/>
              <a:ext cx="4261500" cy="2372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3400"/>
                <a:buFont typeface="Arial"/>
                <a:buNone/>
              </a:pPr>
              <a:r>
                <a:rPr b="0" i="0" lang="en-US" sz="3400" u="none" cap="none" strike="noStrike">
                  <a:solidFill>
                    <a:srgbClr val="193970"/>
                  </a:solidFill>
                  <a:latin typeface="Montserrat SemiBold"/>
                  <a:ea typeface="Montserrat SemiBold"/>
                  <a:cs typeface="Montserrat SemiBold"/>
                  <a:sym typeface="Montserrat SemiBold"/>
                </a:rPr>
                <a:t>KEYWORD EXTRACTION ALGORITHM</a:t>
              </a:r>
              <a:endParaRPr b="0" i="0" sz="1400" u="none" cap="none" strike="noStrike">
                <a:solidFill>
                  <a:srgbClr val="000000"/>
                </a:solidFill>
                <a:latin typeface="Arial"/>
                <a:ea typeface="Arial"/>
                <a:cs typeface="Arial"/>
                <a:sym typeface="Arial"/>
              </a:endParaRPr>
            </a:p>
          </p:txBody>
        </p:sp>
        <p:sp>
          <p:nvSpPr>
            <p:cNvPr id="187" name="Google Shape;187;g2a269510d43_0_16"/>
            <p:cNvSpPr/>
            <p:nvPr/>
          </p:nvSpPr>
          <p:spPr>
            <a:xfrm>
              <a:off x="1044717" y="0"/>
              <a:ext cx="2172033" cy="2632767"/>
            </a:xfrm>
            <a:custGeom>
              <a:rect b="b" l="l" r="r" t="t"/>
              <a:pathLst>
                <a:path extrusionOk="0" h="2632767" w="2172033">
                  <a:moveTo>
                    <a:pt x="0" y="0"/>
                  </a:moveTo>
                  <a:lnTo>
                    <a:pt x="2172032" y="0"/>
                  </a:lnTo>
                  <a:lnTo>
                    <a:pt x="2172032" y="2632767"/>
                  </a:lnTo>
                  <a:lnTo>
                    <a:pt x="0" y="2632767"/>
                  </a:lnTo>
                  <a:lnTo>
                    <a:pt x="0" y="0"/>
                  </a:lnTo>
                  <a:close/>
                </a:path>
              </a:pathLst>
            </a:custGeom>
            <a:blipFill rotWithShape="1">
              <a:blip r:embed="rId3">
                <a:alphaModFix/>
              </a:blip>
              <a:stretch>
                <a:fillRect b="0" l="0" r="0" t="0"/>
              </a:stretch>
            </a:blipFill>
            <a:ln>
              <a:noFill/>
            </a:ln>
          </p:spPr>
        </p:sp>
      </p:grpSp>
      <p:sp>
        <p:nvSpPr>
          <p:cNvPr id="188" name="Google Shape;188;g2a269510d43_0_16"/>
          <p:cNvSpPr txBox="1"/>
          <p:nvPr/>
        </p:nvSpPr>
        <p:spPr>
          <a:xfrm>
            <a:off x="3949700" y="228600"/>
            <a:ext cx="5664300" cy="6921600"/>
          </a:xfrm>
          <a:prstGeom prst="rect">
            <a:avLst/>
          </a:prstGeom>
          <a:noFill/>
          <a:ln>
            <a:noFill/>
          </a:ln>
        </p:spPr>
        <p:txBody>
          <a:bodyPr anchorCtr="0" anchor="t" bIns="91425" lIns="91425" spcFirstLastPara="1" rIns="91425" wrap="square" tIns="91425">
            <a:noAutofit/>
          </a:bodyPr>
          <a:lstStyle/>
          <a:p>
            <a:pPr indent="0" lvl="0" marL="0" rtl="0" algn="just">
              <a:lnSpc>
                <a:spcPct val="150031"/>
              </a:lnSpc>
              <a:spcBef>
                <a:spcPts val="0"/>
              </a:spcBef>
              <a:spcAft>
                <a:spcPts val="0"/>
              </a:spcAft>
              <a:buNone/>
            </a:pPr>
            <a:r>
              <a:rPr lang="en-US" sz="1599">
                <a:solidFill>
                  <a:srgbClr val="193970"/>
                </a:solidFill>
                <a:latin typeface="Montserrat"/>
                <a:ea typeface="Montserrat"/>
                <a:cs typeface="Montserrat"/>
                <a:sym typeface="Montserrat"/>
              </a:rPr>
              <a:t>The algorithm was tested on 10 randomly selected high-discussion-volume courses out of 78 options. Courses with at least 15 new threads on 25 days were considered. The algorithm effectively identified keywords in these test courses, revealing meaningful terms not present in syllabi. The convergence rate analysis showed stability in the top-50 keywords within around 10 days. High-inverse document frequency terms were often meaningless, emphasizing the algorithm's ability to capture specific discussion details.</a:t>
            </a:r>
            <a:endParaRPr sz="3200">
              <a:solidFill>
                <a:schemeClr val="dk1"/>
              </a:solidFill>
              <a:latin typeface="Calibri"/>
              <a:ea typeface="Calibri"/>
              <a:cs typeface="Calibri"/>
              <a:sym typeface="Calibri"/>
            </a:endParaRPr>
          </a:p>
        </p:txBody>
      </p:sp>
      <p:pic>
        <p:nvPicPr>
          <p:cNvPr id="189" name="Google Shape;189;g2a269510d43_0_16"/>
          <p:cNvPicPr preferRelativeResize="0"/>
          <p:nvPr/>
        </p:nvPicPr>
        <p:blipFill>
          <a:blip r:embed="rId4">
            <a:alphaModFix/>
          </a:blip>
          <a:stretch>
            <a:fillRect/>
          </a:stretch>
        </p:blipFill>
        <p:spPr>
          <a:xfrm>
            <a:off x="3949700" y="4318000"/>
            <a:ext cx="5664300" cy="283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