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2eccddc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2eccddc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eccddc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eccddc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63d3c74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63d3c74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eccddc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eccddc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63d3c60c8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63d3c60c8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3d3c74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63d3c74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a5a98a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a5a98a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3d3c60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3d3c60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6a5a98a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6a5a98a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63d3c74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63d3c74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63d3c74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63d3c74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3d3c74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63d3c74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3d3c742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3d3c74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155/2021/9917919" TargetMode="External"/><Relationship Id="rId4" Type="http://schemas.openxmlformats.org/officeDocument/2006/relationships/hyperlink" Target="https://www.learntechlib.org/p/21899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2700">
                <a:latin typeface="Arial"/>
                <a:ea typeface="Arial"/>
                <a:cs typeface="Arial"/>
                <a:sym typeface="Arial"/>
              </a:rPr>
              <a:t>Predictive Analysis and Model Evaluation for Stroke Prediction: A Comparative Study of Machine Learning Models</a:t>
            </a:r>
            <a:endParaRPr b="1" sz="5000">
              <a:highlight>
                <a:schemeClr val="lt1"/>
              </a:highlight>
            </a:endParaRPr>
          </a:p>
        </p:txBody>
      </p:sp>
      <p:sp>
        <p:nvSpPr>
          <p:cNvPr id="60" name="Google Shape;60;p13"/>
          <p:cNvSpPr txBox="1"/>
          <p:nvPr>
            <p:ph idx="4294967295" type="subTitle"/>
          </p:nvPr>
        </p:nvSpPr>
        <p:spPr>
          <a:xfrm>
            <a:off x="510450" y="3182325"/>
            <a:ext cx="1618800" cy="934200"/>
          </a:xfrm>
          <a:prstGeom prst="rect">
            <a:avLst/>
          </a:prstGeom>
          <a:solidFill>
            <a:srgbClr val="202729"/>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lt1"/>
                </a:solidFill>
              </a:rPr>
              <a:t>Submitted by</a:t>
            </a:r>
            <a:br>
              <a:rPr b="1" lang="en" sz="1700">
                <a:solidFill>
                  <a:schemeClr val="lt1"/>
                </a:solidFill>
              </a:rPr>
            </a:br>
            <a:r>
              <a:rPr b="1" lang="en" sz="1700">
                <a:solidFill>
                  <a:schemeClr val="lt1"/>
                </a:solidFill>
              </a:rPr>
              <a:t>Group - 12</a:t>
            </a:r>
            <a:endParaRPr b="1" sz="1700">
              <a:solidFill>
                <a:schemeClr val="lt1"/>
              </a:solidFill>
            </a:endParaRPr>
          </a:p>
        </p:txBody>
      </p:sp>
      <p:sp>
        <p:nvSpPr>
          <p:cNvPr id="61" name="Google Shape;61;p13"/>
          <p:cNvSpPr txBox="1"/>
          <p:nvPr/>
        </p:nvSpPr>
        <p:spPr>
          <a:xfrm>
            <a:off x="2310450" y="3096800"/>
            <a:ext cx="63231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roxima Nova"/>
                <a:ea typeface="Proxima Nova"/>
                <a:cs typeface="Proxima Nova"/>
                <a:sym typeface="Proxima Nova"/>
              </a:rPr>
              <a:t>Submitted to</a:t>
            </a:r>
            <a:endParaRPr b="1"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sz="1800">
                <a:solidFill>
                  <a:schemeClr val="lt1"/>
                </a:solidFill>
                <a:latin typeface="Proxima Nova"/>
                <a:ea typeface="Proxima Nova"/>
                <a:cs typeface="Proxima Nova"/>
                <a:sym typeface="Proxima Nova"/>
              </a:rPr>
              <a:t>Annajiat Alim Rasel Department of Computer Science and Engineering (CSE) School of Data and Sciences (SDS) Brac University</a:t>
            </a:r>
            <a:br>
              <a:rPr lang="en" sz="1800">
                <a:solidFill>
                  <a:schemeClr val="accent3"/>
                </a:solidFill>
                <a:latin typeface="Proxima Nova"/>
                <a:ea typeface="Proxima Nova"/>
                <a:cs typeface="Proxima Nova"/>
                <a:sym typeface="Proxima Nova"/>
              </a:rPr>
            </a:b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Limitations to our study</a:t>
            </a:r>
            <a:endParaRPr b="1" u="sng">
              <a:solidFill>
                <a:schemeClr val="lt1"/>
              </a:solidFill>
            </a:endParaRPr>
          </a:p>
        </p:txBody>
      </p:sp>
      <p:sp>
        <p:nvSpPr>
          <p:cNvPr id="115" name="Google Shape;115;p22"/>
          <p:cNvSpPr txBox="1"/>
          <p:nvPr>
            <p:ph idx="1" type="body"/>
          </p:nvPr>
        </p:nvSpPr>
        <p:spPr>
          <a:xfrm>
            <a:off x="125475" y="1017725"/>
            <a:ext cx="8520600" cy="3416400"/>
          </a:xfrm>
          <a:prstGeom prst="rect">
            <a:avLst/>
          </a:prstGeom>
        </p:spPr>
        <p:txBody>
          <a:bodyPr anchorCtr="0" anchor="t" bIns="91425" lIns="91425" spcFirstLastPara="1" rIns="91425" wrap="square" tIns="91425">
            <a:normAutofit fontScale="62500" lnSpcReduction="20000"/>
          </a:bodyPr>
          <a:lstStyle/>
          <a:p>
            <a:pPr indent="-307994" lvl="0" marL="457200" rtl="0" algn="l">
              <a:spcBef>
                <a:spcPts val="150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Dataset Limitations</a:t>
            </a:r>
            <a:endParaRPr sz="2000">
              <a:solidFill>
                <a:srgbClr val="D1D5DB"/>
              </a:solidFill>
              <a:highlight>
                <a:srgbClr val="202729"/>
              </a:highlight>
              <a:latin typeface="Roboto"/>
              <a:ea typeface="Roboto"/>
              <a:cs typeface="Roboto"/>
              <a:sym typeface="Roboto"/>
            </a:endParaRPr>
          </a:p>
          <a:p>
            <a:pPr indent="-307994" lvl="1" marL="9144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Limited Parameters: Dataset encompasses only 11 parameters, lacking detailed medical history, scans, and risk factor data, potentially limiting prediction accuracy.</a:t>
            </a:r>
            <a:endParaRPr sz="2000">
              <a:solidFill>
                <a:srgbClr val="D1D5DB"/>
              </a:solidFill>
              <a:highlight>
                <a:srgbClr val="202729"/>
              </a:highlight>
              <a:latin typeface="Roboto"/>
              <a:ea typeface="Roboto"/>
              <a:cs typeface="Roboto"/>
              <a:sym typeface="Roboto"/>
            </a:endParaRPr>
          </a:p>
          <a:p>
            <a:pPr indent="-307994" lvl="0" marL="4572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Modeling Constraints</a:t>
            </a:r>
            <a:endParaRPr sz="2000">
              <a:solidFill>
                <a:srgbClr val="D1D5DB"/>
              </a:solidFill>
              <a:highlight>
                <a:srgbClr val="202729"/>
              </a:highlight>
              <a:latin typeface="Roboto"/>
              <a:ea typeface="Roboto"/>
              <a:cs typeface="Roboto"/>
              <a:sym typeface="Roboto"/>
            </a:endParaRPr>
          </a:p>
          <a:p>
            <a:pPr indent="-307994" lvl="1" marL="9144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Class Imbalance: Higher samples of non-stroke patients might bias model predictions.</a:t>
            </a:r>
            <a:endParaRPr sz="2000">
              <a:solidFill>
                <a:srgbClr val="D1D5DB"/>
              </a:solidFill>
              <a:highlight>
                <a:srgbClr val="202729"/>
              </a:highlight>
              <a:latin typeface="Roboto"/>
              <a:ea typeface="Roboto"/>
              <a:cs typeface="Roboto"/>
              <a:sym typeface="Roboto"/>
            </a:endParaRPr>
          </a:p>
          <a:p>
            <a:pPr indent="-307994" lvl="1" marL="9144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Model Selection: Sole exploration of traditional ML models; exclusion of advanced Deep Learning approaches.</a:t>
            </a:r>
            <a:endParaRPr sz="2000">
              <a:solidFill>
                <a:srgbClr val="D1D5DB"/>
              </a:solidFill>
              <a:highlight>
                <a:srgbClr val="202729"/>
              </a:highlight>
              <a:latin typeface="Roboto"/>
              <a:ea typeface="Roboto"/>
              <a:cs typeface="Roboto"/>
              <a:sym typeface="Roboto"/>
            </a:endParaRPr>
          </a:p>
          <a:p>
            <a:pPr indent="-307994" lvl="1" marL="9144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Interpretability: Limited understanding of parameter significance for stroke prediction across different algorithms.</a:t>
            </a:r>
            <a:endParaRPr sz="2000">
              <a:solidFill>
                <a:srgbClr val="D1D5DB"/>
              </a:solidFill>
              <a:highlight>
                <a:srgbClr val="202729"/>
              </a:highlight>
              <a:latin typeface="Roboto"/>
              <a:ea typeface="Roboto"/>
              <a:cs typeface="Roboto"/>
              <a:sym typeface="Roboto"/>
            </a:endParaRPr>
          </a:p>
          <a:p>
            <a:pPr indent="-307994" lvl="0" marL="4572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Evaluation Challenges</a:t>
            </a:r>
            <a:endParaRPr sz="2000">
              <a:solidFill>
                <a:srgbClr val="D1D5DB"/>
              </a:solidFill>
              <a:highlight>
                <a:srgbClr val="202729"/>
              </a:highlight>
              <a:latin typeface="Roboto"/>
              <a:ea typeface="Roboto"/>
              <a:cs typeface="Roboto"/>
              <a:sym typeface="Roboto"/>
            </a:endParaRPr>
          </a:p>
          <a:p>
            <a:pPr indent="-307994" lvl="1" marL="914400" rtl="0" algn="l">
              <a:spcBef>
                <a:spcPts val="0"/>
              </a:spcBef>
              <a:spcAft>
                <a:spcPts val="0"/>
              </a:spcAft>
              <a:buClr>
                <a:srgbClr val="D1D5DB"/>
              </a:buClr>
              <a:buSzPct val="100000"/>
              <a:buFont typeface="Roboto"/>
              <a:buChar char="❏"/>
            </a:pPr>
            <a:r>
              <a:rPr lang="en" sz="2000">
                <a:solidFill>
                  <a:srgbClr val="D1D5DB"/>
                </a:solidFill>
                <a:highlight>
                  <a:srgbClr val="202729"/>
                </a:highlight>
                <a:latin typeface="Roboto"/>
                <a:ea typeface="Roboto"/>
                <a:cs typeface="Roboto"/>
                <a:sym typeface="Roboto"/>
              </a:rPr>
              <a:t>Metric Choice: Sole reliance on accuracy metric; potential for utilizing precision and recall for a more comprehensive assessment of real-world implications.</a:t>
            </a:r>
            <a:endParaRPr sz="2000">
              <a:solidFill>
                <a:srgbClr val="D1D5DB"/>
              </a:solidFill>
              <a:highlight>
                <a:srgbClr val="202729"/>
              </a:highlight>
              <a:latin typeface="Roboto"/>
              <a:ea typeface="Roboto"/>
              <a:cs typeface="Roboto"/>
              <a:sym typeface="Roboto"/>
            </a:endParaRPr>
          </a:p>
          <a:p>
            <a:pPr indent="0" lvl="0" marL="457200" rtl="0" algn="l">
              <a:spcBef>
                <a:spcPts val="1500"/>
              </a:spcBef>
              <a:spcAft>
                <a:spcPts val="0"/>
              </a:spcAft>
              <a:buNone/>
            </a:pPr>
            <a:r>
              <a:t/>
            </a:r>
            <a:endParaRPr sz="1554">
              <a:solidFill>
                <a:srgbClr val="D1D5DB"/>
              </a:solidFill>
              <a:highlight>
                <a:srgbClr val="202729"/>
              </a:highlight>
              <a:latin typeface="Roboto"/>
              <a:ea typeface="Roboto"/>
              <a:cs typeface="Roboto"/>
              <a:sym typeface="Roboto"/>
            </a:endParaRPr>
          </a:p>
          <a:p>
            <a:pPr indent="0" lvl="0" marL="0" rtl="0" algn="l">
              <a:spcBef>
                <a:spcPts val="1500"/>
              </a:spcBef>
              <a:spcAft>
                <a:spcPts val="0"/>
              </a:spcAft>
              <a:buNone/>
            </a:pPr>
            <a:r>
              <a:t/>
            </a:r>
            <a:endParaRPr sz="2100">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Future Plans</a:t>
            </a:r>
            <a:endParaRPr u="sng">
              <a:solidFill>
                <a:schemeClr val="lt1"/>
              </a:solidFill>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Data Enhancement Strategies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Expanded Data Collection: Inclusion of temporal history and comprehensive risk factor data to enrich patient datasets.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Resampling Techniques: Utilization of methods like SMOTE to address class imbalance, ensuring balanced model training.</a:t>
            </a:r>
            <a:endParaRPr sz="1200">
              <a:solidFill>
                <a:srgbClr val="D1D5DB"/>
              </a:solidFill>
              <a:highlight>
                <a:srgbClr val="202729"/>
              </a:highlight>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Advanced Modeling Techniques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Deep Learning Architectures: Implementation of advanced Deep Neural Network architectures such as LSTM and CNN to capture intricate data representations.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Feature Importance Analysis: Conducting detailed feature importance analysis to comprehend the attributes driving stroke prediction.</a:t>
            </a:r>
            <a:endParaRPr sz="1200">
              <a:solidFill>
                <a:srgbClr val="D1D5DB"/>
              </a:solidFill>
              <a:highlight>
                <a:srgbClr val="202729"/>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Conclusion</a:t>
            </a:r>
            <a:r>
              <a:rPr lang="en"/>
              <a:t>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lt1"/>
                </a:solidFill>
              </a:rPr>
              <a:t>Machine learning models' performance evaluation on datasets including both category and numeric data is a complex procedure that calls for careful consideration of many nuances and obstacles. By investigating model selection, preprocessing methods, and assessment metrics in detail, scholars and practitioners work to create strong models that can manage the heterogeneity present in mixed datasets.</a:t>
            </a:r>
            <a:endParaRPr sz="2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References</a:t>
            </a:r>
            <a:endParaRPr b="1" u="sng">
              <a:solidFill>
                <a:schemeClr val="lt1"/>
              </a:solidFill>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b="1" lang="en" sz="1200">
                <a:solidFill>
                  <a:schemeClr val="lt1"/>
                </a:solidFill>
                <a:latin typeface="Arial"/>
                <a:ea typeface="Arial"/>
                <a:cs typeface="Arial"/>
                <a:sym typeface="Arial"/>
              </a:rPr>
              <a:t>Kang, J., Bari Antor, M., Jamil, A. H. M. S., Mamtaz, M., Monirujjaman Khan, M., Aljahdali, S., Kaur, M., Singh, P., &amp; Masud, M. (2021). A Comparative Analysis of Machine Learning Algorithms to Predict Alzheimer’s Disease. Journal of Healthcare Engineering, 2021, 9917919.</a:t>
            </a:r>
            <a:r>
              <a:rPr b="1" lang="en" sz="1200">
                <a:solidFill>
                  <a:schemeClr val="lt1"/>
                </a:solidFill>
                <a:uFill>
                  <a:noFill/>
                </a:uFill>
                <a:latin typeface="Arial"/>
                <a:ea typeface="Arial"/>
                <a:cs typeface="Arial"/>
                <a:sym typeface="Arial"/>
                <a:hlinkClick r:id="rId3">
                  <a:extLst>
                    <a:ext uri="{A12FA001-AC4F-418D-AE19-62706E023703}">
                      <ahyp:hlinkClr val="tx"/>
                    </a:ext>
                  </a:extLst>
                </a:hlinkClick>
              </a:rPr>
              <a:t> https://doi.org/10.1155/2021/9917919</a:t>
            </a:r>
            <a:r>
              <a:rPr b="1" lang="en" sz="1200">
                <a:solidFill>
                  <a:schemeClr val="lt1"/>
                </a:solidFill>
                <a:latin typeface="Arial"/>
                <a:ea typeface="Arial"/>
                <a:cs typeface="Arial"/>
                <a:sym typeface="Arial"/>
              </a:rPr>
              <a:t> </a:t>
            </a:r>
            <a:endParaRPr b="1" sz="1200">
              <a:solidFill>
                <a:schemeClr val="lt1"/>
              </a:solidFill>
              <a:latin typeface="Arial"/>
              <a:ea typeface="Arial"/>
              <a:cs typeface="Arial"/>
              <a:sym typeface="Arial"/>
            </a:endParaRPr>
          </a:p>
          <a:p>
            <a:pPr indent="0" lvl="0" marL="457200" rtl="0" algn="l">
              <a:spcBef>
                <a:spcPts val="1200"/>
              </a:spcBef>
              <a:spcAft>
                <a:spcPts val="0"/>
              </a:spcAft>
              <a:buNone/>
            </a:pPr>
            <a:r>
              <a:t/>
            </a:r>
            <a:endParaRPr b="1" sz="1200">
              <a:solidFill>
                <a:schemeClr val="lt1"/>
              </a:solidFill>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solidFill>
                  <a:schemeClr val="lt1"/>
                </a:solidFill>
                <a:latin typeface="Arial"/>
                <a:ea typeface="Arial"/>
                <a:cs typeface="Arial"/>
                <a:sym typeface="Arial"/>
              </a:rPr>
              <a:t>El Guabassi, I., Bousalem, Z., Marah, R., &amp; Qazdar, A. (2021, February). Comparative Analysis of Supervised Machine Learning Algorithms to Build a Predictive Model for Evaluating Students’ Performance. International Association of Online Engineering. Retrieved from</a:t>
            </a:r>
            <a:r>
              <a:rPr b="1" lang="en" sz="1200">
                <a:solidFill>
                  <a:schemeClr val="lt1"/>
                </a:solidFill>
                <a:uFill>
                  <a:noFill/>
                </a:uFill>
                <a:latin typeface="Arial"/>
                <a:ea typeface="Arial"/>
                <a:cs typeface="Arial"/>
                <a:sym typeface="Arial"/>
                <a:hlinkClick r:id="rId4">
                  <a:extLst>
                    <a:ext uri="{A12FA001-AC4F-418D-AE19-62706E023703}">
                      <ahyp:hlinkClr val="tx"/>
                    </a:ext>
                  </a:extLst>
                </a:hlinkClick>
              </a:rPr>
              <a:t> https://www.learntechlib.org/p/218992</a:t>
            </a:r>
            <a:r>
              <a:rPr b="1" lang="en" sz="1200">
                <a:solidFill>
                  <a:schemeClr val="lt1"/>
                </a:solidFill>
                <a:latin typeface="Arial"/>
                <a:ea typeface="Arial"/>
                <a:cs typeface="Arial"/>
                <a:sym typeface="Arial"/>
              </a:rPr>
              <a:t> </a:t>
            </a:r>
            <a:endParaRPr b="1" sz="1200">
              <a:solidFill>
                <a:schemeClr val="lt1"/>
              </a:solidFill>
              <a:latin typeface="Arial"/>
              <a:ea typeface="Arial"/>
              <a:cs typeface="Arial"/>
              <a:sym typeface="Arial"/>
            </a:endParaRPr>
          </a:p>
          <a:p>
            <a:pPr indent="0" lvl="0" marL="457200" rtl="0" algn="l">
              <a:spcBef>
                <a:spcPts val="1200"/>
              </a:spcBef>
              <a:spcAft>
                <a:spcPts val="0"/>
              </a:spcAft>
              <a:buNone/>
            </a:pPr>
            <a:r>
              <a:t/>
            </a:r>
            <a:endParaRPr b="1" sz="1200">
              <a:solidFill>
                <a:schemeClr val="lt1"/>
              </a:solidFill>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b="1" lang="en" sz="1200">
                <a:solidFill>
                  <a:schemeClr val="lt1"/>
                </a:solidFill>
                <a:latin typeface="Arial"/>
                <a:ea typeface="Arial"/>
                <a:cs typeface="Arial"/>
                <a:sym typeface="Arial"/>
              </a:rPr>
              <a:t>M. Bhowmik, T. Sai Siri Chandana and B. Rudra, ”Comparative Study of Machine Learning Algorithms for Fraud Detection in Blockchain,” 2021 5th International Conference on Computing Methodologies and Communication (ICCMC), Erode, India, 2021</a:t>
            </a:r>
            <a:r>
              <a:rPr b="1" lang="en" sz="1200">
                <a:solidFill>
                  <a:schemeClr val="dk1"/>
                </a:solidFill>
                <a:latin typeface="Arial"/>
                <a:ea typeface="Arial"/>
                <a:cs typeface="Arial"/>
                <a:sym typeface="Arial"/>
              </a:rPr>
              <a:t>, pp. 539-541, doi: 10.1109/ICCMC51019.2021.9418470</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900">
                <a:solidFill>
                  <a:schemeClr val="lt1"/>
                </a:solidFill>
              </a:rPr>
              <a:t>Thank You</a:t>
            </a:r>
            <a:endParaRPr b="1" sz="3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chemeClr val="lt1"/>
                </a:solidFill>
              </a:rPr>
              <a:t>Introduction</a:t>
            </a:r>
            <a:r>
              <a:rPr b="1" lang="en" sz="3600"/>
              <a:t> </a:t>
            </a:r>
            <a:endParaRPr b="1" sz="3600"/>
          </a:p>
        </p:txBody>
      </p:sp>
      <p:sp>
        <p:nvSpPr>
          <p:cNvPr id="67" name="Google Shape;67;p14"/>
          <p:cNvSpPr txBox="1"/>
          <p:nvPr>
            <p:ph idx="1" type="body"/>
          </p:nvPr>
        </p:nvSpPr>
        <p:spPr>
          <a:xfrm>
            <a:off x="311700" y="1396375"/>
            <a:ext cx="8520600" cy="31725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D1D5DB"/>
              </a:buClr>
              <a:buSzPts val="1400"/>
              <a:buFont typeface="Roboto"/>
              <a:buChar char="●"/>
            </a:pPr>
            <a:r>
              <a:rPr lang="en" sz="1400">
                <a:solidFill>
                  <a:srgbClr val="D1D5DB"/>
                </a:solidFill>
                <a:highlight>
                  <a:srgbClr val="202729"/>
                </a:highlight>
                <a:latin typeface="Roboto"/>
                <a:ea typeface="Roboto"/>
                <a:cs typeface="Roboto"/>
                <a:sym typeface="Roboto"/>
              </a:rPr>
              <a:t>Objective: </a:t>
            </a:r>
            <a:r>
              <a:rPr lang="en" sz="1283">
                <a:solidFill>
                  <a:schemeClr val="lt1"/>
                </a:solidFill>
                <a:latin typeface="Roboto"/>
                <a:ea typeface="Roboto"/>
                <a:cs typeface="Roboto"/>
                <a:sym typeface="Roboto"/>
              </a:rPr>
              <a:t>A Comparative Study of Machine Learning Models based </a:t>
            </a:r>
            <a:r>
              <a:rPr lang="en" sz="1400">
                <a:solidFill>
                  <a:srgbClr val="D1D5DB"/>
                </a:solidFill>
                <a:highlight>
                  <a:srgbClr val="202729"/>
                </a:highlight>
                <a:latin typeface="Roboto"/>
                <a:ea typeface="Roboto"/>
                <a:cs typeface="Roboto"/>
                <a:sym typeface="Roboto"/>
              </a:rPr>
              <a:t>on datasets with mixed integer and categorical features.</a:t>
            </a:r>
            <a:endParaRPr sz="1400">
              <a:solidFill>
                <a:srgbClr val="D1D5DB"/>
              </a:solidFill>
              <a:highlight>
                <a:srgbClr val="202729"/>
              </a:highlight>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lang="en" sz="1400">
                <a:solidFill>
                  <a:srgbClr val="D1D5DB"/>
                </a:solidFill>
                <a:highlight>
                  <a:srgbClr val="202729"/>
                </a:highlight>
                <a:latin typeface="Roboto"/>
                <a:ea typeface="Roboto"/>
                <a:cs typeface="Roboto"/>
                <a:sym typeface="Roboto"/>
              </a:rPr>
              <a:t>Key Focus:</a:t>
            </a:r>
            <a:endParaRPr sz="1400">
              <a:solidFill>
                <a:srgbClr val="D1D5DB"/>
              </a:solidFill>
              <a:highlight>
                <a:srgbClr val="202729"/>
              </a:highlight>
              <a:latin typeface="Roboto"/>
              <a:ea typeface="Roboto"/>
              <a:cs typeface="Roboto"/>
              <a:sym typeface="Roboto"/>
            </a:endParaRPr>
          </a:p>
          <a:p>
            <a:pPr indent="-317500" lvl="1" marL="914400" rtl="0" algn="l">
              <a:spcBef>
                <a:spcPts val="0"/>
              </a:spcBef>
              <a:spcAft>
                <a:spcPts val="0"/>
              </a:spcAft>
              <a:buClr>
                <a:srgbClr val="D1D5DB"/>
              </a:buClr>
              <a:buSzPts val="1400"/>
              <a:buFont typeface="Roboto"/>
              <a:buChar char="○"/>
            </a:pPr>
            <a:r>
              <a:rPr lang="en">
                <a:solidFill>
                  <a:srgbClr val="D1D5DB"/>
                </a:solidFill>
                <a:highlight>
                  <a:srgbClr val="202729"/>
                </a:highlight>
                <a:latin typeface="Roboto"/>
                <a:ea typeface="Roboto"/>
                <a:cs typeface="Roboto"/>
                <a:sym typeface="Roboto"/>
              </a:rPr>
              <a:t>Analysis of model performance on integer and categorical features individually and combined.</a:t>
            </a:r>
            <a:endParaRPr>
              <a:solidFill>
                <a:srgbClr val="D1D5DB"/>
              </a:solidFill>
              <a:highlight>
                <a:srgbClr val="202729"/>
              </a:highlight>
              <a:latin typeface="Roboto"/>
              <a:ea typeface="Roboto"/>
              <a:cs typeface="Roboto"/>
              <a:sym typeface="Roboto"/>
            </a:endParaRPr>
          </a:p>
          <a:p>
            <a:pPr indent="-317500" lvl="1" marL="914400" rtl="0" algn="l">
              <a:spcBef>
                <a:spcPts val="0"/>
              </a:spcBef>
              <a:spcAft>
                <a:spcPts val="0"/>
              </a:spcAft>
              <a:buClr>
                <a:srgbClr val="D1D5DB"/>
              </a:buClr>
              <a:buSzPts val="1400"/>
              <a:buFont typeface="Roboto"/>
              <a:buChar char="○"/>
            </a:pPr>
            <a:r>
              <a:rPr lang="en">
                <a:solidFill>
                  <a:srgbClr val="D1D5DB"/>
                </a:solidFill>
                <a:highlight>
                  <a:srgbClr val="202729"/>
                </a:highlight>
                <a:latin typeface="Roboto"/>
                <a:ea typeface="Roboto"/>
                <a:cs typeface="Roboto"/>
                <a:sym typeface="Roboto"/>
              </a:rPr>
              <a:t>Identification of biases and limitations linked to specific feature types.</a:t>
            </a:r>
            <a:endParaRPr>
              <a:solidFill>
                <a:srgbClr val="D1D5DB"/>
              </a:solidFill>
              <a:highlight>
                <a:srgbClr val="202729"/>
              </a:highlight>
              <a:latin typeface="Roboto"/>
              <a:ea typeface="Roboto"/>
              <a:cs typeface="Roboto"/>
              <a:sym typeface="Roboto"/>
            </a:endParaRPr>
          </a:p>
          <a:p>
            <a:pPr indent="-317500" lvl="1" marL="914400" rtl="0" algn="l">
              <a:spcBef>
                <a:spcPts val="0"/>
              </a:spcBef>
              <a:spcAft>
                <a:spcPts val="0"/>
              </a:spcAft>
              <a:buClr>
                <a:srgbClr val="D1D5DB"/>
              </a:buClr>
              <a:buSzPts val="1400"/>
              <a:buFont typeface="Roboto"/>
              <a:buChar char="○"/>
            </a:pPr>
            <a:r>
              <a:rPr lang="en">
                <a:solidFill>
                  <a:srgbClr val="D1D5DB"/>
                </a:solidFill>
                <a:highlight>
                  <a:srgbClr val="202729"/>
                </a:highlight>
                <a:latin typeface="Roboto"/>
                <a:ea typeface="Roboto"/>
                <a:cs typeface="Roboto"/>
                <a:sym typeface="Roboto"/>
              </a:rPr>
              <a:t>Examination of feature scaling, pre-processing, and feature selection impacts on model efficacy.</a:t>
            </a:r>
            <a:endParaRPr>
              <a:solidFill>
                <a:srgbClr val="D1D5DB"/>
              </a:solidFill>
              <a:highlight>
                <a:srgbClr val="202729"/>
              </a:highlight>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lang="en" sz="1400">
                <a:solidFill>
                  <a:srgbClr val="D1D5DB"/>
                </a:solidFill>
                <a:highlight>
                  <a:srgbClr val="202729"/>
                </a:highlight>
                <a:latin typeface="Roboto"/>
                <a:ea typeface="Roboto"/>
                <a:cs typeface="Roboto"/>
                <a:sym typeface="Roboto"/>
              </a:rPr>
              <a:t>Outcome:</a:t>
            </a:r>
            <a:endParaRPr sz="1400">
              <a:solidFill>
                <a:srgbClr val="D1D5DB"/>
              </a:solidFill>
              <a:highlight>
                <a:srgbClr val="202729"/>
              </a:highlight>
              <a:latin typeface="Roboto"/>
              <a:ea typeface="Roboto"/>
              <a:cs typeface="Roboto"/>
              <a:sym typeface="Roboto"/>
            </a:endParaRPr>
          </a:p>
          <a:p>
            <a:pPr indent="-317500" lvl="1" marL="914400" rtl="0" algn="l">
              <a:spcBef>
                <a:spcPts val="0"/>
              </a:spcBef>
              <a:spcAft>
                <a:spcPts val="0"/>
              </a:spcAft>
              <a:buClr>
                <a:srgbClr val="D1D5DB"/>
              </a:buClr>
              <a:buSzPts val="1400"/>
              <a:buFont typeface="Roboto"/>
              <a:buChar char="○"/>
            </a:pPr>
            <a:r>
              <a:rPr lang="en">
                <a:solidFill>
                  <a:srgbClr val="D1D5DB"/>
                </a:solidFill>
                <a:highlight>
                  <a:srgbClr val="202729"/>
                </a:highlight>
                <a:latin typeface="Roboto"/>
                <a:ea typeface="Roboto"/>
                <a:cs typeface="Roboto"/>
                <a:sym typeface="Roboto"/>
              </a:rPr>
              <a:t>Determination of the most effective ML model for mixed-feature scenarios.</a:t>
            </a:r>
            <a:endParaRPr>
              <a:solidFill>
                <a:srgbClr val="D1D5DB"/>
              </a:solidFill>
              <a:highlight>
                <a:srgbClr val="202729"/>
              </a:highlight>
              <a:latin typeface="Roboto"/>
              <a:ea typeface="Roboto"/>
              <a:cs typeface="Roboto"/>
              <a:sym typeface="Roboto"/>
            </a:endParaRPr>
          </a:p>
          <a:p>
            <a:pPr indent="-317500" lvl="1" marL="914400" rtl="0" algn="l">
              <a:spcBef>
                <a:spcPts val="0"/>
              </a:spcBef>
              <a:spcAft>
                <a:spcPts val="0"/>
              </a:spcAft>
              <a:buClr>
                <a:srgbClr val="D1D5DB"/>
              </a:buClr>
              <a:buSzPts val="1400"/>
              <a:buFont typeface="Roboto"/>
              <a:buChar char="○"/>
            </a:pPr>
            <a:r>
              <a:rPr lang="en">
                <a:solidFill>
                  <a:srgbClr val="D1D5DB"/>
                </a:solidFill>
                <a:highlight>
                  <a:srgbClr val="202729"/>
                </a:highlight>
                <a:latin typeface="Roboto"/>
                <a:ea typeface="Roboto"/>
                <a:cs typeface="Roboto"/>
                <a:sym typeface="Roboto"/>
              </a:rPr>
              <a:t>Valuable insights and practical recommendations for data scientists handling similar challenges.</a:t>
            </a:r>
            <a:endParaRPr>
              <a:solidFill>
                <a:srgbClr val="D1D5DB"/>
              </a:solidFill>
              <a:highlight>
                <a:srgbClr val="202729"/>
              </a:highlight>
              <a:latin typeface="Roboto"/>
              <a:ea typeface="Roboto"/>
              <a:cs typeface="Roboto"/>
              <a:sym typeface="Roboto"/>
            </a:endParaRPr>
          </a:p>
          <a:p>
            <a:pPr indent="-330200" lvl="0" marL="457200" rtl="0" algn="l">
              <a:spcBef>
                <a:spcPts val="0"/>
              </a:spcBef>
              <a:spcAft>
                <a:spcPts val="0"/>
              </a:spcAft>
              <a:buClr>
                <a:schemeClr val="lt1"/>
              </a:buClr>
              <a:buSzPts val="1600"/>
              <a:buFont typeface="Arial"/>
              <a:buChar char="●"/>
            </a:pPr>
            <a:r>
              <a:t/>
            </a:r>
            <a:endParaRPr sz="16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270700" y="1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Studies</a:t>
            </a:r>
            <a:endParaRPr>
              <a:solidFill>
                <a:schemeClr val="lt1"/>
              </a:solidFill>
            </a:endParaRPr>
          </a:p>
        </p:txBody>
      </p:sp>
      <p:sp>
        <p:nvSpPr>
          <p:cNvPr id="73" name="Google Shape;73;p15"/>
          <p:cNvSpPr txBox="1"/>
          <p:nvPr>
            <p:ph idx="1" type="body"/>
          </p:nvPr>
        </p:nvSpPr>
        <p:spPr>
          <a:xfrm>
            <a:off x="270700" y="730850"/>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lt1"/>
              </a:buClr>
              <a:buSzPts val="2000"/>
              <a:buChar char="●"/>
            </a:pPr>
            <a:r>
              <a:rPr b="1" lang="en" sz="2000">
                <a:solidFill>
                  <a:schemeClr val="lt1"/>
                </a:solidFill>
              </a:rPr>
              <a:t>Model Comparison and Selection: </a:t>
            </a:r>
            <a:r>
              <a:rPr lang="en" sz="2000">
                <a:solidFill>
                  <a:schemeClr val="lt1"/>
                </a:solidFill>
              </a:rPr>
              <a:t>Research frequently contrast how well different machine learning models perform when handling heterogeneous data sets. This entails assessing algorithms like neural networks, support vector machines, decision trees, and random forests.</a:t>
            </a:r>
            <a:endParaRPr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Managing Data Inequalities: </a:t>
            </a:r>
            <a:r>
              <a:rPr lang="en" sz="2000">
                <a:solidFill>
                  <a:schemeClr val="lt1"/>
                </a:solidFill>
              </a:rPr>
              <a:t>Real-world scenarios frequently contain imbalanced datasets. Research may concentrate on methods for resolving class imbalance when assessing how well models perform on datasets including mixed data.</a:t>
            </a:r>
            <a:endParaRPr sz="2000">
              <a:solidFill>
                <a:schemeClr val="lt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What We have learned from Literature review</a:t>
            </a:r>
            <a:endParaRPr b="1" u="sng">
              <a:solidFill>
                <a:schemeClr val="lt1"/>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300"/>
              </a:spcBef>
              <a:spcAft>
                <a:spcPts val="0"/>
              </a:spcAft>
              <a:buClr>
                <a:schemeClr val="lt1"/>
              </a:buClr>
              <a:buSzPts val="1900"/>
              <a:buFont typeface="Roboto"/>
              <a:buChar char="●"/>
            </a:pPr>
            <a:r>
              <a:rPr lang="en" sz="1900">
                <a:solidFill>
                  <a:schemeClr val="lt1"/>
                </a:solidFill>
                <a:highlight>
                  <a:schemeClr val="dk1"/>
                </a:highlight>
                <a:latin typeface="Roboto"/>
                <a:ea typeface="Roboto"/>
                <a:cs typeface="Roboto"/>
                <a:sym typeface="Roboto"/>
              </a:rPr>
              <a:t>Model selection and hyperparameter optimization significantly impact model performance.</a:t>
            </a:r>
            <a:endParaRPr sz="1900">
              <a:solidFill>
                <a:schemeClr val="lt1"/>
              </a:solidFill>
              <a:highlight>
                <a:schemeClr val="dk1"/>
              </a:highlight>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 sz="1900">
                <a:solidFill>
                  <a:schemeClr val="lt1"/>
                </a:solidFill>
                <a:highlight>
                  <a:schemeClr val="dk1"/>
                </a:highlight>
                <a:latin typeface="Roboto"/>
                <a:ea typeface="Roboto"/>
                <a:cs typeface="Roboto"/>
                <a:sym typeface="Roboto"/>
              </a:rPr>
              <a:t>Overfitting can be a problem for certain models like random forests and decision trees.</a:t>
            </a:r>
            <a:endParaRPr sz="1900">
              <a:solidFill>
                <a:schemeClr val="lt1"/>
              </a:solidFill>
              <a:highlight>
                <a:schemeClr val="dk1"/>
              </a:highlight>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 sz="1900">
                <a:solidFill>
                  <a:schemeClr val="lt1"/>
                </a:solidFill>
                <a:highlight>
                  <a:schemeClr val="dk1"/>
                </a:highlight>
                <a:latin typeface="Roboto"/>
                <a:ea typeface="Roboto"/>
                <a:cs typeface="Roboto"/>
                <a:sym typeface="Roboto"/>
              </a:rPr>
              <a:t>Choosing the right model and optimizing parameters are crucial for accurate predictions in education.</a:t>
            </a:r>
            <a:endParaRPr sz="1900">
              <a:solidFill>
                <a:schemeClr val="lt1"/>
              </a:solidFill>
              <a:highlight>
                <a:schemeClr val="dk1"/>
              </a:highlight>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 sz="1900">
                <a:solidFill>
                  <a:srgbClr val="E3E3E3"/>
                </a:solidFill>
                <a:highlight>
                  <a:schemeClr val="dk1"/>
                </a:highlight>
                <a:latin typeface="Roboto"/>
                <a:ea typeface="Roboto"/>
                <a:cs typeface="Roboto"/>
                <a:sym typeface="Roboto"/>
              </a:rPr>
              <a:t>Combining Multiple models in an ensemble can further improve fraud detection performance.</a:t>
            </a:r>
            <a:endParaRPr sz="1900">
              <a:solidFill>
                <a:schemeClr val="lt1"/>
              </a:solidFill>
              <a:highlight>
                <a:schemeClr val="dk1"/>
              </a:highlight>
              <a:latin typeface="Roboto"/>
              <a:ea typeface="Roboto"/>
              <a:cs typeface="Roboto"/>
              <a:sym typeface="Roboto"/>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26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Methodology</a:t>
            </a:r>
            <a:endParaRPr b="1" u="sng">
              <a:solidFill>
                <a:schemeClr val="lt1"/>
              </a:solidFill>
            </a:endParaRPr>
          </a:p>
        </p:txBody>
      </p:sp>
      <p:sp>
        <p:nvSpPr>
          <p:cNvPr id="85" name="Google Shape;85;p17"/>
          <p:cNvSpPr txBox="1"/>
          <p:nvPr>
            <p:ph idx="1" type="body"/>
          </p:nvPr>
        </p:nvSpPr>
        <p:spPr>
          <a:xfrm>
            <a:off x="311700" y="1050025"/>
            <a:ext cx="8520600" cy="3416400"/>
          </a:xfrm>
          <a:prstGeom prst="rect">
            <a:avLst/>
          </a:prstGeom>
        </p:spPr>
        <p:txBody>
          <a:bodyPr anchorCtr="0" anchor="t" bIns="91425" lIns="91425" spcFirstLastPara="1" rIns="91425" wrap="square" tIns="91425">
            <a:normAutofit fontScale="62500" lnSpcReduction="20000"/>
          </a:bodyPr>
          <a:lstStyle/>
          <a:p>
            <a:pPr indent="-302325" lvl="0" marL="457200" rtl="0" algn="l">
              <a:spcBef>
                <a:spcPts val="150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Dataset Selection and Description</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Utilization of a stroke prediction dataset for mixed-feature analysis.</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Description of dataset characteristics: inclusion of both integer and categorical features.</a:t>
            </a:r>
            <a:endParaRPr sz="1857">
              <a:solidFill>
                <a:srgbClr val="D1D5DB"/>
              </a:solidFill>
              <a:highlight>
                <a:srgbClr val="202729"/>
              </a:highlight>
              <a:latin typeface="Roboto"/>
              <a:ea typeface="Roboto"/>
              <a:cs typeface="Roboto"/>
              <a:sym typeface="Roboto"/>
            </a:endParaRPr>
          </a:p>
          <a:p>
            <a:pPr indent="-302325" lvl="0" marL="4572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Model Selection</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Four prominent ML models chosen: K-Nearest Neighbors (KNN), Random Forest, Logistic Regression, and Decision Tree.</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Rationale behind model selection based on their adaptability to mixed-feature data.</a:t>
            </a:r>
            <a:endParaRPr sz="1857">
              <a:solidFill>
                <a:srgbClr val="D1D5DB"/>
              </a:solidFill>
              <a:highlight>
                <a:srgbClr val="202729"/>
              </a:highlight>
              <a:latin typeface="Roboto"/>
              <a:ea typeface="Roboto"/>
              <a:cs typeface="Roboto"/>
              <a:sym typeface="Roboto"/>
            </a:endParaRPr>
          </a:p>
          <a:p>
            <a:pPr indent="-302325" lvl="0" marL="4572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Evaluation Metrics</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Criteria for model assessment: accuracy, precision, recall on mixed-feature datasets.</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Approach to analyze model performance on individual and combined integer/categorical features.</a:t>
            </a:r>
            <a:endParaRPr sz="1857">
              <a:solidFill>
                <a:srgbClr val="D1D5DB"/>
              </a:solidFill>
              <a:highlight>
                <a:srgbClr val="202729"/>
              </a:highlight>
              <a:latin typeface="Roboto"/>
              <a:ea typeface="Roboto"/>
              <a:cs typeface="Roboto"/>
              <a:sym typeface="Roboto"/>
            </a:endParaRPr>
          </a:p>
          <a:p>
            <a:pPr indent="-302325" lvl="0" marL="4572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Feature Analysis</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Segregation and examination of integer and categorical features to uncover biases and limitations associated with each type.</a:t>
            </a:r>
            <a:endParaRPr sz="1857">
              <a:solidFill>
                <a:srgbClr val="D1D5DB"/>
              </a:solidFill>
              <a:highlight>
                <a:srgbClr val="202729"/>
              </a:highlight>
              <a:latin typeface="Roboto"/>
              <a:ea typeface="Roboto"/>
              <a:cs typeface="Roboto"/>
              <a:sym typeface="Roboto"/>
            </a:endParaRPr>
          </a:p>
          <a:p>
            <a:pPr indent="-302325" lvl="1" marL="914400" rtl="0" algn="l">
              <a:spcBef>
                <a:spcPts val="0"/>
              </a:spcBef>
              <a:spcAft>
                <a:spcPts val="0"/>
              </a:spcAft>
              <a:buClr>
                <a:srgbClr val="D1D5DB"/>
              </a:buClr>
              <a:buSzPct val="100000"/>
              <a:buFont typeface="Roboto"/>
              <a:buChar char="●"/>
            </a:pPr>
            <a:r>
              <a:rPr lang="en" sz="1857">
                <a:solidFill>
                  <a:srgbClr val="D1D5DB"/>
                </a:solidFill>
                <a:highlight>
                  <a:srgbClr val="202729"/>
                </a:highlight>
                <a:latin typeface="Roboto"/>
                <a:ea typeface="Roboto"/>
                <a:cs typeface="Roboto"/>
                <a:sym typeface="Roboto"/>
              </a:rPr>
              <a:t>Exploration of feature scaling and pre-processing techniques to understand their impact on model effectiveness.</a:t>
            </a:r>
            <a:endParaRPr sz="1857">
              <a:solidFill>
                <a:srgbClr val="D1D5DB"/>
              </a:solidFill>
              <a:highlight>
                <a:srgbClr val="202729"/>
              </a:highlight>
              <a:latin typeface="Roboto"/>
              <a:ea typeface="Roboto"/>
              <a:cs typeface="Roboto"/>
              <a:sym typeface="Roboto"/>
            </a:endParaRPr>
          </a:p>
          <a:p>
            <a:pPr indent="0" lvl="0" marL="0" rtl="0" algn="l">
              <a:spcBef>
                <a:spcPts val="15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b="1" sz="1600">
              <a:solidFill>
                <a:schemeClr val="lt1"/>
              </a:solidFill>
            </a:endParaRPr>
          </a:p>
          <a:p>
            <a:pPr indent="0" lvl="0" marL="457200" rtl="0" algn="l">
              <a:spcBef>
                <a:spcPts val="1200"/>
              </a:spcBef>
              <a:spcAft>
                <a:spcPts val="1200"/>
              </a:spcAft>
              <a:buNone/>
            </a:pPr>
            <a:r>
              <a:t/>
            </a:r>
            <a:endParaRPr b="1"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26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Methodology</a:t>
            </a:r>
            <a:endParaRPr b="1" u="sng">
              <a:solidFill>
                <a:schemeClr val="lt1"/>
              </a:solidFill>
            </a:endParaRPr>
          </a:p>
        </p:txBody>
      </p:sp>
      <p:sp>
        <p:nvSpPr>
          <p:cNvPr id="91" name="Google Shape;91;p18"/>
          <p:cNvSpPr txBox="1"/>
          <p:nvPr>
            <p:ph idx="1" type="body"/>
          </p:nvPr>
        </p:nvSpPr>
        <p:spPr>
          <a:xfrm>
            <a:off x="311700" y="1050025"/>
            <a:ext cx="8520600" cy="3416400"/>
          </a:xfrm>
          <a:prstGeom prst="rect">
            <a:avLst/>
          </a:prstGeom>
        </p:spPr>
        <p:txBody>
          <a:bodyPr anchorCtr="0" anchor="t" bIns="91425" lIns="91425" spcFirstLastPara="1" rIns="91425" wrap="square" tIns="91425">
            <a:normAutofit fontScale="77500" lnSpcReduction="20000"/>
          </a:bodyPr>
          <a:lstStyle/>
          <a:p>
            <a:pPr indent="-309874" lvl="0" marL="457200" rtl="0" algn="l">
              <a:spcBef>
                <a:spcPts val="150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Feature Selection Techniques</a:t>
            </a:r>
            <a:endParaRPr sz="1651">
              <a:solidFill>
                <a:srgbClr val="D1D5DB"/>
              </a:solidFill>
              <a:highlight>
                <a:srgbClr val="202729"/>
              </a:highlight>
              <a:latin typeface="Roboto"/>
              <a:ea typeface="Roboto"/>
              <a:cs typeface="Roboto"/>
              <a:sym typeface="Roboto"/>
            </a:endParaRPr>
          </a:p>
          <a:p>
            <a:pPr indent="-309874" lvl="1" marL="914400" rtl="0" algn="l">
              <a:spcBef>
                <a:spcPts val="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Evaluation of feature selection methods to optimize model effectiveness on mixed-feature datasets.</a:t>
            </a:r>
            <a:endParaRPr sz="1651">
              <a:solidFill>
                <a:srgbClr val="D1D5DB"/>
              </a:solidFill>
              <a:highlight>
                <a:srgbClr val="202729"/>
              </a:highlight>
              <a:latin typeface="Roboto"/>
              <a:ea typeface="Roboto"/>
              <a:cs typeface="Roboto"/>
              <a:sym typeface="Roboto"/>
            </a:endParaRPr>
          </a:p>
          <a:p>
            <a:pPr indent="-309874" lvl="1" marL="914400" rtl="0" algn="l">
              <a:spcBef>
                <a:spcPts val="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Analysis of how feature selection mitigates biases and enhances model performance.</a:t>
            </a:r>
            <a:endParaRPr sz="1651">
              <a:solidFill>
                <a:srgbClr val="D1D5DB"/>
              </a:solidFill>
              <a:highlight>
                <a:srgbClr val="202729"/>
              </a:highlight>
              <a:latin typeface="Roboto"/>
              <a:ea typeface="Roboto"/>
              <a:cs typeface="Roboto"/>
              <a:sym typeface="Roboto"/>
            </a:endParaRPr>
          </a:p>
          <a:p>
            <a:pPr indent="-309874" lvl="0" marL="457200" rtl="0" algn="l">
              <a:spcBef>
                <a:spcPts val="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Experiment Setup</a:t>
            </a:r>
            <a:endParaRPr sz="1651">
              <a:solidFill>
                <a:srgbClr val="D1D5DB"/>
              </a:solidFill>
              <a:highlight>
                <a:srgbClr val="202729"/>
              </a:highlight>
              <a:latin typeface="Roboto"/>
              <a:ea typeface="Roboto"/>
              <a:cs typeface="Roboto"/>
              <a:sym typeface="Roboto"/>
            </a:endParaRPr>
          </a:p>
          <a:p>
            <a:pPr indent="-309874" lvl="1" marL="914400" rtl="0" algn="l">
              <a:spcBef>
                <a:spcPts val="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Detailed procedure: training/testing splits, cross-validation techniques used to ensure robust model evaluation.</a:t>
            </a:r>
            <a:endParaRPr sz="1651">
              <a:solidFill>
                <a:srgbClr val="D1D5DB"/>
              </a:solidFill>
              <a:highlight>
                <a:srgbClr val="202729"/>
              </a:highlight>
              <a:latin typeface="Roboto"/>
              <a:ea typeface="Roboto"/>
              <a:cs typeface="Roboto"/>
              <a:sym typeface="Roboto"/>
            </a:endParaRPr>
          </a:p>
          <a:p>
            <a:pPr indent="-309874" lvl="1" marL="914400" rtl="0" algn="l">
              <a:spcBef>
                <a:spcPts val="0"/>
              </a:spcBef>
              <a:spcAft>
                <a:spcPts val="0"/>
              </a:spcAft>
              <a:buClr>
                <a:srgbClr val="D1D5DB"/>
              </a:buClr>
              <a:buSzPct val="100000"/>
              <a:buFont typeface="Roboto"/>
              <a:buChar char="●"/>
            </a:pPr>
            <a:r>
              <a:rPr lang="en" sz="1651">
                <a:solidFill>
                  <a:srgbClr val="D1D5DB"/>
                </a:solidFill>
                <a:highlight>
                  <a:srgbClr val="202729"/>
                </a:highlight>
                <a:latin typeface="Roboto"/>
                <a:ea typeface="Roboto"/>
                <a:cs typeface="Roboto"/>
                <a:sym typeface="Roboto"/>
              </a:rPr>
              <a:t>Hyperparameter tuning methodology for optimizing model performance.</a:t>
            </a:r>
            <a:endParaRPr sz="1651">
              <a:solidFill>
                <a:srgbClr val="D1D5DB"/>
              </a:solidFill>
              <a:highlight>
                <a:srgbClr val="202729"/>
              </a:highlight>
              <a:latin typeface="Roboto"/>
              <a:ea typeface="Roboto"/>
              <a:cs typeface="Roboto"/>
              <a:sym typeface="Roboto"/>
            </a:endParaRPr>
          </a:p>
          <a:p>
            <a:pPr indent="0" lvl="0" marL="0" rtl="0" algn="l">
              <a:spcBef>
                <a:spcPts val="1500"/>
              </a:spcBef>
              <a:spcAft>
                <a:spcPts val="0"/>
              </a:spcAft>
              <a:buNone/>
            </a:pPr>
            <a:r>
              <a:t/>
            </a:r>
            <a:endParaRPr sz="2872">
              <a:solidFill>
                <a:srgbClr val="D1D5DB"/>
              </a:solidFill>
              <a:highlight>
                <a:srgbClr val="202729"/>
              </a:highlight>
              <a:latin typeface="Roboto"/>
              <a:ea typeface="Roboto"/>
              <a:cs typeface="Roboto"/>
              <a:sym typeface="Roboto"/>
            </a:endParaRPr>
          </a:p>
          <a:p>
            <a:pPr indent="0" lvl="0" marL="0" rtl="0" algn="l">
              <a:spcBef>
                <a:spcPts val="1500"/>
              </a:spcBef>
              <a:spcAft>
                <a:spcPts val="0"/>
              </a:spcAft>
              <a:buNone/>
            </a:pPr>
            <a:r>
              <a:t/>
            </a:r>
            <a:endParaRPr sz="1857">
              <a:solidFill>
                <a:srgbClr val="D1D5DB"/>
              </a:solidFill>
              <a:highlight>
                <a:srgbClr val="202729"/>
              </a:highlight>
              <a:latin typeface="Roboto"/>
              <a:ea typeface="Roboto"/>
              <a:cs typeface="Roboto"/>
              <a:sym typeface="Roboto"/>
            </a:endParaRPr>
          </a:p>
          <a:p>
            <a:pPr indent="0" lvl="0" marL="0" rtl="0" algn="l">
              <a:spcBef>
                <a:spcPts val="15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b="1" sz="1600">
              <a:solidFill>
                <a:schemeClr val="lt1"/>
              </a:solidFill>
            </a:endParaRPr>
          </a:p>
          <a:p>
            <a:pPr indent="0" lvl="0" marL="457200" rtl="0" algn="l">
              <a:spcBef>
                <a:spcPts val="1200"/>
              </a:spcBef>
              <a:spcAft>
                <a:spcPts val="1200"/>
              </a:spcAft>
              <a:buNone/>
            </a:pPr>
            <a:r>
              <a:t/>
            </a:r>
            <a:endParaRPr b="1"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Data Analysis</a:t>
            </a:r>
            <a:endParaRPr u="sng">
              <a:solidFill>
                <a:schemeClr val="lt1"/>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150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Dataset Overview</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Information on 5110 patients with 11 features: demographic details, health parameters, and stroke outcome.</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Mix of numerical and categorical data; complete absence of missing values.</a:t>
            </a:r>
            <a:endParaRPr sz="1300">
              <a:solidFill>
                <a:srgbClr val="D1D5DB"/>
              </a:solidFill>
              <a:highlight>
                <a:srgbClr val="202729"/>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Data Splitting for Modeling</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Segmentation into 70% training set and 30% test set for modeling purposes.</a:t>
            </a:r>
            <a:endParaRPr sz="1300">
              <a:solidFill>
                <a:srgbClr val="D1D5DB"/>
              </a:solidFill>
              <a:highlight>
                <a:srgbClr val="202729"/>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Key Observations from Exploratory Data Analysis</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Imbalanced Dataset: 28.9% patients experienced a stroke; 71.1% did not, highlighting class imbalance.</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Feature Types: A balanced mix of integer and categorical data types within the dataset.</a:t>
            </a:r>
            <a:endParaRPr sz="1300">
              <a:solidFill>
                <a:srgbClr val="D1D5DB"/>
              </a:solidFill>
              <a:highlight>
                <a:srgbClr val="202729"/>
              </a:highlight>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Insights Derived</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Identification of class imbalance crucial for handling bias in model predictions.</a:t>
            </a:r>
            <a:endParaRPr sz="1300">
              <a:solidFill>
                <a:srgbClr val="D1D5DB"/>
              </a:solidFill>
              <a:highlight>
                <a:srgbClr val="202729"/>
              </a:highlight>
              <a:latin typeface="Roboto"/>
              <a:ea typeface="Roboto"/>
              <a:cs typeface="Roboto"/>
              <a:sym typeface="Roboto"/>
            </a:endParaRPr>
          </a:p>
          <a:p>
            <a:pPr indent="-311150" lvl="1" marL="914400" rtl="0" algn="l">
              <a:spcBef>
                <a:spcPts val="0"/>
              </a:spcBef>
              <a:spcAft>
                <a:spcPts val="0"/>
              </a:spcAft>
              <a:buClr>
                <a:srgbClr val="D1D5DB"/>
              </a:buClr>
              <a:buSzPts val="1300"/>
              <a:buFont typeface="Roboto"/>
              <a:buChar char="●"/>
            </a:pPr>
            <a:r>
              <a:rPr lang="en" sz="1300">
                <a:solidFill>
                  <a:srgbClr val="D1D5DB"/>
                </a:solidFill>
                <a:highlight>
                  <a:srgbClr val="202729"/>
                </a:highlight>
                <a:latin typeface="Roboto"/>
                <a:ea typeface="Roboto"/>
                <a:cs typeface="Roboto"/>
                <a:sym typeface="Roboto"/>
              </a:rPr>
              <a:t>Recognition of the diversity of feature types, necessitating specialized handling strategies.</a:t>
            </a:r>
            <a:endParaRPr sz="1300">
              <a:solidFill>
                <a:srgbClr val="D1D5DB"/>
              </a:solidFill>
              <a:highlight>
                <a:srgbClr val="202729"/>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Prototype Implementation</a:t>
            </a:r>
            <a:endParaRPr u="sng">
              <a:solidFill>
                <a:schemeClr val="lt1"/>
              </a:solidFill>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Model Training and Evaluation</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Models Used: KNN, Random Forest, Logistic Regression, and Decision Tree.</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Implementation Tool: Utilization of the scikit-learn library in Python for model implementation.</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Hyperparameter Tuning: Grid search cross-validation to optimize critical hyperparameters (e.g., number of neighbors for KNN, number of trees in Random Forest) aimed at maximizing accuracy.</a:t>
            </a:r>
            <a:endParaRPr sz="1200">
              <a:solidFill>
                <a:srgbClr val="D1D5DB"/>
              </a:solidFill>
              <a:highlight>
                <a:srgbClr val="202729"/>
              </a:highlight>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Evaluation Metrics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Performance Evaluation: Metrics employed for model evaluation - accuracy, precision, recall, F1-score, and confusion matrix.</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Objective: Assessing model performance comprehensively through multiple metrics to gauge effectiveness.</a:t>
            </a:r>
            <a:endParaRPr sz="1200">
              <a:solidFill>
                <a:srgbClr val="D1D5DB"/>
              </a:solidFill>
              <a:highlight>
                <a:srgbClr val="202729"/>
              </a:highlight>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Result Analysis and Interpretation</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Outcome: Detailed analysis of model performance through various metrics to understand strengths and weaknesses.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Insights: Deriving insights on the best-performing model based on diverse evaluation metrics.</a:t>
            </a:r>
            <a:endParaRPr sz="1200">
              <a:solidFill>
                <a:srgbClr val="D1D5DB"/>
              </a:solidFill>
              <a:highlight>
                <a:srgbClr val="202729"/>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Result Analysis</a:t>
            </a:r>
            <a:endParaRPr u="sng">
              <a:solidFill>
                <a:schemeClr val="lt1"/>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Key Findings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Logistic Regression: Achieved the highest accuracy of 95.04% on test data, demonstrating efficiency in stroke prediction as a linear model.</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Non-linear Models: KNN and Random Forest achieved over 93% accuracy, showcasing their ability to capture complex relationships within the data.</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Decision Trees: Less accurate compared to ensemble models like Random Forest, highlighting the importance of combining multiple decision trees for improved performance.</a:t>
            </a:r>
            <a:endParaRPr sz="1200">
              <a:solidFill>
                <a:srgbClr val="D1D5DB"/>
              </a:solidFill>
              <a:highlight>
                <a:srgbClr val="202729"/>
              </a:highlight>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Study Implications</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Effectiveness of Traditional ML Algorithms: Successful stroke prediction using clinical data.</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Optimization Opportunities: Addressing class imbalance could further enhance model performance.</a:t>
            </a:r>
            <a:endParaRPr sz="1200">
              <a:solidFill>
                <a:srgbClr val="D1D5DB"/>
              </a:solidFill>
              <a:highlight>
                <a:srgbClr val="202729"/>
              </a:highlight>
              <a:latin typeface="Roboto"/>
              <a:ea typeface="Roboto"/>
              <a:cs typeface="Roboto"/>
              <a:sym typeface="Roboto"/>
            </a:endParaRPr>
          </a:p>
          <a:p>
            <a:pPr indent="-304800" lvl="1" marL="914400" rtl="0" algn="l">
              <a:spcBef>
                <a:spcPts val="0"/>
              </a:spcBef>
              <a:spcAft>
                <a:spcPts val="0"/>
              </a:spcAft>
              <a:buClr>
                <a:srgbClr val="D1D5DB"/>
              </a:buClr>
              <a:buSzPts val="1200"/>
              <a:buFont typeface="Roboto"/>
              <a:buChar char="●"/>
            </a:pPr>
            <a:r>
              <a:rPr lang="en" sz="1200">
                <a:solidFill>
                  <a:srgbClr val="D1D5DB"/>
                </a:solidFill>
                <a:highlight>
                  <a:srgbClr val="202729"/>
                </a:highlight>
                <a:latin typeface="Roboto"/>
                <a:ea typeface="Roboto"/>
                <a:cs typeface="Roboto"/>
                <a:sym typeface="Roboto"/>
              </a:rPr>
              <a:t>Clinical Application: Potential for identifying high-risk patients and enabling preventive interventions based on predictive analytics.</a:t>
            </a:r>
            <a:endParaRPr sz="1200">
              <a:solidFill>
                <a:srgbClr val="D1D5DB"/>
              </a:solidFill>
              <a:highlight>
                <a:srgbClr val="202729"/>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