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roxima Nova"/>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11" Type="http://schemas.openxmlformats.org/officeDocument/2006/relationships/slide" Target="slides/slide6.xml"/><Relationship Id="rId22" Type="http://schemas.openxmlformats.org/officeDocument/2006/relationships/font" Target="fonts/ProximaNova-boldItalic.fntdata"/><Relationship Id="rId10" Type="http://schemas.openxmlformats.org/officeDocument/2006/relationships/slide" Target="slides/slide5.xml"/><Relationship Id="rId21" Type="http://schemas.openxmlformats.org/officeDocument/2006/relationships/font" Target="fonts/ProximaNova-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62eccddcf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62eccddcf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a6a5a98ae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a6a5a98ae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62eccddcf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62eccddcf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62eccddcf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62eccddcf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a63d3c60c8_3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a63d3c60c8_3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742e3e7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42e3e7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a6a5a98ae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a6a5a98ae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a63d3c60c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a63d3c60c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a63d3c60c8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a63d3c60c8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a63d3c60c8_3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a63d3c60c8_3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a63d3c60c8_3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a63d3c60c8_3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a63d3c60c8_3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a63d3c60c8_3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a63d3c60c8_3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a63d3c60c8_3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oi.org/10.1155/2021/9917919" TargetMode="External"/><Relationship Id="rId4" Type="http://schemas.openxmlformats.org/officeDocument/2006/relationships/hyperlink" Target="https://www.learntechlib.org/p/21899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title"/>
          </p:nvPr>
        </p:nvSpPr>
        <p:spPr>
          <a:xfrm>
            <a:off x="510450" y="2057400"/>
            <a:ext cx="8123100" cy="778800"/>
          </a:xfrm>
          <a:prstGeom prst="rect">
            <a:avLst/>
          </a:prstGeom>
        </p:spPr>
        <p:txBody>
          <a:bodyPr anchorCtr="0" anchor="b" bIns="91425" lIns="91425" spcFirstLastPara="1" rIns="91425" wrap="square" tIns="91425">
            <a:normAutofit fontScale="90000"/>
          </a:bodyPr>
          <a:lstStyle/>
          <a:p>
            <a:pPr indent="0" lvl="0" marL="0" rtl="0" algn="just">
              <a:lnSpc>
                <a:spcPct val="115000"/>
              </a:lnSpc>
              <a:spcBef>
                <a:spcPts val="0"/>
              </a:spcBef>
              <a:spcAft>
                <a:spcPts val="0"/>
              </a:spcAft>
              <a:buNone/>
            </a:pPr>
            <a:r>
              <a:rPr b="1" lang="en" sz="2700">
                <a:latin typeface="Arial"/>
                <a:ea typeface="Arial"/>
                <a:cs typeface="Arial"/>
                <a:sym typeface="Arial"/>
              </a:rPr>
              <a:t>Performance evaluation of machine learning models on </a:t>
            </a:r>
            <a:r>
              <a:rPr b="1" lang="en" sz="2700">
                <a:latin typeface="Arial"/>
                <a:ea typeface="Arial"/>
                <a:cs typeface="Arial"/>
                <a:sym typeface="Arial"/>
              </a:rPr>
              <a:t>Integer</a:t>
            </a:r>
            <a:r>
              <a:rPr b="1" lang="en" sz="2700">
                <a:latin typeface="Arial"/>
                <a:ea typeface="Arial"/>
                <a:cs typeface="Arial"/>
                <a:sym typeface="Arial"/>
              </a:rPr>
              <a:t> and Categorical Data</a:t>
            </a:r>
            <a:endParaRPr b="1" sz="5000">
              <a:highlight>
                <a:schemeClr val="lt1"/>
              </a:highlight>
            </a:endParaRPr>
          </a:p>
        </p:txBody>
      </p:sp>
      <p:sp>
        <p:nvSpPr>
          <p:cNvPr id="60" name="Google Shape;60;p13"/>
          <p:cNvSpPr txBox="1"/>
          <p:nvPr>
            <p:ph idx="4294967295" type="subTitle"/>
          </p:nvPr>
        </p:nvSpPr>
        <p:spPr>
          <a:xfrm>
            <a:off x="510450" y="3182331"/>
            <a:ext cx="8123100" cy="934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b="1" lang="en" sz="1700">
                <a:solidFill>
                  <a:schemeClr val="lt1"/>
                </a:solidFill>
              </a:rPr>
              <a:t>Submitted by</a:t>
            </a:r>
            <a:br>
              <a:rPr b="1" lang="en" sz="1700">
                <a:solidFill>
                  <a:schemeClr val="lt1"/>
                </a:solidFill>
              </a:rPr>
            </a:br>
            <a:r>
              <a:rPr b="1" lang="en" sz="1700">
                <a:solidFill>
                  <a:schemeClr val="lt1"/>
                </a:solidFill>
              </a:rPr>
              <a:t>Group - 12</a:t>
            </a:r>
            <a:endParaRPr b="1" sz="17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260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Models to be used in our research:</a:t>
            </a:r>
            <a:endParaRPr>
              <a:solidFill>
                <a:schemeClr val="lt1"/>
              </a:solidFill>
            </a:endParaRPr>
          </a:p>
        </p:txBody>
      </p:sp>
      <p:sp>
        <p:nvSpPr>
          <p:cNvPr id="114" name="Google Shape;114;p22"/>
          <p:cNvSpPr txBox="1"/>
          <p:nvPr>
            <p:ph idx="1" type="body"/>
          </p:nvPr>
        </p:nvSpPr>
        <p:spPr>
          <a:xfrm>
            <a:off x="311700" y="1050025"/>
            <a:ext cx="8520600" cy="3416400"/>
          </a:xfrm>
          <a:prstGeom prst="rect">
            <a:avLst/>
          </a:prstGeom>
        </p:spPr>
        <p:txBody>
          <a:bodyPr anchorCtr="0" anchor="t" bIns="91425" lIns="91425" spcFirstLastPara="1" rIns="91425" wrap="square" tIns="91425">
            <a:normAutofit lnSpcReduction="20000"/>
          </a:bodyPr>
          <a:lstStyle/>
          <a:p>
            <a:pPr indent="-330200" lvl="0" marL="457200" rtl="0" algn="l">
              <a:spcBef>
                <a:spcPts val="0"/>
              </a:spcBef>
              <a:spcAft>
                <a:spcPts val="0"/>
              </a:spcAft>
              <a:buClr>
                <a:schemeClr val="lt1"/>
              </a:buClr>
              <a:buSzPts val="1600"/>
              <a:buChar char="●"/>
            </a:pPr>
            <a:r>
              <a:rPr b="1" lang="en" sz="1600">
                <a:solidFill>
                  <a:schemeClr val="lt1"/>
                </a:solidFill>
              </a:rPr>
              <a:t>KNN: </a:t>
            </a:r>
            <a:r>
              <a:rPr lang="en" sz="1600">
                <a:solidFill>
                  <a:schemeClr val="lt1"/>
                </a:solidFill>
              </a:rPr>
              <a:t>KNN can handle both numerical (integer) and categorical characteristics in datasets with mixed data types without the need for laborious preprocessing procedures.</a:t>
            </a:r>
            <a:endParaRPr sz="1600">
              <a:solidFill>
                <a:schemeClr val="lt1"/>
              </a:solidFill>
            </a:endParaRPr>
          </a:p>
          <a:p>
            <a:pPr indent="-330200" lvl="0" marL="457200" rtl="0" algn="l">
              <a:spcBef>
                <a:spcPts val="0"/>
              </a:spcBef>
              <a:spcAft>
                <a:spcPts val="0"/>
              </a:spcAft>
              <a:buClr>
                <a:schemeClr val="lt1"/>
              </a:buClr>
              <a:buSzPts val="1600"/>
              <a:buChar char="●"/>
            </a:pPr>
            <a:r>
              <a:rPr b="1" lang="en" sz="1600">
                <a:solidFill>
                  <a:schemeClr val="lt1"/>
                </a:solidFill>
              </a:rPr>
              <a:t>Logistic Regression: </a:t>
            </a:r>
            <a:r>
              <a:rPr lang="en" sz="1600">
                <a:solidFill>
                  <a:schemeClr val="lt1"/>
                </a:solidFill>
              </a:rPr>
              <a:t>Although Logistic Regression is less susceptible to feature scaling than certain other algorithms, it is nevertheless advisable to assess the impact of scaling on both category and integer features.</a:t>
            </a:r>
            <a:endParaRPr sz="1600">
              <a:solidFill>
                <a:schemeClr val="lt1"/>
              </a:solidFill>
            </a:endParaRPr>
          </a:p>
          <a:p>
            <a:pPr indent="-330200" lvl="0" marL="457200" rtl="0" algn="l">
              <a:spcBef>
                <a:spcPts val="0"/>
              </a:spcBef>
              <a:spcAft>
                <a:spcPts val="0"/>
              </a:spcAft>
              <a:buClr>
                <a:schemeClr val="lt1"/>
              </a:buClr>
              <a:buSzPts val="1600"/>
              <a:buChar char="●"/>
            </a:pPr>
            <a:r>
              <a:rPr b="1" lang="en" sz="1600">
                <a:solidFill>
                  <a:schemeClr val="lt1"/>
                </a:solidFill>
              </a:rPr>
              <a:t>Decision Tree: </a:t>
            </a:r>
            <a:r>
              <a:rPr lang="en" sz="1600">
                <a:solidFill>
                  <a:schemeClr val="lt1"/>
                </a:solidFill>
              </a:rPr>
              <a:t>Integer and categorical features are among the mixed data types that decision trees naturally handle. They don't have to perform a lot of preprocessing in order to base their decisions on both kinds of variables.</a:t>
            </a:r>
            <a:endParaRPr sz="1600">
              <a:solidFill>
                <a:schemeClr val="lt1"/>
              </a:solidFill>
            </a:endParaRPr>
          </a:p>
          <a:p>
            <a:pPr indent="-330200" lvl="0" marL="457200" rtl="0" algn="l">
              <a:spcBef>
                <a:spcPts val="0"/>
              </a:spcBef>
              <a:spcAft>
                <a:spcPts val="0"/>
              </a:spcAft>
              <a:buClr>
                <a:schemeClr val="lt1"/>
              </a:buClr>
              <a:buSzPts val="1600"/>
              <a:buChar char="●"/>
            </a:pPr>
            <a:r>
              <a:rPr b="1" lang="en" sz="1600">
                <a:solidFill>
                  <a:schemeClr val="lt1"/>
                </a:solidFill>
              </a:rPr>
              <a:t>Random Forest: </a:t>
            </a:r>
            <a:r>
              <a:rPr lang="en" sz="1600">
                <a:solidFill>
                  <a:schemeClr val="lt1"/>
                </a:solidFill>
              </a:rPr>
              <a:t>Each decision tree in the Random Forest collection has been trained using a subset of the data and features. Combining the projections from individual trees yields the final forecast.</a:t>
            </a:r>
            <a:endParaRPr sz="1600">
              <a:solidFill>
                <a:schemeClr val="lt1"/>
              </a:solidFill>
            </a:endParaRPr>
          </a:p>
          <a:p>
            <a:pPr indent="0" lvl="0" marL="457200" rtl="0" algn="l">
              <a:spcBef>
                <a:spcPts val="1200"/>
              </a:spcBef>
              <a:spcAft>
                <a:spcPts val="1200"/>
              </a:spcAft>
              <a:buNone/>
            </a:pPr>
            <a:r>
              <a:t/>
            </a:r>
            <a:endParaRPr b="1" sz="16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solidFill>
                  <a:schemeClr val="lt1"/>
                </a:solidFill>
              </a:rPr>
              <a:t>Challenges we might face</a:t>
            </a:r>
            <a:endParaRPr b="1" u="sng">
              <a:solidFill>
                <a:schemeClr val="lt1"/>
              </a:solidFill>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Clr>
                <a:schemeClr val="lt1"/>
              </a:buClr>
              <a:buSzPts val="2100"/>
              <a:buChar char="❏"/>
            </a:pPr>
            <a:r>
              <a:rPr lang="en" sz="2100">
                <a:solidFill>
                  <a:schemeClr val="lt1"/>
                </a:solidFill>
              </a:rPr>
              <a:t>Unbalanced sets of data</a:t>
            </a:r>
            <a:endParaRPr sz="2100">
              <a:solidFill>
                <a:schemeClr val="lt1"/>
              </a:solidFill>
            </a:endParaRPr>
          </a:p>
          <a:p>
            <a:pPr indent="-361950" lvl="0" marL="457200" rtl="0" algn="l">
              <a:spcBef>
                <a:spcPts val="0"/>
              </a:spcBef>
              <a:spcAft>
                <a:spcPts val="0"/>
              </a:spcAft>
              <a:buClr>
                <a:schemeClr val="lt1"/>
              </a:buClr>
              <a:buSzPts val="2100"/>
              <a:buChar char="❏"/>
            </a:pPr>
            <a:r>
              <a:rPr lang="en" sz="2100">
                <a:solidFill>
                  <a:schemeClr val="lt1"/>
                </a:solidFill>
              </a:rPr>
              <a:t>Temporal Dynamics</a:t>
            </a:r>
            <a:endParaRPr sz="2100">
              <a:solidFill>
                <a:schemeClr val="lt1"/>
              </a:solidFill>
            </a:endParaRPr>
          </a:p>
          <a:p>
            <a:pPr indent="-361950" lvl="0" marL="457200" rtl="0" algn="l">
              <a:spcBef>
                <a:spcPts val="0"/>
              </a:spcBef>
              <a:spcAft>
                <a:spcPts val="0"/>
              </a:spcAft>
              <a:buClr>
                <a:schemeClr val="lt1"/>
              </a:buClr>
              <a:buSzPts val="2100"/>
              <a:buChar char="❏"/>
            </a:pPr>
            <a:r>
              <a:rPr lang="en" sz="2100">
                <a:solidFill>
                  <a:schemeClr val="lt1"/>
                </a:solidFill>
              </a:rPr>
              <a:t>Model sensitivity</a:t>
            </a:r>
            <a:endParaRPr sz="2100">
              <a:solidFill>
                <a:schemeClr val="lt1"/>
              </a:solidFill>
            </a:endParaRPr>
          </a:p>
          <a:p>
            <a:pPr indent="-361950" lvl="0" marL="457200" rtl="0" algn="l">
              <a:spcBef>
                <a:spcPts val="0"/>
              </a:spcBef>
              <a:spcAft>
                <a:spcPts val="0"/>
              </a:spcAft>
              <a:buClr>
                <a:schemeClr val="lt1"/>
              </a:buClr>
              <a:buSzPts val="2100"/>
              <a:buChar char="❏"/>
            </a:pPr>
            <a:r>
              <a:rPr lang="en" sz="2100">
                <a:solidFill>
                  <a:schemeClr val="lt1"/>
                </a:solidFill>
              </a:rPr>
              <a:t>Data quality</a:t>
            </a:r>
            <a:endParaRPr sz="2100">
              <a:solidFill>
                <a:schemeClr val="lt1"/>
              </a:solidFill>
            </a:endParaRPr>
          </a:p>
          <a:p>
            <a:pPr indent="-361950" lvl="0" marL="457200" rtl="0" algn="l">
              <a:spcBef>
                <a:spcPts val="0"/>
              </a:spcBef>
              <a:spcAft>
                <a:spcPts val="0"/>
              </a:spcAft>
              <a:buClr>
                <a:schemeClr val="lt1"/>
              </a:buClr>
              <a:buSzPts val="2100"/>
              <a:buChar char="❏"/>
            </a:pPr>
            <a:r>
              <a:rPr lang="en" sz="2100">
                <a:solidFill>
                  <a:schemeClr val="lt1"/>
                </a:solidFill>
              </a:rPr>
              <a:t>Managing Diverseness</a:t>
            </a:r>
            <a:endParaRPr sz="2100">
              <a:solidFill>
                <a:schemeClr val="lt1"/>
              </a:solidFill>
            </a:endParaRPr>
          </a:p>
          <a:p>
            <a:pPr indent="-361950" lvl="0" marL="457200" rtl="0" algn="l">
              <a:spcBef>
                <a:spcPts val="0"/>
              </a:spcBef>
              <a:spcAft>
                <a:spcPts val="0"/>
              </a:spcAft>
              <a:buClr>
                <a:schemeClr val="lt1"/>
              </a:buClr>
              <a:buSzPts val="2100"/>
              <a:buChar char="❏"/>
            </a:pPr>
            <a:r>
              <a:rPr lang="en" sz="2100">
                <a:solidFill>
                  <a:schemeClr val="lt1"/>
                </a:solidFill>
              </a:rPr>
              <a:t>Validation and Generalization</a:t>
            </a:r>
            <a:endParaRPr sz="2100">
              <a:solidFill>
                <a:schemeClr val="lt1"/>
              </a:solidFill>
            </a:endParaRPr>
          </a:p>
          <a:p>
            <a:pPr indent="-361950" lvl="0" marL="457200" rtl="0" algn="l">
              <a:spcBef>
                <a:spcPts val="0"/>
              </a:spcBef>
              <a:spcAft>
                <a:spcPts val="0"/>
              </a:spcAft>
              <a:buClr>
                <a:schemeClr val="lt1"/>
              </a:buClr>
              <a:buSzPts val="2100"/>
              <a:buChar char="❏"/>
            </a:pPr>
            <a:r>
              <a:rPr lang="en" sz="2100">
                <a:solidFill>
                  <a:schemeClr val="lt1"/>
                </a:solidFill>
              </a:rPr>
              <a:t>Interpretability and Explainability</a:t>
            </a:r>
            <a:endParaRPr sz="2100">
              <a:solidFill>
                <a:schemeClr val="lt1"/>
              </a:solidFill>
            </a:endParaRPr>
          </a:p>
          <a:p>
            <a:pPr indent="0" lvl="0" marL="45720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lt1"/>
                </a:solidFill>
              </a:rPr>
              <a:t>Conclusion</a:t>
            </a:r>
            <a:r>
              <a:rPr lang="en"/>
              <a:t> </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300">
                <a:solidFill>
                  <a:schemeClr val="lt1"/>
                </a:solidFill>
              </a:rPr>
              <a:t>Machine learning models' performance evaluation on datasets including both category and numeric data is a complex procedure that calls for careful consideration of many nuances and obstacles. By investigating model selection, preprocessing methods, and assessment metrics in detail, scholars and practitioners work to create strong models that can manage the heterogeneity present in mixed datasets.</a:t>
            </a:r>
            <a:endParaRPr sz="23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solidFill>
                  <a:schemeClr val="lt1"/>
                </a:solidFill>
              </a:rPr>
              <a:t>References</a:t>
            </a:r>
            <a:endParaRPr b="1" u="sng">
              <a:solidFill>
                <a:schemeClr val="lt1"/>
              </a:solidFill>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lt1"/>
              </a:buClr>
              <a:buSzPts val="1200"/>
              <a:buFont typeface="Arial"/>
              <a:buChar char="●"/>
            </a:pPr>
            <a:r>
              <a:rPr b="1" lang="en" sz="1200">
                <a:solidFill>
                  <a:schemeClr val="lt1"/>
                </a:solidFill>
                <a:latin typeface="Arial"/>
                <a:ea typeface="Arial"/>
                <a:cs typeface="Arial"/>
                <a:sym typeface="Arial"/>
              </a:rPr>
              <a:t>Kang, J., Bari Antor, M., Jamil, A. H. M. S., Mamtaz, M., Monirujjaman Khan, M., Aljahdali, S., Kaur, M., Singh, P., &amp; Masud, M. (2021). A Comparative Analysis of Machine Learning Algorithms to Predict Alzheimer’s Disease. Journal of Healthcare Engineering, 2021, 9917919.</a:t>
            </a:r>
            <a:r>
              <a:rPr b="1" lang="en" sz="1200">
                <a:solidFill>
                  <a:schemeClr val="lt1"/>
                </a:solidFill>
                <a:uFill>
                  <a:noFill/>
                </a:uFill>
                <a:latin typeface="Arial"/>
                <a:ea typeface="Arial"/>
                <a:cs typeface="Arial"/>
                <a:sym typeface="Arial"/>
                <a:hlinkClick r:id="rId3">
                  <a:extLst>
                    <a:ext uri="{A12FA001-AC4F-418D-AE19-62706E023703}">
                      <ahyp:hlinkClr val="tx"/>
                    </a:ext>
                  </a:extLst>
                </a:hlinkClick>
              </a:rPr>
              <a:t> https://doi.org/10.1155/2021/9917919</a:t>
            </a:r>
            <a:r>
              <a:rPr b="1" lang="en" sz="1200">
                <a:solidFill>
                  <a:schemeClr val="lt1"/>
                </a:solidFill>
                <a:latin typeface="Arial"/>
                <a:ea typeface="Arial"/>
                <a:cs typeface="Arial"/>
                <a:sym typeface="Arial"/>
              </a:rPr>
              <a:t> </a:t>
            </a:r>
            <a:endParaRPr b="1" sz="1200">
              <a:solidFill>
                <a:schemeClr val="lt1"/>
              </a:solidFill>
              <a:latin typeface="Arial"/>
              <a:ea typeface="Arial"/>
              <a:cs typeface="Arial"/>
              <a:sym typeface="Arial"/>
            </a:endParaRPr>
          </a:p>
          <a:p>
            <a:pPr indent="0" lvl="0" marL="457200" rtl="0" algn="l">
              <a:spcBef>
                <a:spcPts val="1200"/>
              </a:spcBef>
              <a:spcAft>
                <a:spcPts val="0"/>
              </a:spcAft>
              <a:buNone/>
            </a:pPr>
            <a:r>
              <a:t/>
            </a:r>
            <a:endParaRPr b="1" sz="1200">
              <a:solidFill>
                <a:schemeClr val="lt1"/>
              </a:solidFill>
              <a:latin typeface="Arial"/>
              <a:ea typeface="Arial"/>
              <a:cs typeface="Arial"/>
              <a:sym typeface="Arial"/>
            </a:endParaRPr>
          </a:p>
          <a:p>
            <a:pPr indent="-304800" lvl="0" marL="457200" rtl="0" algn="l">
              <a:spcBef>
                <a:spcPts val="1200"/>
              </a:spcBef>
              <a:spcAft>
                <a:spcPts val="0"/>
              </a:spcAft>
              <a:buClr>
                <a:schemeClr val="lt1"/>
              </a:buClr>
              <a:buSzPts val="1200"/>
              <a:buFont typeface="Arial"/>
              <a:buChar char="●"/>
            </a:pPr>
            <a:r>
              <a:rPr b="1" lang="en" sz="1200">
                <a:solidFill>
                  <a:schemeClr val="lt1"/>
                </a:solidFill>
                <a:latin typeface="Arial"/>
                <a:ea typeface="Arial"/>
                <a:cs typeface="Arial"/>
                <a:sym typeface="Arial"/>
              </a:rPr>
              <a:t>El Guabassi, I., Bousalem, Z., Marah, R., &amp; Qazdar, A. (2021, February). Comparative Analysis of Supervised Machine Learning Algorithms to Build a Predictive Model for Evaluating Students’ Performance. International Association of Online Engineering. Retrieved from</a:t>
            </a:r>
            <a:r>
              <a:rPr b="1" lang="en" sz="1200">
                <a:solidFill>
                  <a:schemeClr val="lt1"/>
                </a:solidFill>
                <a:uFill>
                  <a:noFill/>
                </a:uFill>
                <a:latin typeface="Arial"/>
                <a:ea typeface="Arial"/>
                <a:cs typeface="Arial"/>
                <a:sym typeface="Arial"/>
                <a:hlinkClick r:id="rId4">
                  <a:extLst>
                    <a:ext uri="{A12FA001-AC4F-418D-AE19-62706E023703}">
                      <ahyp:hlinkClr val="tx"/>
                    </a:ext>
                  </a:extLst>
                </a:hlinkClick>
              </a:rPr>
              <a:t> https://www.learntechlib.org/p/218992</a:t>
            </a:r>
            <a:r>
              <a:rPr b="1" lang="en" sz="1200">
                <a:solidFill>
                  <a:schemeClr val="lt1"/>
                </a:solidFill>
                <a:latin typeface="Arial"/>
                <a:ea typeface="Arial"/>
                <a:cs typeface="Arial"/>
                <a:sym typeface="Arial"/>
              </a:rPr>
              <a:t> </a:t>
            </a:r>
            <a:endParaRPr b="1" sz="1200">
              <a:solidFill>
                <a:schemeClr val="lt1"/>
              </a:solidFill>
              <a:latin typeface="Arial"/>
              <a:ea typeface="Arial"/>
              <a:cs typeface="Arial"/>
              <a:sym typeface="Arial"/>
            </a:endParaRPr>
          </a:p>
          <a:p>
            <a:pPr indent="0" lvl="0" marL="457200" rtl="0" algn="l">
              <a:spcBef>
                <a:spcPts val="1200"/>
              </a:spcBef>
              <a:spcAft>
                <a:spcPts val="0"/>
              </a:spcAft>
              <a:buNone/>
            </a:pPr>
            <a:r>
              <a:t/>
            </a:r>
            <a:endParaRPr b="1" sz="1200">
              <a:solidFill>
                <a:schemeClr val="lt1"/>
              </a:solidFill>
              <a:latin typeface="Arial"/>
              <a:ea typeface="Arial"/>
              <a:cs typeface="Arial"/>
              <a:sym typeface="Arial"/>
            </a:endParaRPr>
          </a:p>
          <a:p>
            <a:pPr indent="-304800" lvl="0" marL="457200" rtl="0" algn="l">
              <a:spcBef>
                <a:spcPts val="1200"/>
              </a:spcBef>
              <a:spcAft>
                <a:spcPts val="0"/>
              </a:spcAft>
              <a:buClr>
                <a:schemeClr val="dk1"/>
              </a:buClr>
              <a:buSzPts val="1200"/>
              <a:buFont typeface="Arial"/>
              <a:buChar char="●"/>
            </a:pPr>
            <a:r>
              <a:rPr b="1" lang="en" sz="1200">
                <a:solidFill>
                  <a:schemeClr val="lt1"/>
                </a:solidFill>
                <a:latin typeface="Arial"/>
                <a:ea typeface="Arial"/>
                <a:cs typeface="Arial"/>
                <a:sym typeface="Arial"/>
              </a:rPr>
              <a:t>M. Bhowmik, T. Sai Siri Chandana and B. Rudra, ”Comparative Study of Machine Learning Algorithms for Fraud Detection in Blockchain,” 2021 5th International Conference on Computing Methodologies and Communication (ICCMC), Erode, India, 2021</a:t>
            </a:r>
            <a:r>
              <a:rPr b="1" lang="en" sz="1200">
                <a:solidFill>
                  <a:schemeClr val="dk1"/>
                </a:solidFill>
                <a:latin typeface="Arial"/>
                <a:ea typeface="Arial"/>
                <a:cs typeface="Arial"/>
                <a:sym typeface="Arial"/>
              </a:rPr>
              <a:t>, pp. 539-541, doi: 10.1109/ICCMC51019.2021.9418470</a:t>
            </a:r>
            <a:endParaRPr b="1">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600">
                <a:solidFill>
                  <a:schemeClr val="lt1"/>
                </a:solidFill>
              </a:rPr>
              <a:t>Introduction</a:t>
            </a:r>
            <a:r>
              <a:rPr b="1" lang="en" sz="3600"/>
              <a:t> </a:t>
            </a:r>
            <a:endParaRPr b="1" sz="3600"/>
          </a:p>
        </p:txBody>
      </p:sp>
      <p:sp>
        <p:nvSpPr>
          <p:cNvPr id="66" name="Google Shape;66;p14"/>
          <p:cNvSpPr txBox="1"/>
          <p:nvPr>
            <p:ph idx="1" type="body"/>
          </p:nvPr>
        </p:nvSpPr>
        <p:spPr>
          <a:xfrm>
            <a:off x="311700" y="1396375"/>
            <a:ext cx="8520600" cy="31725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lt1"/>
              </a:buClr>
              <a:buSzPts val="1600"/>
              <a:buFont typeface="Arial"/>
              <a:buChar char="●"/>
            </a:pPr>
            <a:r>
              <a:rPr lang="en" sz="1600">
                <a:solidFill>
                  <a:schemeClr val="lt1"/>
                </a:solidFill>
                <a:latin typeface="Arial"/>
                <a:ea typeface="Arial"/>
                <a:cs typeface="Arial"/>
                <a:sym typeface="Arial"/>
              </a:rPr>
              <a:t>The appropriate handling of a variety of data sources is a critical component of predictive models' successful implementation in the field of machine learning. The difficulties and things to take into account for evaluating performance get more complex when dealing with datasets that contain both categorical and numeric variables. </a:t>
            </a:r>
            <a:endParaRPr sz="1600">
              <a:solidFill>
                <a:schemeClr val="lt1"/>
              </a:solidFill>
              <a:latin typeface="Arial"/>
              <a:ea typeface="Arial"/>
              <a:cs typeface="Arial"/>
              <a:sym typeface="Arial"/>
            </a:endParaRPr>
          </a:p>
          <a:p>
            <a:pPr indent="-330200" lvl="0" marL="457200" rtl="0" algn="l">
              <a:spcBef>
                <a:spcPts val="0"/>
              </a:spcBef>
              <a:spcAft>
                <a:spcPts val="0"/>
              </a:spcAft>
              <a:buClr>
                <a:schemeClr val="lt1"/>
              </a:buClr>
              <a:buSzPts val="1600"/>
              <a:buFont typeface="Arial"/>
              <a:buChar char="●"/>
            </a:pPr>
            <a:r>
              <a:rPr lang="en" sz="1600">
                <a:solidFill>
                  <a:schemeClr val="lt1"/>
                </a:solidFill>
                <a:latin typeface="Arial"/>
                <a:ea typeface="Arial"/>
                <a:cs typeface="Arial"/>
                <a:sym typeface="Arial"/>
              </a:rPr>
              <a:t>When faced with mixed data types, different machine learning models react in different ways. The models used should be compatible with the type of data.</a:t>
            </a:r>
            <a:endParaRPr sz="1600">
              <a:solidFill>
                <a:schemeClr val="lt1"/>
              </a:solidFill>
              <a:latin typeface="Arial"/>
              <a:ea typeface="Arial"/>
              <a:cs typeface="Arial"/>
              <a:sym typeface="Arial"/>
            </a:endParaRPr>
          </a:p>
          <a:p>
            <a:pPr indent="-330200" lvl="0" marL="457200" rtl="0" algn="l">
              <a:spcBef>
                <a:spcPts val="0"/>
              </a:spcBef>
              <a:spcAft>
                <a:spcPts val="0"/>
              </a:spcAft>
              <a:buClr>
                <a:schemeClr val="lt1"/>
              </a:buClr>
              <a:buSzPts val="1600"/>
              <a:buFont typeface="Arial"/>
              <a:buChar char="●"/>
            </a:pPr>
            <a:r>
              <a:rPr lang="en" sz="1600">
                <a:solidFill>
                  <a:schemeClr val="lt1"/>
                </a:solidFill>
                <a:latin typeface="Arial"/>
                <a:ea typeface="Arial"/>
                <a:cs typeface="Arial"/>
                <a:sym typeface="Arial"/>
              </a:rPr>
              <a:t>The type of prediction task will determine which assessment measures are used. </a:t>
            </a:r>
            <a:endParaRPr sz="1600">
              <a:solidFill>
                <a:schemeClr val="lt1"/>
              </a:solidFill>
              <a:latin typeface="Arial"/>
              <a:ea typeface="Arial"/>
              <a:cs typeface="Arial"/>
              <a:sym typeface="Arial"/>
            </a:endParaRPr>
          </a:p>
          <a:p>
            <a:pPr indent="-330200" lvl="0" marL="457200" rtl="0" algn="l">
              <a:spcBef>
                <a:spcPts val="0"/>
              </a:spcBef>
              <a:spcAft>
                <a:spcPts val="0"/>
              </a:spcAft>
              <a:buClr>
                <a:schemeClr val="lt1"/>
              </a:buClr>
              <a:buSzPts val="1600"/>
              <a:buFont typeface="Arial"/>
              <a:buChar char="●"/>
            </a:pPr>
            <a:r>
              <a:rPr lang="en" sz="1600">
                <a:solidFill>
                  <a:schemeClr val="lt1"/>
                </a:solidFill>
                <a:latin typeface="Arial"/>
                <a:ea typeface="Arial"/>
                <a:cs typeface="Arial"/>
                <a:sym typeface="Arial"/>
              </a:rPr>
              <a:t>When dealing with a combination of category and numerical variables, certain models may provide interpretability issues.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0" name="Shape 70"/>
        <p:cNvGrpSpPr/>
        <p:nvPr/>
      </p:nvGrpSpPr>
      <p:grpSpPr>
        <a:xfrm>
          <a:off x="0" y="0"/>
          <a:ext cx="0" cy="0"/>
          <a:chOff x="0" y="0"/>
          <a:chExt cx="0" cy="0"/>
        </a:xfrm>
      </p:grpSpPr>
      <p:sp>
        <p:nvSpPr>
          <p:cNvPr id="71" name="Google Shape;71;p15"/>
          <p:cNvSpPr txBox="1"/>
          <p:nvPr>
            <p:ph type="title"/>
          </p:nvPr>
        </p:nvSpPr>
        <p:spPr>
          <a:xfrm>
            <a:off x="270700" y="106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Background Studies</a:t>
            </a:r>
            <a:endParaRPr>
              <a:solidFill>
                <a:schemeClr val="lt1"/>
              </a:solidFill>
            </a:endParaRPr>
          </a:p>
        </p:txBody>
      </p:sp>
      <p:sp>
        <p:nvSpPr>
          <p:cNvPr id="72" name="Google Shape;72;p15"/>
          <p:cNvSpPr txBox="1"/>
          <p:nvPr>
            <p:ph idx="1" type="body"/>
          </p:nvPr>
        </p:nvSpPr>
        <p:spPr>
          <a:xfrm>
            <a:off x="270700" y="730850"/>
            <a:ext cx="8520600" cy="3416400"/>
          </a:xfrm>
          <a:prstGeom prst="rect">
            <a:avLst/>
          </a:prstGeom>
        </p:spPr>
        <p:txBody>
          <a:bodyPr anchorCtr="0" anchor="t" bIns="91425" lIns="91425" spcFirstLastPara="1" rIns="91425" wrap="square" tIns="91425">
            <a:normAutofit lnSpcReduction="20000"/>
          </a:bodyPr>
          <a:lstStyle/>
          <a:p>
            <a:pPr indent="-355600" lvl="0" marL="457200" rtl="0" algn="l">
              <a:spcBef>
                <a:spcPts val="0"/>
              </a:spcBef>
              <a:spcAft>
                <a:spcPts val="0"/>
              </a:spcAft>
              <a:buClr>
                <a:schemeClr val="lt1"/>
              </a:buClr>
              <a:buSzPts val="2000"/>
              <a:buChar char="●"/>
            </a:pPr>
            <a:r>
              <a:rPr b="1" lang="en" sz="2000">
                <a:solidFill>
                  <a:schemeClr val="lt1"/>
                </a:solidFill>
              </a:rPr>
              <a:t>Model Comparison and Selection: </a:t>
            </a:r>
            <a:r>
              <a:rPr lang="en" sz="2000">
                <a:solidFill>
                  <a:schemeClr val="lt1"/>
                </a:solidFill>
              </a:rPr>
              <a:t>Research frequently contrast how well different machine learning models perform when handling heterogeneous data sets. This entails assessing algorithms like neural networks, support vector machines, decision trees, and random forests.</a:t>
            </a:r>
            <a:endParaRPr sz="2000">
              <a:solidFill>
                <a:schemeClr val="lt1"/>
              </a:solidFill>
            </a:endParaRPr>
          </a:p>
          <a:p>
            <a:pPr indent="-355600" lvl="0" marL="457200" rtl="0" algn="l">
              <a:spcBef>
                <a:spcPts val="0"/>
              </a:spcBef>
              <a:spcAft>
                <a:spcPts val="0"/>
              </a:spcAft>
              <a:buClr>
                <a:schemeClr val="lt1"/>
              </a:buClr>
              <a:buSzPts val="2000"/>
              <a:buChar char="●"/>
            </a:pPr>
            <a:r>
              <a:rPr b="1" lang="en" sz="2000">
                <a:solidFill>
                  <a:schemeClr val="lt1"/>
                </a:solidFill>
              </a:rPr>
              <a:t>Managing Data Inequalities: </a:t>
            </a:r>
            <a:r>
              <a:rPr lang="en" sz="2000">
                <a:solidFill>
                  <a:schemeClr val="lt1"/>
                </a:solidFill>
              </a:rPr>
              <a:t>Real-world scenarios frequently contain imbalanced datasets. Research may concentrate on methods for resolving class imbalance when assessing how well models perform on datasets including mixed data.</a:t>
            </a:r>
            <a:endParaRPr sz="2000">
              <a:solidFill>
                <a:schemeClr val="lt1"/>
              </a:solidFill>
            </a:endParaRPr>
          </a:p>
          <a:p>
            <a:pPr indent="0" lvl="0" marL="457200" rtl="0" algn="l">
              <a:spcBef>
                <a:spcPts val="1200"/>
              </a:spcBef>
              <a:spcAft>
                <a:spcPts val="1200"/>
              </a:spcAft>
              <a:buNone/>
            </a:pPr>
            <a:r>
              <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solidFill>
                  <a:schemeClr val="lt1"/>
                </a:solidFill>
              </a:rPr>
              <a:t>Literature Review 1</a:t>
            </a:r>
            <a:endParaRPr b="1" u="sng">
              <a:solidFill>
                <a:schemeClr val="lt1"/>
              </a:solidFill>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300"/>
              </a:spcBef>
              <a:spcAft>
                <a:spcPts val="0"/>
              </a:spcAft>
              <a:buClr>
                <a:schemeClr val="lt1"/>
              </a:buClr>
              <a:buSzPts val="1500"/>
              <a:buFont typeface="Arial"/>
              <a:buChar char="●"/>
            </a:pPr>
            <a:r>
              <a:rPr lang="en" sz="1500">
                <a:solidFill>
                  <a:schemeClr val="lt1"/>
                </a:solidFill>
                <a:highlight>
                  <a:srgbClr val="202729"/>
                </a:highlight>
                <a:latin typeface="Arial"/>
                <a:ea typeface="Arial"/>
                <a:cs typeface="Arial"/>
                <a:sym typeface="Arial"/>
              </a:rPr>
              <a:t>Problem: Conflicting results and accuracy issues plague Alzheimer's disease prediction using machine learning.</a:t>
            </a:r>
            <a:endParaRPr sz="1500">
              <a:solidFill>
                <a:schemeClr val="lt1"/>
              </a:solidFill>
              <a:highlight>
                <a:srgbClr val="202729"/>
              </a:highlight>
              <a:latin typeface="Arial"/>
              <a:ea typeface="Arial"/>
              <a:cs typeface="Arial"/>
              <a:sym typeface="Arial"/>
            </a:endParaRPr>
          </a:p>
          <a:p>
            <a:pPr indent="-323850" lvl="0" marL="457200" rtl="0" algn="l">
              <a:spcBef>
                <a:spcPts val="0"/>
              </a:spcBef>
              <a:spcAft>
                <a:spcPts val="0"/>
              </a:spcAft>
              <a:buClr>
                <a:schemeClr val="lt1"/>
              </a:buClr>
              <a:buSzPts val="1500"/>
              <a:buFont typeface="Arial"/>
              <a:buChar char="●"/>
            </a:pPr>
            <a:r>
              <a:rPr lang="en" sz="1500">
                <a:solidFill>
                  <a:schemeClr val="lt1"/>
                </a:solidFill>
                <a:highlight>
                  <a:srgbClr val="202729"/>
                </a:highlight>
                <a:latin typeface="Arial"/>
                <a:ea typeface="Arial"/>
                <a:cs typeface="Arial"/>
                <a:sym typeface="Arial"/>
              </a:rPr>
              <a:t>Solution: This study compares four popular models (random forests, logistic regression, SVM, and decision trees) on an Alzheimer's MRI dataset.</a:t>
            </a:r>
            <a:endParaRPr sz="1500">
              <a:solidFill>
                <a:schemeClr val="lt1"/>
              </a:solidFill>
              <a:highlight>
                <a:srgbClr val="202729"/>
              </a:highlight>
              <a:latin typeface="Arial"/>
              <a:ea typeface="Arial"/>
              <a:cs typeface="Arial"/>
              <a:sym typeface="Arial"/>
            </a:endParaRPr>
          </a:p>
          <a:p>
            <a:pPr indent="-323850" lvl="0" marL="457200" rtl="0" algn="l">
              <a:spcBef>
                <a:spcPts val="0"/>
              </a:spcBef>
              <a:spcAft>
                <a:spcPts val="0"/>
              </a:spcAft>
              <a:buClr>
                <a:schemeClr val="lt1"/>
              </a:buClr>
              <a:buSzPts val="1500"/>
              <a:buFont typeface="Arial"/>
              <a:buChar char="●"/>
            </a:pPr>
            <a:r>
              <a:rPr lang="en" sz="1500">
                <a:solidFill>
                  <a:schemeClr val="lt1"/>
                </a:solidFill>
                <a:highlight>
                  <a:srgbClr val="202729"/>
                </a:highlight>
                <a:latin typeface="Arial"/>
                <a:ea typeface="Arial"/>
                <a:cs typeface="Arial"/>
                <a:sym typeface="Arial"/>
              </a:rPr>
              <a:t>Method: Grid search optimization identified the best hyperparameters for each model.</a:t>
            </a:r>
            <a:endParaRPr sz="1500">
              <a:solidFill>
                <a:schemeClr val="lt1"/>
              </a:solidFill>
              <a:highlight>
                <a:srgbClr val="202729"/>
              </a:highlight>
              <a:latin typeface="Arial"/>
              <a:ea typeface="Arial"/>
              <a:cs typeface="Arial"/>
              <a:sym typeface="Arial"/>
            </a:endParaRPr>
          </a:p>
          <a:p>
            <a:pPr indent="-323850" lvl="0" marL="457200" rtl="0" algn="l">
              <a:spcBef>
                <a:spcPts val="0"/>
              </a:spcBef>
              <a:spcAft>
                <a:spcPts val="0"/>
              </a:spcAft>
              <a:buClr>
                <a:schemeClr val="lt1"/>
              </a:buClr>
              <a:buSzPts val="1500"/>
              <a:buFont typeface="Arial"/>
              <a:buChar char="●"/>
            </a:pPr>
            <a:r>
              <a:rPr lang="en" sz="1500">
                <a:solidFill>
                  <a:schemeClr val="lt1"/>
                </a:solidFill>
                <a:highlight>
                  <a:srgbClr val="202729"/>
                </a:highlight>
                <a:latin typeface="Arial"/>
                <a:ea typeface="Arial"/>
                <a:cs typeface="Arial"/>
                <a:sym typeface="Arial"/>
              </a:rPr>
              <a:t>Results: SVM with RBF kernel outperformed others, achieving 92% accuracy. Random forests and decision trees showed overfitting.</a:t>
            </a:r>
            <a:endParaRPr sz="1500">
              <a:solidFill>
                <a:schemeClr val="lt1"/>
              </a:solidFill>
              <a:highlight>
                <a:srgbClr val="202729"/>
              </a:highlight>
              <a:latin typeface="Arial"/>
              <a:ea typeface="Arial"/>
              <a:cs typeface="Arial"/>
              <a:sym typeface="Arial"/>
            </a:endParaRPr>
          </a:p>
          <a:p>
            <a:pPr indent="-323850" lvl="0" marL="457200" rtl="0" algn="l">
              <a:spcBef>
                <a:spcPts val="0"/>
              </a:spcBef>
              <a:spcAft>
                <a:spcPts val="0"/>
              </a:spcAft>
              <a:buClr>
                <a:schemeClr val="lt1"/>
              </a:buClr>
              <a:buSzPts val="1500"/>
              <a:buFont typeface="Arial"/>
              <a:buChar char="●"/>
            </a:pPr>
            <a:r>
              <a:rPr lang="en" sz="1500">
                <a:solidFill>
                  <a:schemeClr val="lt1"/>
                </a:solidFill>
                <a:highlight>
                  <a:srgbClr val="202729"/>
                </a:highlight>
                <a:latin typeface="Arial"/>
                <a:ea typeface="Arial"/>
                <a:cs typeface="Arial"/>
                <a:sym typeface="Arial"/>
              </a:rPr>
              <a:t>Conclusion: Model selection and hyperparameter optimization are crucial. SVM shows promise for early Alzheimer's diagnosis using MRI data.</a:t>
            </a:r>
            <a:endParaRPr sz="1500">
              <a:solidFill>
                <a:schemeClr val="lt1"/>
              </a:solidFill>
              <a:highlight>
                <a:srgbClr val="202729"/>
              </a:highlight>
              <a:latin typeface="Arial"/>
              <a:ea typeface="Arial"/>
              <a:cs typeface="Arial"/>
              <a:sym typeface="Arial"/>
            </a:endParaRPr>
          </a:p>
          <a:p>
            <a:pPr indent="-323850" lvl="0" marL="457200" rtl="0" algn="l">
              <a:spcBef>
                <a:spcPts val="0"/>
              </a:spcBef>
              <a:spcAft>
                <a:spcPts val="0"/>
              </a:spcAft>
              <a:buClr>
                <a:schemeClr val="lt1"/>
              </a:buClr>
              <a:buSzPts val="1500"/>
              <a:buFont typeface="Arial"/>
              <a:buChar char="●"/>
            </a:pPr>
            <a:r>
              <a:rPr lang="en" sz="1500">
                <a:solidFill>
                  <a:schemeClr val="lt1"/>
                </a:solidFill>
                <a:highlight>
                  <a:srgbClr val="202729"/>
                </a:highlight>
                <a:latin typeface="Arial"/>
                <a:ea typeface="Arial"/>
                <a:cs typeface="Arial"/>
                <a:sym typeface="Arial"/>
              </a:rPr>
              <a:t>Future work: Explore more datasets and ensemble methods to improve reliability.</a:t>
            </a:r>
            <a:endParaRPr sz="1500">
              <a:solidFill>
                <a:schemeClr val="lt1"/>
              </a:solidFill>
              <a:highlight>
                <a:srgbClr val="202729"/>
              </a:highlight>
              <a:latin typeface="Arial"/>
              <a:ea typeface="Arial"/>
              <a:cs typeface="Arial"/>
              <a:sym typeface="Arial"/>
            </a:endParaRPr>
          </a:p>
          <a:p>
            <a:pPr indent="0" lvl="0" marL="0" rtl="0" algn="l">
              <a:spcBef>
                <a:spcPts val="11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What We’ve Learned</a:t>
            </a:r>
            <a:endParaRPr b="1">
              <a:solidFill>
                <a:schemeClr val="lt1"/>
              </a:solidFill>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300"/>
              </a:spcBef>
              <a:spcAft>
                <a:spcPts val="0"/>
              </a:spcAft>
              <a:buNone/>
            </a:pPr>
            <a:r>
              <a:t/>
            </a:r>
            <a:endParaRPr>
              <a:solidFill>
                <a:schemeClr val="lt1"/>
              </a:solidFill>
              <a:highlight>
                <a:srgbClr val="202729"/>
              </a:highlight>
              <a:latin typeface="Arial"/>
              <a:ea typeface="Arial"/>
              <a:cs typeface="Arial"/>
              <a:sym typeface="Arial"/>
            </a:endParaRPr>
          </a:p>
          <a:p>
            <a:pPr indent="-342900" lvl="0" marL="457200" rtl="0" algn="l">
              <a:spcBef>
                <a:spcPts val="1100"/>
              </a:spcBef>
              <a:spcAft>
                <a:spcPts val="0"/>
              </a:spcAft>
              <a:buClr>
                <a:schemeClr val="lt1"/>
              </a:buClr>
              <a:buSzPts val="1800"/>
              <a:buFont typeface="Arial"/>
              <a:buChar char="●"/>
            </a:pPr>
            <a:r>
              <a:rPr lang="en">
                <a:solidFill>
                  <a:schemeClr val="lt1"/>
                </a:solidFill>
                <a:highlight>
                  <a:srgbClr val="202729"/>
                </a:highlight>
                <a:latin typeface="Arial"/>
                <a:ea typeface="Arial"/>
                <a:cs typeface="Arial"/>
                <a:sym typeface="Arial"/>
              </a:rPr>
              <a:t>Model selection and hyperparameter optimization significantly impact model performance.</a:t>
            </a:r>
            <a:endParaRPr>
              <a:solidFill>
                <a:schemeClr val="lt1"/>
              </a:solidFill>
              <a:highlight>
                <a:srgbClr val="202729"/>
              </a:highlight>
              <a:latin typeface="Arial"/>
              <a:ea typeface="Arial"/>
              <a:cs typeface="Arial"/>
              <a:sym typeface="Arial"/>
            </a:endParaRPr>
          </a:p>
          <a:p>
            <a:pPr indent="-342900" lvl="0" marL="457200" rtl="0" algn="l">
              <a:spcBef>
                <a:spcPts val="0"/>
              </a:spcBef>
              <a:spcAft>
                <a:spcPts val="0"/>
              </a:spcAft>
              <a:buClr>
                <a:schemeClr val="lt1"/>
              </a:buClr>
              <a:buSzPts val="1800"/>
              <a:buFont typeface="Arial"/>
              <a:buChar char="●"/>
            </a:pPr>
            <a:r>
              <a:rPr lang="en">
                <a:solidFill>
                  <a:schemeClr val="lt1"/>
                </a:solidFill>
                <a:highlight>
                  <a:srgbClr val="202729"/>
                </a:highlight>
                <a:latin typeface="Arial"/>
                <a:ea typeface="Arial"/>
                <a:cs typeface="Arial"/>
                <a:sym typeface="Arial"/>
              </a:rPr>
              <a:t>Overfitting can be a problem for certain models like random forests and decision trees.</a:t>
            </a:r>
            <a:endParaRPr>
              <a:solidFill>
                <a:schemeClr val="lt1"/>
              </a:solidFill>
              <a:highlight>
                <a:srgbClr val="202729"/>
              </a:highlight>
              <a:latin typeface="Arial"/>
              <a:ea typeface="Arial"/>
              <a:cs typeface="Arial"/>
              <a:sym typeface="Arial"/>
            </a:endParaRPr>
          </a:p>
          <a:p>
            <a:pPr indent="-342900" lvl="0" marL="457200" rtl="0" algn="l">
              <a:spcBef>
                <a:spcPts val="0"/>
              </a:spcBef>
              <a:spcAft>
                <a:spcPts val="0"/>
              </a:spcAft>
              <a:buClr>
                <a:schemeClr val="lt1"/>
              </a:buClr>
              <a:buSzPts val="1800"/>
              <a:buFont typeface="Arial"/>
              <a:buChar char="●"/>
            </a:pPr>
            <a:r>
              <a:rPr lang="en">
                <a:solidFill>
                  <a:schemeClr val="lt1"/>
                </a:solidFill>
                <a:highlight>
                  <a:srgbClr val="202729"/>
                </a:highlight>
                <a:latin typeface="Arial"/>
                <a:ea typeface="Arial"/>
                <a:cs typeface="Arial"/>
                <a:sym typeface="Arial"/>
              </a:rPr>
              <a:t>SVM is promising for early diagnosis, enabling patients to seek treatment sooner.</a:t>
            </a:r>
            <a:endParaRPr>
              <a:solidFill>
                <a:schemeClr val="lt1"/>
              </a:solidFill>
              <a:highlight>
                <a:srgbClr val="202729"/>
              </a:highlight>
              <a:latin typeface="Arial"/>
              <a:ea typeface="Arial"/>
              <a:cs typeface="Arial"/>
              <a:sym typeface="Arial"/>
            </a:endParaRPr>
          </a:p>
          <a:p>
            <a:pPr indent="0" lvl="0" marL="0" rtl="0" algn="l">
              <a:spcBef>
                <a:spcPts val="11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solidFill>
                  <a:schemeClr val="lt1"/>
                </a:solidFill>
              </a:rPr>
              <a:t>Literature Review 2</a:t>
            </a:r>
            <a:endParaRPr b="1" u="sng">
              <a:solidFill>
                <a:schemeClr val="lt1"/>
              </a:solidFill>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10000"/>
          </a:bodyPr>
          <a:lstStyle/>
          <a:p>
            <a:pPr indent="-319352" lvl="0" marL="457200" rtl="0" algn="l">
              <a:spcBef>
                <a:spcPts val="300"/>
              </a:spcBef>
              <a:spcAft>
                <a:spcPts val="0"/>
              </a:spcAft>
              <a:buClr>
                <a:schemeClr val="lt1"/>
              </a:buClr>
              <a:buSzPct val="100000"/>
              <a:buFont typeface="Arial"/>
              <a:buChar char="●"/>
            </a:pPr>
            <a:r>
              <a:rPr lang="en" sz="2286">
                <a:solidFill>
                  <a:schemeClr val="lt1"/>
                </a:solidFill>
                <a:highlight>
                  <a:srgbClr val="20282A"/>
                </a:highlight>
                <a:latin typeface="Arial"/>
                <a:ea typeface="Arial"/>
                <a:cs typeface="Arial"/>
                <a:sym typeface="Arial"/>
              </a:rPr>
              <a:t>Focus: Evaluate seven machine learning models for predicting student performance using a student data set.</a:t>
            </a:r>
            <a:endParaRPr sz="2286">
              <a:solidFill>
                <a:schemeClr val="lt1"/>
              </a:solidFill>
              <a:highlight>
                <a:srgbClr val="20282A"/>
              </a:highlight>
              <a:latin typeface="Arial"/>
              <a:ea typeface="Arial"/>
              <a:cs typeface="Arial"/>
              <a:sym typeface="Arial"/>
            </a:endParaRPr>
          </a:p>
          <a:p>
            <a:pPr indent="-319352" lvl="0" marL="457200" rtl="0" algn="l">
              <a:spcBef>
                <a:spcPts val="0"/>
              </a:spcBef>
              <a:spcAft>
                <a:spcPts val="0"/>
              </a:spcAft>
              <a:buClr>
                <a:schemeClr val="lt1"/>
              </a:buClr>
              <a:buSzPct val="100000"/>
              <a:buFont typeface="Arial"/>
              <a:buChar char="●"/>
            </a:pPr>
            <a:r>
              <a:rPr lang="en" sz="2286">
                <a:solidFill>
                  <a:schemeClr val="lt1"/>
                </a:solidFill>
                <a:highlight>
                  <a:srgbClr val="20282A"/>
                </a:highlight>
                <a:latin typeface="Arial"/>
                <a:ea typeface="Arial"/>
                <a:cs typeface="Arial"/>
                <a:sym typeface="Arial"/>
              </a:rPr>
              <a:t>Models: ANCOVA, logistic regression, support vector regression, decision trees, random forests, log-linear regression, and partial least squares regression.</a:t>
            </a:r>
            <a:endParaRPr sz="2286">
              <a:solidFill>
                <a:schemeClr val="lt1"/>
              </a:solidFill>
              <a:highlight>
                <a:srgbClr val="20282A"/>
              </a:highlight>
              <a:latin typeface="Arial"/>
              <a:ea typeface="Arial"/>
              <a:cs typeface="Arial"/>
              <a:sym typeface="Arial"/>
            </a:endParaRPr>
          </a:p>
          <a:p>
            <a:pPr indent="-319352" lvl="0" marL="457200" rtl="0" algn="l">
              <a:spcBef>
                <a:spcPts val="0"/>
              </a:spcBef>
              <a:spcAft>
                <a:spcPts val="0"/>
              </a:spcAft>
              <a:buClr>
                <a:schemeClr val="lt1"/>
              </a:buClr>
              <a:buSzPct val="100000"/>
              <a:buFont typeface="Arial"/>
              <a:buChar char="●"/>
            </a:pPr>
            <a:r>
              <a:rPr lang="en" sz="2286">
                <a:solidFill>
                  <a:schemeClr val="lt1"/>
                </a:solidFill>
                <a:highlight>
                  <a:srgbClr val="20282A"/>
                </a:highlight>
                <a:latin typeface="Arial"/>
                <a:ea typeface="Arial"/>
                <a:cs typeface="Arial"/>
                <a:sym typeface="Arial"/>
              </a:rPr>
              <a:t>Goals: Compare model performance and identify factors influencing academic success.</a:t>
            </a:r>
            <a:endParaRPr sz="2286">
              <a:solidFill>
                <a:schemeClr val="lt1"/>
              </a:solidFill>
              <a:highlight>
                <a:srgbClr val="20282A"/>
              </a:highlight>
              <a:latin typeface="Arial"/>
              <a:ea typeface="Arial"/>
              <a:cs typeface="Arial"/>
              <a:sym typeface="Arial"/>
            </a:endParaRPr>
          </a:p>
          <a:p>
            <a:pPr indent="-319352" lvl="0" marL="457200" rtl="0" algn="l">
              <a:spcBef>
                <a:spcPts val="0"/>
              </a:spcBef>
              <a:spcAft>
                <a:spcPts val="0"/>
              </a:spcAft>
              <a:buClr>
                <a:schemeClr val="lt1"/>
              </a:buClr>
              <a:buSzPct val="100000"/>
              <a:buFont typeface="Arial"/>
              <a:buChar char="●"/>
            </a:pPr>
            <a:r>
              <a:rPr lang="en" sz="2286">
                <a:solidFill>
                  <a:schemeClr val="lt1"/>
                </a:solidFill>
                <a:highlight>
                  <a:srgbClr val="20282A"/>
                </a:highlight>
                <a:latin typeface="Arial"/>
                <a:ea typeface="Arial"/>
                <a:cs typeface="Arial"/>
                <a:sym typeface="Arial"/>
              </a:rPr>
              <a:t>Methods: Model evaluation using MSE, RMSE, and R-squared metrics before and after hyperparameter tuning.</a:t>
            </a:r>
            <a:endParaRPr sz="2286">
              <a:solidFill>
                <a:schemeClr val="lt1"/>
              </a:solidFill>
              <a:highlight>
                <a:srgbClr val="20282A"/>
              </a:highlight>
              <a:latin typeface="Arial"/>
              <a:ea typeface="Arial"/>
              <a:cs typeface="Arial"/>
              <a:sym typeface="Arial"/>
            </a:endParaRPr>
          </a:p>
          <a:p>
            <a:pPr indent="-319352" lvl="0" marL="457200" rtl="0" algn="l">
              <a:spcBef>
                <a:spcPts val="0"/>
              </a:spcBef>
              <a:spcAft>
                <a:spcPts val="0"/>
              </a:spcAft>
              <a:buClr>
                <a:schemeClr val="lt1"/>
              </a:buClr>
              <a:buSzPct val="100000"/>
              <a:buFont typeface="Arial"/>
              <a:buChar char="●"/>
            </a:pPr>
            <a:r>
              <a:rPr lang="en" sz="2286">
                <a:solidFill>
                  <a:schemeClr val="lt1"/>
                </a:solidFill>
                <a:highlight>
                  <a:srgbClr val="20282A"/>
                </a:highlight>
                <a:latin typeface="Arial"/>
                <a:ea typeface="Arial"/>
                <a:cs typeface="Arial"/>
                <a:sym typeface="Arial"/>
              </a:rPr>
              <a:t>Results: Log-linear regression outperforms other models with lowest error and highest accuracy.</a:t>
            </a:r>
            <a:endParaRPr sz="2286">
              <a:solidFill>
                <a:schemeClr val="lt1"/>
              </a:solidFill>
              <a:highlight>
                <a:srgbClr val="20282A"/>
              </a:highlight>
              <a:latin typeface="Arial"/>
              <a:ea typeface="Arial"/>
              <a:cs typeface="Arial"/>
              <a:sym typeface="Arial"/>
            </a:endParaRPr>
          </a:p>
          <a:p>
            <a:pPr indent="-319352" lvl="0" marL="457200" rtl="0" algn="l">
              <a:spcBef>
                <a:spcPts val="0"/>
              </a:spcBef>
              <a:spcAft>
                <a:spcPts val="0"/>
              </a:spcAft>
              <a:buClr>
                <a:schemeClr val="lt1"/>
              </a:buClr>
              <a:buSzPct val="100000"/>
              <a:buFont typeface="Arial"/>
              <a:buChar char="●"/>
            </a:pPr>
            <a:r>
              <a:rPr lang="en" sz="2286">
                <a:solidFill>
                  <a:schemeClr val="lt1"/>
                </a:solidFill>
                <a:highlight>
                  <a:srgbClr val="20282A"/>
                </a:highlight>
                <a:latin typeface="Arial"/>
                <a:ea typeface="Arial"/>
                <a:cs typeface="Arial"/>
                <a:sym typeface="Arial"/>
              </a:rPr>
              <a:t>Key Findings: Participation in class and finishing assignments significantly influence performance.</a:t>
            </a:r>
            <a:endParaRPr sz="2286">
              <a:solidFill>
                <a:schemeClr val="lt1"/>
              </a:solidFill>
              <a:highlight>
                <a:srgbClr val="20282A"/>
              </a:highlight>
              <a:latin typeface="Arial"/>
              <a:ea typeface="Arial"/>
              <a:cs typeface="Arial"/>
              <a:sym typeface="Arial"/>
            </a:endParaRPr>
          </a:p>
          <a:p>
            <a:pPr indent="-319352" lvl="0" marL="457200" rtl="0" algn="l">
              <a:spcBef>
                <a:spcPts val="0"/>
              </a:spcBef>
              <a:spcAft>
                <a:spcPts val="0"/>
              </a:spcAft>
              <a:buClr>
                <a:schemeClr val="lt1"/>
              </a:buClr>
              <a:buSzPct val="100000"/>
              <a:buFont typeface="Arial"/>
              <a:buChar char="●"/>
            </a:pPr>
            <a:r>
              <a:rPr lang="en" sz="2286">
                <a:solidFill>
                  <a:schemeClr val="lt1"/>
                </a:solidFill>
                <a:highlight>
                  <a:srgbClr val="20282A"/>
                </a:highlight>
                <a:latin typeface="Arial"/>
                <a:ea typeface="Arial"/>
                <a:cs typeface="Arial"/>
                <a:sym typeface="Arial"/>
              </a:rPr>
              <a:t>Conclusion: Model selection and tuning are crucial for accurate predictions.</a:t>
            </a:r>
            <a:endParaRPr sz="2286">
              <a:solidFill>
                <a:schemeClr val="lt1"/>
              </a:solidFill>
              <a:highlight>
                <a:srgbClr val="20282A"/>
              </a:highlight>
              <a:latin typeface="Arial"/>
              <a:ea typeface="Arial"/>
              <a:cs typeface="Arial"/>
              <a:sym typeface="Arial"/>
            </a:endParaRPr>
          </a:p>
          <a:p>
            <a:pPr indent="0" lvl="0" marL="457200" rtl="0" algn="l">
              <a:spcBef>
                <a:spcPts val="1100"/>
              </a:spcBef>
              <a:spcAft>
                <a:spcPts val="0"/>
              </a:spcAft>
              <a:buNone/>
            </a:pPr>
            <a:r>
              <a:t/>
            </a:r>
            <a:endParaRPr sz="1725">
              <a:solidFill>
                <a:schemeClr val="lt1"/>
              </a:solidFill>
              <a:highlight>
                <a:srgbClr val="20282A"/>
              </a:highlight>
              <a:latin typeface="Arial"/>
              <a:ea typeface="Arial"/>
              <a:cs typeface="Arial"/>
              <a:sym typeface="Arial"/>
            </a:endParaRPr>
          </a:p>
          <a:p>
            <a:pPr indent="0" lvl="0" marL="457200" rtl="0" algn="l">
              <a:spcBef>
                <a:spcPts val="1100"/>
              </a:spcBef>
              <a:spcAft>
                <a:spcPts val="0"/>
              </a:spcAft>
              <a:buNone/>
            </a:pPr>
            <a:r>
              <a:t/>
            </a:r>
            <a:endParaRPr sz="1500">
              <a:solidFill>
                <a:schemeClr val="lt1"/>
              </a:solidFill>
              <a:highlight>
                <a:srgbClr val="202729"/>
              </a:highlight>
              <a:latin typeface="Arial"/>
              <a:ea typeface="Arial"/>
              <a:cs typeface="Arial"/>
              <a:sym typeface="Arial"/>
            </a:endParaRPr>
          </a:p>
          <a:p>
            <a:pPr indent="0" lvl="0" marL="0" rtl="0" algn="l">
              <a:spcBef>
                <a:spcPts val="11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What We’ve Learned</a:t>
            </a:r>
            <a:endParaRPr b="1">
              <a:solidFill>
                <a:schemeClr val="lt1"/>
              </a:solidFill>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56629" lvl="0" marL="457200" rtl="0" algn="l">
              <a:spcBef>
                <a:spcPts val="300"/>
              </a:spcBef>
              <a:spcAft>
                <a:spcPts val="0"/>
              </a:spcAft>
              <a:buClr>
                <a:schemeClr val="lt1"/>
              </a:buClr>
              <a:buSzPts val="2016"/>
              <a:buFont typeface="Arial"/>
              <a:buChar char="●"/>
            </a:pPr>
            <a:r>
              <a:rPr lang="en" sz="2016">
                <a:solidFill>
                  <a:schemeClr val="lt1"/>
                </a:solidFill>
                <a:highlight>
                  <a:srgbClr val="202729"/>
                </a:highlight>
                <a:latin typeface="Arial"/>
                <a:ea typeface="Arial"/>
                <a:cs typeface="Arial"/>
                <a:sym typeface="Arial"/>
              </a:rPr>
              <a:t>Log-linear regression is the most effective model for predicting student performance in this study.</a:t>
            </a:r>
            <a:endParaRPr sz="2016">
              <a:solidFill>
                <a:schemeClr val="lt1"/>
              </a:solidFill>
              <a:highlight>
                <a:srgbClr val="202729"/>
              </a:highlight>
              <a:latin typeface="Arial"/>
              <a:ea typeface="Arial"/>
              <a:cs typeface="Arial"/>
              <a:sym typeface="Arial"/>
            </a:endParaRPr>
          </a:p>
          <a:p>
            <a:pPr indent="-356629" lvl="0" marL="457200" rtl="0" algn="l">
              <a:spcBef>
                <a:spcPts val="0"/>
              </a:spcBef>
              <a:spcAft>
                <a:spcPts val="0"/>
              </a:spcAft>
              <a:buClr>
                <a:schemeClr val="lt1"/>
              </a:buClr>
              <a:buSzPts val="2016"/>
              <a:buFont typeface="Arial"/>
              <a:buChar char="●"/>
            </a:pPr>
            <a:r>
              <a:rPr lang="en" sz="2016">
                <a:solidFill>
                  <a:schemeClr val="lt1"/>
                </a:solidFill>
                <a:highlight>
                  <a:srgbClr val="202729"/>
                </a:highlight>
                <a:latin typeface="Arial"/>
                <a:ea typeface="Arial"/>
                <a:cs typeface="Arial"/>
                <a:sym typeface="Arial"/>
              </a:rPr>
              <a:t>Hyperparameter tuning significantly improves model accuracy for most models.</a:t>
            </a:r>
            <a:endParaRPr sz="2016">
              <a:solidFill>
                <a:schemeClr val="lt1"/>
              </a:solidFill>
              <a:highlight>
                <a:srgbClr val="202729"/>
              </a:highlight>
              <a:latin typeface="Arial"/>
              <a:ea typeface="Arial"/>
              <a:cs typeface="Arial"/>
              <a:sym typeface="Arial"/>
            </a:endParaRPr>
          </a:p>
          <a:p>
            <a:pPr indent="-356629" lvl="0" marL="457200" rtl="0" algn="l">
              <a:spcBef>
                <a:spcPts val="0"/>
              </a:spcBef>
              <a:spcAft>
                <a:spcPts val="0"/>
              </a:spcAft>
              <a:buClr>
                <a:schemeClr val="lt1"/>
              </a:buClr>
              <a:buSzPts val="2016"/>
              <a:buFont typeface="Arial"/>
              <a:buChar char="●"/>
            </a:pPr>
            <a:r>
              <a:rPr lang="en" sz="2016">
                <a:solidFill>
                  <a:schemeClr val="lt1"/>
                </a:solidFill>
                <a:highlight>
                  <a:srgbClr val="202729"/>
                </a:highlight>
                <a:latin typeface="Arial"/>
                <a:ea typeface="Arial"/>
                <a:cs typeface="Arial"/>
                <a:sym typeface="Arial"/>
              </a:rPr>
              <a:t>Behavioral traits like class participation and assignment completion play a significant role in academic success.</a:t>
            </a:r>
            <a:endParaRPr sz="2016">
              <a:solidFill>
                <a:schemeClr val="lt1"/>
              </a:solidFill>
              <a:highlight>
                <a:srgbClr val="202729"/>
              </a:highlight>
              <a:latin typeface="Arial"/>
              <a:ea typeface="Arial"/>
              <a:cs typeface="Arial"/>
              <a:sym typeface="Arial"/>
            </a:endParaRPr>
          </a:p>
          <a:p>
            <a:pPr indent="-356629" lvl="0" marL="457200" rtl="0" algn="l">
              <a:spcBef>
                <a:spcPts val="0"/>
              </a:spcBef>
              <a:spcAft>
                <a:spcPts val="0"/>
              </a:spcAft>
              <a:buClr>
                <a:schemeClr val="lt1"/>
              </a:buClr>
              <a:buSzPts val="2016"/>
              <a:buFont typeface="Arial"/>
              <a:buChar char="●"/>
            </a:pPr>
            <a:r>
              <a:rPr lang="en" sz="2016">
                <a:solidFill>
                  <a:schemeClr val="lt1"/>
                </a:solidFill>
                <a:highlight>
                  <a:srgbClr val="202729"/>
                </a:highlight>
                <a:latin typeface="Arial"/>
                <a:ea typeface="Arial"/>
                <a:cs typeface="Arial"/>
                <a:sym typeface="Arial"/>
              </a:rPr>
              <a:t>Choosing the right model and optimizing parameters are crucial for accurate predictions in education.</a:t>
            </a:r>
            <a:endParaRPr sz="2016">
              <a:solidFill>
                <a:schemeClr val="lt1"/>
              </a:solidFill>
              <a:highlight>
                <a:srgbClr val="202729"/>
              </a:highlight>
              <a:latin typeface="Arial"/>
              <a:ea typeface="Arial"/>
              <a:cs typeface="Arial"/>
              <a:sym typeface="Arial"/>
            </a:endParaRPr>
          </a:p>
          <a:p>
            <a:pPr indent="0" lvl="0" marL="457200" rtl="0" algn="l">
              <a:spcBef>
                <a:spcPts val="1100"/>
              </a:spcBef>
              <a:spcAft>
                <a:spcPts val="0"/>
              </a:spcAft>
              <a:buNone/>
            </a:pPr>
            <a:r>
              <a:t/>
            </a:r>
            <a:endParaRPr sz="388">
              <a:solidFill>
                <a:schemeClr val="lt1"/>
              </a:solidFill>
              <a:highlight>
                <a:srgbClr val="202729"/>
              </a:highlight>
              <a:latin typeface="Arial"/>
              <a:ea typeface="Arial"/>
              <a:cs typeface="Arial"/>
              <a:sym typeface="Arial"/>
            </a:endParaRPr>
          </a:p>
          <a:p>
            <a:pPr indent="0" lvl="0" marL="0" rtl="0" algn="l">
              <a:spcBef>
                <a:spcPts val="11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solidFill>
                  <a:schemeClr val="lt1"/>
                </a:solidFill>
              </a:rPr>
              <a:t>Literature Review 3</a:t>
            </a:r>
            <a:endParaRPr b="1" u="sng">
              <a:solidFill>
                <a:schemeClr val="lt1"/>
              </a:solidFill>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0000" lnSpcReduction="10000"/>
          </a:bodyPr>
          <a:lstStyle/>
          <a:p>
            <a:pPr indent="0" lvl="0" marL="0" rtl="0" algn="l">
              <a:spcBef>
                <a:spcPts val="300"/>
              </a:spcBef>
              <a:spcAft>
                <a:spcPts val="0"/>
              </a:spcAft>
              <a:buNone/>
            </a:pPr>
            <a:r>
              <a:t/>
            </a:r>
            <a:endParaRPr sz="1200">
              <a:solidFill>
                <a:srgbClr val="E3E3E3"/>
              </a:solidFill>
              <a:highlight>
                <a:srgbClr val="131314"/>
              </a:highlight>
              <a:latin typeface="Arial"/>
              <a:ea typeface="Arial"/>
              <a:cs typeface="Arial"/>
              <a:sym typeface="Arial"/>
            </a:endParaRPr>
          </a:p>
          <a:p>
            <a:pPr indent="-315721" lvl="0" marL="457200" rtl="0" algn="l">
              <a:spcBef>
                <a:spcPts val="1100"/>
              </a:spcBef>
              <a:spcAft>
                <a:spcPts val="0"/>
              </a:spcAft>
              <a:buClr>
                <a:schemeClr val="lt1"/>
              </a:buClr>
              <a:buSzPct val="100000"/>
              <a:buFont typeface="Arial"/>
              <a:buChar char="●"/>
            </a:pPr>
            <a:r>
              <a:rPr lang="en" sz="3429">
                <a:solidFill>
                  <a:schemeClr val="lt1"/>
                </a:solidFill>
                <a:highlight>
                  <a:srgbClr val="202729"/>
                </a:highlight>
                <a:latin typeface="Arial"/>
                <a:ea typeface="Arial"/>
                <a:cs typeface="Arial"/>
                <a:sym typeface="Arial"/>
              </a:rPr>
              <a:t>Focus: This study compares eight supervised machine learning models for identifying fraudulent transactions.</a:t>
            </a:r>
            <a:endParaRPr sz="3429">
              <a:solidFill>
                <a:schemeClr val="lt1"/>
              </a:solidFill>
              <a:highlight>
                <a:srgbClr val="202729"/>
              </a:highlight>
              <a:latin typeface="Arial"/>
              <a:ea typeface="Arial"/>
              <a:cs typeface="Arial"/>
              <a:sym typeface="Arial"/>
            </a:endParaRPr>
          </a:p>
          <a:p>
            <a:pPr indent="-315721" lvl="0" marL="457200" rtl="0" algn="l">
              <a:spcBef>
                <a:spcPts val="0"/>
              </a:spcBef>
              <a:spcAft>
                <a:spcPts val="0"/>
              </a:spcAft>
              <a:buClr>
                <a:schemeClr val="lt1"/>
              </a:buClr>
              <a:buSzPct val="100000"/>
              <a:buFont typeface="Arial"/>
              <a:buChar char="●"/>
            </a:pPr>
            <a:r>
              <a:rPr lang="en" sz="3429">
                <a:solidFill>
                  <a:schemeClr val="lt1"/>
                </a:solidFill>
                <a:highlight>
                  <a:srgbClr val="202729"/>
                </a:highlight>
                <a:latin typeface="Arial"/>
                <a:ea typeface="Arial"/>
                <a:cs typeface="Arial"/>
                <a:sym typeface="Arial"/>
              </a:rPr>
              <a:t>Models: Random Forests, Support Vector Machines (SVM), AdaBoost, Logistic Regression, Neural Networks, K-Nearest </a:t>
            </a:r>
            <a:endParaRPr sz="3429">
              <a:solidFill>
                <a:schemeClr val="lt1"/>
              </a:solidFill>
              <a:highlight>
                <a:srgbClr val="202729"/>
              </a:highlight>
              <a:latin typeface="Arial"/>
              <a:ea typeface="Arial"/>
              <a:cs typeface="Arial"/>
              <a:sym typeface="Arial"/>
            </a:endParaRPr>
          </a:p>
          <a:p>
            <a:pPr indent="-315721" lvl="0" marL="457200" rtl="0" algn="l">
              <a:spcBef>
                <a:spcPts val="0"/>
              </a:spcBef>
              <a:spcAft>
                <a:spcPts val="0"/>
              </a:spcAft>
              <a:buClr>
                <a:schemeClr val="lt1"/>
              </a:buClr>
              <a:buSzPct val="100000"/>
              <a:buFont typeface="Arial"/>
              <a:buChar char="●"/>
            </a:pPr>
            <a:r>
              <a:rPr lang="en" sz="3429">
                <a:solidFill>
                  <a:schemeClr val="lt1"/>
                </a:solidFill>
                <a:highlight>
                  <a:srgbClr val="202729"/>
                </a:highlight>
                <a:latin typeface="Arial"/>
                <a:ea typeface="Arial"/>
                <a:cs typeface="Arial"/>
                <a:sym typeface="Arial"/>
              </a:rPr>
              <a:t>Method: Bootstrap sampling and accuracy evaluation for each model.</a:t>
            </a:r>
            <a:endParaRPr sz="3429">
              <a:solidFill>
                <a:schemeClr val="lt1"/>
              </a:solidFill>
              <a:highlight>
                <a:srgbClr val="202729"/>
              </a:highlight>
              <a:latin typeface="Arial"/>
              <a:ea typeface="Arial"/>
              <a:cs typeface="Arial"/>
              <a:sym typeface="Arial"/>
            </a:endParaRPr>
          </a:p>
          <a:p>
            <a:pPr indent="-315721" lvl="0" marL="457200" rtl="0" algn="l">
              <a:spcBef>
                <a:spcPts val="0"/>
              </a:spcBef>
              <a:spcAft>
                <a:spcPts val="0"/>
              </a:spcAft>
              <a:buClr>
                <a:schemeClr val="lt1"/>
              </a:buClr>
              <a:buSzPct val="100000"/>
              <a:buFont typeface="Arial"/>
              <a:buChar char="●"/>
            </a:pPr>
            <a:r>
              <a:rPr lang="en" sz="3429">
                <a:solidFill>
                  <a:schemeClr val="lt1"/>
                </a:solidFill>
                <a:highlight>
                  <a:srgbClr val="202729"/>
                </a:highlight>
                <a:latin typeface="Arial"/>
                <a:ea typeface="Arial"/>
                <a:cs typeface="Arial"/>
                <a:sym typeface="Arial"/>
              </a:rPr>
              <a:t>Results: Top three models (Random Forests, SVM, AdaBoost) achieve 97% accuracy each.</a:t>
            </a:r>
            <a:endParaRPr sz="3429">
              <a:solidFill>
                <a:schemeClr val="lt1"/>
              </a:solidFill>
              <a:highlight>
                <a:srgbClr val="202729"/>
              </a:highlight>
              <a:latin typeface="Arial"/>
              <a:ea typeface="Arial"/>
              <a:cs typeface="Arial"/>
              <a:sym typeface="Arial"/>
            </a:endParaRPr>
          </a:p>
          <a:p>
            <a:pPr indent="-315721" lvl="0" marL="457200" rtl="0" algn="l">
              <a:spcBef>
                <a:spcPts val="0"/>
              </a:spcBef>
              <a:spcAft>
                <a:spcPts val="0"/>
              </a:spcAft>
              <a:buClr>
                <a:schemeClr val="lt1"/>
              </a:buClr>
              <a:buSzPct val="100000"/>
              <a:buFont typeface="Arial"/>
              <a:buChar char="●"/>
            </a:pPr>
            <a:r>
              <a:rPr lang="en" sz="3429">
                <a:solidFill>
                  <a:schemeClr val="lt1"/>
                </a:solidFill>
                <a:highlight>
                  <a:srgbClr val="202729"/>
                </a:highlight>
                <a:latin typeface="Arial"/>
                <a:ea typeface="Arial"/>
                <a:cs typeface="Arial"/>
                <a:sym typeface="Arial"/>
              </a:rPr>
              <a:t>Conclusion: Ensemble of these top models recommended for final fraud categorization.</a:t>
            </a:r>
            <a:endParaRPr sz="3429">
              <a:solidFill>
                <a:schemeClr val="lt1"/>
              </a:solidFill>
              <a:highlight>
                <a:srgbClr val="202729"/>
              </a:highlight>
              <a:latin typeface="Arial"/>
              <a:ea typeface="Arial"/>
              <a:cs typeface="Arial"/>
              <a:sym typeface="Arial"/>
            </a:endParaRPr>
          </a:p>
          <a:p>
            <a:pPr indent="-315721" lvl="0" marL="457200" rtl="0" algn="l">
              <a:spcBef>
                <a:spcPts val="0"/>
              </a:spcBef>
              <a:spcAft>
                <a:spcPts val="0"/>
              </a:spcAft>
              <a:buClr>
                <a:schemeClr val="lt1"/>
              </a:buClr>
              <a:buSzPct val="100000"/>
              <a:buFont typeface="Arial"/>
              <a:buChar char="●"/>
            </a:pPr>
            <a:r>
              <a:rPr lang="en" sz="3429">
                <a:solidFill>
                  <a:schemeClr val="lt1"/>
                </a:solidFill>
                <a:highlight>
                  <a:srgbClr val="202729"/>
                </a:highlight>
                <a:latin typeface="Arial"/>
                <a:ea typeface="Arial"/>
                <a:cs typeface="Arial"/>
                <a:sym typeface="Arial"/>
              </a:rPr>
              <a:t>Limitations: Unsupervised and deep learning methods not tested; private blockchains not explored.</a:t>
            </a:r>
            <a:endParaRPr sz="3429">
              <a:solidFill>
                <a:schemeClr val="lt1"/>
              </a:solidFill>
              <a:highlight>
                <a:srgbClr val="202729"/>
              </a:highlight>
              <a:latin typeface="Arial"/>
              <a:ea typeface="Arial"/>
              <a:cs typeface="Arial"/>
              <a:sym typeface="Arial"/>
            </a:endParaRPr>
          </a:p>
          <a:p>
            <a:pPr indent="-315721" lvl="0" marL="457200" rtl="0" algn="l">
              <a:spcBef>
                <a:spcPts val="0"/>
              </a:spcBef>
              <a:spcAft>
                <a:spcPts val="0"/>
              </a:spcAft>
              <a:buClr>
                <a:schemeClr val="lt1"/>
              </a:buClr>
              <a:buSzPct val="100000"/>
              <a:buFont typeface="Arial"/>
              <a:buChar char="●"/>
            </a:pPr>
            <a:r>
              <a:rPr lang="en" sz="3429">
                <a:solidFill>
                  <a:schemeClr val="lt1"/>
                </a:solidFill>
                <a:highlight>
                  <a:srgbClr val="202729"/>
                </a:highlight>
                <a:latin typeface="Arial"/>
                <a:ea typeface="Arial"/>
                <a:cs typeface="Arial"/>
                <a:sym typeface="Arial"/>
              </a:rPr>
              <a:t>Future Work: Incorporate unsupervised approaches, test on private blockchains.</a:t>
            </a:r>
            <a:endParaRPr sz="3429">
              <a:solidFill>
                <a:schemeClr val="lt1"/>
              </a:solidFill>
              <a:highlight>
                <a:srgbClr val="202729"/>
              </a:highlight>
              <a:latin typeface="Arial"/>
              <a:ea typeface="Arial"/>
              <a:cs typeface="Arial"/>
              <a:sym typeface="Arial"/>
            </a:endParaRPr>
          </a:p>
          <a:p>
            <a:pPr indent="-315721" lvl="0" marL="457200" rtl="0" algn="l">
              <a:spcBef>
                <a:spcPts val="0"/>
              </a:spcBef>
              <a:spcAft>
                <a:spcPts val="0"/>
              </a:spcAft>
              <a:buClr>
                <a:schemeClr val="lt1"/>
              </a:buClr>
              <a:buSzPct val="100000"/>
              <a:buFont typeface="Arial"/>
              <a:buChar char="●"/>
            </a:pPr>
            <a:r>
              <a:rPr lang="en" sz="3429">
                <a:solidFill>
                  <a:schemeClr val="lt1"/>
                </a:solidFill>
                <a:highlight>
                  <a:srgbClr val="202729"/>
                </a:highlight>
                <a:latin typeface="Arial"/>
                <a:ea typeface="Arial"/>
                <a:cs typeface="Arial"/>
                <a:sym typeface="Arial"/>
              </a:rPr>
              <a:t>Value: Sets a baseline for blockchain fraud detection accuracy using supervised learning.</a:t>
            </a:r>
            <a:endParaRPr sz="4516">
              <a:solidFill>
                <a:schemeClr val="lt1"/>
              </a:solidFill>
              <a:highlight>
                <a:srgbClr val="202729"/>
              </a:highlight>
              <a:latin typeface="Arial"/>
              <a:ea typeface="Arial"/>
              <a:cs typeface="Arial"/>
              <a:sym typeface="Arial"/>
            </a:endParaRPr>
          </a:p>
          <a:p>
            <a:pPr indent="0" lvl="0" marL="457200" rtl="0" algn="l">
              <a:spcBef>
                <a:spcPts val="1100"/>
              </a:spcBef>
              <a:spcAft>
                <a:spcPts val="0"/>
              </a:spcAft>
              <a:buNone/>
            </a:pPr>
            <a:r>
              <a:t/>
            </a:r>
            <a:endParaRPr sz="1725">
              <a:solidFill>
                <a:schemeClr val="lt1"/>
              </a:solidFill>
              <a:highlight>
                <a:srgbClr val="20282A"/>
              </a:highlight>
              <a:latin typeface="Arial"/>
              <a:ea typeface="Arial"/>
              <a:cs typeface="Arial"/>
              <a:sym typeface="Arial"/>
            </a:endParaRPr>
          </a:p>
          <a:p>
            <a:pPr indent="0" lvl="0" marL="457200" rtl="0" algn="l">
              <a:spcBef>
                <a:spcPts val="1100"/>
              </a:spcBef>
              <a:spcAft>
                <a:spcPts val="0"/>
              </a:spcAft>
              <a:buNone/>
            </a:pPr>
            <a:r>
              <a:t/>
            </a:r>
            <a:endParaRPr sz="1500">
              <a:solidFill>
                <a:schemeClr val="lt1"/>
              </a:solidFill>
              <a:highlight>
                <a:srgbClr val="202729"/>
              </a:highlight>
              <a:latin typeface="Arial"/>
              <a:ea typeface="Arial"/>
              <a:cs typeface="Arial"/>
              <a:sym typeface="Arial"/>
            </a:endParaRPr>
          </a:p>
          <a:p>
            <a:pPr indent="0" lvl="0" marL="0" rtl="0" algn="l">
              <a:spcBef>
                <a:spcPts val="11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What We’ve Learned</a:t>
            </a:r>
            <a:endParaRPr b="1">
              <a:solidFill>
                <a:schemeClr val="lt1"/>
              </a:solidFill>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300"/>
              </a:spcBef>
              <a:spcAft>
                <a:spcPts val="0"/>
              </a:spcAft>
              <a:buClr>
                <a:srgbClr val="E3E3E3"/>
              </a:buClr>
              <a:buSzPts val="1700"/>
              <a:buFont typeface="Arial"/>
              <a:buChar char="●"/>
            </a:pPr>
            <a:r>
              <a:rPr lang="en" sz="1700">
                <a:solidFill>
                  <a:srgbClr val="E3E3E3"/>
                </a:solidFill>
                <a:highlight>
                  <a:srgbClr val="202729"/>
                </a:highlight>
                <a:latin typeface="Arial"/>
                <a:ea typeface="Arial"/>
                <a:cs typeface="Arial"/>
                <a:sym typeface="Arial"/>
              </a:rPr>
              <a:t>Supervised machine learning models can achieve high accuracy (97%) in detecting fraudulent blockchain transactions.</a:t>
            </a:r>
            <a:endParaRPr sz="1700">
              <a:solidFill>
                <a:srgbClr val="E3E3E3"/>
              </a:solidFill>
              <a:highlight>
                <a:srgbClr val="202729"/>
              </a:highlight>
              <a:latin typeface="Arial"/>
              <a:ea typeface="Arial"/>
              <a:cs typeface="Arial"/>
              <a:sym typeface="Arial"/>
            </a:endParaRPr>
          </a:p>
          <a:p>
            <a:pPr indent="-336550" lvl="0" marL="457200" rtl="0" algn="l">
              <a:spcBef>
                <a:spcPts val="0"/>
              </a:spcBef>
              <a:spcAft>
                <a:spcPts val="0"/>
              </a:spcAft>
              <a:buClr>
                <a:srgbClr val="E3E3E3"/>
              </a:buClr>
              <a:buSzPts val="1700"/>
              <a:buFont typeface="Arial"/>
              <a:buChar char="●"/>
            </a:pPr>
            <a:r>
              <a:rPr lang="en" sz="1700">
                <a:solidFill>
                  <a:srgbClr val="E3E3E3"/>
                </a:solidFill>
                <a:highlight>
                  <a:srgbClr val="202729"/>
                </a:highlight>
                <a:latin typeface="Arial"/>
                <a:ea typeface="Arial"/>
                <a:cs typeface="Arial"/>
                <a:sym typeface="Arial"/>
              </a:rPr>
              <a:t>Random Forests, SVM, and AdaBoost are particularly effective for this task.</a:t>
            </a:r>
            <a:endParaRPr sz="1700">
              <a:solidFill>
                <a:srgbClr val="E3E3E3"/>
              </a:solidFill>
              <a:highlight>
                <a:srgbClr val="202729"/>
              </a:highlight>
              <a:latin typeface="Arial"/>
              <a:ea typeface="Arial"/>
              <a:cs typeface="Arial"/>
              <a:sym typeface="Arial"/>
            </a:endParaRPr>
          </a:p>
          <a:p>
            <a:pPr indent="-336550" lvl="0" marL="457200" rtl="0" algn="l">
              <a:spcBef>
                <a:spcPts val="0"/>
              </a:spcBef>
              <a:spcAft>
                <a:spcPts val="0"/>
              </a:spcAft>
              <a:buClr>
                <a:srgbClr val="E3E3E3"/>
              </a:buClr>
              <a:buSzPts val="1700"/>
              <a:buFont typeface="Arial"/>
              <a:buChar char="●"/>
            </a:pPr>
            <a:r>
              <a:rPr lang="en" sz="1700">
                <a:solidFill>
                  <a:srgbClr val="E3E3E3"/>
                </a:solidFill>
                <a:highlight>
                  <a:srgbClr val="202729"/>
                </a:highlight>
                <a:latin typeface="Arial"/>
                <a:ea typeface="Arial"/>
                <a:cs typeface="Arial"/>
                <a:sym typeface="Arial"/>
              </a:rPr>
              <a:t>Combining these models in an ensemble can further improve fraud detection performance.</a:t>
            </a:r>
            <a:endParaRPr sz="1700">
              <a:solidFill>
                <a:srgbClr val="E3E3E3"/>
              </a:solidFill>
              <a:highlight>
                <a:srgbClr val="202729"/>
              </a:highlight>
              <a:latin typeface="Arial"/>
              <a:ea typeface="Arial"/>
              <a:cs typeface="Arial"/>
              <a:sym typeface="Arial"/>
            </a:endParaRPr>
          </a:p>
          <a:p>
            <a:pPr indent="0" lvl="0" marL="457200" rtl="0" algn="l">
              <a:spcBef>
                <a:spcPts val="1100"/>
              </a:spcBef>
              <a:spcAft>
                <a:spcPts val="0"/>
              </a:spcAft>
              <a:buNone/>
            </a:pPr>
            <a:r>
              <a:t/>
            </a:r>
            <a:endParaRPr sz="2016">
              <a:solidFill>
                <a:schemeClr val="lt1"/>
              </a:solidFill>
              <a:highlight>
                <a:srgbClr val="202729"/>
              </a:highlight>
              <a:latin typeface="Arial"/>
              <a:ea typeface="Arial"/>
              <a:cs typeface="Arial"/>
              <a:sym typeface="Arial"/>
            </a:endParaRPr>
          </a:p>
          <a:p>
            <a:pPr indent="0" lvl="0" marL="457200" rtl="0" algn="l">
              <a:spcBef>
                <a:spcPts val="1100"/>
              </a:spcBef>
              <a:spcAft>
                <a:spcPts val="0"/>
              </a:spcAft>
              <a:buNone/>
            </a:pPr>
            <a:r>
              <a:t/>
            </a:r>
            <a:endParaRPr sz="388">
              <a:solidFill>
                <a:schemeClr val="lt1"/>
              </a:solidFill>
              <a:highlight>
                <a:srgbClr val="202729"/>
              </a:highlight>
              <a:latin typeface="Arial"/>
              <a:ea typeface="Arial"/>
              <a:cs typeface="Arial"/>
              <a:sym typeface="Arial"/>
            </a:endParaRPr>
          </a:p>
          <a:p>
            <a:pPr indent="0" lvl="0" marL="0" rtl="0" algn="l">
              <a:spcBef>
                <a:spcPts val="11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