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.sidekickopen79.com/s1t/c/5/f18dQhb0SdYj8bGch0W2n0x6l2B9nMJW7t69v68pTbB4W63Bc1d16gGCMf3DJp1901?te=W3R5hFj4cm2zwW4cHbrv3K4dNZW3GGZrk1LCtCBW4fHrkG4cP21jf3R5h1204&amp;si=370885007&amp;pi=a68632e2-e84c-4cff-8541-4a0fd2702aba" TargetMode="External"/><Relationship Id="rId2" Type="http://schemas.openxmlformats.org/officeDocument/2006/relationships/hyperlink" Target="https://t.sidekickopen79.com/s1t/c/5/f18dQhb0SdYj8bGch0W2n0x6l2B9nMJW7t69v68pTbB4W63Bc1d16gGCMf3DJp1901?te=W3R5hFj4cm2zwW4cHbrv3K4dNZW3GGZrk1LBf35F47PNcYS6TW1&amp;si=370885007&amp;pi=a68632e2-e84c-4cff-8541-4a0fd2702aba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ql.com/" TargetMode="External"/><Relationship Id="rId3" Type="http://schemas.openxmlformats.org/officeDocument/2006/relationships/hyperlink" Target="https://db-engines.com/en/article/RDBMS" TargetMode="External"/><Relationship Id="rId7" Type="http://schemas.openxmlformats.org/officeDocument/2006/relationships/hyperlink" Target="https://www.microsoft.com/en-us/sql-server/" TargetMode="External"/><Relationship Id="rId12" Type="http://schemas.openxmlformats.org/officeDocument/2006/relationships/hyperlink" Target="https://www.postgresql.org/docs/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db-engines.com/en/article/Spatial+DBMS" TargetMode="External"/><Relationship Id="rId11" Type="http://schemas.openxmlformats.org/officeDocument/2006/relationships/hyperlink" Target="https://dev.mysql.com/doc/" TargetMode="External"/><Relationship Id="rId5" Type="http://schemas.openxmlformats.org/officeDocument/2006/relationships/hyperlink" Target="https://db-engines.com/en/article/Graph+DBMS" TargetMode="External"/><Relationship Id="rId10" Type="http://schemas.openxmlformats.org/officeDocument/2006/relationships/hyperlink" Target="https://docs.microsoft.com/en-US/sql/sql-server/" TargetMode="External"/><Relationship Id="rId4" Type="http://schemas.openxmlformats.org/officeDocument/2006/relationships/hyperlink" Target="https://db-engines.com/en/article/Document+Stores" TargetMode="External"/><Relationship Id="rId9" Type="http://schemas.openxmlformats.org/officeDocument/2006/relationships/hyperlink" Target="https://www.postgresql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CHECKPOINT DATABASE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Zéguina</a:t>
            </a:r>
            <a:r>
              <a:rPr lang="fr-FR" dirty="0" smtClean="0"/>
              <a:t> </a:t>
            </a:r>
            <a:r>
              <a:rPr lang="fr-FR" dirty="0" err="1" smtClean="0"/>
              <a:t>Intissar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28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228754"/>
              </p:ext>
            </p:extLst>
          </p:nvPr>
        </p:nvGraphicFramePr>
        <p:xfrm>
          <a:off x="-2" y="5"/>
          <a:ext cx="12192004" cy="6857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/>
                <a:gridCol w="3048001"/>
                <a:gridCol w="3048001"/>
                <a:gridCol w="3048001"/>
              </a:tblGrid>
              <a:tr h="375780"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b="1" dirty="0">
                          <a:effectLst/>
                          <a:latin typeface="Tahoma" panose="020B0604030504040204" pitchFamily="34" charset="0"/>
                        </a:rPr>
                        <a:t>Microsoft SQL Server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b="1" dirty="0">
                          <a:effectLst/>
                          <a:latin typeface="Tahoma" panose="020B0604030504040204" pitchFamily="34" charset="0"/>
                        </a:rPr>
                        <a:t>MySQL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b="1" dirty="0" err="1">
                          <a:effectLst/>
                          <a:latin typeface="Tahoma" panose="020B0604030504040204" pitchFamily="34" charset="0"/>
                        </a:rPr>
                        <a:t>PostgreSQL</a:t>
                      </a:r>
                      <a:r>
                        <a:rPr lang="fr-FR" b="1" dirty="0">
                          <a:effectLst/>
                          <a:latin typeface="Tahoma" panose="020B0604030504040204" pitchFamily="34" charset="0"/>
                        </a:rPr>
                        <a:t>  </a:t>
                      </a:r>
                    </a:p>
                  </a:txBody>
                  <a:tcPr/>
                </a:tc>
              </a:tr>
              <a:tr h="375780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License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commercial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Open Source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Open Source </a:t>
                      </a:r>
                    </a:p>
                  </a:txBody>
                  <a:tcPr/>
                </a:tc>
              </a:tr>
              <a:tr h="375780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Cloud-based only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no</a:t>
                      </a:r>
                    </a:p>
                  </a:txBody>
                  <a:tcPr/>
                </a:tc>
              </a:tr>
              <a:tr h="2066794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DBaaS offerings (sponsored links)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fr-FR"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  <a:latin typeface="Tahoma" panose="020B0604030504040204" pitchFamily="34" charset="0"/>
                          <a:hlinkClick r:id="rId2"/>
                        </a:rPr>
                        <a:t>ScaleGrid for MySQL</a:t>
                      </a:r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: Fully managed MySQL hosting on AWS, Azure and DigitalOcean with high availability and SSH access on the #1 multi-cloud DBaaS.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  <a:latin typeface="Tahoma" panose="020B0604030504040204" pitchFamily="34" charset="0"/>
                          <a:hlinkClick r:id="rId3"/>
                        </a:rPr>
                        <a:t>ScaleGrid for PostgreSQL</a:t>
                      </a:r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: Fully managed PostgreSQL hosting on AWS, Azure and DigitalOcean with high availability and SSH access on the #1 multi-cloud DBaaS.</a:t>
                      </a:r>
                    </a:p>
                  </a:txBody>
                  <a:tcPr/>
                </a:tc>
              </a:tr>
              <a:tr h="657617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Implementation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C and 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C</a:t>
                      </a:r>
                    </a:p>
                  </a:txBody>
                  <a:tcPr/>
                </a:tc>
              </a:tr>
              <a:tr h="375780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ta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yes</a:t>
                      </a:r>
                    </a:p>
                  </a:txBody>
                  <a:tcPr/>
                </a:tc>
              </a:tr>
              <a:tr h="375780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Typing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yes</a:t>
                      </a:r>
                    </a:p>
                  </a:txBody>
                  <a:tcPr/>
                </a:tc>
              </a:tr>
              <a:tr h="375780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XML support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 err="1">
                          <a:effectLst/>
                          <a:latin typeface="Tahoma" panose="020B0604030504040204" pitchFamily="34" charset="0"/>
                        </a:rPr>
                        <a:t>yes</a:t>
                      </a:r>
                      <a:endParaRPr lang="fr-FR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yes </a:t>
                      </a:r>
                    </a:p>
                  </a:txBody>
                  <a:tcPr/>
                </a:tc>
              </a:tr>
              <a:tr h="375780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Secondary indexes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 err="1">
                          <a:effectLst/>
                          <a:latin typeface="Tahoma" panose="020B0604030504040204" pitchFamily="34" charset="0"/>
                        </a:rPr>
                        <a:t>yes</a:t>
                      </a:r>
                      <a:endParaRPr lang="fr-FR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</a:tr>
              <a:tr h="375780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Foreign keys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yes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yes</a:t>
                      </a:r>
                    </a:p>
                  </a:txBody>
                  <a:tcPr/>
                </a:tc>
              </a:tr>
              <a:tr h="375780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Transaction concepts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ACID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ACID</a:t>
                      </a:r>
                    </a:p>
                  </a:txBody>
                  <a:tcPr/>
                </a:tc>
              </a:tr>
              <a:tr h="375780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Concurrency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yes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yes</a:t>
                      </a:r>
                    </a:p>
                  </a:txBody>
                  <a:tcPr/>
                </a:tc>
              </a:tr>
              <a:tr h="375780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Durability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 err="1">
                          <a:effectLst/>
                          <a:latin typeface="Tahoma" panose="020B0604030504040204" pitchFamily="34" charset="0"/>
                        </a:rPr>
                        <a:t>yes</a:t>
                      </a:r>
                      <a:endParaRPr lang="fr-FR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 err="1">
                          <a:effectLst/>
                          <a:latin typeface="Tahoma" panose="020B0604030504040204" pitchFamily="34" charset="0"/>
                        </a:rPr>
                        <a:t>yes</a:t>
                      </a:r>
                      <a:endParaRPr lang="fr-FR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63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90863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391886"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b="1" dirty="0">
                          <a:effectLst/>
                          <a:latin typeface="Tahoma" panose="020B0604030504040204" pitchFamily="34" charset="0"/>
                        </a:rPr>
                        <a:t>Microsoft SQL Server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b="1" dirty="0">
                          <a:effectLst/>
                          <a:latin typeface="Tahoma" panose="020B0604030504040204" pitchFamily="34" charset="0"/>
                        </a:rPr>
                        <a:t>MySQL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b="1" dirty="0" err="1">
                          <a:effectLst/>
                          <a:latin typeface="Tahoma" panose="020B0604030504040204" pitchFamily="34" charset="0"/>
                        </a:rPr>
                        <a:t>PostgreSQL</a:t>
                      </a:r>
                      <a:r>
                        <a:rPr lang="fr-FR" b="1" dirty="0">
                          <a:effectLst/>
                          <a:latin typeface="Tahoma" panose="020B0604030504040204" pitchFamily="34" charset="0"/>
                        </a:rPr>
                        <a:t>  </a:t>
                      </a:r>
                    </a:p>
                  </a:txBody>
                  <a:tcPr/>
                </a:tc>
              </a:tr>
              <a:tr h="1404257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APIs and other access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600">
                          <a:effectLst/>
                          <a:latin typeface="Tahoma" panose="020B0604030504040204" pitchFamily="34" charset="0"/>
                        </a:rPr>
                        <a:t>ADO.NET</a:t>
                      </a:r>
                      <a:br>
                        <a:rPr lang="fr-FR" sz="160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>
                          <a:effectLst/>
                          <a:latin typeface="Tahoma" panose="020B0604030504040204" pitchFamily="34" charset="0"/>
                        </a:rPr>
                        <a:t>JDBC</a:t>
                      </a:r>
                      <a:br>
                        <a:rPr lang="fr-FR" sz="160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>
                          <a:effectLst/>
                          <a:latin typeface="Tahoma" panose="020B0604030504040204" pitchFamily="34" charset="0"/>
                        </a:rPr>
                        <a:t>ODBC</a:t>
                      </a:r>
                      <a:br>
                        <a:rPr lang="fr-FR" sz="160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>
                          <a:effectLst/>
                          <a:latin typeface="Tahoma" panose="020B0604030504040204" pitchFamily="34" charset="0"/>
                        </a:rPr>
                        <a:t>OLE DB</a:t>
                      </a:r>
                      <a:br>
                        <a:rPr lang="fr-FR" sz="160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>
                          <a:effectLst/>
                          <a:latin typeface="Tahoma" panose="020B0604030504040204" pitchFamily="34" charset="0"/>
                        </a:rPr>
                        <a:t>Tabular Data Stream (TDS)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Tahoma" panose="020B0604030504040204" pitchFamily="34" charset="0"/>
                        </a:rPr>
                        <a:t>ADO.NET</a:t>
                      </a:r>
                      <a:br>
                        <a:rPr lang="en-US" sz="160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en-US" sz="1600">
                          <a:effectLst/>
                          <a:latin typeface="Tahoma" panose="020B0604030504040204" pitchFamily="34" charset="0"/>
                        </a:rPr>
                        <a:t>JDBC</a:t>
                      </a:r>
                      <a:br>
                        <a:rPr lang="en-US" sz="160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en-US" sz="1600">
                          <a:effectLst/>
                          <a:latin typeface="Tahoma" panose="020B0604030504040204" pitchFamily="34" charset="0"/>
                        </a:rPr>
                        <a:t>ODBC</a:t>
                      </a:r>
                      <a:br>
                        <a:rPr lang="en-US" sz="160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en-US" sz="1600">
                          <a:effectLst/>
                          <a:latin typeface="Tahoma" panose="020B0604030504040204" pitchFamily="34" charset="0"/>
                        </a:rPr>
                        <a:t>Proprietary native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Tahoma" panose="020B0604030504040204" pitchFamily="34" charset="0"/>
                        </a:rPr>
                        <a:t>ADO.NET</a:t>
                      </a:r>
                      <a:br>
                        <a:rPr lang="en-US" sz="160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en-US" sz="1600">
                          <a:effectLst/>
                          <a:latin typeface="Tahoma" panose="020B0604030504040204" pitchFamily="34" charset="0"/>
                        </a:rPr>
                        <a:t>JDBC</a:t>
                      </a:r>
                      <a:br>
                        <a:rPr lang="en-US" sz="160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en-US" sz="1600">
                          <a:effectLst/>
                          <a:latin typeface="Tahoma" panose="020B0604030504040204" pitchFamily="34" charset="0"/>
                        </a:rPr>
                        <a:t>native C library</a:t>
                      </a:r>
                      <a:br>
                        <a:rPr lang="en-US" sz="160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en-US" sz="1600">
                          <a:effectLst/>
                          <a:latin typeface="Tahoma" panose="020B0604030504040204" pitchFamily="34" charset="0"/>
                        </a:rPr>
                        <a:t>ODBC</a:t>
                      </a:r>
                      <a:br>
                        <a:rPr lang="en-US" sz="160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en-US" sz="1600">
                          <a:effectLst/>
                          <a:latin typeface="Tahoma" panose="020B0604030504040204" pitchFamily="34" charset="0"/>
                        </a:rPr>
                        <a:t>streaming API for large objects</a:t>
                      </a:r>
                    </a:p>
                  </a:txBody>
                  <a:tcPr/>
                </a:tc>
              </a:tr>
              <a:tr h="5061857">
                <a:tc>
                  <a:txBody>
                    <a:bodyPr/>
                    <a:lstStyle/>
                    <a:p>
                      <a:pPr fontAlgn="t"/>
                      <a:r>
                        <a:rPr lang="fr-FR" sz="1600">
                          <a:effectLst/>
                        </a:rPr>
                        <a:t>Supported programming 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600">
                          <a:effectLst/>
                          <a:latin typeface="Tahoma" panose="020B0604030504040204" pitchFamily="34" charset="0"/>
                        </a:rPr>
                        <a:t>C#</a:t>
                      </a:r>
                      <a:br>
                        <a:rPr lang="fr-FR" sz="160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>
                          <a:effectLst/>
                          <a:latin typeface="Tahoma" panose="020B0604030504040204" pitchFamily="34" charset="0"/>
                        </a:rPr>
                        <a:t>C++</a:t>
                      </a:r>
                      <a:br>
                        <a:rPr lang="fr-FR" sz="160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>
                          <a:effectLst/>
                          <a:latin typeface="Tahoma" panose="020B0604030504040204" pitchFamily="34" charset="0"/>
                        </a:rPr>
                        <a:t>Delphi</a:t>
                      </a:r>
                      <a:br>
                        <a:rPr lang="fr-FR" sz="160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>
                          <a:effectLst/>
                          <a:latin typeface="Tahoma" panose="020B0604030504040204" pitchFamily="34" charset="0"/>
                        </a:rPr>
                        <a:t>Go</a:t>
                      </a:r>
                      <a:br>
                        <a:rPr lang="fr-FR" sz="160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>
                          <a:effectLst/>
                          <a:latin typeface="Tahoma" panose="020B0604030504040204" pitchFamily="34" charset="0"/>
                        </a:rPr>
                        <a:t>Java</a:t>
                      </a:r>
                      <a:br>
                        <a:rPr lang="fr-FR" sz="160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>
                          <a:effectLst/>
                          <a:latin typeface="Tahoma" panose="020B0604030504040204" pitchFamily="34" charset="0"/>
                        </a:rPr>
                        <a:t>JavaScript (Node.js)</a:t>
                      </a:r>
                      <a:br>
                        <a:rPr lang="fr-FR" sz="160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>
                          <a:effectLst/>
                          <a:latin typeface="Tahoma" panose="020B0604030504040204" pitchFamily="34" charset="0"/>
                        </a:rPr>
                        <a:t>PHP</a:t>
                      </a:r>
                      <a:br>
                        <a:rPr lang="fr-FR" sz="160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>
                          <a:effectLst/>
                          <a:latin typeface="Tahoma" panose="020B0604030504040204" pitchFamily="34" charset="0"/>
                        </a:rPr>
                        <a:t>Python</a:t>
                      </a:r>
                      <a:br>
                        <a:rPr lang="fr-FR" sz="160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>
                          <a:effectLst/>
                          <a:latin typeface="Tahoma" panose="020B0604030504040204" pitchFamily="34" charset="0"/>
                        </a:rPr>
                        <a:t>R</a:t>
                      </a:r>
                      <a:br>
                        <a:rPr lang="fr-FR" sz="160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>
                          <a:effectLst/>
                          <a:latin typeface="Tahoma" panose="020B0604030504040204" pitchFamily="34" charset="0"/>
                        </a:rPr>
                        <a:t>Ruby</a:t>
                      </a:r>
                      <a:br>
                        <a:rPr lang="fr-FR" sz="160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>
                          <a:effectLst/>
                          <a:latin typeface="Tahoma" panose="020B0604030504040204" pitchFamily="34" charset="0"/>
                        </a:rPr>
                        <a:t>Visual 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600" dirty="0">
                          <a:effectLst/>
                          <a:latin typeface="Tahoma" panose="020B0604030504040204" pitchFamily="34" charset="0"/>
                        </a:rPr>
                        <a:t>Ada</a:t>
                      </a:r>
                      <a:br>
                        <a:rPr lang="fr-FR" sz="1600" dirty="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 dirty="0">
                          <a:effectLst/>
                          <a:latin typeface="Tahoma" panose="020B0604030504040204" pitchFamily="34" charset="0"/>
                        </a:rPr>
                        <a:t>C</a:t>
                      </a:r>
                      <a:br>
                        <a:rPr lang="fr-FR" sz="1600" dirty="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 dirty="0" err="1">
                          <a:effectLst/>
                          <a:latin typeface="Tahoma" panose="020B0604030504040204" pitchFamily="34" charset="0"/>
                        </a:rPr>
                        <a:t>C</a:t>
                      </a:r>
                      <a:r>
                        <a:rPr lang="fr-FR" sz="1600" dirty="0">
                          <a:effectLst/>
                          <a:latin typeface="Tahoma" panose="020B0604030504040204" pitchFamily="34" charset="0"/>
                        </a:rPr>
                        <a:t>#</a:t>
                      </a:r>
                      <a:br>
                        <a:rPr lang="fr-FR" sz="1600" dirty="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 dirty="0">
                          <a:effectLst/>
                          <a:latin typeface="Tahoma" panose="020B0604030504040204" pitchFamily="34" charset="0"/>
                        </a:rPr>
                        <a:t>C++</a:t>
                      </a:r>
                      <a:br>
                        <a:rPr lang="fr-FR" sz="1600" dirty="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 dirty="0">
                          <a:effectLst/>
                          <a:latin typeface="Tahoma" panose="020B0604030504040204" pitchFamily="34" charset="0"/>
                        </a:rPr>
                        <a:t>D</a:t>
                      </a:r>
                      <a:br>
                        <a:rPr lang="fr-FR" sz="1600" dirty="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 dirty="0">
                          <a:effectLst/>
                          <a:latin typeface="Tahoma" panose="020B0604030504040204" pitchFamily="34" charset="0"/>
                        </a:rPr>
                        <a:t>Delphi</a:t>
                      </a:r>
                      <a:br>
                        <a:rPr lang="fr-FR" sz="1600" dirty="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 dirty="0">
                          <a:effectLst/>
                          <a:latin typeface="Tahoma" panose="020B0604030504040204" pitchFamily="34" charset="0"/>
                        </a:rPr>
                        <a:t>Eiffel</a:t>
                      </a:r>
                      <a:br>
                        <a:rPr lang="fr-FR" sz="1600" dirty="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 dirty="0">
                          <a:effectLst/>
                          <a:latin typeface="Tahoma" panose="020B0604030504040204" pitchFamily="34" charset="0"/>
                        </a:rPr>
                        <a:t>Erlang</a:t>
                      </a:r>
                      <a:br>
                        <a:rPr lang="fr-FR" sz="1600" dirty="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 dirty="0" err="1">
                          <a:effectLst/>
                          <a:latin typeface="Tahoma" panose="020B0604030504040204" pitchFamily="34" charset="0"/>
                        </a:rPr>
                        <a:t>Haskell</a:t>
                      </a:r>
                      <a:r>
                        <a:rPr lang="fr-FR" sz="1600" dirty="0">
                          <a:effectLst/>
                          <a:latin typeface="Tahoma" panose="020B0604030504040204" pitchFamily="34" charset="0"/>
                        </a:rPr>
                        <a:t/>
                      </a:r>
                      <a:br>
                        <a:rPr lang="fr-FR" sz="1600" dirty="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 dirty="0">
                          <a:effectLst/>
                          <a:latin typeface="Tahoma" panose="020B0604030504040204" pitchFamily="34" charset="0"/>
                        </a:rPr>
                        <a:t>Java</a:t>
                      </a:r>
                      <a:br>
                        <a:rPr lang="fr-FR" sz="1600" dirty="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 dirty="0">
                          <a:effectLst/>
                          <a:latin typeface="Tahoma" panose="020B0604030504040204" pitchFamily="34" charset="0"/>
                        </a:rPr>
                        <a:t>JavaScript (Node.js)</a:t>
                      </a:r>
                      <a:br>
                        <a:rPr lang="fr-FR" sz="1600" dirty="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 dirty="0">
                          <a:effectLst/>
                          <a:latin typeface="Tahoma" panose="020B0604030504040204" pitchFamily="34" charset="0"/>
                        </a:rPr>
                        <a:t>Objective-C</a:t>
                      </a:r>
                      <a:br>
                        <a:rPr lang="fr-FR" sz="1600" dirty="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 dirty="0" err="1" smtClean="0">
                          <a:effectLst/>
                          <a:latin typeface="Tahoma" panose="020B0604030504040204" pitchFamily="34" charset="0"/>
                        </a:rPr>
                        <a:t>OCaml</a:t>
                      </a:r>
                      <a:r>
                        <a:rPr lang="fr-FR" sz="1600" dirty="0" smtClean="0">
                          <a:effectLst/>
                          <a:latin typeface="Tahoma" panose="020B0604030504040204" pitchFamily="34" charset="0"/>
                        </a:rPr>
                        <a:t/>
                      </a:r>
                      <a:br>
                        <a:rPr lang="fr-FR" sz="1600" dirty="0" smtClean="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 dirty="0" smtClean="0">
                          <a:effectLst/>
                          <a:latin typeface="Tahoma" panose="020B0604030504040204" pitchFamily="34" charset="0"/>
                        </a:rPr>
                        <a:t>Perl</a:t>
                      </a:r>
                      <a:br>
                        <a:rPr lang="fr-FR" sz="1600" dirty="0" smtClean="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 dirty="0" smtClean="0">
                          <a:effectLst/>
                          <a:latin typeface="Tahoma" panose="020B0604030504040204" pitchFamily="34" charset="0"/>
                        </a:rPr>
                        <a:t>PHP</a:t>
                      </a:r>
                      <a:br>
                        <a:rPr lang="fr-FR" sz="1600" dirty="0" smtClean="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 dirty="0" smtClean="0">
                          <a:effectLst/>
                          <a:latin typeface="Tahoma" panose="020B0604030504040204" pitchFamily="34" charset="0"/>
                        </a:rPr>
                        <a:t>Python</a:t>
                      </a:r>
                      <a:br>
                        <a:rPr lang="fr-FR" sz="1600" dirty="0" smtClean="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 dirty="0" smtClean="0">
                          <a:effectLst/>
                          <a:latin typeface="Tahoma" panose="020B0604030504040204" pitchFamily="34" charset="0"/>
                        </a:rPr>
                        <a:t>Ruby</a:t>
                      </a:r>
                      <a:br>
                        <a:rPr lang="fr-FR" sz="1600" dirty="0" smtClean="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 dirty="0" err="1" smtClean="0">
                          <a:effectLst/>
                          <a:latin typeface="Tahoma" panose="020B0604030504040204" pitchFamily="34" charset="0"/>
                        </a:rPr>
                        <a:t>Scheme</a:t>
                      </a:r>
                      <a:r>
                        <a:rPr lang="fr-FR" sz="1600" dirty="0" smtClean="0">
                          <a:effectLst/>
                          <a:latin typeface="Tahoma" panose="020B0604030504040204" pitchFamily="34" charset="0"/>
                        </a:rPr>
                        <a:t/>
                      </a:r>
                      <a:br>
                        <a:rPr lang="fr-FR" sz="1600" dirty="0" smtClean="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 dirty="0" err="1" smtClean="0">
                          <a:effectLst/>
                          <a:latin typeface="Tahoma" panose="020B0604030504040204" pitchFamily="34" charset="0"/>
                        </a:rPr>
                        <a:t>Tcl</a:t>
                      </a:r>
                      <a:endParaRPr lang="fr-FR" sz="16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600" dirty="0">
                          <a:effectLst/>
                          <a:latin typeface="Tahoma" panose="020B0604030504040204" pitchFamily="34" charset="0"/>
                        </a:rPr>
                        <a:t>.Net</a:t>
                      </a:r>
                      <a:br>
                        <a:rPr lang="fr-FR" sz="1600" dirty="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 dirty="0">
                          <a:effectLst/>
                          <a:latin typeface="Tahoma" panose="020B0604030504040204" pitchFamily="34" charset="0"/>
                        </a:rPr>
                        <a:t>C</a:t>
                      </a:r>
                      <a:br>
                        <a:rPr lang="fr-FR" sz="1600" dirty="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 dirty="0" err="1">
                          <a:effectLst/>
                          <a:latin typeface="Tahoma" panose="020B0604030504040204" pitchFamily="34" charset="0"/>
                        </a:rPr>
                        <a:t>C</a:t>
                      </a:r>
                      <a:r>
                        <a:rPr lang="fr-FR" sz="1600" dirty="0">
                          <a:effectLst/>
                          <a:latin typeface="Tahoma" panose="020B0604030504040204" pitchFamily="34" charset="0"/>
                        </a:rPr>
                        <a:t>++</a:t>
                      </a:r>
                      <a:br>
                        <a:rPr lang="fr-FR" sz="1600" dirty="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 dirty="0">
                          <a:effectLst/>
                          <a:latin typeface="Tahoma" panose="020B0604030504040204" pitchFamily="34" charset="0"/>
                        </a:rPr>
                        <a:t>Delphi</a:t>
                      </a:r>
                      <a:br>
                        <a:rPr lang="fr-FR" sz="1600" dirty="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 dirty="0">
                          <a:effectLst/>
                          <a:latin typeface="Tahoma" panose="020B0604030504040204" pitchFamily="34" charset="0"/>
                        </a:rPr>
                        <a:t>Java </a:t>
                      </a:r>
                      <a:br>
                        <a:rPr lang="fr-FR" sz="1600" dirty="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 dirty="0">
                          <a:effectLst/>
                          <a:latin typeface="Tahoma" panose="020B0604030504040204" pitchFamily="34" charset="0"/>
                        </a:rPr>
                        <a:t>JavaScript (Node.js)</a:t>
                      </a:r>
                      <a:br>
                        <a:rPr lang="fr-FR" sz="1600" dirty="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 dirty="0">
                          <a:effectLst/>
                          <a:latin typeface="Tahoma" panose="020B0604030504040204" pitchFamily="34" charset="0"/>
                        </a:rPr>
                        <a:t>Perl</a:t>
                      </a:r>
                      <a:br>
                        <a:rPr lang="fr-FR" sz="1600" dirty="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 dirty="0">
                          <a:effectLst/>
                          <a:latin typeface="Tahoma" panose="020B0604030504040204" pitchFamily="34" charset="0"/>
                        </a:rPr>
                        <a:t>PHP</a:t>
                      </a:r>
                      <a:br>
                        <a:rPr lang="fr-FR" sz="1600" dirty="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 dirty="0">
                          <a:effectLst/>
                          <a:latin typeface="Tahoma" panose="020B0604030504040204" pitchFamily="34" charset="0"/>
                        </a:rPr>
                        <a:t>Python</a:t>
                      </a:r>
                      <a:br>
                        <a:rPr lang="fr-FR" sz="1600" dirty="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sz="1600" dirty="0" err="1">
                          <a:effectLst/>
                          <a:latin typeface="Tahoma" panose="020B0604030504040204" pitchFamily="34" charset="0"/>
                        </a:rPr>
                        <a:t>Tcl</a:t>
                      </a:r>
                      <a:endParaRPr lang="fr-FR" sz="16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0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 err="1" smtClean="0"/>
              <a:t>DataBase</a:t>
            </a:r>
            <a:endParaRPr lang="fr-FR" b="1" dirty="0"/>
          </a:p>
        </p:txBody>
      </p:sp>
      <p:pic>
        <p:nvPicPr>
          <p:cNvPr id="1026" name="Picture 2" descr="Database icon - Free download on Iconfinder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9650"/>
            <a:ext cx="3778250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096976" y="2891772"/>
            <a:ext cx="78546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 </a:t>
            </a:r>
            <a:r>
              <a:rPr lang="en-US" sz="3200" i="1" dirty="0"/>
              <a:t>database</a:t>
            </a:r>
            <a:r>
              <a:rPr lang="en-US" sz="3200" dirty="0"/>
              <a:t> is a set of data stored </a:t>
            </a:r>
            <a:endParaRPr lang="en-US" sz="3200" dirty="0" smtClean="0"/>
          </a:p>
          <a:p>
            <a:r>
              <a:rPr lang="en-US" sz="3200" dirty="0" smtClean="0"/>
              <a:t>in </a:t>
            </a:r>
            <a:r>
              <a:rPr lang="en-US" sz="3200" dirty="0"/>
              <a:t>a computer. </a:t>
            </a:r>
            <a:endParaRPr lang="en-US" sz="3200" dirty="0" smtClean="0"/>
          </a:p>
          <a:p>
            <a:r>
              <a:rPr lang="en-US" sz="3200" dirty="0" smtClean="0"/>
              <a:t>This </a:t>
            </a:r>
            <a:r>
              <a:rPr lang="en-US" sz="3200" dirty="0"/>
              <a:t>data is usually structured in a </a:t>
            </a:r>
            <a:r>
              <a:rPr lang="en-US" sz="3200" dirty="0" smtClean="0"/>
              <a:t>way </a:t>
            </a:r>
            <a:r>
              <a:rPr lang="en-US" sz="3200" dirty="0"/>
              <a:t>that makes </a:t>
            </a:r>
            <a:r>
              <a:rPr lang="en-US" sz="3200" dirty="0" smtClean="0"/>
              <a:t>the </a:t>
            </a:r>
            <a:r>
              <a:rPr lang="en-US" sz="3200" dirty="0"/>
              <a:t>data easily </a:t>
            </a:r>
            <a:r>
              <a:rPr lang="en-US" sz="3200" dirty="0" smtClean="0"/>
              <a:t>accessible</a:t>
            </a:r>
            <a:r>
              <a:rPr lang="en-US" sz="3200" dirty="0"/>
              <a:t>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9769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Relational</a:t>
            </a:r>
            <a:r>
              <a:rPr lang="fr-FR" b="1" dirty="0"/>
              <a:t> </a:t>
            </a:r>
            <a:r>
              <a:rPr lang="fr-FR" b="1" dirty="0" err="1"/>
              <a:t>Database</a:t>
            </a:r>
            <a:r>
              <a:rPr lang="fr-FR" b="1" dirty="0"/>
              <a:t>?</a:t>
            </a:r>
            <a:br>
              <a:rPr lang="fr-FR" b="1" dirty="0"/>
            </a:b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2" y="1905000"/>
            <a:ext cx="5037666" cy="3778250"/>
          </a:xfrm>
        </p:spPr>
      </p:pic>
      <p:sp>
        <p:nvSpPr>
          <p:cNvPr id="6" name="ZoneTexte 5"/>
          <p:cNvSpPr txBox="1"/>
          <p:nvPr/>
        </p:nvSpPr>
        <p:spPr>
          <a:xfrm>
            <a:off x="4408308" y="2145337"/>
            <a:ext cx="753764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 </a:t>
            </a:r>
            <a:r>
              <a:rPr lang="en-US" sz="3200" i="1" dirty="0"/>
              <a:t>relational database</a:t>
            </a:r>
            <a:r>
              <a:rPr lang="en-US" sz="3200" dirty="0"/>
              <a:t> is a type </a:t>
            </a:r>
            <a:r>
              <a:rPr lang="en-US" sz="3200" dirty="0" smtClean="0"/>
              <a:t>of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database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It uses a structure that allows us </a:t>
            </a:r>
            <a:r>
              <a:rPr lang="en-US" sz="3200" dirty="0" smtClean="0"/>
              <a:t>to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identify and access </a:t>
            </a:r>
            <a:r>
              <a:rPr lang="en-US" sz="3200" dirty="0" smtClean="0"/>
              <a:t>data</a:t>
            </a:r>
            <a:r>
              <a:rPr lang="en-US" sz="3200" dirty="0"/>
              <a:t> </a:t>
            </a:r>
            <a:r>
              <a:rPr lang="en-US" sz="3200" i="1" dirty="0" smtClean="0"/>
              <a:t>in relation</a:t>
            </a:r>
            <a:r>
              <a:rPr lang="en-US" sz="3200" dirty="0"/>
              <a:t> </a:t>
            </a:r>
            <a:endParaRPr lang="en-US" sz="3200" dirty="0" smtClean="0"/>
          </a:p>
          <a:p>
            <a:r>
              <a:rPr lang="en-US" sz="3200" dirty="0" smtClean="0"/>
              <a:t>to </a:t>
            </a:r>
            <a:r>
              <a:rPr lang="en-US" sz="3200" dirty="0"/>
              <a:t>another piece of </a:t>
            </a:r>
            <a:r>
              <a:rPr lang="en-US" sz="3200" dirty="0" smtClean="0"/>
              <a:t>data in </a:t>
            </a:r>
            <a:r>
              <a:rPr lang="en-US" sz="3200" dirty="0"/>
              <a:t>the </a:t>
            </a:r>
            <a:endParaRPr lang="en-US" sz="3200" dirty="0" smtClean="0"/>
          </a:p>
          <a:p>
            <a:r>
              <a:rPr lang="en-US" sz="3200" dirty="0" smtClean="0"/>
              <a:t>database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dirty="0" smtClean="0"/>
              <a:t>Often</a:t>
            </a:r>
            <a:r>
              <a:rPr lang="en-US" sz="3200" dirty="0"/>
              <a:t>, data in a relational </a:t>
            </a:r>
            <a:r>
              <a:rPr lang="en-US" sz="3200" dirty="0" smtClean="0"/>
              <a:t>database </a:t>
            </a:r>
          </a:p>
          <a:p>
            <a:r>
              <a:rPr lang="en-US" sz="3200" dirty="0" smtClean="0"/>
              <a:t>is </a:t>
            </a:r>
            <a:r>
              <a:rPr lang="en-US" sz="3200" dirty="0"/>
              <a:t>organized into tables.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229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2282" y="2717443"/>
            <a:ext cx="105606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b="1" dirty="0" err="1">
                <a:solidFill>
                  <a:srgbClr val="0070C0"/>
                </a:solidFill>
              </a:rPr>
              <a:t>Popular</a:t>
            </a:r>
            <a:r>
              <a:rPr lang="fr-FR" sz="4000" b="1" dirty="0">
                <a:solidFill>
                  <a:srgbClr val="0070C0"/>
                </a:solidFill>
              </a:rPr>
              <a:t> </a:t>
            </a:r>
            <a:r>
              <a:rPr lang="fr-FR" sz="4000" b="1" dirty="0" err="1">
                <a:solidFill>
                  <a:srgbClr val="0070C0"/>
                </a:solidFill>
              </a:rPr>
              <a:t>Relational</a:t>
            </a:r>
            <a:r>
              <a:rPr lang="fr-FR" sz="4000" b="1" dirty="0">
                <a:solidFill>
                  <a:srgbClr val="0070C0"/>
                </a:solidFill>
              </a:rPr>
              <a:t> </a:t>
            </a:r>
            <a:r>
              <a:rPr lang="fr-FR" sz="4000" b="1" dirty="0" err="1">
                <a:solidFill>
                  <a:srgbClr val="0070C0"/>
                </a:solidFill>
              </a:rPr>
              <a:t>Database</a:t>
            </a:r>
            <a:r>
              <a:rPr lang="fr-FR" sz="4000" b="1" dirty="0">
                <a:solidFill>
                  <a:srgbClr val="0070C0"/>
                </a:solidFill>
              </a:rPr>
              <a:t> Management </a:t>
            </a:r>
            <a:r>
              <a:rPr lang="fr-FR" sz="4000" b="1" dirty="0" err="1">
                <a:solidFill>
                  <a:srgbClr val="0070C0"/>
                </a:solidFill>
              </a:rPr>
              <a:t>Systems</a:t>
            </a:r>
            <a:r>
              <a:rPr lang="fr-FR" sz="4000" b="1" dirty="0">
                <a:solidFill>
                  <a:srgbClr val="0070C0"/>
                </a:solidFill>
              </a:rPr>
              <a:t> </a:t>
            </a:r>
            <a:endParaRPr lang="fr-FR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25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MySQL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pic>
        <p:nvPicPr>
          <p:cNvPr id="3074" name="Picture 2" descr="MySQL — Wikipéd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65" y="2854816"/>
            <a:ext cx="2770723" cy="143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707288" y="1695565"/>
            <a:ext cx="857638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MySQL is the most popular open source SQL database.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typically used for web application development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smtClean="0"/>
              <a:t>often accessed </a:t>
            </a:r>
            <a:r>
              <a:rPr lang="en-US" sz="2400" dirty="0"/>
              <a:t>using PHP.</a:t>
            </a:r>
          </a:p>
          <a:p>
            <a:r>
              <a:rPr lang="en-US" sz="2400" dirty="0"/>
              <a:t>The main advantages of MySQL are that it is easy to use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inexpensive,reliable</a:t>
            </a:r>
            <a:r>
              <a:rPr lang="en-US" sz="2400" dirty="0" smtClean="0"/>
              <a:t> </a:t>
            </a:r>
            <a:r>
              <a:rPr lang="en-US" sz="2400" dirty="0"/>
              <a:t>(has been around since 1995</a:t>
            </a:r>
            <a:r>
              <a:rPr lang="en-US" sz="2400" dirty="0" smtClean="0"/>
              <a:t>),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and has a large </a:t>
            </a:r>
            <a:r>
              <a:rPr lang="en-US" sz="2400" dirty="0" err="1" smtClean="0"/>
              <a:t>communityof</a:t>
            </a:r>
            <a:r>
              <a:rPr lang="en-US" sz="2400" dirty="0" smtClean="0"/>
              <a:t> </a:t>
            </a:r>
            <a:r>
              <a:rPr lang="en-US" sz="2400" dirty="0"/>
              <a:t>developers who can </a:t>
            </a:r>
            <a:endParaRPr lang="en-US" sz="2400" dirty="0" smtClean="0"/>
          </a:p>
          <a:p>
            <a:r>
              <a:rPr lang="en-US" sz="2400" dirty="0" smtClean="0"/>
              <a:t>help </a:t>
            </a:r>
            <a:r>
              <a:rPr lang="en-US" sz="2400" dirty="0"/>
              <a:t>answer questions.</a:t>
            </a:r>
          </a:p>
          <a:p>
            <a:r>
              <a:rPr lang="en-US" sz="2400" dirty="0"/>
              <a:t>Some of the disadvantages are that it has been </a:t>
            </a:r>
            <a:r>
              <a:rPr lang="en-US" sz="2400" dirty="0" smtClean="0"/>
              <a:t>known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to suffer </a:t>
            </a:r>
            <a:r>
              <a:rPr lang="en-US" sz="2400" dirty="0" err="1" smtClean="0"/>
              <a:t>frompoor</a:t>
            </a:r>
            <a:r>
              <a:rPr lang="en-US" sz="2400" dirty="0" smtClean="0"/>
              <a:t> </a:t>
            </a:r>
            <a:r>
              <a:rPr lang="en-US" sz="2400" dirty="0"/>
              <a:t>performance when scaling, open </a:t>
            </a:r>
            <a:endParaRPr lang="en-US" sz="2400" dirty="0" smtClean="0"/>
          </a:p>
          <a:p>
            <a:r>
              <a:rPr lang="en-US" sz="2400" dirty="0" smtClean="0"/>
              <a:t>source </a:t>
            </a:r>
            <a:r>
              <a:rPr lang="en-US" sz="2400" dirty="0"/>
              <a:t>development </a:t>
            </a:r>
            <a:r>
              <a:rPr lang="en-US" sz="2400" dirty="0" smtClean="0"/>
              <a:t>has lagged </a:t>
            </a:r>
            <a:r>
              <a:rPr lang="en-US" sz="2400" dirty="0"/>
              <a:t>since Oracle </a:t>
            </a:r>
            <a:r>
              <a:rPr lang="en-US" sz="2400" dirty="0" smtClean="0"/>
              <a:t>has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taken control of MySQL, and it does not </a:t>
            </a:r>
            <a:r>
              <a:rPr lang="en-US" sz="2400" dirty="0" smtClean="0"/>
              <a:t>include some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advanced features that developers may be used to.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05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err="1"/>
              <a:t>PostgreSQL</a:t>
            </a:r>
            <a:endParaRPr lang="fr-FR" b="1" dirty="0"/>
          </a:p>
        </p:txBody>
      </p:sp>
      <p:pic>
        <p:nvPicPr>
          <p:cNvPr id="4098" name="Picture 2" descr="PostgreSQL — Wikipéd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15" y="2519966"/>
            <a:ext cx="2638192" cy="272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500907" y="1533939"/>
            <a:ext cx="8597225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PostgreSQL</a:t>
            </a:r>
            <a:r>
              <a:rPr lang="en-US" sz="2400" dirty="0"/>
              <a:t> is an open source SQL </a:t>
            </a:r>
            <a:r>
              <a:rPr lang="en-US" sz="2400" dirty="0" smtClean="0"/>
              <a:t>database</a:t>
            </a:r>
          </a:p>
          <a:p>
            <a:r>
              <a:rPr lang="en-US" sz="2400" dirty="0" smtClean="0"/>
              <a:t>that </a:t>
            </a:r>
            <a:r>
              <a:rPr lang="en-US" sz="2400" dirty="0"/>
              <a:t>is not controlled by any corporation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is typically used for web </a:t>
            </a:r>
            <a:r>
              <a:rPr lang="en-US" sz="2400" dirty="0" smtClean="0"/>
              <a:t>application development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PostgreSQL</a:t>
            </a:r>
            <a:r>
              <a:rPr lang="en-US" sz="2400" dirty="0"/>
              <a:t> shares many of the same </a:t>
            </a:r>
            <a:r>
              <a:rPr lang="en-US" sz="2400" dirty="0" smtClean="0"/>
              <a:t>advantages </a:t>
            </a:r>
            <a:r>
              <a:rPr lang="en-US" sz="2400" dirty="0"/>
              <a:t>of </a:t>
            </a:r>
            <a:endParaRPr lang="en-US" sz="2400" dirty="0" smtClean="0"/>
          </a:p>
          <a:p>
            <a:r>
              <a:rPr lang="en-US" sz="2400" dirty="0" smtClean="0"/>
              <a:t>MySQL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easy to use, </a:t>
            </a:r>
            <a:r>
              <a:rPr lang="en-US" sz="2400" dirty="0" smtClean="0"/>
              <a:t>inexpensive</a:t>
            </a:r>
            <a:r>
              <a:rPr lang="en-US" sz="2400" dirty="0"/>
              <a:t>, reliable and has a large </a:t>
            </a:r>
            <a:endParaRPr lang="en-US" sz="2400" dirty="0" smtClean="0"/>
          </a:p>
          <a:p>
            <a:r>
              <a:rPr lang="en-US" sz="2400" dirty="0" smtClean="0"/>
              <a:t>community </a:t>
            </a:r>
            <a:r>
              <a:rPr lang="en-US" sz="2400" dirty="0"/>
              <a:t>of developers.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also provides some additional features </a:t>
            </a:r>
            <a:r>
              <a:rPr lang="en-US" sz="2400" dirty="0" smtClean="0"/>
              <a:t>such </a:t>
            </a:r>
            <a:r>
              <a:rPr lang="en-US" sz="2400" dirty="0"/>
              <a:t>as foreign </a:t>
            </a:r>
            <a:endParaRPr lang="en-US" sz="2400" dirty="0" smtClean="0"/>
          </a:p>
          <a:p>
            <a:r>
              <a:rPr lang="en-US" sz="2400" dirty="0" smtClean="0"/>
              <a:t>key </a:t>
            </a:r>
            <a:r>
              <a:rPr lang="en-US" sz="2400" dirty="0"/>
              <a:t>support without requiring complex configuration.</a:t>
            </a:r>
          </a:p>
          <a:p>
            <a:r>
              <a:rPr lang="en-US" sz="2400" dirty="0"/>
              <a:t>The main disadvantage of </a:t>
            </a:r>
            <a:r>
              <a:rPr lang="en-US" sz="2400" dirty="0" err="1"/>
              <a:t>PostgreSQL</a:t>
            </a:r>
            <a:r>
              <a:rPr lang="en-US" sz="2400" dirty="0"/>
              <a:t> is that it can be </a:t>
            </a:r>
            <a:endParaRPr lang="en-US" sz="2400" dirty="0" smtClean="0"/>
          </a:p>
          <a:p>
            <a:r>
              <a:rPr lang="en-US" sz="2400" dirty="0" smtClean="0"/>
              <a:t>slower </a:t>
            </a:r>
            <a:r>
              <a:rPr lang="en-US" sz="2400" dirty="0"/>
              <a:t>in performance than other databases such as </a:t>
            </a:r>
            <a:endParaRPr lang="en-US" sz="2400" dirty="0" smtClean="0"/>
          </a:p>
          <a:p>
            <a:r>
              <a:rPr lang="en-US" sz="2400" dirty="0" smtClean="0"/>
              <a:t>MySQL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also slightly less popular than MySQL.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105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572595"/>
            <a:ext cx="8911687" cy="1280890"/>
          </a:xfrm>
        </p:spPr>
        <p:txBody>
          <a:bodyPr/>
          <a:lstStyle/>
          <a:p>
            <a:r>
              <a:rPr lang="fr-FR" b="1" dirty="0"/>
              <a:t>SQL </a:t>
            </a:r>
            <a:r>
              <a:rPr lang="fr-FR" b="1" dirty="0" smtClean="0"/>
              <a:t>Server</a:t>
            </a:r>
            <a:endParaRPr lang="fr-FR" b="1" dirty="0"/>
          </a:p>
        </p:txBody>
      </p:sp>
      <p:pic>
        <p:nvPicPr>
          <p:cNvPr id="5128" name="Picture 8" descr="Icône Microsoft SQL Server - Téléchargement gratuit en PNG et vecteur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197" y="1853485"/>
            <a:ext cx="3778250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4756951" y="1492876"/>
            <a:ext cx="743504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Microsoft owns SQL Server. </a:t>
            </a:r>
            <a:endParaRPr lang="en-US" sz="3200" dirty="0" smtClean="0"/>
          </a:p>
          <a:p>
            <a:r>
              <a:rPr lang="en-US" sz="3200" dirty="0" smtClean="0"/>
              <a:t>Like </a:t>
            </a:r>
            <a:r>
              <a:rPr lang="en-US" sz="3200" dirty="0"/>
              <a:t>Oracle DB, the code is </a:t>
            </a:r>
            <a:r>
              <a:rPr lang="en-US" sz="3200" dirty="0" smtClean="0"/>
              <a:t>close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sourced.</a:t>
            </a:r>
          </a:p>
          <a:p>
            <a:r>
              <a:rPr lang="en-US" sz="3200" dirty="0"/>
              <a:t>Large enterprise applications mostly </a:t>
            </a:r>
            <a:endParaRPr lang="en-US" sz="3200" dirty="0" smtClean="0"/>
          </a:p>
          <a:p>
            <a:r>
              <a:rPr lang="en-US" sz="3200" dirty="0" smtClean="0"/>
              <a:t>use </a:t>
            </a:r>
            <a:r>
              <a:rPr lang="en-US" sz="3200" dirty="0"/>
              <a:t>SQL Server.</a:t>
            </a:r>
          </a:p>
          <a:p>
            <a:r>
              <a:rPr lang="en-US" sz="3200" dirty="0"/>
              <a:t>Microsoft offers a free entry-level </a:t>
            </a:r>
            <a:endParaRPr lang="en-US" sz="3200" dirty="0" smtClean="0"/>
          </a:p>
          <a:p>
            <a:r>
              <a:rPr lang="en-US" sz="3200" dirty="0" smtClean="0"/>
              <a:t>version </a:t>
            </a:r>
            <a:r>
              <a:rPr lang="en-US" sz="3200" dirty="0"/>
              <a:t>called </a:t>
            </a:r>
            <a:r>
              <a:rPr lang="en-US" sz="3200" i="1" dirty="0"/>
              <a:t>Express</a:t>
            </a:r>
            <a:r>
              <a:rPr lang="en-US" sz="3200" dirty="0"/>
              <a:t> but can </a:t>
            </a:r>
            <a:endParaRPr lang="en-US" sz="3200" dirty="0" smtClean="0"/>
          </a:p>
          <a:p>
            <a:r>
              <a:rPr lang="en-US" sz="3200" dirty="0" smtClean="0"/>
              <a:t>become </a:t>
            </a:r>
            <a:r>
              <a:rPr lang="en-US" sz="3200" dirty="0"/>
              <a:t>very expensive as you </a:t>
            </a:r>
            <a:endParaRPr lang="en-US" sz="3200" dirty="0" smtClean="0"/>
          </a:p>
          <a:p>
            <a:r>
              <a:rPr lang="en-US" sz="3200" dirty="0" smtClean="0"/>
              <a:t>scale </a:t>
            </a:r>
            <a:r>
              <a:rPr lang="en-US" sz="3200" dirty="0"/>
              <a:t>your application.</a:t>
            </a:r>
          </a:p>
          <a:p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1896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76320" y="2885779"/>
            <a:ext cx="93586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comparison</a:t>
            </a:r>
            <a:r>
              <a:rPr lang="en-US" dirty="0">
                <a:solidFill>
                  <a:srgbClr val="0F0F19"/>
                </a:solidFill>
                <a:latin typeface="Montserrat"/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between</a:t>
            </a:r>
            <a:r>
              <a:rPr lang="en-US" dirty="0">
                <a:solidFill>
                  <a:srgbClr val="0F0F19"/>
                </a:solidFill>
                <a:latin typeface="Montserrat"/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the</a:t>
            </a:r>
            <a:r>
              <a:rPr lang="en-US" dirty="0">
                <a:solidFill>
                  <a:srgbClr val="0F0F19"/>
                </a:solidFill>
                <a:latin typeface="Montserrat"/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three</a:t>
            </a:r>
            <a:r>
              <a:rPr lang="en-US" dirty="0">
                <a:solidFill>
                  <a:srgbClr val="0F0F19"/>
                </a:solidFill>
                <a:latin typeface="Montserrat"/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RDBMS</a:t>
            </a:r>
            <a:endParaRPr lang="fr-FR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36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6414"/>
              </p:ext>
            </p:extLst>
          </p:nvPr>
        </p:nvGraphicFramePr>
        <p:xfrm>
          <a:off x="152400" y="0"/>
          <a:ext cx="1165538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845"/>
                <a:gridCol w="2913845"/>
                <a:gridCol w="2913845"/>
                <a:gridCol w="2913845"/>
              </a:tblGrid>
              <a:tr h="358842"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b="1" dirty="0">
                          <a:effectLst/>
                          <a:latin typeface="Tahoma" panose="020B0604030504040204" pitchFamily="34" charset="0"/>
                        </a:rPr>
                        <a:t>Microsoft SQL Server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b="1" dirty="0">
                          <a:effectLst/>
                          <a:latin typeface="Tahoma" panose="020B0604030504040204" pitchFamily="34" charset="0"/>
                        </a:rPr>
                        <a:t>MySQL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b="1" dirty="0" err="1">
                          <a:effectLst/>
                          <a:latin typeface="Tahoma" panose="020B0604030504040204" pitchFamily="34" charset="0"/>
                        </a:rPr>
                        <a:t>PostgreSQL</a:t>
                      </a:r>
                      <a:r>
                        <a:rPr lang="fr-FR" b="1" dirty="0">
                          <a:effectLst/>
                          <a:latin typeface="Tahoma" panose="020B0604030504040204" pitchFamily="34" charset="0"/>
                        </a:rPr>
                        <a:t>  </a:t>
                      </a:r>
                    </a:p>
                  </a:txBody>
                  <a:tcPr/>
                </a:tc>
              </a:tr>
              <a:tr h="621207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Microsofts flagship relational 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Widely used open source </a:t>
                      </a:r>
                      <a:r>
                        <a:rPr lang="en-US" u="none" strike="noStrike">
                          <a:effectLst/>
                          <a:latin typeface="Tahoma" panose="020B0604030504040204" pitchFamily="34" charset="0"/>
                          <a:hlinkClick r:id="rId3"/>
                        </a:rPr>
                        <a:t>RDBMS</a:t>
                      </a:r>
                      <a:endParaRPr 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Widely used open source </a:t>
                      </a:r>
                      <a:r>
                        <a:rPr lang="en-US" u="none" strike="noStrike">
                          <a:effectLst/>
                          <a:latin typeface="Tahoma" panose="020B0604030504040204" pitchFamily="34" charset="0"/>
                          <a:hlinkClick r:id="rId3"/>
                        </a:rPr>
                        <a:t>RDBMS</a:t>
                      </a:r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/>
                </a:tc>
              </a:tr>
              <a:tr h="621207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Primary database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u="none" strike="noStrike">
                          <a:effectLst/>
                          <a:latin typeface="Tahoma" panose="020B0604030504040204" pitchFamily="34" charset="0"/>
                          <a:hlinkClick r:id="rId3"/>
                        </a:rPr>
                        <a:t>Relational DBMS</a:t>
                      </a:r>
                      <a:endParaRPr lang="fr-FR"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u="none" strike="noStrike">
                          <a:effectLst/>
                          <a:latin typeface="Tahoma" panose="020B0604030504040204" pitchFamily="34" charset="0"/>
                          <a:hlinkClick r:id="rId3"/>
                        </a:rPr>
                        <a:t>Relational DBMS</a:t>
                      </a:r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u="none" strike="noStrike">
                          <a:effectLst/>
                          <a:latin typeface="Tahoma" panose="020B0604030504040204" pitchFamily="34" charset="0"/>
                          <a:hlinkClick r:id="rId3"/>
                        </a:rPr>
                        <a:t>Relational DBMS</a:t>
                      </a:r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/>
                </a:tc>
              </a:tr>
              <a:tr h="887439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Secondary database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u="none" strike="noStrike">
                          <a:effectLst/>
                          <a:latin typeface="Tahoma" panose="020B0604030504040204" pitchFamily="34" charset="0"/>
                          <a:hlinkClick r:id="rId4"/>
                        </a:rPr>
                        <a:t>Document store</a:t>
                      </a:r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/>
                      </a:r>
                      <a:br>
                        <a:rPr lang="fr-FR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u="none" strike="noStrike">
                          <a:effectLst/>
                          <a:latin typeface="Tahoma" panose="020B0604030504040204" pitchFamily="34" charset="0"/>
                          <a:hlinkClick r:id="rId5"/>
                        </a:rPr>
                        <a:t>Graph DBMS</a:t>
                      </a:r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/>
                      </a:r>
                      <a:br>
                        <a:rPr lang="fr-FR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u="none" strike="noStrike">
                          <a:effectLst/>
                          <a:latin typeface="Tahoma" panose="020B0604030504040204" pitchFamily="34" charset="0"/>
                          <a:hlinkClick r:id="rId6"/>
                        </a:rPr>
                        <a:t>Spatial DBMS</a:t>
                      </a:r>
                      <a:endParaRPr lang="fr-FR"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u="none" strike="noStrike">
                          <a:effectLst/>
                          <a:latin typeface="Tahoma" panose="020B0604030504040204" pitchFamily="34" charset="0"/>
                          <a:hlinkClick r:id="rId4"/>
                        </a:rPr>
                        <a:t>Document store</a:t>
                      </a:r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/>
                      </a:r>
                      <a:br>
                        <a:rPr lang="fr-FR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u="none" strike="noStrike">
                          <a:effectLst/>
                          <a:latin typeface="Tahoma" panose="020B0604030504040204" pitchFamily="34" charset="0"/>
                          <a:hlinkClick r:id="rId6"/>
                        </a:rPr>
                        <a:t>Spatial DBMS</a:t>
                      </a:r>
                      <a:endParaRPr lang="fr-FR"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u="none" strike="noStrike" dirty="0">
                          <a:effectLst/>
                          <a:latin typeface="Tahoma" panose="020B0604030504040204" pitchFamily="34" charset="0"/>
                          <a:hlinkClick r:id="rId4"/>
                        </a:rPr>
                        <a:t>Document store</a:t>
                      </a:r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/>
                      </a:r>
                      <a:br>
                        <a:rPr lang="fr-FR" dirty="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u="none" strike="noStrike" dirty="0">
                          <a:effectLst/>
                          <a:latin typeface="Tahoma" panose="020B0604030504040204" pitchFamily="34" charset="0"/>
                          <a:hlinkClick r:id="rId6"/>
                        </a:rPr>
                        <a:t>Spatial DBMS</a:t>
                      </a:r>
                      <a:endParaRPr lang="fr-FR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</a:tr>
              <a:tr h="621207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u="none" strike="noStrike">
                          <a:effectLst/>
                          <a:latin typeface="Tahoma" panose="020B0604030504040204" pitchFamily="34" charset="0"/>
                          <a:hlinkClick r:id="rId7"/>
                        </a:rPr>
                        <a:t>www.microsoft.com/­en-us/­sql-server</a:t>
                      </a:r>
                      <a:endParaRPr lang="fr-FR"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u="none" strike="noStrike">
                          <a:effectLst/>
                          <a:latin typeface="Tahoma" panose="020B0604030504040204" pitchFamily="34" charset="0"/>
                          <a:hlinkClick r:id="rId8"/>
                        </a:rPr>
                        <a:t>www.mysql.com</a:t>
                      </a:r>
                      <a:endParaRPr lang="fr-FR"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u="none" strike="noStrike">
                          <a:effectLst/>
                          <a:latin typeface="Tahoma" panose="020B0604030504040204" pitchFamily="34" charset="0"/>
                          <a:hlinkClick r:id="rId9"/>
                        </a:rPr>
                        <a:t>www.postgresql.org</a:t>
                      </a:r>
                      <a:endParaRPr lang="fr-FR"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</a:tr>
              <a:tr h="621207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Technical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u="none" strike="noStrike">
                          <a:effectLst/>
                          <a:latin typeface="Tahoma" panose="020B0604030504040204" pitchFamily="34" charset="0"/>
                          <a:hlinkClick r:id="rId10"/>
                        </a:rPr>
                        <a:t>docs.microsoft.com/­en-US/­sql/­sql-server</a:t>
                      </a:r>
                      <a:endParaRPr lang="fr-FR"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u="none" strike="noStrike">
                          <a:effectLst/>
                          <a:latin typeface="Tahoma" panose="020B0604030504040204" pitchFamily="34" charset="0"/>
                          <a:hlinkClick r:id="rId11"/>
                        </a:rPr>
                        <a:t>dev.mysql.com/­doc</a:t>
                      </a:r>
                      <a:endParaRPr lang="fr-FR"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u="none" strike="noStrike">
                          <a:effectLst/>
                          <a:latin typeface="Tahoma" panose="020B0604030504040204" pitchFamily="34" charset="0"/>
                          <a:hlinkClick r:id="rId12"/>
                        </a:rPr>
                        <a:t>www.postgresql.org/­docs</a:t>
                      </a:r>
                      <a:endParaRPr lang="fr-FR"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</a:tr>
              <a:tr h="621207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Oracle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PostgreSQL Global Development Group </a:t>
                      </a:r>
                    </a:p>
                  </a:txBody>
                  <a:tcPr/>
                </a:tc>
              </a:tr>
              <a:tr h="358842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Initial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1989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1989 </a:t>
                      </a:r>
                    </a:p>
                  </a:txBody>
                  <a:tcPr/>
                </a:tc>
              </a:tr>
              <a:tr h="621207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Current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SQL Server 2019, November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8.0.25, May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13.3, May 2021</a:t>
                      </a:r>
                    </a:p>
                  </a:txBody>
                  <a:tcPr/>
                </a:tc>
              </a:tr>
              <a:tr h="621207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Replication methods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yes, but depending on the SQL-Server Edition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Multi-source </a:t>
                      </a:r>
                      <a:r>
                        <a:rPr lang="fr-FR" dirty="0" err="1">
                          <a:effectLst/>
                          <a:latin typeface="Tahoma" panose="020B0604030504040204" pitchFamily="34" charset="0"/>
                        </a:rPr>
                        <a:t>replication</a:t>
                      </a:r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/>
                      </a:r>
                      <a:br>
                        <a:rPr lang="fr-FR" dirty="0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Source-</a:t>
                      </a:r>
                      <a:r>
                        <a:rPr lang="fr-FR" dirty="0" err="1">
                          <a:effectLst/>
                          <a:latin typeface="Tahoma" panose="020B0604030504040204" pitchFamily="34" charset="0"/>
                        </a:rPr>
                        <a:t>replica</a:t>
                      </a:r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fr-FR" dirty="0" err="1">
                          <a:effectLst/>
                          <a:latin typeface="Tahoma" panose="020B0604030504040204" pitchFamily="34" charset="0"/>
                        </a:rPr>
                        <a:t>replication</a:t>
                      </a:r>
                      <a:endParaRPr lang="fr-FR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Source-replica replication </a:t>
                      </a:r>
                    </a:p>
                  </a:txBody>
                  <a:tcPr/>
                </a:tc>
              </a:tr>
              <a:tr h="358842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MapReduce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no</a:t>
                      </a:r>
                    </a:p>
                  </a:txBody>
                  <a:tcPr/>
                </a:tc>
              </a:tr>
              <a:tr h="358842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Consistency concepts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Immediate 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Immediate 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 err="1">
                          <a:effectLst/>
                          <a:latin typeface="Tahoma" panose="020B0604030504040204" pitchFamily="34" charset="0"/>
                        </a:rPr>
                        <a:t>Immediate</a:t>
                      </a:r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fr-FR" dirty="0" err="1">
                          <a:effectLst/>
                          <a:latin typeface="Tahoma" panose="020B0604030504040204" pitchFamily="34" charset="0"/>
                        </a:rPr>
                        <a:t>Consistency</a:t>
                      </a:r>
                      <a:endParaRPr lang="fr-FR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3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</TotalTime>
  <Words>515</Words>
  <Application>Microsoft Office PowerPoint</Application>
  <PresentationFormat>Grand écran</PresentationFormat>
  <Paragraphs>165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Montserrat</vt:lpstr>
      <vt:lpstr>Tahoma</vt:lpstr>
      <vt:lpstr>Wingdings 3</vt:lpstr>
      <vt:lpstr>Brin</vt:lpstr>
      <vt:lpstr>CHECKPOINT DATABASE</vt:lpstr>
      <vt:lpstr>DataBase</vt:lpstr>
      <vt:lpstr>Relational Database? </vt:lpstr>
      <vt:lpstr>Présentation PowerPoint</vt:lpstr>
      <vt:lpstr>MySQL </vt:lpstr>
      <vt:lpstr>PostgreSQL</vt:lpstr>
      <vt:lpstr>SQL Server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ASUS</dc:creator>
  <cp:lastModifiedBy>ASUS</cp:lastModifiedBy>
  <cp:revision>7</cp:revision>
  <dcterms:created xsi:type="dcterms:W3CDTF">2021-05-29T20:27:10Z</dcterms:created>
  <dcterms:modified xsi:type="dcterms:W3CDTF">2021-05-29T21:25:18Z</dcterms:modified>
</cp:coreProperties>
</file>