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F9781-BFA8-456B-9F3E-F3C369C4C063}" type="datetimeFigureOut">
              <a:rPr lang="fr-FR" smtClean="0"/>
              <a:t>28/06/2021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7B9D0-54A8-4F0A-AD17-1DE91920C49F}" type="slidenum">
              <a:rPr lang="fr-FR" smtClean="0"/>
              <a:t>‹#›</a:t>
            </a:fld>
            <a:endParaRPr lang="fr-FR"/>
          </a:p>
        </p:txBody>
      </p:sp>
    </p:spTree>
    <p:extLst>
      <p:ext uri="{BB962C8B-B14F-4D97-AF65-F5344CB8AC3E}">
        <p14:creationId xmlns:p14="http://schemas.microsoft.com/office/powerpoint/2010/main" val="1121545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A27B9D0-54A8-4F0A-AD17-1DE91920C49F}" type="slidenum">
              <a:rPr lang="fr-FR" smtClean="0"/>
              <a:t>8</a:t>
            </a:fld>
            <a:endParaRPr lang="fr-FR"/>
          </a:p>
        </p:txBody>
      </p:sp>
    </p:spTree>
    <p:extLst>
      <p:ext uri="{BB962C8B-B14F-4D97-AF65-F5344CB8AC3E}">
        <p14:creationId xmlns:p14="http://schemas.microsoft.com/office/powerpoint/2010/main" val="3379788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F15CA4-B97A-47DF-97DC-24EE3BFF9EB2}" type="datetimeFigureOut">
              <a:rPr lang="fr-FR" smtClean="0"/>
              <a:t>26/06/2021</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15713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15CA4-B97A-47DF-97DC-24EE3BFF9EB2}" type="datetimeFigureOut">
              <a:rPr lang="fr-FR" smtClean="0"/>
              <a:t>26/06/2021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174996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15CA4-B97A-47DF-97DC-24EE3BFF9EB2}" type="datetimeFigureOut">
              <a:rPr lang="fr-FR" smtClean="0"/>
              <a:t>26/06/2021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2195945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15CA4-B97A-47DF-97DC-24EE3BFF9EB2}" type="datetimeFigureOut">
              <a:rPr lang="fr-FR" smtClean="0"/>
              <a:t>26/06/2021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1393136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15CA4-B97A-47DF-97DC-24EE3BFF9EB2}" type="datetimeFigureOut">
              <a:rPr lang="fr-FR" smtClean="0"/>
              <a:t>26/06/2021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2999094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15CA4-B97A-47DF-97DC-24EE3BFF9EB2}" type="datetimeFigureOut">
              <a:rPr lang="fr-FR" smtClean="0"/>
              <a:t>26/06/2021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5640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15CA4-B97A-47DF-97DC-24EE3BFF9EB2}" type="datetimeFigureOut">
              <a:rPr lang="fr-FR" smtClean="0"/>
              <a:t>26/06/2021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2080411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F15CA4-B97A-47DF-97DC-24EE3BFF9EB2}" type="datetimeFigureOut">
              <a:rPr lang="fr-FR" smtClean="0"/>
              <a:t>26/06/2021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2829110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F15CA4-B97A-47DF-97DC-24EE3BFF9EB2}" type="datetimeFigureOut">
              <a:rPr lang="fr-FR" smtClean="0"/>
              <a:t>26/06/2021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26759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F15CA4-B97A-47DF-97DC-24EE3BFF9EB2}" type="datetimeFigureOut">
              <a:rPr lang="fr-FR" smtClean="0"/>
              <a:t>26/06/2021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324974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15CA4-B97A-47DF-97DC-24EE3BFF9EB2}" type="datetimeFigureOut">
              <a:rPr lang="fr-FR" smtClean="0"/>
              <a:t>26/06/2021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65274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F15CA4-B97A-47DF-97DC-24EE3BFF9EB2}" type="datetimeFigureOut">
              <a:rPr lang="fr-FR" smtClean="0"/>
              <a:t>26/06/2021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104935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F15CA4-B97A-47DF-97DC-24EE3BFF9EB2}" type="datetimeFigureOut">
              <a:rPr lang="fr-FR" smtClean="0"/>
              <a:t>26/06/2021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242289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F15CA4-B97A-47DF-97DC-24EE3BFF9EB2}" type="datetimeFigureOut">
              <a:rPr lang="fr-FR" smtClean="0"/>
              <a:t>26/06/2021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390463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15CA4-B97A-47DF-97DC-24EE3BFF9EB2}" type="datetimeFigureOut">
              <a:rPr lang="fr-FR" smtClean="0"/>
              <a:t>26/06/2021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279201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15CA4-B97A-47DF-97DC-24EE3BFF9EB2}" type="datetimeFigureOut">
              <a:rPr lang="fr-FR" smtClean="0"/>
              <a:t>26/06/2021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170838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15CA4-B97A-47DF-97DC-24EE3BFF9EB2}" type="datetimeFigureOut">
              <a:rPr lang="fr-FR" smtClean="0"/>
              <a:t>26/06/2021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64C7A9F-F24F-43BA-AF72-7E64C63DF19A}" type="slidenum">
              <a:rPr lang="fr-FR" smtClean="0"/>
              <a:t>‹#›</a:t>
            </a:fld>
            <a:endParaRPr lang="fr-FR"/>
          </a:p>
        </p:txBody>
      </p:sp>
    </p:spTree>
    <p:extLst>
      <p:ext uri="{BB962C8B-B14F-4D97-AF65-F5344CB8AC3E}">
        <p14:creationId xmlns:p14="http://schemas.microsoft.com/office/powerpoint/2010/main" val="158409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F15CA4-B97A-47DF-97DC-24EE3BFF9EB2}" type="datetimeFigureOut">
              <a:rPr lang="fr-FR" smtClean="0"/>
              <a:t>26/06/2021</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4C7A9F-F24F-43BA-AF72-7E64C63DF19A}" type="slidenum">
              <a:rPr lang="fr-FR" smtClean="0"/>
              <a:t>‹#›</a:t>
            </a:fld>
            <a:endParaRPr lang="fr-FR"/>
          </a:p>
        </p:txBody>
      </p:sp>
    </p:spTree>
    <p:extLst>
      <p:ext uri="{BB962C8B-B14F-4D97-AF65-F5344CB8AC3E}">
        <p14:creationId xmlns:p14="http://schemas.microsoft.com/office/powerpoint/2010/main" val="215405524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b-engines.com/en/article/RDB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igitalocean.com/community/tutorials/what-is-open-source" TargetMode="External"/><Relationship Id="rId2" Type="http://schemas.openxmlformats.org/officeDocument/2006/relationships/hyperlink" Target="https://www.digitalocean.com/community/tutorials/what-is-sq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4651" y="1472388"/>
            <a:ext cx="9608024" cy="1420938"/>
          </a:xfrm>
        </p:spPr>
        <p:txBody>
          <a:bodyPr>
            <a:noAutofit/>
          </a:bodyPr>
          <a:lstStyle/>
          <a:p>
            <a:r>
              <a:rPr lang="fr-FR" sz="3600" dirty="0" smtClean="0">
                <a:latin typeface="Arial Rounded MT Bold" panose="020F0704030504030204" pitchFamily="34" charset="0"/>
              </a:rPr>
              <a:t>RDBMS</a:t>
            </a:r>
          </a:p>
          <a:p>
            <a:r>
              <a:rPr lang="fr-FR" sz="3200" dirty="0" smtClean="0">
                <a:latin typeface="Arial Rounded MT Bold" panose="020F0704030504030204" pitchFamily="34" charset="0"/>
              </a:rPr>
              <a:t>(</a:t>
            </a:r>
            <a:r>
              <a:rPr lang="fr-FR" sz="3200" dirty="0" err="1">
                <a:latin typeface="Arial Rounded MT Bold" panose="020F0704030504030204" pitchFamily="34" charset="0"/>
              </a:rPr>
              <a:t>Relational</a:t>
            </a:r>
            <a:r>
              <a:rPr lang="fr-FR" sz="3200" dirty="0">
                <a:latin typeface="Arial Rounded MT Bold" panose="020F0704030504030204" pitchFamily="34" charset="0"/>
              </a:rPr>
              <a:t> Database Management System)</a:t>
            </a:r>
          </a:p>
        </p:txBody>
      </p:sp>
      <p:sp>
        <p:nvSpPr>
          <p:cNvPr id="2" name="TextBox 1"/>
          <p:cNvSpPr txBox="1"/>
          <p:nvPr/>
        </p:nvSpPr>
        <p:spPr>
          <a:xfrm>
            <a:off x="5813946" y="3684896"/>
            <a:ext cx="5008729" cy="523220"/>
          </a:xfrm>
          <a:prstGeom prst="rect">
            <a:avLst/>
          </a:prstGeom>
          <a:noFill/>
        </p:spPr>
        <p:txBody>
          <a:bodyPr wrap="square" rtlCol="0">
            <a:spAutoFit/>
          </a:bodyPr>
          <a:lstStyle/>
          <a:p>
            <a:r>
              <a:rPr lang="fr-FR" sz="2800" b="1" dirty="0" err="1" smtClean="0">
                <a:latin typeface="+mj-lt"/>
              </a:rPr>
              <a:t>Presented</a:t>
            </a:r>
            <a:r>
              <a:rPr lang="fr-FR" sz="2800" b="1" dirty="0" smtClean="0">
                <a:latin typeface="+mj-lt"/>
              </a:rPr>
              <a:t> by </a:t>
            </a:r>
            <a:r>
              <a:rPr lang="fr-FR" dirty="0" smtClean="0"/>
              <a:t>:</a:t>
            </a:r>
            <a:r>
              <a:rPr lang="fr-FR" sz="2800" b="1" dirty="0" err="1" smtClean="0">
                <a:solidFill>
                  <a:schemeClr val="accent1">
                    <a:lumMod val="75000"/>
                  </a:schemeClr>
                </a:solidFill>
              </a:rPr>
              <a:t>Toualbia</a:t>
            </a:r>
            <a:r>
              <a:rPr lang="fr-FR" sz="2800" b="1" dirty="0" smtClean="0">
                <a:solidFill>
                  <a:schemeClr val="accent1">
                    <a:lumMod val="75000"/>
                  </a:schemeClr>
                </a:solidFill>
              </a:rPr>
              <a:t> Intissar</a:t>
            </a:r>
            <a:endParaRPr lang="fr-FR" sz="2800" b="1" dirty="0">
              <a:solidFill>
                <a:schemeClr val="accent1">
                  <a:lumMod val="75000"/>
                </a:schemeClr>
              </a:solidFill>
            </a:endParaRPr>
          </a:p>
        </p:txBody>
      </p:sp>
    </p:spTree>
    <p:extLst>
      <p:ext uri="{BB962C8B-B14F-4D97-AF65-F5344CB8AC3E}">
        <p14:creationId xmlns:p14="http://schemas.microsoft.com/office/powerpoint/2010/main" val="2601395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275184183"/>
              </p:ext>
            </p:extLst>
          </p:nvPr>
        </p:nvGraphicFramePr>
        <p:xfrm>
          <a:off x="313898" y="141026"/>
          <a:ext cx="11341288" cy="6553200"/>
        </p:xfrm>
        <a:graphic>
          <a:graphicData uri="http://schemas.openxmlformats.org/drawingml/2006/table">
            <a:tbl>
              <a:tblPr firstRow="1" bandRow="1">
                <a:tableStyleId>{073A0DAA-6AF3-43AB-8588-CEC1D06C72B9}</a:tableStyleId>
              </a:tblPr>
              <a:tblGrid>
                <a:gridCol w="2835322"/>
                <a:gridCol w="2835322"/>
                <a:gridCol w="2835322"/>
                <a:gridCol w="2835322"/>
              </a:tblGrid>
              <a:tr h="255562">
                <a:tc>
                  <a:txBody>
                    <a:bodyPr/>
                    <a:lstStyle/>
                    <a:p>
                      <a:endParaRPr lang="fr-FR" dirty="0"/>
                    </a:p>
                  </a:txBody>
                  <a:tcPr/>
                </a:tc>
                <a:tc>
                  <a:txBody>
                    <a:bodyPr/>
                    <a:lstStyle/>
                    <a:p>
                      <a:pPr algn="ctr"/>
                      <a:r>
                        <a:rPr lang="fr-FR" dirty="0" smtClean="0"/>
                        <a:t>MySQL</a:t>
                      </a:r>
                      <a:endParaRPr lang="fr-FR" dirty="0"/>
                    </a:p>
                  </a:txBody>
                  <a:tcPr/>
                </a:tc>
                <a:tc>
                  <a:txBody>
                    <a:bodyPr/>
                    <a:lstStyle/>
                    <a:p>
                      <a:pPr algn="ctr"/>
                      <a:r>
                        <a:rPr lang="fr-FR" dirty="0" smtClean="0"/>
                        <a:t>PostgreSQL</a:t>
                      </a:r>
                      <a:endParaRPr lang="fr-FR" dirty="0"/>
                    </a:p>
                  </a:txBody>
                  <a:tcPr/>
                </a:tc>
                <a:tc>
                  <a:txBody>
                    <a:bodyPr/>
                    <a:lstStyle/>
                    <a:p>
                      <a:pPr algn="ctr"/>
                      <a:r>
                        <a:rPr lang="fr-FR" dirty="0" smtClean="0"/>
                        <a:t>SQL</a:t>
                      </a:r>
                      <a:r>
                        <a:rPr lang="fr-FR" baseline="0" dirty="0" smtClean="0"/>
                        <a:t> server</a:t>
                      </a:r>
                      <a:endParaRPr lang="fr-FR" dirty="0"/>
                    </a:p>
                  </a:txBody>
                  <a:tcPr/>
                </a:tc>
              </a:tr>
              <a:tr h="575015">
                <a:tc>
                  <a:txBody>
                    <a:bodyPr/>
                    <a:lstStyle/>
                    <a:p>
                      <a:r>
                        <a:rPr lang="fr-FR" sz="1600" b="1" dirty="0" err="1" smtClean="0">
                          <a:latin typeface="+mn-lt"/>
                        </a:rPr>
                        <a:t>Developer</a:t>
                      </a:r>
                      <a:endParaRPr lang="fr-FR" b="1" dirty="0">
                        <a:latin typeface="+mn-lt"/>
                      </a:endParaRPr>
                    </a:p>
                  </a:txBody>
                  <a:tcPr/>
                </a:tc>
                <a:tc>
                  <a:txBody>
                    <a:bodyPr/>
                    <a:lstStyle/>
                    <a:p>
                      <a:r>
                        <a:rPr lang="fr-FR" sz="1600" dirty="0" smtClean="0">
                          <a:latin typeface="+mn-lt"/>
                        </a:rPr>
                        <a:t>Oracle,</a:t>
                      </a:r>
                      <a:r>
                        <a:rPr lang="fr-FR" sz="1600" dirty="0" smtClean="0">
                          <a:latin typeface="Arial" panose="020B0604020202020204" pitchFamily="34" charset="0"/>
                          <a:cs typeface="Arial" panose="020B0604020202020204" pitchFamily="34" charset="0"/>
                        </a:rPr>
                        <a:t>1995</a:t>
                      </a:r>
                      <a:endParaRPr lang="fr-FR"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dirty="0" smtClean="0">
                          <a:latin typeface="+mn-lt"/>
                        </a:rPr>
                        <a:t>PostgreSQL Global</a:t>
                      </a:r>
                      <a:r>
                        <a:rPr lang="fr-FR" sz="1600" baseline="0" dirty="0" smtClean="0">
                          <a:latin typeface="+mn-lt"/>
                        </a:rPr>
                        <a:t> </a:t>
                      </a:r>
                      <a:r>
                        <a:rPr lang="fr-FR" sz="1600" baseline="0" dirty="0" err="1" smtClean="0">
                          <a:latin typeface="+mn-lt"/>
                        </a:rPr>
                        <a:t>Development</a:t>
                      </a:r>
                      <a:r>
                        <a:rPr lang="fr-FR" sz="1600" baseline="0" dirty="0" smtClean="0">
                          <a:latin typeface="+mn-lt"/>
                        </a:rPr>
                        <a:t> Group,</a:t>
                      </a:r>
                      <a:r>
                        <a:rPr lang="fr-FR" sz="1600" dirty="0" smtClean="0">
                          <a:effectLst/>
                          <a:latin typeface="+mn-lt"/>
                          <a:cs typeface="Arial" panose="020B0604020202020204" pitchFamily="34" charset="0"/>
                        </a:rPr>
                        <a:t> </a:t>
                      </a:r>
                      <a:r>
                        <a:rPr lang="fr-FR" sz="1600" dirty="0" smtClean="0">
                          <a:effectLst/>
                          <a:latin typeface="Arial" panose="020B0604020202020204" pitchFamily="34" charset="0"/>
                          <a:cs typeface="Arial" panose="020B0604020202020204" pitchFamily="34" charset="0"/>
                        </a:rPr>
                        <a:t>1989</a:t>
                      </a:r>
                    </a:p>
                    <a:p>
                      <a:endParaRPr lang="fr-FR" sz="1600" dirty="0">
                        <a:latin typeface="+mn-lt"/>
                      </a:endParaRPr>
                    </a:p>
                  </a:txBody>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r-FR" sz="1600" dirty="0" smtClean="0">
                          <a:effectLst/>
                          <a:latin typeface="+mn-lt"/>
                        </a:rPr>
                        <a:t>Microsoft,</a:t>
                      </a:r>
                      <a:r>
                        <a:rPr lang="fr-FR" sz="1600" dirty="0" smtClean="0">
                          <a:effectLst/>
                          <a:latin typeface="+mn-lt"/>
                          <a:cs typeface="Arial" panose="020B0604020202020204" pitchFamily="34" charset="0"/>
                        </a:rPr>
                        <a:t> </a:t>
                      </a:r>
                      <a:r>
                        <a:rPr lang="fr-FR" sz="1600" dirty="0" smtClean="0">
                          <a:effectLst/>
                          <a:latin typeface="Arial" panose="020B0604020202020204" pitchFamily="34" charset="0"/>
                          <a:cs typeface="Arial" panose="020B0604020202020204" pitchFamily="34" charset="0"/>
                        </a:rPr>
                        <a:t>1989</a:t>
                      </a:r>
                    </a:p>
                    <a:p>
                      <a:pPr fontAlgn="t"/>
                      <a:endParaRPr lang="fr-FR" sz="1600" dirty="0">
                        <a:effectLst/>
                        <a:latin typeface="+mn-lt"/>
                        <a:cs typeface="Arial" panose="020B0604020202020204" pitchFamily="34" charset="0"/>
                      </a:endParaRPr>
                    </a:p>
                  </a:txBody>
                  <a:tcPr/>
                </a:tc>
              </a:tr>
              <a:tr h="234265">
                <a:tc>
                  <a:txBody>
                    <a:bodyPr/>
                    <a:lstStyle/>
                    <a:p>
                      <a:r>
                        <a:rPr lang="fr-FR" sz="1600" b="1" dirty="0" err="1" smtClean="0">
                          <a:latin typeface="+mn-lt"/>
                        </a:rPr>
                        <a:t>Implementation</a:t>
                      </a:r>
                      <a:r>
                        <a:rPr lang="fr-FR" sz="1600" b="1" dirty="0" smtClean="0">
                          <a:latin typeface="+mn-lt"/>
                        </a:rPr>
                        <a:t> </a:t>
                      </a:r>
                      <a:r>
                        <a:rPr lang="fr-FR" sz="1600" b="1" dirty="0" err="1" smtClean="0">
                          <a:latin typeface="+mn-lt"/>
                        </a:rPr>
                        <a:t>language</a:t>
                      </a:r>
                      <a:endParaRPr lang="fr-FR" sz="1600" b="1" dirty="0">
                        <a:latin typeface="+mn-lt"/>
                      </a:endParaRPr>
                    </a:p>
                  </a:txBody>
                  <a:tcPr/>
                </a:tc>
                <a:tc>
                  <a:txBody>
                    <a:bodyPr/>
                    <a:lstStyle/>
                    <a:p>
                      <a:r>
                        <a:rPr lang="fr-FR" sz="1600" dirty="0" smtClean="0">
                          <a:latin typeface="+mn-lt"/>
                        </a:rPr>
                        <a:t>C/C++</a:t>
                      </a:r>
                      <a:endParaRPr lang="fr-FR" sz="1600" dirty="0">
                        <a:latin typeface="+mn-lt"/>
                      </a:endParaRPr>
                    </a:p>
                  </a:txBody>
                  <a:tcPr/>
                </a:tc>
                <a:tc>
                  <a:txBody>
                    <a:bodyPr/>
                    <a:lstStyle/>
                    <a:p>
                      <a:r>
                        <a:rPr lang="fr-FR" sz="1600" dirty="0" smtClean="0">
                          <a:latin typeface="+mn-lt"/>
                        </a:rPr>
                        <a:t>C</a:t>
                      </a:r>
                      <a:endParaRPr lang="fr-FR" sz="1600" dirty="0">
                        <a:latin typeface="+mn-lt"/>
                      </a:endParaRPr>
                    </a:p>
                  </a:txBody>
                  <a:tcPr/>
                </a:tc>
                <a:tc>
                  <a:txBody>
                    <a:bodyPr/>
                    <a:lstStyle/>
                    <a:p>
                      <a:r>
                        <a:rPr lang="fr-FR" sz="1600" dirty="0" smtClean="0">
                          <a:latin typeface="+mn-lt"/>
                        </a:rPr>
                        <a:t>C++</a:t>
                      </a:r>
                      <a:endParaRPr lang="fr-FR" sz="1600" dirty="0">
                        <a:latin typeface="+mn-lt"/>
                      </a:endParaRPr>
                    </a:p>
                  </a:txBody>
                  <a:tcPr/>
                </a:tc>
              </a:tr>
              <a:tr h="575015">
                <a:tc>
                  <a:txBody>
                    <a:bodyPr/>
                    <a:lstStyle/>
                    <a:p>
                      <a:r>
                        <a:rPr lang="fr-FR" sz="1600" b="1" dirty="0" smtClean="0">
                          <a:latin typeface="+mn-lt"/>
                        </a:rPr>
                        <a:t>Server operating</a:t>
                      </a:r>
                      <a:r>
                        <a:rPr lang="fr-FR" sz="1600" b="1" baseline="0" dirty="0" smtClean="0">
                          <a:latin typeface="+mn-lt"/>
                        </a:rPr>
                        <a:t> </a:t>
                      </a:r>
                      <a:r>
                        <a:rPr lang="fr-FR" sz="1600" b="1" baseline="0" dirty="0" err="1" smtClean="0">
                          <a:latin typeface="+mn-lt"/>
                        </a:rPr>
                        <a:t>systems</a:t>
                      </a:r>
                      <a:endParaRPr lang="fr-FR" sz="1600" b="1" dirty="0">
                        <a:latin typeface="+mn-lt"/>
                      </a:endParaRPr>
                    </a:p>
                  </a:txBody>
                  <a:tcPr/>
                </a:tc>
                <a:tc>
                  <a:txBody>
                    <a:bodyPr/>
                    <a:lstStyle/>
                    <a:p>
                      <a:r>
                        <a:rPr lang="fr-FR" sz="1600" dirty="0" smtClean="0">
                          <a:latin typeface="+mn-lt"/>
                        </a:rPr>
                        <a:t>FreeBSD/Linux/Solaris/Windows</a:t>
                      </a:r>
                      <a:endParaRPr lang="fr-FR" sz="1600" dirty="0">
                        <a:latin typeface="+mn-lt"/>
                      </a:endParaRPr>
                    </a:p>
                  </a:txBody>
                  <a:tcPr/>
                </a:tc>
                <a:tc>
                  <a:txBody>
                    <a:bodyPr/>
                    <a:lstStyle/>
                    <a:p>
                      <a:r>
                        <a:rPr lang="fr-FR" sz="1600" dirty="0" smtClean="0">
                          <a:latin typeface="+mn-lt"/>
                        </a:rPr>
                        <a:t>FreeBSD/HP-UX/Linux/</a:t>
                      </a:r>
                      <a:r>
                        <a:rPr lang="fr-FR" sz="1600" dirty="0" err="1" smtClean="0">
                          <a:latin typeface="+mn-lt"/>
                        </a:rPr>
                        <a:t>NetBSD</a:t>
                      </a:r>
                      <a:r>
                        <a:rPr lang="fr-FR" sz="1600" dirty="0" smtClean="0">
                          <a:latin typeface="+mn-lt"/>
                        </a:rPr>
                        <a:t>/</a:t>
                      </a:r>
                      <a:r>
                        <a:rPr lang="fr-FR" sz="1600" dirty="0" err="1" smtClean="0">
                          <a:latin typeface="+mn-lt"/>
                        </a:rPr>
                        <a:t>OpenBSD</a:t>
                      </a:r>
                      <a:r>
                        <a:rPr lang="fr-FR" sz="1600" dirty="0" smtClean="0">
                          <a:latin typeface="+mn-lt"/>
                        </a:rPr>
                        <a:t>/OS</a:t>
                      </a:r>
                      <a:r>
                        <a:rPr lang="fr-FR" sz="1600" baseline="0" dirty="0" smtClean="0">
                          <a:latin typeface="+mn-lt"/>
                        </a:rPr>
                        <a:t> X/Solaris/Unix/Windows</a:t>
                      </a:r>
                      <a:endParaRPr lang="fr-FR" sz="1600" dirty="0">
                        <a:latin typeface="+mn-lt"/>
                      </a:endParaRPr>
                    </a:p>
                  </a:txBody>
                  <a:tcPr/>
                </a:tc>
                <a:tc>
                  <a:txBody>
                    <a:bodyPr/>
                    <a:lstStyle/>
                    <a:p>
                      <a:r>
                        <a:rPr lang="fr-FR" sz="1600" b="0" i="0" kern="1200" dirty="0" smtClean="0">
                          <a:solidFill>
                            <a:schemeClr val="dk1"/>
                          </a:solidFill>
                          <a:effectLst/>
                          <a:latin typeface="+mn-lt"/>
                          <a:ea typeface="+mn-ea"/>
                          <a:cs typeface="+mn-cs"/>
                        </a:rPr>
                        <a:t>Linux</a:t>
                      </a:r>
                      <a:r>
                        <a:rPr lang="fr-FR" sz="1600" dirty="0" smtClean="0">
                          <a:latin typeface="+mn-lt"/>
                        </a:rPr>
                        <a:t/>
                      </a:r>
                      <a:br>
                        <a:rPr lang="fr-FR" sz="1600" dirty="0" smtClean="0">
                          <a:latin typeface="+mn-lt"/>
                        </a:rPr>
                      </a:br>
                      <a:r>
                        <a:rPr lang="fr-FR" sz="1600" b="0" i="0" kern="1200" dirty="0" smtClean="0">
                          <a:solidFill>
                            <a:schemeClr val="dk1"/>
                          </a:solidFill>
                          <a:effectLst/>
                          <a:latin typeface="+mn-lt"/>
                          <a:ea typeface="+mn-ea"/>
                          <a:cs typeface="+mn-cs"/>
                        </a:rPr>
                        <a:t>Windows</a:t>
                      </a:r>
                      <a:endParaRPr lang="fr-FR" sz="1600" dirty="0">
                        <a:latin typeface="+mn-lt"/>
                      </a:endParaRPr>
                    </a:p>
                  </a:txBody>
                  <a:tcPr/>
                </a:tc>
              </a:tr>
              <a:tr h="809281">
                <a:tc>
                  <a:txBody>
                    <a:bodyPr/>
                    <a:lstStyle/>
                    <a:p>
                      <a:pPr fontAlgn="t"/>
                      <a:r>
                        <a:rPr lang="fr-FR" sz="1600" b="1" dirty="0" err="1">
                          <a:effectLst/>
                          <a:latin typeface="+mn-lt"/>
                        </a:rPr>
                        <a:t>Supported</a:t>
                      </a:r>
                      <a:r>
                        <a:rPr lang="fr-FR" sz="1600" b="1" dirty="0">
                          <a:effectLst/>
                          <a:latin typeface="+mn-lt"/>
                        </a:rPr>
                        <a:t> </a:t>
                      </a:r>
                      <a:r>
                        <a:rPr lang="fr-FR" sz="1600" b="1" dirty="0" err="1">
                          <a:effectLst/>
                          <a:latin typeface="+mn-lt"/>
                        </a:rPr>
                        <a:t>programming</a:t>
                      </a:r>
                      <a:r>
                        <a:rPr lang="fr-FR" sz="1600" b="1" dirty="0">
                          <a:effectLst/>
                          <a:latin typeface="+mn-lt"/>
                        </a:rPr>
                        <a:t> </a:t>
                      </a:r>
                      <a:r>
                        <a:rPr lang="fr-FR" sz="1600" b="1" dirty="0" err="1">
                          <a:effectLst/>
                          <a:latin typeface="+mn-lt"/>
                        </a:rPr>
                        <a:t>languages</a:t>
                      </a:r>
                      <a:endParaRPr lang="fr-FR" sz="1600" b="1" dirty="0">
                        <a:effectLst/>
                        <a:latin typeface="+mn-lt"/>
                      </a:endParaRPr>
                    </a:p>
                  </a:txBody>
                  <a:tcPr/>
                </a:tc>
                <a:tc>
                  <a:txBody>
                    <a:bodyPr/>
                    <a:lstStyle/>
                    <a:p>
                      <a:r>
                        <a:rPr lang="fr-FR" sz="1400" b="0" i="0" kern="1200" dirty="0" smtClean="0">
                          <a:solidFill>
                            <a:schemeClr val="dk1"/>
                          </a:solidFill>
                          <a:effectLst/>
                          <a:latin typeface="+mn-lt"/>
                          <a:ea typeface="+mn-ea"/>
                          <a:cs typeface="+mn-cs"/>
                        </a:rPr>
                        <a:t>Ada/C/C#</a:t>
                      </a:r>
                      <a:r>
                        <a:rPr lang="fr-FR" sz="1400" dirty="0" smtClean="0">
                          <a:latin typeface="+mn-lt"/>
                        </a:rPr>
                        <a:t>/</a:t>
                      </a:r>
                      <a:r>
                        <a:rPr lang="fr-FR" sz="1400" b="0" i="0" kern="1200" dirty="0" smtClean="0">
                          <a:solidFill>
                            <a:schemeClr val="dk1"/>
                          </a:solidFill>
                          <a:effectLst/>
                          <a:latin typeface="+mn-lt"/>
                          <a:ea typeface="+mn-ea"/>
                          <a:cs typeface="+mn-cs"/>
                        </a:rPr>
                        <a:t>C++/D/Delphi</a:t>
                      </a:r>
                      <a:r>
                        <a:rPr lang="fr-FR" sz="1400" dirty="0" smtClean="0">
                          <a:latin typeface="+mn-lt"/>
                        </a:rPr>
                        <a:t/>
                      </a:r>
                      <a:br>
                        <a:rPr lang="fr-FR" sz="1400" dirty="0" smtClean="0">
                          <a:latin typeface="+mn-lt"/>
                        </a:rPr>
                      </a:br>
                      <a:r>
                        <a:rPr lang="fr-FR" sz="1400" b="0" i="0" kern="1200" dirty="0" smtClean="0">
                          <a:solidFill>
                            <a:schemeClr val="dk1"/>
                          </a:solidFill>
                          <a:effectLst/>
                          <a:latin typeface="+mn-lt"/>
                          <a:ea typeface="+mn-ea"/>
                          <a:cs typeface="+mn-cs"/>
                        </a:rPr>
                        <a:t>Eiffel</a:t>
                      </a:r>
                      <a:r>
                        <a:rPr lang="fr-FR" sz="1400" dirty="0" smtClean="0">
                          <a:latin typeface="+mn-lt"/>
                        </a:rPr>
                        <a:t>/</a:t>
                      </a:r>
                      <a:r>
                        <a:rPr lang="fr-FR" sz="1400" b="0" i="0" kern="1200" dirty="0" smtClean="0">
                          <a:solidFill>
                            <a:schemeClr val="dk1"/>
                          </a:solidFill>
                          <a:effectLst/>
                          <a:latin typeface="+mn-lt"/>
                          <a:ea typeface="+mn-ea"/>
                          <a:cs typeface="+mn-cs"/>
                        </a:rPr>
                        <a:t>Erlang</a:t>
                      </a:r>
                      <a:r>
                        <a:rPr lang="fr-FR" sz="1400" dirty="0" smtClean="0">
                          <a:latin typeface="+mn-lt"/>
                        </a:rPr>
                        <a:t>/</a:t>
                      </a:r>
                      <a:r>
                        <a:rPr lang="fr-FR" sz="1400" b="0" i="0" kern="1200" dirty="0" err="1" smtClean="0">
                          <a:solidFill>
                            <a:schemeClr val="dk1"/>
                          </a:solidFill>
                          <a:effectLst/>
                          <a:latin typeface="+mn-lt"/>
                          <a:ea typeface="+mn-ea"/>
                          <a:cs typeface="+mn-cs"/>
                        </a:rPr>
                        <a:t>Haskell</a:t>
                      </a:r>
                      <a:r>
                        <a:rPr lang="fr-FR" sz="1400" dirty="0" smtClean="0">
                          <a:latin typeface="+mn-lt"/>
                        </a:rPr>
                        <a:t>/</a:t>
                      </a:r>
                    </a:p>
                    <a:p>
                      <a:r>
                        <a:rPr lang="fr-FR" sz="1400" b="0" i="0" kern="1200" dirty="0" smtClean="0">
                          <a:solidFill>
                            <a:schemeClr val="dk1"/>
                          </a:solidFill>
                          <a:effectLst/>
                          <a:latin typeface="+mn-lt"/>
                          <a:ea typeface="+mn-ea"/>
                          <a:cs typeface="+mn-cs"/>
                        </a:rPr>
                        <a:t>Java</a:t>
                      </a:r>
                      <a:r>
                        <a:rPr lang="fr-FR" sz="1400" dirty="0" smtClean="0">
                          <a:latin typeface="+mn-lt"/>
                        </a:rPr>
                        <a:t>/</a:t>
                      </a:r>
                      <a:r>
                        <a:rPr lang="fr-FR" sz="1400" b="0" i="0" kern="1200" dirty="0" smtClean="0">
                          <a:solidFill>
                            <a:schemeClr val="dk1"/>
                          </a:solidFill>
                          <a:effectLst/>
                          <a:latin typeface="+mn-lt"/>
                          <a:ea typeface="+mn-ea"/>
                          <a:cs typeface="+mn-cs"/>
                        </a:rPr>
                        <a:t>JavaScript(Node.js)</a:t>
                      </a:r>
                      <a:r>
                        <a:rPr lang="fr-FR" sz="1400" b="0" i="0" kern="1200" dirty="0" err="1" smtClean="0">
                          <a:solidFill>
                            <a:schemeClr val="dk1"/>
                          </a:solidFill>
                          <a:effectLst/>
                          <a:latin typeface="+mn-lt"/>
                          <a:ea typeface="+mn-ea"/>
                          <a:cs typeface="+mn-cs"/>
                        </a:rPr>
                        <a:t>ObjectiveC</a:t>
                      </a:r>
                      <a:r>
                        <a:rPr lang="fr-FR" sz="1400" dirty="0" smtClean="0">
                          <a:latin typeface="+mn-lt"/>
                        </a:rPr>
                        <a:t>/</a:t>
                      </a:r>
                      <a:r>
                        <a:rPr lang="fr-FR" sz="1400" b="0" i="0" kern="1200" dirty="0" err="1" smtClean="0">
                          <a:solidFill>
                            <a:schemeClr val="dk1"/>
                          </a:solidFill>
                          <a:effectLst/>
                          <a:latin typeface="+mn-lt"/>
                          <a:ea typeface="+mn-ea"/>
                          <a:cs typeface="+mn-cs"/>
                        </a:rPr>
                        <a:t>OCaml</a:t>
                      </a:r>
                      <a:r>
                        <a:rPr lang="fr-FR" sz="1400" dirty="0" smtClean="0">
                          <a:latin typeface="+mn-lt"/>
                        </a:rPr>
                        <a:t>/</a:t>
                      </a:r>
                      <a:r>
                        <a:rPr lang="fr-FR" sz="1400" b="0" i="0" kern="1200" dirty="0" smtClean="0">
                          <a:solidFill>
                            <a:schemeClr val="dk1"/>
                          </a:solidFill>
                          <a:effectLst/>
                          <a:latin typeface="+mn-lt"/>
                          <a:ea typeface="+mn-ea"/>
                          <a:cs typeface="+mn-cs"/>
                        </a:rPr>
                        <a:t>Perl</a:t>
                      </a:r>
                      <a:r>
                        <a:rPr lang="fr-FR" sz="1400" dirty="0" smtClean="0">
                          <a:latin typeface="+mn-lt"/>
                        </a:rPr>
                        <a:t>/</a:t>
                      </a:r>
                      <a:r>
                        <a:rPr lang="fr-FR" sz="1400" b="0" i="0" kern="1200" dirty="0" smtClean="0">
                          <a:solidFill>
                            <a:schemeClr val="dk1"/>
                          </a:solidFill>
                          <a:effectLst/>
                          <a:latin typeface="+mn-lt"/>
                          <a:ea typeface="+mn-ea"/>
                          <a:cs typeface="+mn-cs"/>
                        </a:rPr>
                        <a:t>PHP</a:t>
                      </a:r>
                      <a:r>
                        <a:rPr lang="fr-FR" sz="1400" dirty="0" smtClean="0">
                          <a:latin typeface="+mn-lt"/>
                        </a:rPr>
                        <a:t>/</a:t>
                      </a:r>
                      <a:r>
                        <a:rPr lang="fr-FR" sz="1400" b="0" i="0" kern="1200" dirty="0" smtClean="0">
                          <a:solidFill>
                            <a:schemeClr val="dk1"/>
                          </a:solidFill>
                          <a:effectLst/>
                          <a:latin typeface="+mn-lt"/>
                          <a:ea typeface="+mn-ea"/>
                          <a:cs typeface="+mn-cs"/>
                        </a:rPr>
                        <a:t>Python</a:t>
                      </a:r>
                      <a:r>
                        <a:rPr lang="fr-FR" sz="1400" dirty="0" smtClean="0">
                          <a:latin typeface="+mn-lt"/>
                        </a:rPr>
                        <a:t>/</a:t>
                      </a:r>
                      <a:r>
                        <a:rPr lang="fr-FR" sz="1400" b="0" i="0" kern="1200" dirty="0" smtClean="0">
                          <a:solidFill>
                            <a:schemeClr val="dk1"/>
                          </a:solidFill>
                          <a:effectLst/>
                          <a:latin typeface="+mn-lt"/>
                          <a:ea typeface="+mn-ea"/>
                          <a:cs typeface="+mn-cs"/>
                        </a:rPr>
                        <a:t>Ruby</a:t>
                      </a:r>
                    </a:p>
                    <a:p>
                      <a:r>
                        <a:rPr lang="fr-FR" sz="1400" b="0" i="0" kern="1200" dirty="0" err="1" smtClean="0">
                          <a:solidFill>
                            <a:schemeClr val="dk1"/>
                          </a:solidFill>
                          <a:effectLst/>
                          <a:latin typeface="+mn-lt"/>
                          <a:ea typeface="+mn-ea"/>
                          <a:cs typeface="+mn-cs"/>
                        </a:rPr>
                        <a:t>Scheme</a:t>
                      </a:r>
                      <a:r>
                        <a:rPr lang="fr-FR" sz="1400" b="0" i="0" kern="1200" dirty="0" smtClean="0">
                          <a:solidFill>
                            <a:schemeClr val="dk1"/>
                          </a:solidFill>
                          <a:effectLst/>
                          <a:latin typeface="+mn-lt"/>
                          <a:ea typeface="+mn-ea"/>
                          <a:cs typeface="+mn-cs"/>
                        </a:rPr>
                        <a:t>/</a:t>
                      </a:r>
                      <a:r>
                        <a:rPr lang="fr-FR" sz="1400" b="0" i="0" kern="1200" dirty="0" err="1" smtClean="0">
                          <a:solidFill>
                            <a:schemeClr val="dk1"/>
                          </a:solidFill>
                          <a:effectLst/>
                          <a:latin typeface="+mn-lt"/>
                          <a:ea typeface="+mn-ea"/>
                          <a:cs typeface="+mn-cs"/>
                        </a:rPr>
                        <a:t>Tcl</a:t>
                      </a:r>
                      <a:endParaRPr lang="fr-FR" sz="1400" dirty="0">
                        <a:latin typeface="+mn-lt"/>
                      </a:endParaRPr>
                    </a:p>
                  </a:txBody>
                  <a:tcPr/>
                </a:tc>
                <a:tc>
                  <a:txBody>
                    <a:bodyPr/>
                    <a:lstStyle/>
                    <a:p>
                      <a:r>
                        <a:rPr lang="fr-FR" sz="1600" b="0" i="0" kern="1200" dirty="0" smtClean="0">
                          <a:solidFill>
                            <a:schemeClr val="dk1"/>
                          </a:solidFill>
                          <a:effectLst/>
                          <a:latin typeface="+mn-lt"/>
                          <a:ea typeface="+mn-ea"/>
                          <a:cs typeface="+mn-cs"/>
                        </a:rPr>
                        <a:t>.Net/C/C++/Delphi/Java/JavaScript/(Node.js)</a:t>
                      </a:r>
                    </a:p>
                    <a:p>
                      <a:r>
                        <a:rPr lang="fr-FR" sz="1600" b="0" i="0" kern="1200" dirty="0" smtClean="0">
                          <a:solidFill>
                            <a:schemeClr val="dk1"/>
                          </a:solidFill>
                          <a:effectLst/>
                          <a:latin typeface="+mn-lt"/>
                          <a:ea typeface="+mn-ea"/>
                          <a:cs typeface="+mn-cs"/>
                        </a:rPr>
                        <a:t>Perl/PHP/Python/</a:t>
                      </a:r>
                      <a:r>
                        <a:rPr lang="fr-FR" sz="1600" b="0" i="0" kern="1200" dirty="0" err="1" smtClean="0">
                          <a:solidFill>
                            <a:schemeClr val="dk1"/>
                          </a:solidFill>
                          <a:effectLst/>
                          <a:latin typeface="+mn-lt"/>
                          <a:ea typeface="+mn-ea"/>
                          <a:cs typeface="+mn-cs"/>
                        </a:rPr>
                        <a:t>Tcl</a:t>
                      </a:r>
                      <a:endParaRPr lang="fr-FR" sz="1600" dirty="0">
                        <a:latin typeface="+mn-lt"/>
                      </a:endParaRPr>
                    </a:p>
                  </a:txBody>
                  <a:tcPr/>
                </a:tc>
                <a:tc>
                  <a:txBody>
                    <a:bodyPr/>
                    <a:lstStyle/>
                    <a:p>
                      <a:r>
                        <a:rPr lang="fr-FR" sz="1600" b="0" i="0" kern="1200" dirty="0" smtClean="0">
                          <a:solidFill>
                            <a:schemeClr val="dk1"/>
                          </a:solidFill>
                          <a:effectLst/>
                          <a:latin typeface="+mn-lt"/>
                          <a:ea typeface="+mn-ea"/>
                          <a:cs typeface="+mn-cs"/>
                        </a:rPr>
                        <a:t>C#/C++/Delphi/Go/Java</a:t>
                      </a:r>
                      <a:r>
                        <a:rPr lang="fr-FR" sz="1600" dirty="0" smtClean="0">
                          <a:latin typeface="+mn-lt"/>
                        </a:rPr>
                        <a:t/>
                      </a:r>
                      <a:br>
                        <a:rPr lang="fr-FR" sz="1600" dirty="0" smtClean="0">
                          <a:latin typeface="+mn-lt"/>
                        </a:rPr>
                      </a:br>
                      <a:r>
                        <a:rPr lang="fr-FR" sz="1600" b="0" i="0" kern="1200" dirty="0" smtClean="0">
                          <a:solidFill>
                            <a:schemeClr val="dk1"/>
                          </a:solidFill>
                          <a:effectLst/>
                          <a:latin typeface="+mn-lt"/>
                          <a:ea typeface="+mn-ea"/>
                          <a:cs typeface="+mn-cs"/>
                        </a:rPr>
                        <a:t>JavaScript (Node.js)/PHP</a:t>
                      </a:r>
                      <a:r>
                        <a:rPr lang="fr-FR" sz="1600" dirty="0" smtClean="0">
                          <a:latin typeface="+mn-lt"/>
                        </a:rPr>
                        <a:t/>
                      </a:r>
                      <a:br>
                        <a:rPr lang="fr-FR" sz="1600" dirty="0" smtClean="0">
                          <a:latin typeface="+mn-lt"/>
                        </a:rPr>
                      </a:br>
                      <a:r>
                        <a:rPr lang="fr-FR" sz="1600" b="0" i="0" kern="1200" dirty="0" smtClean="0">
                          <a:solidFill>
                            <a:schemeClr val="dk1"/>
                          </a:solidFill>
                          <a:effectLst/>
                          <a:latin typeface="+mn-lt"/>
                          <a:ea typeface="+mn-ea"/>
                          <a:cs typeface="+mn-cs"/>
                        </a:rPr>
                        <a:t>Python/R/Ruby/Visual Basic</a:t>
                      </a:r>
                      <a:endParaRPr lang="fr-FR" sz="1600" dirty="0">
                        <a:latin typeface="+mn-lt"/>
                      </a:endParaRPr>
                    </a:p>
                  </a:txBody>
                  <a:tcPr/>
                </a:tc>
              </a:tr>
              <a:tr h="745390">
                <a:tc>
                  <a:txBody>
                    <a:bodyPr/>
                    <a:lstStyle/>
                    <a:p>
                      <a:r>
                        <a:rPr lang="fr-FR" sz="1600" b="1" i="0" kern="1200" dirty="0" err="1" smtClean="0">
                          <a:solidFill>
                            <a:schemeClr val="dk1"/>
                          </a:solidFill>
                          <a:effectLst/>
                          <a:latin typeface="+mn-lt"/>
                          <a:ea typeface="+mn-ea"/>
                          <a:cs typeface="+mn-cs"/>
                        </a:rPr>
                        <a:t>Partitioning</a:t>
                      </a:r>
                      <a:r>
                        <a:rPr lang="fr-FR" sz="1600" b="1" i="0" kern="1200" dirty="0" smtClean="0">
                          <a:solidFill>
                            <a:schemeClr val="dk1"/>
                          </a:solidFill>
                          <a:effectLst/>
                          <a:latin typeface="+mn-lt"/>
                          <a:ea typeface="+mn-ea"/>
                          <a:cs typeface="+mn-cs"/>
                        </a:rPr>
                        <a:t> </a:t>
                      </a:r>
                      <a:r>
                        <a:rPr lang="fr-FR" sz="1600" b="1" i="0" kern="1200" dirty="0" err="1" smtClean="0">
                          <a:solidFill>
                            <a:schemeClr val="dk1"/>
                          </a:solidFill>
                          <a:effectLst/>
                          <a:latin typeface="+mn-lt"/>
                          <a:ea typeface="+mn-ea"/>
                          <a:cs typeface="+mn-cs"/>
                        </a:rPr>
                        <a:t>methods</a:t>
                      </a:r>
                      <a:endParaRPr lang="fr-FR" sz="1600" b="1" dirty="0">
                        <a:latin typeface="+mn-lt"/>
                      </a:endParaRPr>
                    </a:p>
                  </a:txBody>
                  <a:tcPr/>
                </a:tc>
                <a:tc>
                  <a:txBody>
                    <a:bodyPr/>
                    <a:lstStyle/>
                    <a:p>
                      <a:pPr fontAlgn="t"/>
                      <a:r>
                        <a:rPr lang="en-US" sz="1600" dirty="0">
                          <a:effectLst/>
                          <a:latin typeface="+mn-lt"/>
                        </a:rPr>
                        <a:t>horizontal partitioning, </a:t>
                      </a:r>
                      <a:r>
                        <a:rPr lang="en-US" sz="1600" dirty="0" err="1">
                          <a:effectLst/>
                          <a:latin typeface="+mn-lt"/>
                        </a:rPr>
                        <a:t>sharding</a:t>
                      </a:r>
                      <a:r>
                        <a:rPr lang="en-US" sz="1600" dirty="0">
                          <a:effectLst/>
                          <a:latin typeface="+mn-lt"/>
                        </a:rPr>
                        <a:t> with MySQL Cluster or MySQL Fabric</a:t>
                      </a:r>
                    </a:p>
                  </a:txBody>
                  <a:tcPr/>
                </a:tc>
                <a:tc>
                  <a:txBody>
                    <a:bodyPr/>
                    <a:lstStyle/>
                    <a:p>
                      <a:pPr fontAlgn="t"/>
                      <a:r>
                        <a:rPr lang="en-US" sz="1600" dirty="0">
                          <a:effectLst/>
                          <a:latin typeface="+mn-lt"/>
                        </a:rPr>
                        <a:t>partitioning by range, list and (since PostgreSQL 11) by hash</a:t>
                      </a:r>
                    </a:p>
                  </a:txBody>
                  <a:tcPr/>
                </a:tc>
                <a:tc>
                  <a:txBody>
                    <a:bodyPr/>
                    <a:lstStyle/>
                    <a:p>
                      <a:r>
                        <a:rPr lang="en-US" sz="1600" b="0" i="0" kern="1200" dirty="0" smtClean="0">
                          <a:solidFill>
                            <a:schemeClr val="dk1"/>
                          </a:solidFill>
                          <a:effectLst/>
                          <a:latin typeface="+mn-lt"/>
                          <a:ea typeface="+mn-ea"/>
                          <a:cs typeface="+mn-cs"/>
                        </a:rPr>
                        <a:t>tables can be distributed across several files (horizontal partitioning); </a:t>
                      </a:r>
                      <a:r>
                        <a:rPr lang="en-US" sz="1600" b="0" i="0" kern="1200" dirty="0" err="1" smtClean="0">
                          <a:solidFill>
                            <a:schemeClr val="dk1"/>
                          </a:solidFill>
                          <a:effectLst/>
                          <a:latin typeface="+mn-lt"/>
                          <a:ea typeface="+mn-ea"/>
                          <a:cs typeface="+mn-cs"/>
                        </a:rPr>
                        <a:t>sharding</a:t>
                      </a:r>
                      <a:r>
                        <a:rPr lang="en-US" sz="1600" b="0" i="0" kern="1200" dirty="0" smtClean="0">
                          <a:solidFill>
                            <a:schemeClr val="dk1"/>
                          </a:solidFill>
                          <a:effectLst/>
                          <a:latin typeface="+mn-lt"/>
                          <a:ea typeface="+mn-ea"/>
                          <a:cs typeface="+mn-cs"/>
                        </a:rPr>
                        <a:t> through federation</a:t>
                      </a:r>
                      <a:endParaRPr lang="fr-FR" sz="1600" dirty="0">
                        <a:latin typeface="+mn-lt"/>
                      </a:endParaRPr>
                    </a:p>
                  </a:txBody>
                  <a:tcPr/>
                </a:tc>
              </a:tr>
              <a:tr h="404640">
                <a:tc>
                  <a:txBody>
                    <a:bodyPr/>
                    <a:lstStyle/>
                    <a:p>
                      <a:r>
                        <a:rPr lang="fr-FR" sz="1600" b="1" i="0" kern="1200" dirty="0" smtClean="0">
                          <a:solidFill>
                            <a:schemeClr val="dk1"/>
                          </a:solidFill>
                          <a:effectLst/>
                          <a:latin typeface="+mn-lt"/>
                          <a:ea typeface="+mn-ea"/>
                          <a:cs typeface="+mn-cs"/>
                        </a:rPr>
                        <a:t>User concepts</a:t>
                      </a:r>
                      <a:endParaRPr lang="fr-FR" sz="1600" b="1" dirty="0">
                        <a:latin typeface="+mn-lt"/>
                      </a:endParaRPr>
                    </a:p>
                  </a:txBody>
                  <a:tcPr/>
                </a:tc>
                <a:tc>
                  <a:txBody>
                    <a:bodyPr/>
                    <a:lstStyle/>
                    <a:p>
                      <a:r>
                        <a:rPr lang="en-US" sz="1600" b="0" i="0" kern="1200" dirty="0" smtClean="0">
                          <a:solidFill>
                            <a:schemeClr val="dk1"/>
                          </a:solidFill>
                          <a:effectLst/>
                          <a:latin typeface="+mn-lt"/>
                          <a:ea typeface="+mn-ea"/>
                          <a:cs typeface="+mn-cs"/>
                        </a:rPr>
                        <a:t>Users with fine-grained authorization concept</a:t>
                      </a:r>
                      <a:endParaRPr lang="fr-FR" sz="1600" dirty="0">
                        <a:latin typeface="+mn-lt"/>
                      </a:endParaRPr>
                    </a:p>
                  </a:txBody>
                  <a:tcPr/>
                </a:tc>
                <a:tc>
                  <a:txBody>
                    <a:bodyPr/>
                    <a:lstStyle/>
                    <a:p>
                      <a:r>
                        <a:rPr lang="fr-FR" sz="1600" dirty="0" smtClean="0">
                          <a:latin typeface="+mn-lt"/>
                        </a:rPr>
                        <a:t>Fine-</a:t>
                      </a:r>
                      <a:r>
                        <a:rPr lang="fr-FR" sz="1600" dirty="0" err="1" smtClean="0">
                          <a:latin typeface="+mn-lt"/>
                        </a:rPr>
                        <a:t>grained</a:t>
                      </a:r>
                      <a:r>
                        <a:rPr lang="fr-FR" sz="1600" baseline="0" dirty="0" smtClean="0">
                          <a:latin typeface="+mn-lt"/>
                        </a:rPr>
                        <a:t> </a:t>
                      </a:r>
                      <a:r>
                        <a:rPr lang="fr-FR" sz="1600" baseline="0" dirty="0" err="1" smtClean="0">
                          <a:latin typeface="+mn-lt"/>
                        </a:rPr>
                        <a:t>access</a:t>
                      </a:r>
                      <a:r>
                        <a:rPr lang="fr-FR" sz="1600" baseline="0" dirty="0" smtClean="0">
                          <a:latin typeface="+mn-lt"/>
                        </a:rPr>
                        <a:t> </a:t>
                      </a:r>
                      <a:r>
                        <a:rPr lang="fr-FR" sz="1600" baseline="0" dirty="0" err="1" smtClean="0">
                          <a:latin typeface="+mn-lt"/>
                        </a:rPr>
                        <a:t>rights</a:t>
                      </a:r>
                      <a:r>
                        <a:rPr lang="fr-FR" sz="1600" baseline="0" dirty="0" smtClean="0">
                          <a:latin typeface="+mn-lt"/>
                        </a:rPr>
                        <a:t> </a:t>
                      </a:r>
                      <a:r>
                        <a:rPr lang="fr-FR" sz="1600" baseline="0" dirty="0" err="1" smtClean="0">
                          <a:latin typeface="+mn-lt"/>
                        </a:rPr>
                        <a:t>according</a:t>
                      </a:r>
                      <a:r>
                        <a:rPr lang="fr-FR" sz="1600" baseline="0" dirty="0" smtClean="0">
                          <a:latin typeface="+mn-lt"/>
                        </a:rPr>
                        <a:t> to SQL-standard</a:t>
                      </a:r>
                      <a:endParaRPr lang="fr-FR" sz="1600" dirty="0">
                        <a:latin typeface="+mn-lt"/>
                      </a:endParaRPr>
                    </a:p>
                  </a:txBody>
                  <a:tcPr/>
                </a:tc>
                <a:tc>
                  <a:txBody>
                    <a:bodyPr/>
                    <a:lstStyle/>
                    <a:p>
                      <a:r>
                        <a:rPr lang="en-US" sz="1600" b="0" i="0" kern="1200" dirty="0" smtClean="0">
                          <a:solidFill>
                            <a:schemeClr val="dk1"/>
                          </a:solidFill>
                          <a:effectLst/>
                          <a:latin typeface="+mn-lt"/>
                          <a:ea typeface="+mn-ea"/>
                          <a:cs typeface="+mn-cs"/>
                        </a:rPr>
                        <a:t>fine grained access rights according to SQL-standard</a:t>
                      </a:r>
                      <a:endParaRPr lang="fr-FR" sz="1600" dirty="0">
                        <a:latin typeface="+mn-lt"/>
                      </a:endParaRPr>
                    </a:p>
                  </a:txBody>
                  <a:tcPr/>
                </a:tc>
              </a:tr>
              <a:tr h="575015">
                <a:tc>
                  <a:txBody>
                    <a:bodyPr/>
                    <a:lstStyle/>
                    <a:p>
                      <a:pPr fontAlgn="t"/>
                      <a:r>
                        <a:rPr lang="en-US" sz="1600" b="1" dirty="0">
                          <a:effectLst/>
                          <a:latin typeface="+mn-lt"/>
                        </a:rPr>
                        <a:t>APIs and other access methods</a:t>
                      </a:r>
                    </a:p>
                  </a:txBody>
                  <a:tcPr/>
                </a:tc>
                <a:tc>
                  <a:txBody>
                    <a:bodyPr/>
                    <a:lstStyle/>
                    <a:p>
                      <a:r>
                        <a:rPr lang="en-US" sz="1600" b="0" i="0" kern="1200" dirty="0" smtClean="0">
                          <a:solidFill>
                            <a:schemeClr val="dk1"/>
                          </a:solidFill>
                          <a:effectLst/>
                          <a:latin typeface="+mn-lt"/>
                          <a:ea typeface="+mn-ea"/>
                          <a:cs typeface="+mn-cs"/>
                        </a:rPr>
                        <a:t>ADO.NET/JDBC</a:t>
                      </a:r>
                      <a:r>
                        <a:rPr lang="en-US" sz="1600" dirty="0" smtClean="0">
                          <a:latin typeface="+mn-lt"/>
                        </a:rPr>
                        <a:t/>
                      </a:r>
                      <a:br>
                        <a:rPr lang="en-US" sz="1600" dirty="0" smtClean="0">
                          <a:latin typeface="+mn-lt"/>
                        </a:rPr>
                      </a:br>
                      <a:r>
                        <a:rPr lang="en-US" sz="1600" b="0" i="0" kern="1200" dirty="0" smtClean="0">
                          <a:solidFill>
                            <a:schemeClr val="dk1"/>
                          </a:solidFill>
                          <a:effectLst/>
                          <a:latin typeface="+mn-lt"/>
                          <a:ea typeface="+mn-ea"/>
                          <a:cs typeface="+mn-cs"/>
                        </a:rPr>
                        <a:t>ODBC/Proprietary native API</a:t>
                      </a:r>
                      <a:endParaRPr lang="fr-FR" sz="1600" dirty="0">
                        <a:latin typeface="+mn-lt"/>
                      </a:endParaRPr>
                    </a:p>
                  </a:txBody>
                  <a:tcPr/>
                </a:tc>
                <a:tc>
                  <a:txBody>
                    <a:bodyPr/>
                    <a:lstStyle/>
                    <a:p>
                      <a:r>
                        <a:rPr lang="en-US" sz="1600" b="0" i="0" kern="1200" dirty="0" smtClean="0">
                          <a:solidFill>
                            <a:schemeClr val="dk1"/>
                          </a:solidFill>
                          <a:effectLst/>
                          <a:latin typeface="+mn-lt"/>
                          <a:ea typeface="+mn-ea"/>
                          <a:cs typeface="+mn-cs"/>
                        </a:rPr>
                        <a:t>ADO.NET/JDBC/native C library/ODBC</a:t>
                      </a:r>
                      <a:r>
                        <a:rPr lang="en-US" sz="1600" dirty="0" smtClean="0">
                          <a:latin typeface="+mn-lt"/>
                        </a:rPr>
                        <a:t/>
                      </a:r>
                      <a:br>
                        <a:rPr lang="en-US" sz="1600" dirty="0" smtClean="0">
                          <a:latin typeface="+mn-lt"/>
                        </a:rPr>
                      </a:br>
                      <a:r>
                        <a:rPr lang="en-US" sz="1600" b="0" i="0" kern="1200" dirty="0" smtClean="0">
                          <a:solidFill>
                            <a:schemeClr val="dk1"/>
                          </a:solidFill>
                          <a:effectLst/>
                          <a:latin typeface="+mn-lt"/>
                          <a:ea typeface="+mn-ea"/>
                          <a:cs typeface="+mn-cs"/>
                        </a:rPr>
                        <a:t>streaming API for large objects</a:t>
                      </a:r>
                      <a:endParaRPr lang="fr-FR" sz="1600" dirty="0">
                        <a:latin typeface="+mn-lt"/>
                      </a:endParaRPr>
                    </a:p>
                  </a:txBody>
                  <a:tcPr/>
                </a:tc>
                <a:tc>
                  <a:txBody>
                    <a:bodyPr/>
                    <a:lstStyle/>
                    <a:p>
                      <a:r>
                        <a:rPr lang="fr-FR" sz="1600" b="0" i="0" kern="1200" dirty="0" smtClean="0">
                          <a:solidFill>
                            <a:schemeClr val="dk1"/>
                          </a:solidFill>
                          <a:effectLst/>
                          <a:latin typeface="+mn-lt"/>
                          <a:ea typeface="+mn-ea"/>
                          <a:cs typeface="+mn-cs"/>
                        </a:rPr>
                        <a:t>ADO.NET/JDBC/ODBC</a:t>
                      </a:r>
                      <a:r>
                        <a:rPr lang="fr-FR" sz="1600" dirty="0" smtClean="0">
                          <a:latin typeface="+mn-lt"/>
                        </a:rPr>
                        <a:t/>
                      </a:r>
                      <a:br>
                        <a:rPr lang="fr-FR" sz="1600" dirty="0" smtClean="0">
                          <a:latin typeface="+mn-lt"/>
                        </a:rPr>
                      </a:br>
                      <a:r>
                        <a:rPr lang="fr-FR" sz="1600" b="0" i="0" kern="1200" dirty="0" smtClean="0">
                          <a:solidFill>
                            <a:schemeClr val="dk1"/>
                          </a:solidFill>
                          <a:effectLst/>
                          <a:latin typeface="+mn-lt"/>
                          <a:ea typeface="+mn-ea"/>
                          <a:cs typeface="+mn-cs"/>
                        </a:rPr>
                        <a:t>OLE DB/</a:t>
                      </a:r>
                      <a:r>
                        <a:rPr lang="fr-FR" sz="1600" b="0" i="0" kern="1200" dirty="0" err="1" smtClean="0">
                          <a:solidFill>
                            <a:schemeClr val="dk1"/>
                          </a:solidFill>
                          <a:effectLst/>
                          <a:latin typeface="+mn-lt"/>
                          <a:ea typeface="+mn-ea"/>
                          <a:cs typeface="+mn-cs"/>
                        </a:rPr>
                        <a:t>Tabular</a:t>
                      </a:r>
                      <a:r>
                        <a:rPr lang="fr-FR" sz="1600" b="0" i="0" kern="1200" dirty="0" smtClean="0">
                          <a:solidFill>
                            <a:schemeClr val="dk1"/>
                          </a:solidFill>
                          <a:effectLst/>
                          <a:latin typeface="+mn-lt"/>
                          <a:ea typeface="+mn-ea"/>
                          <a:cs typeface="+mn-cs"/>
                        </a:rPr>
                        <a:t> Data Stream (TDS)</a:t>
                      </a:r>
                      <a:endParaRPr lang="fr-FR" sz="1600" dirty="0">
                        <a:latin typeface="+mn-lt"/>
                      </a:endParaRPr>
                    </a:p>
                  </a:txBody>
                  <a:tcPr/>
                </a:tc>
              </a:tr>
              <a:tr h="404640">
                <a:tc>
                  <a:txBody>
                    <a:bodyPr/>
                    <a:lstStyle/>
                    <a:p>
                      <a:r>
                        <a:rPr lang="fr-FR" sz="1600" b="1" dirty="0" smtClean="0">
                          <a:latin typeface="+mn-lt"/>
                        </a:rPr>
                        <a:t>Description</a:t>
                      </a:r>
                      <a:endParaRPr lang="fr-FR" sz="1600" b="1" dirty="0">
                        <a:latin typeface="+mn-lt"/>
                      </a:endParaRPr>
                    </a:p>
                  </a:txBody>
                  <a:tcPr/>
                </a:tc>
                <a:tc>
                  <a:txBody>
                    <a:bodyPr/>
                    <a:lstStyle/>
                    <a:p>
                      <a:r>
                        <a:rPr lang="en-US" sz="1600" b="0" i="0" kern="1200" dirty="0" smtClean="0">
                          <a:solidFill>
                            <a:schemeClr val="dk1"/>
                          </a:solidFill>
                          <a:effectLst/>
                          <a:latin typeface="+mn-lt"/>
                          <a:ea typeface="+mn-ea"/>
                          <a:cs typeface="+mn-cs"/>
                        </a:rPr>
                        <a:t>Widely used open source </a:t>
                      </a:r>
                      <a:r>
                        <a:rPr lang="en-US" sz="1600" b="0" i="0" u="none" strike="noStrike" kern="1200" dirty="0" smtClean="0">
                          <a:solidFill>
                            <a:schemeClr val="dk1"/>
                          </a:solidFill>
                          <a:effectLst/>
                          <a:latin typeface="+mn-lt"/>
                          <a:ea typeface="+mn-ea"/>
                          <a:cs typeface="+mn-cs"/>
                          <a:hlinkClick r:id="rId2"/>
                        </a:rPr>
                        <a:t>RDBMS</a:t>
                      </a:r>
                      <a:endParaRPr lang="fr-FR" sz="1600" dirty="0">
                        <a:latin typeface="+mn-lt"/>
                      </a:endParaRPr>
                    </a:p>
                  </a:txBody>
                  <a:tcPr/>
                </a:tc>
                <a:tc>
                  <a:txBody>
                    <a:bodyPr/>
                    <a:lstStyle/>
                    <a:p>
                      <a:r>
                        <a:rPr lang="en-US" sz="1600" b="0" i="0" kern="1200" dirty="0" smtClean="0">
                          <a:solidFill>
                            <a:schemeClr val="dk1"/>
                          </a:solidFill>
                          <a:effectLst/>
                          <a:latin typeface="+mn-lt"/>
                          <a:ea typeface="+mn-ea"/>
                          <a:cs typeface="+mn-cs"/>
                        </a:rPr>
                        <a:t>Widely used open source </a:t>
                      </a:r>
                      <a:r>
                        <a:rPr lang="en-US" sz="1600" b="0" i="0" u="none" strike="noStrike" kern="1200" dirty="0" smtClean="0">
                          <a:solidFill>
                            <a:schemeClr val="dk1"/>
                          </a:solidFill>
                          <a:effectLst/>
                          <a:latin typeface="+mn-lt"/>
                          <a:ea typeface="+mn-ea"/>
                          <a:cs typeface="+mn-cs"/>
                          <a:hlinkClick r:id="rId2"/>
                        </a:rPr>
                        <a:t>RDBMS</a:t>
                      </a:r>
                      <a:endParaRPr lang="fr-FR" sz="1600" dirty="0">
                        <a:latin typeface="+mn-lt"/>
                      </a:endParaRPr>
                    </a:p>
                  </a:txBody>
                  <a:tcPr/>
                </a:tc>
                <a:tc>
                  <a:txBody>
                    <a:bodyPr/>
                    <a:lstStyle/>
                    <a:p>
                      <a:pPr fontAlgn="t"/>
                      <a:r>
                        <a:rPr lang="fr-FR" sz="1600" dirty="0" err="1">
                          <a:effectLst/>
                          <a:latin typeface="+mn-lt"/>
                        </a:rPr>
                        <a:t>Microsofts</a:t>
                      </a:r>
                      <a:r>
                        <a:rPr lang="fr-FR" sz="1600" dirty="0">
                          <a:effectLst/>
                          <a:latin typeface="+mn-lt"/>
                        </a:rPr>
                        <a:t> </a:t>
                      </a:r>
                      <a:r>
                        <a:rPr lang="fr-FR" sz="1600" dirty="0" err="1">
                          <a:effectLst/>
                          <a:latin typeface="+mn-lt"/>
                        </a:rPr>
                        <a:t>flagship</a:t>
                      </a:r>
                      <a:r>
                        <a:rPr lang="fr-FR" sz="1600" dirty="0">
                          <a:effectLst/>
                          <a:latin typeface="+mn-lt"/>
                        </a:rPr>
                        <a:t> </a:t>
                      </a:r>
                      <a:r>
                        <a:rPr lang="fr-FR" sz="1600" dirty="0" err="1">
                          <a:effectLst/>
                          <a:latin typeface="+mn-lt"/>
                        </a:rPr>
                        <a:t>relational</a:t>
                      </a:r>
                      <a:r>
                        <a:rPr lang="fr-FR" sz="1600" dirty="0">
                          <a:effectLst/>
                          <a:latin typeface="+mn-lt"/>
                        </a:rPr>
                        <a:t> DBMS</a:t>
                      </a:r>
                    </a:p>
                  </a:txBody>
                  <a:tcPr/>
                </a:tc>
              </a:tr>
            </a:tbl>
          </a:graphicData>
        </a:graphic>
      </p:graphicFrame>
    </p:spTree>
    <p:extLst>
      <p:ext uri="{BB962C8B-B14F-4D97-AF65-F5344CB8AC3E}">
        <p14:creationId xmlns:p14="http://schemas.microsoft.com/office/powerpoint/2010/main" val="696720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919" y="122830"/>
            <a:ext cx="9601200" cy="6619165"/>
          </a:xfrm>
        </p:spPr>
        <p:txBody>
          <a:bodyPr>
            <a:normAutofit/>
          </a:bodyPr>
          <a:lstStyle/>
          <a:p>
            <a:pPr marL="0" indent="0" algn="ctr">
              <a:buNone/>
            </a:pPr>
            <a:r>
              <a:rPr lang="fr-FR" sz="3200" b="1" dirty="0">
                <a:solidFill>
                  <a:schemeClr val="accent6">
                    <a:lumMod val="75000"/>
                  </a:schemeClr>
                </a:solidFill>
                <a:latin typeface="+mj-lt"/>
                <a:ea typeface="Arial Unicode MS" panose="020B0604020202020204" pitchFamily="34" charset="-128"/>
                <a:cs typeface="Arial Unicode MS" panose="020B0604020202020204" pitchFamily="34" charset="-128"/>
              </a:rPr>
              <a:t>Introduction to </a:t>
            </a:r>
            <a:r>
              <a:rPr lang="fr-FR" sz="3200" b="1" dirty="0" err="1" smtClean="0">
                <a:solidFill>
                  <a:schemeClr val="accent6">
                    <a:lumMod val="75000"/>
                  </a:schemeClr>
                </a:solidFill>
                <a:latin typeface="+mj-lt"/>
                <a:ea typeface="Arial Unicode MS" panose="020B0604020202020204" pitchFamily="34" charset="-128"/>
                <a:cs typeface="Arial Unicode MS" panose="020B0604020202020204" pitchFamily="34" charset="-128"/>
              </a:rPr>
              <a:t>Databases</a:t>
            </a:r>
            <a:endParaRPr lang="fr-FR" sz="2000" b="1" dirty="0">
              <a:solidFill>
                <a:schemeClr val="accent6">
                  <a:lumMod val="75000"/>
                </a:schemeClr>
              </a:solidFill>
              <a:latin typeface="+mj-lt"/>
              <a:ea typeface="Arial Unicode MS" panose="020B0604020202020204" pitchFamily="34" charset="-128"/>
              <a:cs typeface="Arial Unicode MS" panose="020B0604020202020204" pitchFamily="34" charset="-128"/>
            </a:endParaRPr>
          </a:p>
          <a:p>
            <a:pPr marL="0" indent="0">
              <a:buNone/>
            </a:pPr>
            <a:r>
              <a:rPr lang="fr-FR" sz="1800" b="1" dirty="0" smtClean="0">
                <a:solidFill>
                  <a:schemeClr val="tx1">
                    <a:lumMod val="95000"/>
                    <a:lumOff val="5000"/>
                  </a:schemeClr>
                </a:solidFill>
                <a:latin typeface="+mj-lt"/>
                <a:ea typeface="Arial Unicode MS" panose="020B0604020202020204" pitchFamily="34" charset="-128"/>
                <a:cs typeface="Arial Unicode MS" panose="020B0604020202020204" pitchFamily="34" charset="-128"/>
              </a:rPr>
              <a:t>Database</a:t>
            </a:r>
            <a:r>
              <a:rPr lang="fr-FR" sz="18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fr-FR" sz="18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fr-FR" sz="1800" dirty="0">
                <a:solidFill>
                  <a:schemeClr val="tx1">
                    <a:lumMod val="95000"/>
                    <a:lumOff val="5000"/>
                  </a:schemeClr>
                </a:solidFill>
                <a:ea typeface="Arial Unicode MS" panose="020B0604020202020204" pitchFamily="34" charset="-128"/>
                <a:cs typeface="Arial Unicode MS" panose="020B0604020202020204" pitchFamily="34" charset="-128"/>
              </a:rPr>
              <a:t/>
            </a:r>
            <a:br>
              <a:rPr lang="fr-FR" sz="1800" dirty="0">
                <a:solidFill>
                  <a:schemeClr val="tx1">
                    <a:lumMod val="95000"/>
                    <a:lumOff val="5000"/>
                  </a:schemeClr>
                </a:solidFill>
                <a:ea typeface="Arial Unicode MS" panose="020B0604020202020204" pitchFamily="34" charset="-128"/>
                <a:cs typeface="Arial Unicode MS" panose="020B0604020202020204" pitchFamily="34" charset="-128"/>
              </a:rPr>
            </a:br>
            <a:r>
              <a:rPr lang="en-US" sz="1800" dirty="0" smtClean="0">
                <a:solidFill>
                  <a:schemeClr val="tx1">
                    <a:lumMod val="95000"/>
                    <a:lumOff val="5000"/>
                  </a:schemeClr>
                </a:solidFill>
                <a:cs typeface="Arial" panose="020B0604020202020204" pitchFamily="34" charset="0"/>
              </a:rPr>
              <a:t>A</a:t>
            </a:r>
            <a:r>
              <a:rPr lang="en-US" sz="1800" dirty="0">
                <a:solidFill>
                  <a:schemeClr val="tx1">
                    <a:lumMod val="95000"/>
                    <a:lumOff val="5000"/>
                  </a:schemeClr>
                </a:solidFill>
                <a:cs typeface="Arial" panose="020B0604020202020204" pitchFamily="34" charset="0"/>
              </a:rPr>
              <a:t> database is a set of data stored in a computer. This data is usually structured in a way that makes the data easily accessible</a:t>
            </a:r>
            <a:r>
              <a:rPr lang="en-US" sz="1800" dirty="0" smtClean="0">
                <a:solidFill>
                  <a:schemeClr val="tx1">
                    <a:lumMod val="95000"/>
                    <a:lumOff val="5000"/>
                  </a:schemeClr>
                </a:solidFill>
                <a:cs typeface="Arial" panose="020B0604020202020204" pitchFamily="34" charset="0"/>
              </a:rPr>
              <a:t>.</a:t>
            </a:r>
          </a:p>
          <a:p>
            <a:pPr marL="0" indent="0">
              <a:buNone/>
            </a:pPr>
            <a:r>
              <a:rPr lang="en-US" sz="1800" b="1" dirty="0" smtClean="0">
                <a:solidFill>
                  <a:schemeClr val="tx1">
                    <a:lumMod val="95000"/>
                    <a:lumOff val="5000"/>
                  </a:schemeClr>
                </a:solidFill>
                <a:latin typeface="+mj-lt"/>
                <a:ea typeface="Arial Unicode MS" panose="020B0604020202020204" pitchFamily="34" charset="-128"/>
                <a:cs typeface="Arial Unicode MS" panose="020B0604020202020204" pitchFamily="34" charset="-128"/>
              </a:rPr>
              <a:t>Relational Database</a:t>
            </a:r>
            <a:endParaRPr lang="en-US" sz="1800" b="1" dirty="0">
              <a:solidFill>
                <a:schemeClr val="tx1">
                  <a:lumMod val="95000"/>
                  <a:lumOff val="5000"/>
                </a:schemeClr>
              </a:solidFill>
              <a:latin typeface="+mj-lt"/>
              <a:ea typeface="Arial Unicode MS" panose="020B0604020202020204" pitchFamily="34" charset="-128"/>
              <a:cs typeface="Arial Unicode MS" panose="020B0604020202020204" pitchFamily="34" charset="-128"/>
            </a:endParaRPr>
          </a:p>
          <a:p>
            <a:pPr marL="0" indent="0">
              <a:buNone/>
            </a:pPr>
            <a:r>
              <a:rPr lang="en-US" sz="1800" dirty="0">
                <a:cs typeface="Arial" panose="020B0604020202020204" pitchFamily="34" charset="0"/>
              </a:rPr>
              <a:t/>
            </a:r>
            <a:br>
              <a:rPr lang="en-US" sz="1800" dirty="0">
                <a:cs typeface="Arial" panose="020B0604020202020204" pitchFamily="34" charset="0"/>
              </a:rPr>
            </a:br>
            <a:r>
              <a:rPr lang="en-US" sz="1800" dirty="0">
                <a:cs typeface="Arial" panose="020B0604020202020204" pitchFamily="34" charset="0"/>
              </a:rPr>
              <a:t>A relational database is a type of database. It uses a structure that allows us to identify and access data in relation to another piece of data in the database. Often, data in a relational database is organized into tables.</a:t>
            </a:r>
            <a:br>
              <a:rPr lang="en-US" sz="1800" dirty="0">
                <a:cs typeface="Arial" panose="020B0604020202020204" pitchFamily="34" charset="0"/>
              </a:rPr>
            </a:br>
            <a:endParaRPr lang="en-US" sz="1800" dirty="0" smtClean="0">
              <a:cs typeface="Arial" panose="020B0604020202020204" pitchFamily="34" charset="0"/>
            </a:endParaRPr>
          </a:p>
          <a:p>
            <a:pPr marL="0" indent="0">
              <a:buNone/>
            </a:pPr>
            <a:r>
              <a:rPr lang="en-US" sz="1800" b="1" dirty="0" smtClean="0"/>
              <a:t>Relational </a:t>
            </a:r>
            <a:r>
              <a:rPr lang="en-US" sz="1800" b="1" dirty="0"/>
              <a:t>Database Management System (RDBMS</a:t>
            </a:r>
            <a:r>
              <a:rPr lang="en-US" sz="1800" b="1" dirty="0" smtClean="0"/>
              <a:t>)</a:t>
            </a:r>
            <a:endParaRPr lang="en-US" sz="1800" b="1" dirty="0"/>
          </a:p>
          <a:p>
            <a:pPr marL="0" indent="0">
              <a:buNone/>
            </a:pPr>
            <a:r>
              <a:rPr lang="en-US" sz="1800" dirty="0"/>
              <a:t/>
            </a:r>
            <a:br>
              <a:rPr lang="en-US" sz="1800" dirty="0"/>
            </a:br>
            <a:r>
              <a:rPr lang="en-US" sz="1800" dirty="0"/>
              <a:t>A relational database management system (RDBMS) is a program that allows you to create, update, and administer a relational database. Most relational database management systems use the SQL language to access the database.</a:t>
            </a:r>
            <a:br>
              <a:rPr lang="en-US" sz="1800" dirty="0"/>
            </a:br>
            <a:endParaRPr lang="en-US" sz="1800" dirty="0"/>
          </a:p>
          <a:p>
            <a:pPr marL="0" indent="0">
              <a:buNone/>
            </a:pPr>
            <a:endParaRPr lang="fr-FR" sz="1800" dirty="0">
              <a:latin typeface="Arial" panose="020B0604020202020204" pitchFamily="34" charset="0"/>
              <a:cs typeface="Arial" panose="020B0604020202020204" pitchFamily="34" charset="0"/>
            </a:endParaRPr>
          </a:p>
          <a:p>
            <a:pPr marL="0" indent="0">
              <a:buNone/>
            </a:pPr>
            <a:endParaRPr lang="fr-F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621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7512" y="440141"/>
            <a:ext cx="3510770" cy="788158"/>
          </a:xfrm>
        </p:spPr>
        <p:txBody>
          <a:bodyPr/>
          <a:lstStyle/>
          <a:p>
            <a:r>
              <a:rPr lang="fr-FR" dirty="0" smtClean="0">
                <a:solidFill>
                  <a:schemeClr val="accent6">
                    <a:lumMod val="75000"/>
                  </a:schemeClr>
                </a:solidFill>
              </a:rPr>
              <a:t>SQL</a:t>
            </a:r>
            <a:endParaRPr lang="fr-FR" dirty="0">
              <a:solidFill>
                <a:schemeClr val="accent6">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655" y="1228300"/>
            <a:ext cx="9485194" cy="5390864"/>
          </a:xfrm>
          <a:prstGeom prst="rect">
            <a:avLst/>
          </a:prstGeom>
          <a:ln>
            <a:noFill/>
          </a:ln>
          <a:effectLst>
            <a:softEdge rad="112500"/>
          </a:effectLst>
        </p:spPr>
      </p:pic>
    </p:spTree>
    <p:extLst>
      <p:ext uri="{BB962C8B-B14F-4D97-AF65-F5344CB8AC3E}">
        <p14:creationId xmlns:p14="http://schemas.microsoft.com/office/powerpoint/2010/main" val="1881097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41194"/>
            <a:ext cx="10018713" cy="6073253"/>
          </a:xfrm>
        </p:spPr>
        <p:txBody>
          <a:bodyPr/>
          <a:lstStyle/>
          <a:p>
            <a:r>
              <a:rPr lang="en-US" dirty="0"/>
              <a:t>SQL (</a:t>
            </a:r>
            <a:r>
              <a:rPr lang="en-US" b="1" dirty="0"/>
              <a:t>S</a:t>
            </a:r>
            <a:r>
              <a:rPr lang="en-US" dirty="0"/>
              <a:t>tructured </a:t>
            </a:r>
            <a:r>
              <a:rPr lang="en-US" b="1" dirty="0"/>
              <a:t>Q</a:t>
            </a:r>
            <a:r>
              <a:rPr lang="en-US" dirty="0"/>
              <a:t>uery </a:t>
            </a:r>
            <a:r>
              <a:rPr lang="en-US" b="1" dirty="0"/>
              <a:t>L</a:t>
            </a:r>
            <a:r>
              <a:rPr lang="en-US" dirty="0"/>
              <a:t>anguage) is a programming language used to communicate with data stored in a relational database management system. SQL syntax is similar to the English language, which makes it relatively easy to write, read, and interpret.</a:t>
            </a:r>
          </a:p>
          <a:p>
            <a:r>
              <a:rPr lang="en-US" dirty="0"/>
              <a:t>Many RDBMSs use SQL (and variations of SQL) to access the data in tables. For example, SQLite is a relational database management system. SQLite contains a minimal set of SQL commands (which are the same across all RDBMSs). Other RDBMSs may use other variants.</a:t>
            </a:r>
          </a:p>
          <a:p>
            <a:r>
              <a:rPr lang="en-US" dirty="0"/>
              <a:t>(SQL is often pronounced in one of two ways. You can pronounce it by speaking each letter individually like “S-Q-L”, or pronounce it using the word “sequel”.)</a:t>
            </a:r>
          </a:p>
          <a:p>
            <a:pPr marL="0" indent="0">
              <a:buNone/>
            </a:pPr>
            <a:endParaRPr lang="fr-FR" dirty="0"/>
          </a:p>
        </p:txBody>
      </p:sp>
    </p:spTree>
    <p:extLst>
      <p:ext uri="{BB962C8B-B14F-4D97-AF65-F5344CB8AC3E}">
        <p14:creationId xmlns:p14="http://schemas.microsoft.com/office/powerpoint/2010/main" val="3579966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6221" y="327546"/>
            <a:ext cx="8884692" cy="1754326"/>
          </a:xfrm>
          <a:prstGeom prst="rect">
            <a:avLst/>
          </a:prstGeom>
          <a:noFill/>
        </p:spPr>
        <p:txBody>
          <a:bodyPr wrap="square" rtlCol="0">
            <a:spAutoFit/>
          </a:bodyPr>
          <a:lstStyle/>
          <a:p>
            <a:r>
              <a:rPr lang="en-US" dirty="0" smtClean="0">
                <a:solidFill>
                  <a:schemeClr val="tx1">
                    <a:lumMod val="95000"/>
                    <a:lumOff val="5000"/>
                  </a:schemeClr>
                </a:solidFill>
              </a:rPr>
              <a:t>SQL syntax may differ slightly depending on which RDBMS you are using. Popular RDBMSs are :</a:t>
            </a:r>
            <a:r>
              <a:rPr lang="en-US" dirty="0"/>
              <a:t>MySQL, PostgreSQL and SQL SERVER </a:t>
            </a:r>
            <a:r>
              <a:rPr lang="en-US" dirty="0" smtClean="0"/>
              <a:t>.</a:t>
            </a:r>
          </a:p>
          <a:p>
            <a:endParaRPr lang="en-US" dirty="0" smtClean="0"/>
          </a:p>
          <a:p>
            <a:r>
              <a:rPr lang="en-US" dirty="0" smtClean="0">
                <a:solidFill>
                  <a:schemeClr val="tx1">
                    <a:lumMod val="95000"/>
                    <a:lumOff val="5000"/>
                  </a:schemeClr>
                </a:solidFill>
              </a:rPr>
              <a:t/>
            </a:r>
            <a:br>
              <a:rPr lang="en-US" dirty="0" smtClean="0">
                <a:solidFill>
                  <a:schemeClr val="tx1">
                    <a:lumMod val="95000"/>
                    <a:lumOff val="5000"/>
                  </a:schemeClr>
                </a:solidFill>
              </a:rPr>
            </a:br>
            <a:endParaRPr lang="en-US" dirty="0" smtClean="0">
              <a:solidFill>
                <a:schemeClr val="tx1">
                  <a:lumMod val="95000"/>
                  <a:lumOff val="5000"/>
                </a:schemeClr>
              </a:solidFill>
            </a:endParaRPr>
          </a:p>
          <a:p>
            <a:endParaRPr lang="fr-F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411" y="1255594"/>
            <a:ext cx="9430675" cy="5281683"/>
          </a:xfrm>
          <a:prstGeom prst="rect">
            <a:avLst/>
          </a:prstGeom>
          <a:ln>
            <a:noFill/>
          </a:ln>
          <a:effectLst>
            <a:softEdge rad="112500"/>
          </a:effectLst>
        </p:spPr>
      </p:pic>
    </p:spTree>
    <p:extLst>
      <p:ext uri="{BB962C8B-B14F-4D97-AF65-F5344CB8AC3E}">
        <p14:creationId xmlns:p14="http://schemas.microsoft.com/office/powerpoint/2010/main" val="435250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419367"/>
            <a:ext cx="10018713" cy="4503761"/>
          </a:xfrm>
        </p:spPr>
        <p:txBody>
          <a:bodyPr>
            <a:normAutofit fontScale="92500" lnSpcReduction="10000"/>
          </a:bodyPr>
          <a:lstStyle/>
          <a:p>
            <a:r>
              <a:rPr lang="en-US" sz="2600" dirty="0">
                <a:solidFill>
                  <a:schemeClr val="tx1">
                    <a:lumMod val="95000"/>
                    <a:lumOff val="5000"/>
                  </a:schemeClr>
                </a:solidFill>
              </a:rPr>
              <a:t>MySQL is an open-source relational database management system. As with other relational databases, MySQL stores data in tables made up of rows and columns. Users can define, manipulate, control, and query data using Structured Query Language, more commonly known as </a:t>
            </a:r>
            <a:r>
              <a:rPr lang="en-US" sz="2600" dirty="0">
                <a:solidFill>
                  <a:schemeClr val="tx1">
                    <a:lumMod val="95000"/>
                    <a:lumOff val="5000"/>
                  </a:schemeClr>
                </a:solidFill>
                <a:hlinkClick r:id="rId2"/>
              </a:rPr>
              <a:t>SQL</a:t>
            </a:r>
            <a:r>
              <a:rPr lang="en-US" sz="2600" dirty="0">
                <a:solidFill>
                  <a:schemeClr val="tx1">
                    <a:lumMod val="95000"/>
                    <a:lumOff val="5000"/>
                  </a:schemeClr>
                </a:solidFill>
              </a:rPr>
              <a:t>. MySQL’s name is a combination of “My,” the name of MySQL creator Michael </a:t>
            </a:r>
            <a:r>
              <a:rPr lang="en-US" sz="2600" dirty="0" err="1">
                <a:solidFill>
                  <a:schemeClr val="tx1">
                    <a:lumMod val="95000"/>
                    <a:lumOff val="5000"/>
                  </a:schemeClr>
                </a:solidFill>
              </a:rPr>
              <a:t>Widenius’s</a:t>
            </a:r>
            <a:r>
              <a:rPr lang="en-US" sz="2600" dirty="0">
                <a:solidFill>
                  <a:schemeClr val="tx1">
                    <a:lumMod val="95000"/>
                    <a:lumOff val="5000"/>
                  </a:schemeClr>
                </a:solidFill>
              </a:rPr>
              <a:t> daughter, and “SQL”.</a:t>
            </a:r>
          </a:p>
          <a:p>
            <a:r>
              <a:rPr lang="en-US" sz="2600" dirty="0">
                <a:solidFill>
                  <a:schemeClr val="tx1">
                    <a:lumMod val="95000"/>
                    <a:lumOff val="5000"/>
                  </a:schemeClr>
                </a:solidFill>
              </a:rPr>
              <a:t>A flexible and powerful program, MySQL is the most popular </a:t>
            </a:r>
            <a:r>
              <a:rPr lang="en-US" sz="2600" dirty="0">
                <a:solidFill>
                  <a:schemeClr val="tx1">
                    <a:lumMod val="95000"/>
                    <a:lumOff val="5000"/>
                  </a:schemeClr>
                </a:solidFill>
                <a:hlinkClick r:id="rId3"/>
              </a:rPr>
              <a:t>open-source</a:t>
            </a:r>
            <a:r>
              <a:rPr lang="en-US" sz="2600" dirty="0">
                <a:solidFill>
                  <a:schemeClr val="tx1">
                    <a:lumMod val="95000"/>
                    <a:lumOff val="5000"/>
                  </a:schemeClr>
                </a:solidFill>
              </a:rPr>
              <a:t> database system in the world. As part of the widely-used LAMP technology stack (which consists of a Linux-based operating system, the Apache web server, a MySQL database, and PHP for processing), it’s used to store and retrieve data in a wide variety of popular applications, websites, and services.</a:t>
            </a:r>
          </a:p>
          <a:p>
            <a:endParaRPr lang="fr-FR" dirty="0"/>
          </a:p>
        </p:txBody>
      </p:sp>
      <p:sp>
        <p:nvSpPr>
          <p:cNvPr id="4" name="Title 3"/>
          <p:cNvSpPr>
            <a:spLocks noGrp="1"/>
          </p:cNvSpPr>
          <p:nvPr>
            <p:ph type="title"/>
          </p:nvPr>
        </p:nvSpPr>
        <p:spPr>
          <a:xfrm>
            <a:off x="1484310" y="0"/>
            <a:ext cx="10018713" cy="1752599"/>
          </a:xfrm>
        </p:spPr>
        <p:txBody>
          <a:bodyPr/>
          <a:lstStyle/>
          <a:p>
            <a:r>
              <a:rPr lang="fr-FR" b="1" dirty="0" smtClean="0">
                <a:solidFill>
                  <a:schemeClr val="accent1"/>
                </a:solidFill>
              </a:rPr>
              <a:t>MySQL</a:t>
            </a:r>
            <a:endParaRPr lang="fr-FR" b="1" dirty="0">
              <a:solidFill>
                <a:schemeClr val="accent1"/>
              </a:solidFill>
            </a:endParaRPr>
          </a:p>
        </p:txBody>
      </p:sp>
    </p:spTree>
    <p:extLst>
      <p:ext uri="{BB962C8B-B14F-4D97-AF65-F5344CB8AC3E}">
        <p14:creationId xmlns:p14="http://schemas.microsoft.com/office/powerpoint/2010/main" val="336835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419367"/>
            <a:ext cx="10018713" cy="4503761"/>
          </a:xfrm>
        </p:spPr>
        <p:txBody>
          <a:bodyPr>
            <a:normAutofit lnSpcReduction="10000"/>
          </a:bodyPr>
          <a:lstStyle/>
          <a:p>
            <a:r>
              <a:rPr lang="en-US" sz="2800" dirty="0"/>
              <a:t>PostgreSQL is an open source SQL database that is not controlled by any corporation. It is typically used for web application development.</a:t>
            </a:r>
          </a:p>
          <a:p>
            <a:r>
              <a:rPr lang="en-US" sz="2800" dirty="0"/>
              <a:t>PostgreSQL shares many of the same advantages of MySQL. It is easy to use, inexpensive, reliable and has a large community of developers. It also provides some additional features such as foreign key support without requiring complex configuration.</a:t>
            </a:r>
          </a:p>
          <a:p>
            <a:r>
              <a:rPr lang="en-US" sz="2800" dirty="0"/>
              <a:t>The main disadvantage of PostgreSQL is that it can be slower in performance than other databases such as MySQL. It is also slightly less popular than MySQL.</a:t>
            </a:r>
          </a:p>
          <a:p>
            <a:endParaRPr lang="fr-FR" dirty="0"/>
          </a:p>
        </p:txBody>
      </p:sp>
      <p:sp>
        <p:nvSpPr>
          <p:cNvPr id="4" name="Title 3"/>
          <p:cNvSpPr>
            <a:spLocks noGrp="1"/>
          </p:cNvSpPr>
          <p:nvPr>
            <p:ph type="title"/>
          </p:nvPr>
        </p:nvSpPr>
        <p:spPr>
          <a:xfrm>
            <a:off x="1484310" y="0"/>
            <a:ext cx="10018713" cy="1752599"/>
          </a:xfrm>
        </p:spPr>
        <p:txBody>
          <a:bodyPr/>
          <a:lstStyle/>
          <a:p>
            <a:r>
              <a:rPr lang="fr-FR" b="1" dirty="0">
                <a:solidFill>
                  <a:schemeClr val="accent1"/>
                </a:solidFill>
              </a:rPr>
              <a:t>PostgreSQL </a:t>
            </a:r>
          </a:p>
        </p:txBody>
      </p:sp>
    </p:spTree>
    <p:extLst>
      <p:ext uri="{BB962C8B-B14F-4D97-AF65-F5344CB8AC3E}">
        <p14:creationId xmlns:p14="http://schemas.microsoft.com/office/powerpoint/2010/main" val="3470218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419367"/>
            <a:ext cx="10018713" cy="4503761"/>
          </a:xfrm>
        </p:spPr>
        <p:txBody>
          <a:bodyPr>
            <a:normAutofit/>
          </a:bodyPr>
          <a:lstStyle/>
          <a:p>
            <a:r>
              <a:rPr lang="en-US" dirty="0"/>
              <a:t>SQL Server is a relational database management system, or RDBMS, developed and marketed by Microsoft.</a:t>
            </a:r>
          </a:p>
          <a:p>
            <a:r>
              <a:rPr lang="en-US" dirty="0"/>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p>
          <a:p>
            <a:r>
              <a:rPr lang="en-US" dirty="0"/>
              <a:t>SQL Server works exclusively on Windows environment for more than 20 years. In 2016, Microsoft made it available on Linux. SQL Server 2017 became generally available in October 2016 that ran on both Windows and Linux.</a:t>
            </a:r>
          </a:p>
          <a:p>
            <a:endParaRPr lang="fr-FR" dirty="0"/>
          </a:p>
        </p:txBody>
      </p:sp>
      <p:sp>
        <p:nvSpPr>
          <p:cNvPr id="4" name="Title 3"/>
          <p:cNvSpPr>
            <a:spLocks noGrp="1"/>
          </p:cNvSpPr>
          <p:nvPr>
            <p:ph type="title"/>
          </p:nvPr>
        </p:nvSpPr>
        <p:spPr>
          <a:xfrm>
            <a:off x="1484310" y="0"/>
            <a:ext cx="10018713" cy="1752599"/>
          </a:xfrm>
        </p:spPr>
        <p:txBody>
          <a:bodyPr/>
          <a:lstStyle/>
          <a:p>
            <a:r>
              <a:rPr lang="fr-FR" b="1" dirty="0">
                <a:solidFill>
                  <a:schemeClr val="accent1"/>
                </a:solidFill>
              </a:rPr>
              <a:t>SQL SERVER</a:t>
            </a:r>
          </a:p>
        </p:txBody>
      </p:sp>
    </p:spTree>
    <p:extLst>
      <p:ext uri="{BB962C8B-B14F-4D97-AF65-F5344CB8AC3E}">
        <p14:creationId xmlns:p14="http://schemas.microsoft.com/office/powerpoint/2010/main" val="1550980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902" y="2402007"/>
            <a:ext cx="10018713" cy="2151796"/>
          </a:xfrm>
        </p:spPr>
        <p:txBody>
          <a:bodyPr>
            <a:normAutofit fontScale="90000"/>
          </a:bodyPr>
          <a:lstStyle/>
          <a:p>
            <a:r>
              <a:rPr lang="fr-FR" b="1" dirty="0" err="1" smtClean="0">
                <a:solidFill>
                  <a:schemeClr val="accent1"/>
                </a:solidFill>
              </a:rPr>
              <a:t>Comparison</a:t>
            </a:r>
            <a:r>
              <a:rPr lang="fr-FR" b="1" dirty="0" smtClean="0">
                <a:solidFill>
                  <a:schemeClr val="accent1"/>
                </a:solidFill>
              </a:rPr>
              <a:t> </a:t>
            </a:r>
            <a:r>
              <a:rPr lang="fr-FR" b="1" dirty="0" err="1" smtClean="0">
                <a:solidFill>
                  <a:schemeClr val="accent1"/>
                </a:solidFill>
              </a:rPr>
              <a:t>between</a:t>
            </a:r>
            <a:r>
              <a:rPr lang="fr-FR" b="1" dirty="0" smtClean="0">
                <a:solidFill>
                  <a:schemeClr val="accent1"/>
                </a:solidFill>
              </a:rPr>
              <a:t> RDBMS:</a:t>
            </a:r>
            <a:br>
              <a:rPr lang="fr-FR" b="1" dirty="0" smtClean="0">
                <a:solidFill>
                  <a:schemeClr val="accent1"/>
                </a:solidFill>
              </a:rPr>
            </a:br>
            <a:r>
              <a:rPr lang="en-US" b="1" dirty="0">
                <a:solidFill>
                  <a:schemeClr val="accent1"/>
                </a:solidFill>
              </a:rPr>
              <a:t>MySQL, PostgreSQL and SQL SERVER .</a:t>
            </a:r>
            <a:br>
              <a:rPr lang="en-US" b="1" dirty="0">
                <a:solidFill>
                  <a:schemeClr val="accent1"/>
                </a:solidFill>
              </a:rPr>
            </a:br>
            <a:r>
              <a:rPr lang="en-US" b="1" dirty="0">
                <a:solidFill>
                  <a:schemeClr val="accent1"/>
                </a:solidFill>
              </a:rPr>
              <a:t/>
            </a:r>
            <a:br>
              <a:rPr lang="en-US" b="1" dirty="0">
                <a:solidFill>
                  <a:schemeClr val="accent1"/>
                </a:solidFill>
              </a:rPr>
            </a:br>
            <a:endParaRPr lang="fr-FR" b="1" dirty="0">
              <a:solidFill>
                <a:schemeClr val="accent1"/>
              </a:solidFill>
            </a:endParaRPr>
          </a:p>
        </p:txBody>
      </p:sp>
    </p:spTree>
    <p:extLst>
      <p:ext uri="{BB962C8B-B14F-4D97-AF65-F5344CB8AC3E}">
        <p14:creationId xmlns:p14="http://schemas.microsoft.com/office/powerpoint/2010/main" val="1502789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3055</TotalTime>
  <Words>436</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Unicode MS</vt:lpstr>
      <vt:lpstr>Arial</vt:lpstr>
      <vt:lpstr>Arial Rounded MT Bold</vt:lpstr>
      <vt:lpstr>Calibri</vt:lpstr>
      <vt:lpstr>Corbel</vt:lpstr>
      <vt:lpstr>Parallax</vt:lpstr>
      <vt:lpstr>PowerPoint Presentation</vt:lpstr>
      <vt:lpstr>PowerPoint Presentation</vt:lpstr>
      <vt:lpstr>SQL</vt:lpstr>
      <vt:lpstr>PowerPoint Presentation</vt:lpstr>
      <vt:lpstr>PowerPoint Presentation</vt:lpstr>
      <vt:lpstr>MySQL</vt:lpstr>
      <vt:lpstr>PostgreSQL </vt:lpstr>
      <vt:lpstr>SQL SERVER</vt:lpstr>
      <vt:lpstr>Comparison between RDBMS: MySQL, PostgreSQL and SQL SERVER .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intissar</dc:creator>
  <cp:lastModifiedBy>intissar</cp:lastModifiedBy>
  <cp:revision>18</cp:revision>
  <dcterms:created xsi:type="dcterms:W3CDTF">2021-06-25T08:51:29Z</dcterms:created>
  <dcterms:modified xsi:type="dcterms:W3CDTF">2021-06-28T18:35:18Z</dcterms:modified>
</cp:coreProperties>
</file>