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6.xml" ContentType="application/vnd.openxmlformats-officedocument.presentationml.notesSlide+xml"/>
  <Override PartName="/ppt/tags/tag67.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5" r:id="rId1"/>
  </p:sldMasterIdLst>
  <p:notesMasterIdLst>
    <p:notesMasterId r:id="rId19"/>
  </p:notesMasterIdLst>
  <p:handoutMasterIdLst>
    <p:handoutMasterId r:id="rId20"/>
  </p:handoutMasterIdLst>
  <p:sldIdLst>
    <p:sldId id="256" r:id="rId2"/>
    <p:sldId id="278" r:id="rId3"/>
    <p:sldId id="258" r:id="rId4"/>
    <p:sldId id="259" r:id="rId5"/>
    <p:sldId id="260" r:id="rId6"/>
    <p:sldId id="261" r:id="rId7"/>
    <p:sldId id="262" r:id="rId8"/>
    <p:sldId id="263" r:id="rId9"/>
    <p:sldId id="277" r:id="rId10"/>
    <p:sldId id="265" r:id="rId11"/>
    <p:sldId id="266" r:id="rId12"/>
    <p:sldId id="267" r:id="rId13"/>
    <p:sldId id="268" r:id="rId14"/>
    <p:sldId id="276" r:id="rId15"/>
    <p:sldId id="269" r:id="rId16"/>
    <p:sldId id="270" r:id="rId17"/>
    <p:sldId id="273" r:id="rId18"/>
  </p:sldIdLst>
  <p:sldSz cx="9144000" cy="6858000" type="screen4x3"/>
  <p:notesSz cx="6997700" cy="9283700"/>
  <p:custDataLst>
    <p:tags r:id="rId21"/>
  </p:custDataLst>
  <p:defaultTextStyle>
    <a:defPPr>
      <a:defRPr lang="en-US"/>
    </a:defPPr>
    <a:lvl1pPr marL="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1pPr>
    <a:lvl2pPr marL="4572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2pPr>
    <a:lvl3pPr marL="9144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3pPr>
    <a:lvl4pPr marL="13716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4pPr>
    <a:lvl5pPr marL="18288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4" userDrawn="1">
          <p15:clr>
            <a:srgbClr val="A4A3A4"/>
          </p15:clr>
        </p15:guide>
        <p15:guide id="2" orient="horz" pos="716" userDrawn="1">
          <p15:clr>
            <a:srgbClr val="A4A3A4"/>
          </p15:clr>
        </p15:guide>
        <p15:guide id="3" pos="437" userDrawn="1">
          <p15:clr>
            <a:srgbClr val="A4A3A4"/>
          </p15:clr>
        </p15:guide>
        <p15:guide id="4" pos="864" userDrawn="1">
          <p15:clr>
            <a:srgbClr val="A4A3A4"/>
          </p15:clr>
        </p15:guide>
        <p15:guide id="5" orient="horz" pos="672" userDrawn="1">
          <p15:clr>
            <a:srgbClr val="A4A3A4"/>
          </p15:clr>
        </p15:guide>
        <p15:guide id="6" orient="horz" pos="720" userDrawn="1">
          <p15:clr>
            <a:srgbClr val="A4A3A4"/>
          </p15:clr>
        </p15:guide>
        <p15:guide id="7" orient="horz" pos="2160" userDrawn="1">
          <p15:clr>
            <a:srgbClr val="A4A3A4"/>
          </p15:clr>
        </p15:guide>
        <p15:guide id="8" pos="2880" userDrawn="1">
          <p15:clr>
            <a:srgbClr val="A4A3A4"/>
          </p15:clr>
        </p15:guide>
        <p15:guide id="9" pos="5328" userDrawn="1">
          <p15:clr>
            <a:srgbClr val="A4A3A4"/>
          </p15:clr>
        </p15:guide>
        <p15:guide id="10" pos="5376" userDrawn="1">
          <p15:clr>
            <a:srgbClr val="A4A3A4"/>
          </p15:clr>
        </p15:guide>
        <p15:guide id="11" pos="4320" userDrawn="1">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88870" autoAdjust="0"/>
  </p:normalViewPr>
  <p:slideViewPr>
    <p:cSldViewPr>
      <p:cViewPr varScale="1">
        <p:scale>
          <a:sx n="100" d="100"/>
          <a:sy n="100" d="100"/>
        </p:scale>
        <p:origin x="360" y="72"/>
      </p:cViewPr>
      <p:guideLst>
        <p:guide orient="horz" pos="524"/>
        <p:guide orient="horz" pos="716"/>
        <p:guide pos="437"/>
        <p:guide pos="864"/>
        <p:guide orient="horz" pos="672"/>
        <p:guide orient="horz" pos="720"/>
        <p:guide orient="horz" pos="2160"/>
        <p:guide pos="2880"/>
        <p:guide pos="5328"/>
        <p:guide pos="5376"/>
        <p:guide pos="4320"/>
      </p:guideLst>
    </p:cSldViewPr>
  </p:slideViewPr>
  <p:notesTextViewPr>
    <p:cViewPr>
      <p:scale>
        <a:sx n="100" d="100"/>
        <a:sy n="100" d="100"/>
      </p:scale>
      <p:origin x="0" y="0"/>
    </p:cViewPr>
  </p:notesTextViewPr>
  <p:sorterViewPr>
    <p:cViewPr varScale="1">
      <p:scale>
        <a:sx n="1" d="1"/>
        <a:sy n="1" d="1"/>
      </p:scale>
      <p:origin x="0" y="-1080"/>
    </p:cViewPr>
  </p:sorterViewPr>
  <p:notesViewPr>
    <p:cSldViewPr>
      <p:cViewPr varScale="1">
        <p:scale>
          <a:sx n="84" d="100"/>
          <a:sy n="84" d="100"/>
        </p:scale>
        <p:origin x="3792" y="108"/>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63988" y="0"/>
            <a:ext cx="3032125" cy="463550"/>
          </a:xfrm>
          <a:prstGeom prst="rect">
            <a:avLst/>
          </a:prstGeom>
        </p:spPr>
        <p:txBody>
          <a:bodyPr vert="horz" lIns="91440" tIns="45720" rIns="91440" bIns="45720" rtlCol="0"/>
          <a:lstStyle>
            <a:lvl1pPr algn="r">
              <a:defRPr sz="1200"/>
            </a:lvl1pPr>
          </a:lstStyle>
          <a:p>
            <a:fld id="{7073701D-C2D0-423A-8459-7B3D53CCFFB7}" type="datetimeFigureOut">
              <a:rPr lang="en-US" smtClean="0"/>
              <a:t>3/13/2015</a:t>
            </a:fld>
            <a:endParaRPr lang="en-US" dirty="0"/>
          </a:p>
        </p:txBody>
      </p:sp>
      <p:sp>
        <p:nvSpPr>
          <p:cNvPr id="4" name="Footer Placeholder 3"/>
          <p:cNvSpPr>
            <a:spLocks noGrp="1"/>
          </p:cNvSpPr>
          <p:nvPr>
            <p:ph type="ftr" sz="quarter" idx="2"/>
          </p:nvPr>
        </p:nvSpPr>
        <p:spPr>
          <a:xfrm>
            <a:off x="0" y="8818563"/>
            <a:ext cx="3032125"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lIns="91440" tIns="45720" rIns="91440" bIns="45720" rtlCol="0" anchor="b"/>
          <a:lstStyle>
            <a:lvl1pPr algn="r">
              <a:defRPr sz="1200"/>
            </a:lvl1pPr>
          </a:lstStyle>
          <a:p>
            <a:fld id="{2E29AB59-A08A-4274-8C34-C5DEE0D5B021}" type="slidenum">
              <a:rPr lang="en-US" smtClean="0"/>
              <a:t>‹#›</a:t>
            </a:fld>
            <a:endParaRPr lang="en-US" dirty="0"/>
          </a:p>
        </p:txBody>
      </p:sp>
    </p:spTree>
    <p:extLst>
      <p:ext uri="{BB962C8B-B14F-4D97-AF65-F5344CB8AC3E}">
        <p14:creationId xmlns:p14="http://schemas.microsoft.com/office/powerpoint/2010/main" val="1062288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3031" tIns="46516" rIns="93031" bIns="46516"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6200" y="0"/>
            <a:ext cx="2971800" cy="457200"/>
          </a:xfrm>
          <a:prstGeom prst="rect">
            <a:avLst/>
          </a:prstGeom>
        </p:spPr>
        <p:txBody>
          <a:bodyPr vert="horz" lIns="93031" tIns="46516" rIns="93031" bIns="46516" rtlCol="0"/>
          <a:lstStyle>
            <a:lvl1pPr algn="r">
              <a:defRPr sz="1200">
                <a:latin typeface="Times New Roman" panose="02020603050405020304" pitchFamily="18" charset="0"/>
              </a:defRPr>
            </a:lvl1pPr>
          </a:lstStyle>
          <a:p>
            <a:fld id="{B0100AF3-2137-416A-9756-137397BC4FA3}" type="datetimeFigureOut">
              <a:rPr lang="en-US" smtClean="0"/>
              <a:pPr/>
              <a:t>3/13/2015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914400" y="4343400"/>
            <a:ext cx="5029200" cy="4114800"/>
          </a:xfrm>
          <a:prstGeom prst="rect">
            <a:avLst/>
          </a:prstGeom>
        </p:spPr>
        <p:txBody>
          <a:bodyPr vert="horz" lIns="93031" tIns="46516" rIns="93031" bIns="4651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6800"/>
            <a:ext cx="2971800" cy="457200"/>
          </a:xfrm>
          <a:prstGeom prst="rect">
            <a:avLst/>
          </a:prstGeom>
        </p:spPr>
        <p:txBody>
          <a:bodyPr vert="horz" lIns="93031" tIns="46516" rIns="93031" bIns="46516"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6200" y="8686800"/>
            <a:ext cx="2971800" cy="457200"/>
          </a:xfrm>
          <a:prstGeom prst="rect">
            <a:avLst/>
          </a:prstGeom>
        </p:spPr>
        <p:txBody>
          <a:bodyPr vert="horz" lIns="93031" tIns="46516" rIns="93031" bIns="46516" rtlCol="0" anchor="b"/>
          <a:lstStyle>
            <a:lvl1pPr algn="r">
              <a:defRPr sz="1200">
                <a:latin typeface="Times New Roman" panose="02020603050405020304" pitchFamily="18" charset="0"/>
              </a:defRPr>
            </a:lvl1pPr>
          </a:lstStyle>
          <a:p>
            <a:fld id="{F1DBFAA3-DA14-4C52-9EE9-00C7225163E4}" type="slidenum">
              <a:rPr lang="en-US" smtClean="0"/>
              <a:pPr/>
              <a:t>‹#›</a:t>
            </a:fld>
            <a:endParaRPr lang="en-US" dirty="0"/>
          </a:p>
        </p:txBody>
      </p:sp>
    </p:spTree>
    <p:extLst>
      <p:ext uri="{BB962C8B-B14F-4D97-AF65-F5344CB8AC3E}">
        <p14:creationId xmlns:p14="http://schemas.microsoft.com/office/powerpoint/2010/main" val="3703669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3D754F4-DDBB-4A8B-945B-CA9DBFB68FE4}" type="slidenum">
              <a:rPr lang="en-US" altLang="en-US"/>
              <a:pPr>
                <a:spcBef>
                  <a:spcPct val="0"/>
                </a:spcBef>
              </a:pPr>
              <a:t>1</a:t>
            </a:fld>
            <a:endParaRPr lang="en-US" altLang="en-US" dirty="0"/>
          </a:p>
        </p:txBody>
      </p:sp>
    </p:spTree>
    <p:extLst>
      <p:ext uri="{BB962C8B-B14F-4D97-AF65-F5344CB8AC3E}">
        <p14:creationId xmlns:p14="http://schemas.microsoft.com/office/powerpoint/2010/main" val="1181968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smtClean="0"/>
              <a:t>TAG_AltText:</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F1DBFAA3-DA14-4C52-9EE9-00C7225163E4}" type="slidenum">
              <a:rPr lang="en-US" smtClean="0"/>
              <a:pPr/>
              <a:t>10</a:t>
            </a:fld>
            <a:endParaRPr lang="en-US" dirty="0"/>
          </a:p>
        </p:txBody>
      </p:sp>
    </p:spTree>
    <p:extLst>
      <p:ext uri="{BB962C8B-B14F-4D97-AF65-F5344CB8AC3E}">
        <p14:creationId xmlns:p14="http://schemas.microsoft.com/office/powerpoint/2010/main" val="269272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TAG_AltText: “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F1DBFAA3-DA14-4C52-9EE9-00C7225163E4}" type="slidenum">
              <a:rPr lang="en-US" smtClean="0"/>
              <a:pPr/>
              <a:t>11</a:t>
            </a:fld>
            <a:endParaRPr lang="en-US" dirty="0"/>
          </a:p>
        </p:txBody>
      </p:sp>
    </p:spTree>
    <p:extLst>
      <p:ext uri="{BB962C8B-B14F-4D97-AF65-F5344CB8AC3E}">
        <p14:creationId xmlns:p14="http://schemas.microsoft.com/office/powerpoint/2010/main" val="551285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smtClean="0"/>
              <a:t>TAG_AltText: Graphics describing that there is data</a:t>
            </a:r>
            <a:r>
              <a:rPr lang="en-US" baseline="0" dirty="0" smtClean="0"/>
              <a:t> for one thousand employees, one hundred and fifty thousand orders, ninety thousand customers, and sixty-four suppliers</a:t>
            </a:r>
            <a:endParaRPr lang="en-US" dirty="0" smtClean="0"/>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F1DBFAA3-DA14-4C52-9EE9-00C7225163E4}" type="slidenum">
              <a:rPr lang="en-US" smtClean="0"/>
              <a:pPr/>
              <a:t>12</a:t>
            </a:fld>
            <a:endParaRPr lang="en-US" dirty="0"/>
          </a:p>
        </p:txBody>
      </p:sp>
    </p:spTree>
    <p:extLst>
      <p:ext uri="{BB962C8B-B14F-4D97-AF65-F5344CB8AC3E}">
        <p14:creationId xmlns:p14="http://schemas.microsoft.com/office/powerpoint/2010/main" val="824203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55780" indent="-290684">
              <a:defRPr sz="2400">
                <a:solidFill>
                  <a:schemeClr val="tx1"/>
                </a:solidFill>
                <a:latin typeface="Arial" pitchFamily="34" charset="0"/>
              </a:defRPr>
            </a:lvl2pPr>
            <a:lvl3pPr marL="1162738" indent="-232548">
              <a:defRPr sz="2400">
                <a:solidFill>
                  <a:schemeClr val="tx1"/>
                </a:solidFill>
                <a:latin typeface="Arial" pitchFamily="34" charset="0"/>
              </a:defRPr>
            </a:lvl3pPr>
            <a:lvl4pPr marL="1627833" indent="-232548">
              <a:defRPr sz="2400">
                <a:solidFill>
                  <a:schemeClr val="tx1"/>
                </a:solidFill>
                <a:latin typeface="Arial" pitchFamily="34" charset="0"/>
              </a:defRPr>
            </a:lvl4pPr>
            <a:lvl5pPr marL="2092927" indent="-232548">
              <a:defRPr sz="2400">
                <a:solidFill>
                  <a:schemeClr val="tx1"/>
                </a:solidFill>
                <a:latin typeface="Arial" pitchFamily="34" charset="0"/>
              </a:defRPr>
            </a:lvl5pPr>
            <a:lvl6pPr marL="2558022" indent="-232548" eaLnBrk="0" fontAlgn="base" hangingPunct="0">
              <a:spcBef>
                <a:spcPct val="0"/>
              </a:spcBef>
              <a:spcAft>
                <a:spcPct val="0"/>
              </a:spcAft>
              <a:defRPr sz="2400">
                <a:solidFill>
                  <a:schemeClr val="tx1"/>
                </a:solidFill>
                <a:latin typeface="Arial" pitchFamily="34" charset="0"/>
              </a:defRPr>
            </a:lvl6pPr>
            <a:lvl7pPr marL="3023118" indent="-232548" eaLnBrk="0" fontAlgn="base" hangingPunct="0">
              <a:spcBef>
                <a:spcPct val="0"/>
              </a:spcBef>
              <a:spcAft>
                <a:spcPct val="0"/>
              </a:spcAft>
              <a:defRPr sz="2400">
                <a:solidFill>
                  <a:schemeClr val="tx1"/>
                </a:solidFill>
                <a:latin typeface="Arial" pitchFamily="34" charset="0"/>
              </a:defRPr>
            </a:lvl7pPr>
            <a:lvl8pPr marL="3488213" indent="-232548" eaLnBrk="0" fontAlgn="base" hangingPunct="0">
              <a:spcBef>
                <a:spcPct val="0"/>
              </a:spcBef>
              <a:spcAft>
                <a:spcPct val="0"/>
              </a:spcAft>
              <a:defRPr sz="2400">
                <a:solidFill>
                  <a:schemeClr val="tx1"/>
                </a:solidFill>
                <a:latin typeface="Arial" pitchFamily="34" charset="0"/>
              </a:defRPr>
            </a:lvl8pPr>
            <a:lvl9pPr marL="3953307" indent="-232548" eaLnBrk="0" fontAlgn="base" hangingPunct="0">
              <a:spcBef>
                <a:spcPct val="0"/>
              </a:spcBef>
              <a:spcAft>
                <a:spcPct val="0"/>
              </a:spcAft>
              <a:defRPr sz="2400">
                <a:solidFill>
                  <a:schemeClr val="tx1"/>
                </a:solidFill>
                <a:latin typeface="Arial" pitchFamily="34" charset="0"/>
              </a:defRPr>
            </a:lvl9pPr>
          </a:lstStyle>
          <a:p>
            <a:fld id="{269CE891-9FAA-434B-8706-AB468F96B99B}" type="slidenum">
              <a:rPr lang="en-US" sz="1200">
                <a:latin typeface="Times New Roman" pitchFamily="18" charset="0"/>
              </a:rPr>
              <a:pPr/>
              <a:t>13</a:t>
            </a:fld>
            <a:endParaRPr lang="en-US" sz="1200" dirty="0">
              <a:latin typeface="Times New Roman" pitchFamily="18" charset="0"/>
            </a:endParaRPr>
          </a:p>
        </p:txBody>
      </p:sp>
      <p:sp>
        <p:nvSpPr>
          <p:cNvPr id="38915" name="Rectangle 2"/>
          <p:cNvSpPr>
            <a:spLocks noGrp="1" noRot="1" noChangeAspect="1" noChangeArrowheads="1" noTextEdit="1"/>
          </p:cNvSpPr>
          <p:nvPr>
            <p:ph type="sldImg"/>
          </p:nvPr>
        </p:nvSpPr>
        <p:spPr>
          <a:xfrm>
            <a:off x="1216025" y="914400"/>
            <a:ext cx="4425950" cy="3319463"/>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rPr>
              <a:t>TAG_AltText: “ “</a:t>
            </a:r>
          </a:p>
          <a:p>
            <a:r>
              <a:rPr lang="en-US" dirty="0" smtClean="0">
                <a:latin typeface="Times New Roman" pitchFamily="18" charset="0"/>
              </a:rPr>
              <a:t> </a:t>
            </a:r>
          </a:p>
          <a:p>
            <a:r>
              <a:rPr lang="en-US" dirty="0" smtClean="0">
                <a:latin typeface="Times New Roman" pitchFamily="18" charset="0"/>
              </a:rPr>
              <a:t>In this course, we will be using numerous SAS programs. The programs that we use will follow a convention. All the programs start with P1, which stands for Programming 1, and then the next two numbers will correspond to the chapter. At that point, you will see a letter, such as D for demo or E for exercise. Next will be a sequential number taking up two places. There will be a few programs that will also then be followed by a letter such as A or B. Looking at the example on this slide, p104d01 stands for the first demo in Chapter 4. If you see an A</a:t>
            </a:r>
            <a:r>
              <a:rPr lang="en-US" baseline="0" dirty="0" smtClean="0">
                <a:latin typeface="Times New Roman" pitchFamily="18" charset="0"/>
              </a:rPr>
              <a:t> in the place of the D, that is a</a:t>
            </a:r>
            <a:r>
              <a:rPr lang="en-US" dirty="0" smtClean="0">
                <a:latin typeface="Times New Roman" pitchFamily="18" charset="0"/>
              </a:rPr>
              <a:t>n activity, which is a quick task that you will need to perform in a SAS session. It is a mini-exercise. If you see an S</a:t>
            </a:r>
            <a:r>
              <a:rPr lang="en-US" baseline="0" dirty="0" smtClean="0">
                <a:latin typeface="Times New Roman" pitchFamily="18" charset="0"/>
              </a:rPr>
              <a:t>, that is a</a:t>
            </a:r>
            <a:r>
              <a:rPr lang="en-US" dirty="0" smtClean="0">
                <a:latin typeface="Times New Roman" pitchFamily="18" charset="0"/>
              </a:rPr>
              <a:t> solution. Many of your exercises will consist of a starter program. These starter programs will use the letter E, like p104e01. </a:t>
            </a:r>
          </a:p>
        </p:txBody>
      </p:sp>
    </p:spTree>
    <p:extLst>
      <p:ext uri="{BB962C8B-B14F-4D97-AF65-F5344CB8AC3E}">
        <p14:creationId xmlns:p14="http://schemas.microsoft.com/office/powerpoint/2010/main" val="298941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55780" indent="-290684">
              <a:defRPr sz="2400">
                <a:solidFill>
                  <a:schemeClr val="tx1"/>
                </a:solidFill>
                <a:latin typeface="Arial" pitchFamily="34" charset="0"/>
              </a:defRPr>
            </a:lvl2pPr>
            <a:lvl3pPr marL="1162738" indent="-232548">
              <a:defRPr sz="2400">
                <a:solidFill>
                  <a:schemeClr val="tx1"/>
                </a:solidFill>
                <a:latin typeface="Arial" pitchFamily="34" charset="0"/>
              </a:defRPr>
            </a:lvl3pPr>
            <a:lvl4pPr marL="1627833" indent="-232548">
              <a:defRPr sz="2400">
                <a:solidFill>
                  <a:schemeClr val="tx1"/>
                </a:solidFill>
                <a:latin typeface="Arial" pitchFamily="34" charset="0"/>
              </a:defRPr>
            </a:lvl4pPr>
            <a:lvl5pPr marL="2092927" indent="-232548">
              <a:defRPr sz="2400">
                <a:solidFill>
                  <a:schemeClr val="tx1"/>
                </a:solidFill>
                <a:latin typeface="Arial" pitchFamily="34" charset="0"/>
              </a:defRPr>
            </a:lvl5pPr>
            <a:lvl6pPr marL="2558022" indent="-232548" eaLnBrk="0" fontAlgn="base" hangingPunct="0">
              <a:spcBef>
                <a:spcPct val="0"/>
              </a:spcBef>
              <a:spcAft>
                <a:spcPct val="0"/>
              </a:spcAft>
              <a:defRPr sz="2400">
                <a:solidFill>
                  <a:schemeClr val="tx1"/>
                </a:solidFill>
                <a:latin typeface="Arial" pitchFamily="34" charset="0"/>
              </a:defRPr>
            </a:lvl6pPr>
            <a:lvl7pPr marL="3023118" indent="-232548" eaLnBrk="0" fontAlgn="base" hangingPunct="0">
              <a:spcBef>
                <a:spcPct val="0"/>
              </a:spcBef>
              <a:spcAft>
                <a:spcPct val="0"/>
              </a:spcAft>
              <a:defRPr sz="2400">
                <a:solidFill>
                  <a:schemeClr val="tx1"/>
                </a:solidFill>
                <a:latin typeface="Arial" pitchFamily="34" charset="0"/>
              </a:defRPr>
            </a:lvl7pPr>
            <a:lvl8pPr marL="3488213" indent="-232548" eaLnBrk="0" fontAlgn="base" hangingPunct="0">
              <a:spcBef>
                <a:spcPct val="0"/>
              </a:spcBef>
              <a:spcAft>
                <a:spcPct val="0"/>
              </a:spcAft>
              <a:defRPr sz="2400">
                <a:solidFill>
                  <a:schemeClr val="tx1"/>
                </a:solidFill>
                <a:latin typeface="Arial" pitchFamily="34" charset="0"/>
              </a:defRPr>
            </a:lvl8pPr>
            <a:lvl9pPr marL="3953307" indent="-232548" eaLnBrk="0" fontAlgn="base" hangingPunct="0">
              <a:spcBef>
                <a:spcPct val="0"/>
              </a:spcBef>
              <a:spcAft>
                <a:spcPct val="0"/>
              </a:spcAft>
              <a:defRPr sz="2400">
                <a:solidFill>
                  <a:schemeClr val="tx1"/>
                </a:solidFill>
                <a:latin typeface="Arial" pitchFamily="34" charset="0"/>
              </a:defRPr>
            </a:lvl9pPr>
          </a:lstStyle>
          <a:p>
            <a:fld id="{269CE891-9FAA-434B-8706-AB468F96B99B}" type="slidenum">
              <a:rPr lang="en-US" sz="1200">
                <a:latin typeface="Times New Roman" pitchFamily="18" charset="0"/>
              </a:rPr>
              <a:pPr/>
              <a:t>14</a:t>
            </a:fld>
            <a:endParaRPr lang="en-US" sz="1200" dirty="0">
              <a:latin typeface="Times New Roman" pitchFamily="18" charset="0"/>
            </a:endParaRPr>
          </a:p>
        </p:txBody>
      </p:sp>
      <p:sp>
        <p:nvSpPr>
          <p:cNvPr id="38915" name="Rectangle 2"/>
          <p:cNvSpPr>
            <a:spLocks noGrp="1" noRot="1" noChangeAspect="1" noChangeArrowheads="1" noTextEdit="1"/>
          </p:cNvSpPr>
          <p:nvPr>
            <p:ph type="sldImg"/>
          </p:nvPr>
        </p:nvSpPr>
        <p:spPr>
          <a:xfrm>
            <a:off x="1216025" y="914400"/>
            <a:ext cx="4425950" cy="3319463"/>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rPr>
              <a:t>TAG_AltText:  </a:t>
            </a:r>
          </a:p>
          <a:p>
            <a:r>
              <a:rPr lang="en-US" dirty="0" smtClean="0">
                <a:latin typeface="Times New Roman" pitchFamily="18" charset="0"/>
              </a:rPr>
              <a:t>Example one shows two statements:</a:t>
            </a:r>
          </a:p>
          <a:p>
            <a:pPr marL="0" lvl="1">
              <a:defRPr/>
            </a:pPr>
            <a:r>
              <a:rPr lang="en-US" b="1" dirty="0" smtClean="0">
                <a:latin typeface="Courier New" pitchFamily="49" charset="0"/>
                <a:cs typeface="Courier New" pitchFamily="49" charset="0"/>
              </a:rPr>
              <a:t>%let location=s:\workshop; </a:t>
            </a:r>
          </a:p>
          <a:p>
            <a:pPr marL="0" lvl="1">
              <a:defRPr/>
            </a:pPr>
            <a:r>
              <a:rPr lang="en-US" b="1" dirty="0" smtClean="0">
                <a:solidFill>
                  <a:srgbClr val="000000"/>
                </a:solidFill>
                <a:latin typeface="Courier New" pitchFamily="49" charset="0"/>
                <a:cs typeface="Courier New" pitchFamily="49" charset="0"/>
              </a:rPr>
              <a:t>libname</a:t>
            </a:r>
            <a:r>
              <a:rPr lang="en-US" b="1" dirty="0" smtClean="0">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orion</a:t>
            </a:r>
            <a:r>
              <a:rPr lang="en-US" b="1" dirty="0" smtClean="0">
                <a:latin typeface="Courier New" pitchFamily="49" charset="0"/>
                <a:cs typeface="Courier New" pitchFamily="49" charset="0"/>
              </a:rPr>
              <a:t> "&amp;location";</a:t>
            </a:r>
          </a:p>
          <a:p>
            <a:r>
              <a:rPr lang="en-US" dirty="0" smtClean="0">
                <a:latin typeface="Times New Roman" pitchFamily="18" charset="0"/>
              </a:rPr>
              <a:t> </a:t>
            </a:r>
          </a:p>
          <a:p>
            <a:r>
              <a:rPr lang="en-US" dirty="0" smtClean="0">
                <a:latin typeface="Times New Roman" pitchFamily="18" charset="0"/>
              </a:rPr>
              <a:t>Example two shows one statement:</a:t>
            </a:r>
          </a:p>
          <a:p>
            <a:pPr marL="0" lvl="1">
              <a:defRPr/>
            </a:pPr>
            <a:r>
              <a:rPr lang="en-US" b="1" dirty="0" smtClean="0">
                <a:latin typeface="Courier New" pitchFamily="49" charset="0"/>
                <a:cs typeface="Courier New" pitchFamily="49" charset="0"/>
              </a:rPr>
              <a:t>filename "&amp;location\salesdata.dat";</a:t>
            </a:r>
          </a:p>
          <a:p>
            <a:r>
              <a:rPr lang="en-US" dirty="0" smtClean="0">
                <a:latin typeface="Times New Roman" pitchFamily="18" charset="0"/>
              </a:rPr>
              <a:t> </a:t>
            </a:r>
          </a:p>
          <a:p>
            <a:r>
              <a:rPr lang="en-US" dirty="0" smtClean="0">
                <a:latin typeface="Times New Roman" pitchFamily="18" charset="0"/>
              </a:rPr>
              <a:t>Example three shows one statement:</a:t>
            </a:r>
          </a:p>
          <a:p>
            <a:pPr marL="0" lvl="1">
              <a:defRPr/>
            </a:pPr>
            <a:r>
              <a:rPr lang="en-US" b="1" dirty="0" smtClean="0">
                <a:solidFill>
                  <a:srgbClr val="000000"/>
                </a:solidFill>
                <a:latin typeface="Courier New" pitchFamily="49" charset="0"/>
                <a:cs typeface="Courier New" pitchFamily="49" charset="0"/>
              </a:rPr>
              <a:t>infile</a:t>
            </a:r>
            <a:r>
              <a:rPr lang="en-US" b="1" dirty="0" smtClean="0">
                <a:latin typeface="Courier New" pitchFamily="49" charset="0"/>
                <a:cs typeface="Courier New" pitchFamily="49" charset="0"/>
              </a:rPr>
              <a:t> "&amp;location\payroll.csv";</a:t>
            </a:r>
          </a:p>
          <a:p>
            <a:r>
              <a:rPr lang="en-US" dirty="0" smtClean="0">
                <a:latin typeface="Times New Roman" pitchFamily="18" charset="0"/>
              </a:rPr>
              <a:t> </a:t>
            </a:r>
          </a:p>
          <a:p>
            <a:endParaRPr lang="en-US" dirty="0" smtClean="0">
              <a:latin typeface="Times New Roman" pitchFamily="18" charset="0"/>
            </a:endParaRPr>
          </a:p>
        </p:txBody>
      </p:sp>
    </p:spTree>
    <p:extLst>
      <p:ext uri="{BB962C8B-B14F-4D97-AF65-F5344CB8AC3E}">
        <p14:creationId xmlns:p14="http://schemas.microsoft.com/office/powerpoint/2010/main" val="2469056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55780" indent="-290684">
              <a:defRPr sz="2400">
                <a:solidFill>
                  <a:schemeClr val="tx1"/>
                </a:solidFill>
                <a:latin typeface="Arial" pitchFamily="34" charset="0"/>
              </a:defRPr>
            </a:lvl2pPr>
            <a:lvl3pPr marL="1162738" indent="-232548">
              <a:defRPr sz="2400">
                <a:solidFill>
                  <a:schemeClr val="tx1"/>
                </a:solidFill>
                <a:latin typeface="Arial" pitchFamily="34" charset="0"/>
              </a:defRPr>
            </a:lvl3pPr>
            <a:lvl4pPr marL="1627833" indent="-232548">
              <a:defRPr sz="2400">
                <a:solidFill>
                  <a:schemeClr val="tx1"/>
                </a:solidFill>
                <a:latin typeface="Arial" pitchFamily="34" charset="0"/>
              </a:defRPr>
            </a:lvl4pPr>
            <a:lvl5pPr marL="2092927" indent="-232548">
              <a:defRPr sz="2400">
                <a:solidFill>
                  <a:schemeClr val="tx1"/>
                </a:solidFill>
                <a:latin typeface="Arial" pitchFamily="34" charset="0"/>
              </a:defRPr>
            </a:lvl5pPr>
            <a:lvl6pPr marL="2558022" indent="-232548" eaLnBrk="0" fontAlgn="base" hangingPunct="0">
              <a:spcBef>
                <a:spcPct val="0"/>
              </a:spcBef>
              <a:spcAft>
                <a:spcPct val="0"/>
              </a:spcAft>
              <a:defRPr sz="2400">
                <a:solidFill>
                  <a:schemeClr val="tx1"/>
                </a:solidFill>
                <a:latin typeface="Arial" pitchFamily="34" charset="0"/>
              </a:defRPr>
            </a:lvl6pPr>
            <a:lvl7pPr marL="3023118" indent="-232548" eaLnBrk="0" fontAlgn="base" hangingPunct="0">
              <a:spcBef>
                <a:spcPct val="0"/>
              </a:spcBef>
              <a:spcAft>
                <a:spcPct val="0"/>
              </a:spcAft>
              <a:defRPr sz="2400">
                <a:solidFill>
                  <a:schemeClr val="tx1"/>
                </a:solidFill>
                <a:latin typeface="Arial" pitchFamily="34" charset="0"/>
              </a:defRPr>
            </a:lvl7pPr>
            <a:lvl8pPr marL="3488213" indent="-232548" eaLnBrk="0" fontAlgn="base" hangingPunct="0">
              <a:spcBef>
                <a:spcPct val="0"/>
              </a:spcBef>
              <a:spcAft>
                <a:spcPct val="0"/>
              </a:spcAft>
              <a:defRPr sz="2400">
                <a:solidFill>
                  <a:schemeClr val="tx1"/>
                </a:solidFill>
                <a:latin typeface="Arial" pitchFamily="34" charset="0"/>
              </a:defRPr>
            </a:lvl8pPr>
            <a:lvl9pPr marL="3953307" indent="-232548" eaLnBrk="0" fontAlgn="base" hangingPunct="0">
              <a:spcBef>
                <a:spcPct val="0"/>
              </a:spcBef>
              <a:spcAft>
                <a:spcPct val="0"/>
              </a:spcAft>
              <a:defRPr sz="2400">
                <a:solidFill>
                  <a:schemeClr val="tx1"/>
                </a:solidFill>
                <a:latin typeface="Arial" pitchFamily="34" charset="0"/>
              </a:defRPr>
            </a:lvl9pPr>
          </a:lstStyle>
          <a:p>
            <a:fld id="{09A5052A-76B9-45C3-98C2-6BE3B3B5539C}" type="slidenum">
              <a:rPr lang="en-US" sz="1200">
                <a:latin typeface="Times New Roman" pitchFamily="18" charset="0"/>
              </a:rPr>
              <a:pPr/>
              <a:t>15</a:t>
            </a:fld>
            <a:endParaRPr lang="en-US" sz="1200" dirty="0">
              <a:latin typeface="Times New Roman" pitchFamily="18" charset="0"/>
            </a:endParaRPr>
          </a:p>
        </p:txBody>
      </p:sp>
      <p:sp>
        <p:nvSpPr>
          <p:cNvPr id="39939" name="Rectangle 2"/>
          <p:cNvSpPr>
            <a:spLocks noGrp="1" noRot="1" noChangeAspect="1" noChangeArrowheads="1" noTextEdit="1"/>
          </p:cNvSpPr>
          <p:nvPr>
            <p:ph type="sldImg"/>
          </p:nvPr>
        </p:nvSpPr>
        <p:spPr>
          <a:xfrm>
            <a:off x="1216025" y="914400"/>
            <a:ext cx="4425950" cy="3319463"/>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rPr>
              <a:t>TAG_AltText:</a:t>
            </a:r>
          </a:p>
          <a:p>
            <a:r>
              <a:rPr lang="en-US" dirty="0" smtClean="0">
                <a:latin typeface="Times New Roman" pitchFamily="18" charset="0"/>
              </a:rPr>
              <a:t> </a:t>
            </a:r>
          </a:p>
          <a:p>
            <a:r>
              <a:rPr lang="en-US" dirty="0" smtClean="0">
                <a:latin typeface="Times New Roman" pitchFamily="18" charset="0"/>
              </a:rPr>
              <a:t>Throughout the course, you will be doing exercises. When we break for exercises, you will  have a choice of exercises to try.  The exercises are broken into two levels: levels 1 and 2. In some places,</a:t>
            </a:r>
            <a:r>
              <a:rPr lang="en-US" baseline="0" dirty="0" smtClean="0">
                <a:latin typeface="Times New Roman" pitchFamily="18" charset="0"/>
              </a:rPr>
              <a:t> we might have also</a:t>
            </a:r>
            <a:r>
              <a:rPr lang="en-US" dirty="0" smtClean="0">
                <a:latin typeface="Times New Roman" pitchFamily="18" charset="0"/>
              </a:rPr>
              <a:t> included a challenge exercise that you will probably not have time to complete during the workshop time allotted. However,</a:t>
            </a:r>
            <a:r>
              <a:rPr lang="en-US" baseline="0" dirty="0" smtClean="0">
                <a:latin typeface="Times New Roman" pitchFamily="18" charset="0"/>
              </a:rPr>
              <a:t> you can try these on a break or outside of class. These challenge exercises often involve the use of the Help facility. </a:t>
            </a:r>
            <a:endParaRPr lang="en-US" dirty="0" smtClean="0">
              <a:latin typeface="Times New Roman" pitchFamily="18" charset="0"/>
            </a:endParaRPr>
          </a:p>
          <a:p>
            <a:r>
              <a:rPr lang="en-US" dirty="0" smtClean="0">
                <a:latin typeface="Times New Roman" pitchFamily="18" charset="0"/>
              </a:rPr>
              <a:t> </a:t>
            </a:r>
          </a:p>
          <a:p>
            <a:r>
              <a:rPr lang="en-US" dirty="0" smtClean="0">
                <a:latin typeface="Times New Roman" pitchFamily="18" charset="0"/>
              </a:rPr>
              <a:t>In general, the recommendation is to do the level 1 exercise and, if there is time, work on level</a:t>
            </a:r>
            <a:r>
              <a:rPr lang="en-US" baseline="0" dirty="0" smtClean="0">
                <a:latin typeface="Times New Roman" pitchFamily="18" charset="0"/>
              </a:rPr>
              <a:t> 2 </a:t>
            </a:r>
            <a:r>
              <a:rPr lang="en-US" dirty="0" smtClean="0">
                <a:latin typeface="Times New Roman" pitchFamily="18" charset="0"/>
              </a:rPr>
              <a:t>exercises.</a:t>
            </a:r>
            <a:r>
              <a:rPr lang="en-US" baseline="0" dirty="0" smtClean="0">
                <a:latin typeface="Times New Roman" pitchFamily="18" charset="0"/>
              </a:rPr>
              <a:t> </a:t>
            </a:r>
            <a:r>
              <a:rPr lang="en-US" dirty="0" smtClean="0">
                <a:latin typeface="Times New Roman" pitchFamily="18" charset="0"/>
              </a:rPr>
              <a:t>We will plan to allow enough time for everyone to complete one exercise out of the three levels. </a:t>
            </a:r>
          </a:p>
          <a:p>
            <a:r>
              <a:rPr lang="en-US" dirty="0" smtClean="0">
                <a:latin typeface="Times New Roman" pitchFamily="18" charset="0"/>
              </a:rPr>
              <a:t> </a:t>
            </a:r>
          </a:p>
          <a:p>
            <a:r>
              <a:rPr lang="en-US" dirty="0" smtClean="0">
                <a:latin typeface="Times New Roman" pitchFamily="18" charset="0"/>
              </a:rPr>
              <a:t>LW: When class is over, you will be able to work on any of the exercises because you have downloaded the data to your PC at C:\SAS_EDUCATION\LWPRG1.</a:t>
            </a:r>
          </a:p>
          <a:p>
            <a:r>
              <a:rPr lang="en-US" dirty="0" smtClean="0">
                <a:latin typeface="Times New Roman" pitchFamily="18" charset="0"/>
              </a:rPr>
              <a:t>IBT: At the end of class, we will provide you with an access code for</a:t>
            </a:r>
            <a:r>
              <a:rPr lang="en-US" baseline="0" dirty="0" smtClean="0">
                <a:latin typeface="Times New Roman" pitchFamily="18" charset="0"/>
              </a:rPr>
              <a:t> </a:t>
            </a:r>
            <a:r>
              <a:rPr lang="en-US" dirty="0" smtClean="0">
                <a:latin typeface="Times New Roman" pitchFamily="18" charset="0"/>
              </a:rPr>
              <a:t>the course data so you will be able to work on any of the exercises on your own. </a:t>
            </a:r>
          </a:p>
          <a:p>
            <a:r>
              <a:rPr lang="en-US" dirty="0" smtClean="0">
                <a:latin typeface="Times New Roman" pitchFamily="18" charset="0"/>
              </a:rPr>
              <a:t> </a:t>
            </a:r>
          </a:p>
          <a:p>
            <a:r>
              <a:rPr lang="en-US" dirty="0" smtClean="0">
                <a:latin typeface="Times New Roman" pitchFamily="18" charset="0"/>
              </a:rPr>
              <a:t>I mentioned that the challenge</a:t>
            </a:r>
            <a:r>
              <a:rPr lang="en-US" baseline="0" dirty="0" smtClean="0">
                <a:latin typeface="Times New Roman" pitchFamily="18" charset="0"/>
              </a:rPr>
              <a:t> exercises often involve the use of the Help facility.  So, let’s talk about that facility next.</a:t>
            </a:r>
            <a:endParaRPr lang="en-US" dirty="0" smtClean="0">
              <a:latin typeface="Times New Roman" pitchFamily="18" charset="0"/>
            </a:endParaRPr>
          </a:p>
        </p:txBody>
      </p:sp>
    </p:spTree>
    <p:extLst>
      <p:ext uri="{BB962C8B-B14F-4D97-AF65-F5344CB8AC3E}">
        <p14:creationId xmlns:p14="http://schemas.microsoft.com/office/powerpoint/2010/main" val="1101060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458131" lvl="1"/>
            <a:r>
              <a:rPr lang="en-US" dirty="0" smtClean="0"/>
              <a:t>TAG_AltText: “ “ </a:t>
            </a:r>
          </a:p>
          <a:p>
            <a:pPr marL="458131" lvl="1"/>
            <a:r>
              <a:rPr lang="en-US" dirty="0" smtClean="0"/>
              <a:t> </a:t>
            </a:r>
          </a:p>
          <a:p>
            <a:pPr marL="458131" lvl="1"/>
            <a:r>
              <a:rPr lang="en-US" dirty="0" smtClean="0"/>
              <a:t>These</a:t>
            </a:r>
            <a:r>
              <a:rPr lang="en-US" baseline="0" dirty="0" smtClean="0"/>
              <a:t> pages were built for to extend the customers’ classroom learning experience. Extended learning pages are available for one year following activation, at no charge. For a public class, access codes can be distributed during class.  This would be a great time to actually distribute them. If at an onsite, you might not be able to give access during class, but they will be able to access at home, if not at work, after class. ELP access codes will be sent to customers in their “Thank you” letters after class.</a:t>
            </a:r>
          </a:p>
          <a:p>
            <a:pPr marL="458131" lvl="1"/>
            <a:r>
              <a:rPr lang="en-US" baseline="0" dirty="0" smtClean="0"/>
              <a:t> </a:t>
            </a:r>
          </a:p>
          <a:p>
            <a:pPr marL="458131" lvl="1"/>
            <a:r>
              <a:rPr lang="en-US" dirty="0" smtClean="0"/>
              <a:t> </a:t>
            </a:r>
          </a:p>
          <a:p>
            <a:pPr marL="458131" lvl="1"/>
            <a:r>
              <a:rPr lang="en-US" dirty="0" smtClean="0"/>
              <a:t> Extended learning page materials include</a:t>
            </a:r>
          </a:p>
          <a:p>
            <a:pPr marL="458131" lvl="1"/>
            <a:r>
              <a:rPr lang="en-US" dirty="0" smtClean="0"/>
              <a:t>&lt;your course</a:t>
            </a:r>
            <a:r>
              <a:rPr lang="en-US" baseline="0" dirty="0" smtClean="0"/>
              <a:t> list here&gt;</a:t>
            </a:r>
          </a:p>
          <a:p>
            <a:pPr marL="458131" lvl="1"/>
            <a:r>
              <a:rPr lang="en-US" dirty="0" smtClean="0"/>
              <a:t> </a:t>
            </a:r>
          </a:p>
          <a:p>
            <a:pPr marL="458131" lvl="1"/>
            <a:r>
              <a:rPr lang="en-US" dirty="0" smtClean="0"/>
              <a:t>Possible</a:t>
            </a:r>
            <a:r>
              <a:rPr lang="en-US" baseline="0" dirty="0" smtClean="0"/>
              <a:t> list of what is included.</a:t>
            </a:r>
            <a:endParaRPr lang="en-US" dirty="0" smtClean="0"/>
          </a:p>
          <a:p>
            <a:pPr marL="629930" lvl="1" indent="-171799">
              <a:buFont typeface="Arial" pitchFamily="34" charset="0"/>
              <a:buChar char="•"/>
            </a:pPr>
            <a:r>
              <a:rPr lang="en-US" dirty="0" smtClean="0"/>
              <a:t>course data and program files</a:t>
            </a:r>
          </a:p>
          <a:p>
            <a:pPr marL="629930" lvl="1" indent="-171799">
              <a:buFont typeface="Arial" pitchFamily="34" charset="0"/>
              <a:buChar char="•"/>
            </a:pPr>
            <a:r>
              <a:rPr lang="en-US" dirty="0" smtClean="0"/>
              <a:t>course notes </a:t>
            </a:r>
          </a:p>
          <a:p>
            <a:pPr marL="629930" lvl="1" indent="-171799">
              <a:buFont typeface="Arial" pitchFamily="34" charset="0"/>
              <a:buChar char="•"/>
            </a:pPr>
            <a:r>
              <a:rPr lang="en-US" dirty="0" smtClean="0"/>
              <a:t>publications and videos relevant to the topics covered in this course.</a:t>
            </a:r>
          </a:p>
          <a:p>
            <a:pPr marL="629930" lvl="1" indent="-171799">
              <a:buFont typeface="Arial" pitchFamily="34" charset="0"/>
              <a:buChar char="•"/>
            </a:pPr>
            <a:r>
              <a:rPr lang="en-US" dirty="0" smtClean="0"/>
              <a:t>self-study materials</a:t>
            </a:r>
          </a:p>
          <a:p>
            <a:pPr marL="629930" lvl="1" indent="-171799">
              <a:buFont typeface="Arial" pitchFamily="34" charset="0"/>
              <a:buChar char="•"/>
            </a:pPr>
            <a:r>
              <a:rPr lang="en-US" dirty="0" smtClean="0"/>
              <a:t>frequently asked questions</a:t>
            </a:r>
          </a:p>
          <a:p>
            <a:pPr marL="629930" lvl="1" indent="-171799">
              <a:buFont typeface="Arial" pitchFamily="34" charset="0"/>
              <a:buChar char="•"/>
            </a:pPr>
            <a:r>
              <a:rPr lang="en-US" dirty="0" smtClean="0"/>
              <a:t>case studies</a:t>
            </a:r>
          </a:p>
          <a:p>
            <a:pPr marL="629930" lvl="1" indent="-171799">
              <a:buFont typeface="Arial" pitchFamily="34" charset="0"/>
              <a:buChar char="•"/>
            </a:pPr>
            <a:r>
              <a:rPr lang="en-US" dirty="0" smtClean="0"/>
              <a:t>code examples</a:t>
            </a:r>
          </a:p>
          <a:p>
            <a:pPr marL="629930" lvl="1" indent="-171799">
              <a:buFont typeface="Arial" pitchFamily="34" charset="0"/>
              <a:buChar char="•"/>
            </a:pPr>
            <a:r>
              <a:rPr lang="en-US" dirty="0" smtClean="0"/>
              <a:t>links to</a:t>
            </a:r>
            <a:r>
              <a:rPr lang="en-US" baseline="0" dirty="0" smtClean="0"/>
              <a:t> company-wide resources</a:t>
            </a:r>
            <a:endParaRPr lang="en-US" dirty="0" smtClean="0"/>
          </a:p>
          <a:p>
            <a:endParaRPr lang="en-US" dirty="0"/>
          </a:p>
        </p:txBody>
      </p:sp>
      <p:sp>
        <p:nvSpPr>
          <p:cNvPr id="4" name="Slide Number Placeholder 3"/>
          <p:cNvSpPr>
            <a:spLocks noGrp="1"/>
          </p:cNvSpPr>
          <p:nvPr>
            <p:ph type="sldNum" sz="quarter" idx="10"/>
          </p:nvPr>
        </p:nvSpPr>
        <p:spPr/>
        <p:txBody>
          <a:bodyPr/>
          <a:lstStyle/>
          <a:p>
            <a:fld id="{47494FE6-CA35-428F-86D1-27D7BEB5850D}" type="slidenum">
              <a:rPr lang="en-US" smtClean="0"/>
              <a:pPr/>
              <a:t>16</a:t>
            </a:fld>
            <a:endParaRPr lang="en-US" dirty="0"/>
          </a:p>
        </p:txBody>
      </p:sp>
    </p:spTree>
    <p:extLst>
      <p:ext uri="{BB962C8B-B14F-4D97-AF65-F5344CB8AC3E}">
        <p14:creationId xmlns:p14="http://schemas.microsoft.com/office/powerpoint/2010/main" val="4164637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17</a:t>
            </a:fld>
            <a:endParaRPr lang="en-US" sz="1200" dirty="0">
              <a:solidFill>
                <a:prstClr val="black"/>
              </a:solidFill>
            </a:endParaRPr>
          </a:p>
        </p:txBody>
      </p:sp>
    </p:spTree>
    <p:extLst>
      <p:ext uri="{BB962C8B-B14F-4D97-AF65-F5344CB8AC3E}">
        <p14:creationId xmlns:p14="http://schemas.microsoft.com/office/powerpoint/2010/main" val="11328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3D754F4-DDBB-4A8B-945B-CA9DBFB68FE4}" type="slidenum">
              <a:rPr lang="en-US" altLang="en-US"/>
              <a:pPr>
                <a:spcBef>
                  <a:spcPct val="0"/>
                </a:spcBef>
              </a:pPr>
              <a:t>2</a:t>
            </a:fld>
            <a:endParaRPr lang="en-US" altLang="en-US" dirty="0"/>
          </a:p>
        </p:txBody>
      </p:sp>
    </p:spTree>
    <p:extLst>
      <p:ext uri="{BB962C8B-B14F-4D97-AF65-F5344CB8AC3E}">
        <p14:creationId xmlns:p14="http://schemas.microsoft.com/office/powerpoint/2010/main" val="393095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55780" indent="-290684">
              <a:defRPr sz="2400">
                <a:solidFill>
                  <a:schemeClr val="tx1"/>
                </a:solidFill>
                <a:latin typeface="Arial" pitchFamily="34" charset="0"/>
              </a:defRPr>
            </a:lvl2pPr>
            <a:lvl3pPr marL="1162738" indent="-232548">
              <a:defRPr sz="2400">
                <a:solidFill>
                  <a:schemeClr val="tx1"/>
                </a:solidFill>
                <a:latin typeface="Arial" pitchFamily="34" charset="0"/>
              </a:defRPr>
            </a:lvl3pPr>
            <a:lvl4pPr marL="1627833" indent="-232548">
              <a:defRPr sz="2400">
                <a:solidFill>
                  <a:schemeClr val="tx1"/>
                </a:solidFill>
                <a:latin typeface="Arial" pitchFamily="34" charset="0"/>
              </a:defRPr>
            </a:lvl4pPr>
            <a:lvl5pPr marL="2092927" indent="-232548">
              <a:defRPr sz="2400">
                <a:solidFill>
                  <a:schemeClr val="tx1"/>
                </a:solidFill>
                <a:latin typeface="Arial" pitchFamily="34" charset="0"/>
              </a:defRPr>
            </a:lvl5pPr>
            <a:lvl6pPr marL="2558022" indent="-232548" eaLnBrk="0" fontAlgn="base" hangingPunct="0">
              <a:spcBef>
                <a:spcPct val="0"/>
              </a:spcBef>
              <a:spcAft>
                <a:spcPct val="0"/>
              </a:spcAft>
              <a:defRPr sz="2400">
                <a:solidFill>
                  <a:schemeClr val="tx1"/>
                </a:solidFill>
                <a:latin typeface="Arial" pitchFamily="34" charset="0"/>
              </a:defRPr>
            </a:lvl6pPr>
            <a:lvl7pPr marL="3023118" indent="-232548" eaLnBrk="0" fontAlgn="base" hangingPunct="0">
              <a:spcBef>
                <a:spcPct val="0"/>
              </a:spcBef>
              <a:spcAft>
                <a:spcPct val="0"/>
              </a:spcAft>
              <a:defRPr sz="2400">
                <a:solidFill>
                  <a:schemeClr val="tx1"/>
                </a:solidFill>
                <a:latin typeface="Arial" pitchFamily="34" charset="0"/>
              </a:defRPr>
            </a:lvl7pPr>
            <a:lvl8pPr marL="3488213" indent="-232548" eaLnBrk="0" fontAlgn="base" hangingPunct="0">
              <a:spcBef>
                <a:spcPct val="0"/>
              </a:spcBef>
              <a:spcAft>
                <a:spcPct val="0"/>
              </a:spcAft>
              <a:defRPr sz="2400">
                <a:solidFill>
                  <a:schemeClr val="tx1"/>
                </a:solidFill>
                <a:latin typeface="Arial" pitchFamily="34" charset="0"/>
              </a:defRPr>
            </a:lvl8pPr>
            <a:lvl9pPr marL="3953307" indent="-232548" eaLnBrk="0" fontAlgn="base" hangingPunct="0">
              <a:spcBef>
                <a:spcPct val="0"/>
              </a:spcBef>
              <a:spcAft>
                <a:spcPct val="0"/>
              </a:spcAft>
              <a:defRPr sz="2400">
                <a:solidFill>
                  <a:schemeClr val="tx1"/>
                </a:solidFill>
                <a:latin typeface="Arial" pitchFamily="34" charset="0"/>
              </a:defRPr>
            </a:lvl9pPr>
          </a:lstStyle>
          <a:p>
            <a:fld id="{D22DA879-3A07-4D27-B25F-12E56E48C42B}" type="slidenum">
              <a:rPr lang="en-US" sz="1200">
                <a:latin typeface="Times New Roman" pitchFamily="18" charset="0"/>
              </a:rPr>
              <a:pPr/>
              <a:t>3</a:t>
            </a:fld>
            <a:endParaRPr lang="en-US" sz="1200" dirty="0">
              <a:latin typeface="Times New Roman" pitchFamily="18" charset="0"/>
            </a:endParaRPr>
          </a:p>
        </p:txBody>
      </p:sp>
      <p:sp>
        <p:nvSpPr>
          <p:cNvPr id="49155" name="Rectangle 2"/>
          <p:cNvSpPr>
            <a:spLocks noGrp="1" noRot="1" noChangeAspect="1" noChangeArrowheads="1" noTextEdit="1"/>
          </p:cNvSpPr>
          <p:nvPr>
            <p:ph type="sldImg"/>
          </p:nvPr>
        </p:nvSpPr>
        <p:spPr>
          <a:xfrm>
            <a:off x="1216025" y="914400"/>
            <a:ext cx="4425950" cy="3319463"/>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rPr>
              <a:t>TAG_AltText:</a:t>
            </a:r>
          </a:p>
          <a:p>
            <a:r>
              <a:rPr lang="en-US" dirty="0" smtClean="0">
                <a:latin typeface="Times New Roman" pitchFamily="18" charset="0"/>
              </a:rPr>
              <a:t> </a:t>
            </a:r>
          </a:p>
          <a:p>
            <a:endParaRPr lang="en-US" dirty="0" smtClean="0">
              <a:latin typeface="Times New Roman" pitchFamily="18" charset="0"/>
            </a:endParaRPr>
          </a:p>
        </p:txBody>
      </p:sp>
    </p:spTree>
    <p:extLst>
      <p:ext uri="{BB962C8B-B14F-4D97-AF65-F5344CB8AC3E}">
        <p14:creationId xmlns:p14="http://schemas.microsoft.com/office/powerpoint/2010/main" val="4047476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TAG_AltText:  Graphic</a:t>
            </a:r>
            <a:r>
              <a:rPr lang="en-US" baseline="0" dirty="0" smtClean="0"/>
              <a:t> </a:t>
            </a:r>
            <a:r>
              <a:rPr lang="en-US" dirty="0" smtClean="0"/>
              <a:t>describing</a:t>
            </a:r>
            <a:r>
              <a:rPr lang="en-US" baseline="0" dirty="0" smtClean="0"/>
              <a:t> major solution and technology categories, which are SAS Business Solutions, Analytics, Information Management, Business Intelligence, and High-Performance Analytics</a:t>
            </a:r>
            <a:endParaRPr lang="en-US" dirty="0" smtClean="0"/>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47494FE6-CA35-428F-86D1-27D7BEB5850D}" type="slidenum">
              <a:rPr lang="en-US" smtClean="0"/>
              <a:pPr/>
              <a:t>4</a:t>
            </a:fld>
            <a:endParaRPr lang="en-US" dirty="0"/>
          </a:p>
        </p:txBody>
      </p:sp>
    </p:spTree>
    <p:extLst>
      <p:ext uri="{BB962C8B-B14F-4D97-AF65-F5344CB8AC3E}">
        <p14:creationId xmlns:p14="http://schemas.microsoft.com/office/powerpoint/2010/main" val="43866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55877" indent="-290722">
              <a:defRPr sz="2400">
                <a:solidFill>
                  <a:schemeClr val="tx1"/>
                </a:solidFill>
                <a:latin typeface="Arial" pitchFamily="34" charset="0"/>
              </a:defRPr>
            </a:lvl2pPr>
            <a:lvl3pPr marL="1162888" indent="-232578">
              <a:defRPr sz="2400">
                <a:solidFill>
                  <a:schemeClr val="tx1"/>
                </a:solidFill>
                <a:latin typeface="Arial" pitchFamily="34" charset="0"/>
              </a:defRPr>
            </a:lvl3pPr>
            <a:lvl4pPr marL="1628043" indent="-232578">
              <a:defRPr sz="2400">
                <a:solidFill>
                  <a:schemeClr val="tx1"/>
                </a:solidFill>
                <a:latin typeface="Arial" pitchFamily="34" charset="0"/>
              </a:defRPr>
            </a:lvl4pPr>
            <a:lvl5pPr marL="2093199" indent="-232578">
              <a:defRPr sz="2400">
                <a:solidFill>
                  <a:schemeClr val="tx1"/>
                </a:solidFill>
                <a:latin typeface="Arial" pitchFamily="34" charset="0"/>
              </a:defRPr>
            </a:lvl5pPr>
            <a:lvl6pPr marL="2558354" indent="-232578" eaLnBrk="0" fontAlgn="base" hangingPunct="0">
              <a:spcBef>
                <a:spcPct val="0"/>
              </a:spcBef>
              <a:spcAft>
                <a:spcPct val="0"/>
              </a:spcAft>
              <a:defRPr sz="2400">
                <a:solidFill>
                  <a:schemeClr val="tx1"/>
                </a:solidFill>
                <a:latin typeface="Arial" pitchFamily="34" charset="0"/>
              </a:defRPr>
            </a:lvl6pPr>
            <a:lvl7pPr marL="3023509" indent="-232578" eaLnBrk="0" fontAlgn="base" hangingPunct="0">
              <a:spcBef>
                <a:spcPct val="0"/>
              </a:spcBef>
              <a:spcAft>
                <a:spcPct val="0"/>
              </a:spcAft>
              <a:defRPr sz="2400">
                <a:solidFill>
                  <a:schemeClr val="tx1"/>
                </a:solidFill>
                <a:latin typeface="Arial" pitchFamily="34" charset="0"/>
              </a:defRPr>
            </a:lvl7pPr>
            <a:lvl8pPr marL="3488665" indent="-232578" eaLnBrk="0" fontAlgn="base" hangingPunct="0">
              <a:spcBef>
                <a:spcPct val="0"/>
              </a:spcBef>
              <a:spcAft>
                <a:spcPct val="0"/>
              </a:spcAft>
              <a:defRPr sz="2400">
                <a:solidFill>
                  <a:schemeClr val="tx1"/>
                </a:solidFill>
                <a:latin typeface="Arial" pitchFamily="34" charset="0"/>
              </a:defRPr>
            </a:lvl8pPr>
            <a:lvl9pPr marL="3953820" indent="-232578" eaLnBrk="0" fontAlgn="base" hangingPunct="0">
              <a:spcBef>
                <a:spcPct val="0"/>
              </a:spcBef>
              <a:spcAft>
                <a:spcPct val="0"/>
              </a:spcAft>
              <a:defRPr sz="2400">
                <a:solidFill>
                  <a:schemeClr val="tx1"/>
                </a:solidFill>
                <a:latin typeface="Arial" pitchFamily="34" charset="0"/>
              </a:defRPr>
            </a:lvl9pPr>
          </a:lstStyle>
          <a:p>
            <a:fld id="{53D30F4B-8312-4646-9BCF-F62F5DF3D1FB}" type="slidenum">
              <a:rPr lang="en-US" sz="1200">
                <a:latin typeface="Times New Roman" pitchFamily="18" charset="0"/>
              </a:rPr>
              <a:pPr/>
              <a:t>5</a:t>
            </a:fld>
            <a:endParaRPr lang="en-US" sz="1200" dirty="0">
              <a:latin typeface="Times New Roman" pitchFamily="18" charset="0"/>
            </a:endParaRPr>
          </a:p>
        </p:txBody>
      </p:sp>
      <p:sp>
        <p:nvSpPr>
          <p:cNvPr id="50179" name="Rectangle 2"/>
          <p:cNvSpPr>
            <a:spLocks noGrp="1" noRot="1" noChangeAspect="1" noChangeArrowheads="1" noTextEdit="1"/>
          </p:cNvSpPr>
          <p:nvPr>
            <p:ph type="sldImg"/>
          </p:nvPr>
        </p:nvSpPr>
        <p:spPr>
          <a:xfrm>
            <a:off x="1216025" y="914400"/>
            <a:ext cx="4425950" cy="3319463"/>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rPr>
              <a:t>The functionality of SAS is built around the four data-driven tasks common to virtually any application: data access, data management, data analysis, and data presentation. </a:t>
            </a:r>
          </a:p>
        </p:txBody>
      </p:sp>
    </p:spTree>
    <p:extLst>
      <p:ext uri="{BB962C8B-B14F-4D97-AF65-F5344CB8AC3E}">
        <p14:creationId xmlns:p14="http://schemas.microsoft.com/office/powerpoint/2010/main" val="1986806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TAG_AltText:  Graphic</a:t>
            </a:r>
            <a:r>
              <a:rPr lang="en-US" baseline="0" dirty="0" smtClean="0"/>
              <a:t> </a:t>
            </a:r>
            <a:r>
              <a:rPr lang="en-US" dirty="0" smtClean="0"/>
              <a:t>describing</a:t>
            </a:r>
            <a:r>
              <a:rPr lang="en-US" baseline="0" dirty="0" smtClean="0"/>
              <a:t> major solution and technology categories, which are SAS Business Solutions, Analytics, Information Management, Business Intelligence, and High-Performance Analytics</a:t>
            </a:r>
            <a:endParaRPr lang="en-US" dirty="0" smtClean="0"/>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47494FE6-CA35-428F-86D1-27D7BEB5850D}" type="slidenum">
              <a:rPr lang="en-US" smtClean="0"/>
              <a:pPr/>
              <a:t>6</a:t>
            </a:fld>
            <a:endParaRPr lang="en-US" dirty="0"/>
          </a:p>
        </p:txBody>
      </p:sp>
    </p:spTree>
    <p:extLst>
      <p:ext uri="{BB962C8B-B14F-4D97-AF65-F5344CB8AC3E}">
        <p14:creationId xmlns:p14="http://schemas.microsoft.com/office/powerpoint/2010/main" val="173161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3A5C59E4-7296-4B21-96C6-23D1C40D67E3}" type="slidenum">
              <a:rPr lang="en-US" sz="1200"/>
              <a:pPr/>
              <a:t>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smtClean="0"/>
              <a:t>Type answer here</a:t>
            </a:r>
          </a:p>
          <a:p>
            <a:endParaRPr lang="en-US" dirty="0" smtClean="0"/>
          </a:p>
        </p:txBody>
      </p:sp>
    </p:spTree>
    <p:extLst>
      <p:ext uri="{BB962C8B-B14F-4D97-AF65-F5344CB8AC3E}">
        <p14:creationId xmlns:p14="http://schemas.microsoft.com/office/powerpoint/2010/main" val="2622136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8</a:t>
            </a:fld>
            <a:endParaRPr lang="en-US" sz="1200" dirty="0">
              <a:solidFill>
                <a:prstClr val="black"/>
              </a:solidFill>
            </a:endParaRPr>
          </a:p>
        </p:txBody>
      </p:sp>
    </p:spTree>
    <p:extLst>
      <p:ext uri="{BB962C8B-B14F-4D97-AF65-F5344CB8AC3E}">
        <p14:creationId xmlns:p14="http://schemas.microsoft.com/office/powerpoint/2010/main" val="1492704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3D754F4-DDBB-4A8B-945B-CA9DBFB68FE4}" type="slidenum">
              <a:rPr lang="en-US" altLang="en-US"/>
              <a:pPr>
                <a:spcBef>
                  <a:spcPct val="0"/>
                </a:spcBef>
              </a:pPr>
              <a:t>9</a:t>
            </a:fld>
            <a:endParaRPr lang="en-US" altLang="en-US" dirty="0"/>
          </a:p>
        </p:txBody>
      </p:sp>
    </p:spTree>
    <p:extLst>
      <p:ext uri="{BB962C8B-B14F-4D97-AF65-F5344CB8AC3E}">
        <p14:creationId xmlns:p14="http://schemas.microsoft.com/office/powerpoint/2010/main" val="3806796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600" b="1" smtClean="0">
                <a:solidFill>
                  <a:srgbClr val="B0B7BB"/>
                </a:solidFill>
                <a:latin typeface="Arial" panose="020B0604020202020204" pitchFamily="34" charset="0"/>
              </a:rPr>
              <a:t/>
            </a:r>
            <a:br>
              <a:rPr lang="en-US" altLang="en-US" sz="600" b="1" smtClean="0">
                <a:solidFill>
                  <a:srgbClr val="B0B7BB"/>
                </a:solidFill>
                <a:latin typeface="Arial" panose="020B0604020202020204" pitchFamily="34" charset="0"/>
              </a:rPr>
            </a:br>
            <a:r>
              <a:rPr lang="en-US" altLang="en-US" sz="600" b="1" smtClean="0">
                <a:solidFill>
                  <a:srgbClr val="B0B7BB"/>
                </a:solidFill>
                <a:latin typeface="Arial" panose="020B0604020202020204" pitchFamily="34" charset="0"/>
              </a:rPr>
              <a:t>Copyright © 2010, SAS Institute Inc. All rights reserved.</a:t>
            </a:r>
            <a:endParaRPr lang="en-US" altLang="en-US" sz="600" smtClean="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77252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smtClean="0"/>
              <a:t>Click to edit Master title style</a:t>
            </a:r>
            <a:endParaRPr lang="en-US" dirty="0" smtClean="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27300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custDataLst>
              <p:tags r:id="rId1"/>
            </p:custDataLst>
          </p:nvPr>
        </p:nvSpPr>
        <p:spPr/>
        <p:txBody>
          <a:bodyPr/>
          <a:lstStyle/>
          <a:p>
            <a:fld id="{8690D9F3-6F98-4156-906D-66FA24BEF4A7}" type="slidenum">
              <a:rPr lang="en-US" smtClean="0"/>
              <a:t>‹#›</a:t>
            </a:fld>
            <a:endParaRPr lang="en-US" dirty="0"/>
          </a:p>
        </p:txBody>
      </p:sp>
    </p:spTree>
    <p:extLst>
      <p:ext uri="{BB962C8B-B14F-4D97-AF65-F5344CB8AC3E}">
        <p14:creationId xmlns:p14="http://schemas.microsoft.com/office/powerpoint/2010/main" val="264771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custDataLst>
              <p:tags r:id="rId3"/>
            </p:custDataLst>
          </p:nvPr>
        </p:nvSpPr>
        <p:spPr/>
        <p:txBody>
          <a:bodyPr/>
          <a:lstStyle>
            <a:lvl1pPr>
              <a:defRPr/>
            </a:lvl1pPr>
          </a:lstStyle>
          <a:p>
            <a:pPr>
              <a:defRPr/>
            </a:pPr>
            <a:fld id="{EA7142CF-F9E7-4847-A2F6-F9F7730C5CF8}"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24429350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smtClean="0">
                <a:solidFill>
                  <a:srgbClr val="FFFFFF"/>
                </a:solidFill>
                <a:latin typeface="Arial" panose="020B0604020202020204" pitchFamily="34" charset="0"/>
                <a:cs typeface="Arial" panose="020B0604020202020204" pitchFamily="34" charset="0"/>
              </a:defRPr>
            </a:lvl1pPr>
          </a:lstStyle>
          <a:p>
            <a:fld id="{F8B99E1C-634D-48FF-81A2-AAB5FD954CE5}" type="slidenum">
              <a:rPr lang="en-US" smtClean="0"/>
              <a:t>‹#›</a:t>
            </a:fld>
            <a:endParaRPr lang="en-US" dirty="0"/>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1E51E45A-08D1-4322-BC52-85110E0E2C6A}" type="slidenum">
              <a:rPr lang="en-US" altLang="en-US" sz="1400" b="1" smtClean="0">
                <a:latin typeface="Arial" panose="020B0604020202020204" pitchFamily="34" charset="0"/>
              </a:rPr>
              <a:pPr>
                <a:defRPr/>
              </a:pPr>
              <a:t>‹#›</a:t>
            </a:fld>
            <a:endParaRPr lang="en-US" altLang="en-US" sz="1400" smtClean="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Title text should go here--one line only</a:t>
            </a:r>
            <a:br>
              <a:rPr lang="en-US" altLang="en-US" smtClean="0"/>
            </a:br>
            <a:endParaRPr lang="en-US" altLang="en-US" smtClean="0"/>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30"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smtClean="0">
                <a:solidFill>
                  <a:srgbClr val="00539B">
                    <a:lumMod val="60000"/>
                    <a:lumOff val="40000"/>
                  </a:srgbClr>
                </a:solidFill>
              </a:rPr>
              <a:t>Copyright © 2014, SAS </a:t>
            </a:r>
            <a:r>
              <a:rPr lang="en-US" dirty="0">
                <a:solidFill>
                  <a:srgbClr val="00539B">
                    <a:lumMod val="60000"/>
                    <a:lumOff val="40000"/>
                  </a:srgbClr>
                </a:solidFill>
              </a:rPr>
              <a:t>Institute Inc. All rights reserved.</a:t>
            </a:r>
          </a:p>
        </p:txBody>
      </p:sp>
    </p:spTree>
    <p:extLst>
      <p:ext uri="{BB962C8B-B14F-4D97-AF65-F5344CB8AC3E}">
        <p14:creationId xmlns:p14="http://schemas.microsoft.com/office/powerpoint/2010/main" val="3891150487"/>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Lst>
  <p:timing>
    <p:tnLst>
      <p:par>
        <p:cTn id="1" dur="indefinite" restart="never" nodeType="tmRoot"/>
      </p:par>
    </p:tnLst>
  </p:timing>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3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43.xml"/><Relationship Id="rId21" Type="http://schemas.openxmlformats.org/officeDocument/2006/relationships/image" Target="../media/image23.png"/><Relationship Id="rId7" Type="http://schemas.openxmlformats.org/officeDocument/2006/relationships/tags" Target="../tags/tag47.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tags" Target="../tags/tag42.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13.png"/><Relationship Id="rId5" Type="http://schemas.openxmlformats.org/officeDocument/2006/relationships/tags" Target="../tags/tag45.xml"/><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tags" Target="../tags/tag44.xml"/><Relationship Id="rId9" Type="http://schemas.openxmlformats.org/officeDocument/2006/relationships/notesSlide" Target="../notesSlides/notesSlide12.xml"/><Relationship Id="rId14" Type="http://schemas.openxmlformats.org/officeDocument/2006/relationships/image" Target="../media/image16.png"/><Relationship Id="rId22"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notesSlide" Target="../notesSlides/notesSlide13.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slideLayout" Target="../slideLayouts/slideLayout4.xml"/><Relationship Id="rId2" Type="http://schemas.openxmlformats.org/officeDocument/2006/relationships/tags" Target="../tags/tag49.xml"/><Relationship Id="rId16" Type="http://schemas.openxmlformats.org/officeDocument/2006/relationships/image" Target="../media/image27.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image" Target="../media/image26.png"/><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notesSlide" Target="../notesSlides/notesSlide1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Layout" Target="../slideLayouts/slideLayout4.xml"/><Relationship Id="rId5" Type="http://schemas.openxmlformats.org/officeDocument/2006/relationships/tags" Target="../tags/tag63.xml"/><Relationship Id="rId4" Type="http://schemas.openxmlformats.org/officeDocument/2006/relationships/tags" Target="../tags/tag62.xml"/></Relationships>
</file>

<file path=ppt/slides/_rels/slide16.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8.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6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4.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6.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jpg"/><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6.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7.png"/><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5.jp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tags" Target="../tags/tag26.xml"/></Relationships>
</file>

<file path=ppt/slides/_rels/slide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8" descr="C:\Users\kaperk\Desktop\CDS_slides\PNG\background.png"/>
          <p:cNvPicPr>
            <a:picLocks noChangeAspect="1" noChangeArrowheads="1"/>
          </p:cNvPicPr>
          <p:nvPr>
            <p:custDataLst>
              <p:tags r:id="rId2"/>
            </p:custDataLst>
          </p:nvPr>
        </p:nvPicPr>
        <p:blipFill>
          <a:blip r:embed="rId7"/>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Organizer"/>
          <p:cNvSpPr>
            <a:spLocks noGrp="1"/>
          </p:cNvSpPr>
          <p:nvPr>
            <p:ph type="title" idx="4294967295"/>
            <p:custDataLst>
              <p:tags r:id="rId3"/>
            </p:custDataLst>
          </p:nvPr>
        </p:nvSpPr>
        <p:spPr>
          <a:xfrm>
            <a:off x="685800" y="457200"/>
            <a:ext cx="8458200" cy="679450"/>
          </a:xfrm>
          <a:prstGeom prst="rect">
            <a:avLst/>
          </a:prstGeom>
        </p:spPr>
        <p:txBody>
          <a:bodyPr/>
          <a:lstStyle/>
          <a:p>
            <a:pPr eaLnBrk="1" hangingPunct="1"/>
            <a:r>
              <a:rPr lang="en-US" altLang="en-US" dirty="0" smtClean="0">
                <a:solidFill>
                  <a:srgbClr val="0070C0"/>
                </a:solidFill>
              </a:rPr>
              <a:t>Chapter 1: Introduction</a:t>
            </a:r>
            <a:endParaRPr lang="en-US" altLang="en-US" dirty="0" smtClean="0"/>
          </a:p>
        </p:txBody>
      </p:sp>
      <p:graphicFrame>
        <p:nvGraphicFramePr>
          <p:cNvPr id="7" name="Group Organizer"/>
          <p:cNvGraphicFramePr>
            <a:graphicFrameLocks noGrp="1"/>
          </p:cNvGraphicFramePr>
          <p:nvPr>
            <p:custDataLst>
              <p:tags r:id="rId4"/>
            </p:custDataLst>
            <p:extLst>
              <p:ext uri="{D42A27DB-BD31-4B8C-83A1-F6EECF244321}">
                <p14:modId xmlns:p14="http://schemas.microsoft.com/office/powerpoint/2010/main" val="1741864972"/>
              </p:ext>
            </p:extLst>
          </p:nvPr>
        </p:nvGraphicFramePr>
        <p:xfrm>
          <a:off x="1371600" y="1690688"/>
          <a:ext cx="6399213" cy="4330700"/>
        </p:xfrm>
        <a:graphic>
          <a:graphicData uri="http://schemas.openxmlformats.org/drawingml/2006/table">
            <a:tbl>
              <a:tblPr/>
              <a:tblGrid>
                <a:gridCol w="6399213"/>
              </a:tblGrid>
              <a:tr h="2173368">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Narrow" pitchFamily="34" charset="0"/>
                        </a:rPr>
                        <a:t>1.1 Overview</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r h="215733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Narrow" pitchFamily="34" charset="0"/>
                        </a:rPr>
                        <a:t>1.2 Course Logistics</a:t>
                      </a:r>
                    </a:p>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smtClean="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val="3739510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2"/>
            </p:custDataLst>
          </p:nvPr>
        </p:nvSpPr>
        <p:spPr/>
        <p:txBody>
          <a:bodyPr/>
          <a:lstStyle/>
          <a:p>
            <a:r>
              <a:rPr lang="en-US" dirty="0" smtClean="0"/>
              <a:t>Objectives</a:t>
            </a:r>
          </a:p>
        </p:txBody>
      </p:sp>
      <p:sp>
        <p:nvSpPr>
          <p:cNvPr id="16387" name="Rectangle 3"/>
          <p:cNvSpPr>
            <a:spLocks noGrp="1" noChangeArrowheads="1"/>
          </p:cNvSpPr>
          <p:nvPr>
            <p:ph idx="1"/>
            <p:custDataLst>
              <p:tags r:id="rId3"/>
            </p:custDataLst>
          </p:nvPr>
        </p:nvSpPr>
        <p:spPr/>
        <p:txBody>
          <a:bodyPr/>
          <a:lstStyle/>
          <a:p>
            <a:pPr lvl="1"/>
            <a:r>
              <a:rPr lang="en-US" dirty="0" smtClean="0">
                <a:solidFill>
                  <a:schemeClr val="tx1"/>
                </a:solidFill>
              </a:rPr>
              <a:t>Describe the data that is used in the course.</a:t>
            </a:r>
          </a:p>
          <a:p>
            <a:pPr lvl="1"/>
            <a:r>
              <a:rPr lang="en-US" dirty="0" smtClean="0">
                <a:solidFill>
                  <a:schemeClr val="tx1"/>
                </a:solidFill>
              </a:rPr>
              <a:t>Specify the naming convention that is used </a:t>
            </a:r>
            <a:br>
              <a:rPr lang="en-US" dirty="0" smtClean="0">
                <a:solidFill>
                  <a:schemeClr val="tx1"/>
                </a:solidFill>
              </a:rPr>
            </a:br>
            <a:r>
              <a:rPr lang="en-US" dirty="0" smtClean="0">
                <a:solidFill>
                  <a:schemeClr val="tx1"/>
                </a:solidFill>
              </a:rPr>
              <a:t>for the course files.</a:t>
            </a:r>
          </a:p>
          <a:p>
            <a:pPr lvl="1"/>
            <a:r>
              <a:rPr lang="en-US" dirty="0">
                <a:solidFill>
                  <a:schemeClr val="tx1"/>
                </a:solidFill>
              </a:rPr>
              <a:t>Define the three </a:t>
            </a:r>
            <a:r>
              <a:rPr lang="en-US" dirty="0" smtClean="0">
                <a:solidFill>
                  <a:schemeClr val="tx1"/>
                </a:solidFill>
              </a:rPr>
              <a:t>levels of exercises.</a:t>
            </a:r>
          </a:p>
          <a:p>
            <a:pPr lvl="1"/>
            <a:r>
              <a:rPr lang="en-US" dirty="0" smtClean="0">
                <a:solidFill>
                  <a:schemeClr val="tx1"/>
                </a:solidFill>
              </a:rPr>
              <a:t>Explain the extended learning for this course.</a:t>
            </a:r>
          </a:p>
        </p:txBody>
      </p:sp>
      <p:sp>
        <p:nvSpPr>
          <p:cNvPr id="4" name="Slide Number Placeholder 3"/>
          <p:cNvSpPr>
            <a:spLocks noGrp="1"/>
          </p:cNvSpPr>
          <p:nvPr>
            <p:ph type="sldNum" sz="quarter" idx="4294967295"/>
            <p:custDataLst>
              <p:tags r:id="rId4"/>
            </p:custDataLst>
          </p:nvPr>
        </p:nvSpPr>
        <p:spPr>
          <a:xfrm>
            <a:off x="0" y="6770688"/>
            <a:ext cx="98425" cy="87312"/>
          </a:xfrm>
        </p:spPr>
        <p:txBody>
          <a:bodyPr/>
          <a:lstStyle/>
          <a:p>
            <a:pPr>
              <a:defRPr/>
            </a:pPr>
            <a:fld id="{A0E2335C-6F37-49E3-8630-08ABE8B7991F}" type="slidenum">
              <a:rPr lang="en-US"/>
              <a:pPr>
                <a:defRPr/>
              </a:pPr>
              <a:t>10</a:t>
            </a:fld>
            <a:endParaRPr lang="en-US" b="0" dirty="0">
              <a:latin typeface="Times New Roman" pitchFamily="18" charset="0"/>
            </a:endParaRPr>
          </a:p>
        </p:txBody>
      </p:sp>
    </p:spTree>
    <p:custDataLst>
      <p:tags r:id="rId1"/>
    </p:custDataLst>
    <p:extLst>
      <p:ext uri="{BB962C8B-B14F-4D97-AF65-F5344CB8AC3E}">
        <p14:creationId xmlns:p14="http://schemas.microsoft.com/office/powerpoint/2010/main" val="18442719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L:\graphics\orionstar_internetsal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74" y="4334725"/>
            <a:ext cx="3672821" cy="20733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custDataLst>
              <p:tags r:id="rId1"/>
            </p:custDataLst>
          </p:nvPr>
        </p:nvSpPr>
        <p:spPr/>
        <p:txBody>
          <a:bodyPr/>
          <a:lstStyle/>
          <a:p>
            <a:r>
              <a:rPr lang="en-US" dirty="0" smtClean="0"/>
              <a:t>Orion Star </a:t>
            </a:r>
            <a:r>
              <a:rPr lang="en-US" smtClean="0"/>
              <a:t>Sports &amp; </a:t>
            </a:r>
            <a:r>
              <a:rPr lang="en-US" dirty="0" smtClean="0"/>
              <a:t>Outdoors</a:t>
            </a:r>
            <a:endParaRPr lang="en-US" dirty="0"/>
          </a:p>
        </p:txBody>
      </p:sp>
      <p:sp>
        <p:nvSpPr>
          <p:cNvPr id="9" name="Content Placeholder 8"/>
          <p:cNvSpPr>
            <a:spLocks noGrp="1"/>
          </p:cNvSpPr>
          <p:nvPr>
            <p:ph idx="1"/>
            <p:custDataLst>
              <p:tags r:id="rId2"/>
            </p:custDataLst>
          </p:nvPr>
        </p:nvSpPr>
        <p:spPr/>
        <p:txBody>
          <a:bodyPr/>
          <a:lstStyle/>
          <a:p>
            <a:r>
              <a:rPr lang="en-US" dirty="0" smtClean="0"/>
              <a:t>This course focuses on a fictitious </a:t>
            </a:r>
            <a:r>
              <a:rPr lang="en-US" dirty="0"/>
              <a:t>global sports </a:t>
            </a:r>
            <a:r>
              <a:rPr lang="en-US" dirty="0" smtClean="0"/>
              <a:t>and </a:t>
            </a:r>
            <a:r>
              <a:rPr lang="en-US" dirty="0"/>
              <a:t>outdoors retailer </a:t>
            </a:r>
            <a:r>
              <a:rPr lang="en-US" dirty="0" smtClean="0"/>
              <a:t>that has </a:t>
            </a:r>
            <a:r>
              <a:rPr lang="en-US" dirty="0"/>
              <a:t>traditional stores, an online store, and a </a:t>
            </a:r>
            <a:r>
              <a:rPr lang="en-US" dirty="0" smtClean="0"/>
              <a:t>catalog </a:t>
            </a:r>
            <a:r>
              <a:rPr lang="en-US" dirty="0"/>
              <a:t>business</a:t>
            </a:r>
            <a:r>
              <a:rPr lang="en-US" dirty="0" smtClean="0"/>
              <a:t>.</a:t>
            </a:r>
            <a:endParaRPr lang="en-US" dirty="0"/>
          </a:p>
        </p:txBody>
      </p:sp>
      <p:pic>
        <p:nvPicPr>
          <p:cNvPr id="1026" name="Picture 2" descr="L:\graphics\orionstar_catalogsal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165" y="4357712"/>
            <a:ext cx="3232865" cy="18250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orionstar_retailstoresales"/>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6926" y="2300669"/>
            <a:ext cx="3308177" cy="1868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orionstar_retailstoresales"/>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2483" y="2590404"/>
            <a:ext cx="3229358" cy="182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orionstar_retailstoresales"/>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25993" y="2658673"/>
            <a:ext cx="3108457" cy="175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807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Orion Star Data</a:t>
            </a:r>
            <a:endParaRPr lang="en-US" dirty="0"/>
          </a:p>
        </p:txBody>
      </p:sp>
      <p:sp>
        <p:nvSpPr>
          <p:cNvPr id="3" name="Content Placeholder 2"/>
          <p:cNvSpPr>
            <a:spLocks noGrp="1"/>
          </p:cNvSpPr>
          <p:nvPr>
            <p:ph idx="1"/>
            <p:custDataLst>
              <p:tags r:id="rId2"/>
            </p:custDataLst>
          </p:nvPr>
        </p:nvSpPr>
        <p:spPr/>
        <p:txBody>
          <a:bodyPr/>
          <a:lstStyle/>
          <a:p>
            <a:r>
              <a:rPr lang="en-US" dirty="0"/>
              <a:t>Large amounts of data </a:t>
            </a:r>
            <a:r>
              <a:rPr lang="en-US" dirty="0" smtClean="0"/>
              <a:t>are </a:t>
            </a:r>
            <a:r>
              <a:rPr lang="en-US" dirty="0"/>
              <a:t>stored </a:t>
            </a:r>
            <a:r>
              <a:rPr lang="en-US" dirty="0" smtClean="0"/>
              <a:t>in </a:t>
            </a:r>
            <a:r>
              <a:rPr lang="en-US" dirty="0"/>
              <a:t>various formats.</a:t>
            </a:r>
          </a:p>
        </p:txBody>
      </p:sp>
      <p:sp>
        <p:nvSpPr>
          <p:cNvPr id="4" name="Slide Number Placeholder 3"/>
          <p:cNvSpPr>
            <a:spLocks noGrp="1"/>
          </p:cNvSpPr>
          <p:nvPr>
            <p:ph type="sldNum" sz="quarter" idx="10"/>
            <p:custDataLst>
              <p:tags r:id="rId3"/>
            </p:custDataLst>
          </p:nvPr>
        </p:nvSpPr>
        <p:spPr/>
        <p:txBody>
          <a:bodyPr/>
          <a:lstStyle/>
          <a:p>
            <a:pPr>
              <a:defRPr/>
            </a:pPr>
            <a:fld id="{EA7142CF-F9E7-4847-A2F6-F9F7730C5CF8}" type="slidenum">
              <a:rPr lang="en-US" smtClean="0"/>
              <a:pPr>
                <a:defRPr/>
              </a:pPr>
              <a:t>12</a:t>
            </a:fld>
            <a:endParaRPr lang="en-US" b="0" dirty="0">
              <a:latin typeface="Times New Roman" pitchFamily="18" charset="0"/>
            </a:endParaRPr>
          </a:p>
        </p:txBody>
      </p:sp>
      <p:grpSp>
        <p:nvGrpSpPr>
          <p:cNvPr id="19" name="Group 18"/>
          <p:cNvGrpSpPr/>
          <p:nvPr/>
        </p:nvGrpSpPr>
        <p:grpSpPr>
          <a:xfrm>
            <a:off x="6374098" y="1943158"/>
            <a:ext cx="2331753" cy="2451435"/>
            <a:chOff x="6469348" y="1943158"/>
            <a:chExt cx="2331753" cy="2451435"/>
          </a:xfrm>
        </p:grpSpPr>
        <p:pic>
          <p:nvPicPr>
            <p:cNvPr id="31" name="Picture 9" descr="L:\TVAAS\images\backgrounds\background_yellow_haze_round.png"/>
            <p:cNvPicPr>
              <a:picLocks noChangeAspect="1" noChangeArrowheads="1"/>
            </p:cNvPicPr>
            <p:nvPr/>
          </p:nvPicPr>
          <p:blipFill rotWithShape="1">
            <a:blip r:embed="rId10">
              <a:extLst>
                <a:ext uri="{28A0092B-C50C-407E-A947-70E740481C1C}">
                  <a14:useLocalDpi xmlns:a14="http://schemas.microsoft.com/office/drawing/2010/main" val="0"/>
                </a:ext>
              </a:extLst>
            </a:blip>
            <a:srcRect r="5622"/>
            <a:stretch/>
          </p:blipFill>
          <p:spPr bwMode="auto">
            <a:xfrm>
              <a:off x="6469349" y="1943158"/>
              <a:ext cx="2331752" cy="245143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L:\graphics\sas_filecylinders_re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6855" y="2411256"/>
              <a:ext cx="878222" cy="113195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7848601" y="2973470"/>
              <a:ext cx="800100" cy="1159065"/>
              <a:chOff x="7848601" y="2973470"/>
              <a:chExt cx="800100" cy="1159065"/>
            </a:xfrm>
          </p:grpSpPr>
          <p:pic>
            <p:nvPicPr>
              <p:cNvPr id="34" name="Picture 4" descr="L:\graphics\sas_filecylinders_blue.png"/>
              <p:cNvPicPr>
                <a:picLocks noChangeAspect="1" noChangeArrowheads="1"/>
              </p:cNvPicPr>
              <p:nvPr/>
            </p:nvPicPr>
            <p:blipFill rotWithShape="1">
              <a:blip r:embed="rId12">
                <a:extLst>
                  <a:ext uri="{28A0092B-C50C-407E-A947-70E740481C1C}">
                    <a14:useLocalDpi xmlns:a14="http://schemas.microsoft.com/office/drawing/2010/main" val="0"/>
                  </a:ext>
                </a:extLst>
              </a:blip>
              <a:srcRect l="1" r="9537"/>
              <a:stretch/>
            </p:blipFill>
            <p:spPr bwMode="auto">
              <a:xfrm>
                <a:off x="7848601" y="2973470"/>
                <a:ext cx="800100" cy="115906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L:\graphics\excel_nobg.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64188" y="3325189"/>
                <a:ext cx="602922" cy="708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6469348" y="2936172"/>
              <a:ext cx="753617" cy="1152289"/>
              <a:chOff x="6469348" y="2936172"/>
              <a:chExt cx="753617" cy="1152289"/>
            </a:xfrm>
          </p:grpSpPr>
          <p:pic>
            <p:nvPicPr>
              <p:cNvPr id="36" name="Picture 7" descr="L:\graphics\sas_filecylinders_yellow.png"/>
              <p:cNvPicPr>
                <a:picLocks noChangeAspect="1" noChangeArrowheads="1"/>
              </p:cNvPicPr>
              <p:nvPr/>
            </p:nvPicPr>
            <p:blipFill rotWithShape="1">
              <a:blip r:embed="rId14">
                <a:extLst>
                  <a:ext uri="{28A0092B-C50C-407E-A947-70E740481C1C}">
                    <a14:useLocalDpi xmlns:a14="http://schemas.microsoft.com/office/drawing/2010/main" val="0"/>
                  </a:ext>
                </a:extLst>
              </a:blip>
              <a:srcRect l="8338"/>
              <a:stretch/>
            </p:blipFill>
            <p:spPr bwMode="auto">
              <a:xfrm>
                <a:off x="6469348" y="2936172"/>
                <a:ext cx="753617" cy="115228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L:\graphics\dataset_STANDARD_smaller.png"/>
              <p:cNvPicPr>
                <a:picLocks noChangeAspect="1" noChangeArrowheads="1"/>
              </p:cNvPicPr>
              <p:nvPr/>
            </p:nvPicPr>
            <p:blipFill rotWithShape="1">
              <a:blip r:embed="rId15">
                <a:extLst>
                  <a:ext uri="{28A0092B-C50C-407E-A947-70E740481C1C}">
                    <a14:useLocalDpi xmlns:a14="http://schemas.microsoft.com/office/drawing/2010/main" val="0"/>
                  </a:ext>
                </a:extLst>
              </a:blip>
              <a:srcRect l="11325"/>
              <a:stretch/>
            </p:blipFill>
            <p:spPr bwMode="auto">
              <a:xfrm>
                <a:off x="6543675" y="3273481"/>
                <a:ext cx="581962" cy="68869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 name="Group 17"/>
          <p:cNvGrpSpPr/>
          <p:nvPr/>
        </p:nvGrpSpPr>
        <p:grpSpPr>
          <a:xfrm>
            <a:off x="553646" y="2107374"/>
            <a:ext cx="4551754" cy="3884192"/>
            <a:chOff x="260878" y="2107374"/>
            <a:chExt cx="4551754" cy="3884192"/>
          </a:xfrm>
        </p:grpSpPr>
        <p:pic>
          <p:nvPicPr>
            <p:cNvPr id="39" name="Picture 3" descr="soft_blue_ova_horizl"/>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r="14013"/>
            <a:stretch/>
          </p:blipFill>
          <p:spPr bwMode="auto">
            <a:xfrm>
              <a:off x="2837353" y="3691991"/>
              <a:ext cx="1975279" cy="1180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p:cNvGrpSpPr/>
            <p:nvPr/>
          </p:nvGrpSpPr>
          <p:grpSpPr>
            <a:xfrm>
              <a:off x="260878" y="2107374"/>
              <a:ext cx="4235657" cy="3884192"/>
              <a:chOff x="260878" y="2107374"/>
              <a:chExt cx="4235657" cy="3884192"/>
            </a:xfrm>
          </p:grpSpPr>
          <p:pic>
            <p:nvPicPr>
              <p:cNvPr id="6" name="Picture 3" descr="soft_blue_ova_horiz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28279" y="4811110"/>
                <a:ext cx="2297165" cy="1180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soft_blue_ova_horiz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421382" y="2225947"/>
                <a:ext cx="2297165" cy="1180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soft_blue_ova_horiz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60878" y="3505200"/>
                <a:ext cx="2297165" cy="1180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p:cNvSpPr txBox="1">
                <a:spLocks noChangeArrowheads="1"/>
              </p:cNvSpPr>
              <p:nvPr>
                <p:custDataLst>
                  <p:tags r:id="rId4"/>
                </p:custDataLst>
              </p:nvPr>
            </p:nvSpPr>
            <p:spPr bwMode="auto">
              <a:xfrm>
                <a:off x="2129043" y="2568988"/>
                <a:ext cx="9249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algn="ctr"/>
                <a:r>
                  <a:rPr lang="en-US" sz="1400" b="1" dirty="0" smtClean="0">
                    <a:solidFill>
                      <a:schemeClr val="tx2"/>
                    </a:solidFill>
                  </a:rPr>
                  <a:t>1,000</a:t>
                </a:r>
                <a:br>
                  <a:rPr lang="en-US" sz="1400" b="1" dirty="0" smtClean="0">
                    <a:solidFill>
                      <a:schemeClr val="tx2"/>
                    </a:solidFill>
                  </a:rPr>
                </a:br>
                <a:r>
                  <a:rPr lang="en-US" sz="1400" b="1" dirty="0" smtClean="0">
                    <a:solidFill>
                      <a:schemeClr val="tx2"/>
                    </a:solidFill>
                  </a:rPr>
                  <a:t>employees</a:t>
                </a:r>
                <a:endParaRPr lang="en-US" sz="1400" b="1" dirty="0">
                  <a:solidFill>
                    <a:schemeClr val="tx2"/>
                  </a:solidFill>
                </a:endParaRPr>
              </a:p>
            </p:txBody>
          </p:sp>
          <p:pic>
            <p:nvPicPr>
              <p:cNvPr id="24" name="Picture 6" descr="orionstar_orgchart"/>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011" y="2107374"/>
                <a:ext cx="1175572" cy="123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7" descr="orionstar_orders"/>
              <p:cNvPicPr>
                <a:picLocks noChangeAspect="1" noChangeArrowheads="1"/>
              </p:cNvPicPr>
              <p:nvPr/>
            </p:nvPicPr>
            <p:blipFill rotWithShape="1">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l="32418" r="31245"/>
              <a:stretch/>
            </p:blipFill>
            <p:spPr bwMode="auto">
              <a:xfrm>
                <a:off x="365760" y="3546045"/>
                <a:ext cx="731520" cy="113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9"/>
              <p:cNvSpPr txBox="1">
                <a:spLocks noChangeArrowheads="1"/>
              </p:cNvSpPr>
              <p:nvPr>
                <p:custDataLst>
                  <p:tags r:id="rId5"/>
                </p:custDataLst>
              </p:nvPr>
            </p:nvSpPr>
            <p:spPr bwMode="auto">
              <a:xfrm>
                <a:off x="1106302" y="3829767"/>
                <a:ext cx="6957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algn="ctr"/>
                <a:r>
                  <a:rPr lang="en-US" sz="1400" b="1" dirty="0" smtClean="0">
                    <a:solidFill>
                      <a:schemeClr val="tx2"/>
                    </a:solidFill>
                  </a:rPr>
                  <a:t>150,000 </a:t>
                </a:r>
              </a:p>
              <a:p>
                <a:pPr algn="ctr"/>
                <a:r>
                  <a:rPr lang="en-US" sz="1400" b="1" dirty="0" smtClean="0">
                    <a:solidFill>
                      <a:schemeClr val="tx2"/>
                    </a:solidFill>
                  </a:rPr>
                  <a:t>orders </a:t>
                </a:r>
                <a:endParaRPr lang="en-US" sz="1400" b="1" dirty="0">
                  <a:solidFill>
                    <a:schemeClr val="tx2"/>
                  </a:solidFill>
                </a:endParaRPr>
              </a:p>
            </p:txBody>
          </p:sp>
          <p:sp>
            <p:nvSpPr>
              <p:cNvPr id="27" name="Text Box 9"/>
              <p:cNvSpPr txBox="1">
                <a:spLocks noChangeArrowheads="1"/>
              </p:cNvSpPr>
              <p:nvPr>
                <p:custDataLst>
                  <p:tags r:id="rId6"/>
                </p:custDataLst>
              </p:nvPr>
            </p:nvSpPr>
            <p:spPr bwMode="auto">
              <a:xfrm>
                <a:off x="2250330" y="5255745"/>
                <a:ext cx="10435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algn="ctr"/>
                <a:r>
                  <a:rPr lang="en-US" sz="1400" b="1" dirty="0" smtClean="0">
                    <a:solidFill>
                      <a:schemeClr val="tx2"/>
                    </a:solidFill>
                  </a:rPr>
                  <a:t>64 suppliers</a:t>
                </a:r>
                <a:endParaRPr lang="en-US" sz="1400" b="1" dirty="0">
                  <a:solidFill>
                    <a:schemeClr val="tx2"/>
                  </a:solidFill>
                </a:endParaRPr>
              </a:p>
            </p:txBody>
          </p:sp>
          <p:pic>
            <p:nvPicPr>
              <p:cNvPr id="29" name="Picture 2" descr="L:\graphics\box_open.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460343" y="4988420"/>
                <a:ext cx="784275" cy="689285"/>
              </a:xfrm>
              <a:prstGeom prst="rect">
                <a:avLst/>
              </a:prstGeom>
              <a:noFill/>
              <a:extLst>
                <a:ext uri="{909E8E84-426E-40DD-AFC4-6F175D3DCCD1}">
                  <a14:hiddenFill xmlns:a14="http://schemas.microsoft.com/office/drawing/2010/main">
                    <a:solidFill>
                      <a:srgbClr val="FFFFFF"/>
                    </a:solidFill>
                  </a14:hiddenFill>
                </a:ext>
              </a:extLst>
            </p:spPr>
          </p:pic>
          <p:sp>
            <p:nvSpPr>
              <p:cNvPr id="41" name="Text Box 16"/>
              <p:cNvSpPr txBox="1">
                <a:spLocks noChangeArrowheads="1"/>
              </p:cNvSpPr>
              <p:nvPr>
                <p:custDataLst>
                  <p:tags r:id="rId7"/>
                </p:custDataLst>
              </p:nvPr>
            </p:nvSpPr>
            <p:spPr bwMode="auto">
              <a:xfrm>
                <a:off x="3590838" y="4064913"/>
                <a:ext cx="90569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lIns="0" tIns="0" rIns="0" bIns="0">
                <a:spAutoFit/>
              </a:bodyPr>
              <a:lstStyle>
                <a:lvl1pPr defTabSz="652463" eaLnBrk="0" hangingPunct="0">
                  <a:defRPr sz="1200">
                    <a:solidFill>
                      <a:schemeClr val="tx1"/>
                    </a:solidFill>
                    <a:latin typeface="Arial" pitchFamily="34" charset="0"/>
                  </a:defRPr>
                </a:lvl1pPr>
                <a:lvl2pPr marL="742950" indent="-285750" defTabSz="652463" eaLnBrk="0" hangingPunct="0">
                  <a:defRPr sz="1200">
                    <a:solidFill>
                      <a:schemeClr val="tx1"/>
                    </a:solidFill>
                    <a:latin typeface="Arial" pitchFamily="34" charset="0"/>
                  </a:defRPr>
                </a:lvl2pPr>
                <a:lvl3pPr marL="1143000" indent="-228600" defTabSz="652463" eaLnBrk="0" hangingPunct="0">
                  <a:defRPr sz="1200">
                    <a:solidFill>
                      <a:schemeClr val="tx1"/>
                    </a:solidFill>
                    <a:latin typeface="Arial" pitchFamily="34" charset="0"/>
                  </a:defRPr>
                </a:lvl3pPr>
                <a:lvl4pPr marL="1600200" indent="-228600" defTabSz="652463" eaLnBrk="0" hangingPunct="0">
                  <a:defRPr sz="1200">
                    <a:solidFill>
                      <a:schemeClr val="tx1"/>
                    </a:solidFill>
                    <a:latin typeface="Arial" pitchFamily="34" charset="0"/>
                  </a:defRPr>
                </a:lvl4pPr>
                <a:lvl5pPr marL="2057400" indent="-228600" defTabSz="652463" eaLnBrk="0" hangingPunct="0">
                  <a:defRPr sz="1200">
                    <a:solidFill>
                      <a:schemeClr val="tx1"/>
                    </a:solidFill>
                    <a:latin typeface="Arial" pitchFamily="34" charset="0"/>
                  </a:defRPr>
                </a:lvl5pPr>
                <a:lvl6pPr marL="2514600" indent="-228600" defTabSz="652463" eaLnBrk="0" fontAlgn="base" hangingPunct="0">
                  <a:spcBef>
                    <a:spcPct val="0"/>
                  </a:spcBef>
                  <a:spcAft>
                    <a:spcPct val="0"/>
                  </a:spcAft>
                  <a:defRPr sz="1200">
                    <a:solidFill>
                      <a:schemeClr val="tx1"/>
                    </a:solidFill>
                    <a:latin typeface="Arial" pitchFamily="34" charset="0"/>
                  </a:defRPr>
                </a:lvl6pPr>
                <a:lvl7pPr marL="2971800" indent="-228600" defTabSz="652463" eaLnBrk="0" fontAlgn="base" hangingPunct="0">
                  <a:spcBef>
                    <a:spcPct val="0"/>
                  </a:spcBef>
                  <a:spcAft>
                    <a:spcPct val="0"/>
                  </a:spcAft>
                  <a:defRPr sz="1200">
                    <a:solidFill>
                      <a:schemeClr val="tx1"/>
                    </a:solidFill>
                    <a:latin typeface="Arial" pitchFamily="34" charset="0"/>
                  </a:defRPr>
                </a:lvl7pPr>
                <a:lvl8pPr marL="3429000" indent="-228600" defTabSz="652463" eaLnBrk="0" fontAlgn="base" hangingPunct="0">
                  <a:spcBef>
                    <a:spcPct val="0"/>
                  </a:spcBef>
                  <a:spcAft>
                    <a:spcPct val="0"/>
                  </a:spcAft>
                  <a:defRPr sz="1200">
                    <a:solidFill>
                      <a:schemeClr val="tx1"/>
                    </a:solidFill>
                    <a:latin typeface="Arial" pitchFamily="34" charset="0"/>
                  </a:defRPr>
                </a:lvl8pPr>
                <a:lvl9pPr marL="3886200" indent="-228600" defTabSz="652463" eaLnBrk="0" fontAlgn="base" hangingPunct="0">
                  <a:spcBef>
                    <a:spcPct val="0"/>
                  </a:spcBef>
                  <a:spcAft>
                    <a:spcPct val="0"/>
                  </a:spcAft>
                  <a:defRPr sz="1200">
                    <a:solidFill>
                      <a:schemeClr val="tx1"/>
                    </a:solidFill>
                    <a:latin typeface="Arial" pitchFamily="34" charset="0"/>
                  </a:defRPr>
                </a:lvl9pPr>
              </a:lstStyle>
              <a:p>
                <a:pPr algn="ctr"/>
                <a:r>
                  <a:rPr lang="en-US" sz="1400" b="1" dirty="0" smtClean="0">
                    <a:solidFill>
                      <a:schemeClr val="tx2"/>
                    </a:solidFill>
                  </a:rPr>
                  <a:t>90,000</a:t>
                </a:r>
                <a:br>
                  <a:rPr lang="en-US" sz="1400" b="1" dirty="0" smtClean="0">
                    <a:solidFill>
                      <a:schemeClr val="tx2"/>
                    </a:solidFill>
                  </a:rPr>
                </a:br>
                <a:r>
                  <a:rPr lang="en-US" sz="1400" b="1" dirty="0" smtClean="0">
                    <a:solidFill>
                      <a:schemeClr val="tx2"/>
                    </a:solidFill>
                  </a:rPr>
                  <a:t>customers</a:t>
                </a:r>
                <a:endParaRPr lang="en-US" sz="1400" b="1" dirty="0">
                  <a:solidFill>
                    <a:schemeClr val="tx2"/>
                  </a:solidFill>
                </a:endParaRPr>
              </a:p>
            </p:txBody>
          </p:sp>
          <p:grpSp>
            <p:nvGrpSpPr>
              <p:cNvPr id="43" name="Group 42"/>
              <p:cNvGrpSpPr/>
              <p:nvPr/>
            </p:nvGrpSpPr>
            <p:grpSpPr>
              <a:xfrm>
                <a:off x="2211523" y="3783298"/>
                <a:ext cx="1320058" cy="971331"/>
                <a:chOff x="3182314" y="1868365"/>
                <a:chExt cx="1320058" cy="971331"/>
              </a:xfrm>
            </p:grpSpPr>
            <p:pic>
              <p:nvPicPr>
                <p:cNvPr id="20" name="Picture 14" descr="orionstar_3people"/>
                <p:cNvPicPr>
                  <a:picLocks noChangeAspect="1" noChangeArrowheads="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23626" y="1868365"/>
                  <a:ext cx="682625" cy="38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orionstar_3people"/>
                <p:cNvPicPr>
                  <a:picLocks noChangeAspect="1" noChangeArrowheads="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82314" y="2182284"/>
                  <a:ext cx="682625" cy="38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orionstar_3people"/>
                <p:cNvPicPr>
                  <a:picLocks noChangeAspect="1" noChangeArrowheads="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9747" y="2182284"/>
                  <a:ext cx="682625" cy="38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1" descr="orionstar_3people"/>
                <p:cNvPicPr>
                  <a:picLocks noChangeAspect="1" noChangeArrowheads="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23626" y="2449299"/>
                  <a:ext cx="687387" cy="39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46" name="Picture 5" descr="\\sashq\root\dept\PSD\GRAPHICS\Illustrations\Arrows\arrow_swoop_rt.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19564303">
            <a:off x="4495361" y="2320656"/>
            <a:ext cx="1917183" cy="14023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133841" y="2843736"/>
            <a:ext cx="694218" cy="650280"/>
          </a:xfrm>
          <a:prstGeom prst="rect">
            <a:avLst/>
          </a:prstGeom>
        </p:spPr>
      </p:pic>
    </p:spTree>
    <p:extLst>
      <p:ext uri="{BB962C8B-B14F-4D97-AF65-F5344CB8AC3E}">
        <p14:creationId xmlns:p14="http://schemas.microsoft.com/office/powerpoint/2010/main" val="36370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custDataLst>
              <p:tags r:id="rId1"/>
            </p:custDataLst>
          </p:nvPr>
        </p:nvSpPr>
        <p:spPr/>
        <p:txBody>
          <a:bodyPr/>
          <a:lstStyle/>
          <a:p>
            <a:pPr eaLnBrk="1" hangingPunct="1"/>
            <a:r>
              <a:rPr lang="en-US" dirty="0" smtClean="0"/>
              <a:t>Program Naming Conventions</a:t>
            </a:r>
          </a:p>
        </p:txBody>
      </p:sp>
      <p:sp>
        <p:nvSpPr>
          <p:cNvPr id="3" name="Content Placeholder 2"/>
          <p:cNvSpPr>
            <a:spLocks noGrp="1"/>
          </p:cNvSpPr>
          <p:nvPr>
            <p:ph idx="1"/>
            <p:custDataLst>
              <p:tags r:id="rId2"/>
            </p:custDataLst>
          </p:nvPr>
        </p:nvSpPr>
        <p:spPr/>
        <p:txBody>
          <a:bodyPr/>
          <a:lstStyle/>
          <a:p>
            <a:r>
              <a:rPr lang="en-US" dirty="0" smtClean="0"/>
              <a:t>In this course, you use the structure below to retrieve </a:t>
            </a:r>
            <a:br>
              <a:rPr lang="en-US" dirty="0" smtClean="0"/>
            </a:br>
            <a:r>
              <a:rPr lang="en-US" dirty="0" smtClean="0"/>
              <a:t>and save SAS programs.</a:t>
            </a:r>
          </a:p>
        </p:txBody>
      </p:sp>
      <p:sp>
        <p:nvSpPr>
          <p:cNvPr id="72" name="Slide Number Placeholder 3"/>
          <p:cNvSpPr>
            <a:spLocks noGrp="1"/>
          </p:cNvSpPr>
          <p:nvPr>
            <p:ph type="sldNum" sz="quarter" idx="10"/>
            <p:custDataLst>
              <p:tags r:id="rId3"/>
            </p:custDataLst>
          </p:nvPr>
        </p:nvSpPr>
        <p:spPr/>
        <p:txBody>
          <a:bodyPr/>
          <a:lstStyle/>
          <a:p>
            <a:pPr>
              <a:defRPr/>
            </a:pPr>
            <a:fld id="{E1D95C8A-5A94-4565-9E5C-31C3CB70EABE}" type="slidenum">
              <a:rPr lang="en-US" smtClean="0"/>
              <a:pPr>
                <a:defRPr/>
              </a:pPr>
              <a:t>13</a:t>
            </a:fld>
            <a:endParaRPr lang="en-US" b="0" dirty="0">
              <a:latin typeface="Times New Roman" pitchFamily="18" charset="0"/>
            </a:endParaRPr>
          </a:p>
        </p:txBody>
      </p:sp>
      <p:sp>
        <p:nvSpPr>
          <p:cNvPr id="22" name="Text Box 4"/>
          <p:cNvSpPr txBox="1">
            <a:spLocks noChangeArrowheads="1"/>
          </p:cNvSpPr>
          <p:nvPr>
            <p:custDataLst>
              <p:tags r:id="rId4"/>
            </p:custDataLst>
          </p:nvPr>
        </p:nvSpPr>
        <p:spPr bwMode="auto">
          <a:xfrm>
            <a:off x="3461489" y="2079128"/>
            <a:ext cx="22185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sz="3600" b="1" dirty="0" smtClean="0">
                <a:latin typeface="Courier New" pitchFamily="49" charset="0"/>
              </a:rPr>
              <a:t>p104d01</a:t>
            </a:r>
            <a:r>
              <a:rPr lang="en-US" sz="3600" b="1" i="1" dirty="0" smtClean="0">
                <a:latin typeface="Courier New" pitchFamily="49" charset="0"/>
              </a:rPr>
              <a:t>x</a:t>
            </a:r>
            <a:endParaRPr lang="en-US" sz="2000" b="1" dirty="0">
              <a:latin typeface="Courier New" pitchFamily="49" charset="0"/>
            </a:endParaRPr>
          </a:p>
        </p:txBody>
      </p:sp>
      <p:sp>
        <p:nvSpPr>
          <p:cNvPr id="23" name="AutoShape 8"/>
          <p:cNvSpPr>
            <a:spLocks/>
          </p:cNvSpPr>
          <p:nvPr>
            <p:custDataLst>
              <p:tags r:id="rId5"/>
            </p:custDataLst>
          </p:nvPr>
        </p:nvSpPr>
        <p:spPr bwMode="auto">
          <a:xfrm rot="16200000">
            <a:off x="5060229" y="2507342"/>
            <a:ext cx="185738" cy="463550"/>
          </a:xfrm>
          <a:prstGeom prst="leftBrace">
            <a:avLst>
              <a:gd name="adj1" fmla="val 20798"/>
              <a:gd name="adj2" fmla="val 52616"/>
            </a:avLst>
          </a:prstGeom>
          <a:noFill/>
          <a:ln w="381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24" name="AutoShape 6"/>
          <p:cNvSpPr>
            <a:spLocks/>
          </p:cNvSpPr>
          <p:nvPr>
            <p:custDataLst>
              <p:tags r:id="rId6"/>
            </p:custDataLst>
          </p:nvPr>
        </p:nvSpPr>
        <p:spPr bwMode="auto">
          <a:xfrm rot="16200000">
            <a:off x="4243988" y="2503373"/>
            <a:ext cx="185737" cy="471488"/>
          </a:xfrm>
          <a:prstGeom prst="leftBrace">
            <a:avLst>
              <a:gd name="adj1" fmla="val 21154"/>
              <a:gd name="adj2" fmla="val 52616"/>
            </a:avLst>
          </a:prstGeom>
          <a:noFill/>
          <a:ln w="381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25" name="AutoShape 7"/>
          <p:cNvSpPr>
            <a:spLocks/>
          </p:cNvSpPr>
          <p:nvPr>
            <p:custDataLst>
              <p:tags r:id="rId7"/>
            </p:custDataLst>
          </p:nvPr>
        </p:nvSpPr>
        <p:spPr bwMode="auto">
          <a:xfrm rot="16200000">
            <a:off x="4656951" y="2610530"/>
            <a:ext cx="185738" cy="257175"/>
          </a:xfrm>
          <a:prstGeom prst="leftBrace">
            <a:avLst>
              <a:gd name="adj1" fmla="val 11538"/>
              <a:gd name="adj2" fmla="val 52616"/>
            </a:avLst>
          </a:prstGeom>
          <a:noFill/>
          <a:ln w="381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26" name="AutoShape 5"/>
          <p:cNvSpPr>
            <a:spLocks/>
          </p:cNvSpPr>
          <p:nvPr>
            <p:custDataLst>
              <p:tags r:id="rId8"/>
            </p:custDataLst>
          </p:nvPr>
        </p:nvSpPr>
        <p:spPr bwMode="auto">
          <a:xfrm rot="16200000">
            <a:off x="3630467" y="2423205"/>
            <a:ext cx="200025" cy="646112"/>
          </a:xfrm>
          <a:prstGeom prst="leftBrace">
            <a:avLst>
              <a:gd name="adj1" fmla="val 26918"/>
              <a:gd name="adj2" fmla="val 52616"/>
            </a:avLst>
          </a:prstGeom>
          <a:noFill/>
          <a:ln w="381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27" name="AutoShape 9"/>
          <p:cNvSpPr>
            <a:spLocks/>
          </p:cNvSpPr>
          <p:nvPr>
            <p:custDataLst>
              <p:tags r:id="rId9"/>
            </p:custDataLst>
          </p:nvPr>
        </p:nvSpPr>
        <p:spPr bwMode="auto">
          <a:xfrm rot="16200000">
            <a:off x="5468321" y="2593067"/>
            <a:ext cx="185738" cy="292100"/>
          </a:xfrm>
          <a:prstGeom prst="leftBrace">
            <a:avLst>
              <a:gd name="adj1" fmla="val 13105"/>
              <a:gd name="adj2" fmla="val 52616"/>
            </a:avLst>
          </a:prstGeom>
          <a:noFill/>
          <a:ln w="381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graphicFrame>
        <p:nvGraphicFramePr>
          <p:cNvPr id="35" name="Table Placeholder 3"/>
          <p:cNvGraphicFramePr>
            <a:graphicFrameLocks/>
          </p:cNvGraphicFramePr>
          <p:nvPr>
            <p:custDataLst>
              <p:tags r:id="rId10"/>
            </p:custDataLst>
            <p:extLst>
              <p:ext uri="{D42A27DB-BD31-4B8C-83A1-F6EECF244321}">
                <p14:modId xmlns:p14="http://schemas.microsoft.com/office/powerpoint/2010/main" val="2469878750"/>
              </p:ext>
            </p:extLst>
          </p:nvPr>
        </p:nvGraphicFramePr>
        <p:xfrm>
          <a:off x="699750" y="2278924"/>
          <a:ext cx="1692549" cy="2946400"/>
        </p:xfrm>
        <a:graphic>
          <a:graphicData uri="http://schemas.openxmlformats.org/drawingml/2006/table">
            <a:tbl>
              <a:tblPr bandRow="1">
                <a:effectLst>
                  <a:outerShdw blurRad="50800" dist="38100" dir="2700000" algn="tl" rotWithShape="0">
                    <a:prstClr val="black">
                      <a:alpha val="40000"/>
                    </a:prstClr>
                  </a:outerShdw>
                </a:effectLst>
                <a:tableStyleId>{2D5ABB26-0587-4C30-8999-92F81FD0307C}</a:tableStyleId>
              </a:tblPr>
              <a:tblGrid>
                <a:gridCol w="1692549"/>
              </a:tblGrid>
              <a:tr h="370840">
                <a:tc>
                  <a:txBody>
                    <a:bodyPr/>
                    <a:lstStyle/>
                    <a:p>
                      <a:r>
                        <a:rPr lang="en-US" sz="1600" dirty="0" smtClean="0">
                          <a:solidFill>
                            <a:srgbClr val="ED5D05"/>
                          </a:solidFill>
                        </a:rPr>
                        <a:t>❶ </a:t>
                      </a:r>
                      <a:r>
                        <a:rPr lang="en-US" dirty="0" smtClean="0"/>
                        <a:t>course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D5D05"/>
                          </a:solidFill>
                        </a:rPr>
                        <a:t>❷ </a:t>
                      </a:r>
                      <a:r>
                        <a:rPr lang="en-US" dirty="0" smtClean="0"/>
                        <a:t>chapter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sz="1600" dirty="0" smtClean="0">
                          <a:solidFill>
                            <a:srgbClr val="ED5D05"/>
                          </a:solidFill>
                        </a:rPr>
                        <a:t>❸ </a:t>
                      </a:r>
                      <a:r>
                        <a:rPr lang="en-US" dirty="0" smtClean="0"/>
                        <a:t>type</a:t>
                      </a:r>
                    </a:p>
                    <a:p>
                      <a:r>
                        <a:rPr lang="en-US" dirty="0" smtClean="0"/>
                        <a:t>     a=activity</a:t>
                      </a:r>
                    </a:p>
                    <a:p>
                      <a:r>
                        <a:rPr lang="en-US" dirty="0" smtClean="0"/>
                        <a:t>     d=demo</a:t>
                      </a:r>
                    </a:p>
                    <a:p>
                      <a:r>
                        <a:rPr lang="en-US" dirty="0" smtClean="0"/>
                        <a:t>     e=exercise</a:t>
                      </a:r>
                    </a:p>
                    <a:p>
                      <a:r>
                        <a:rPr lang="en-US" dirty="0" smtClean="0"/>
                        <a:t>     s=solution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D5D05"/>
                          </a:solidFill>
                        </a:rPr>
                        <a:t>❹ </a:t>
                      </a:r>
                      <a:r>
                        <a:rPr lang="en-US" dirty="0" smtClean="0"/>
                        <a:t>item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D5D05"/>
                          </a:solidFill>
                        </a:rPr>
                        <a:t>❺ </a:t>
                      </a:r>
                      <a:r>
                        <a:rPr lang="en-US" dirty="0" smtClean="0"/>
                        <a:t>placeholder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36"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33775" y="3286915"/>
            <a:ext cx="5143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23"/>
          <p:cNvSpPr txBox="1">
            <a:spLocks noChangeArrowheads="1"/>
          </p:cNvSpPr>
          <p:nvPr>
            <p:custDataLst>
              <p:tags r:id="rId11"/>
            </p:custDataLst>
          </p:nvPr>
        </p:nvSpPr>
        <p:spPr bwMode="auto">
          <a:xfrm>
            <a:off x="2469939" y="4416623"/>
            <a:ext cx="41998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marL="1119188" indent="-1119188">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2000" dirty="0" smtClean="0"/>
              <a:t>Programming 1, Chapter 4, Demo 1</a:t>
            </a:r>
            <a:endParaRPr lang="en-US" sz="2000" dirty="0"/>
          </a:p>
        </p:txBody>
      </p:sp>
      <p:pic>
        <p:nvPicPr>
          <p:cNvPr id="38"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91748" y="2964689"/>
            <a:ext cx="9906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35197" y="2871237"/>
            <a:ext cx="2456485" cy="505926"/>
          </a:xfrm>
          <a:prstGeom prst="rect">
            <a:avLst/>
          </a:prstGeom>
        </p:spPr>
      </p:pic>
    </p:spTree>
    <p:extLst>
      <p:ext uri="{BB962C8B-B14F-4D97-AF65-F5344CB8AC3E}">
        <p14:creationId xmlns:p14="http://schemas.microsoft.com/office/powerpoint/2010/main" val="1657843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p:txBody>
          <a:bodyPr/>
          <a:lstStyle/>
          <a:p>
            <a:pPr eaLnBrk="1" hangingPunct="1"/>
            <a:r>
              <a:rPr lang="en-US" dirty="0" smtClean="0"/>
              <a:t>Locating Data Files</a:t>
            </a:r>
          </a:p>
        </p:txBody>
      </p:sp>
      <p:sp>
        <p:nvSpPr>
          <p:cNvPr id="2" name="Content Placeholder 1"/>
          <p:cNvSpPr>
            <a:spLocks noGrp="1"/>
          </p:cNvSpPr>
          <p:nvPr>
            <p:ph idx="1"/>
          </p:nvPr>
        </p:nvSpPr>
        <p:spPr/>
        <p:txBody>
          <a:bodyPr/>
          <a:lstStyle/>
          <a:p>
            <a:pPr indent="-685800"/>
            <a:r>
              <a:rPr lang="en-US" dirty="0"/>
              <a:t>In this course, macro variable references are used </a:t>
            </a:r>
            <a:br>
              <a:rPr lang="en-US" dirty="0"/>
            </a:br>
            <a:r>
              <a:rPr lang="en-US" dirty="0"/>
              <a:t>to give a more flexible approach for locating files.</a:t>
            </a:r>
          </a:p>
          <a:p>
            <a:endParaRPr lang="en-US" dirty="0"/>
          </a:p>
        </p:txBody>
      </p:sp>
      <p:sp>
        <p:nvSpPr>
          <p:cNvPr id="72" name="Slide Number Placeholder 3"/>
          <p:cNvSpPr>
            <a:spLocks noGrp="1"/>
          </p:cNvSpPr>
          <p:nvPr>
            <p:ph type="sldNum" sz="quarter" idx="4294967295"/>
          </p:nvPr>
        </p:nvSpPr>
        <p:spPr>
          <a:xfrm>
            <a:off x="0" y="6770688"/>
            <a:ext cx="98425" cy="87312"/>
          </a:xfrm>
        </p:spPr>
        <p:txBody>
          <a:bodyPr/>
          <a:lstStyle/>
          <a:p>
            <a:pPr>
              <a:defRPr/>
            </a:pPr>
            <a:fld id="{E1D95C8A-5A94-4565-9E5C-31C3CB70EABE}" type="slidenum">
              <a:rPr lang="en-US" smtClean="0"/>
              <a:pPr>
                <a:defRPr/>
              </a:pPr>
              <a:t>14</a:t>
            </a:fld>
            <a:endParaRPr lang="en-US" b="0" dirty="0">
              <a:latin typeface="Times New Roman" pitchFamily="18" charset="0"/>
            </a:endParaRPr>
          </a:p>
        </p:txBody>
      </p:sp>
      <p:sp>
        <p:nvSpPr>
          <p:cNvPr id="9" name="Text Box 4"/>
          <p:cNvSpPr txBox="1">
            <a:spLocks noChangeArrowheads="1"/>
          </p:cNvSpPr>
          <p:nvPr/>
        </p:nvSpPr>
        <p:spPr bwMode="auto">
          <a:xfrm>
            <a:off x="1360487" y="2382560"/>
            <a:ext cx="5421312"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square" lIns="88900" tIns="152400" rIns="88900" bIns="152400">
            <a:spAutoFit/>
          </a:bodyPr>
          <a:lstStyle/>
          <a:p>
            <a:pPr marL="0" lvl="1">
              <a:defRPr/>
            </a:pPr>
            <a:r>
              <a:rPr lang="en-US" b="1" dirty="0" smtClean="0">
                <a:latin typeface="Courier New" pitchFamily="49" charset="0"/>
                <a:cs typeface="Courier New" pitchFamily="49" charset="0"/>
              </a:rPr>
              <a:t>%let path=s:\workshop;</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p:txBody>
      </p:sp>
      <p:sp>
        <p:nvSpPr>
          <p:cNvPr id="10" name="Text Box 4"/>
          <p:cNvSpPr txBox="1">
            <a:spLocks noChangeArrowheads="1"/>
          </p:cNvSpPr>
          <p:nvPr/>
        </p:nvSpPr>
        <p:spPr bwMode="auto">
          <a:xfrm>
            <a:off x="1360488" y="3443986"/>
            <a:ext cx="5421312"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square" lIns="88900" tIns="152400" rIns="88900" bIns="152400">
            <a:spAutoFit/>
          </a:bodyPr>
          <a:lstStyle/>
          <a:p>
            <a:pPr marL="0" lvl="1">
              <a:defRPr/>
            </a:pPr>
            <a:r>
              <a:rPr lang="en-US" b="1" dirty="0" err="1" smtClean="0">
                <a:latin typeface="Courier New" pitchFamily="49" charset="0"/>
                <a:cs typeface="Courier New" pitchFamily="49" charset="0"/>
              </a:rPr>
              <a:t>infile</a:t>
            </a:r>
            <a:r>
              <a:rPr lang="en-US" b="1" dirty="0" smtClean="0">
                <a:latin typeface="Courier New" pitchFamily="49" charset="0"/>
                <a:cs typeface="Courier New" pitchFamily="49" charset="0"/>
              </a:rPr>
              <a:t> "&amp;path\sales.csv";</a:t>
            </a:r>
            <a:endParaRPr lang="en-US" b="1" dirty="0">
              <a:latin typeface="Courier New" pitchFamily="49" charset="0"/>
              <a:cs typeface="Courier New" pitchFamily="49" charset="0"/>
            </a:endParaRPr>
          </a:p>
        </p:txBody>
      </p:sp>
      <p:sp>
        <p:nvSpPr>
          <p:cNvPr id="11" name="Text Box 4"/>
          <p:cNvSpPr txBox="1">
            <a:spLocks noChangeArrowheads="1"/>
          </p:cNvSpPr>
          <p:nvPr/>
        </p:nvSpPr>
        <p:spPr bwMode="auto">
          <a:xfrm>
            <a:off x="1360488" y="4463894"/>
            <a:ext cx="5421311"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square" lIns="88900" tIns="152400" rIns="88900" bIns="152400">
            <a:spAutoFit/>
          </a:bodyPr>
          <a:lstStyle/>
          <a:p>
            <a:pPr marL="0" lvl="1">
              <a:defRPr/>
            </a:pPr>
            <a:r>
              <a:rPr lang="en-US" b="1" dirty="0">
                <a:solidFill>
                  <a:srgbClr val="000000"/>
                </a:solidFill>
                <a:latin typeface="Courier New" pitchFamily="49" charset="0"/>
                <a:cs typeface="Courier New" pitchFamily="49" charset="0"/>
              </a:rPr>
              <a:t>infile</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"&amp;path\payroll.dat";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955810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2"/>
            </p:custDataLst>
          </p:nvPr>
        </p:nvSpPr>
        <p:spPr/>
        <p:txBody>
          <a:bodyPr/>
          <a:lstStyle/>
          <a:p>
            <a:pPr eaLnBrk="1" hangingPunct="1"/>
            <a:r>
              <a:rPr lang="en-US" dirty="0" smtClean="0"/>
              <a:t>Three Levels of Exercises</a:t>
            </a:r>
          </a:p>
        </p:txBody>
      </p:sp>
      <p:sp>
        <p:nvSpPr>
          <p:cNvPr id="18435" name="Rectangle 3"/>
          <p:cNvSpPr>
            <a:spLocks noGrp="1" noChangeArrowheads="1"/>
          </p:cNvSpPr>
          <p:nvPr>
            <p:ph idx="1"/>
            <p:custDataLst>
              <p:tags r:id="rId3"/>
            </p:custDataLst>
          </p:nvPr>
        </p:nvSpPr>
        <p:spPr/>
        <p:txBody>
          <a:bodyPr/>
          <a:lstStyle/>
          <a:p>
            <a:pPr marL="579438" indent="-579438">
              <a:spcBef>
                <a:spcPts val="0"/>
              </a:spcBef>
              <a:spcAft>
                <a:spcPts val="0"/>
              </a:spcAft>
            </a:pPr>
            <a:r>
              <a:rPr lang="en-US" dirty="0" smtClean="0">
                <a:sym typeface="Wingdings" pitchFamily="2" charset="2"/>
              </a:rPr>
              <a:t>The course is designed to have you complete only </a:t>
            </a:r>
            <a:r>
              <a:rPr lang="en-US" b="1" i="1" dirty="0" smtClean="0">
                <a:sym typeface="Wingdings" pitchFamily="2" charset="2"/>
              </a:rPr>
              <a:t>one</a:t>
            </a:r>
            <a:endParaRPr lang="en-US" i="1" dirty="0">
              <a:sym typeface="Wingdings" pitchFamily="2" charset="2"/>
            </a:endParaRPr>
          </a:p>
          <a:p>
            <a:pPr>
              <a:spcBef>
                <a:spcPts val="0"/>
              </a:spcBef>
              <a:spcAft>
                <a:spcPts val="0"/>
              </a:spcAft>
            </a:pPr>
            <a:r>
              <a:rPr lang="en-US" dirty="0" smtClean="0">
                <a:sym typeface="Wingdings" pitchFamily="2" charset="2"/>
              </a:rPr>
              <a:t>set of exercises. Select the level that is most appropriate for your skill set.</a:t>
            </a:r>
            <a:endParaRPr lang="en-US" b="1" dirty="0">
              <a:sym typeface="Wingdings" pitchFamily="2" charset="2"/>
            </a:endParaRPr>
          </a:p>
        </p:txBody>
      </p:sp>
      <p:sp>
        <p:nvSpPr>
          <p:cNvPr id="41" name="Slide Number Placeholder 3"/>
          <p:cNvSpPr>
            <a:spLocks noGrp="1"/>
          </p:cNvSpPr>
          <p:nvPr>
            <p:ph type="sldNum" sz="quarter" idx="10"/>
            <p:custDataLst>
              <p:tags r:id="rId4"/>
            </p:custDataLst>
          </p:nvPr>
        </p:nvSpPr>
        <p:spPr/>
        <p:txBody>
          <a:bodyPr/>
          <a:lstStyle/>
          <a:p>
            <a:pPr>
              <a:defRPr/>
            </a:pPr>
            <a:fld id="{A36D08F4-2DA9-4722-B058-AF518CE227DD}" type="slidenum">
              <a:rPr lang="en-US"/>
              <a:pPr>
                <a:defRPr/>
              </a:pPr>
              <a:t>15</a:t>
            </a:fld>
            <a:endParaRPr lang="en-US" b="0" dirty="0">
              <a:latin typeface="Times New Roman" pitchFamily="18" charset="0"/>
            </a:endParaRPr>
          </a:p>
        </p:txBody>
      </p:sp>
      <p:graphicFrame>
        <p:nvGraphicFramePr>
          <p:cNvPr id="6" name="Group 43"/>
          <p:cNvGraphicFramePr>
            <a:graphicFrameLocks noGrp="1"/>
          </p:cNvGraphicFramePr>
          <p:nvPr>
            <p:custDataLst>
              <p:tags r:id="rId5"/>
            </p:custDataLst>
            <p:extLst>
              <p:ext uri="{D42A27DB-BD31-4B8C-83A1-F6EECF244321}">
                <p14:modId xmlns:p14="http://schemas.microsoft.com/office/powerpoint/2010/main" val="677009500"/>
              </p:ext>
            </p:extLst>
          </p:nvPr>
        </p:nvGraphicFramePr>
        <p:xfrm>
          <a:off x="693738" y="2265680"/>
          <a:ext cx="7772400" cy="2602992"/>
        </p:xfrm>
        <a:graphic>
          <a:graphicData uri="http://schemas.openxmlformats.org/drawingml/2006/table">
            <a:tbl>
              <a:tblPr/>
              <a:tblGrid>
                <a:gridCol w="1677564"/>
                <a:gridCol w="6094836"/>
              </a:tblGrid>
              <a:tr h="6400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FFFFFF"/>
                          </a:solidFill>
                          <a:effectLst/>
                          <a:latin typeface="Arial" charset="0"/>
                        </a:rPr>
                        <a:t>Level 1</a:t>
                      </a:r>
                    </a:p>
                  </a:txBody>
                  <a:tcPr marL="88900" marR="88900" marT="88913" marB="88913" horzOverflow="overflow">
                    <a:lnL cap="flat">
                      <a:noFill/>
                    </a:lnL>
                    <a:lnR cap="flat">
                      <a:noFill/>
                    </a:lnR>
                    <a:lnT w="127000" cap="flat" cmpd="sng" algn="ctr">
                      <a:solidFill>
                        <a:srgbClr val="FFFFFF"/>
                      </a:solidFill>
                      <a:prstDash val="solid"/>
                      <a:round/>
                      <a:headEnd type="none" w="med" len="lg"/>
                      <a:tailEnd type="none" w="med" len="lg"/>
                    </a:lnT>
                    <a:lnB w="1270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smtClean="0">
                          <a:ln>
                            <a:noFill/>
                          </a:ln>
                          <a:solidFill>
                            <a:srgbClr val="000000"/>
                          </a:solidFill>
                          <a:effectLst/>
                          <a:latin typeface="Arial" charset="0"/>
                        </a:rPr>
                        <a:t>Provides step-by-step instructions.</a:t>
                      </a:r>
                    </a:p>
                  </a:txBody>
                  <a:tcPr marR="45720" marT="91440" marB="91440" horzOverflow="overflow">
                    <a:lnL cap="flat">
                      <a:noFill/>
                    </a:lnL>
                    <a:lnR cap="flat">
                      <a:noFill/>
                    </a:lnR>
                    <a:lnT w="127000" cap="flat" cmpd="sng" algn="ctr">
                      <a:solidFill>
                        <a:srgbClr val="FFFFFF"/>
                      </a:solidFill>
                      <a:prstDash val="solid"/>
                      <a:round/>
                      <a:headEnd type="none" w="med" len="lg"/>
                      <a:tailEnd type="none" w="med" len="lg"/>
                    </a:lnT>
                    <a:lnB w="127000" cap="flat" cmpd="sng" algn="ctr">
                      <a:solidFill>
                        <a:srgbClr val="FFFFFF"/>
                      </a:solidFill>
                      <a:prstDash val="solid"/>
                      <a:round/>
                      <a:headEnd type="none" w="med" len="lg"/>
                      <a:tailEnd type="none" w="med" len="lg"/>
                    </a:lnB>
                    <a:lnTlToBr cap="flat">
                      <a:noFill/>
                    </a:lnTlToBr>
                    <a:lnBlToTr cap="flat">
                      <a:noFill/>
                    </a:lnBlToTr>
                    <a:solidFill>
                      <a:srgbClr val="DDDDDD"/>
                    </a:solidFill>
                  </a:tcPr>
                </a:tc>
              </a:tr>
              <a:tr h="6096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FFFFFF"/>
                          </a:solidFill>
                          <a:effectLst/>
                          <a:latin typeface="Arial" charset="0"/>
                        </a:rPr>
                        <a:t>Level 2</a:t>
                      </a:r>
                    </a:p>
                  </a:txBody>
                  <a:tcPr marL="88900" marR="88900" marT="88913" marB="88913" horzOverflow="overflow">
                    <a:lnL cap="flat">
                      <a:noFill/>
                    </a:lnL>
                    <a:lnR cap="flat">
                      <a:noFill/>
                    </a:lnR>
                    <a:lnT w="127000" cap="flat" cmpd="sng" algn="ctr">
                      <a:solidFill>
                        <a:srgbClr val="FFFFFF"/>
                      </a:solidFill>
                      <a:prstDash val="solid"/>
                      <a:round/>
                      <a:headEnd type="none" w="med" len="lg"/>
                      <a:tailEnd type="none" w="med" len="lg"/>
                    </a:lnT>
                    <a:lnB w="1270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smtClean="0">
                          <a:ln>
                            <a:noFill/>
                          </a:ln>
                          <a:solidFill>
                            <a:srgbClr val="000000"/>
                          </a:solidFill>
                          <a:effectLst/>
                          <a:latin typeface="Arial" charset="0"/>
                        </a:rPr>
                        <a:t>Provides less information and guidance.</a:t>
                      </a:r>
                    </a:p>
                  </a:txBody>
                  <a:tcPr marR="45720" marT="91440" marB="91440" horzOverflow="overflow">
                    <a:lnL cap="flat">
                      <a:noFill/>
                    </a:lnL>
                    <a:lnR cap="flat">
                      <a:noFill/>
                    </a:lnR>
                    <a:lnT w="127000" cap="flat" cmpd="sng" algn="ctr">
                      <a:solidFill>
                        <a:srgbClr val="FFFFFF"/>
                      </a:solidFill>
                      <a:prstDash val="solid"/>
                      <a:round/>
                      <a:headEnd type="none" w="med" len="lg"/>
                      <a:tailEnd type="none" w="med" len="lg"/>
                    </a:lnT>
                    <a:lnB w="127000" cap="flat" cmpd="sng" algn="ctr">
                      <a:solidFill>
                        <a:srgbClr val="FFFFFF"/>
                      </a:solidFill>
                      <a:prstDash val="solid"/>
                      <a:round/>
                      <a:headEnd type="none" w="med" len="lg"/>
                      <a:tailEnd type="none" w="med" len="lg"/>
                    </a:lnB>
                    <a:lnTlToBr cap="flat">
                      <a:noFill/>
                    </a:lnTlToBr>
                    <a:lnBlToTr cap="flat">
                      <a:noFill/>
                    </a:lnBlToTr>
                    <a:solidFill>
                      <a:srgbClr val="DDDDDD"/>
                    </a:solidFill>
                  </a:tcPr>
                </a:tc>
              </a:tr>
              <a:tr h="107696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FFFFFF"/>
                          </a:solidFill>
                          <a:effectLst/>
                          <a:latin typeface="Arial" charset="0"/>
                        </a:rPr>
                        <a:t>Challenge</a:t>
                      </a:r>
                    </a:p>
                  </a:txBody>
                  <a:tcPr marL="88900" marR="88900" marT="88913" marB="88913" horzOverflow="overflow">
                    <a:lnL cap="flat">
                      <a:noFill/>
                    </a:lnL>
                    <a:lnR cap="flat">
                      <a:noFill/>
                    </a:lnR>
                    <a:lnT w="127000" cap="flat" cmpd="sng" algn="ctr">
                      <a:solidFill>
                        <a:srgbClr val="FFFFFF"/>
                      </a:solidFill>
                      <a:prstDash val="solid"/>
                      <a:round/>
                      <a:headEnd type="none" w="med" len="lg"/>
                      <a:tailEnd type="none" w="med" len="lg"/>
                    </a:lnT>
                    <a:lnB w="1270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smtClean="0">
                          <a:ln>
                            <a:noFill/>
                          </a:ln>
                          <a:solidFill>
                            <a:srgbClr val="000000"/>
                          </a:solidFill>
                          <a:effectLst/>
                          <a:latin typeface="Arial" charset="0"/>
                        </a:rPr>
                        <a:t>Provides minimal information and guidance.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smtClean="0">
                          <a:ln>
                            <a:noFill/>
                          </a:ln>
                          <a:solidFill>
                            <a:srgbClr val="000000"/>
                          </a:solidFill>
                          <a:effectLst/>
                          <a:latin typeface="Arial" charset="0"/>
                        </a:rPr>
                        <a:t>You might need to use SAS Help and documentation. </a:t>
                      </a:r>
                    </a:p>
                  </a:txBody>
                  <a:tcPr marR="45720" marT="91440" marB="91440" horzOverflow="overflow">
                    <a:lnL cap="flat">
                      <a:noFill/>
                    </a:lnL>
                    <a:lnR cap="flat">
                      <a:noFill/>
                    </a:lnR>
                    <a:lnT w="127000" cap="flat" cmpd="sng" algn="ctr">
                      <a:solidFill>
                        <a:srgbClr val="FFFFFF"/>
                      </a:solidFill>
                      <a:prstDash val="solid"/>
                      <a:round/>
                      <a:headEnd type="none" w="med" len="lg"/>
                      <a:tailEnd type="none" w="med" len="lg"/>
                    </a:lnT>
                    <a:lnB w="127000" cap="flat" cmpd="sng" algn="ctr">
                      <a:solidFill>
                        <a:srgbClr val="FFFFFF"/>
                      </a:solidFill>
                      <a:prstDash val="solid"/>
                      <a:round/>
                      <a:headEnd type="none" w="med" len="lg"/>
                      <a:tailEnd type="none" w="med" len="lg"/>
                    </a:lnB>
                    <a:lnTlToBr cap="flat">
                      <a:noFill/>
                    </a:lnTlToBr>
                    <a:lnBlToTr cap="flat">
                      <a:noFill/>
                    </a:lnBlToTr>
                    <a:solidFill>
                      <a:srgbClr val="DDDDDD"/>
                    </a:solidFill>
                  </a:tcPr>
                </a:tc>
              </a:tr>
            </a:tbl>
          </a:graphicData>
        </a:graphic>
      </p:graphicFrame>
    </p:spTree>
    <p:custDataLst>
      <p:tags r:id="rId1"/>
    </p:custDataLst>
    <p:extLst>
      <p:ext uri="{BB962C8B-B14F-4D97-AF65-F5344CB8AC3E}">
        <p14:creationId xmlns:p14="http://schemas.microsoft.com/office/powerpoint/2010/main" val="4288931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custDataLst>
              <p:tags r:id="rId1"/>
            </p:custDataLst>
          </p:nvPr>
        </p:nvSpPr>
        <p:spPr>
          <a:xfrm>
            <a:off x="680113" y="1052902"/>
            <a:ext cx="8099425" cy="4267200"/>
          </a:xfrm>
          <a:prstGeom prst="rect">
            <a:avLst/>
          </a:prstGeom>
        </p:spPr>
        <p:txBody>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endParaRPr lang="en-US" dirty="0" smtClean="0"/>
          </a:p>
        </p:txBody>
      </p:sp>
      <p:sp>
        <p:nvSpPr>
          <p:cNvPr id="2" name="Title 1"/>
          <p:cNvSpPr>
            <a:spLocks noGrp="1"/>
          </p:cNvSpPr>
          <p:nvPr>
            <p:ph type="title"/>
            <p:custDataLst>
              <p:tags r:id="rId2"/>
            </p:custDataLst>
          </p:nvPr>
        </p:nvSpPr>
        <p:spPr/>
        <p:txBody>
          <a:bodyPr/>
          <a:lstStyle/>
          <a:p>
            <a:r>
              <a:rPr lang="en-US" dirty="0" smtClean="0"/>
              <a:t>Extending Your Learning</a:t>
            </a:r>
            <a:endParaRPr lang="en-US" dirty="0"/>
          </a:p>
        </p:txBody>
      </p:sp>
      <p:sp>
        <p:nvSpPr>
          <p:cNvPr id="14" name="Content Placeholder 13"/>
          <p:cNvSpPr>
            <a:spLocks noGrp="1"/>
          </p:cNvSpPr>
          <p:nvPr>
            <p:ph idx="1"/>
            <p:custDataLst>
              <p:tags r:id="rId3"/>
            </p:custDataLst>
          </p:nvPr>
        </p:nvSpPr>
        <p:spPr/>
        <p:txBody>
          <a:bodyPr/>
          <a:lstStyle/>
          <a:p>
            <a:r>
              <a:rPr lang="en-US" dirty="0" smtClean="0"/>
              <a:t>After class, you have access to an extended learning page that was created for this course. The page includes the following:</a:t>
            </a:r>
          </a:p>
          <a:p>
            <a:pPr lvl="1"/>
            <a:r>
              <a:rPr lang="en-US" dirty="0" smtClean="0"/>
              <a:t>course data and program files</a:t>
            </a:r>
          </a:p>
          <a:p>
            <a:pPr lvl="1"/>
            <a:r>
              <a:rPr lang="en-US" dirty="0" smtClean="0"/>
              <a:t>a PDF file of the course notes</a:t>
            </a:r>
          </a:p>
          <a:p>
            <a:pPr lvl="1"/>
            <a:r>
              <a:rPr lang="en-US" dirty="0" smtClean="0"/>
              <a:t>other course-specific resources</a:t>
            </a: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7612" y="3743325"/>
            <a:ext cx="6970713"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944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174088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8" descr="C:\Users\kaperk\Desktop\CDS_slides\PNG\background.png"/>
          <p:cNvPicPr>
            <a:picLocks noChangeAspect="1" noChangeArrowheads="1"/>
          </p:cNvPicPr>
          <p:nvPr>
            <p:custDataLst>
              <p:tags r:id="rId2"/>
            </p:custDataLst>
          </p:nvPr>
        </p:nvPicPr>
        <p:blipFill>
          <a:blip r:embed="rId7"/>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Organizer"/>
          <p:cNvSpPr>
            <a:spLocks noGrp="1"/>
          </p:cNvSpPr>
          <p:nvPr>
            <p:ph type="title" idx="4294967295"/>
            <p:custDataLst>
              <p:tags r:id="rId3"/>
            </p:custDataLst>
          </p:nvPr>
        </p:nvSpPr>
        <p:spPr>
          <a:xfrm>
            <a:off x="685800" y="457200"/>
            <a:ext cx="8458200" cy="679450"/>
          </a:xfrm>
          <a:prstGeom prst="rect">
            <a:avLst/>
          </a:prstGeom>
        </p:spPr>
        <p:txBody>
          <a:bodyPr/>
          <a:lstStyle/>
          <a:p>
            <a:pPr eaLnBrk="1" hangingPunct="1"/>
            <a:r>
              <a:rPr lang="en-US" altLang="en-US" dirty="0" smtClean="0">
                <a:solidFill>
                  <a:srgbClr val="0070C0"/>
                </a:solidFill>
              </a:rPr>
              <a:t>Chapter 1: Introduction</a:t>
            </a:r>
            <a:endParaRPr lang="en-US" altLang="en-US" dirty="0" smtClean="0"/>
          </a:p>
        </p:txBody>
      </p:sp>
      <p:graphicFrame>
        <p:nvGraphicFramePr>
          <p:cNvPr id="7" name="Group Organizer"/>
          <p:cNvGraphicFramePr>
            <a:graphicFrameLocks noGrp="1"/>
          </p:cNvGraphicFramePr>
          <p:nvPr>
            <p:custDataLst>
              <p:tags r:id="rId4"/>
            </p:custDataLst>
            <p:extLst>
              <p:ext uri="{D42A27DB-BD31-4B8C-83A1-F6EECF244321}">
                <p14:modId xmlns:p14="http://schemas.microsoft.com/office/powerpoint/2010/main" val="507377394"/>
              </p:ext>
            </p:extLst>
          </p:nvPr>
        </p:nvGraphicFramePr>
        <p:xfrm>
          <a:off x="1371600" y="1690688"/>
          <a:ext cx="6399213" cy="4330700"/>
        </p:xfrm>
        <a:graphic>
          <a:graphicData uri="http://schemas.openxmlformats.org/drawingml/2006/table">
            <a:tbl>
              <a:tblPr/>
              <a:tblGrid>
                <a:gridCol w="6399213"/>
              </a:tblGrid>
              <a:tr h="2173368">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70C0"/>
                          </a:solidFill>
                          <a:effectLst/>
                          <a:latin typeface="Arial Narrow" pitchFamily="34" charset="0"/>
                        </a:rPr>
                        <a:t>1.1 Overview</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tr>
              <a:tr h="215733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Narrow" pitchFamily="34" charset="0"/>
                        </a:rPr>
                        <a:t>1.2 Course Logistics</a:t>
                      </a:r>
                    </a:p>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smtClean="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val="1023426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1"/>
            </p:custDataLst>
          </p:nvPr>
        </p:nvSpPr>
        <p:spPr/>
        <p:txBody>
          <a:bodyPr/>
          <a:lstStyle/>
          <a:p>
            <a:pPr eaLnBrk="1" hangingPunct="1"/>
            <a:r>
              <a:rPr lang="en-US" dirty="0" smtClean="0"/>
              <a:t>Objectives</a:t>
            </a:r>
          </a:p>
        </p:txBody>
      </p:sp>
      <p:sp>
        <p:nvSpPr>
          <p:cNvPr id="27651" name="Rectangle 3"/>
          <p:cNvSpPr>
            <a:spLocks noGrp="1" noChangeArrowheads="1"/>
          </p:cNvSpPr>
          <p:nvPr>
            <p:ph idx="1"/>
            <p:custDataLst>
              <p:tags r:id="rId2"/>
            </p:custDataLst>
          </p:nvPr>
        </p:nvSpPr>
        <p:spPr>
          <a:xfrm>
            <a:off x="685800" y="1066800"/>
            <a:ext cx="7848600" cy="4267200"/>
          </a:xfrm>
        </p:spPr>
        <p:txBody>
          <a:bodyPr/>
          <a:lstStyle/>
          <a:p>
            <a:pPr lvl="1"/>
            <a:r>
              <a:rPr lang="en-US" dirty="0" smtClean="0"/>
              <a:t>Define SAS.</a:t>
            </a:r>
          </a:p>
          <a:p>
            <a:pPr lvl="1"/>
            <a:r>
              <a:rPr lang="en-US" dirty="0" smtClean="0"/>
              <a:t>Describe the functionality of Base SAS.</a:t>
            </a:r>
          </a:p>
        </p:txBody>
      </p:sp>
      <p:sp>
        <p:nvSpPr>
          <p:cNvPr id="4" name="Slide Number Placeholder 3"/>
          <p:cNvSpPr>
            <a:spLocks noGrp="1"/>
          </p:cNvSpPr>
          <p:nvPr>
            <p:ph type="sldNum" sz="quarter" idx="10"/>
            <p:custDataLst>
              <p:tags r:id="rId3"/>
            </p:custDataLst>
          </p:nvPr>
        </p:nvSpPr>
        <p:spPr/>
        <p:txBody>
          <a:bodyPr/>
          <a:lstStyle/>
          <a:p>
            <a:pPr>
              <a:defRPr/>
            </a:pPr>
            <a:fld id="{A146D2AD-DF1E-4B49-9C2E-BC1F631AD2D6}" type="slidenum">
              <a:rPr lang="en-US"/>
              <a:pPr>
                <a:defRPr/>
              </a:pPr>
              <a:t>3</a:t>
            </a:fld>
            <a:endParaRPr lang="en-US" b="0" dirty="0">
              <a:latin typeface="Times New Roman" pitchFamily="18" charset="0"/>
            </a:endParaRPr>
          </a:p>
        </p:txBody>
      </p:sp>
    </p:spTree>
    <p:extLst>
      <p:ext uri="{BB962C8B-B14F-4D97-AF65-F5344CB8AC3E}">
        <p14:creationId xmlns:p14="http://schemas.microsoft.com/office/powerpoint/2010/main" val="900746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What Is SAS?  </a:t>
            </a:r>
            <a:endParaRPr lang="en-US" dirty="0">
              <a:solidFill>
                <a:srgbClr val="FF66FF"/>
              </a:solidFill>
            </a:endParaRPr>
          </a:p>
        </p:txBody>
      </p:sp>
      <p:sp>
        <p:nvSpPr>
          <p:cNvPr id="3" name="Content Placeholder 2"/>
          <p:cNvSpPr>
            <a:spLocks noGrp="1"/>
          </p:cNvSpPr>
          <p:nvPr>
            <p:ph idx="1"/>
            <p:custDataLst>
              <p:tags r:id="rId2"/>
            </p:custDataLst>
          </p:nvPr>
        </p:nvSpPr>
        <p:spPr>
          <a:xfrm>
            <a:off x="685800" y="1078992"/>
            <a:ext cx="7848600" cy="4264025"/>
          </a:xfrm>
        </p:spPr>
        <p:txBody>
          <a:bodyPr/>
          <a:lstStyle/>
          <a:p>
            <a:r>
              <a:rPr lang="en-US" i="1" dirty="0" smtClean="0"/>
              <a:t>SAS </a:t>
            </a:r>
            <a:r>
              <a:rPr lang="en-US" dirty="0" smtClean="0"/>
              <a:t>is a </a:t>
            </a:r>
            <a:r>
              <a:rPr lang="en-US" dirty="0"/>
              <a:t>suite of business </a:t>
            </a:r>
            <a:r>
              <a:rPr lang="en-US" dirty="0" smtClean="0"/>
              <a:t>solutions and </a:t>
            </a:r>
            <a:r>
              <a:rPr lang="en-US" dirty="0"/>
              <a:t>technologies </a:t>
            </a:r>
            <a:br>
              <a:rPr lang="en-US" dirty="0"/>
            </a:br>
            <a:r>
              <a:rPr lang="en-US" dirty="0" smtClean="0"/>
              <a:t>to </a:t>
            </a:r>
            <a:r>
              <a:rPr lang="en-US" dirty="0"/>
              <a:t>help </a:t>
            </a:r>
            <a:r>
              <a:rPr lang="en-US" dirty="0" smtClean="0"/>
              <a:t>organizations solve business problems.</a:t>
            </a:r>
            <a:endParaRPr lang="en-US" dirty="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0705" y="2356694"/>
            <a:ext cx="3559203" cy="3559203"/>
          </a:xfrm>
          <a:prstGeom prst="rect">
            <a:avLst/>
          </a:prstGeom>
        </p:spPr>
      </p:pic>
      <p:sp>
        <p:nvSpPr>
          <p:cNvPr id="4" name="AutoShape 2" descr="Image result for sas business intelligence solutions"/>
          <p:cNvSpPr>
            <a:spLocks noChangeAspect="1" noChangeArrowheads="1"/>
          </p:cNvSpPr>
          <p:nvPr>
            <p:custDataLst>
              <p:tags r:id="rId3"/>
            </p:custDataLst>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111" y="3434572"/>
            <a:ext cx="1558835" cy="84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352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Image representing the SAS capabilities to handle da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7904" y="2240127"/>
            <a:ext cx="5710329" cy="348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Rectangle 2"/>
          <p:cNvSpPr>
            <a:spLocks noGrp="1" noChangeArrowheads="1"/>
          </p:cNvSpPr>
          <p:nvPr>
            <p:ph type="title"/>
            <p:custDataLst>
              <p:tags r:id="rId1"/>
            </p:custDataLst>
          </p:nvPr>
        </p:nvSpPr>
        <p:spPr/>
        <p:txBody>
          <a:bodyPr/>
          <a:lstStyle/>
          <a:p>
            <a:r>
              <a:rPr lang="en-US" dirty="0" smtClean="0"/>
              <a:t>Why Use SAS?</a:t>
            </a:r>
          </a:p>
        </p:txBody>
      </p:sp>
      <p:sp>
        <p:nvSpPr>
          <p:cNvPr id="28675" name="Rectangle 3"/>
          <p:cNvSpPr>
            <a:spLocks noGrp="1" noChangeArrowheads="1"/>
          </p:cNvSpPr>
          <p:nvPr>
            <p:ph idx="1"/>
            <p:custDataLst>
              <p:tags r:id="rId2"/>
            </p:custDataLst>
          </p:nvPr>
        </p:nvSpPr>
        <p:spPr>
          <a:xfrm>
            <a:off x="685800" y="1074738"/>
            <a:ext cx="7848600" cy="5173662"/>
          </a:xfrm>
        </p:spPr>
        <p:txBody>
          <a:bodyPr/>
          <a:lstStyle/>
          <a:p>
            <a:pPr indent="-342900"/>
            <a:r>
              <a:rPr lang="en-US" dirty="0" smtClean="0"/>
              <a:t>SAS enables you to do the following: </a:t>
            </a:r>
          </a:p>
          <a:p>
            <a:pPr lvl="1"/>
            <a:r>
              <a:rPr lang="en-US" dirty="0" smtClean="0"/>
              <a:t>access and manage data across multiple sources</a:t>
            </a:r>
          </a:p>
          <a:p>
            <a:pPr lvl="1"/>
            <a:r>
              <a:rPr lang="en-US" dirty="0" smtClean="0"/>
              <a:t>perform analyses and deliver information across your organization </a:t>
            </a:r>
          </a:p>
          <a:p>
            <a:pPr lvl="1"/>
            <a:endParaRPr lang="en-US" dirty="0"/>
          </a:p>
          <a:p>
            <a:pPr lvl="1"/>
            <a:endParaRPr lang="en-US" dirty="0" smtClean="0"/>
          </a:p>
          <a:p>
            <a:pPr lvl="1"/>
            <a:endParaRPr lang="en-US" dirty="0"/>
          </a:p>
          <a:p>
            <a:pPr lvl="1"/>
            <a:endParaRPr lang="en-US" dirty="0" smtClean="0"/>
          </a:p>
          <a:p>
            <a:pPr lvl="1"/>
            <a:endParaRPr lang="en-US" dirty="0"/>
          </a:p>
          <a:p>
            <a:pPr marL="117475" lvl="1" indent="0">
              <a:buNone/>
            </a:pPr>
            <a:r>
              <a:rPr lang="en-US" dirty="0" smtClean="0"/>
              <a:t>     </a:t>
            </a:r>
          </a:p>
          <a:p>
            <a:pPr marL="117475" lvl="1" indent="0">
              <a:buNone/>
            </a:pPr>
            <a:endParaRPr lang="en-US" dirty="0" smtClean="0"/>
          </a:p>
          <a:p>
            <a:pPr indent="-342900"/>
            <a:r>
              <a:rPr lang="en-US" dirty="0" smtClean="0"/>
              <a:t>Base SAS </a:t>
            </a:r>
            <a:r>
              <a:rPr lang="en-US" dirty="0"/>
              <a:t>is the primary focus of this course</a:t>
            </a:r>
            <a:r>
              <a:rPr lang="en-US" dirty="0" smtClean="0"/>
              <a:t>.</a:t>
            </a:r>
            <a:endParaRPr lang="en-US" dirty="0"/>
          </a:p>
        </p:txBody>
      </p:sp>
      <p:sp>
        <p:nvSpPr>
          <p:cNvPr id="5" name="Slide Number Placeholder 3"/>
          <p:cNvSpPr>
            <a:spLocks noGrp="1"/>
          </p:cNvSpPr>
          <p:nvPr>
            <p:ph type="sldNum" sz="quarter" idx="10"/>
            <p:custDataLst>
              <p:tags r:id="rId3"/>
            </p:custDataLst>
          </p:nvPr>
        </p:nvSpPr>
        <p:spPr/>
        <p:txBody>
          <a:bodyPr/>
          <a:lstStyle/>
          <a:p>
            <a:pPr>
              <a:defRPr/>
            </a:pPr>
            <a:fld id="{5AC4EBDB-2113-4884-A8A2-0EE12F9F2ED8}" type="slidenum">
              <a:rPr lang="en-US"/>
              <a:pPr>
                <a:defRPr/>
              </a:pPr>
              <a:t>5</a:t>
            </a:fld>
            <a:endParaRPr lang="en-US" b="0" dirty="0">
              <a:latin typeface="Times New Roman" pitchFamily="18" charset="0"/>
            </a:endParaRPr>
          </a:p>
        </p:txBody>
      </p:sp>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111" y="3434572"/>
            <a:ext cx="1558835" cy="84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770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What Is Base SAS?  </a:t>
            </a:r>
            <a:endParaRPr lang="en-US" dirty="0">
              <a:solidFill>
                <a:srgbClr val="FF66FF"/>
              </a:solidFill>
            </a:endParaRPr>
          </a:p>
        </p:txBody>
      </p:sp>
      <p:sp>
        <p:nvSpPr>
          <p:cNvPr id="7" name="Rectangle 3"/>
          <p:cNvSpPr txBox="1">
            <a:spLocks noChangeArrowheads="1"/>
          </p:cNvSpPr>
          <p:nvPr>
            <p:custDataLst>
              <p:tags r:id="rId2"/>
            </p:custDataLst>
          </p:nvPr>
        </p:nvSpPr>
        <p:spPr bwMode="auto">
          <a:xfrm>
            <a:off x="685800" y="1074738"/>
            <a:ext cx="7760517" cy="351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indent="-342900"/>
            <a:r>
              <a:rPr lang="en-US" i="1" dirty="0"/>
              <a:t>Base SAS </a:t>
            </a:r>
            <a:r>
              <a:rPr lang="en-US" dirty="0"/>
              <a:t>is the foundation for all SAS software. </a:t>
            </a:r>
          </a:p>
          <a:p>
            <a:pPr indent="-342900">
              <a:buFont typeface="Wingdings" panose="05000000000000000000" pitchFamily="2" charset="2"/>
              <a:buNone/>
            </a:pPr>
            <a:endParaRPr lang="en-US" sz="1000" kern="0" dirty="0" smtClean="0"/>
          </a:p>
          <a:p>
            <a:pPr indent="-342900">
              <a:buFont typeface="Wingdings" panose="05000000000000000000" pitchFamily="2" charset="2"/>
              <a:buNone/>
            </a:pPr>
            <a:r>
              <a:rPr lang="en-US" kern="0" dirty="0" smtClean="0"/>
              <a:t>Base SAS provides the following:  </a:t>
            </a:r>
          </a:p>
          <a:p>
            <a:pPr lvl="1"/>
            <a:r>
              <a:rPr lang="en-US" kern="0" dirty="0" smtClean="0">
                <a:solidFill>
                  <a:schemeClr val="tx1"/>
                </a:solidFill>
              </a:rPr>
              <a:t>a highly flexible, highly extensible, fourth-generation programming language </a:t>
            </a:r>
          </a:p>
          <a:p>
            <a:pPr lvl="1"/>
            <a:r>
              <a:rPr lang="en-US" kern="0" dirty="0" smtClean="0">
                <a:solidFill>
                  <a:schemeClr val="tx1"/>
                </a:solidFill>
              </a:rPr>
              <a:t>a rich library of encapsulated </a:t>
            </a:r>
            <a:r>
              <a:rPr lang="en-US" kern="0" dirty="0">
                <a:solidFill>
                  <a:schemeClr val="tx1"/>
                </a:solidFill>
              </a:rPr>
              <a:t/>
            </a:r>
            <a:br>
              <a:rPr lang="en-US" kern="0" dirty="0">
                <a:solidFill>
                  <a:schemeClr val="tx1"/>
                </a:solidFill>
              </a:rPr>
            </a:br>
            <a:r>
              <a:rPr lang="en-US" kern="0" dirty="0" smtClean="0">
                <a:solidFill>
                  <a:schemeClr val="tx1"/>
                </a:solidFill>
              </a:rPr>
              <a:t>programming procedures</a:t>
            </a:r>
          </a:p>
          <a:p>
            <a:pPr lvl="1"/>
            <a:r>
              <a:rPr lang="en-US" kern="0" dirty="0" smtClean="0">
                <a:solidFill>
                  <a:schemeClr val="tx1"/>
                </a:solidFill>
              </a:rPr>
              <a:t>a choice of programming interfaces</a:t>
            </a:r>
            <a:r>
              <a:rPr lang="en-US" kern="0" dirty="0" smtClean="0"/>
              <a:t>    </a:t>
            </a:r>
          </a:p>
        </p:txBody>
      </p:sp>
      <p:sp>
        <p:nvSpPr>
          <p:cNvPr id="4" name="AutoShape 2" descr="Image result for sas business intelligence solutions"/>
          <p:cNvSpPr>
            <a:spLocks noChangeAspect="1" noChangeArrowheads="1"/>
          </p:cNvSpPr>
          <p:nvPr>
            <p:custDataLst>
              <p:tags r:id="rId3"/>
            </p:custDataLst>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10" name="Group 9"/>
          <p:cNvGrpSpPr/>
          <p:nvPr/>
        </p:nvGrpSpPr>
        <p:grpSpPr>
          <a:xfrm>
            <a:off x="5943600" y="2833153"/>
            <a:ext cx="2667000" cy="3281774"/>
            <a:chOff x="5943600" y="2833153"/>
            <a:chExt cx="2667000" cy="3281774"/>
          </a:xfrm>
        </p:grpSpPr>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24751" y="2940062"/>
              <a:ext cx="2495989" cy="2498285"/>
            </a:xfrm>
            <a:prstGeom prst="rect">
              <a:avLst/>
            </a:prstGeom>
            <a:solidFill>
              <a:srgbClr val="0070C0"/>
            </a:solidFill>
            <a:ln>
              <a:noFill/>
            </a:ln>
          </p:spPr>
        </p:pic>
        <p:sp>
          <p:nvSpPr>
            <p:cNvPr id="8" name="Rectangle 7"/>
            <p:cNvSpPr/>
            <p:nvPr/>
          </p:nvSpPr>
          <p:spPr bwMode="auto">
            <a:xfrm>
              <a:off x="5943600" y="2833153"/>
              <a:ext cx="152400" cy="2560320"/>
            </a:xfrm>
            <a:prstGeom prst="rect">
              <a:avLst/>
            </a:prstGeom>
            <a:solidFill>
              <a:srgbClr val="FFFFFF"/>
            </a:solidFill>
            <a:ln w="38100" cap="flat" cmpd="sng" algn="ctr">
              <a:solidFill>
                <a:srgbClr val="FFFFFF"/>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1" name="Rectangle 10"/>
            <p:cNvSpPr/>
            <p:nvPr/>
          </p:nvSpPr>
          <p:spPr bwMode="auto">
            <a:xfrm>
              <a:off x="6091645" y="2899828"/>
              <a:ext cx="2362200" cy="107423"/>
            </a:xfrm>
            <a:prstGeom prst="rect">
              <a:avLst/>
            </a:prstGeom>
            <a:solidFill>
              <a:srgbClr val="FFFFFF"/>
            </a:solidFill>
            <a:ln w="38100" cap="flat" cmpd="sng" algn="ctr">
              <a:solidFill>
                <a:srgbClr val="FFFFFF"/>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2" name="Rectangle 11"/>
            <p:cNvSpPr/>
            <p:nvPr/>
          </p:nvSpPr>
          <p:spPr bwMode="auto">
            <a:xfrm>
              <a:off x="8458200" y="2833153"/>
              <a:ext cx="152400" cy="2560320"/>
            </a:xfrm>
            <a:prstGeom prst="rect">
              <a:avLst/>
            </a:prstGeom>
            <a:solidFill>
              <a:srgbClr val="FFFFFF"/>
            </a:solidFill>
            <a:ln w="38100" cap="flat" cmpd="sng" algn="ctr">
              <a:solidFill>
                <a:srgbClr val="FFFFFF"/>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3" name="Rectangle 12"/>
            <p:cNvSpPr/>
            <p:nvPr/>
          </p:nvSpPr>
          <p:spPr bwMode="auto">
            <a:xfrm>
              <a:off x="6091645" y="5331352"/>
              <a:ext cx="2362200" cy="107423"/>
            </a:xfrm>
            <a:prstGeom prst="rect">
              <a:avLst/>
            </a:prstGeom>
            <a:solidFill>
              <a:srgbClr val="FFFFFF"/>
            </a:solidFill>
            <a:ln w="38100" cap="flat" cmpd="sng" algn="ctr">
              <a:solidFill>
                <a:srgbClr val="FFFFFF"/>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ounded Rectangle 4"/>
            <p:cNvSpPr/>
            <p:nvPr>
              <p:custDataLst>
                <p:tags r:id="rId4"/>
              </p:custDataLst>
            </p:nvPr>
          </p:nvSpPr>
          <p:spPr bwMode="auto">
            <a:xfrm>
              <a:off x="6388586" y="5292726"/>
              <a:ext cx="1768318" cy="822201"/>
            </a:xfrm>
            <a:prstGeom prst="roundRect">
              <a:avLst/>
            </a:prstGeom>
            <a:solidFill>
              <a:srgbClr val="0070C0"/>
            </a:solidFill>
            <a:ln w="38100" cap="flat" cmpd="sng" algn="ctr">
              <a:solidFill>
                <a:srgbClr val="0070C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spcBef>
                  <a:spcPts val="1800"/>
                </a:spcBef>
                <a:spcAft>
                  <a:spcPts val="1800"/>
                </a:spcAft>
              </a:pPr>
              <a:r>
                <a:rPr lang="en-US" sz="2800" b="1" dirty="0">
                  <a:solidFill>
                    <a:srgbClr val="FFFFFF"/>
                  </a:solidFill>
                  <a:latin typeface="Calibri Light" panose="020F0302020204030204" pitchFamily="34" charset="0"/>
                </a:rPr>
                <a:t>Base SAS</a:t>
              </a:r>
            </a:p>
          </p:txBody>
        </p:sp>
      </p:grpSp>
    </p:spTree>
    <p:extLst>
      <p:ext uri="{BB962C8B-B14F-4D97-AF65-F5344CB8AC3E}">
        <p14:creationId xmlns:p14="http://schemas.microsoft.com/office/powerpoint/2010/main" val="2570273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p:txBody>
          <a:bodyPr/>
          <a:lstStyle/>
          <a:p>
            <a:r>
              <a:rPr lang="en-US" smtClean="0"/>
              <a:t>1.01 Multiple </a:t>
            </a:r>
            <a:r>
              <a:rPr lang="en-US" dirty="0" smtClean="0"/>
              <a:t>Choice Poll</a:t>
            </a:r>
          </a:p>
        </p:txBody>
      </p:sp>
      <p:sp>
        <p:nvSpPr>
          <p:cNvPr id="2051" name="Rectangle 5"/>
          <p:cNvSpPr>
            <a:spLocks noGrp="1" noChangeArrowheads="1"/>
          </p:cNvSpPr>
          <p:nvPr>
            <p:ph idx="1"/>
            <p:custDataLst>
              <p:tags r:id="rId3"/>
            </p:custDataLst>
          </p:nvPr>
        </p:nvSpPr>
        <p:spPr/>
        <p:txBody>
          <a:bodyPr/>
          <a:lstStyle/>
          <a:p>
            <a:r>
              <a:rPr lang="en-US" dirty="0" smtClean="0"/>
              <a:t>What is your programming experience with SAS?</a:t>
            </a:r>
          </a:p>
          <a:p>
            <a:pPr lvl="1">
              <a:buClr>
                <a:schemeClr val="tx1"/>
              </a:buClr>
              <a:buSzTx/>
              <a:buFont typeface="Wingdings" pitchFamily="2" charset="2"/>
              <a:buAutoNum type="alphaLcPeriod"/>
            </a:pPr>
            <a:r>
              <a:rPr lang="en-US" dirty="0" smtClean="0"/>
              <a:t>maintaining programs written by others</a:t>
            </a:r>
          </a:p>
          <a:p>
            <a:pPr lvl="1">
              <a:buClr>
                <a:schemeClr val="tx1"/>
              </a:buClr>
              <a:buSzTx/>
              <a:buFont typeface="Wingdings" pitchFamily="2" charset="2"/>
              <a:buAutoNum type="alphaLcPeriod"/>
            </a:pPr>
            <a:r>
              <a:rPr lang="en-US" dirty="0" smtClean="0"/>
              <a:t>writing new programs</a:t>
            </a:r>
          </a:p>
          <a:p>
            <a:pPr lvl="1">
              <a:buClr>
                <a:schemeClr val="tx1"/>
              </a:buClr>
              <a:buSzTx/>
              <a:buFont typeface="Wingdings" pitchFamily="2" charset="2"/>
              <a:buAutoNum type="alphaLcPeriod"/>
            </a:pPr>
            <a:r>
              <a:rPr lang="en-US" dirty="0" smtClean="0"/>
              <a:t>no experience</a:t>
            </a:r>
          </a:p>
          <a:p>
            <a:pPr lvl="1">
              <a:buClr>
                <a:schemeClr val="tx1"/>
              </a:buClr>
              <a:buSzTx/>
              <a:buFont typeface="Wingdings" pitchFamily="2" charset="2"/>
              <a:buAutoNum type="alphaLcPeriod"/>
            </a:pPr>
            <a:r>
              <a:rPr lang="en-US" dirty="0" smtClean="0"/>
              <a:t>other</a:t>
            </a:r>
          </a:p>
        </p:txBody>
      </p:sp>
    </p:spTree>
    <p:custDataLst>
      <p:tags r:id="rId1"/>
    </p:custDataLst>
    <p:extLst>
      <p:ext uri="{BB962C8B-B14F-4D97-AF65-F5344CB8AC3E}">
        <p14:creationId xmlns:p14="http://schemas.microsoft.com/office/powerpoint/2010/main" val="1062969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515257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8" descr="C:\Users\kaperk\Desktop\CDS_slides\PNG\background.png"/>
          <p:cNvPicPr>
            <a:picLocks noChangeAspect="1" noChangeArrowheads="1"/>
          </p:cNvPicPr>
          <p:nvPr>
            <p:custDataLst>
              <p:tags r:id="rId2"/>
            </p:custDataLst>
          </p:nvPr>
        </p:nvPicPr>
        <p:blipFill>
          <a:blip r:embed="rId7"/>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Organizer"/>
          <p:cNvSpPr>
            <a:spLocks noGrp="1"/>
          </p:cNvSpPr>
          <p:nvPr>
            <p:ph type="title" idx="4294967295"/>
            <p:custDataLst>
              <p:tags r:id="rId3"/>
            </p:custDataLst>
          </p:nvPr>
        </p:nvSpPr>
        <p:spPr>
          <a:xfrm>
            <a:off x="685800" y="457200"/>
            <a:ext cx="8458200" cy="679450"/>
          </a:xfrm>
          <a:prstGeom prst="rect">
            <a:avLst/>
          </a:prstGeom>
        </p:spPr>
        <p:txBody>
          <a:bodyPr/>
          <a:lstStyle/>
          <a:p>
            <a:pPr eaLnBrk="1" hangingPunct="1"/>
            <a:r>
              <a:rPr lang="en-US" altLang="en-US" dirty="0" smtClean="0">
                <a:solidFill>
                  <a:srgbClr val="0070C0"/>
                </a:solidFill>
              </a:rPr>
              <a:t>Chapter 1: Introduction</a:t>
            </a:r>
            <a:endParaRPr lang="en-US" altLang="en-US" dirty="0" smtClean="0"/>
          </a:p>
        </p:txBody>
      </p:sp>
      <p:graphicFrame>
        <p:nvGraphicFramePr>
          <p:cNvPr id="7" name="Group Organizer"/>
          <p:cNvGraphicFramePr>
            <a:graphicFrameLocks noGrp="1"/>
          </p:cNvGraphicFramePr>
          <p:nvPr>
            <p:custDataLst>
              <p:tags r:id="rId4"/>
            </p:custDataLst>
            <p:extLst>
              <p:ext uri="{D42A27DB-BD31-4B8C-83A1-F6EECF244321}">
                <p14:modId xmlns:p14="http://schemas.microsoft.com/office/powerpoint/2010/main" val="46104235"/>
              </p:ext>
            </p:extLst>
          </p:nvPr>
        </p:nvGraphicFramePr>
        <p:xfrm>
          <a:off x="1371600" y="1690688"/>
          <a:ext cx="6399213" cy="4330700"/>
        </p:xfrm>
        <a:graphic>
          <a:graphicData uri="http://schemas.openxmlformats.org/drawingml/2006/table">
            <a:tbl>
              <a:tblPr/>
              <a:tblGrid>
                <a:gridCol w="6399213"/>
              </a:tblGrid>
              <a:tr h="2173368">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Narrow" pitchFamily="34" charset="0"/>
                        </a:rPr>
                        <a:t>1.1 Overview</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r>
              <a:tr h="2157332">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70C0"/>
                          </a:solidFill>
                          <a:effectLst/>
                          <a:latin typeface="Arial Narrow" pitchFamily="34" charset="0"/>
                        </a:rPr>
                        <a:t>1.2 Course Logistics</a:t>
                      </a:r>
                    </a:p>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dirty="0" smtClean="0">
                        <a:ln>
                          <a:noFill/>
                        </a:ln>
                        <a:solidFill>
                          <a:srgbClr val="0070C0"/>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tr>
            </a:tbl>
          </a:graphicData>
        </a:graphic>
      </p:graphicFrame>
    </p:spTree>
    <p:custDataLst>
      <p:tags r:id="rId1"/>
    </p:custDataLst>
    <p:extLst>
      <p:ext uri="{BB962C8B-B14F-4D97-AF65-F5344CB8AC3E}">
        <p14:creationId xmlns:p14="http://schemas.microsoft.com/office/powerpoint/2010/main" val="38614654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TYLEVERSION" val="2010JUL"/>
  <p:tag name="STANDARDSLIDESUPDATE" val="CDS_2012"/>
  <p:tag name="CHAPTERNUMBER" val="1"/>
  <p:tag name="SECTIONLABEL" val="Section"/>
  <p:tag name="APPENDIXLABEL" val="Appendix"/>
  <p:tag name="APPENDIXSTART" val="31"/>
  <p:tag name="NOTESTAGS" val=""/>
  <p:tag name="CHAPTERTITLE" val="Introduction"/>
  <p:tag name="CHAPTERHEADING" val="Chapter 1"/>
  <p:tag name="CHAPTERLABEL" val="Chapter"/>
  <p:tag name="PPTADDIN" val="C:\Program Files (x86)\PowerServ2\Templates\CDSPptAddin_2012.ppa"/>
  <p:tag name="PPTOBJECTDEFINITION" val="CDS"/>
  <p:tag name="MMPROD_UIDATA" val="&lt;database version=&quot;9.0&quot;&gt;&lt;object type=&quot;1&quot; unique_id=&quot;10001&quot;&gt;&lt;object type=&quot;8&quot; unique_id=&quot;10002&quot;&gt;&lt;/object&gt;&lt;object type=&quot;2&quot; unique_id=&quot;10003&quot;&gt;&lt;object type=&quot;3&quot; unique_id=&quot;10634&quot;&gt;&lt;property id=&quot;20148&quot; value=&quot;5&quot;/&gt;&lt;property id=&quot;20300&quot; value=&quot;Slide 1 - &amp;quot;Chapter 1: Introduction&amp;quot;&quot;/&gt;&lt;property id=&quot;20307&quot; value=&quot;256&quot;/&gt;&lt;/object&gt;&lt;object type=&quot;3&quot; unique_id=&quot;10636&quot;&gt;&lt;property id=&quot;20148&quot; value=&quot;5&quot;/&gt;&lt;property id=&quot;20300&quot; value=&quot;Slide 3 - &amp;quot;Objectives&amp;quot;&quot;/&gt;&lt;property id=&quot;20307&quot; value=&quot;258&quot;/&gt;&lt;/object&gt;&lt;object type=&quot;3&quot; unique_id=&quot;10637&quot;&gt;&lt;property id=&quot;20148&quot; value=&quot;5&quot;/&gt;&lt;property id=&quot;20300&quot; value=&quot;Slide 4 - &amp;quot;What Is SAS?  &amp;quot;&quot;/&gt;&lt;property id=&quot;20307&quot; value=&quot;259&quot;/&gt;&lt;/object&gt;&lt;object type=&quot;3&quot; unique_id=&quot;10638&quot;&gt;&lt;property id=&quot;20148&quot; value=&quot;5&quot;/&gt;&lt;property id=&quot;20300&quot; value=&quot;Slide 5 - &amp;quot;Why Use SAS?&amp;quot;&quot;/&gt;&lt;property id=&quot;20307&quot; value=&quot;260&quot;/&gt;&lt;/object&gt;&lt;object type=&quot;3&quot; unique_id=&quot;10639&quot;&gt;&lt;property id=&quot;20148&quot; value=&quot;5&quot;/&gt;&lt;property id=&quot;20300&quot; value=&quot;Slide 6 - &amp;quot;What Is Base SAS?  &amp;quot;&quot;/&gt;&lt;property id=&quot;20307&quot; value=&quot;261&quot;/&gt;&lt;/object&gt;&lt;object type=&quot;3&quot; unique_id=&quot;10640&quot;&gt;&lt;property id=&quot;20148&quot; value=&quot;5&quot;/&gt;&lt;property id=&quot;20300&quot; value=&quot;Slide 7 - &amp;quot;1.01 Multiple Choice Poll&amp;quot;&quot;/&gt;&lt;property id=&quot;20307&quot; value=&quot;262&quot;/&gt;&lt;/object&gt;&lt;object type=&quot;3&quot; unique_id=&quot;10641&quot;&gt;&lt;property id=&quot;20148&quot; value=&quot;5&quot;/&gt;&lt;property id=&quot;20300&quot; value=&quot;Slide 8&quot;/&gt;&lt;property id=&quot;20307&quot; value=&quot;263&quot;/&gt;&lt;/object&gt;&lt;object type=&quot;3&quot; unique_id=&quot;10643&quot;&gt;&lt;property id=&quot;20148&quot; value=&quot;5&quot;/&gt;&lt;property id=&quot;20300&quot; value=&quot;Slide 10 - &amp;quot;Objectives&amp;quot;&quot;/&gt;&lt;property id=&quot;20307&quot; value=&quot;265&quot;/&gt;&lt;/object&gt;&lt;object type=&quot;3&quot; unique_id=&quot;10644&quot;&gt;&lt;property id=&quot;20148&quot; value=&quot;5&quot;/&gt;&lt;property id=&quot;20300&quot; value=&quot;Slide 11 - &amp;quot;Orion Star Sports &amp;amp; Outdoors&amp;quot;&quot;/&gt;&lt;property id=&quot;20307&quot; value=&quot;266&quot;/&gt;&lt;/object&gt;&lt;object type=&quot;3&quot; unique_id=&quot;10645&quot;&gt;&lt;property id=&quot;20148&quot; value=&quot;5&quot;/&gt;&lt;property id=&quot;20300&quot; value=&quot;Slide 12 - &amp;quot;Orion Star Data&amp;quot;&quot;/&gt;&lt;property id=&quot;20307&quot; value=&quot;267&quot;/&gt;&lt;/object&gt;&lt;object type=&quot;3&quot; unique_id=&quot;10646&quot;&gt;&lt;property id=&quot;20148&quot; value=&quot;5&quot;/&gt;&lt;property id=&quot;20300&quot; value=&quot;Slide 13 - &amp;quot;Program Naming Conventions&amp;quot;&quot;/&gt;&lt;property id=&quot;20307&quot; value=&quot;268&quot;/&gt;&lt;/object&gt;&lt;object type=&quot;3&quot; unique_id=&quot;10647&quot;&gt;&lt;property id=&quot;20148&quot; value=&quot;5&quot;/&gt;&lt;property id=&quot;20300&quot; value=&quot;Slide 14 - &amp;quot;Locating Data Files&amp;quot;&quot;/&gt;&lt;property id=&quot;20307&quot; value=&quot;276&quot;/&gt;&lt;/object&gt;&lt;object type=&quot;3&quot; unique_id=&quot;10648&quot;&gt;&lt;property id=&quot;20148&quot; value=&quot;5&quot;/&gt;&lt;property id=&quot;20300&quot; value=&quot;Slide 15 - &amp;quot;Three Levels of Exercises&amp;quot;&quot;/&gt;&lt;property id=&quot;20307&quot; value=&quot;269&quot;/&gt;&lt;/object&gt;&lt;object type=&quot;3&quot; unique_id=&quot;10649&quot;&gt;&lt;property id=&quot;20148&quot; value=&quot;5&quot;/&gt;&lt;property id=&quot;20300&quot; value=&quot;Slide 16 - &amp;quot;Extending Your Learning&amp;quot;&quot;/&gt;&lt;property id=&quot;20307&quot; value=&quot;270&quot;/&gt;&lt;/object&gt;&lt;object type=&quot;3&quot; unique_id=&quot;10650&quot;&gt;&lt;property id=&quot;20148&quot; value=&quot;5&quot;/&gt;&lt;property id=&quot;20300&quot; value=&quot;Slide 17&quot;/&gt;&lt;property id=&quot;20307&quot; value=&quot;273&quot;/&gt;&lt;/object&gt;&lt;object type=&quot;3&quot; unique_id=&quot;10733&quot;&gt;&lt;property id=&quot;20148&quot; value=&quot;5&quot;/&gt;&lt;property id=&quot;20300&quot; value=&quot;Slide 2 - &amp;quot;Chapter 1: Introduction&amp;quot;&quot;/&gt;&lt;property id=&quot;20307&quot; value=&quot;278&quot;/&gt;&lt;/object&gt;&lt;object type=&quot;3&quot; unique_id=&quot;10734&quot;&gt;&lt;property id=&quot;20148&quot; value=&quot;5&quot;/&gt;&lt;property id=&quot;20300&quot; value=&quot;Slide 9 - &amp;quot;Chapter 1: Introduction&amp;quot;&quot;/&gt;&lt;property id=&quot;20307&quot; value=&quot;277&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HIGHLIGHT_FONT_COLOR" val="12611584"/>
  <p:tag name="HIGHLIGHT_FONT_SIZE" val="24"/>
  <p:tag name="HIGHLIGHT_COLOR" val="16777215"/>
  <p:tag name="HIGHLIGHT_STYLE" val="CORPORATE_2012"/>
  <p:tag name="SLIDETYPE" val="Organizer"/>
  <p:tag name="SECTIONCOUNT" val="2"/>
  <p:tag name="SECTIONNUMBER" val="0"/>
  <p:tag name="SHAPETABLE" val="Group Organizer"/>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E83CC953-6BF3-4B60-9714-0E17910B90F5}&quot;/&gt;&lt;isInvalidForFieldText val=&quot;0&quot;/&gt;&lt;Image&gt;&lt;filename val=&quot;C:\Users\sassnh\AppData\Local\Temp\PR\data\asimages\{E83CC953-6BF3-4B60-9714-0E17910B90F5}_1.png&quot;/&gt;&lt;left val=&quot;97&quot;/&gt;&lt;top val=&quot;124&quot;/&gt;&lt;width val=&quot;524&quot;/&gt;&lt;height val=&quot;360&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2&quot; col=&quot;1&quot;&gt;&lt;linesCount val=&quot;1&quot;/&gt;&lt;lineCharCount val=&quot;21&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2&quot;/&gt;&lt;lineCharCount val=&quot;39&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5&quot;/&gt;&lt;lineCharCount val=&quot;48&quot;/&gt;&lt;lineCharCount val=&quot;3&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38&quot;/&gt;&lt;lineCharCount val=&quot;47&quot;/&gt;&lt;lineCharCount val=&quot;53&quot;/&gt;&lt;lineCharCount val=&quot;14&quot;/&gt;&lt;lineCharCount val=&quot;1&quot;/&gt;&lt;lineCharCount val=&quot;1&quot;/&gt;&lt;lineCharCount val=&quot;1&quot;/&gt;&lt;lineCharCount val=&quot;1&quot;/&gt;&lt;lineCharCount val=&quot;1&quot;/&gt;&lt;lineCharCount val=&quot;6&quot;/&gt;&lt;lineCharCount val=&quot;1&quot;/&gt;&lt;lineCharCount val=&quot;46&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50&quot;/&gt;&lt;lineCharCount val=&quot;1&quot;/&gt;&lt;lineCharCount val=&quot;35&quot;/&gt;&lt;lineCharCount val=&quot;55&quot;/&gt;&lt;lineCharCount val=&quot;22&quot;/&gt;&lt;lineCharCount val=&quot;32&quot;/&gt;&lt;lineCharCount val=&quot;23&quot;/&gt;&lt;lineCharCount val=&quot;35&quot;/&gt;&lt;lineCharCount val=&quot;1&quot;/&gt;&lt;lineCharCount val=&quot;1&quot;/&gt;&lt;lineCharCount val=&quot;8&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6&quot;/&gt;&lt;lineCharCount val=&quot;39&quot;/&gt;&lt;lineCharCount val=&quot;21&quot;/&gt;&lt;lineCharCount val=&quot;14&quot;/&gt;&lt;lineCharCount val=&quot;5&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SLIDETYPE" val="QA"/>
</p:tagLst>
</file>

<file path=ppt/tags/tag31.xml><?xml version="1.0" encoding="utf-8"?>
<p:tagLst xmlns:a="http://schemas.openxmlformats.org/drawingml/2006/main" xmlns:r="http://schemas.openxmlformats.org/officeDocument/2006/relationships" xmlns:p="http://schemas.openxmlformats.org/presentationml/2006/main">
  <p:tag name="HIGHLIGHT_FONT_COLOR" val="12611584"/>
  <p:tag name="HIGHLIGHT_FONT_SIZE" val="24"/>
  <p:tag name="HIGHLIGHT_COLOR" val="16777215"/>
  <p:tag name="HIGHLIGHT_STYLE" val="CORPORATE_2012"/>
  <p:tag name="SLIDETYPE" val="Organizer"/>
  <p:tag name="SECTIONCOUNT" val="2"/>
  <p:tag name="SECTIONNUMBER" val="0"/>
  <p:tag name="SHAPETABLE" val="Group Organizer"/>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E83CC953-6BF3-4B60-9714-0E17910B90F5}&quot;/&gt;&lt;isInvalidForFieldText val=&quot;0&quot;/&gt;&lt;Image&gt;&lt;filename val=&quot;C:\Users\sassnh\AppData\Local\Temp\PR\data\asimages\{E83CC953-6BF3-4B60-9714-0E17910B90F5}_1.png&quot;/&gt;&lt;left val=&quot;97&quot;/&gt;&lt;top val=&quot;124&quot;/&gt;&lt;width val=&quot;524&quot;/&gt;&lt;height val=&quot;360&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2&quot; col=&quot;1&quot;&gt;&lt;linesCount val=&quot;1&quot;/&gt;&lt;lineCharCount val=&quot;21&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SLIDETYPE" val="CourseLogistics"/>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6&quot;/&gt;&lt;lineCharCount val=&quot;51&quot;/&gt;&lt;lineCharCount val=&quot;14&quot;/&gt;&lt;lineCharCount val=&quot;38&quot;/&gt;&lt;lineCharCount val=&quot;46&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4&quot;/&gt;&lt;lineCharCount val=&quot;57&quot;/&gt;&lt;lineCharCount val=&quot;3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6&quot;/&gt;&lt;lineCharCount val=&quot;9&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9&quot;/&gt;&lt;lineCharCount val=&quot;7&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7&quot;/&gt;&lt;lineCharCount val=&quot;9&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60&quot;/&gt;&lt;lineCharCount val=&quot;18&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TableIndex row=&quot;2&quot; col=&quot;1&quot;&gt;&lt;linesCount val=&quot;1&quot;/&gt;&lt;lineCharCount val=&quot;11&quot;/&gt;&lt;/TableIndex&gt;&lt;TableIndex row=&quot;3&quot; col=&quot;1&quot;&gt;&lt;linesCount val=&quot;5&quot;/&gt;&lt;lineCharCount val=&quot;7&quot;/&gt;&lt;lineCharCount val=&quot;16&quot;/&gt;&lt;lineCharCount val=&quot;12&quot;/&gt;&lt;lineCharCount val=&quot;16&quot;/&gt;&lt;lineCharCount val=&quot;15&quot;/&gt;&lt;/TableIndex&gt;&lt;TableIndex row=&quot;4&quot; col=&quot;1&quot;&gt;&lt;linesCount val=&quot;1&quot;/&gt;&lt;lineCharCount val=&quot;8&quot;/&gt;&lt;/TableIndex&gt;&lt;TableIndex row=&quot;5&quot; col=&quot;1&quot;&gt;&lt;linesCount val=&quot;1&quot;/&gt;&lt;lineCharCount val=&quot;13&quot;/&gt;&lt;/TableIndex&gt;&lt;/ShapeTextInfo&gt;"/>
  <p:tag name="PRESENTER_SHAPEINFO" val="&lt;ThreeDShapeInfo&gt;&lt;uuid val=&quot;{A1324DF1-35A5-43B4-BD8F-8383BBE25B35}&quot;/&gt;&lt;isInvalidForFieldText val=&quot;0&quot;/&gt;&lt;Image&gt;&lt;filename val=&quot;C:\Users\sassnh\AppData\Local\Temp\PR\data\asimages\{A1324DF1-35A5-43B4-BD8F-8383BBE25B35}_13.png&quot;/&gt;&lt;left val=&quot;52&quot;/&gt;&lt;top val=&quot;176&quot;/&gt;&lt;width val=&quot;144&quot;/&gt;&lt;height val=&quot;242&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SLIDETYPE" val="CourseLogistics"/>
</p:tagLst>
</file>

<file path=ppt/tags/tag6.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COLOR" val="12611584"/>
  <p:tag name="HIGHLIGHT_FONT_SIZE" val="24"/>
  <p:tag name="HIGHLIGHT_COLOR" val="16777215"/>
  <p:tag name="HIGHLIGHT_STYLE" val="CORPORATE_2012"/>
  <p:tag name="SLIDETYPE" val="Organizer"/>
  <p:tag name="SECTIONCOUNT" val="2"/>
  <p:tag name="SECTIONNUMBER" val="0"/>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53&quot;/&gt;&lt;lineCharCount val=&quot;60&quot;/&gt;&lt;lineCharCount val=&quot;19&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TableIndex row=&quot;1&quot; col=&quot;2&quot;&gt;&lt;linesCount val=&quot;1&quot;/&gt;&lt;lineCharCount val=&quot;35&quot;/&gt;&lt;/TableIndex&gt;&lt;TableIndex row=&quot;2&quot; col=&quot;1&quot;&gt;&lt;linesCount val=&quot;1&quot;/&gt;&lt;lineCharCount val=&quot;7&quot;/&gt;&lt;/TableIndex&gt;&lt;TableIndex row=&quot;2&quot; col=&quot;2&quot;&gt;&lt;linesCount val=&quot;1&quot;/&gt;&lt;lineCharCount val=&quot;39&quot;/&gt;&lt;/TableIndex&gt;&lt;TableIndex row=&quot;3&quot; col=&quot;1&quot;&gt;&lt;linesCount val=&quot;1&quot;/&gt;&lt;lineCharCount val=&quot;9&quot;/&gt;&lt;/TableIndex&gt;&lt;TableIndex row=&quot;3&quot; col=&quot;2&quot;&gt;&lt;linesCount val=&quot;3&quot;/&gt;&lt;lineCharCount val=&quot;44&quot;/&gt;&lt;lineCharCount val=&quot;35&quot;/&gt;&lt;lineCharCount val=&quot;15&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53&quot;/&gt;&lt;lineCharCount val=&quot;57&quot;/&gt;&lt;lineCharCount val=&quot;15&quot;/&gt;&lt;lineCharCount val=&quot;30&quot;/&gt;&lt;lineCharCount val=&quot;31&quot;/&gt;&lt;lineCharCount val=&quot;31&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SLIDETYPE" val="QA"/>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E83CC953-6BF3-4B60-9714-0E17910B90F5}&quot;/&gt;&lt;isInvalidForFieldText val=&quot;0&quot;/&gt;&lt;Image&gt;&lt;filename val=&quot;C:\Users\sassnh\AppData\Local\Temp\PR\data\asimages\{E83CC953-6BF3-4B60-9714-0E17910B90F5}_1.png&quot;/&gt;&lt;left val=&quot;97&quot;/&gt;&lt;top val=&quot;124&quot;/&gt;&lt;width val=&quot;524&quot;/&gt;&lt;height val=&quot;360&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TableIndex row=&quot;2&quot; col=&quot;1&quot;&gt;&lt;linesCount val=&quot;1&quot;/&gt;&lt;lineCharCount val=&quot;21&quot;/&gt;&lt;/TableIndex&gt;&lt;/ShapeTextInfo&gt;"/>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1869</TotalTime>
  <Words>1176</Words>
  <Application>Microsoft Office PowerPoint</Application>
  <PresentationFormat>On-screen Show (4:3)</PresentationFormat>
  <Paragraphs>166</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MS PGothic</vt:lpstr>
      <vt:lpstr>MS PGothic</vt:lpstr>
      <vt:lpstr>Arial</vt:lpstr>
      <vt:lpstr>Arial Narrow</vt:lpstr>
      <vt:lpstr>Calibri Light</vt:lpstr>
      <vt:lpstr>Courier New</vt:lpstr>
      <vt:lpstr>Monotype Sorts</vt:lpstr>
      <vt:lpstr>Times New Roman</vt:lpstr>
      <vt:lpstr>Wingdings</vt:lpstr>
      <vt:lpstr>SAS2010</vt:lpstr>
      <vt:lpstr>Chapter 1: Introduction</vt:lpstr>
      <vt:lpstr>Chapter 1: Introduction</vt:lpstr>
      <vt:lpstr>Objectives</vt:lpstr>
      <vt:lpstr>What Is SAS?  </vt:lpstr>
      <vt:lpstr>Why Use SAS?</vt:lpstr>
      <vt:lpstr>What Is Base SAS?  </vt:lpstr>
      <vt:lpstr>1.01 Multiple Choice Poll</vt:lpstr>
      <vt:lpstr>PowerPoint Presentation</vt:lpstr>
      <vt:lpstr>Chapter 1: Introduction</vt:lpstr>
      <vt:lpstr>Objectives</vt:lpstr>
      <vt:lpstr>Orion Star Sports &amp; Outdoors</vt:lpstr>
      <vt:lpstr>Orion Star Data</vt:lpstr>
      <vt:lpstr>Program Naming Conventions</vt:lpstr>
      <vt:lpstr>Locating Data Files</vt:lpstr>
      <vt:lpstr>Three Levels of Exercises</vt:lpstr>
      <vt:lpstr>Extending Your Learning</vt:lpstr>
      <vt:lpstr>PowerPoint Presentation</vt:lpstr>
    </vt:vector>
  </TitlesOfParts>
  <Company>SAS Institute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Deborah Blank</dc:creator>
  <cp:lastModifiedBy>Deborah Bayo</cp:lastModifiedBy>
  <cp:revision>150</cp:revision>
  <cp:lastPrinted>2012-06-20T19:27:15Z</cp:lastPrinted>
  <dcterms:created xsi:type="dcterms:W3CDTF">2012-05-04T20:28:58Z</dcterms:created>
  <dcterms:modified xsi:type="dcterms:W3CDTF">2015-03-13T09:21:17Z</dcterms:modified>
</cp:coreProperties>
</file>