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8.xml" ContentType="application/vnd.openxmlformats-officedocument.presentationml.notesSlide+xml"/>
  <Override PartName="/ppt/tags/tag60.xml" ContentType="application/vnd.openxmlformats-officedocument.presentationml.tags+xml"/>
  <Override PartName="/ppt/notesSlides/notesSlide2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1.xml" ContentType="application/vnd.openxmlformats-officedocument.presentationml.tags+xml"/>
  <Override PartName="/ppt/notesSlides/notesSlide32.xml" ContentType="application/vnd.openxmlformats-officedocument.presentationml.notesSlide+xml"/>
  <Override PartName="/ppt/tags/tag72.xml" ContentType="application/vnd.openxmlformats-officedocument.presentationml.tags+xml"/>
  <Override PartName="/ppt/notesSlides/notesSlide3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35.xml" ContentType="application/vnd.openxmlformats-officedocument.presentationml.notesSlide+xml"/>
  <Override PartName="/ppt/tags/tag98.xml" ContentType="application/vnd.openxmlformats-officedocument.presentationml.tags+xml"/>
  <Override PartName="/ppt/notesSlides/notesSlide36.xml" ContentType="application/vnd.openxmlformats-officedocument.presentationml.notesSlide+xml"/>
  <Override PartName="/ppt/tags/tag99.xml" ContentType="application/vnd.openxmlformats-officedocument.presentationml.tags+xml"/>
  <Override PartName="/ppt/notesSlides/notesSlide37.xml" ContentType="application/vnd.openxmlformats-officedocument.presentationml.notesSlide+xml"/>
  <Override PartName="/ppt/tags/tag100.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41.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45.xml" ContentType="application/vnd.openxmlformats-officedocument.presentationml.notesSlide+xml"/>
  <Override PartName="/ppt/tags/tag109.xml" ContentType="application/vnd.openxmlformats-officedocument.presentationml.tags+xml"/>
  <Override PartName="/ppt/notesSlides/notesSlide46.xml" ContentType="application/vnd.openxmlformats-officedocument.presentationml.notesSlide+xml"/>
  <Override PartName="/ppt/tags/tag110.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0" r:id="rId1"/>
  </p:sldMasterIdLst>
  <p:notesMasterIdLst>
    <p:notesMasterId r:id="rId60"/>
  </p:notesMasterIdLst>
  <p:handoutMasterIdLst>
    <p:handoutMasterId r:id="rId61"/>
  </p:handoutMasterIdLst>
  <p:sldIdLst>
    <p:sldId id="517" r:id="rId2"/>
    <p:sldId id="577" r:id="rId3"/>
    <p:sldId id="435" r:id="rId4"/>
    <p:sldId id="436" r:id="rId5"/>
    <p:sldId id="437" r:id="rId6"/>
    <p:sldId id="438" r:id="rId7"/>
    <p:sldId id="593" r:id="rId8"/>
    <p:sldId id="594" r:id="rId9"/>
    <p:sldId id="441" r:id="rId10"/>
    <p:sldId id="442" r:id="rId11"/>
    <p:sldId id="443" r:id="rId12"/>
    <p:sldId id="521" r:id="rId13"/>
    <p:sldId id="576" r:id="rId14"/>
    <p:sldId id="499" r:id="rId15"/>
    <p:sldId id="623" r:id="rId16"/>
    <p:sldId id="624" r:id="rId17"/>
    <p:sldId id="629" r:id="rId18"/>
    <p:sldId id="638" r:id="rId19"/>
    <p:sldId id="639" r:id="rId20"/>
    <p:sldId id="640" r:id="rId21"/>
    <p:sldId id="633" r:id="rId22"/>
    <p:sldId id="628" r:id="rId23"/>
    <p:sldId id="634" r:id="rId24"/>
    <p:sldId id="500" r:id="rId25"/>
    <p:sldId id="575" r:id="rId26"/>
    <p:sldId id="299" r:id="rId27"/>
    <p:sldId id="354" r:id="rId28"/>
    <p:sldId id="301" r:id="rId29"/>
    <p:sldId id="616" r:id="rId30"/>
    <p:sldId id="617" r:id="rId31"/>
    <p:sldId id="333" r:id="rId32"/>
    <p:sldId id="306" r:id="rId33"/>
    <p:sldId id="307" r:id="rId34"/>
    <p:sldId id="361" r:id="rId35"/>
    <p:sldId id="312" r:id="rId36"/>
    <p:sldId id="603" r:id="rId37"/>
    <p:sldId id="604" r:id="rId38"/>
    <p:sldId id="581" r:id="rId39"/>
    <p:sldId id="393" r:id="rId40"/>
    <p:sldId id="320" r:id="rId41"/>
    <p:sldId id="618" r:id="rId42"/>
    <p:sldId id="619" r:id="rId43"/>
    <p:sldId id="425" r:id="rId44"/>
    <p:sldId id="360" r:id="rId45"/>
    <p:sldId id="587" r:id="rId46"/>
    <p:sldId id="620" r:id="rId47"/>
    <p:sldId id="622" r:id="rId48"/>
    <p:sldId id="586" r:id="rId49"/>
    <p:sldId id="462" r:id="rId50"/>
    <p:sldId id="464" r:id="rId51"/>
    <p:sldId id="465" r:id="rId52"/>
    <p:sldId id="466" r:id="rId53"/>
    <p:sldId id="467" r:id="rId54"/>
    <p:sldId id="468" r:id="rId55"/>
    <p:sldId id="469" r:id="rId56"/>
    <p:sldId id="470" r:id="rId57"/>
    <p:sldId id="471" r:id="rId58"/>
    <p:sldId id="472" r:id="rId59"/>
  </p:sldIdLst>
  <p:sldSz cx="9144000" cy="6858000" type="screen4x3"/>
  <p:notesSz cx="6858000" cy="9296400"/>
  <p:custDataLst>
    <p:tags r:id="rId62"/>
  </p:custDataLst>
  <p:defaultTextStyle>
    <a:defPPr>
      <a:defRPr lang="en-US"/>
    </a:defPPr>
    <a:lvl1pPr marL="0" algn="l" defTabSz="914400" rtl="0" eaLnBrk="1" latinLnBrk="0" hangingPunct="1">
      <a:buNone/>
      <a:defRPr kumimoji="0" lang="en-US" sz="2400" b="0" i="0" u="none" kern="1200" baseline="0">
        <a:solidFill>
          <a:schemeClr val="tx1"/>
        </a:solidFill>
        <a:latin typeface="Arial"/>
        <a:ea typeface="+mn-ea"/>
        <a:cs typeface="+mn-cs"/>
      </a:defRPr>
    </a:lvl1pPr>
    <a:lvl2pPr marL="457200" algn="l" defTabSz="914400" rtl="0" eaLnBrk="1" latinLnBrk="0" hangingPunct="1">
      <a:buNone/>
      <a:defRPr kumimoji="0" lang="en-US" sz="2400" b="0" i="0" u="none" kern="1200" baseline="0">
        <a:solidFill>
          <a:schemeClr val="tx1"/>
        </a:solidFill>
        <a:latin typeface="Arial"/>
        <a:ea typeface="+mn-ea"/>
        <a:cs typeface="+mn-cs"/>
      </a:defRPr>
    </a:lvl2pPr>
    <a:lvl3pPr marL="914400" algn="l" defTabSz="914400" rtl="0" eaLnBrk="1" latinLnBrk="0" hangingPunct="1">
      <a:buNone/>
      <a:defRPr kumimoji="0" lang="en-US" sz="2400" b="0" i="0" u="none" kern="1200" baseline="0">
        <a:solidFill>
          <a:schemeClr val="tx1"/>
        </a:solidFill>
        <a:latin typeface="Arial"/>
        <a:ea typeface="+mn-ea"/>
        <a:cs typeface="+mn-cs"/>
      </a:defRPr>
    </a:lvl3pPr>
    <a:lvl4pPr marL="1371600" algn="l" defTabSz="914400" rtl="0" eaLnBrk="1" latinLnBrk="0" hangingPunct="1">
      <a:buNone/>
      <a:defRPr kumimoji="0" lang="en-US" sz="2400" b="0" i="0" u="none" kern="1200" baseline="0">
        <a:solidFill>
          <a:schemeClr val="tx1"/>
        </a:solidFill>
        <a:latin typeface="Arial"/>
        <a:ea typeface="+mn-ea"/>
        <a:cs typeface="+mn-cs"/>
      </a:defRPr>
    </a:lvl4pPr>
    <a:lvl5pPr marL="1828800" algn="l" defTabSz="914400" rtl="0" eaLnBrk="1" latinLnBrk="0" hangingPunct="1">
      <a:buNone/>
      <a:defRPr kumimoji="0" lang="en-US" sz="2400" b="0" i="0" u="none" kern="1200" baseline="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3" userDrawn="1">
          <p15:clr>
            <a:srgbClr val="A4A3A4"/>
          </p15:clr>
        </p15:guide>
        <p15:guide id="2" orient="horz" pos="506" userDrawn="1">
          <p15:clr>
            <a:srgbClr val="A4A3A4"/>
          </p15:clr>
        </p15:guide>
        <p15:guide id="3" pos="2880" userDrawn="1">
          <p15:clr>
            <a:srgbClr val="A4A3A4"/>
          </p15:clr>
        </p15:guide>
        <p15:guide id="4" pos="5331" userDrawn="1">
          <p15:clr>
            <a:srgbClr val="A4A3A4"/>
          </p15:clr>
        </p15:guide>
        <p15:guide id="5" pos="432" userDrawn="1">
          <p15:clr>
            <a:srgbClr val="A4A3A4"/>
          </p15:clr>
        </p15:guide>
        <p15:guide id="6" orient="horz" pos="720" userDrawn="1">
          <p15:clr>
            <a:srgbClr val="A4A3A4"/>
          </p15:clr>
        </p15:guide>
        <p15:guide id="7" orient="horz" pos="672" userDrawn="1">
          <p15:clr>
            <a:srgbClr val="A4A3A4"/>
          </p15:clr>
        </p15:guide>
        <p15:guide id="8" pos="5328" userDrawn="1">
          <p15:clr>
            <a:srgbClr val="A4A3A4"/>
          </p15:clr>
        </p15:guide>
        <p15:guide id="9" pos="537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E4678A-57FE-4009-AF2D-2D4657BFB91A}" v="1" dt="2024-01-22T14:26:21.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23" autoAdjust="0"/>
    <p:restoredTop sz="81725" autoAdjust="0"/>
  </p:normalViewPr>
  <p:slideViewPr>
    <p:cSldViewPr showGuides="1">
      <p:cViewPr varScale="1">
        <p:scale>
          <a:sx n="86" d="100"/>
          <a:sy n="86" d="100"/>
        </p:scale>
        <p:origin x="90" y="630"/>
      </p:cViewPr>
      <p:guideLst>
        <p:guide orient="horz" pos="713"/>
        <p:guide orient="horz" pos="506"/>
        <p:guide pos="2880"/>
        <p:guide pos="5331"/>
        <p:guide pos="432"/>
        <p:guide orient="horz" pos="720"/>
        <p:guide orient="horz" pos="672"/>
        <p:guide pos="5328"/>
        <p:guide pos="5376"/>
      </p:guideLst>
    </p:cSldViewPr>
  </p:slideViewPr>
  <p:notesTextViewPr>
    <p:cViewPr>
      <p:scale>
        <a:sx n="1" d="1"/>
        <a:sy n="1" d="1"/>
      </p:scale>
      <p:origin x="0" y="0"/>
    </p:cViewPr>
  </p:notesTextViewPr>
  <p:sorterViewPr>
    <p:cViewPr varScale="1">
      <p:scale>
        <a:sx n="1" d="1"/>
        <a:sy n="1" d="1"/>
      </p:scale>
      <p:origin x="0" y="13788"/>
    </p:cViewPr>
  </p:sorterViewPr>
  <p:notesViewPr>
    <p:cSldViewPr>
      <p:cViewPr>
        <p:scale>
          <a:sx n="100" d="100"/>
          <a:sy n="100" d="100"/>
        </p:scale>
        <p:origin x="1628" y="-130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ery Tran" userId="e7947b1b236c621d" providerId="LiveId" clId="{F9E4678A-57FE-4009-AF2D-2D4657BFB91A}"/>
    <pc:docChg chg="modSld">
      <pc:chgData name="Avery Tran" userId="e7947b1b236c621d" providerId="LiveId" clId="{F9E4678A-57FE-4009-AF2D-2D4657BFB91A}" dt="2024-01-22T14:39:27.514" v="4" actId="1076"/>
      <pc:docMkLst>
        <pc:docMk/>
      </pc:docMkLst>
      <pc:sldChg chg="modSp">
        <pc:chgData name="Avery Tran" userId="e7947b1b236c621d" providerId="LiveId" clId="{F9E4678A-57FE-4009-AF2D-2D4657BFB91A}" dt="2024-01-22T14:26:21.624" v="0" actId="1076"/>
        <pc:sldMkLst>
          <pc:docMk/>
          <pc:sldMk cId="729265882" sldId="442"/>
        </pc:sldMkLst>
        <pc:spChg chg="mod">
          <ac:chgData name="Avery Tran" userId="e7947b1b236c621d" providerId="LiveId" clId="{F9E4678A-57FE-4009-AF2D-2D4657BFB91A}" dt="2024-01-22T14:26:21.624" v="0" actId="1076"/>
          <ac:spMkLst>
            <pc:docMk/>
            <pc:sldMk cId="729265882" sldId="442"/>
            <ac:spMk id="22535" creationId="{00000000-0000-0000-0000-000000000000}"/>
          </ac:spMkLst>
        </pc:spChg>
      </pc:sldChg>
      <pc:sldChg chg="modSp mod">
        <pc:chgData name="Avery Tran" userId="e7947b1b236c621d" providerId="LiveId" clId="{F9E4678A-57FE-4009-AF2D-2D4657BFB91A}" dt="2024-01-22T14:37:31.209" v="3" actId="1076"/>
        <pc:sldMkLst>
          <pc:docMk/>
          <pc:sldMk cId="0" sldId="620"/>
        </pc:sldMkLst>
        <pc:picChg chg="mod">
          <ac:chgData name="Avery Tran" userId="e7947b1b236c621d" providerId="LiveId" clId="{F9E4678A-57FE-4009-AF2D-2D4657BFB91A}" dt="2024-01-22T14:37:31.209" v="3" actId="1076"/>
          <ac:picMkLst>
            <pc:docMk/>
            <pc:sldMk cId="0" sldId="620"/>
            <ac:picMk id="6" creationId="{00000000-0000-0000-0000-000000000000}"/>
          </ac:picMkLst>
        </pc:picChg>
      </pc:sldChg>
      <pc:sldChg chg="modSp mod">
        <pc:chgData name="Avery Tran" userId="e7947b1b236c621d" providerId="LiveId" clId="{F9E4678A-57FE-4009-AF2D-2D4657BFB91A}" dt="2024-01-22T14:39:27.514" v="4" actId="1076"/>
        <pc:sldMkLst>
          <pc:docMk/>
          <pc:sldMk cId="2111733030" sldId="622"/>
        </pc:sldMkLst>
        <pc:picChg chg="mod">
          <ac:chgData name="Avery Tran" userId="e7947b1b236c621d" providerId="LiveId" clId="{F9E4678A-57FE-4009-AF2D-2D4657BFB91A}" dt="2024-01-22T14:39:27.514" v="4" actId="1076"/>
          <ac:picMkLst>
            <pc:docMk/>
            <pc:sldMk cId="2111733030" sldId="622"/>
            <ac:picMk id="3" creationId="{C9E96359-A970-4E2C-ABE8-2D6121F9D0C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2EB63DE0-B063-46A7-9734-DF9E9704B983}" type="datetimeFigureOut">
              <a:rPr lang="en-US" smtClean="0"/>
              <a:t>1/22/2024</a:t>
            </a:fld>
            <a:endParaRPr lang="en-US" dirty="0"/>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3F8A95DD-14B3-4868-9664-F7E3F43124BB}" type="slidenum">
              <a:rPr lang="en-US" smtClean="0"/>
              <a:t>‹#›</a:t>
            </a:fld>
            <a:endParaRPr lang="en-US" dirty="0"/>
          </a:p>
        </p:txBody>
      </p:sp>
    </p:spTree>
    <p:extLst>
      <p:ext uri="{BB962C8B-B14F-4D97-AF65-F5344CB8AC3E}">
        <p14:creationId xmlns:p14="http://schemas.microsoft.com/office/powerpoint/2010/main" val="1081631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6200" y="0"/>
            <a:ext cx="2971800" cy="457200"/>
          </a:xfrm>
          <a:prstGeom prst="rect">
            <a:avLst/>
          </a:prstGeom>
        </p:spPr>
        <p:txBody>
          <a:bodyPr vert="horz" lIns="91440" tIns="45720" rIns="91440" bIns="45720" rtlCol="0"/>
          <a:lstStyle>
            <a:lvl1pPr algn="r">
              <a:defRPr sz="1200">
                <a:latin typeface="Times New Roman"/>
              </a:defRPr>
            </a:lvl1pPr>
          </a:lstStyle>
          <a:p>
            <a:fld id="{49722716-B22D-497D-A16D-19373AE1DC73}" type="datetimeFigureOut">
              <a:rPr lang="en-US" smtClean="0"/>
              <a:pPr/>
              <a:t>1/22/2024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1440" tIns="45720" rIns="91440" bIns="45720" rtlCol="0" anchor="b"/>
          <a:lstStyle>
            <a:lvl1pPr algn="r">
              <a:defRPr sz="1200">
                <a:latin typeface="Times New Roman"/>
              </a:defRPr>
            </a:lvl1pPr>
          </a:lstStyle>
          <a:p>
            <a:fld id="{50487CD4-3DE0-49C7-9831-CC475FAE4B56}" type="slidenum">
              <a:rPr lang="en-US" smtClean="0"/>
              <a:pPr/>
              <a:t>‹#›</a:t>
            </a:fld>
            <a:endParaRPr lang="en-US" dirty="0"/>
          </a:p>
        </p:txBody>
      </p:sp>
    </p:spTree>
    <p:extLst>
      <p:ext uri="{BB962C8B-B14F-4D97-AF65-F5344CB8AC3E}">
        <p14:creationId xmlns:p14="http://schemas.microsoft.com/office/powerpoint/2010/main" val="408097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a:ea typeface="+mn-ea"/>
        <a:cs typeface="+mn-cs"/>
      </a:defRPr>
    </a:lvl1pPr>
    <a:lvl2pPr marL="457200" algn="l" defTabSz="914400" rtl="0" eaLnBrk="1" latinLnBrk="0" hangingPunct="1">
      <a:defRPr sz="1200" kern="1200">
        <a:solidFill>
          <a:schemeClr val="tx1"/>
        </a:solidFill>
        <a:latin typeface="Times New Roman"/>
        <a:ea typeface="+mn-ea"/>
        <a:cs typeface="+mn-cs"/>
      </a:defRPr>
    </a:lvl2pPr>
    <a:lvl3pPr marL="914400" algn="l" defTabSz="914400" rtl="0" eaLnBrk="1" latinLnBrk="0" hangingPunct="1">
      <a:defRPr sz="1200" kern="1200">
        <a:solidFill>
          <a:schemeClr val="tx1"/>
        </a:solidFill>
        <a:latin typeface="Times New Roman"/>
        <a:ea typeface="+mn-ea"/>
        <a:cs typeface="+mn-cs"/>
      </a:defRPr>
    </a:lvl3pPr>
    <a:lvl4pPr marL="1371600" algn="l" defTabSz="914400" rtl="0" eaLnBrk="1" latinLnBrk="0" hangingPunct="1">
      <a:defRPr sz="1200" kern="1200">
        <a:solidFill>
          <a:schemeClr val="tx1"/>
        </a:solidFill>
        <a:latin typeface="Times New Roman"/>
        <a:ea typeface="+mn-ea"/>
        <a:cs typeface="+mn-cs"/>
      </a:defRPr>
    </a:lvl4pPr>
    <a:lvl5pPr marL="1828800" algn="l" defTabSz="914400" rtl="0" eaLnBrk="1" latinLnBrk="0" hangingPunct="1">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TAG_Instructor: In this chapter we’ll explore SAS Programs. We’ll begin by taking a high level look at a program and define its components. Next we’ll see how to submit a program and browse the results. Finally we’ll focus on program syntax.</a:t>
            </a:r>
          </a:p>
          <a:p>
            <a:endParaRPr lang="en-US" dirty="0"/>
          </a:p>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1</a:t>
            </a:fld>
            <a:endParaRPr lang="en-US" sz="1200" dirty="0"/>
          </a:p>
        </p:txBody>
      </p:sp>
    </p:spTree>
    <p:extLst>
      <p:ext uri="{BB962C8B-B14F-4D97-AF65-F5344CB8AC3E}">
        <p14:creationId xmlns:p14="http://schemas.microsoft.com/office/powerpoint/2010/main" val="110465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C9681A57-4357-4D96-AA7E-C0B2BFAC8472}" type="slidenum">
              <a:rPr lang="en-US" sz="1200" smtClean="0">
                <a:latin typeface="Times New Roman" pitchFamily="18" charset="0"/>
              </a:rPr>
              <a:pPr/>
              <a:t>10</a:t>
            </a:fld>
            <a:endParaRPr lang="en-US" sz="1200" dirty="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TAG_Instructor</a:t>
            </a:r>
            <a:r>
              <a:rPr lang="en-US" dirty="0"/>
              <a:t>: </a:t>
            </a:r>
            <a:r>
              <a:rPr lang="en-US" dirty="0">
                <a:latin typeface="Times New Roman" pitchFamily="18" charset="0"/>
              </a:rPr>
              <a:t>This PROC PRINT step is listing the</a:t>
            </a:r>
            <a:r>
              <a:rPr lang="en-US" baseline="0" dirty="0">
                <a:latin typeface="Times New Roman" pitchFamily="18" charset="0"/>
              </a:rPr>
              <a:t> data set created in the DATA step. It generates a report.</a:t>
            </a:r>
            <a:endParaRPr lang="en-US" dirty="0">
              <a:latin typeface="Times New Roman" pitchFamily="18" charset="0"/>
            </a:endParaRPr>
          </a:p>
        </p:txBody>
      </p:sp>
    </p:spTree>
    <p:extLst>
      <p:ext uri="{BB962C8B-B14F-4D97-AF65-F5344CB8AC3E}">
        <p14:creationId xmlns:p14="http://schemas.microsoft.com/office/powerpoint/2010/main" val="232200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21241860-9E4F-4E84-A002-C1ED85B69B39}" type="slidenum">
              <a:rPr lang="en-US" sz="1200" smtClean="0">
                <a:latin typeface="Times New Roman" pitchFamily="18" charset="0"/>
              </a:rPr>
              <a:pPr/>
              <a:t>11</a:t>
            </a:fld>
            <a:endParaRPr lang="en-US" sz="1200" dirty="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TAG_Instructor</a:t>
            </a:r>
            <a:r>
              <a:rPr lang="en-US" dirty="0"/>
              <a:t>: </a:t>
            </a:r>
            <a:r>
              <a:rPr lang="en-US" dirty="0">
                <a:latin typeface="Times New Roman" pitchFamily="18" charset="0"/>
              </a:rPr>
              <a:t>This PROC MEANS step is analyzing and summarizing the Salary variable in the work.newsalesemps data set that was just created. </a:t>
            </a:r>
            <a:r>
              <a:rPr lang="en-US" baseline="0" dirty="0">
                <a:latin typeface="Times New Roman" pitchFamily="18" charset="0"/>
              </a:rPr>
              <a:t>It generates a report.</a:t>
            </a:r>
            <a:endParaRPr lang="en-US" dirty="0">
              <a:latin typeface="Times New Roman" pitchFamily="18" charset="0"/>
            </a:endParaRPr>
          </a:p>
        </p:txBody>
      </p:sp>
    </p:spTree>
    <p:extLst>
      <p:ext uri="{BB962C8B-B14F-4D97-AF65-F5344CB8AC3E}">
        <p14:creationId xmlns:p14="http://schemas.microsoft.com/office/powerpoint/2010/main" val="777932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12</a:t>
            </a:fld>
            <a:endParaRPr lang="en-US" sz="1200" dirty="0">
              <a:solidFill>
                <a:prstClr val="black"/>
              </a:solidFill>
            </a:endParaRPr>
          </a:p>
        </p:txBody>
      </p:sp>
    </p:spTree>
    <p:extLst>
      <p:ext uri="{BB962C8B-B14F-4D97-AF65-F5344CB8AC3E}">
        <p14:creationId xmlns:p14="http://schemas.microsoft.com/office/powerpoint/2010/main" val="238477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13</a:t>
            </a:fld>
            <a:endParaRPr lang="en-US" sz="1200" dirty="0"/>
          </a:p>
        </p:txBody>
      </p:sp>
    </p:spTree>
    <p:extLst>
      <p:ext uri="{BB962C8B-B14F-4D97-AF65-F5344CB8AC3E}">
        <p14:creationId xmlns:p14="http://schemas.microsoft.com/office/powerpoint/2010/main" val="4063882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828A1F35-2A9F-4D3E-B933-8EF0DDD33254}" type="slidenum">
              <a:rPr lang="en-US" sz="1200" smtClean="0">
                <a:latin typeface="Times New Roman" pitchFamily="18" charset="0"/>
              </a:rPr>
              <a:pPr/>
              <a:t>14</a:t>
            </a:fld>
            <a:endParaRPr lang="en-US" sz="1200" dirty="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 </a:t>
            </a:r>
          </a:p>
          <a:p>
            <a:endParaRPr lang="en-US" dirty="0">
              <a:latin typeface="Times New Roman" pitchFamily="18" charset="0"/>
            </a:endParaRPr>
          </a:p>
        </p:txBody>
      </p:sp>
    </p:spTree>
    <p:extLst>
      <p:ext uri="{BB962C8B-B14F-4D97-AF65-F5344CB8AC3E}">
        <p14:creationId xmlns:p14="http://schemas.microsoft.com/office/powerpoint/2010/main" val="501044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foreground</a:t>
            </a:r>
            <a:r>
              <a:rPr lang="en-US" baseline="0" dirty="0"/>
              <a:t> processing, the SAS interface coordinates all the work, so you cannot use your SAS interface to do other work while your program is running.</a:t>
            </a:r>
          </a:p>
          <a:p>
            <a:pPr marL="171450" indent="-171450">
              <a:buFont typeface="Arial" panose="020B0604020202020204" pitchFamily="34" charset="0"/>
              <a:buChar char="•"/>
            </a:pPr>
            <a:r>
              <a:rPr lang="en-US" dirty="0"/>
              <a:t>With background processing, the operating environment coordinates all the work, so you can use your workstation session while </a:t>
            </a:r>
            <a:r>
              <a:rPr lang="en-US" baseline="0" dirty="0"/>
              <a:t>your program is running.</a:t>
            </a:r>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15</a:t>
            </a:fld>
            <a:endParaRPr lang="en-US" dirty="0"/>
          </a:p>
        </p:txBody>
      </p:sp>
    </p:spTree>
    <p:extLst>
      <p:ext uri="{BB962C8B-B14F-4D97-AF65-F5344CB8AC3E}">
        <p14:creationId xmlns:p14="http://schemas.microsoft.com/office/powerpoint/2010/main" val="213044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16</a:t>
            </a:fld>
            <a:endParaRPr lang="en-US" dirty="0"/>
          </a:p>
        </p:txBody>
      </p:sp>
    </p:spTree>
    <p:extLst>
      <p:ext uri="{BB962C8B-B14F-4D97-AF65-F5344CB8AC3E}">
        <p14:creationId xmlns:p14="http://schemas.microsoft.com/office/powerpoint/2010/main" val="3941061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17</a:t>
            </a:fld>
            <a:endParaRPr lang="en-US" dirty="0"/>
          </a:p>
        </p:txBody>
      </p:sp>
    </p:spTree>
    <p:extLst>
      <p:ext uri="{BB962C8B-B14F-4D97-AF65-F5344CB8AC3E}">
        <p14:creationId xmlns:p14="http://schemas.microsoft.com/office/powerpoint/2010/main" val="912432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18</a:t>
            </a:fld>
            <a:endParaRPr lang="en-US" dirty="0"/>
          </a:p>
        </p:txBody>
      </p:sp>
    </p:spTree>
    <p:extLst>
      <p:ext uri="{BB962C8B-B14F-4D97-AF65-F5344CB8AC3E}">
        <p14:creationId xmlns:p14="http://schemas.microsoft.com/office/powerpoint/2010/main" val="17818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19</a:t>
            </a:fld>
            <a:endParaRPr lang="en-US" dirty="0"/>
          </a:p>
        </p:txBody>
      </p:sp>
    </p:spTree>
    <p:extLst>
      <p:ext uri="{BB962C8B-B14F-4D97-AF65-F5344CB8AC3E}">
        <p14:creationId xmlns:p14="http://schemas.microsoft.com/office/powerpoint/2010/main" val="142479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TAG_Instructor</a:t>
            </a:r>
            <a:r>
              <a:rPr lang="en-US" dirty="0"/>
              <a:t>: Let’s get started by exploring a simple SAS program.</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2</a:t>
            </a:fld>
            <a:endParaRPr lang="en-US" sz="1200" dirty="0"/>
          </a:p>
        </p:txBody>
      </p:sp>
    </p:spTree>
    <p:extLst>
      <p:ext uri="{BB962C8B-B14F-4D97-AF65-F5344CB8AC3E}">
        <p14:creationId xmlns:p14="http://schemas.microsoft.com/office/powerpoint/2010/main" val="3669991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20</a:t>
            </a:fld>
            <a:endParaRPr lang="en-US" dirty="0"/>
          </a:p>
        </p:txBody>
      </p:sp>
    </p:spTree>
    <p:extLst>
      <p:ext uri="{BB962C8B-B14F-4D97-AF65-F5344CB8AC3E}">
        <p14:creationId xmlns:p14="http://schemas.microsoft.com/office/powerpoint/2010/main" val="1259853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21</a:t>
            </a:fld>
            <a:endParaRPr lang="en-US" dirty="0"/>
          </a:p>
        </p:txBody>
      </p:sp>
    </p:spTree>
    <p:extLst>
      <p:ext uri="{BB962C8B-B14F-4D97-AF65-F5344CB8AC3E}">
        <p14:creationId xmlns:p14="http://schemas.microsoft.com/office/powerpoint/2010/main" val="2907893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22</a:t>
            </a:fld>
            <a:endParaRPr lang="en-US" dirty="0"/>
          </a:p>
        </p:txBody>
      </p:sp>
    </p:spTree>
    <p:extLst>
      <p:ext uri="{BB962C8B-B14F-4D97-AF65-F5344CB8AC3E}">
        <p14:creationId xmlns:p14="http://schemas.microsoft.com/office/powerpoint/2010/main" val="3381800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23</a:t>
            </a:fld>
            <a:endParaRPr lang="en-US" dirty="0"/>
          </a:p>
        </p:txBody>
      </p:sp>
    </p:spTree>
    <p:extLst>
      <p:ext uri="{BB962C8B-B14F-4D97-AF65-F5344CB8AC3E}">
        <p14:creationId xmlns:p14="http://schemas.microsoft.com/office/powerpoint/2010/main" val="2599160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24</a:t>
            </a:fld>
            <a:endParaRPr lang="en-US" dirty="0"/>
          </a:p>
        </p:txBody>
      </p:sp>
    </p:spTree>
    <p:extLst>
      <p:ext uri="{BB962C8B-B14F-4D97-AF65-F5344CB8AC3E}">
        <p14:creationId xmlns:p14="http://schemas.microsoft.com/office/powerpoint/2010/main" val="2950780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TAG_Instructor</a:t>
            </a:r>
            <a:r>
              <a:rPr lang="en-US" dirty="0"/>
              <a:t>: SAS program structure is flexible, but there are some rules that must be followed. Lets explore program syntax.</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25</a:t>
            </a:fld>
            <a:endParaRPr lang="en-US" sz="1200" dirty="0"/>
          </a:p>
        </p:txBody>
      </p:sp>
    </p:spTree>
    <p:extLst>
      <p:ext uri="{BB962C8B-B14F-4D97-AF65-F5344CB8AC3E}">
        <p14:creationId xmlns:p14="http://schemas.microsoft.com/office/powerpoint/2010/main" val="1152778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1427ACA8-A035-465E-B321-0AE57A60A3B9}" type="slidenum">
              <a:rPr lang="en-US" sz="1200" smtClean="0"/>
              <a:pPr/>
              <a:t>26</a:t>
            </a:fld>
            <a:endParaRPr lang="en-US" sz="1200"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TAG_Instructor</a:t>
            </a:r>
            <a:r>
              <a:rPr lang="en-US" dirty="0"/>
              <a:t>: </a:t>
            </a:r>
            <a:endParaRPr lang="en-US" dirty="0">
              <a:latin typeface="Arial" pitchFamily="34" charset="0"/>
            </a:endParaRPr>
          </a:p>
        </p:txBody>
      </p:sp>
    </p:spTree>
    <p:extLst>
      <p:ext uri="{BB962C8B-B14F-4D97-AF65-F5344CB8AC3E}">
        <p14:creationId xmlns:p14="http://schemas.microsoft.com/office/powerpoint/2010/main" val="1392105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TAG_Instructor</a:t>
            </a:r>
            <a:r>
              <a:rPr lang="en-US" dirty="0"/>
              <a:t>: </a:t>
            </a:r>
            <a:r>
              <a:rPr lang="en-US" baseline="0" dirty="0"/>
              <a:t>Management wants the SAS programmers to write well-formatted, clearly documented code. The programmers need to know the syntax rules for SAS programming statements and comments.</a:t>
            </a:r>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27</a:t>
            </a:fld>
            <a:endParaRPr lang="en-US" dirty="0"/>
          </a:p>
        </p:txBody>
      </p:sp>
    </p:spTree>
    <p:extLst>
      <p:ext uri="{BB962C8B-B14F-4D97-AF65-F5344CB8AC3E}">
        <p14:creationId xmlns:p14="http://schemas.microsoft.com/office/powerpoint/2010/main" val="745741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TAG_Instructor</a:t>
            </a:r>
            <a:r>
              <a:rPr lang="en-US" dirty="0"/>
              <a:t>: SAS statements usually begin with a keyword, and </a:t>
            </a:r>
            <a:r>
              <a:rPr lang="en-US" b="1" dirty="0"/>
              <a:t>always</a:t>
            </a:r>
            <a:r>
              <a:rPr lang="en-US" dirty="0"/>
              <a:t> end with a semicolon. The keywords</a:t>
            </a:r>
            <a:r>
              <a:rPr lang="en-US" baseline="0" dirty="0"/>
              <a:t> and semicolons are highlighted in this program. K</a:t>
            </a:r>
            <a:r>
              <a:rPr lang="en-US" dirty="0"/>
              <a:t>eywords</a:t>
            </a:r>
            <a:r>
              <a:rPr lang="en-US" baseline="0" dirty="0"/>
              <a:t> identify the type of statement, and semicolons end the statement.</a:t>
            </a:r>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28</a:t>
            </a:fld>
            <a:endParaRPr lang="en-US" dirty="0"/>
          </a:p>
        </p:txBody>
      </p:sp>
    </p:spTree>
    <p:extLst>
      <p:ext uri="{BB962C8B-B14F-4D97-AF65-F5344CB8AC3E}">
        <p14:creationId xmlns:p14="http://schemas.microsoft.com/office/powerpoint/2010/main" val="2126501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2D152D8A-EA45-4CB1-A818-1E3F4F6E1E76}" type="slidenum">
              <a:rPr lang="en-US" sz="1200" smtClean="0">
                <a:latin typeface="Times New Roman" pitchFamily="18" charset="0"/>
              </a:rPr>
              <a:pPr/>
              <a:t>3</a:t>
            </a:fld>
            <a:endParaRPr lang="en-US" sz="1200" dirty="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TAG_Instructor: We’ll look at the components of a SAS program.</a:t>
            </a:r>
            <a:endParaRPr lang="en-US" dirty="0">
              <a:latin typeface="Times New Roman" pitchFamily="18" charset="0"/>
            </a:endParaRPr>
          </a:p>
        </p:txBody>
      </p:sp>
    </p:spTree>
    <p:extLst>
      <p:ext uri="{BB962C8B-B14F-4D97-AF65-F5344CB8AC3E}">
        <p14:creationId xmlns:p14="http://schemas.microsoft.com/office/powerpoint/2010/main" val="2352133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30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471927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TAG_Instructor</a:t>
            </a:r>
            <a:r>
              <a:rPr lang="en-US" dirty="0"/>
              <a:t>: SAS is very flexible about spacing</a:t>
            </a:r>
            <a:r>
              <a:rPr lang="en-US" baseline="0" dirty="0"/>
              <a:t> and program structure, but the flexibility can lead to programs that are difficult to read.</a:t>
            </a:r>
          </a:p>
          <a:p>
            <a:r>
              <a:rPr lang="en-US" dirty="0"/>
              <a:t>You could ask “How many steps are in this program” to stress that it</a:t>
            </a:r>
            <a:r>
              <a:rPr lang="en-US" baseline="0" dirty="0"/>
              <a:t> is harder to read. Give them a minute to read the program, then tell them it is the same program as the previous – with 3 steps.</a:t>
            </a:r>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31</a:t>
            </a:fld>
            <a:endParaRPr lang="en-US" dirty="0"/>
          </a:p>
        </p:txBody>
      </p:sp>
    </p:spTree>
    <p:extLst>
      <p:ext uri="{BB962C8B-B14F-4D97-AF65-F5344CB8AC3E}">
        <p14:creationId xmlns:p14="http://schemas.microsoft.com/office/powerpoint/2010/main" val="4227547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C2D91D52-9CCF-4927-912D-8945018C4326}" type="slidenum">
              <a:rPr lang="en-US" sz="1200" smtClean="0"/>
              <a:pPr/>
              <a:t>32</a:t>
            </a:fld>
            <a:endParaRPr lang="en-US" sz="1200"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TAG_Instructor</a:t>
            </a:r>
            <a:r>
              <a:rPr lang="en-US" dirty="0"/>
              <a:t>: This program uses an unconventional formatting style. It takes advantage</a:t>
            </a:r>
            <a:r>
              <a:rPr lang="en-US" baseline="0" dirty="0"/>
              <a:t> of the free-format style SAS permits, but at a cost of being hard to read. Go thru the rules.</a:t>
            </a:r>
            <a:endParaRPr lang="en-US" dirty="0"/>
          </a:p>
          <a:p>
            <a:pPr eaLnBrk="1" hangingPunct="1"/>
            <a:endParaRPr lang="en-US" dirty="0">
              <a:latin typeface="Arial" pitchFamily="34" charset="0"/>
            </a:endParaRPr>
          </a:p>
          <a:p>
            <a:pPr eaLnBrk="1" hangingPunct="1"/>
            <a:r>
              <a:rPr lang="en-US" dirty="0">
                <a:latin typeface="Arial" pitchFamily="34" charset="0"/>
              </a:rPr>
              <a:t>Sometimes we like to say that “just because you can does not mean you should.”</a:t>
            </a:r>
          </a:p>
        </p:txBody>
      </p:sp>
    </p:spTree>
    <p:extLst>
      <p:ext uri="{BB962C8B-B14F-4D97-AF65-F5344CB8AC3E}">
        <p14:creationId xmlns:p14="http://schemas.microsoft.com/office/powerpoint/2010/main" val="3840169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BEDF6EEB-6382-4D16-B565-5E77E78F83A9}" type="slidenum">
              <a:rPr lang="en-US" sz="1200" smtClean="0"/>
              <a:pPr/>
              <a:t>33</a:t>
            </a:fld>
            <a:endParaRPr lang="en-US" sz="1200"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itchFamily="34" charset="0"/>
              </a:rPr>
              <a:t>Notes: White space can be </a:t>
            </a:r>
            <a:r>
              <a:rPr lang="en-US" dirty="0"/>
              <a:t>blanks, tabs, and new lines. Add them as needed to increase</a:t>
            </a:r>
            <a:r>
              <a:rPr lang="en-US" baseline="0" dirty="0"/>
              <a:t> the readability of the code.</a:t>
            </a:r>
            <a:r>
              <a:rPr lang="en-US" dirty="0"/>
              <a:t> </a:t>
            </a:r>
          </a:p>
          <a:p>
            <a:pPr eaLnBrk="1" hangingPunct="1"/>
            <a:r>
              <a:rPr lang="en-US" dirty="0" err="1"/>
              <a:t>TAG_Instructor</a:t>
            </a:r>
            <a:r>
              <a:rPr lang="en-US" dirty="0"/>
              <a:t>: </a:t>
            </a:r>
            <a:r>
              <a:rPr lang="en-US" dirty="0">
                <a:latin typeface="Arial" pitchFamily="34" charset="0"/>
              </a:rPr>
              <a:t>Instead we</a:t>
            </a:r>
            <a:r>
              <a:rPr lang="en-US" baseline="0" dirty="0">
                <a:latin typeface="Arial" pitchFamily="34" charset="0"/>
              </a:rPr>
              <a:t> recommend that you use a conventional programming style: add white space to make the program more readable. We also recommend that you begin each statement on a new line, indent statements within a step, and indent continued lines in a multi-line statement.</a:t>
            </a:r>
            <a:endParaRPr lang="en-US" dirty="0">
              <a:latin typeface="Arial" pitchFamily="34" charset="0"/>
            </a:endParaRPr>
          </a:p>
        </p:txBody>
      </p:sp>
    </p:spTree>
    <p:extLst>
      <p:ext uri="{BB962C8B-B14F-4D97-AF65-F5344CB8AC3E}">
        <p14:creationId xmlns:p14="http://schemas.microsoft.com/office/powerpoint/2010/main" val="2591120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TAG_Instructor</a:t>
            </a:r>
            <a:r>
              <a:rPr lang="en-US" dirty="0"/>
              <a:t>: </a:t>
            </a:r>
            <a:r>
              <a:rPr lang="en-US" dirty="0">
                <a:latin typeface="Times New Roman" pitchFamily="18" charset="0"/>
              </a:rPr>
              <a:t>Comments are used to</a:t>
            </a:r>
            <a:r>
              <a:rPr lang="en-US" baseline="0" dirty="0">
                <a:latin typeface="Times New Roman" pitchFamily="18" charset="0"/>
              </a:rPr>
              <a:t> document a program. </a:t>
            </a:r>
            <a:r>
              <a:rPr lang="en-US" dirty="0">
                <a:latin typeface="Times New Roman" pitchFamily="18" charset="0"/>
              </a:rPr>
              <a:t>For example, you can use comments at the beginning of a SAS program to document the purpose of the program, and anywhere in the program to explain segments of code, or mark SAS code as non-executing text. Using comments to mark SAS code as non-executing text is also called </a:t>
            </a:r>
            <a:r>
              <a:rPr lang="en-US" i="1" dirty="0">
                <a:latin typeface="Times New Roman" pitchFamily="18" charset="0"/>
              </a:rPr>
              <a:t>commenting out code</a:t>
            </a:r>
            <a:r>
              <a:rPr lang="en-US" dirty="0">
                <a:latin typeface="Times New Roman" pitchFamily="18" charset="0"/>
              </a:rPr>
              <a:t>. </a:t>
            </a:r>
          </a:p>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34</a:t>
            </a:fld>
            <a:endParaRPr lang="en-US" dirty="0"/>
          </a:p>
        </p:txBody>
      </p:sp>
    </p:spTree>
    <p:extLst>
      <p:ext uri="{BB962C8B-B14F-4D97-AF65-F5344CB8AC3E}">
        <p14:creationId xmlns:p14="http://schemas.microsoft.com/office/powerpoint/2010/main" val="3701787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FF5C52CA-B3CD-475E-9F23-8448C78BE8C8}" type="slidenum">
              <a:rPr lang="en-US" sz="1200" smtClean="0"/>
              <a:pPr/>
              <a:t>35</a:t>
            </a:fld>
            <a:endParaRPr lang="en-US" sz="1200"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TAG_Instructor</a:t>
            </a:r>
            <a:r>
              <a:rPr lang="en-US" dirty="0"/>
              <a:t>: </a:t>
            </a:r>
            <a:r>
              <a:rPr lang="en-US" dirty="0">
                <a:latin typeface="Arial" pitchFamily="34" charset="0"/>
              </a:rPr>
              <a:t>This program contains four comments. The first comment describes the program. The second comment is within a statement. The third comment is commenting out a step. The fourth comment is commenting out a statement. </a:t>
            </a:r>
          </a:p>
          <a:p>
            <a:pPr eaLnBrk="1" hangingPunct="1"/>
            <a:endParaRPr lang="en-US" dirty="0">
              <a:latin typeface="Arial" pitchFamily="34" charset="0"/>
            </a:endParaRPr>
          </a:p>
          <a:p>
            <a:pPr eaLnBrk="1" hangingPunct="1"/>
            <a:r>
              <a:rPr lang="en-US" dirty="0">
                <a:latin typeface="Arial" pitchFamily="34" charset="0"/>
              </a:rPr>
              <a:t>The</a:t>
            </a:r>
            <a:r>
              <a:rPr lang="en-US" baseline="0" dirty="0">
                <a:latin typeface="Arial" pitchFamily="34" charset="0"/>
              </a:rPr>
              <a:t> comment statement cannot be used inside another statement.</a:t>
            </a:r>
            <a:r>
              <a:rPr lang="en-US" dirty="0">
                <a:latin typeface="Arial" pitchFamily="34" charset="0"/>
              </a:rPr>
              <a:t> </a:t>
            </a:r>
          </a:p>
        </p:txBody>
      </p:sp>
    </p:spTree>
    <p:extLst>
      <p:ext uri="{BB962C8B-B14F-4D97-AF65-F5344CB8AC3E}">
        <p14:creationId xmlns:p14="http://schemas.microsoft.com/office/powerpoint/2010/main" val="457957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36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37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928943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38</a:t>
            </a:fld>
            <a:endParaRPr lang="en-US" sz="1200" dirty="0">
              <a:solidFill>
                <a:prstClr val="black"/>
              </a:solidFill>
            </a:endParaRPr>
          </a:p>
        </p:txBody>
      </p:sp>
    </p:spTree>
    <p:extLst>
      <p:ext uri="{BB962C8B-B14F-4D97-AF65-F5344CB8AC3E}">
        <p14:creationId xmlns:p14="http://schemas.microsoft.com/office/powerpoint/2010/main" val="2902098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TAG_Instructor</a:t>
            </a:r>
            <a:r>
              <a:rPr lang="en-US" dirty="0"/>
              <a:t>: A good programmer can identify and correct errors</a:t>
            </a:r>
            <a:r>
              <a:rPr lang="en-US" baseline="0" dirty="0"/>
              <a:t> in their programs. </a:t>
            </a:r>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39</a:t>
            </a:fld>
            <a:endParaRPr lang="en-US" dirty="0"/>
          </a:p>
        </p:txBody>
      </p:sp>
    </p:spTree>
    <p:extLst>
      <p:ext uri="{BB962C8B-B14F-4D97-AF65-F5344CB8AC3E}">
        <p14:creationId xmlns:p14="http://schemas.microsoft.com/office/powerpoint/2010/main" val="763768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EF0AFAFB-8E6E-4573-B42B-D649A39C276F}" type="slidenum">
              <a:rPr lang="en-US" sz="1200" smtClean="0">
                <a:latin typeface="Times New Roman" pitchFamily="18" charset="0"/>
              </a:rPr>
              <a:pPr/>
              <a:t>4</a:t>
            </a:fld>
            <a:endParaRPr lang="en-US" sz="1200" dirty="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TAG_Instructor</a:t>
            </a:r>
            <a:r>
              <a:rPr lang="en-US" dirty="0"/>
              <a:t>: </a:t>
            </a:r>
            <a:r>
              <a:rPr lang="en-US" sz="1200" kern="1200" dirty="0">
                <a:solidFill>
                  <a:schemeClr val="tx1"/>
                </a:solidFill>
                <a:effectLst/>
                <a:latin typeface="Times New Roman"/>
                <a:ea typeface="+mn-ea"/>
                <a:cs typeface="+mn-cs"/>
              </a:rPr>
              <a:t>A SAS program is a sequence of steps. There are only two types of steps in SAS: DATA and PROC steps</a:t>
            </a:r>
          </a:p>
          <a:p>
            <a:endParaRPr lang="en-US" sz="1200" kern="1200" dirty="0">
              <a:solidFill>
                <a:schemeClr val="tx1"/>
              </a:solidFill>
              <a:effectLst/>
              <a:latin typeface="Times New Roman"/>
              <a:ea typeface="+mn-ea"/>
              <a:cs typeface="+mn-cs"/>
            </a:endParaRPr>
          </a:p>
          <a:p>
            <a:r>
              <a:rPr lang="en-US" sz="1200" kern="1200" dirty="0">
                <a:solidFill>
                  <a:schemeClr val="tx1"/>
                </a:solidFill>
                <a:effectLst/>
                <a:latin typeface="Times New Roman"/>
                <a:ea typeface="+mn-ea"/>
                <a:cs typeface="+mn-cs"/>
              </a:rPr>
              <a:t>DATA steps read from an input source and create a SAS data set. </a:t>
            </a:r>
          </a:p>
          <a:p>
            <a:r>
              <a:rPr lang="en-US" sz="1200" kern="1200" dirty="0">
                <a:solidFill>
                  <a:schemeClr val="tx1"/>
                </a:solidFill>
                <a:effectLst/>
                <a:latin typeface="Times New Roman"/>
                <a:ea typeface="+mn-ea"/>
                <a:cs typeface="+mn-cs"/>
              </a:rPr>
              <a:t>PROC steps read and process a SAS data set, often generating an output report.</a:t>
            </a:r>
          </a:p>
          <a:p>
            <a:endParaRPr lang="en-US" sz="1200" kern="1200" dirty="0">
              <a:solidFill>
                <a:schemeClr val="tx1"/>
              </a:solidFill>
              <a:effectLst/>
              <a:latin typeface="Times New Roman"/>
              <a:ea typeface="+mn-ea"/>
              <a:cs typeface="+mn-cs"/>
            </a:endParaRPr>
          </a:p>
        </p:txBody>
      </p:sp>
    </p:spTree>
    <p:extLst>
      <p:ext uri="{BB962C8B-B14F-4D97-AF65-F5344CB8AC3E}">
        <p14:creationId xmlns:p14="http://schemas.microsoft.com/office/powerpoint/2010/main" val="2591726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CF86D5C4-488D-4012-B606-304BAE58BC69}" type="slidenum">
              <a:rPr lang="en-US" sz="1200" smtClean="0"/>
              <a:pPr/>
              <a:t>40</a:t>
            </a:fld>
            <a:endParaRPr lang="en-US" sz="1200"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TAG_Instructor</a:t>
            </a:r>
            <a:r>
              <a:rPr lang="en-US" dirty="0"/>
              <a:t>: </a:t>
            </a:r>
            <a:r>
              <a:rPr lang="en-US" dirty="0">
                <a:latin typeface="Arial" pitchFamily="34" charset="0"/>
              </a:rPr>
              <a:t>A syntax error is reported when a</a:t>
            </a:r>
            <a:r>
              <a:rPr lang="en-US" baseline="0" dirty="0">
                <a:latin typeface="Arial" pitchFamily="34" charset="0"/>
              </a:rPr>
              <a:t> program statement violates the rules of the programming language. Syntax errors are found during the compile phase, before SAS executes the program.</a:t>
            </a:r>
          </a:p>
          <a:p>
            <a:pPr eaLnBrk="1" hangingPunct="1"/>
            <a:endParaRPr lang="en-US" baseline="0" dirty="0">
              <a:latin typeface="Arial" pitchFamily="34" charset="0"/>
            </a:endParaRPr>
          </a:p>
          <a:p>
            <a:pPr eaLnBrk="1" hangingPunct="1"/>
            <a:r>
              <a:rPr lang="en-US" baseline="0" dirty="0">
                <a:latin typeface="Arial" pitchFamily="34" charset="0"/>
              </a:rPr>
              <a:t>Syntax errors in SAS are typically caused by misspelled keywords, unmatched quotation marks, missing semicolons or invalid options.</a:t>
            </a:r>
          </a:p>
        </p:txBody>
      </p:sp>
    </p:spTree>
    <p:extLst>
      <p:ext uri="{BB962C8B-B14F-4D97-AF65-F5344CB8AC3E}">
        <p14:creationId xmlns:p14="http://schemas.microsoft.com/office/powerpoint/2010/main" val="776159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992395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err="1"/>
              <a:t>TAG_Instructor</a:t>
            </a:r>
            <a:r>
              <a:rPr lang="en-US" dirty="0"/>
              <a:t>: </a:t>
            </a:r>
            <a:r>
              <a:rPr lang="en-US" dirty="0">
                <a:latin typeface="Times New Roman" pitchFamily="18" charset="0"/>
              </a:rPr>
              <a:t>The Enhanced Editor uses the color red to indicate a potential error in your SAS code. Notice that the misspelled word </a:t>
            </a:r>
            <a:r>
              <a:rPr lang="en-US" b="1" dirty="0">
                <a:latin typeface="Times New Roman" pitchFamily="18" charset="0"/>
              </a:rPr>
              <a:t>D-A-A-T</a:t>
            </a:r>
            <a:r>
              <a:rPr lang="en-US" dirty="0">
                <a:latin typeface="Times New Roman" pitchFamily="18" charset="0"/>
              </a:rPr>
              <a:t> is displayed in red. This misspelling affects other statements following it</a:t>
            </a:r>
            <a:r>
              <a:rPr lang="en-US" baseline="0" dirty="0">
                <a:latin typeface="Times New Roman" pitchFamily="18" charset="0"/>
              </a:rPr>
              <a:t> since those statements are only permitted in a DATA step, and this is not recognized as such.</a:t>
            </a:r>
          </a:p>
          <a:p>
            <a:pPr eaLnBrk="1" hangingPunct="1"/>
            <a:endParaRPr lang="en-US" baseline="0" dirty="0">
              <a:latin typeface="Times New Roman" pitchFamily="18" charset="0"/>
            </a:endParaRPr>
          </a:p>
          <a:p>
            <a:pPr eaLnBrk="1" hangingPunct="1"/>
            <a:r>
              <a:rPr lang="en-US" baseline="0" dirty="0">
                <a:latin typeface="Times New Roman" pitchFamily="18" charset="0"/>
              </a:rPr>
              <a:t>The RUN statement in the PROC PRINT step is not the correct font or color, and neither is the work average in the PROC MEANS statement.</a:t>
            </a:r>
            <a:endParaRPr lang="en-US" dirty="0">
              <a:latin typeface="Times New Roman" pitchFamily="18" charset="0"/>
            </a:endParaRPr>
          </a:p>
          <a:p>
            <a:pPr eaLnBrk="1" hangingPunct="1"/>
            <a:endParaRPr lang="en-US" dirty="0">
              <a:latin typeface="Times New Roman" pitchFamily="18" charset="0"/>
            </a:endParaRPr>
          </a:p>
          <a:p>
            <a:pPr eaLnBrk="1" hangingPunct="1"/>
            <a:r>
              <a:rPr lang="en-US" dirty="0">
                <a:latin typeface="Times New Roman" pitchFamily="18" charset="0"/>
              </a:rPr>
              <a:t>Code can also contain logic errors. You learn about logic errors later in this course.</a:t>
            </a:r>
            <a:endParaRPr lang="sv-SE" dirty="0">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50487CD4-3DE0-49C7-9831-CC475FAE4B56}" type="slidenum">
              <a:rPr lang="en-US" smtClean="0"/>
              <a:pPr/>
              <a:t>43</a:t>
            </a:fld>
            <a:endParaRPr lang="en-US" dirty="0"/>
          </a:p>
        </p:txBody>
      </p:sp>
    </p:spTree>
    <p:extLst>
      <p:ext uri="{BB962C8B-B14F-4D97-AF65-F5344CB8AC3E}">
        <p14:creationId xmlns:p14="http://schemas.microsoft.com/office/powerpoint/2010/main" val="1771015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CF86D5C4-488D-4012-B606-304BAE58BC69}" type="slidenum">
              <a:rPr lang="en-US" sz="1200" smtClean="0"/>
              <a:pPr/>
              <a:t>44</a:t>
            </a:fld>
            <a:endParaRPr lang="en-US" sz="1200"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TAG_Instructor</a:t>
            </a:r>
            <a:r>
              <a:rPr lang="en-US" dirty="0"/>
              <a:t>: </a:t>
            </a:r>
            <a:r>
              <a:rPr lang="en-US" dirty="0">
                <a:latin typeface="Arial" pitchFamily="34" charset="0"/>
              </a:rPr>
              <a:t>Error messages are written to the SAS log to describe syntax errors. They are</a:t>
            </a:r>
            <a:r>
              <a:rPr lang="en-US" baseline="0" dirty="0">
                <a:latin typeface="Arial" pitchFamily="34" charset="0"/>
              </a:rPr>
              <a:t> displayed in the color red and often </a:t>
            </a:r>
            <a:r>
              <a:rPr lang="en-US" dirty="0">
                <a:latin typeface="Arial" pitchFamily="34" charset="0"/>
              </a:rPr>
              <a:t>identified</a:t>
            </a:r>
            <a:r>
              <a:rPr lang="en-US" baseline="0" dirty="0">
                <a:latin typeface="Arial" pitchFamily="34" charset="0"/>
              </a:rPr>
              <a:t> by a number. Here we see an example of a warning and an error message. </a:t>
            </a:r>
          </a:p>
        </p:txBody>
      </p:sp>
    </p:spTree>
    <p:extLst>
      <p:ext uri="{BB962C8B-B14F-4D97-AF65-F5344CB8AC3E}">
        <p14:creationId xmlns:p14="http://schemas.microsoft.com/office/powerpoint/2010/main" val="1295724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981066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48</a:t>
            </a:fld>
            <a:endParaRPr lang="en-US" sz="12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7261675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49</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RUN, QUIT, DATA, and PROC statements function as step boundaries, which determine when SAS statements take effect and indicate the end of the current step or the beginning of a new step.</a:t>
            </a:r>
          </a:p>
          <a:p>
            <a:endParaRPr lang="en-US" dirty="0"/>
          </a:p>
        </p:txBody>
      </p:sp>
    </p:spTree>
    <p:extLst>
      <p:ext uri="{BB962C8B-B14F-4D97-AF65-F5344CB8AC3E}">
        <p14:creationId xmlns:p14="http://schemas.microsoft.com/office/powerpoint/2010/main" val="4000917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F0DEA4-FC63-4791-BBC7-A03C00052AC1}" type="slidenum">
              <a:rPr lang="en-US" sz="1200" smtClean="0"/>
              <a:pPr/>
              <a:t>50</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d</a:t>
            </a:r>
            <a:endParaRPr lang="sv-SE" dirty="0">
              <a:latin typeface="Times New Roman" pitchFamily="18" charset="0"/>
            </a:endParaRPr>
          </a:p>
          <a:p>
            <a:pPr eaLnBrk="1" hangingPunct="1"/>
            <a:r>
              <a:rPr lang="sv-SE" dirty="0">
                <a:latin typeface="Times New Roman" pitchFamily="18" charset="0"/>
              </a:rPr>
              <a:t>All SAS statements must end with a semicolon, but they are free-format. You can begin or end them anywhere, separate steps with line spaces, and optionally end steps with a RUN statement.</a:t>
            </a:r>
          </a:p>
          <a:p>
            <a:endParaRPr lang="en-US" dirty="0"/>
          </a:p>
        </p:txBody>
      </p:sp>
    </p:spTree>
    <p:extLst>
      <p:ext uri="{BB962C8B-B14F-4D97-AF65-F5344CB8AC3E}">
        <p14:creationId xmlns:p14="http://schemas.microsoft.com/office/powerpoint/2010/main" val="217760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CD07FF77-73F7-462E-B499-A7208FBD8D41}" type="slidenum">
              <a:rPr lang="en-US" sz="1200" smtClean="0"/>
              <a:pPr/>
              <a:t>5</a:t>
            </a:fld>
            <a:endParaRPr lang="en-US" sz="1200"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TAG_Instructor</a:t>
            </a:r>
            <a:r>
              <a:rPr lang="en-US" dirty="0"/>
              <a:t>: </a:t>
            </a:r>
            <a:r>
              <a:rPr lang="en-US" sz="1200" kern="1200" dirty="0">
                <a:solidFill>
                  <a:schemeClr val="tx1"/>
                </a:solidFill>
                <a:effectLst/>
                <a:latin typeface="Times New Roman"/>
                <a:ea typeface="+mn-ea"/>
                <a:cs typeface="+mn-cs"/>
              </a:rPr>
              <a:t>A program is a sequence of steps, and a step is a sequence of statements. This program contains the following statements: DATA, INFILE, INPUT,</a:t>
            </a:r>
            <a:r>
              <a:rPr lang="en-US" sz="1200" kern="1200" baseline="0" dirty="0">
                <a:solidFill>
                  <a:schemeClr val="tx1"/>
                </a:solidFill>
                <a:effectLst/>
                <a:latin typeface="Times New Roman"/>
                <a:ea typeface="+mn-ea"/>
                <a:cs typeface="+mn-cs"/>
              </a:rPr>
              <a:t> </a:t>
            </a:r>
            <a:r>
              <a:rPr lang="en-US" sz="1200" kern="1200" dirty="0">
                <a:solidFill>
                  <a:schemeClr val="tx1"/>
                </a:solidFill>
                <a:effectLst/>
                <a:latin typeface="Times New Roman"/>
                <a:ea typeface="+mn-ea"/>
                <a:cs typeface="+mn-cs"/>
              </a:rPr>
              <a:t>RUN and PROC.</a:t>
            </a:r>
          </a:p>
          <a:p>
            <a:endParaRPr lang="en-US" sz="1200" kern="1200" dirty="0">
              <a:solidFill>
                <a:schemeClr val="tx1"/>
              </a:solidFill>
              <a:effectLst/>
              <a:latin typeface="Times New Roman"/>
              <a:ea typeface="+mn-ea"/>
              <a:cs typeface="+mn-cs"/>
            </a:endParaRPr>
          </a:p>
          <a:p>
            <a:r>
              <a:rPr lang="en-US" sz="1200" kern="1200" dirty="0">
                <a:solidFill>
                  <a:schemeClr val="tx1"/>
                </a:solidFill>
                <a:effectLst/>
                <a:latin typeface="Times New Roman"/>
                <a:ea typeface="+mn-ea"/>
                <a:cs typeface="+mn-cs"/>
              </a:rPr>
              <a:t>Don’t go into detail about the statements - the purpose of this slide is to introduce the term statement.</a:t>
            </a:r>
          </a:p>
          <a:p>
            <a:pPr eaLnBrk="1" hangingPunct="1"/>
            <a:endParaRPr lang="en-US" dirty="0">
              <a:latin typeface="Arial" pitchFamily="34" charset="0"/>
            </a:endParaRPr>
          </a:p>
        </p:txBody>
      </p:sp>
    </p:spTree>
    <p:extLst>
      <p:ext uri="{BB962C8B-B14F-4D97-AF65-F5344CB8AC3E}">
        <p14:creationId xmlns:p14="http://schemas.microsoft.com/office/powerpoint/2010/main" val="29808997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7C4ECD7-BA5C-4FA0-9AFC-DED84BD2DF1D}" type="slidenum">
              <a:rPr lang="en-US" sz="1200" smtClean="0"/>
              <a:pPr/>
              <a:t>51</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defRPr/>
            </a:pPr>
            <a:r>
              <a:rPr lang="en-US" dirty="0"/>
              <a:t>Correct answer: b</a:t>
            </a:r>
          </a:p>
          <a:p>
            <a:pPr eaLnBrk="1" hangingPunct="1">
              <a:defRPr/>
            </a:pPr>
            <a:r>
              <a:rPr lang="en-US" dirty="0"/>
              <a:t>Feedback: PROC steps are typically used to process SAS</a:t>
            </a:r>
            <a:r>
              <a:rPr lang="en-US" baseline="0" dirty="0"/>
              <a:t> data sets (that is, generate reports, graphs, and statistics).</a:t>
            </a:r>
            <a:endParaRPr lang="sv-SE" dirty="0">
              <a:latin typeface="Times New Roman" pitchFamily="18" charset="0"/>
            </a:endParaRPr>
          </a:p>
          <a:p>
            <a:endParaRPr lang="en-US" dirty="0"/>
          </a:p>
        </p:txBody>
      </p:sp>
    </p:spTree>
    <p:extLst>
      <p:ext uri="{BB962C8B-B14F-4D97-AF65-F5344CB8AC3E}">
        <p14:creationId xmlns:p14="http://schemas.microsoft.com/office/powerpoint/2010/main" val="3675429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41173A-D1DA-4CD7-BFBF-27B1F6BDBD05}" type="slidenum">
              <a:rPr lang="en-US" sz="1200" smtClean="0"/>
              <a:pPr/>
              <a:t>52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a</a:t>
            </a:r>
          </a:p>
          <a:p>
            <a:pPr eaLnBrk="1" hangingPunct="1"/>
            <a:r>
              <a:rPr lang="en-US" dirty="0">
                <a:latin typeface="Times New Roman" pitchFamily="18" charset="0"/>
              </a:rPr>
              <a:t>A block comment can contain semicolons and unbalanced quotation marks, can appear anywhere, and doesn’t need a semicolon at the end.</a:t>
            </a:r>
          </a:p>
          <a:p>
            <a:endParaRPr lang="en-US" dirty="0"/>
          </a:p>
        </p:txBody>
      </p:sp>
    </p:spTree>
    <p:extLst>
      <p:ext uri="{BB962C8B-B14F-4D97-AF65-F5344CB8AC3E}">
        <p14:creationId xmlns:p14="http://schemas.microsoft.com/office/powerpoint/2010/main" val="1043139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47AE2F9-F118-4FDE-BB33-6E236CED38A0}" type="slidenum">
              <a:rPr lang="en-US" sz="1200" smtClean="0"/>
              <a:pPr/>
              <a:t>53</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b</a:t>
            </a:r>
          </a:p>
          <a:p>
            <a:pPr marL="0" lvl="1">
              <a:spcBef>
                <a:spcPct val="0"/>
              </a:spcBef>
            </a:pPr>
            <a:r>
              <a:rPr lang="en-US" dirty="0">
                <a:latin typeface="Times New Roman" pitchFamily="18" charset="0"/>
              </a:rPr>
              <a:t>There is a missing</a:t>
            </a:r>
            <a:r>
              <a:rPr lang="en-US" baseline="0" dirty="0">
                <a:latin typeface="Times New Roman" pitchFamily="18" charset="0"/>
              </a:rPr>
              <a:t> semicolon following the data set name. When this step runs, SAS will interpret the word RUN as an option in the PROC PRINT statement (because of the missing semicolon). As a result, the PROC PRINT step will not execute and an error message will be displayed in the log.</a:t>
            </a:r>
            <a:endParaRPr lang="en-US" dirty="0">
              <a:latin typeface="Times New Roman" pitchFamily="18" charset="0"/>
            </a:endParaRPr>
          </a:p>
          <a:p>
            <a:endParaRPr lang="en-US" dirty="0"/>
          </a:p>
        </p:txBody>
      </p:sp>
    </p:spTree>
    <p:extLst>
      <p:ext uri="{BB962C8B-B14F-4D97-AF65-F5344CB8AC3E}">
        <p14:creationId xmlns:p14="http://schemas.microsoft.com/office/powerpoint/2010/main" val="26251315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59FC33-D884-492E-B492-52BC8780C693}" type="slidenum">
              <a:rPr lang="en-US" sz="1200" smtClean="0"/>
              <a:pPr/>
              <a:t>54</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232578" indent="-232578">
              <a:defRPr/>
            </a:pPr>
            <a:r>
              <a:rPr lang="en-US" dirty="0">
                <a:latin typeface="Times New Roman" pitchFamily="18" charset="0"/>
              </a:rPr>
              <a:t>C</a:t>
            </a:r>
            <a:r>
              <a:rPr lang="en-US" dirty="0"/>
              <a:t>orrect answer: a</a:t>
            </a:r>
          </a:p>
          <a:p>
            <a:pPr>
              <a:defRPr/>
            </a:pPr>
            <a:r>
              <a:rPr lang="en-US" dirty="0"/>
              <a:t>SAS keeps a running total of the number of quotation marks in your code. </a:t>
            </a:r>
            <a:r>
              <a:rPr lang="en-US" baseline="0" dirty="0"/>
              <a:t>In the windowing environment, an odd number of quotation marks would cause the program to hang; you would have to stop the program before adding the missing quotation mark and resubmitting the program. In contrast, SAS Enterprise Guide and SAS Studio automatically adds wrapper code that </a:t>
            </a:r>
            <a:r>
              <a:rPr lang="en-US" sz="1200" kern="1200" dirty="0">
                <a:solidFill>
                  <a:schemeClr val="tx1"/>
                </a:solidFill>
                <a:effectLst/>
                <a:latin typeface="Times New Roman"/>
                <a:ea typeface="+mn-ea"/>
                <a:cs typeface="+mn-cs"/>
              </a:rPr>
              <a:t>programmatically balances quotations marks to prevent your program from hanging.</a:t>
            </a:r>
            <a:endParaRPr lang="en-US" dirty="0"/>
          </a:p>
          <a:p>
            <a:endParaRPr lang="en-US" dirty="0"/>
          </a:p>
        </p:txBody>
      </p:sp>
    </p:spTree>
    <p:extLst>
      <p:ext uri="{BB962C8B-B14F-4D97-AF65-F5344CB8AC3E}">
        <p14:creationId xmlns:p14="http://schemas.microsoft.com/office/powerpoint/2010/main" val="18061410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DF4583F-B874-4EF3-9222-89B3EB92DEC0}" type="slidenum">
              <a:rPr lang="en-US" sz="1200" smtClean="0"/>
              <a:pPr/>
              <a:t>55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232578" indent="-232578">
              <a:defRPr/>
            </a:pPr>
            <a:r>
              <a:rPr lang="en-US" dirty="0">
                <a:latin typeface="Times New Roman" pitchFamily="18" charset="0"/>
              </a:rPr>
              <a:t>C</a:t>
            </a:r>
            <a:r>
              <a:rPr lang="en-US" dirty="0"/>
              <a:t>orrect answer: b</a:t>
            </a:r>
          </a:p>
          <a:p>
            <a:r>
              <a:rPr lang="en-US" dirty="0"/>
              <a:t>The log will indicate that SAS assumed that the keyword PROC was misspelled, corrected it temporarily,</a:t>
            </a:r>
            <a:r>
              <a:rPr lang="en-US" baseline="0" dirty="0"/>
              <a:t> and executed the PROC step.</a:t>
            </a:r>
            <a:endParaRPr lang="en-US" dirty="0"/>
          </a:p>
        </p:txBody>
      </p:sp>
    </p:spTree>
    <p:extLst>
      <p:ext uri="{BB962C8B-B14F-4D97-AF65-F5344CB8AC3E}">
        <p14:creationId xmlns:p14="http://schemas.microsoft.com/office/powerpoint/2010/main" val="30356825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9763D19-580B-46E9-8F53-291DB20D8B1B}" type="slidenum">
              <a:rPr lang="en-US" sz="1200" smtClean="0"/>
              <a:pPr/>
              <a:t>56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b</a:t>
            </a:r>
          </a:p>
          <a:p>
            <a:pPr eaLnBrk="1" hangingPunct="1"/>
            <a:r>
              <a:rPr lang="en-US" dirty="0">
                <a:latin typeface="Times New Roman" pitchFamily="18" charset="0"/>
              </a:rPr>
              <a:t>Without a RUN statement (or a following DATA or PROC step), the DATA step doesn't execute. Unbalanced quotation marks can also cause the </a:t>
            </a:r>
            <a:r>
              <a:rPr lang="en-US" b="1" dirty="0">
                <a:latin typeface="Times New Roman" pitchFamily="18" charset="0"/>
              </a:rPr>
              <a:t>DATA step running</a:t>
            </a:r>
            <a:r>
              <a:rPr lang="en-US" dirty="0">
                <a:latin typeface="Times New Roman" pitchFamily="18" charset="0"/>
              </a:rPr>
              <a:t> message if relatively little code follows the unbalanced quotation mark. The other three problems above generate errors in the Log window.</a:t>
            </a:r>
          </a:p>
          <a:p>
            <a:endParaRPr lang="en-US" dirty="0"/>
          </a:p>
        </p:txBody>
      </p:sp>
    </p:spTree>
    <p:extLst>
      <p:ext uri="{BB962C8B-B14F-4D97-AF65-F5344CB8AC3E}">
        <p14:creationId xmlns:p14="http://schemas.microsoft.com/office/powerpoint/2010/main" val="11807085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1F5888-68FE-4788-985D-3673E5A8C26E}" type="slidenum">
              <a:rPr lang="en-US" sz="1200" smtClean="0"/>
              <a:pPr/>
              <a:t>57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lnSpc>
                <a:spcPct val="90000"/>
              </a:lnSpc>
            </a:pPr>
            <a:r>
              <a:rPr lang="en-US" dirty="0">
                <a:latin typeface="Times New Roman" pitchFamily="18" charset="0"/>
              </a:rPr>
              <a:t>Correct answer: c</a:t>
            </a:r>
          </a:p>
          <a:p>
            <a:pPr eaLnBrk="1" hangingPunct="1">
              <a:lnSpc>
                <a:spcPct val="90000"/>
              </a:lnSpc>
              <a:spcBef>
                <a:spcPct val="0"/>
              </a:spcBef>
            </a:pPr>
            <a:r>
              <a:rPr lang="en-US" dirty="0">
                <a:latin typeface="Times New Roman" pitchFamily="18" charset="0"/>
              </a:rPr>
              <a:t>All SAS programs generate log messages. This program creates a PROC PRINT report and moves the Results window to the front. The output appears in the corresponding window (the Output window for LISTING output, or the Results Viewer or browser window for HTML output).</a:t>
            </a:r>
          </a:p>
          <a:p>
            <a:endParaRPr lang="en-US" dirty="0"/>
          </a:p>
        </p:txBody>
      </p:sp>
    </p:spTree>
    <p:extLst>
      <p:ext uri="{BB962C8B-B14F-4D97-AF65-F5344CB8AC3E}">
        <p14:creationId xmlns:p14="http://schemas.microsoft.com/office/powerpoint/2010/main" val="3246238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A798E76-EDA0-46DA-8155-5EB97104F4ED}" type="slidenum">
              <a:rPr lang="en-US" sz="1200" smtClean="0"/>
              <a:pPr/>
              <a:t>58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232555" indent="-232555">
              <a:lnSpc>
                <a:spcPct val="80000"/>
              </a:lnSpc>
              <a:defRPr/>
            </a:pPr>
            <a:r>
              <a:rPr lang="en-US" sz="1200" kern="1200" dirty="0">
                <a:solidFill>
                  <a:schemeClr val="tx1"/>
                </a:solidFill>
                <a:latin typeface="Times New Roman"/>
                <a:ea typeface="+mn-ea"/>
                <a:cs typeface="+mn-cs"/>
              </a:rPr>
              <a:t>Correct answer: 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Times New Roman"/>
                <a:ea typeface="+mn-ea"/>
                <a:cs typeface="+mn-cs"/>
              </a:rPr>
              <a:t>SAS Enterprise Guide creates SASREPORT output by default.</a:t>
            </a:r>
            <a:r>
              <a:rPr lang="en-US" sz="1200" kern="1200" baseline="0" dirty="0">
                <a:solidFill>
                  <a:schemeClr val="tx1"/>
                </a:solidFill>
                <a:effectLst/>
                <a:latin typeface="Times New Roman"/>
                <a:ea typeface="+mn-ea"/>
                <a:cs typeface="+mn-cs"/>
              </a:rPr>
              <a:t> SAS Studio creates HTML5 output by default. SAS windowing environment creates HTML output by default starting with SAS 9.3.</a:t>
            </a:r>
            <a:endParaRPr lang="en-US" dirty="0"/>
          </a:p>
          <a:p>
            <a:endParaRPr lang="en-US" dirty="0"/>
          </a:p>
        </p:txBody>
      </p:sp>
    </p:spTree>
    <p:extLst>
      <p:ext uri="{BB962C8B-B14F-4D97-AF65-F5344CB8AC3E}">
        <p14:creationId xmlns:p14="http://schemas.microsoft.com/office/powerpoint/2010/main" val="795563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B5769533-EE0B-40BC-A2EB-88E8A6AA90AB}" type="slidenum">
              <a:rPr lang="en-US" sz="1200" smtClean="0">
                <a:latin typeface="Times New Roman" pitchFamily="18" charset="0"/>
              </a:rPr>
              <a:pPr/>
              <a:t>6</a:t>
            </a:fld>
            <a:endParaRPr lang="en-US" sz="1200" dirty="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TAG_Instructor</a:t>
            </a:r>
            <a:r>
              <a:rPr lang="en-US" dirty="0"/>
              <a:t>: </a:t>
            </a:r>
            <a:r>
              <a:rPr lang="en-US" sz="1200" kern="1200" dirty="0">
                <a:solidFill>
                  <a:schemeClr val="tx1"/>
                </a:solidFill>
                <a:effectLst/>
                <a:latin typeface="Times New Roman"/>
                <a:ea typeface="+mn-ea"/>
                <a:cs typeface="+mn-cs"/>
              </a:rPr>
              <a:t>Every step has a beginning and ending boundary.</a:t>
            </a:r>
          </a:p>
          <a:p>
            <a:r>
              <a:rPr lang="en-US" sz="1200" kern="1200" dirty="0">
                <a:solidFill>
                  <a:schemeClr val="tx1"/>
                </a:solidFill>
                <a:effectLst/>
                <a:latin typeface="Times New Roman"/>
                <a:ea typeface="+mn-ea"/>
                <a:cs typeface="+mn-cs"/>
              </a:rPr>
              <a:t>A DATA step begins with a DATA statement and a PROC step begins with a PROC statement.</a:t>
            </a:r>
          </a:p>
          <a:p>
            <a:endParaRPr lang="en-US" sz="1200" kern="1200" dirty="0">
              <a:solidFill>
                <a:schemeClr val="tx1"/>
              </a:solidFill>
              <a:effectLst/>
              <a:latin typeface="Times New Roman"/>
              <a:ea typeface="+mn-ea"/>
              <a:cs typeface="+mn-cs"/>
            </a:endParaRPr>
          </a:p>
          <a:p>
            <a:r>
              <a:rPr lang="en-US" sz="1200" kern="1200" dirty="0">
                <a:solidFill>
                  <a:schemeClr val="tx1"/>
                </a:solidFill>
                <a:effectLst/>
                <a:latin typeface="Times New Roman"/>
                <a:ea typeface="+mn-ea"/>
                <a:cs typeface="+mn-cs"/>
              </a:rPr>
              <a:t>A step can end in one of several ways. </a:t>
            </a:r>
          </a:p>
          <a:p>
            <a:r>
              <a:rPr lang="en-US" sz="1200" kern="1200" dirty="0">
                <a:solidFill>
                  <a:schemeClr val="tx1"/>
                </a:solidFill>
                <a:effectLst/>
                <a:latin typeface="Times New Roman"/>
                <a:ea typeface="+mn-ea"/>
                <a:cs typeface="+mn-cs"/>
              </a:rPr>
              <a:t>Most steps end with a RUN statement. </a:t>
            </a:r>
          </a:p>
          <a:p>
            <a:r>
              <a:rPr lang="en-US" sz="1200" kern="1200" dirty="0">
                <a:solidFill>
                  <a:schemeClr val="tx1"/>
                </a:solidFill>
                <a:effectLst/>
                <a:latin typeface="Times New Roman"/>
                <a:ea typeface="+mn-ea"/>
                <a:cs typeface="+mn-cs"/>
              </a:rPr>
              <a:t>Some PROC steps end with a QUIT statement.</a:t>
            </a:r>
          </a:p>
          <a:p>
            <a:r>
              <a:rPr lang="en-US" sz="1200" kern="1200" dirty="0">
                <a:solidFill>
                  <a:schemeClr val="tx1"/>
                </a:solidFill>
                <a:effectLst/>
                <a:latin typeface="Times New Roman"/>
                <a:ea typeface="+mn-ea"/>
                <a:cs typeface="+mn-cs"/>
              </a:rPr>
              <a:t>Occasionally a user may omit a RUN or QUIT statement, and the step will end implicitly when the next step begins.</a:t>
            </a:r>
          </a:p>
          <a:p>
            <a:endParaRPr lang="en-US" dirty="0">
              <a:latin typeface="Times New Roman" pitchFamily="18" charset="0"/>
            </a:endParaRPr>
          </a:p>
        </p:txBody>
      </p:sp>
    </p:spTree>
    <p:extLst>
      <p:ext uri="{BB962C8B-B14F-4D97-AF65-F5344CB8AC3E}">
        <p14:creationId xmlns:p14="http://schemas.microsoft.com/office/powerpoint/2010/main" val="262096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4203422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D47036A9-DACD-4839-A5A4-81BBCD4605B4}" type="slidenum">
              <a:rPr lang="en-US" sz="1200" smtClean="0">
                <a:latin typeface="Times New Roman" pitchFamily="18" charset="0"/>
              </a:rPr>
              <a:pPr/>
              <a:t>9</a:t>
            </a:fld>
            <a:endParaRPr lang="en-US" sz="1200" dirty="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TAG_Instructor</a:t>
            </a:r>
            <a:r>
              <a:rPr lang="en-US" dirty="0"/>
              <a:t>: </a:t>
            </a:r>
            <a:r>
              <a:rPr lang="en-US" dirty="0">
                <a:latin typeface="Times New Roman" pitchFamily="18" charset="0"/>
              </a:rPr>
              <a:t>Let</a:t>
            </a:r>
            <a:r>
              <a:rPr lang="en-US" baseline="0" dirty="0">
                <a:latin typeface="Times New Roman" pitchFamily="18" charset="0"/>
              </a:rPr>
              <a:t> </a:t>
            </a:r>
            <a:r>
              <a:rPr lang="en-US" dirty="0">
                <a:latin typeface="Times New Roman" pitchFamily="18" charset="0"/>
              </a:rPr>
              <a:t>me briefly explain each step on the next three slides. I want you to have an understanding of what the step is doing, but we aren’t discussing the syntax at this point. </a:t>
            </a:r>
          </a:p>
          <a:p>
            <a:endParaRPr lang="en-US" dirty="0">
              <a:latin typeface="Times New Roman" pitchFamily="18" charset="0"/>
            </a:endParaRPr>
          </a:p>
          <a:p>
            <a:r>
              <a:rPr lang="en-US" dirty="0">
                <a:latin typeface="Times New Roman" pitchFamily="18" charset="0"/>
              </a:rPr>
              <a:t>The DATA step is reading</a:t>
            </a:r>
            <a:r>
              <a:rPr lang="en-US" baseline="0" dirty="0">
                <a:latin typeface="Times New Roman" pitchFamily="18" charset="0"/>
              </a:rPr>
              <a:t> four fields from </a:t>
            </a:r>
            <a:r>
              <a:rPr lang="en-US" dirty="0">
                <a:latin typeface="Times New Roman" pitchFamily="18" charset="0"/>
              </a:rPr>
              <a:t>the data file NEWEMPS.CSV, and creating a SAS</a:t>
            </a:r>
            <a:r>
              <a:rPr lang="en-US" baseline="0" dirty="0">
                <a:latin typeface="Times New Roman" pitchFamily="18" charset="0"/>
              </a:rPr>
              <a:t> data set with </a:t>
            </a:r>
            <a:r>
              <a:rPr lang="en-US" dirty="0">
                <a:latin typeface="Times New Roman" pitchFamily="18" charset="0"/>
              </a:rPr>
              <a:t>four variables: First_Name, Last_Name, Job_Title and Salary. The new data set is named work.newsalesemps.</a:t>
            </a:r>
          </a:p>
        </p:txBody>
      </p:sp>
    </p:spTree>
    <p:extLst>
      <p:ext uri="{BB962C8B-B14F-4D97-AF65-F5344CB8AC3E}">
        <p14:creationId xmlns:p14="http://schemas.microsoft.com/office/powerpoint/2010/main" val="4078362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19281875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8818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5345110-B08A-493B-BDB8-D3918F547FB2}"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387205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BF48067F-2A7E-490C-B609-4CDD0CB8D056}"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34980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0837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fld id="{905757E4-1C39-4DEF-8C4F-13CE7AA32496}" type="slidenum">
              <a:rPr lang="en-US" smtClean="0"/>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40E6DDE5-2CE5-48A3-BCD7-521BDFBB0E28}" type="slidenum">
              <a:rPr lang="en-US" altLang="en-US" sz="1400" b="1">
                <a:latin typeface="Arial" pitchFamily="34" charset="0"/>
              </a: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11.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4.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5.xml"/><Relationship Id="rId7" Type="http://schemas.openxmlformats.org/officeDocument/2006/relationships/image" Target="../media/image12.gif"/><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1.gif"/><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8.xml"/><Relationship Id="rId7" Type="http://schemas.openxmlformats.org/officeDocument/2006/relationships/image" Target="../media/image12.gi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1.gif"/><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1.gif"/><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5.png"/><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2.gif"/><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6.png"/><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3.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7.png"/><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40.xml"/><Relationship Id="rId7" Type="http://schemas.openxmlformats.org/officeDocument/2006/relationships/image" Target="../media/image1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8.png"/><Relationship Id="rId5" Type="http://schemas.openxmlformats.org/officeDocument/2006/relationships/notesSlide" Target="../notesSlides/notesSlide24.xml"/><Relationship Id="rId10" Type="http://schemas.openxmlformats.org/officeDocument/2006/relationships/image" Target="../media/image22.png"/><Relationship Id="rId4" Type="http://schemas.openxmlformats.org/officeDocument/2006/relationships/slideLayout" Target="../slideLayouts/slideLayout4.xml"/><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slideLayout" Target="../slideLayouts/slideLayout4.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 Type="http://schemas.openxmlformats.org/officeDocument/2006/relationships/tags" Target="../tags/tag44.xml"/><Relationship Id="rId16" Type="http://schemas.openxmlformats.org/officeDocument/2006/relationships/tags" Target="../tags/tag58.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19" Type="http://schemas.openxmlformats.org/officeDocument/2006/relationships/notesSlide" Target="../notesSlides/notesSlide28.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notesSlide" Target="../notesSlides/notesSlide30.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4.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72.xml"/></Relationships>
</file>

<file path=ppt/slides/_rels/slide34.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notesSlide" Target="../notesSlides/notesSlide34.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s>
</file>

<file path=ppt/slides/_rels/slide3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3" Type="http://schemas.openxmlformats.org/officeDocument/2006/relationships/tags" Target="../tags/tag80.xml"/><Relationship Id="rId21" Type="http://schemas.openxmlformats.org/officeDocument/2006/relationships/slideLayout" Target="../slideLayouts/slideLayout4.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tags" Target="../tags/tag92.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00.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notesSlide" Target="../notesSlides/notesSlide42.xml"/><Relationship Id="rId5" Type="http://schemas.openxmlformats.org/officeDocument/2006/relationships/slideLayout" Target="../slideLayouts/slideLayout4.xml"/><Relationship Id="rId4" Type="http://schemas.openxmlformats.org/officeDocument/2006/relationships/tags" Target="../tags/tag106.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5.xml"/><Relationship Id="rId1" Type="http://schemas.openxmlformats.org/officeDocument/2006/relationships/tags" Target="../tags/tag107.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08.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109.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10.xml"/><Relationship Id="rId5" Type="http://schemas.openxmlformats.org/officeDocument/2006/relationships/image" Target="../media/image34.png"/><Relationship Id="rId4" Type="http://schemas.openxmlformats.org/officeDocument/2006/relationships/hyperlink" Target="http://support.sas.com/quiz/pg1"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2: SAS</a:t>
            </a:r>
            <a:r>
              <a:rPr lang="en-US" baseline="30000" dirty="0">
                <a:solidFill>
                  <a:srgbClr val="0070C0"/>
                </a:solidFill>
              </a:rPr>
              <a:t>®</a:t>
            </a:r>
            <a:r>
              <a:rPr lang="en-US" dirty="0">
                <a:solidFill>
                  <a:srgbClr val="0070C0"/>
                </a:solidFill>
              </a:rPr>
              <a:t> Programs</a:t>
            </a:r>
          </a:p>
        </p:txBody>
      </p:sp>
      <p:graphicFrame>
        <p:nvGraphicFramePr>
          <p:cNvPr id="7" name="Group Organizer"/>
          <p:cNvGraphicFramePr>
            <a:graphicFrameLocks noGrp="1"/>
          </p:cNvGraphicFramePr>
          <p:nvPr>
            <p:extLst>
              <p:ext uri="{D42A27DB-BD31-4B8C-83A1-F6EECF244321}">
                <p14:modId xmlns:p14="http://schemas.microsoft.com/office/powerpoint/2010/main" val="679259976"/>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2.1 Introduction to SAS Programs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2.2 Submitting a SAS Program</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2.3 SAS Program Syntax</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682625" y="2037434"/>
            <a:ext cx="6373813" cy="3765133"/>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a:lnSpc>
                <a:spcPct val="85000"/>
              </a:lnSpc>
            </a:pPr>
            <a:r>
              <a:rPr lang="en-US" sz="2000" b="1" dirty="0">
                <a:solidFill>
                  <a:srgbClr val="000000"/>
                </a:solidFill>
                <a:latin typeface="Courier New" pitchFamily="49" charset="0"/>
              </a:rPr>
              <a:t>data work.newsalesemps;</a:t>
            </a:r>
          </a:p>
          <a:p>
            <a:pPr algn="l">
              <a:lnSpc>
                <a:spcPct val="85000"/>
              </a:lnSpc>
            </a:pPr>
            <a:r>
              <a:rPr lang="en-US" sz="2000" b="1" dirty="0">
                <a:solidFill>
                  <a:srgbClr val="000000"/>
                </a:solidFill>
                <a:latin typeface="Courier New" pitchFamily="49" charset="0"/>
              </a:rPr>
              <a:t>   length First_Name $ 12 </a:t>
            </a:r>
          </a:p>
          <a:p>
            <a:pPr algn="l">
              <a:lnSpc>
                <a:spcPct val="85000"/>
              </a:lnSpc>
            </a:pPr>
            <a:r>
              <a:rPr lang="en-US" sz="2000" b="1" dirty="0">
                <a:solidFill>
                  <a:srgbClr val="000000"/>
                </a:solidFill>
                <a:latin typeface="Courier New" pitchFamily="49" charset="0"/>
              </a:rPr>
              <a:t>          Last_Name $ 18 Job_Title $ 25;</a:t>
            </a:r>
          </a:p>
          <a:p>
            <a:pPr>
              <a:lnSpc>
                <a:spcPct val="85000"/>
              </a:lnSpc>
            </a:pPr>
            <a:r>
              <a:rPr lang="en-US" sz="2000" b="1" dirty="0">
                <a:solidFill>
                  <a:srgbClr val="000000"/>
                </a:solidFill>
                <a:latin typeface="Courier New" pitchFamily="49" charset="0"/>
              </a:rPr>
              <a:t>   infile</a:t>
            </a:r>
            <a:r>
              <a:rPr lang="en-US" sz="2000" b="1" dirty="0">
                <a:latin typeface="Courier New" pitchFamily="49" charset="0"/>
              </a:rPr>
              <a:t> "&amp;path\newemps.csv" dlm=',';</a:t>
            </a:r>
          </a:p>
          <a:p>
            <a:pPr algn="l">
              <a:lnSpc>
                <a:spcPct val="85000"/>
              </a:lnSpc>
            </a:pPr>
            <a:r>
              <a:rPr lang="en-US" sz="2000" b="1" dirty="0">
                <a:latin typeface="Courier New" pitchFamily="49" charset="0"/>
              </a:rPr>
              <a:t>   input First_Name $ Last_Name $  </a:t>
            </a:r>
          </a:p>
          <a:p>
            <a:pPr algn="l">
              <a:lnSpc>
                <a:spcPct val="85000"/>
              </a:lnSpc>
            </a:pPr>
            <a:r>
              <a:rPr lang="en-US" sz="2000" b="1" dirty="0">
                <a:latin typeface="Courier New" pitchFamily="49" charset="0"/>
              </a:rPr>
              <a:t>         Job_Title $ Salary;</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print data=work.newsalesemps;</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means data=work.newsalesemps;</a:t>
            </a:r>
          </a:p>
          <a:p>
            <a:pPr algn="l">
              <a:lnSpc>
                <a:spcPct val="85000"/>
              </a:lnSpc>
            </a:pPr>
            <a:r>
              <a:rPr lang="en-US" sz="2000" b="1" dirty="0">
                <a:latin typeface="Courier New" pitchFamily="49" charset="0"/>
              </a:rPr>
              <a:t>   </a:t>
            </a:r>
            <a:r>
              <a:rPr lang="en-US" sz="2000" b="1" dirty="0">
                <a:solidFill>
                  <a:srgbClr val="000000"/>
                </a:solidFill>
                <a:latin typeface="Courier New" pitchFamily="49" charset="0"/>
              </a:rPr>
              <a:t>var</a:t>
            </a:r>
            <a:r>
              <a:rPr lang="en-US" sz="2000" b="1" dirty="0">
                <a:latin typeface="Courier New" pitchFamily="49" charset="0"/>
              </a:rPr>
              <a:t> Salary;</a:t>
            </a:r>
          </a:p>
          <a:p>
            <a:pPr algn="l">
              <a:lnSpc>
                <a:spcPct val="85000"/>
              </a:lnSpc>
            </a:pPr>
            <a:r>
              <a:rPr lang="en-US" sz="2000" b="1" dirty="0">
                <a:latin typeface="Courier New" pitchFamily="49" charset="0"/>
              </a:rPr>
              <a:t>run;</a:t>
            </a:r>
          </a:p>
        </p:txBody>
      </p:sp>
      <p:sp>
        <p:nvSpPr>
          <p:cNvPr id="22530" name="Rectangle 2"/>
          <p:cNvSpPr>
            <a:spLocks noGrp="1" noChangeArrowheads="1"/>
          </p:cNvSpPr>
          <p:nvPr>
            <p:ph type="title"/>
          </p:nvPr>
        </p:nvSpPr>
        <p:spPr/>
        <p:txBody>
          <a:bodyPr/>
          <a:lstStyle/>
          <a:p>
            <a:pPr eaLnBrk="1" hangingPunct="1"/>
            <a:r>
              <a:rPr lang="en-US" dirty="0"/>
              <a:t>SAS Program Example</a:t>
            </a:r>
          </a:p>
        </p:txBody>
      </p:sp>
      <p:sp>
        <p:nvSpPr>
          <p:cNvPr id="22531" name="Rectangle 3"/>
          <p:cNvSpPr>
            <a:spLocks noGrp="1" noChangeArrowheads="1"/>
          </p:cNvSpPr>
          <p:nvPr>
            <p:ph idx="1"/>
          </p:nvPr>
        </p:nvSpPr>
        <p:spPr/>
        <p:txBody>
          <a:bodyPr/>
          <a:lstStyle/>
          <a:p>
            <a:pPr marL="0" indent="0" eaLnBrk="1" hangingPunct="1"/>
            <a:r>
              <a:rPr lang="en-US" dirty="0"/>
              <a:t>This PROC PRINT step lists the </a:t>
            </a:r>
            <a:r>
              <a:rPr lang="en-US" b="1" dirty="0"/>
              <a:t>w</a:t>
            </a:r>
            <a:r>
              <a:rPr lang="en-US" b="1" dirty="0">
                <a:latin typeface="Arial"/>
              </a:rPr>
              <a:t>ork.newsalesemps</a:t>
            </a:r>
            <a:r>
              <a:rPr lang="en-US" dirty="0"/>
              <a:t> data set.</a:t>
            </a:r>
          </a:p>
        </p:txBody>
      </p:sp>
      <p:sp>
        <p:nvSpPr>
          <p:cNvPr id="7" name="Slide Number Placeholder 3"/>
          <p:cNvSpPr>
            <a:spLocks noGrp="1"/>
          </p:cNvSpPr>
          <p:nvPr>
            <p:ph type="sldNum" sz="quarter" idx="10"/>
          </p:nvPr>
        </p:nvSpPr>
        <p:spPr/>
        <p:txBody>
          <a:bodyPr/>
          <a:lstStyle/>
          <a:p>
            <a:pPr>
              <a:defRPr/>
            </a:pPr>
            <a:fld id="{0F669D2E-8123-4B31-880E-4A99E9348016}" type="slidenum">
              <a:rPr lang="en-US"/>
              <a:pPr>
                <a:defRPr/>
              </a:pPr>
              <a:t>10</a:t>
            </a:fld>
            <a:endParaRPr lang="en-US" b="0" dirty="0">
              <a:latin typeface="Times New Roman" pitchFamily="18" charset="0"/>
            </a:endParaRPr>
          </a:p>
        </p:txBody>
      </p:sp>
      <p:sp>
        <p:nvSpPr>
          <p:cNvPr id="22534" name="Rectangle 5"/>
          <p:cNvSpPr>
            <a:spLocks noChangeArrowheads="1"/>
          </p:cNvSpPr>
          <p:nvPr>
            <p:custDataLst>
              <p:tags r:id="rId1"/>
            </p:custDataLst>
          </p:nvPr>
        </p:nvSpPr>
        <p:spPr bwMode="auto">
          <a:xfrm>
            <a:off x="727075" y="4160855"/>
            <a:ext cx="5207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2535" name="Rectangle 6"/>
          <p:cNvSpPr>
            <a:spLocks noChangeArrowheads="1"/>
          </p:cNvSpPr>
          <p:nvPr>
            <p:custDataLst>
              <p:tags r:id="rId2"/>
            </p:custDataLst>
          </p:nvPr>
        </p:nvSpPr>
        <p:spPr bwMode="auto">
          <a:xfrm>
            <a:off x="740007" y="4487588"/>
            <a:ext cx="6350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9" name="Text Box 11"/>
          <p:cNvSpPr txBox="1">
            <a:spLocks noChangeArrowheads="1"/>
          </p:cNvSpPr>
          <p:nvPr/>
        </p:nvSpPr>
        <p:spPr bwMode="auto">
          <a:xfrm>
            <a:off x="7935780"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p102d01</a:t>
            </a:r>
          </a:p>
        </p:txBody>
      </p:sp>
    </p:spTree>
    <p:extLst>
      <p:ext uri="{BB962C8B-B14F-4D97-AF65-F5344CB8AC3E}">
        <p14:creationId xmlns:p14="http://schemas.microsoft.com/office/powerpoint/2010/main" val="72926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682625" y="2037434"/>
            <a:ext cx="6373813" cy="3765133"/>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a:lnSpc>
                <a:spcPct val="85000"/>
              </a:lnSpc>
            </a:pPr>
            <a:r>
              <a:rPr lang="en-US" sz="2000" b="1" dirty="0">
                <a:solidFill>
                  <a:srgbClr val="000000"/>
                </a:solidFill>
                <a:latin typeface="Courier New" pitchFamily="49" charset="0"/>
              </a:rPr>
              <a:t>data work.newsalesemps;</a:t>
            </a:r>
          </a:p>
          <a:p>
            <a:pPr algn="l">
              <a:lnSpc>
                <a:spcPct val="85000"/>
              </a:lnSpc>
            </a:pPr>
            <a:r>
              <a:rPr lang="en-US" sz="2000" b="1" dirty="0">
                <a:solidFill>
                  <a:srgbClr val="000000"/>
                </a:solidFill>
                <a:latin typeface="Courier New" pitchFamily="49" charset="0"/>
              </a:rPr>
              <a:t>   length First_Name $ 12 </a:t>
            </a:r>
          </a:p>
          <a:p>
            <a:pPr algn="l">
              <a:lnSpc>
                <a:spcPct val="85000"/>
              </a:lnSpc>
            </a:pPr>
            <a:r>
              <a:rPr lang="en-US" sz="2000" b="1" dirty="0">
                <a:solidFill>
                  <a:srgbClr val="000000"/>
                </a:solidFill>
                <a:latin typeface="Courier New" pitchFamily="49" charset="0"/>
              </a:rPr>
              <a:t>          Last_Name $ 18 Job_Title $ 25;</a:t>
            </a:r>
          </a:p>
          <a:p>
            <a:pPr>
              <a:lnSpc>
                <a:spcPct val="85000"/>
              </a:lnSpc>
            </a:pPr>
            <a:r>
              <a:rPr lang="en-US" sz="2000" b="1" dirty="0">
                <a:solidFill>
                  <a:srgbClr val="000000"/>
                </a:solidFill>
                <a:latin typeface="Courier New" pitchFamily="49" charset="0"/>
              </a:rPr>
              <a:t>   infile</a:t>
            </a:r>
            <a:r>
              <a:rPr lang="en-US" sz="2000" b="1" dirty="0">
                <a:latin typeface="Courier New" pitchFamily="49" charset="0"/>
              </a:rPr>
              <a:t> "&amp;path\newemps.csv" dlm=',';</a:t>
            </a:r>
          </a:p>
          <a:p>
            <a:pPr algn="l">
              <a:lnSpc>
                <a:spcPct val="85000"/>
              </a:lnSpc>
            </a:pPr>
            <a:r>
              <a:rPr lang="en-US" sz="2000" b="1" dirty="0">
                <a:latin typeface="Courier New" pitchFamily="49" charset="0"/>
              </a:rPr>
              <a:t>   input First_Name $ Last_Name $  </a:t>
            </a:r>
          </a:p>
          <a:p>
            <a:pPr algn="l">
              <a:lnSpc>
                <a:spcPct val="85000"/>
              </a:lnSpc>
            </a:pPr>
            <a:r>
              <a:rPr lang="en-US" sz="2000" b="1" dirty="0">
                <a:latin typeface="Courier New" pitchFamily="49" charset="0"/>
              </a:rPr>
              <a:t>         Job_Title $ Salary;</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print data=work.newsalesemps;</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means data=work.newsalesemps;</a:t>
            </a:r>
          </a:p>
          <a:p>
            <a:pPr algn="l">
              <a:lnSpc>
                <a:spcPct val="85000"/>
              </a:lnSpc>
            </a:pPr>
            <a:r>
              <a:rPr lang="en-US" sz="2000" b="1" dirty="0">
                <a:latin typeface="Courier New" pitchFamily="49" charset="0"/>
              </a:rPr>
              <a:t>   </a:t>
            </a:r>
            <a:r>
              <a:rPr lang="en-US" sz="2000" b="1" dirty="0">
                <a:solidFill>
                  <a:srgbClr val="000000"/>
                </a:solidFill>
                <a:latin typeface="Courier New" pitchFamily="49" charset="0"/>
              </a:rPr>
              <a:t>var</a:t>
            </a:r>
            <a:r>
              <a:rPr lang="en-US" sz="2000" b="1" dirty="0">
                <a:latin typeface="Courier New" pitchFamily="49" charset="0"/>
              </a:rPr>
              <a:t> Salary;</a:t>
            </a:r>
          </a:p>
          <a:p>
            <a:pPr algn="l">
              <a:lnSpc>
                <a:spcPct val="85000"/>
              </a:lnSpc>
            </a:pPr>
            <a:r>
              <a:rPr lang="en-US" sz="2000" b="1" dirty="0">
                <a:latin typeface="Courier New" pitchFamily="49" charset="0"/>
              </a:rPr>
              <a:t>run;</a:t>
            </a:r>
          </a:p>
        </p:txBody>
      </p:sp>
      <p:sp>
        <p:nvSpPr>
          <p:cNvPr id="23554" name="Rectangle 2"/>
          <p:cNvSpPr>
            <a:spLocks noGrp="1" noChangeArrowheads="1"/>
          </p:cNvSpPr>
          <p:nvPr>
            <p:ph type="title"/>
          </p:nvPr>
        </p:nvSpPr>
        <p:spPr/>
        <p:txBody>
          <a:bodyPr/>
          <a:lstStyle/>
          <a:p>
            <a:pPr eaLnBrk="1" hangingPunct="1"/>
            <a:r>
              <a:rPr lang="en-US" dirty="0"/>
              <a:t>SAS Program Example</a:t>
            </a:r>
          </a:p>
        </p:txBody>
      </p:sp>
      <p:sp>
        <p:nvSpPr>
          <p:cNvPr id="23555" name="Rectangle 3"/>
          <p:cNvSpPr>
            <a:spLocks noGrp="1" noChangeArrowheads="1"/>
          </p:cNvSpPr>
          <p:nvPr>
            <p:ph idx="1"/>
          </p:nvPr>
        </p:nvSpPr>
        <p:spPr/>
        <p:txBody>
          <a:bodyPr/>
          <a:lstStyle/>
          <a:p>
            <a:r>
              <a:rPr lang="en-US" dirty="0"/>
              <a:t>This PROC MEANS step summarizes the </a:t>
            </a:r>
            <a:r>
              <a:rPr lang="en-US" b="1" dirty="0"/>
              <a:t>Salary </a:t>
            </a:r>
            <a:r>
              <a:rPr lang="en-US" dirty="0"/>
              <a:t>variable</a:t>
            </a:r>
            <a:r>
              <a:rPr lang="en-US" b="1" dirty="0"/>
              <a:t> </a:t>
            </a:r>
            <a:r>
              <a:rPr lang="en-US" dirty="0"/>
              <a:t>in the</a:t>
            </a:r>
            <a:r>
              <a:rPr lang="en-US" b="1" dirty="0"/>
              <a:t> work.newsalesemps</a:t>
            </a:r>
            <a:r>
              <a:rPr lang="en-US" dirty="0"/>
              <a:t> data set.</a:t>
            </a:r>
          </a:p>
        </p:txBody>
      </p:sp>
      <p:sp>
        <p:nvSpPr>
          <p:cNvPr id="9" name="Slide Number Placeholder 3"/>
          <p:cNvSpPr>
            <a:spLocks noGrp="1"/>
          </p:cNvSpPr>
          <p:nvPr>
            <p:ph type="sldNum" sz="quarter" idx="10"/>
          </p:nvPr>
        </p:nvSpPr>
        <p:spPr/>
        <p:txBody>
          <a:bodyPr/>
          <a:lstStyle/>
          <a:p>
            <a:pPr>
              <a:defRPr/>
            </a:pPr>
            <a:fld id="{7FBE6D2D-6626-49DC-B17D-31993606E6EE}" type="slidenum">
              <a:rPr lang="en-US"/>
              <a:pPr>
                <a:defRPr/>
              </a:pPr>
              <a:t>11</a:t>
            </a:fld>
            <a:endParaRPr lang="en-US" b="0" dirty="0">
              <a:latin typeface="Times New Roman" pitchFamily="18" charset="0"/>
            </a:endParaRPr>
          </a:p>
        </p:txBody>
      </p:sp>
      <p:sp>
        <p:nvSpPr>
          <p:cNvPr id="23559" name="Rectangle 7"/>
          <p:cNvSpPr>
            <a:spLocks noChangeArrowheads="1"/>
          </p:cNvSpPr>
          <p:nvPr>
            <p:custDataLst>
              <p:tags r:id="rId1"/>
            </p:custDataLst>
          </p:nvPr>
        </p:nvSpPr>
        <p:spPr bwMode="auto">
          <a:xfrm>
            <a:off x="1193800" y="5212933"/>
            <a:ext cx="17018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3560" name="Rectangle 8"/>
          <p:cNvSpPr>
            <a:spLocks noChangeArrowheads="1"/>
          </p:cNvSpPr>
          <p:nvPr>
            <p:custDataLst>
              <p:tags r:id="rId2"/>
            </p:custDataLst>
          </p:nvPr>
        </p:nvSpPr>
        <p:spPr bwMode="auto">
          <a:xfrm>
            <a:off x="736600" y="5482984"/>
            <a:ext cx="635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3561" name="Rectangle 9"/>
          <p:cNvSpPr>
            <a:spLocks noChangeArrowheads="1"/>
          </p:cNvSpPr>
          <p:nvPr>
            <p:custDataLst>
              <p:tags r:id="rId3"/>
            </p:custDataLst>
          </p:nvPr>
        </p:nvSpPr>
        <p:spPr bwMode="auto">
          <a:xfrm>
            <a:off x="736600" y="4928041"/>
            <a:ext cx="52070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1" name="Text Box 11"/>
          <p:cNvSpPr txBox="1">
            <a:spLocks noChangeArrowheads="1"/>
          </p:cNvSpPr>
          <p:nvPr/>
        </p:nvSpPr>
        <p:spPr bwMode="auto">
          <a:xfrm>
            <a:off x="7935780"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p102d01</a:t>
            </a:r>
          </a:p>
        </p:txBody>
      </p:sp>
    </p:spTree>
    <p:extLst>
      <p:ext uri="{BB962C8B-B14F-4D97-AF65-F5344CB8AC3E}">
        <p14:creationId xmlns:p14="http://schemas.microsoft.com/office/powerpoint/2010/main" val="225069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2: SAS</a:t>
            </a:r>
            <a:r>
              <a:rPr lang="en-US" baseline="30000" dirty="0">
                <a:solidFill>
                  <a:srgbClr val="0070C0"/>
                </a:solidFill>
              </a:rPr>
              <a:t>®</a:t>
            </a:r>
            <a:r>
              <a:rPr lang="en-US" dirty="0">
                <a:solidFill>
                  <a:srgbClr val="0070C0"/>
                </a:solidFill>
              </a:rPr>
              <a:t> Programs</a:t>
            </a:r>
          </a:p>
        </p:txBody>
      </p:sp>
      <p:graphicFrame>
        <p:nvGraphicFramePr>
          <p:cNvPr id="7" name="Group Organizer"/>
          <p:cNvGraphicFramePr>
            <a:graphicFrameLocks noGrp="1"/>
          </p:cNvGraphicFramePr>
          <p:nvPr>
            <p:extLst>
              <p:ext uri="{D42A27DB-BD31-4B8C-83A1-F6EECF244321}">
                <p14:modId xmlns:p14="http://schemas.microsoft.com/office/powerpoint/2010/main" val="3086174932"/>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2.1 Introduction to SAS Programs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2.2 Submitting a SAS Program</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2.3 SAS Program Syntax</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82021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dirty="0"/>
              <a:t>Objectives</a:t>
            </a:r>
          </a:p>
        </p:txBody>
      </p:sp>
      <p:sp>
        <p:nvSpPr>
          <p:cNvPr id="39939" name="Rectangle 3"/>
          <p:cNvSpPr>
            <a:spLocks noGrp="1" noChangeArrowheads="1"/>
          </p:cNvSpPr>
          <p:nvPr>
            <p:ph idx="1"/>
          </p:nvPr>
        </p:nvSpPr>
        <p:spPr/>
        <p:txBody>
          <a:bodyPr/>
          <a:lstStyle/>
          <a:p>
            <a:pPr lvl="1"/>
            <a:r>
              <a:rPr lang="en-US" dirty="0"/>
              <a:t>Describe various processing modes and SAS interfaces.</a:t>
            </a:r>
          </a:p>
          <a:p>
            <a:pPr lvl="1"/>
            <a:r>
              <a:rPr lang="en-US" dirty="0"/>
              <a:t>Define the three primary tabs or windows used within a SAS interface.</a:t>
            </a:r>
          </a:p>
          <a:p>
            <a:pPr lvl="1"/>
            <a:r>
              <a:rPr lang="en-US" dirty="0"/>
              <a:t>Submit a SAS program to create the course data files.</a:t>
            </a:r>
          </a:p>
          <a:p>
            <a:pPr lvl="1"/>
            <a:r>
              <a:rPr lang="en-US" dirty="0"/>
              <a:t>Submit the SAS program introduced in the previous section.</a:t>
            </a:r>
          </a:p>
        </p:txBody>
      </p:sp>
      <p:sp>
        <p:nvSpPr>
          <p:cNvPr id="5" name="Slide Number Placeholder 3"/>
          <p:cNvSpPr>
            <a:spLocks noGrp="1"/>
          </p:cNvSpPr>
          <p:nvPr>
            <p:ph type="sldNum" sz="quarter" idx="4294967295"/>
          </p:nvPr>
        </p:nvSpPr>
        <p:spPr>
          <a:xfrm>
            <a:off x="0" y="6770688"/>
            <a:ext cx="98425" cy="87312"/>
          </a:xfrm>
        </p:spPr>
        <p:txBody>
          <a:bodyPr/>
          <a:lstStyle/>
          <a:p>
            <a:pPr>
              <a:defRPr/>
            </a:pPr>
            <a:fld id="{2B49A9EA-016C-46DF-8AFB-A57A6A8CEE55}" type="slidenum">
              <a:rPr lang="en-US"/>
              <a:pPr>
                <a:defRPr/>
              </a:pPr>
              <a:t>14</a:t>
            </a:fld>
            <a:endParaRPr lang="en-US" b="0" dirty="0">
              <a:latin typeface="Times New Roman" pitchFamily="18" charset="0"/>
            </a:endParaRPr>
          </a:p>
        </p:txBody>
      </p:sp>
      <p:sp>
        <p:nvSpPr>
          <p:cNvPr id="39941" name="Rectangle 2"/>
          <p:cNvSpPr>
            <a:spLocks noChangeArrowheads="1"/>
          </p:cNvSpPr>
          <p:nvPr/>
        </p:nvSpPr>
        <p:spPr bwMode="auto">
          <a:xfrm>
            <a:off x="688975" y="3175"/>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13479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Modes</a:t>
            </a:r>
          </a:p>
        </p:txBody>
      </p:sp>
      <p:sp>
        <p:nvSpPr>
          <p:cNvPr id="3" name="Content Placeholder 2"/>
          <p:cNvSpPr>
            <a:spLocks noGrp="1"/>
          </p:cNvSpPr>
          <p:nvPr>
            <p:ph idx="1"/>
          </p:nvPr>
        </p:nvSpPr>
        <p:spPr>
          <a:xfrm>
            <a:off x="685800" y="1078992"/>
            <a:ext cx="7848600" cy="4636008"/>
          </a:xfrm>
        </p:spPr>
        <p:txBody>
          <a:bodyPr/>
          <a:lstStyle/>
          <a:p>
            <a:r>
              <a:rPr lang="en-US" dirty="0"/>
              <a:t>The following are two possible processing modes for submitting a SAS program:</a:t>
            </a:r>
          </a:p>
          <a:p>
            <a:endParaRPr lang="en-US" dirty="0"/>
          </a:p>
          <a:p>
            <a:endParaRPr lang="en-US" dirty="0"/>
          </a:p>
          <a:p>
            <a:endParaRPr lang="en-US" dirty="0"/>
          </a:p>
          <a:p>
            <a:endParaRPr lang="en-US" dirty="0"/>
          </a:p>
          <a:p>
            <a:endParaRPr lang="en-US" dirty="0"/>
          </a:p>
          <a:p>
            <a:endParaRPr lang="en-US" dirty="0"/>
          </a:p>
          <a:p>
            <a:endParaRPr lang="en-US" dirty="0"/>
          </a:p>
          <a:p>
            <a:pPr marL="461963" indent="-461963"/>
            <a:r>
              <a:rPr lang="en-US" b="1" dirty="0">
                <a:sym typeface="Wingdings" panose="05000000000000000000" pitchFamily="2" charset="2"/>
              </a:rPr>
              <a:t></a:t>
            </a:r>
            <a:r>
              <a:rPr lang="en-US" dirty="0">
                <a:sym typeface="Wingdings" panose="05000000000000000000" pitchFamily="2" charset="2"/>
              </a:rPr>
              <a:t>	In this course, interactive mode is used to process SAS programs.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8972332"/>
              </p:ext>
            </p:extLst>
          </p:nvPr>
        </p:nvGraphicFramePr>
        <p:xfrm>
          <a:off x="685800" y="2000316"/>
          <a:ext cx="7772400" cy="2743200"/>
        </p:xfrm>
        <a:graphic>
          <a:graphicData uri="http://schemas.openxmlformats.org/drawingml/2006/table">
            <a:tbl>
              <a:tblPr firstRow="1" bandRow="1">
                <a:tableStyleId>{5C22544A-7EE6-4342-B048-85BDC9FD1C3A}</a:tableStyleId>
              </a:tblPr>
              <a:tblGrid>
                <a:gridCol w="2840259">
                  <a:extLst>
                    <a:ext uri="{9D8B030D-6E8A-4147-A177-3AD203B41FA5}">
                      <a16:colId xmlns:a16="http://schemas.microsoft.com/office/drawing/2014/main" val="20000"/>
                    </a:ext>
                  </a:extLst>
                </a:gridCol>
                <a:gridCol w="4932141">
                  <a:extLst>
                    <a:ext uri="{9D8B030D-6E8A-4147-A177-3AD203B41FA5}">
                      <a16:colId xmlns:a16="http://schemas.microsoft.com/office/drawing/2014/main" val="20001"/>
                    </a:ext>
                  </a:extLst>
                </a:gridCol>
              </a:tblGrid>
              <a:tr h="1371600">
                <a:tc>
                  <a:txBody>
                    <a:bodyPr/>
                    <a:lstStyle/>
                    <a:p>
                      <a:r>
                        <a:rPr lang="en-US" sz="2400" b="1" i="1" dirty="0">
                          <a:solidFill>
                            <a:srgbClr val="FFFFFF"/>
                          </a:solidFill>
                        </a:rPr>
                        <a:t> Interactive Mode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A SAS program is submitted </a:t>
                      </a:r>
                      <a:br>
                        <a:rPr lang="en-US" sz="2400" b="0" i="0" dirty="0">
                          <a:solidFill>
                            <a:srgbClr val="000000"/>
                          </a:solidFill>
                        </a:rPr>
                      </a:br>
                      <a:r>
                        <a:rPr lang="en-US" sz="2400" b="0" i="0" dirty="0">
                          <a:solidFill>
                            <a:srgbClr val="000000"/>
                          </a:solidFill>
                        </a:rPr>
                        <a:t>within a SAS interface </a:t>
                      </a:r>
                      <a:br>
                        <a:rPr lang="en-US" sz="2400" b="0" i="0" dirty="0">
                          <a:solidFill>
                            <a:srgbClr val="000000"/>
                          </a:solidFill>
                        </a:rPr>
                      </a:br>
                      <a:r>
                        <a:rPr lang="en-US" sz="2400" b="0" i="0" dirty="0">
                          <a:solidFill>
                            <a:srgbClr val="000000"/>
                          </a:solidFill>
                        </a:rPr>
                        <a:t>for foreground processing</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r h="1371600">
                <a:tc>
                  <a:txBody>
                    <a:bodyPr/>
                    <a:lstStyle/>
                    <a:p>
                      <a:r>
                        <a:rPr lang="en-US" sz="2400" b="1" i="1" dirty="0">
                          <a:solidFill>
                            <a:srgbClr val="FFFFFF"/>
                          </a:solidFill>
                        </a:rPr>
                        <a:t> Batch Mode</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A</a:t>
                      </a:r>
                      <a:r>
                        <a:rPr lang="en-US" sz="2400" b="0" i="0" baseline="0" dirty="0">
                          <a:solidFill>
                            <a:srgbClr val="000000"/>
                          </a:solidFill>
                        </a:rPr>
                        <a:t> SAS program is submitted </a:t>
                      </a:r>
                      <a:br>
                        <a:rPr lang="en-US" sz="2400" b="0" i="0" baseline="0" dirty="0">
                          <a:solidFill>
                            <a:srgbClr val="000000"/>
                          </a:solidFill>
                        </a:rPr>
                      </a:br>
                      <a:r>
                        <a:rPr lang="en-US" sz="2400" b="0" i="0" baseline="0" dirty="0">
                          <a:solidFill>
                            <a:srgbClr val="000000"/>
                          </a:solidFill>
                        </a:rPr>
                        <a:t>to the operating environment </a:t>
                      </a:r>
                      <a:br>
                        <a:rPr lang="en-US" sz="2400" b="0" i="0" baseline="0" dirty="0">
                          <a:solidFill>
                            <a:srgbClr val="000000"/>
                          </a:solidFill>
                        </a:rPr>
                      </a:br>
                      <a:r>
                        <a:rPr lang="en-US" sz="2400" b="0" i="0" baseline="0" dirty="0">
                          <a:solidFill>
                            <a:srgbClr val="000000"/>
                          </a:solidFill>
                        </a:rPr>
                        <a:t>for background processing</a:t>
                      </a:r>
                      <a:endParaRPr lang="en-US" sz="2400" b="0" i="0" dirty="0">
                        <a:solidFill>
                          <a:srgbClr val="000000"/>
                        </a:solidFill>
                      </a:endParaRP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4278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Interfaces</a:t>
            </a:r>
          </a:p>
        </p:txBody>
      </p:sp>
      <p:sp>
        <p:nvSpPr>
          <p:cNvPr id="3" name="Content Placeholder 2"/>
          <p:cNvSpPr>
            <a:spLocks noGrp="1"/>
          </p:cNvSpPr>
          <p:nvPr>
            <p:ph idx="1"/>
          </p:nvPr>
        </p:nvSpPr>
        <p:spPr/>
        <p:txBody>
          <a:bodyPr/>
          <a:lstStyle/>
          <a:p>
            <a:r>
              <a:rPr lang="en-US" dirty="0"/>
              <a:t>There are three possible SAS interfaces for processing a SAS program in interactive mode.</a:t>
            </a:r>
          </a:p>
        </p:txBody>
      </p:sp>
      <p:grpSp>
        <p:nvGrpSpPr>
          <p:cNvPr id="4" name="Group 3"/>
          <p:cNvGrpSpPr/>
          <p:nvPr/>
        </p:nvGrpSpPr>
        <p:grpSpPr>
          <a:xfrm>
            <a:off x="757274" y="2064490"/>
            <a:ext cx="2338792" cy="2806280"/>
            <a:chOff x="757274" y="2064490"/>
            <a:chExt cx="2338792" cy="2806280"/>
          </a:xfrm>
        </p:grpSpPr>
        <p:sp>
          <p:nvSpPr>
            <p:cNvPr id="13" name="TextBox 12"/>
            <p:cNvSpPr txBox="1"/>
            <p:nvPr>
              <p:custDataLst>
                <p:tags r:id="rId3"/>
              </p:custDataLst>
            </p:nvPr>
          </p:nvSpPr>
          <p:spPr bwMode="auto">
            <a:xfrm>
              <a:off x="757274" y="2064490"/>
              <a:ext cx="2338792" cy="2806280"/>
            </a:xfrm>
            <a:prstGeom prst="rect">
              <a:avLst/>
            </a:prstGeom>
            <a:solidFill>
              <a:srgbClr val="A7D3FF"/>
            </a:solidFill>
            <a:ln w="28575">
              <a:solidFill>
                <a:schemeClr val="tx1"/>
              </a:solidFill>
            </a:ln>
          </p:spPr>
          <p:txBody>
            <a:bodyPr wrap="none" rtlCol="0" anchor="ctr" anchorCtr="0">
              <a:noAutofit/>
            </a:bodyPr>
            <a:lstStyle/>
            <a:p>
              <a:pPr algn="ctr"/>
              <a:endParaRPr lang="en-US" sz="2200" dirty="0">
                <a:latin typeface="+mn-lt"/>
              </a:endParaRPr>
            </a:p>
            <a:p>
              <a:pPr algn="ctr"/>
              <a:endParaRPr lang="en-US" sz="2200" dirty="0">
                <a:latin typeface="+mn-lt"/>
              </a:endParaRPr>
            </a:p>
            <a:p>
              <a:pPr algn="ctr"/>
              <a:endParaRPr lang="en-US" sz="2200" dirty="0">
                <a:latin typeface="+mn-lt"/>
              </a:endParaRPr>
            </a:p>
            <a:p>
              <a:pPr algn="ctr"/>
              <a:r>
                <a:rPr lang="en-US" sz="2200" dirty="0">
                  <a:latin typeface="+mn-lt"/>
                </a:rPr>
                <a:t>SAS</a:t>
              </a:r>
            </a:p>
            <a:p>
              <a:pPr algn="ctr"/>
              <a:r>
                <a:rPr lang="en-US" sz="2200" dirty="0">
                  <a:latin typeface="+mn-lt"/>
                </a:rPr>
                <a:t>Windowing</a:t>
              </a:r>
            </a:p>
            <a:p>
              <a:pPr algn="ctr"/>
              <a:r>
                <a:rPr lang="en-US" sz="2200" dirty="0">
                  <a:latin typeface="+mn-lt"/>
                </a:rPr>
                <a:t>Environment</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4762" y="2295566"/>
              <a:ext cx="831273" cy="831273"/>
            </a:xfrm>
            <a:prstGeom prst="rect">
              <a:avLst/>
            </a:prstGeom>
          </p:spPr>
        </p:pic>
      </p:grpSp>
      <p:grpSp>
        <p:nvGrpSpPr>
          <p:cNvPr id="6" name="Group 5"/>
          <p:cNvGrpSpPr/>
          <p:nvPr/>
        </p:nvGrpSpPr>
        <p:grpSpPr>
          <a:xfrm>
            <a:off x="3402204" y="2064490"/>
            <a:ext cx="2338792" cy="2806282"/>
            <a:chOff x="3402204" y="2064490"/>
            <a:chExt cx="2338792" cy="2806282"/>
          </a:xfrm>
        </p:grpSpPr>
        <p:sp>
          <p:nvSpPr>
            <p:cNvPr id="15" name="TextBox 14"/>
            <p:cNvSpPr txBox="1"/>
            <p:nvPr>
              <p:custDataLst>
                <p:tags r:id="rId2"/>
              </p:custDataLst>
            </p:nvPr>
          </p:nvSpPr>
          <p:spPr bwMode="auto">
            <a:xfrm>
              <a:off x="3402204" y="2064490"/>
              <a:ext cx="2338792" cy="2806282"/>
            </a:xfrm>
            <a:prstGeom prst="rect">
              <a:avLst/>
            </a:prstGeom>
            <a:solidFill>
              <a:srgbClr val="A7D3FF"/>
            </a:solidFill>
            <a:ln w="28575">
              <a:solidFill>
                <a:schemeClr val="tx1"/>
              </a:solidFill>
            </a:ln>
          </p:spPr>
          <p:txBody>
            <a:bodyPr wrap="none" rtlCol="0" anchor="ctr" anchorCtr="0">
              <a:noAutofit/>
            </a:bodyPr>
            <a:lstStyle/>
            <a:p>
              <a:pPr algn="ctr"/>
              <a:endParaRPr lang="en-US" sz="2200" dirty="0">
                <a:latin typeface="+mn-lt"/>
              </a:endParaRPr>
            </a:p>
            <a:p>
              <a:pPr algn="ctr"/>
              <a:endParaRPr lang="en-US" sz="2200" dirty="0">
                <a:latin typeface="+mn-lt"/>
              </a:endParaRPr>
            </a:p>
            <a:p>
              <a:pPr algn="ctr"/>
              <a:endParaRPr lang="en-US" sz="2200" dirty="0">
                <a:latin typeface="+mn-lt"/>
              </a:endParaRPr>
            </a:p>
            <a:p>
              <a:pPr algn="ctr"/>
              <a:r>
                <a:rPr lang="en-US" sz="2200" dirty="0">
                  <a:latin typeface="+mn-lt"/>
                </a:rPr>
                <a:t>SAS</a:t>
              </a:r>
            </a:p>
            <a:p>
              <a:pPr algn="ctr"/>
              <a:r>
                <a:rPr lang="en-US" sz="2200" dirty="0">
                  <a:latin typeface="+mn-lt"/>
                </a:rPr>
                <a:t>Enterprise</a:t>
              </a:r>
            </a:p>
            <a:p>
              <a:pPr algn="ctr"/>
              <a:r>
                <a:rPr lang="en-US" sz="2200" dirty="0">
                  <a:latin typeface="+mn-lt"/>
                </a:rPr>
                <a:t>Guide</a:t>
              </a: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5683" y="2303732"/>
              <a:ext cx="848833" cy="848833"/>
            </a:xfrm>
            <a:prstGeom prst="rect">
              <a:avLst/>
            </a:prstGeom>
          </p:spPr>
        </p:pic>
      </p:grpSp>
      <p:grpSp>
        <p:nvGrpSpPr>
          <p:cNvPr id="5" name="Group 4"/>
          <p:cNvGrpSpPr/>
          <p:nvPr/>
        </p:nvGrpSpPr>
        <p:grpSpPr>
          <a:xfrm>
            <a:off x="6047934" y="2064491"/>
            <a:ext cx="2338792" cy="2806280"/>
            <a:chOff x="6047934" y="2064491"/>
            <a:chExt cx="2338792" cy="2806280"/>
          </a:xfrm>
        </p:grpSpPr>
        <p:sp>
          <p:nvSpPr>
            <p:cNvPr id="14" name="TextBox 13"/>
            <p:cNvSpPr txBox="1"/>
            <p:nvPr>
              <p:custDataLst>
                <p:tags r:id="rId1"/>
              </p:custDataLst>
            </p:nvPr>
          </p:nvSpPr>
          <p:spPr bwMode="auto">
            <a:xfrm>
              <a:off x="6047934" y="2064491"/>
              <a:ext cx="2338792" cy="2806280"/>
            </a:xfrm>
            <a:prstGeom prst="rect">
              <a:avLst/>
            </a:prstGeom>
            <a:solidFill>
              <a:srgbClr val="A7D3FF"/>
            </a:solidFill>
            <a:ln w="28575">
              <a:solidFill>
                <a:schemeClr val="tx1"/>
              </a:solidFill>
            </a:ln>
          </p:spPr>
          <p:txBody>
            <a:bodyPr wrap="none" rtlCol="0" anchor="ctr" anchorCtr="0">
              <a:noAutofit/>
            </a:bodyPr>
            <a:lstStyle/>
            <a:p>
              <a:pPr algn="ctr"/>
              <a:endParaRPr lang="en-US" sz="2200" dirty="0">
                <a:latin typeface="+mn-lt"/>
              </a:endParaRPr>
            </a:p>
            <a:p>
              <a:pPr algn="ctr"/>
              <a:endParaRPr lang="en-US" sz="2200" dirty="0">
                <a:latin typeface="+mn-lt"/>
              </a:endParaRPr>
            </a:p>
            <a:p>
              <a:pPr algn="ctr"/>
              <a:endParaRPr lang="en-US" sz="2200" dirty="0">
                <a:latin typeface="+mn-lt"/>
              </a:endParaRPr>
            </a:p>
            <a:p>
              <a:pPr algn="ctr"/>
              <a:endParaRPr lang="en-US" sz="2200" dirty="0">
                <a:latin typeface="+mn-lt"/>
              </a:endParaRPr>
            </a:p>
            <a:p>
              <a:pPr algn="ctr"/>
              <a:r>
                <a:rPr lang="en-US" sz="2200" dirty="0">
                  <a:latin typeface="+mn-lt"/>
                </a:rPr>
                <a:t>SAS</a:t>
              </a:r>
            </a:p>
            <a:p>
              <a:pPr algn="ctr"/>
              <a:r>
                <a:rPr lang="en-US" sz="2200" dirty="0">
                  <a:latin typeface="+mn-lt"/>
                </a:rPr>
                <a:t>Studio</a:t>
              </a: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8000" y="2340679"/>
              <a:ext cx="740330" cy="740330"/>
            </a:xfrm>
            <a:prstGeom prst="rect">
              <a:avLst/>
            </a:prstGeom>
          </p:spPr>
        </p:pic>
      </p:grpSp>
    </p:spTree>
    <p:extLst>
      <p:ext uri="{BB962C8B-B14F-4D97-AF65-F5344CB8AC3E}">
        <p14:creationId xmlns:p14="http://schemas.microsoft.com/office/powerpoint/2010/main" val="3355525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Interfaces</a:t>
            </a:r>
          </a:p>
        </p:txBody>
      </p:sp>
      <p:sp>
        <p:nvSpPr>
          <p:cNvPr id="3" name="Content Placeholder 2"/>
          <p:cNvSpPr>
            <a:spLocks noGrp="1"/>
          </p:cNvSpPr>
          <p:nvPr>
            <p:ph idx="1"/>
          </p:nvPr>
        </p:nvSpPr>
        <p:spPr/>
        <p:txBody>
          <a:bodyPr/>
          <a:lstStyle/>
          <a:p>
            <a:endParaRPr lang="en-US" i="1" dirty="0"/>
          </a:p>
          <a:p>
            <a:endParaRPr lang="en-US" i="1" dirty="0"/>
          </a:p>
          <a:p>
            <a:endParaRPr lang="en-US" i="1" dirty="0"/>
          </a:p>
          <a:p>
            <a:r>
              <a:rPr lang="en-US" i="1" dirty="0"/>
              <a:t>Past                                                                        Present</a:t>
            </a:r>
          </a:p>
        </p:txBody>
      </p:sp>
      <p:sp>
        <p:nvSpPr>
          <p:cNvPr id="4" name="Up-Down Arrow 3"/>
          <p:cNvSpPr/>
          <p:nvPr/>
        </p:nvSpPr>
        <p:spPr bwMode="auto">
          <a:xfrm rot="5400000">
            <a:off x="4074290" y="-350104"/>
            <a:ext cx="623943" cy="5800726"/>
          </a:xfrm>
          <a:prstGeom prst="upDownArrow">
            <a:avLst/>
          </a:prstGeom>
          <a:solidFill>
            <a:srgbClr val="B2B2B2"/>
          </a:solidFill>
          <a:ln w="38100" cap="flat" cmpd="sng" algn="ctr">
            <a:solidFill>
              <a:srgbClr val="B2B2B2"/>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cxnSp>
        <p:nvCxnSpPr>
          <p:cNvPr id="6" name="Straight Connector 5"/>
          <p:cNvCxnSpPr/>
          <p:nvPr/>
        </p:nvCxnSpPr>
        <p:spPr bwMode="auto">
          <a:xfrm rot="5400000">
            <a:off x="3937075" y="2550258"/>
            <a:ext cx="7315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rot="5400000">
            <a:off x="1989339" y="2550258"/>
            <a:ext cx="7315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rot="5400000">
            <a:off x="5888343" y="2550258"/>
            <a:ext cx="7315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 name="Group 16"/>
          <p:cNvGrpSpPr>
            <a:grpSpLocks noChangeAspect="1"/>
          </p:cNvGrpSpPr>
          <p:nvPr/>
        </p:nvGrpSpPr>
        <p:grpSpPr>
          <a:xfrm>
            <a:off x="1588909" y="3084572"/>
            <a:ext cx="1532380" cy="1838672"/>
            <a:chOff x="757274" y="2064490"/>
            <a:chExt cx="2338792" cy="2806280"/>
          </a:xfrm>
        </p:grpSpPr>
        <p:sp>
          <p:nvSpPr>
            <p:cNvPr id="18" name="TextBox 17"/>
            <p:cNvSpPr txBox="1"/>
            <p:nvPr>
              <p:custDataLst>
                <p:tags r:id="rId3"/>
              </p:custDataLst>
            </p:nvPr>
          </p:nvSpPr>
          <p:spPr bwMode="auto">
            <a:xfrm>
              <a:off x="757274" y="2064490"/>
              <a:ext cx="2338792" cy="2806280"/>
            </a:xfrm>
            <a:prstGeom prst="rect">
              <a:avLst/>
            </a:prstGeom>
            <a:solidFill>
              <a:srgbClr val="A7D3FF"/>
            </a:solidFill>
            <a:ln w="28575">
              <a:solidFill>
                <a:schemeClr val="tx1"/>
              </a:solidFill>
            </a:ln>
          </p:spPr>
          <p:txBody>
            <a:bodyPr wrap="none" rtlCol="0" anchor="ctr" anchorCtr="0">
              <a:noAutofit/>
            </a:bodyPr>
            <a:lstStyle/>
            <a:p>
              <a:pPr algn="ctr"/>
              <a:endParaRPr lang="en-US" sz="1800" dirty="0">
                <a:latin typeface="+mn-lt"/>
              </a:endParaRPr>
            </a:p>
            <a:p>
              <a:pPr algn="ctr"/>
              <a:endParaRPr lang="en-US" sz="1800" dirty="0">
                <a:latin typeface="+mn-lt"/>
              </a:endParaRPr>
            </a:p>
            <a:p>
              <a:pPr algn="ctr"/>
              <a:endParaRPr lang="en-US" sz="1800" dirty="0">
                <a:latin typeface="+mn-lt"/>
              </a:endParaRPr>
            </a:p>
            <a:p>
              <a:pPr algn="ctr"/>
              <a:r>
                <a:rPr lang="en-US" sz="1800" dirty="0">
                  <a:latin typeface="+mn-lt"/>
                </a:rPr>
                <a:t>SAS</a:t>
              </a:r>
            </a:p>
            <a:p>
              <a:pPr algn="ctr"/>
              <a:r>
                <a:rPr lang="en-US" sz="1800" dirty="0">
                  <a:latin typeface="+mn-lt"/>
                </a:rPr>
                <a:t>Windowing</a:t>
              </a:r>
            </a:p>
            <a:p>
              <a:pPr algn="ctr"/>
              <a:r>
                <a:rPr lang="en-US" sz="1800" dirty="0">
                  <a:latin typeface="+mn-lt"/>
                </a:rPr>
                <a:t>Environment</a:t>
              </a: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4762" y="2295566"/>
              <a:ext cx="831273" cy="831273"/>
            </a:xfrm>
            <a:prstGeom prst="rect">
              <a:avLst/>
            </a:prstGeom>
          </p:spPr>
        </p:pic>
      </p:grpSp>
      <p:grpSp>
        <p:nvGrpSpPr>
          <p:cNvPr id="20" name="Group 19"/>
          <p:cNvGrpSpPr>
            <a:grpSpLocks noChangeAspect="1"/>
          </p:cNvGrpSpPr>
          <p:nvPr/>
        </p:nvGrpSpPr>
        <p:grpSpPr>
          <a:xfrm>
            <a:off x="3536645" y="3084570"/>
            <a:ext cx="1532380" cy="1838674"/>
            <a:chOff x="3402204" y="2064490"/>
            <a:chExt cx="2338792" cy="2806282"/>
          </a:xfrm>
        </p:grpSpPr>
        <p:sp>
          <p:nvSpPr>
            <p:cNvPr id="21" name="TextBox 20"/>
            <p:cNvSpPr txBox="1"/>
            <p:nvPr>
              <p:custDataLst>
                <p:tags r:id="rId2"/>
              </p:custDataLst>
            </p:nvPr>
          </p:nvSpPr>
          <p:spPr bwMode="auto">
            <a:xfrm>
              <a:off x="3402204" y="2064490"/>
              <a:ext cx="2338792" cy="2806282"/>
            </a:xfrm>
            <a:prstGeom prst="rect">
              <a:avLst/>
            </a:prstGeom>
            <a:solidFill>
              <a:srgbClr val="A7D3FF"/>
            </a:solidFill>
            <a:ln w="28575">
              <a:solidFill>
                <a:schemeClr val="tx1"/>
              </a:solidFill>
            </a:ln>
          </p:spPr>
          <p:txBody>
            <a:bodyPr wrap="none" rtlCol="0" anchor="ctr" anchorCtr="0">
              <a:noAutofit/>
            </a:bodyPr>
            <a:lstStyle/>
            <a:p>
              <a:pPr algn="ctr"/>
              <a:endParaRPr lang="en-US" sz="1800" dirty="0">
                <a:latin typeface="+mn-lt"/>
              </a:endParaRPr>
            </a:p>
            <a:p>
              <a:pPr algn="ctr"/>
              <a:endParaRPr lang="en-US" sz="1800" dirty="0">
                <a:latin typeface="+mn-lt"/>
              </a:endParaRPr>
            </a:p>
            <a:p>
              <a:pPr algn="ctr"/>
              <a:endParaRPr lang="en-US" sz="1800" dirty="0">
                <a:latin typeface="+mn-lt"/>
              </a:endParaRPr>
            </a:p>
            <a:p>
              <a:pPr algn="ctr"/>
              <a:r>
                <a:rPr lang="en-US" sz="1800" dirty="0">
                  <a:latin typeface="+mn-lt"/>
                </a:rPr>
                <a:t>SAS</a:t>
              </a:r>
            </a:p>
            <a:p>
              <a:pPr algn="ctr"/>
              <a:r>
                <a:rPr lang="en-US" sz="1800" dirty="0">
                  <a:latin typeface="+mn-lt"/>
                </a:rPr>
                <a:t>Enterprise</a:t>
              </a:r>
            </a:p>
            <a:p>
              <a:pPr algn="ctr"/>
              <a:r>
                <a:rPr lang="en-US" sz="1800" dirty="0">
                  <a:latin typeface="+mn-lt"/>
                </a:rPr>
                <a:t>Guide</a:t>
              </a: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5683" y="2303732"/>
              <a:ext cx="848833" cy="848833"/>
            </a:xfrm>
            <a:prstGeom prst="rect">
              <a:avLst/>
            </a:prstGeom>
          </p:spPr>
        </p:pic>
      </p:grpSp>
      <p:grpSp>
        <p:nvGrpSpPr>
          <p:cNvPr id="23" name="Group 22"/>
          <p:cNvGrpSpPr>
            <a:grpSpLocks noChangeAspect="1"/>
          </p:cNvGrpSpPr>
          <p:nvPr/>
        </p:nvGrpSpPr>
        <p:grpSpPr>
          <a:xfrm>
            <a:off x="5487913" y="3084572"/>
            <a:ext cx="1532380" cy="1838672"/>
            <a:chOff x="6047934" y="2064492"/>
            <a:chExt cx="2338792" cy="2806280"/>
          </a:xfrm>
        </p:grpSpPr>
        <p:sp>
          <p:nvSpPr>
            <p:cNvPr id="24" name="TextBox 23"/>
            <p:cNvSpPr txBox="1"/>
            <p:nvPr>
              <p:custDataLst>
                <p:tags r:id="rId1"/>
              </p:custDataLst>
            </p:nvPr>
          </p:nvSpPr>
          <p:spPr bwMode="auto">
            <a:xfrm>
              <a:off x="6047934" y="2064492"/>
              <a:ext cx="2338792" cy="2806280"/>
            </a:xfrm>
            <a:prstGeom prst="rect">
              <a:avLst/>
            </a:prstGeom>
            <a:solidFill>
              <a:srgbClr val="A7D3FF"/>
            </a:solidFill>
            <a:ln w="28575">
              <a:solidFill>
                <a:schemeClr val="tx1"/>
              </a:solidFill>
            </a:ln>
          </p:spPr>
          <p:txBody>
            <a:bodyPr wrap="none" rtlCol="0" anchor="ctr" anchorCtr="0">
              <a:noAutofit/>
            </a:bodyPr>
            <a:lstStyle/>
            <a:p>
              <a:pPr algn="ctr"/>
              <a:endParaRPr lang="en-US" sz="1800" dirty="0">
                <a:latin typeface="+mn-lt"/>
              </a:endParaRPr>
            </a:p>
            <a:p>
              <a:pPr algn="ctr"/>
              <a:endParaRPr lang="en-US" sz="1800" dirty="0">
                <a:latin typeface="+mn-lt"/>
              </a:endParaRPr>
            </a:p>
            <a:p>
              <a:pPr algn="ctr"/>
              <a:endParaRPr lang="en-US" sz="1800" dirty="0">
                <a:latin typeface="+mn-lt"/>
              </a:endParaRPr>
            </a:p>
            <a:p>
              <a:pPr algn="ctr"/>
              <a:endParaRPr lang="en-US" sz="1800" dirty="0">
                <a:latin typeface="+mn-lt"/>
              </a:endParaRPr>
            </a:p>
            <a:p>
              <a:pPr algn="ctr"/>
              <a:r>
                <a:rPr lang="en-US" sz="1800" dirty="0">
                  <a:latin typeface="+mn-lt"/>
                </a:rPr>
                <a:t>SAS</a:t>
              </a:r>
            </a:p>
            <a:p>
              <a:pPr algn="ctr"/>
              <a:r>
                <a:rPr lang="en-US" sz="1800" dirty="0">
                  <a:latin typeface="+mn-lt"/>
                </a:rPr>
                <a:t>Studio</a:t>
              </a:r>
            </a:p>
          </p:txBody>
        </p:sp>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8000" y="2340679"/>
              <a:ext cx="740330" cy="740330"/>
            </a:xfrm>
            <a:prstGeom prst="rect">
              <a:avLst/>
            </a:prstGeom>
          </p:spPr>
        </p:pic>
      </p:grpSp>
    </p:spTree>
    <p:extLst>
      <p:ext uri="{BB962C8B-B14F-4D97-AF65-F5344CB8AC3E}">
        <p14:creationId xmlns:p14="http://schemas.microsoft.com/office/powerpoint/2010/main" val="289894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6"/>
          <a:stretch>
            <a:fillRect/>
          </a:stretch>
        </p:blipFill>
        <p:spPr>
          <a:xfrm>
            <a:off x="637675" y="1963335"/>
            <a:ext cx="7863840" cy="4569929"/>
          </a:xfrm>
          <a:prstGeom prst="rect">
            <a:avLst/>
          </a:prstGeom>
        </p:spPr>
      </p:pic>
      <p:sp>
        <p:nvSpPr>
          <p:cNvPr id="2" name="Title 1"/>
          <p:cNvSpPr>
            <a:spLocks noGrp="1"/>
          </p:cNvSpPr>
          <p:nvPr>
            <p:ph type="title"/>
            <p:custDataLst>
              <p:tags r:id="rId1"/>
            </p:custDataLst>
          </p:nvPr>
        </p:nvSpPr>
        <p:spPr/>
        <p:txBody>
          <a:bodyPr/>
          <a:lstStyle/>
          <a:p>
            <a:r>
              <a:rPr lang="en-US" dirty="0"/>
              <a:t>       SAS Windowing Environment</a:t>
            </a:r>
          </a:p>
        </p:txBody>
      </p:sp>
      <p:sp>
        <p:nvSpPr>
          <p:cNvPr id="3" name="Content Placeholder 2"/>
          <p:cNvSpPr>
            <a:spLocks noGrp="1"/>
          </p:cNvSpPr>
          <p:nvPr>
            <p:ph idx="1"/>
            <p:custDataLst>
              <p:tags r:id="rId2"/>
            </p:custDataLst>
          </p:nvPr>
        </p:nvSpPr>
        <p:spPr/>
        <p:txBody>
          <a:bodyPr/>
          <a:lstStyle/>
          <a:p>
            <a:r>
              <a:rPr lang="en-US" dirty="0"/>
              <a:t>The </a:t>
            </a:r>
            <a:r>
              <a:rPr lang="en-US" i="1" dirty="0"/>
              <a:t>SAS windowing environment</a:t>
            </a:r>
            <a:r>
              <a:rPr lang="en-US" dirty="0"/>
              <a:t> is an application that is accessed from different operating environments. </a:t>
            </a:r>
          </a:p>
        </p:txBody>
      </p:sp>
      <p:sp>
        <p:nvSpPr>
          <p:cNvPr id="5" name="Rectangle 4"/>
          <p:cNvSpPr/>
          <p:nvPr>
            <p:custDataLst>
              <p:tags r:id="rId3"/>
            </p:custDataLst>
          </p:nvPr>
        </p:nvSpPr>
        <p:spPr>
          <a:xfrm>
            <a:off x="3478479" y="4071457"/>
            <a:ext cx="4572000" cy="1446550"/>
          </a:xfrm>
          <a:prstGeom prst="rect">
            <a:avLst/>
          </a:prstGeom>
        </p:spPr>
        <p:txBody>
          <a:bodyPr>
            <a:spAutoFit/>
          </a:bodyPr>
          <a:lstStyle/>
          <a:p>
            <a:r>
              <a:rPr lang="en-US" sz="2200" kern="0" dirty="0"/>
              <a:t>The SAS windowing environment provides a full programming interface that can be used to write, edit, and submit SAS code.</a:t>
            </a: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675" y="415744"/>
            <a:ext cx="635540" cy="635540"/>
          </a:xfrm>
          <a:prstGeom prst="rect">
            <a:avLst/>
          </a:prstGeom>
        </p:spPr>
      </p:pic>
    </p:spTree>
    <p:extLst>
      <p:ext uri="{BB962C8B-B14F-4D97-AF65-F5344CB8AC3E}">
        <p14:creationId xmlns:p14="http://schemas.microsoft.com/office/powerpoint/2010/main" val="238391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6"/>
          <a:stretch>
            <a:fillRect/>
          </a:stretch>
        </p:blipFill>
        <p:spPr>
          <a:xfrm>
            <a:off x="637675" y="1963336"/>
            <a:ext cx="7863840" cy="4565623"/>
          </a:xfrm>
          <a:prstGeom prst="rect">
            <a:avLst/>
          </a:prstGeom>
        </p:spPr>
      </p:pic>
      <p:sp>
        <p:nvSpPr>
          <p:cNvPr id="2" name="Title 1"/>
          <p:cNvSpPr>
            <a:spLocks noGrp="1"/>
          </p:cNvSpPr>
          <p:nvPr>
            <p:ph type="title"/>
            <p:custDataLst>
              <p:tags r:id="rId1"/>
            </p:custDataLst>
          </p:nvPr>
        </p:nvSpPr>
        <p:spPr/>
        <p:txBody>
          <a:bodyPr/>
          <a:lstStyle/>
          <a:p>
            <a:r>
              <a:rPr lang="en-US" dirty="0"/>
              <a:t>       SAS Enterprise Guide</a:t>
            </a:r>
          </a:p>
        </p:txBody>
      </p:sp>
      <p:sp>
        <p:nvSpPr>
          <p:cNvPr id="3" name="Content Placeholder 2"/>
          <p:cNvSpPr>
            <a:spLocks noGrp="1"/>
          </p:cNvSpPr>
          <p:nvPr>
            <p:ph idx="1"/>
            <p:custDataLst>
              <p:tags r:id="rId2"/>
            </p:custDataLst>
          </p:nvPr>
        </p:nvSpPr>
        <p:spPr/>
        <p:txBody>
          <a:bodyPr/>
          <a:lstStyle/>
          <a:p>
            <a:r>
              <a:rPr lang="en-US" i="1" dirty="0"/>
              <a:t>SAS Enterprise Guide </a:t>
            </a:r>
            <a:r>
              <a:rPr lang="en-US" dirty="0"/>
              <a:t>is a client application that is accessed from the </a:t>
            </a:r>
            <a:r>
              <a:rPr lang="en-US" b="1" dirty="0">
                <a:solidFill>
                  <a:srgbClr val="FF0000"/>
                </a:solidFill>
              </a:rPr>
              <a:t>Windows operating environment</a:t>
            </a:r>
            <a:r>
              <a:rPr lang="en-US" dirty="0"/>
              <a:t>.</a:t>
            </a:r>
          </a:p>
        </p:txBody>
      </p:sp>
      <p:sp>
        <p:nvSpPr>
          <p:cNvPr id="10" name="Content Placeholder 2"/>
          <p:cNvSpPr txBox="1">
            <a:spLocks/>
          </p:cNvSpPr>
          <p:nvPr>
            <p:custDataLst>
              <p:tags r:id="rId3"/>
            </p:custDataLst>
          </p:nvPr>
        </p:nvSpPr>
        <p:spPr bwMode="auto">
          <a:xfrm>
            <a:off x="3344759" y="3185598"/>
            <a:ext cx="4723504" cy="2834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25"/>
              </a:spcBef>
              <a:spcAft>
                <a:spcPct val="17000"/>
              </a:spcAft>
              <a:buClr>
                <a:schemeClr val="tx1"/>
              </a:buClr>
              <a:buFont typeface="+mj-lt"/>
              <a:defRPr sz="2400" baseline="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baseline="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baseline="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baseline="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baseline="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200" kern="0" dirty="0"/>
              <a:t>SAS Enterprise Guide provides the following:</a:t>
            </a:r>
          </a:p>
          <a:p>
            <a:pPr lvl="1"/>
            <a:r>
              <a:rPr lang="en-US" sz="2200" kern="0" dirty="0"/>
              <a:t>a point-and-click interface with menus and task wizards to generate SAS code </a:t>
            </a:r>
          </a:p>
          <a:p>
            <a:pPr lvl="1"/>
            <a:r>
              <a:rPr lang="en-US" sz="2200" kern="0" dirty="0"/>
              <a:t>a full programming interface that can be used to write, edit, and submit SAS code</a:t>
            </a: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675" y="418746"/>
            <a:ext cx="632538" cy="632538"/>
          </a:xfrm>
          <a:prstGeom prst="rect">
            <a:avLst/>
          </a:prstGeom>
        </p:spPr>
      </p:pic>
    </p:spTree>
    <p:extLst>
      <p:ext uri="{BB962C8B-B14F-4D97-AF65-F5344CB8AC3E}">
        <p14:creationId xmlns:p14="http://schemas.microsoft.com/office/powerpoint/2010/main" val="176309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2: SAS</a:t>
            </a:r>
            <a:r>
              <a:rPr lang="en-US" baseline="30000" dirty="0">
                <a:solidFill>
                  <a:srgbClr val="0070C0"/>
                </a:solidFill>
              </a:rPr>
              <a:t>®</a:t>
            </a:r>
            <a:r>
              <a:rPr lang="en-US" dirty="0">
                <a:solidFill>
                  <a:srgbClr val="0070C0"/>
                </a:solidFill>
              </a:rPr>
              <a:t> Programs</a:t>
            </a:r>
          </a:p>
        </p:txBody>
      </p:sp>
      <p:graphicFrame>
        <p:nvGraphicFramePr>
          <p:cNvPr id="7" name="Group Organizer"/>
          <p:cNvGraphicFramePr>
            <a:graphicFrameLocks noGrp="1"/>
          </p:cNvGraphicFramePr>
          <p:nvPr>
            <p:extLst>
              <p:ext uri="{D42A27DB-BD31-4B8C-83A1-F6EECF244321}">
                <p14:modId xmlns:p14="http://schemas.microsoft.com/office/powerpoint/2010/main" val="2965950358"/>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2.1 Introduction to SAS Programs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2.2 Submitting a SAS Program</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2.3 SAS Program Syntax</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820212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6"/>
          <a:stretch>
            <a:fillRect/>
          </a:stretch>
        </p:blipFill>
        <p:spPr>
          <a:xfrm>
            <a:off x="637675" y="1963334"/>
            <a:ext cx="7863840" cy="4560276"/>
          </a:xfrm>
          <a:prstGeom prst="rect">
            <a:avLst/>
          </a:prstGeom>
        </p:spPr>
      </p:pic>
      <p:sp>
        <p:nvSpPr>
          <p:cNvPr id="2" name="Title 1"/>
          <p:cNvSpPr>
            <a:spLocks noGrp="1"/>
          </p:cNvSpPr>
          <p:nvPr>
            <p:ph type="title"/>
            <p:custDataLst>
              <p:tags r:id="rId1"/>
            </p:custDataLst>
          </p:nvPr>
        </p:nvSpPr>
        <p:spPr/>
        <p:txBody>
          <a:bodyPr/>
          <a:lstStyle/>
          <a:p>
            <a:r>
              <a:rPr lang="en-US" dirty="0"/>
              <a:t>       SAS Studio</a:t>
            </a:r>
          </a:p>
        </p:txBody>
      </p:sp>
      <p:sp>
        <p:nvSpPr>
          <p:cNvPr id="3" name="Content Placeholder 2"/>
          <p:cNvSpPr>
            <a:spLocks noGrp="1"/>
          </p:cNvSpPr>
          <p:nvPr>
            <p:ph idx="1"/>
            <p:custDataLst>
              <p:tags r:id="rId2"/>
            </p:custDataLst>
          </p:nvPr>
        </p:nvSpPr>
        <p:spPr/>
        <p:txBody>
          <a:bodyPr/>
          <a:lstStyle/>
          <a:p>
            <a:r>
              <a:rPr lang="en-US" i="1" dirty="0"/>
              <a:t>SAS Studio</a:t>
            </a:r>
            <a:r>
              <a:rPr lang="en-US" dirty="0"/>
              <a:t> is a web client that is accessed through </a:t>
            </a:r>
            <a:r>
              <a:rPr lang="en-US" b="1" dirty="0">
                <a:solidFill>
                  <a:srgbClr val="FF0000"/>
                </a:solidFill>
              </a:rPr>
              <a:t>an HTML5-compliant web browser</a:t>
            </a:r>
            <a:r>
              <a:rPr lang="en-US" dirty="0"/>
              <a:t>.</a:t>
            </a:r>
          </a:p>
          <a:p>
            <a:endParaRPr lang="en-US" dirty="0"/>
          </a:p>
        </p:txBody>
      </p:sp>
      <p:sp>
        <p:nvSpPr>
          <p:cNvPr id="10" name="Content Placeholder 2"/>
          <p:cNvSpPr txBox="1">
            <a:spLocks/>
          </p:cNvSpPr>
          <p:nvPr>
            <p:custDataLst>
              <p:tags r:id="rId3"/>
            </p:custDataLst>
          </p:nvPr>
        </p:nvSpPr>
        <p:spPr bwMode="auto">
          <a:xfrm>
            <a:off x="3556642" y="3567501"/>
            <a:ext cx="4723504" cy="2260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25"/>
              </a:spcBef>
              <a:spcAft>
                <a:spcPct val="17000"/>
              </a:spcAft>
              <a:buClr>
                <a:schemeClr val="tx1"/>
              </a:buClr>
              <a:buFont typeface="+mj-lt"/>
              <a:defRPr sz="2400" baseline="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baseline="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baseline="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baseline="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baseline="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200" kern="0" dirty="0"/>
              <a:t>SAS Studio provides the following:</a:t>
            </a:r>
          </a:p>
          <a:p>
            <a:pPr lvl="1"/>
            <a:r>
              <a:rPr lang="en-US" sz="2200" kern="0" dirty="0"/>
              <a:t>a point-and-click interface with menus and task wizards to generate SAS code </a:t>
            </a:r>
          </a:p>
          <a:p>
            <a:pPr lvl="1"/>
            <a:r>
              <a:rPr lang="en-US" sz="2200" kern="0" dirty="0"/>
              <a:t>a full programming interface that can be used to write, edit, and submit SAS code</a:t>
            </a:r>
          </a:p>
          <a:p>
            <a:endParaRPr lang="en-US" sz="2200" kern="0" dirty="0"/>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800" y="429492"/>
            <a:ext cx="592669" cy="592669"/>
          </a:xfrm>
          <a:prstGeom prst="rect">
            <a:avLst/>
          </a:prstGeom>
        </p:spPr>
      </p:pic>
    </p:spTree>
    <p:extLst>
      <p:ext uri="{BB962C8B-B14F-4D97-AF65-F5344CB8AC3E}">
        <p14:creationId xmlns:p14="http://schemas.microsoft.com/office/powerpoint/2010/main" val="84980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Interface Tabs or Windows</a:t>
            </a:r>
          </a:p>
        </p:txBody>
      </p:sp>
      <p:sp>
        <p:nvSpPr>
          <p:cNvPr id="3" name="Content Placeholder 2"/>
          <p:cNvSpPr>
            <a:spLocks noGrp="1"/>
          </p:cNvSpPr>
          <p:nvPr>
            <p:ph idx="1"/>
          </p:nvPr>
        </p:nvSpPr>
        <p:spPr/>
        <p:txBody>
          <a:bodyPr/>
          <a:lstStyle/>
          <a:p>
            <a:r>
              <a:rPr lang="en-US" dirty="0"/>
              <a:t>Regardless of the SAS interface that you choose to use, there are three primary tabs or windows.</a:t>
            </a:r>
          </a:p>
        </p:txBody>
      </p:sp>
      <p:graphicFrame>
        <p:nvGraphicFramePr>
          <p:cNvPr id="6" name="Table 5"/>
          <p:cNvGraphicFramePr>
            <a:graphicFrameLocks noGrp="1"/>
          </p:cNvGraphicFramePr>
          <p:nvPr>
            <p:extLst>
              <p:ext uri="{D42A27DB-BD31-4B8C-83A1-F6EECF244321}">
                <p14:modId xmlns:p14="http://schemas.microsoft.com/office/powerpoint/2010/main" val="491181141"/>
              </p:ext>
            </p:extLst>
          </p:nvPr>
        </p:nvGraphicFramePr>
        <p:xfrm>
          <a:off x="685800" y="2023110"/>
          <a:ext cx="7772400" cy="2986425"/>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5829300">
                  <a:extLst>
                    <a:ext uri="{9D8B030D-6E8A-4147-A177-3AD203B41FA5}">
                      <a16:colId xmlns:a16="http://schemas.microsoft.com/office/drawing/2014/main" val="20001"/>
                    </a:ext>
                  </a:extLst>
                </a:gridCol>
              </a:tblGrid>
              <a:tr h="995475">
                <a:tc>
                  <a:txBody>
                    <a:bodyPr/>
                    <a:lstStyle/>
                    <a:p>
                      <a:pPr algn="ctr"/>
                      <a:r>
                        <a:rPr lang="en-US" sz="2400" b="1" i="0" dirty="0">
                          <a:solidFill>
                            <a:srgbClr val="FFFFFF"/>
                          </a:solidFill>
                          <a:latin typeface="Arial" panose="020B0604020202020204" pitchFamily="34" charset="0"/>
                        </a:rPr>
                        <a:t>Editor</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solidFill>
                      <a:srgbClr val="0053C3"/>
                    </a:solidFill>
                  </a:tcPr>
                </a:tc>
                <a:tc>
                  <a:txBody>
                    <a:bodyPr/>
                    <a:lstStyle/>
                    <a:p>
                      <a:pPr algn="l"/>
                      <a:r>
                        <a:rPr lang="en-US" sz="2400" b="0" i="0" dirty="0">
                          <a:solidFill>
                            <a:srgbClr val="000000"/>
                          </a:solidFill>
                          <a:latin typeface="Arial" panose="020B0604020202020204" pitchFamily="34" charset="0"/>
                        </a:rPr>
                        <a:t>Enter, edit, submit, and save a SAS program</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995475">
                <a:tc>
                  <a:txBody>
                    <a:bodyPr/>
                    <a:lstStyle/>
                    <a:p>
                      <a:pPr algn="ctr"/>
                      <a:r>
                        <a:rPr lang="en-US" sz="2400" b="1" i="0" dirty="0">
                          <a:solidFill>
                            <a:srgbClr val="FFFFFF"/>
                          </a:solidFill>
                          <a:latin typeface="Arial" panose="020B0604020202020204" pitchFamily="34" charset="0"/>
                        </a:rPr>
                        <a:t>Log</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l"/>
                      <a:r>
                        <a:rPr lang="en-US" sz="2400" b="0" i="0" dirty="0">
                          <a:solidFill>
                            <a:srgbClr val="000000"/>
                          </a:solidFill>
                          <a:latin typeface="Arial" panose="020B0604020202020204" pitchFamily="34" charset="0"/>
                        </a:rPr>
                        <a:t>Browse</a:t>
                      </a:r>
                      <a:r>
                        <a:rPr lang="en-US" sz="2400" b="0" i="0" baseline="0" dirty="0">
                          <a:solidFill>
                            <a:srgbClr val="000000"/>
                          </a:solidFill>
                          <a:latin typeface="Arial" panose="020B0604020202020204" pitchFamily="34" charset="0"/>
                        </a:rPr>
                        <a:t> notes, warnings, and errors relating to a submitted SAS program</a:t>
                      </a:r>
                      <a:endParaRPr lang="en-US" sz="2400" b="0" i="0" dirty="0">
                        <a:solidFill>
                          <a:srgbClr val="000000"/>
                        </a:solidFill>
                        <a:latin typeface="Arial" panose="020B0604020202020204" pitchFamily="34"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995475">
                <a:tc>
                  <a:txBody>
                    <a:bodyPr/>
                    <a:lstStyle/>
                    <a:p>
                      <a:pPr algn="ctr"/>
                      <a:r>
                        <a:rPr lang="en-US" sz="2400" b="1" i="0" dirty="0">
                          <a:solidFill>
                            <a:srgbClr val="FFFFFF"/>
                          </a:solidFill>
                          <a:latin typeface="Arial" panose="020B0604020202020204" pitchFamily="34" charset="0"/>
                        </a:rPr>
                        <a:t>Results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l"/>
                      <a:r>
                        <a:rPr lang="en-US" sz="2400" b="0" i="0" baseline="0" dirty="0">
                          <a:solidFill>
                            <a:srgbClr val="000000"/>
                          </a:solidFill>
                          <a:latin typeface="Arial" panose="020B0604020202020204" pitchFamily="34" charset="0"/>
                        </a:rPr>
                        <a:t>Browse output from reporting procedures</a:t>
                      </a:r>
                      <a:endParaRPr lang="en-US" sz="2400" b="0" i="0" dirty="0">
                        <a:solidFill>
                          <a:srgbClr val="000000"/>
                        </a:solidFill>
                        <a:latin typeface="Arial" panose="020B0604020202020204" pitchFamily="34"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7728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Interface Tabs or Windows</a:t>
            </a:r>
          </a:p>
        </p:txBody>
      </p:sp>
      <p:sp>
        <p:nvSpPr>
          <p:cNvPr id="3" name="Content Placeholder 2"/>
          <p:cNvSpPr>
            <a:spLocks noGrp="1"/>
          </p:cNvSpPr>
          <p:nvPr>
            <p:ph idx="1"/>
          </p:nvPr>
        </p:nvSpPr>
        <p:spPr/>
        <p:txBody>
          <a:bodyPr/>
          <a:lstStyle/>
          <a:p>
            <a:r>
              <a:rPr lang="en-US" dirty="0"/>
              <a:t>Each interface uses specific terms to reference these three primary tabs or windows.</a:t>
            </a:r>
          </a:p>
        </p:txBody>
      </p:sp>
      <p:graphicFrame>
        <p:nvGraphicFramePr>
          <p:cNvPr id="5" name="Table 4"/>
          <p:cNvGraphicFramePr>
            <a:graphicFrameLocks noGrp="1"/>
          </p:cNvGraphicFramePr>
          <p:nvPr>
            <p:extLst>
              <p:ext uri="{D42A27DB-BD31-4B8C-83A1-F6EECF244321}">
                <p14:modId xmlns:p14="http://schemas.microsoft.com/office/powerpoint/2010/main" val="2162220885"/>
              </p:ext>
            </p:extLst>
          </p:nvPr>
        </p:nvGraphicFramePr>
        <p:xfrm>
          <a:off x="685800" y="2026920"/>
          <a:ext cx="7772400" cy="42976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gridCol w="2377440">
                  <a:extLst>
                    <a:ext uri="{9D8B030D-6E8A-4147-A177-3AD203B41FA5}">
                      <a16:colId xmlns:a16="http://schemas.microsoft.com/office/drawing/2014/main" val="20003"/>
                    </a:ext>
                  </a:extLst>
                </a:gridCol>
              </a:tblGrid>
              <a:tr h="1371600">
                <a:tc>
                  <a:txBody>
                    <a:bodyPr/>
                    <a:lstStyle/>
                    <a:p>
                      <a:pPr algn="l"/>
                      <a:r>
                        <a:rPr lang="en-US" sz="2400" b="1" i="0" dirty="0">
                          <a:solidFill>
                            <a:srgbClr val="FFFFFF"/>
                          </a:solidFill>
                          <a:latin typeface="Arial" panose="020B0604020202020204" pitchFamily="34" charset="0"/>
                        </a:rPr>
                        <a:t> Tab</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noFill/>
                  </a:tcPr>
                </a:tc>
                <a:tc>
                  <a:txBody>
                    <a:bodyPr/>
                    <a:lstStyle/>
                    <a:p>
                      <a:pPr algn="ctr"/>
                      <a:r>
                        <a:rPr lang="en-US" sz="2400" b="1" i="0" dirty="0">
                          <a:solidFill>
                            <a:srgbClr val="FFFFFF"/>
                          </a:solidFill>
                          <a:latin typeface="Arial" panose="020B0604020202020204" pitchFamily="34" charset="0"/>
                        </a:rPr>
                        <a:t>SAS</a:t>
                      </a:r>
                      <a:br>
                        <a:rPr lang="en-US" sz="2400" b="1" i="0" dirty="0">
                          <a:solidFill>
                            <a:srgbClr val="FFFFFF"/>
                          </a:solidFill>
                          <a:latin typeface="Arial" panose="020B0604020202020204" pitchFamily="34" charset="0"/>
                        </a:rPr>
                      </a:br>
                      <a:r>
                        <a:rPr lang="en-US" sz="2400" b="1" i="0" dirty="0">
                          <a:solidFill>
                            <a:srgbClr val="FFFFFF"/>
                          </a:solidFill>
                          <a:latin typeface="Arial" panose="020B0604020202020204" pitchFamily="34" charset="0"/>
                        </a:rPr>
                        <a:t>Studio</a:t>
                      </a:r>
                    </a:p>
                    <a:p>
                      <a:pPr algn="ctr"/>
                      <a:r>
                        <a:rPr lang="en-US" sz="2400" b="1" i="0" dirty="0">
                          <a:solidFill>
                            <a:srgbClr val="FFFFFF"/>
                          </a:solidFill>
                          <a:latin typeface="Arial" panose="020B0604020202020204" pitchFamily="34" charset="0"/>
                        </a:rPr>
                        <a:t>(tabs)</a:t>
                      </a:r>
                    </a:p>
                  </a:txBody>
                  <a:tcPr anchor="b">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400" b="1" i="0" dirty="0">
                          <a:solidFill>
                            <a:srgbClr val="FFFFFF"/>
                          </a:solidFill>
                          <a:latin typeface="Arial" panose="020B0604020202020204" pitchFamily="34" charset="0"/>
                        </a:rPr>
                        <a:t>SAS Enterprise</a:t>
                      </a:r>
                      <a:br>
                        <a:rPr lang="en-US" sz="2400" b="1" i="0" dirty="0">
                          <a:solidFill>
                            <a:srgbClr val="FFFFFF"/>
                          </a:solidFill>
                          <a:latin typeface="Arial" panose="020B0604020202020204" pitchFamily="34" charset="0"/>
                        </a:rPr>
                      </a:br>
                      <a:r>
                        <a:rPr lang="en-US" sz="2400" b="1" i="0" dirty="0">
                          <a:solidFill>
                            <a:srgbClr val="FFFFFF"/>
                          </a:solidFill>
                          <a:latin typeface="Arial" panose="020B0604020202020204" pitchFamily="34" charset="0"/>
                        </a:rPr>
                        <a:t>Guide</a:t>
                      </a:r>
                    </a:p>
                    <a:p>
                      <a:pPr algn="ctr"/>
                      <a:r>
                        <a:rPr lang="en-US" sz="2400" b="1" i="0" dirty="0">
                          <a:solidFill>
                            <a:srgbClr val="FFFFFF"/>
                          </a:solidFill>
                          <a:latin typeface="Arial" panose="020B0604020202020204" pitchFamily="34" charset="0"/>
                        </a:rPr>
                        <a:t>(tabs)</a:t>
                      </a:r>
                    </a:p>
                  </a:txBody>
                  <a:tcPr anchor="b">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400" b="1" i="0" dirty="0">
                          <a:solidFill>
                            <a:srgbClr val="FFFFFF"/>
                          </a:solidFill>
                          <a:latin typeface="Arial" panose="020B0604020202020204" pitchFamily="34" charset="0"/>
                        </a:rPr>
                        <a:t>SAS</a:t>
                      </a:r>
                      <a:br>
                        <a:rPr lang="en-US" sz="2400" b="1" i="0" dirty="0">
                          <a:solidFill>
                            <a:srgbClr val="FFFFFF"/>
                          </a:solidFill>
                          <a:latin typeface="Arial" panose="020B0604020202020204" pitchFamily="34" charset="0"/>
                        </a:rPr>
                      </a:br>
                      <a:r>
                        <a:rPr lang="en-US" sz="2400" b="1" i="0" dirty="0">
                          <a:solidFill>
                            <a:srgbClr val="FFFFFF"/>
                          </a:solidFill>
                          <a:latin typeface="Arial" panose="020B0604020202020204" pitchFamily="34" charset="0"/>
                        </a:rPr>
                        <a:t>Windowing</a:t>
                      </a:r>
                      <a:br>
                        <a:rPr lang="en-US" sz="2400" b="1" i="0" dirty="0">
                          <a:solidFill>
                            <a:srgbClr val="FFFFFF"/>
                          </a:solidFill>
                          <a:latin typeface="Arial" panose="020B0604020202020204" pitchFamily="34" charset="0"/>
                        </a:rPr>
                      </a:br>
                      <a:r>
                        <a:rPr lang="en-US" sz="2400" b="1" i="0" dirty="0">
                          <a:solidFill>
                            <a:srgbClr val="FFFFFF"/>
                          </a:solidFill>
                          <a:latin typeface="Arial" panose="020B0604020202020204" pitchFamily="34" charset="0"/>
                        </a:rPr>
                        <a:t>Environment</a:t>
                      </a:r>
                    </a:p>
                    <a:p>
                      <a:pPr algn="ctr"/>
                      <a:r>
                        <a:rPr lang="en-US" sz="2400" b="1" i="0" dirty="0">
                          <a:solidFill>
                            <a:srgbClr val="FFFFFF"/>
                          </a:solidFill>
                          <a:latin typeface="Arial" panose="020B0604020202020204" pitchFamily="34" charset="0"/>
                        </a:rPr>
                        <a:t>(windows)</a:t>
                      </a:r>
                    </a:p>
                  </a:txBody>
                  <a:tcPr anchor="b">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914400">
                <a:tc>
                  <a:txBody>
                    <a:bodyPr/>
                    <a:lstStyle/>
                    <a:p>
                      <a:pPr algn="ctr"/>
                      <a:r>
                        <a:rPr lang="en-US" sz="2400" b="1" i="0" dirty="0">
                          <a:solidFill>
                            <a:srgbClr val="FFFFFF"/>
                          </a:solidFill>
                          <a:latin typeface="Arial" panose="020B0604020202020204" pitchFamily="34" charset="0"/>
                        </a:rPr>
                        <a:t>Editor</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400" b="0" i="0" dirty="0">
                          <a:solidFill>
                            <a:srgbClr val="000000"/>
                          </a:solidFill>
                          <a:latin typeface="Arial" panose="020B0604020202020204" pitchFamily="34" charset="0"/>
                        </a:rPr>
                        <a:t>Code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400" b="0" i="0" dirty="0">
                          <a:solidFill>
                            <a:srgbClr val="000000"/>
                          </a:solidFill>
                          <a:latin typeface="Arial" panose="020B0604020202020204" pitchFamily="34" charset="0"/>
                        </a:rPr>
                        <a:t>Program</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400" b="0" i="0" dirty="0">
                          <a:solidFill>
                            <a:srgbClr val="000000"/>
                          </a:solidFill>
                          <a:latin typeface="Arial" panose="020B0604020202020204" pitchFamily="34" charset="0"/>
                        </a:rPr>
                        <a:t>Enhanced or Program Editor</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914400">
                <a:tc>
                  <a:txBody>
                    <a:bodyPr/>
                    <a:lstStyle/>
                    <a:p>
                      <a:pPr algn="ctr"/>
                      <a:r>
                        <a:rPr lang="en-US" sz="2400" b="1" i="0" dirty="0">
                          <a:solidFill>
                            <a:srgbClr val="FFFFFF"/>
                          </a:solidFill>
                          <a:latin typeface="Arial" panose="020B0604020202020204" pitchFamily="34" charset="0"/>
                        </a:rPr>
                        <a:t>Log</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400" b="0" i="0" dirty="0">
                          <a:solidFill>
                            <a:srgbClr val="000000"/>
                          </a:solidFill>
                          <a:latin typeface="Arial" panose="020B0604020202020204" pitchFamily="34" charset="0"/>
                        </a:rPr>
                        <a:t>Log</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ctr"/>
                      <a:r>
                        <a:rPr lang="en-US" sz="2400" b="0" i="0" dirty="0">
                          <a:solidFill>
                            <a:srgbClr val="000000"/>
                          </a:solidFill>
                          <a:latin typeface="Arial" panose="020B0604020202020204" pitchFamily="34" charset="0"/>
                        </a:rPr>
                        <a:t>Log</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ctr"/>
                      <a:r>
                        <a:rPr lang="en-US" sz="2400" b="0" i="0" dirty="0">
                          <a:solidFill>
                            <a:srgbClr val="000000"/>
                          </a:solidFill>
                          <a:latin typeface="Arial" panose="020B0604020202020204" pitchFamily="34" charset="0"/>
                        </a:rPr>
                        <a:t>Log</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914400">
                <a:tc>
                  <a:txBody>
                    <a:bodyPr/>
                    <a:lstStyle/>
                    <a:p>
                      <a:pPr algn="ctr"/>
                      <a:r>
                        <a:rPr lang="en-US" sz="2400" b="1" i="0" dirty="0">
                          <a:solidFill>
                            <a:srgbClr val="FFFFFF"/>
                          </a:solidFill>
                          <a:latin typeface="Arial" panose="020B0604020202020204" pitchFamily="34" charset="0"/>
                        </a:rPr>
                        <a:t>Results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400" b="0" i="0" dirty="0">
                          <a:solidFill>
                            <a:srgbClr val="000000"/>
                          </a:solidFill>
                          <a:latin typeface="Arial" panose="020B0604020202020204" pitchFamily="34" charset="0"/>
                        </a:rPr>
                        <a:t>Results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400" b="0" i="0" dirty="0">
                          <a:solidFill>
                            <a:srgbClr val="000000"/>
                          </a:solidFill>
                          <a:latin typeface="Arial" panose="020B0604020202020204" pitchFamily="34" charset="0"/>
                        </a:rPr>
                        <a:t>Results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400" b="0" i="0" dirty="0">
                          <a:solidFill>
                            <a:srgbClr val="000000"/>
                          </a:solidFill>
                          <a:latin typeface="Arial" panose="020B0604020202020204" pitchFamily="34" charset="0"/>
                        </a:rPr>
                        <a:t>Results Viewer or Output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14352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Interface Tabs or Windows</a:t>
            </a:r>
          </a:p>
        </p:txBody>
      </p:sp>
      <p:sp>
        <p:nvSpPr>
          <p:cNvPr id="3" name="Content Placeholder 2"/>
          <p:cNvSpPr>
            <a:spLocks noGrp="1"/>
          </p:cNvSpPr>
          <p:nvPr>
            <p:ph idx="1"/>
          </p:nvPr>
        </p:nvSpPr>
        <p:spPr/>
        <p:txBody>
          <a:bodyPr/>
          <a:lstStyle/>
          <a:p>
            <a:r>
              <a:rPr lang="en-US" dirty="0"/>
              <a:t>The following is an example workflow of how a user might use the three primary tabs or windows:</a:t>
            </a:r>
          </a:p>
        </p:txBody>
      </p:sp>
      <p:sp>
        <p:nvSpPr>
          <p:cNvPr id="5" name="TextBox 4"/>
          <p:cNvSpPr txBox="1"/>
          <p:nvPr/>
        </p:nvSpPr>
        <p:spPr bwMode="auto">
          <a:xfrm>
            <a:off x="685799" y="5363762"/>
            <a:ext cx="4328654" cy="707886"/>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pPr algn="ctr"/>
            <a:r>
              <a:rPr lang="en-US" sz="2000" dirty="0">
                <a:solidFill>
                  <a:srgbClr val="000000"/>
                </a:solidFill>
              </a:rPr>
              <a:t>View the results to explore the output from reporting procedures.</a:t>
            </a:r>
          </a:p>
        </p:txBody>
      </p:sp>
      <p:sp>
        <p:nvSpPr>
          <p:cNvPr id="6" name="TextBox 5"/>
          <p:cNvSpPr txBox="1"/>
          <p:nvPr/>
        </p:nvSpPr>
        <p:spPr bwMode="auto">
          <a:xfrm>
            <a:off x="685799" y="4209512"/>
            <a:ext cx="4328654" cy="707886"/>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pPr algn="ctr"/>
            <a:r>
              <a:rPr lang="en-US" sz="2000" dirty="0">
                <a:solidFill>
                  <a:srgbClr val="000000"/>
                </a:solidFill>
              </a:rPr>
              <a:t>View the log to determine whether any errors occurred in the program.</a:t>
            </a:r>
          </a:p>
        </p:txBody>
      </p:sp>
      <p:sp>
        <p:nvSpPr>
          <p:cNvPr id="7" name="TextBox 6"/>
          <p:cNvSpPr txBox="1"/>
          <p:nvPr/>
        </p:nvSpPr>
        <p:spPr bwMode="auto">
          <a:xfrm>
            <a:off x="685801" y="3363038"/>
            <a:ext cx="4328654" cy="400110"/>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pPr algn="ctr"/>
            <a:r>
              <a:rPr lang="en-US" sz="2000" dirty="0"/>
              <a:t>Submit the program.</a:t>
            </a:r>
          </a:p>
        </p:txBody>
      </p:sp>
      <p:sp>
        <p:nvSpPr>
          <p:cNvPr id="8" name="TextBox 7"/>
          <p:cNvSpPr txBox="1"/>
          <p:nvPr/>
        </p:nvSpPr>
        <p:spPr bwMode="auto">
          <a:xfrm>
            <a:off x="685801" y="2205318"/>
            <a:ext cx="4328654" cy="707886"/>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pPr algn="ctr"/>
            <a:r>
              <a:rPr lang="en-US" sz="2000" dirty="0"/>
              <a:t>Enter or open a SAS program</a:t>
            </a:r>
            <a:br>
              <a:rPr lang="en-US" sz="2000" dirty="0"/>
            </a:br>
            <a:r>
              <a:rPr lang="en-US" sz="2000" dirty="0"/>
              <a:t>into the Editor.</a:t>
            </a:r>
          </a:p>
        </p:txBody>
      </p:sp>
      <p:sp>
        <p:nvSpPr>
          <p:cNvPr id="9" name="Right Arrow 8"/>
          <p:cNvSpPr/>
          <p:nvPr/>
        </p:nvSpPr>
        <p:spPr bwMode="auto">
          <a:xfrm rot="5400000">
            <a:off x="2692150" y="2918430"/>
            <a:ext cx="315951" cy="444500"/>
          </a:xfrm>
          <a:prstGeom prst="rightArrow">
            <a:avLst>
              <a:gd name="adj1" fmla="val 49000"/>
              <a:gd name="adj2" fmla="val 40000"/>
            </a:avLst>
          </a:prstGeom>
          <a:solidFill>
            <a:schemeClr val="tx1"/>
          </a:solidFill>
          <a:ln w="127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r>
              <a:rPr lang="en-US" sz="2000" dirty="0"/>
              <a:t> </a:t>
            </a:r>
          </a:p>
        </p:txBody>
      </p:sp>
      <p:sp>
        <p:nvSpPr>
          <p:cNvPr id="10" name="Right Arrow 9"/>
          <p:cNvSpPr/>
          <p:nvPr/>
        </p:nvSpPr>
        <p:spPr bwMode="auto">
          <a:xfrm rot="5400000">
            <a:off x="2692150" y="3764081"/>
            <a:ext cx="315951" cy="444500"/>
          </a:xfrm>
          <a:prstGeom prst="rightArrow">
            <a:avLst>
              <a:gd name="adj1" fmla="val 49000"/>
              <a:gd name="adj2" fmla="val 40000"/>
            </a:avLst>
          </a:prstGeom>
          <a:solidFill>
            <a:schemeClr val="tx1"/>
          </a:solidFill>
          <a:ln w="127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r>
              <a:rPr lang="en-US" sz="2000" dirty="0"/>
              <a:t> </a:t>
            </a:r>
          </a:p>
        </p:txBody>
      </p:sp>
      <p:sp>
        <p:nvSpPr>
          <p:cNvPr id="11" name="Right Arrow 10"/>
          <p:cNvSpPr/>
          <p:nvPr/>
        </p:nvSpPr>
        <p:spPr bwMode="auto">
          <a:xfrm rot="5400000">
            <a:off x="2692150" y="4918331"/>
            <a:ext cx="315951" cy="444500"/>
          </a:xfrm>
          <a:prstGeom prst="rightArrow">
            <a:avLst>
              <a:gd name="adj1" fmla="val 49000"/>
              <a:gd name="adj2" fmla="val 40000"/>
            </a:avLst>
          </a:prstGeom>
          <a:solidFill>
            <a:schemeClr val="tx1"/>
          </a:solidFill>
          <a:ln w="127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r>
              <a:rPr lang="en-US" sz="2000" dirty="0"/>
              <a:t> </a:t>
            </a:r>
          </a:p>
        </p:txBody>
      </p:sp>
      <p:sp>
        <p:nvSpPr>
          <p:cNvPr id="13" name="Right Arrow 12"/>
          <p:cNvSpPr/>
          <p:nvPr/>
        </p:nvSpPr>
        <p:spPr bwMode="auto">
          <a:xfrm rot="10800000">
            <a:off x="5025894" y="3340843"/>
            <a:ext cx="2520517" cy="444500"/>
          </a:xfrm>
          <a:prstGeom prst="rightArrow">
            <a:avLst>
              <a:gd name="adj1" fmla="val 49000"/>
              <a:gd name="adj2" fmla="val 40000"/>
            </a:avLst>
          </a:prstGeom>
          <a:solidFill>
            <a:schemeClr val="tx1"/>
          </a:solidFill>
          <a:ln w="127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r>
              <a:rPr lang="en-US" sz="2000" dirty="0"/>
              <a:t> </a:t>
            </a:r>
          </a:p>
        </p:txBody>
      </p:sp>
      <p:sp>
        <p:nvSpPr>
          <p:cNvPr id="4" name="Rectangle 3"/>
          <p:cNvSpPr/>
          <p:nvPr/>
        </p:nvSpPr>
        <p:spPr bwMode="auto">
          <a:xfrm rot="5400000">
            <a:off x="6251845" y="4530912"/>
            <a:ext cx="2369676" cy="219456"/>
          </a:xfrm>
          <a:prstGeom prst="rect">
            <a:avLst/>
          </a:prstGeom>
          <a:solidFill>
            <a:schemeClr val="tx1"/>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4" name="Rectangle 13"/>
          <p:cNvSpPr/>
          <p:nvPr/>
        </p:nvSpPr>
        <p:spPr bwMode="auto">
          <a:xfrm rot="10800000">
            <a:off x="5037283" y="5606018"/>
            <a:ext cx="2509128" cy="219456"/>
          </a:xfrm>
          <a:prstGeom prst="rect">
            <a:avLst/>
          </a:prstGeom>
          <a:solidFill>
            <a:schemeClr val="tx1"/>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5" name="Rectangle 14"/>
          <p:cNvSpPr/>
          <p:nvPr/>
        </p:nvSpPr>
        <p:spPr bwMode="auto">
          <a:xfrm rot="10800000">
            <a:off x="5025894" y="4432997"/>
            <a:ext cx="758971" cy="219456"/>
          </a:xfrm>
          <a:prstGeom prst="rect">
            <a:avLst/>
          </a:prstGeom>
          <a:solidFill>
            <a:schemeClr val="tx1"/>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6" name="Rectangle 15"/>
          <p:cNvSpPr/>
          <p:nvPr/>
        </p:nvSpPr>
        <p:spPr bwMode="auto">
          <a:xfrm rot="16200000">
            <a:off x="5011985" y="5024768"/>
            <a:ext cx="1392477" cy="208938"/>
          </a:xfrm>
          <a:prstGeom prst="rect">
            <a:avLst/>
          </a:prstGeom>
          <a:solidFill>
            <a:schemeClr val="tx1"/>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TextBox 11"/>
          <p:cNvSpPr txBox="1"/>
          <p:nvPr/>
        </p:nvSpPr>
        <p:spPr bwMode="auto">
          <a:xfrm>
            <a:off x="6387092" y="4144622"/>
            <a:ext cx="2075688" cy="1015663"/>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pPr algn="ctr"/>
            <a:r>
              <a:rPr lang="en-US" sz="2000" dirty="0"/>
              <a:t>Debug or modify the program in the Editor.</a:t>
            </a:r>
          </a:p>
        </p:txBody>
      </p:sp>
    </p:spTree>
    <p:extLst>
      <p:ext uri="{BB962C8B-B14F-4D97-AF65-F5344CB8AC3E}">
        <p14:creationId xmlns:p14="http://schemas.microsoft.com/office/powerpoint/2010/main" val="1570721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In this section, the following actions are completed:</a:t>
            </a:r>
          </a:p>
          <a:p>
            <a:pPr lvl="1"/>
            <a:r>
              <a:rPr lang="en-US" dirty="0"/>
              <a:t>Submit a SAS program to create the data files that </a:t>
            </a:r>
            <a:br>
              <a:rPr lang="en-US" dirty="0"/>
            </a:br>
            <a:r>
              <a:rPr lang="en-US" dirty="0"/>
              <a:t>are needed for the course.</a:t>
            </a:r>
          </a:p>
          <a:p>
            <a:pPr lvl="1"/>
            <a:r>
              <a:rPr lang="en-US" dirty="0"/>
              <a:t>Submit the SAS program introduced in Section 2.1.</a:t>
            </a:r>
          </a:p>
        </p:txBody>
      </p:sp>
      <p:sp>
        <p:nvSpPr>
          <p:cNvPr id="4" name="Slide Number Placeholder 3"/>
          <p:cNvSpPr>
            <a:spLocks noGrp="1"/>
          </p:cNvSpPr>
          <p:nvPr>
            <p:ph type="sldNum" sz="quarter" idx="10"/>
          </p:nvPr>
        </p:nvSpPr>
        <p:spPr/>
        <p:txBody>
          <a:bodyPr/>
          <a:lstStyle/>
          <a:p>
            <a:pPr>
              <a:defRPr/>
            </a:pPr>
            <a:fld id="{BF48067F-2A7E-490C-B609-4CDD0CB8D056}" type="slidenum">
              <a:rPr lang="en-US" smtClean="0"/>
              <a:pPr>
                <a:defRPr/>
              </a:pPr>
              <a:t>24</a:t>
            </a:fld>
            <a:endParaRPr lang="en-US" b="0" dirty="0">
              <a:latin typeface="Times New Roman" pitchFamily="18" charset="0"/>
            </a:endParaRPr>
          </a:p>
        </p:txBody>
      </p:sp>
      <p:grpSp>
        <p:nvGrpSpPr>
          <p:cNvPr id="9" name="Group 8"/>
          <p:cNvGrpSpPr/>
          <p:nvPr>
            <p:custDataLst>
              <p:tags r:id="rId1"/>
            </p:custDataLst>
          </p:nvPr>
        </p:nvGrpSpPr>
        <p:grpSpPr>
          <a:xfrm>
            <a:off x="2198403" y="2895600"/>
            <a:ext cx="4736397" cy="3170324"/>
            <a:chOff x="2033151" y="2528838"/>
            <a:chExt cx="4736397" cy="3170324"/>
          </a:xfrm>
        </p:grpSpPr>
        <p:pic>
          <p:nvPicPr>
            <p:cNvPr id="1028" name="Picture 4" descr="L:\TVAAS\images\people\person_deal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596" y="2528838"/>
              <a:ext cx="1392619" cy="162611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L:\graphics\computer_blue_small_trans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3553" y="3341894"/>
              <a:ext cx="1375512" cy="13990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shq\root\dept\PSD\GRAPHICS\Illustrations\Logos\sas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1978" y="3596180"/>
              <a:ext cx="1037953" cy="5232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sashq\root\dept\PSD\GRAPHICS\Illustrations\Arrows\arrow_swoop_left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50056">
              <a:off x="2622734" y="4366067"/>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ashq\root\dept\PSD\GRAPHICS\Illustrations\Arrows\arrow_swoop_r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280960">
              <a:off x="5080519" y="4370571"/>
              <a:ext cx="1001061" cy="73225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custDataLst>
                <p:tags r:id="rId2"/>
              </p:custDataLst>
            </p:nvPr>
          </p:nvSpPr>
          <p:spPr bwMode="auto">
            <a:xfrm>
              <a:off x="2033151" y="5301617"/>
              <a:ext cx="1732847" cy="397545"/>
            </a:xfrm>
            <a:prstGeom prst="rect">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b="1" dirty="0"/>
                <a:t>cre8data.sas</a:t>
              </a:r>
            </a:p>
          </p:txBody>
        </p:sp>
        <p:sp>
          <p:nvSpPr>
            <p:cNvPr id="13" name="Rectangle 12"/>
            <p:cNvSpPr/>
            <p:nvPr>
              <p:custDataLst>
                <p:tags r:id="rId3"/>
              </p:custDataLst>
            </p:nvPr>
          </p:nvSpPr>
          <p:spPr bwMode="auto">
            <a:xfrm>
              <a:off x="5063953" y="5301617"/>
              <a:ext cx="1705595" cy="397545"/>
            </a:xfrm>
            <a:prstGeom prst="rect">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b="1" dirty="0"/>
                <a:t>p102d01.sas</a:t>
              </a:r>
            </a:p>
          </p:txBody>
        </p:sp>
      </p:grpSp>
    </p:spTree>
    <p:extLst>
      <p:ext uri="{BB962C8B-B14F-4D97-AF65-F5344CB8AC3E}">
        <p14:creationId xmlns:p14="http://schemas.microsoft.com/office/powerpoint/2010/main" val="163143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2: SAS</a:t>
            </a:r>
            <a:r>
              <a:rPr lang="en-US" baseline="30000" dirty="0">
                <a:solidFill>
                  <a:srgbClr val="0070C0"/>
                </a:solidFill>
              </a:rPr>
              <a:t>®</a:t>
            </a:r>
            <a:r>
              <a:rPr lang="en-US" dirty="0">
                <a:solidFill>
                  <a:srgbClr val="0070C0"/>
                </a:solidFill>
              </a:rPr>
              <a:t> Programs</a:t>
            </a:r>
          </a:p>
        </p:txBody>
      </p:sp>
      <p:graphicFrame>
        <p:nvGraphicFramePr>
          <p:cNvPr id="7" name="Group Organizer"/>
          <p:cNvGraphicFramePr>
            <a:graphicFrameLocks noGrp="1"/>
          </p:cNvGraphicFramePr>
          <p:nvPr>
            <p:extLst>
              <p:ext uri="{D42A27DB-BD31-4B8C-83A1-F6EECF244321}">
                <p14:modId xmlns:p14="http://schemas.microsoft.com/office/powerpoint/2010/main" val="2987782822"/>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2.1 Introduction to SAS Programs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2.2 Submitting a SAS Program</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2.3 SAS Program Syntax</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820212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r>
              <a:rPr lang="en-US" dirty="0"/>
              <a:t>Objectives</a:t>
            </a:r>
          </a:p>
        </p:txBody>
      </p:sp>
      <p:sp>
        <p:nvSpPr>
          <p:cNvPr id="15363" name="Rectangle 2"/>
          <p:cNvSpPr>
            <a:spLocks noGrp="1" noChangeArrowheads="1"/>
          </p:cNvSpPr>
          <p:nvPr>
            <p:ph idx="1"/>
          </p:nvPr>
        </p:nvSpPr>
        <p:spPr/>
        <p:txBody>
          <a:bodyPr/>
          <a:lstStyle/>
          <a:p>
            <a:pPr lvl="1"/>
            <a:r>
              <a:rPr lang="en-US" dirty="0"/>
              <a:t>Identify the characteristics of SAS statements.</a:t>
            </a:r>
          </a:p>
          <a:p>
            <a:pPr lvl="1"/>
            <a:r>
              <a:rPr lang="en-US" dirty="0"/>
              <a:t>Define SAS syntax rules.</a:t>
            </a:r>
          </a:p>
          <a:p>
            <a:pPr lvl="1"/>
            <a:r>
              <a:rPr lang="en-US" dirty="0"/>
              <a:t>Document a program using comments.</a:t>
            </a:r>
          </a:p>
          <a:p>
            <a:pPr lvl="1"/>
            <a:r>
              <a:rPr lang="en-US" dirty="0"/>
              <a:t>Diagnose and correct a program with errors.</a:t>
            </a:r>
          </a:p>
        </p:txBody>
      </p:sp>
      <p:sp>
        <p:nvSpPr>
          <p:cNvPr id="4" name="Slide Number Placeholder 3"/>
          <p:cNvSpPr>
            <a:spLocks noGrp="1"/>
          </p:cNvSpPr>
          <p:nvPr>
            <p:ph type="sldNum" sz="quarter" idx="10"/>
          </p:nvPr>
        </p:nvSpPr>
        <p:spPr/>
        <p:txBody>
          <a:bodyPr/>
          <a:lstStyle/>
          <a:p>
            <a:fld id="{CDD7DC54-C436-4966-90DA-02247D24E639}"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Well-formatted, clearly documented SAS programs are </a:t>
            </a:r>
            <a:br>
              <a:rPr lang="en-US" dirty="0"/>
            </a:br>
            <a:r>
              <a:rPr lang="en-US" dirty="0"/>
              <a:t>an industry best practice.</a:t>
            </a:r>
          </a:p>
        </p:txBody>
      </p:sp>
      <p:sp>
        <p:nvSpPr>
          <p:cNvPr id="4" name="Slide Number Placeholder 3"/>
          <p:cNvSpPr>
            <a:spLocks noGrp="1"/>
          </p:cNvSpPr>
          <p:nvPr>
            <p:ph type="sldNum" sz="quarter" idx="10"/>
          </p:nvPr>
        </p:nvSpPr>
        <p:spPr/>
        <p:txBody>
          <a:bodyPr/>
          <a:lstStyle/>
          <a:p>
            <a:pPr>
              <a:defRPr/>
            </a:pPr>
            <a:fld id="{BF48067F-2A7E-490C-B609-4CDD0CB8D056}" type="slidenum">
              <a:rPr lang="en-US" smtClean="0"/>
              <a:pPr>
                <a:defRPr/>
              </a:pPr>
              <a:t>27</a:t>
            </a:fld>
            <a:endParaRPr lang="en-US" b="0" dirty="0">
              <a:latin typeface="Times New Roman" pitchFamily="18" charset="0"/>
            </a:endParaRPr>
          </a:p>
        </p:txBody>
      </p:sp>
      <p:pic>
        <p:nvPicPr>
          <p:cNvPr id="6" name="Picture 3" descr="L:\graphics\computer_blue_small_tran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069" y="2348303"/>
            <a:ext cx="2218611" cy="22566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L:\TVAAS\images\people\person_deal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161" y="2961807"/>
            <a:ext cx="1593464" cy="186063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ashq\root\dept\PSD\GRAPHICS\Illustrations\Programming\code_generic_larg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7625" y="2714757"/>
            <a:ext cx="788713" cy="96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97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SAS Syntax Rules: Statements</a:t>
            </a:r>
          </a:p>
        </p:txBody>
      </p:sp>
      <p:sp>
        <p:nvSpPr>
          <p:cNvPr id="17411" name="Rectangle 3"/>
          <p:cNvSpPr>
            <a:spLocks noGrp="1" noChangeArrowheads="1"/>
          </p:cNvSpPr>
          <p:nvPr>
            <p:ph idx="1"/>
          </p:nvPr>
        </p:nvSpPr>
        <p:spPr/>
        <p:txBody>
          <a:bodyPr/>
          <a:lstStyle/>
          <a:p>
            <a:pPr marL="0" indent="0" eaLnBrk="1" hangingPunct="1"/>
            <a:r>
              <a:rPr lang="en-US" i="1" dirty="0"/>
              <a:t>SAS statements</a:t>
            </a:r>
            <a:endParaRPr lang="en-US" dirty="0"/>
          </a:p>
          <a:p>
            <a:pPr lvl="1" eaLnBrk="1" hangingPunct="1"/>
            <a:r>
              <a:rPr lang="en-US" dirty="0"/>
              <a:t>usually begin with an </a:t>
            </a:r>
            <a:r>
              <a:rPr lang="en-US" b="1" i="1" dirty="0"/>
              <a:t>identifying keyword</a:t>
            </a:r>
          </a:p>
          <a:p>
            <a:pPr lvl="1" eaLnBrk="1" hangingPunct="1"/>
            <a:r>
              <a:rPr lang="en-US" dirty="0"/>
              <a:t>always end with a </a:t>
            </a:r>
            <a:r>
              <a:rPr lang="en-US" b="1" i="1" dirty="0"/>
              <a:t>semicolon</a:t>
            </a:r>
            <a:r>
              <a:rPr lang="en-US" dirty="0"/>
              <a:t>.</a:t>
            </a:r>
          </a:p>
          <a:p>
            <a:pPr marL="0" indent="0" eaLnBrk="1" hangingPunct="1"/>
            <a:endParaRPr lang="en-US" dirty="0"/>
          </a:p>
        </p:txBody>
      </p:sp>
      <p:sp>
        <p:nvSpPr>
          <p:cNvPr id="25" name="Slide Number Placeholder 3"/>
          <p:cNvSpPr>
            <a:spLocks noGrp="1"/>
          </p:cNvSpPr>
          <p:nvPr>
            <p:ph type="sldNum" sz="quarter" idx="10"/>
          </p:nvPr>
        </p:nvSpPr>
        <p:spPr/>
        <p:txBody>
          <a:bodyPr/>
          <a:lstStyle/>
          <a:p>
            <a:pPr>
              <a:defRPr/>
            </a:pPr>
            <a:fld id="{2591ABCF-29BF-4E0B-9EE2-C8A24FB41800}" type="slidenum">
              <a:rPr lang="en-US"/>
              <a:pPr>
                <a:defRPr/>
              </a:pPr>
              <a:t>28</a:t>
            </a:fld>
            <a:endParaRPr lang="en-US" b="0" dirty="0">
              <a:latin typeface="Times New Roman" pitchFamily="18" charset="0"/>
            </a:endParaRPr>
          </a:p>
        </p:txBody>
      </p:sp>
      <p:sp>
        <p:nvSpPr>
          <p:cNvPr id="17413" name="Rectangle 4"/>
          <p:cNvSpPr>
            <a:spLocks noChangeArrowheads="1"/>
          </p:cNvSpPr>
          <p:nvPr/>
        </p:nvSpPr>
        <p:spPr bwMode="auto">
          <a:xfrm>
            <a:off x="685800" y="2438400"/>
            <a:ext cx="6373813" cy="376513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solidFill>
                  <a:srgbClr val="000000"/>
                </a:solidFill>
                <a:latin typeface="Courier New" pitchFamily="49" charset="0"/>
              </a:rPr>
              <a:t>data work.newsalesemps;</a:t>
            </a:r>
          </a:p>
          <a:p>
            <a:pPr>
              <a:lnSpc>
                <a:spcPct val="85000"/>
              </a:lnSpc>
            </a:pPr>
            <a:r>
              <a:rPr lang="en-US" sz="2000" b="1" dirty="0">
                <a:solidFill>
                  <a:srgbClr val="000000"/>
                </a:solidFill>
                <a:latin typeface="Courier New" pitchFamily="49" charset="0"/>
              </a:rPr>
              <a:t>   length First_Name $ 12 </a:t>
            </a:r>
          </a:p>
          <a:p>
            <a:pPr>
              <a:lnSpc>
                <a:spcPct val="85000"/>
              </a:lnSpc>
            </a:pPr>
            <a:r>
              <a:rPr lang="en-US" sz="2000" b="1" dirty="0">
                <a:solidFill>
                  <a:srgbClr val="000000"/>
                </a:solidFill>
                <a:latin typeface="Courier New" pitchFamily="49" charset="0"/>
              </a:rPr>
              <a:t>          Last_Name $ 18 Job_Title $ 25;</a:t>
            </a:r>
          </a:p>
          <a:p>
            <a:pPr>
              <a:lnSpc>
                <a:spcPct val="85000"/>
              </a:lnSpc>
            </a:pPr>
            <a:r>
              <a:rPr lang="en-US" sz="2000" b="1" dirty="0">
                <a:solidFill>
                  <a:srgbClr val="000000"/>
                </a:solidFill>
                <a:latin typeface="Courier New" pitchFamily="49" charset="0"/>
              </a:rPr>
              <a:t>   infile</a:t>
            </a:r>
            <a:r>
              <a:rPr lang="en-US" sz="2000" b="1" dirty="0">
                <a:latin typeface="Courier New" pitchFamily="49" charset="0"/>
              </a:rPr>
              <a:t> "&amp;path\newemps.csv" dlm=',';</a:t>
            </a:r>
          </a:p>
          <a:p>
            <a:pPr>
              <a:lnSpc>
                <a:spcPct val="85000"/>
              </a:lnSpc>
            </a:pPr>
            <a:r>
              <a:rPr lang="en-US" sz="2000" b="1" dirty="0">
                <a:latin typeface="Courier New" pitchFamily="49" charset="0"/>
              </a:rPr>
              <a:t>   input First_Name $ Last_Name $  </a:t>
            </a:r>
          </a:p>
          <a:p>
            <a:pPr>
              <a:lnSpc>
                <a:spcPct val="85000"/>
              </a:lnSpc>
            </a:pPr>
            <a:r>
              <a:rPr lang="en-US" sz="2000" b="1" dirty="0">
                <a:latin typeface="Courier New" pitchFamily="49" charset="0"/>
              </a:rPr>
              <a:t>         Job_Title $ Salary;</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a:latin typeface="Courier New" pitchFamily="49" charset="0"/>
              </a:rPr>
              <a:t>proc print data=work.newsalesemps;</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a:latin typeface="Courier New" pitchFamily="49" charset="0"/>
              </a:rPr>
              <a:t>proc means data=work.newsalesemps;</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var</a:t>
            </a:r>
            <a:r>
              <a:rPr lang="en-US" sz="2000" b="1" dirty="0">
                <a:latin typeface="Courier New" pitchFamily="49" charset="0"/>
              </a:rPr>
              <a:t> Salary;</a:t>
            </a:r>
          </a:p>
          <a:p>
            <a:pPr>
              <a:lnSpc>
                <a:spcPct val="85000"/>
              </a:lnSpc>
            </a:pPr>
            <a:r>
              <a:rPr lang="en-US" sz="2000" b="1" dirty="0">
                <a:latin typeface="Courier New" pitchFamily="49" charset="0"/>
              </a:rPr>
              <a:t>run;</a:t>
            </a:r>
          </a:p>
        </p:txBody>
      </p:sp>
      <p:sp>
        <p:nvSpPr>
          <p:cNvPr id="17414" name="Rectangle 5"/>
          <p:cNvSpPr>
            <a:spLocks noChangeArrowheads="1"/>
          </p:cNvSpPr>
          <p:nvPr>
            <p:custDataLst>
              <p:tags r:id="rId1"/>
            </p:custDataLst>
          </p:nvPr>
        </p:nvSpPr>
        <p:spPr bwMode="auto">
          <a:xfrm>
            <a:off x="730250" y="2482850"/>
            <a:ext cx="635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15" name="Rectangle 6"/>
          <p:cNvSpPr>
            <a:spLocks noChangeArrowheads="1"/>
          </p:cNvSpPr>
          <p:nvPr>
            <p:custDataLst>
              <p:tags r:id="rId2"/>
            </p:custDataLst>
          </p:nvPr>
        </p:nvSpPr>
        <p:spPr bwMode="auto">
          <a:xfrm>
            <a:off x="1187450" y="2741613"/>
            <a:ext cx="9398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16" name="Rectangle 7"/>
          <p:cNvSpPr>
            <a:spLocks noChangeArrowheads="1"/>
          </p:cNvSpPr>
          <p:nvPr>
            <p:custDataLst>
              <p:tags r:id="rId3"/>
            </p:custDataLst>
          </p:nvPr>
        </p:nvSpPr>
        <p:spPr bwMode="auto">
          <a:xfrm>
            <a:off x="1187450" y="3259138"/>
            <a:ext cx="9398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17" name="Rectangle 8"/>
          <p:cNvSpPr>
            <a:spLocks noChangeArrowheads="1"/>
          </p:cNvSpPr>
          <p:nvPr>
            <p:custDataLst>
              <p:tags r:id="rId4"/>
            </p:custDataLst>
          </p:nvPr>
        </p:nvSpPr>
        <p:spPr bwMode="auto">
          <a:xfrm>
            <a:off x="1187450" y="3517900"/>
            <a:ext cx="7874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18" name="Rectangle 9"/>
          <p:cNvSpPr>
            <a:spLocks noChangeArrowheads="1"/>
          </p:cNvSpPr>
          <p:nvPr>
            <p:custDataLst>
              <p:tags r:id="rId5"/>
            </p:custDataLst>
          </p:nvPr>
        </p:nvSpPr>
        <p:spPr bwMode="auto">
          <a:xfrm>
            <a:off x="730250" y="4811713"/>
            <a:ext cx="6350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19" name="Rectangle 10"/>
          <p:cNvSpPr>
            <a:spLocks noChangeArrowheads="1"/>
          </p:cNvSpPr>
          <p:nvPr>
            <p:custDataLst>
              <p:tags r:id="rId6"/>
            </p:custDataLst>
          </p:nvPr>
        </p:nvSpPr>
        <p:spPr bwMode="auto">
          <a:xfrm>
            <a:off x="730250" y="4552950"/>
            <a:ext cx="635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20" name="Rectangle 11"/>
          <p:cNvSpPr>
            <a:spLocks noChangeArrowheads="1"/>
          </p:cNvSpPr>
          <p:nvPr>
            <p:custDataLst>
              <p:tags r:id="rId7"/>
            </p:custDataLst>
          </p:nvPr>
        </p:nvSpPr>
        <p:spPr bwMode="auto">
          <a:xfrm>
            <a:off x="5759450" y="4552950"/>
            <a:ext cx="1778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21" name="Rectangle 12"/>
          <p:cNvSpPr>
            <a:spLocks noChangeArrowheads="1"/>
          </p:cNvSpPr>
          <p:nvPr>
            <p:custDataLst>
              <p:tags r:id="rId8"/>
            </p:custDataLst>
          </p:nvPr>
        </p:nvSpPr>
        <p:spPr bwMode="auto">
          <a:xfrm>
            <a:off x="4845050" y="3776663"/>
            <a:ext cx="1778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22" name="Rectangle 13"/>
          <p:cNvSpPr>
            <a:spLocks noChangeArrowheads="1"/>
          </p:cNvSpPr>
          <p:nvPr>
            <p:custDataLst>
              <p:tags r:id="rId9"/>
            </p:custDataLst>
          </p:nvPr>
        </p:nvSpPr>
        <p:spPr bwMode="auto">
          <a:xfrm>
            <a:off x="6377927" y="3284538"/>
            <a:ext cx="1778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23" name="Rectangle 14"/>
          <p:cNvSpPr>
            <a:spLocks noChangeArrowheads="1"/>
          </p:cNvSpPr>
          <p:nvPr>
            <p:custDataLst>
              <p:tags r:id="rId10"/>
            </p:custDataLst>
          </p:nvPr>
        </p:nvSpPr>
        <p:spPr bwMode="auto">
          <a:xfrm>
            <a:off x="6673850" y="3000375"/>
            <a:ext cx="1778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24" name="Rectangle 15"/>
          <p:cNvSpPr>
            <a:spLocks noChangeArrowheads="1"/>
          </p:cNvSpPr>
          <p:nvPr>
            <p:custDataLst>
              <p:tags r:id="rId11"/>
            </p:custDataLst>
          </p:nvPr>
        </p:nvSpPr>
        <p:spPr bwMode="auto">
          <a:xfrm>
            <a:off x="4083050" y="2482850"/>
            <a:ext cx="1778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25" name="Rectangle 16"/>
          <p:cNvSpPr>
            <a:spLocks noChangeArrowheads="1"/>
          </p:cNvSpPr>
          <p:nvPr>
            <p:custDataLst>
              <p:tags r:id="rId12"/>
            </p:custDataLst>
          </p:nvPr>
        </p:nvSpPr>
        <p:spPr bwMode="auto">
          <a:xfrm>
            <a:off x="730250" y="4035425"/>
            <a:ext cx="635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26" name="Rectangle 17"/>
          <p:cNvSpPr>
            <a:spLocks noChangeArrowheads="1"/>
          </p:cNvSpPr>
          <p:nvPr>
            <p:custDataLst>
              <p:tags r:id="rId13"/>
            </p:custDataLst>
          </p:nvPr>
        </p:nvSpPr>
        <p:spPr bwMode="auto">
          <a:xfrm>
            <a:off x="730250" y="5329238"/>
            <a:ext cx="6350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28" name="Rectangle 19"/>
          <p:cNvSpPr>
            <a:spLocks noChangeArrowheads="1"/>
          </p:cNvSpPr>
          <p:nvPr>
            <p:custDataLst>
              <p:tags r:id="rId14"/>
            </p:custDataLst>
          </p:nvPr>
        </p:nvSpPr>
        <p:spPr bwMode="auto">
          <a:xfrm>
            <a:off x="1174750" y="5591993"/>
            <a:ext cx="4826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29" name="Rectangle 20"/>
          <p:cNvSpPr>
            <a:spLocks noChangeArrowheads="1"/>
          </p:cNvSpPr>
          <p:nvPr>
            <p:custDataLst>
              <p:tags r:id="rId15"/>
            </p:custDataLst>
          </p:nvPr>
        </p:nvSpPr>
        <p:spPr bwMode="auto">
          <a:xfrm>
            <a:off x="717550" y="5862044"/>
            <a:ext cx="635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31" name="Rectangle 22"/>
          <p:cNvSpPr>
            <a:spLocks noChangeArrowheads="1"/>
          </p:cNvSpPr>
          <p:nvPr>
            <p:custDataLst>
              <p:tags r:id="rId16"/>
            </p:custDataLst>
          </p:nvPr>
        </p:nvSpPr>
        <p:spPr bwMode="auto">
          <a:xfrm>
            <a:off x="2698750" y="5591993"/>
            <a:ext cx="1778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432" name="Text Box 23"/>
          <p:cNvSpPr txBox="1">
            <a:spLocks noChangeArrowheads="1"/>
          </p:cNvSpPr>
          <p:nvPr/>
        </p:nvSpPr>
        <p:spPr bwMode="auto">
          <a:xfrm>
            <a:off x="7934193"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p102d01</a:t>
            </a:r>
          </a:p>
        </p:txBody>
      </p:sp>
      <p:sp>
        <p:nvSpPr>
          <p:cNvPr id="17433" name="Rectangle 24"/>
          <p:cNvSpPr>
            <a:spLocks noChangeArrowheads="1"/>
          </p:cNvSpPr>
          <p:nvPr>
            <p:custDataLst>
              <p:tags r:id="rId17"/>
            </p:custDataLst>
          </p:nvPr>
        </p:nvSpPr>
        <p:spPr bwMode="auto">
          <a:xfrm>
            <a:off x="5759450" y="5329238"/>
            <a:ext cx="1778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2.03 Short Answer Poll</a:t>
            </a:r>
          </a:p>
        </p:txBody>
      </p:sp>
      <p:sp>
        <p:nvSpPr>
          <p:cNvPr id="3075" name="Rectangle 5"/>
          <p:cNvSpPr>
            <a:spLocks noGrp="1" noChangeArrowheads="1"/>
          </p:cNvSpPr>
          <p:nvPr>
            <p:ph idx="1"/>
          </p:nvPr>
        </p:nvSpPr>
        <p:spPr/>
        <p:txBody>
          <a:bodyPr/>
          <a:lstStyle/>
          <a:p>
            <a:r>
              <a:rPr lang="en-US" dirty="0"/>
              <a:t>How many statements make up this DATA step?</a:t>
            </a:r>
          </a:p>
          <a:p>
            <a:pPr marL="0" indent="0"/>
            <a:endParaRPr lang="en-US" dirty="0"/>
          </a:p>
        </p:txBody>
      </p:sp>
      <p:sp>
        <p:nvSpPr>
          <p:cNvPr id="4" name="Rectangle 3"/>
          <p:cNvSpPr>
            <a:spLocks noChangeArrowheads="1"/>
          </p:cNvSpPr>
          <p:nvPr/>
        </p:nvSpPr>
        <p:spPr bwMode="auto">
          <a:xfrm>
            <a:off x="685800" y="1602956"/>
            <a:ext cx="7467600" cy="23177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work.newsalesemps;</a:t>
            </a:r>
          </a:p>
          <a:p>
            <a:pPr>
              <a:lnSpc>
                <a:spcPct val="85000"/>
              </a:lnSpc>
            </a:pPr>
            <a:r>
              <a:rPr lang="en-US" b="1" dirty="0">
                <a:solidFill>
                  <a:srgbClr val="000000"/>
                </a:solidFill>
                <a:latin typeface="Courier New" pitchFamily="49" charset="0"/>
              </a:rPr>
              <a:t>   length First_Name $ 12 </a:t>
            </a:r>
          </a:p>
          <a:p>
            <a:pPr>
              <a:lnSpc>
                <a:spcPct val="85000"/>
              </a:lnSpc>
            </a:pPr>
            <a:r>
              <a:rPr lang="en-US" b="1" dirty="0">
                <a:solidFill>
                  <a:srgbClr val="000000"/>
                </a:solidFill>
                <a:latin typeface="Courier New" pitchFamily="49" charset="0"/>
              </a:rPr>
              <a:t>          Last_Name $ 18 Job_Title $ 25;</a:t>
            </a:r>
          </a:p>
          <a:p>
            <a:pPr>
              <a:lnSpc>
                <a:spcPct val="85000"/>
              </a:lnSpc>
            </a:pPr>
            <a:r>
              <a:rPr lang="en-US" b="1" dirty="0">
                <a:solidFill>
                  <a:srgbClr val="000000"/>
                </a:solidFill>
                <a:latin typeface="Courier New" pitchFamily="49" charset="0"/>
              </a:rPr>
              <a:t>   infile</a:t>
            </a:r>
            <a:r>
              <a:rPr lang="en-US" b="1" dirty="0">
                <a:latin typeface="Courier New" pitchFamily="49" charset="0"/>
              </a:rPr>
              <a:t> "&amp;path\newemps.csv" dlm=',';</a:t>
            </a:r>
          </a:p>
          <a:p>
            <a:pPr>
              <a:lnSpc>
                <a:spcPct val="85000"/>
              </a:lnSpc>
            </a:pPr>
            <a:r>
              <a:rPr lang="en-US" b="1" dirty="0">
                <a:latin typeface="Courier New" pitchFamily="49" charset="0"/>
              </a:rPr>
              <a:t>   input First_Name $ Last_Name $  </a:t>
            </a:r>
          </a:p>
          <a:p>
            <a:pPr>
              <a:lnSpc>
                <a:spcPct val="85000"/>
              </a:lnSpc>
            </a:pPr>
            <a:r>
              <a:rPr lang="en-US" b="1" dirty="0">
                <a:latin typeface="Courier New" pitchFamily="49" charset="0"/>
              </a:rPr>
              <a:t>         Job_Title $ Salary;</a:t>
            </a:r>
          </a:p>
          <a:p>
            <a:pPr>
              <a:lnSpc>
                <a:spcPct val="85000"/>
              </a:lnSpc>
            </a:pPr>
            <a:r>
              <a:rPr lang="en-US" b="1" dirty="0">
                <a:latin typeface="Courier New" pitchFamily="49" charset="0"/>
              </a:rPr>
              <a:t>run;</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en-US" dirty="0"/>
              <a:t>Objectives</a:t>
            </a:r>
          </a:p>
        </p:txBody>
      </p:sp>
      <p:sp>
        <p:nvSpPr>
          <p:cNvPr id="16387" name="Rectangle 2"/>
          <p:cNvSpPr>
            <a:spLocks noGrp="1" noChangeArrowheads="1"/>
          </p:cNvSpPr>
          <p:nvPr>
            <p:ph idx="1"/>
          </p:nvPr>
        </p:nvSpPr>
        <p:spPr>
          <a:xfrm>
            <a:off x="688975" y="1068388"/>
            <a:ext cx="7845425" cy="2514600"/>
          </a:xfrm>
        </p:spPr>
        <p:txBody>
          <a:bodyPr/>
          <a:lstStyle/>
          <a:p>
            <a:pPr lvl="1" eaLnBrk="1" hangingPunct="1"/>
            <a:r>
              <a:rPr lang="en-US" dirty="0"/>
              <a:t>List the components of a SAS program.</a:t>
            </a:r>
          </a:p>
        </p:txBody>
      </p:sp>
      <p:sp>
        <p:nvSpPr>
          <p:cNvPr id="4" name="Slide Number Placeholder 3"/>
          <p:cNvSpPr>
            <a:spLocks noGrp="1"/>
          </p:cNvSpPr>
          <p:nvPr>
            <p:ph type="sldNum" sz="quarter" idx="10"/>
          </p:nvPr>
        </p:nvSpPr>
        <p:spPr/>
        <p:txBody>
          <a:bodyPr/>
          <a:lstStyle/>
          <a:p>
            <a:pPr>
              <a:defRPr/>
            </a:pPr>
            <a:fld id="{B9F8A0B9-7434-44B2-B07F-C52F237A863C}" type="slidenum">
              <a:rPr lang="en-US"/>
              <a:pPr>
                <a:defRPr/>
              </a:pPr>
              <a:t>3</a:t>
            </a:fld>
            <a:endParaRPr lang="en-US" b="0" dirty="0">
              <a:latin typeface="Times New Roman" pitchFamily="18" charset="0"/>
            </a:endParaRPr>
          </a:p>
        </p:txBody>
      </p:sp>
    </p:spTree>
    <p:extLst>
      <p:ext uri="{BB962C8B-B14F-4D97-AF65-F5344CB8AC3E}">
        <p14:creationId xmlns:p14="http://schemas.microsoft.com/office/powerpoint/2010/main" val="12286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2.03 Short Answer Poll – Correct Answer</a:t>
            </a:r>
          </a:p>
        </p:txBody>
      </p:sp>
      <p:sp>
        <p:nvSpPr>
          <p:cNvPr id="3075" name="Rectangle 5"/>
          <p:cNvSpPr>
            <a:spLocks noGrp="1" noChangeArrowheads="1"/>
          </p:cNvSpPr>
          <p:nvPr>
            <p:ph idx="1"/>
          </p:nvPr>
        </p:nvSpPr>
        <p:spPr/>
        <p:txBody>
          <a:bodyPr/>
          <a:lstStyle/>
          <a:p>
            <a:r>
              <a:rPr lang="en-US" dirty="0"/>
              <a:t>How many statements make up this DATA step?</a:t>
            </a:r>
          </a:p>
          <a:p>
            <a:endParaRPr lang="en-US" dirty="0"/>
          </a:p>
          <a:p>
            <a:endParaRPr lang="en-US" dirty="0"/>
          </a:p>
          <a:p>
            <a:endParaRPr lang="en-US" dirty="0"/>
          </a:p>
          <a:p>
            <a:endParaRPr lang="en-US" dirty="0"/>
          </a:p>
          <a:p>
            <a:endParaRPr lang="en-US" dirty="0"/>
          </a:p>
          <a:p>
            <a:endParaRPr lang="en-US" dirty="0"/>
          </a:p>
          <a:p>
            <a:endParaRPr lang="en-US" dirty="0"/>
          </a:p>
          <a:p>
            <a:r>
              <a:rPr lang="en-US" b="1" dirty="0"/>
              <a:t>This DATA step has five statements.</a:t>
            </a:r>
          </a:p>
          <a:p>
            <a:pPr marL="0" indent="0"/>
            <a:endParaRPr lang="en-US" dirty="0"/>
          </a:p>
        </p:txBody>
      </p:sp>
      <p:sp>
        <p:nvSpPr>
          <p:cNvPr id="4" name="Rectangle 3"/>
          <p:cNvSpPr>
            <a:spLocks noChangeArrowheads="1"/>
          </p:cNvSpPr>
          <p:nvPr/>
        </p:nvSpPr>
        <p:spPr bwMode="auto">
          <a:xfrm>
            <a:off x="685800" y="1602956"/>
            <a:ext cx="7467600" cy="23177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work.newsalesemps;</a:t>
            </a:r>
          </a:p>
          <a:p>
            <a:pPr>
              <a:lnSpc>
                <a:spcPct val="85000"/>
              </a:lnSpc>
            </a:pPr>
            <a:r>
              <a:rPr lang="en-US" b="1" dirty="0">
                <a:solidFill>
                  <a:srgbClr val="000000"/>
                </a:solidFill>
                <a:latin typeface="Courier New" pitchFamily="49" charset="0"/>
              </a:rPr>
              <a:t>   length First_Name $ 12 </a:t>
            </a:r>
          </a:p>
          <a:p>
            <a:pPr>
              <a:lnSpc>
                <a:spcPct val="85000"/>
              </a:lnSpc>
            </a:pPr>
            <a:r>
              <a:rPr lang="en-US" b="1" dirty="0">
                <a:solidFill>
                  <a:srgbClr val="000000"/>
                </a:solidFill>
                <a:latin typeface="Courier New" pitchFamily="49" charset="0"/>
              </a:rPr>
              <a:t>          Last_Name $ 18 Job_Title $ 25;</a:t>
            </a:r>
          </a:p>
          <a:p>
            <a:pPr>
              <a:lnSpc>
                <a:spcPct val="85000"/>
              </a:lnSpc>
            </a:pPr>
            <a:r>
              <a:rPr lang="en-US" b="1" dirty="0">
                <a:solidFill>
                  <a:srgbClr val="000000"/>
                </a:solidFill>
                <a:latin typeface="Courier New" pitchFamily="49" charset="0"/>
              </a:rPr>
              <a:t>   infile</a:t>
            </a:r>
            <a:r>
              <a:rPr lang="en-US" b="1" dirty="0">
                <a:latin typeface="Courier New" pitchFamily="49" charset="0"/>
              </a:rPr>
              <a:t> "&amp;path\newemps.csv" dlm=',';</a:t>
            </a:r>
          </a:p>
          <a:p>
            <a:pPr>
              <a:lnSpc>
                <a:spcPct val="85000"/>
              </a:lnSpc>
            </a:pPr>
            <a:r>
              <a:rPr lang="en-US" b="1" dirty="0">
                <a:latin typeface="Courier New" pitchFamily="49" charset="0"/>
              </a:rPr>
              <a:t>   input First_Name $ Last_Name $  </a:t>
            </a:r>
          </a:p>
          <a:p>
            <a:pPr>
              <a:lnSpc>
                <a:spcPct val="85000"/>
              </a:lnSpc>
            </a:pPr>
            <a:r>
              <a:rPr lang="en-US" b="1" dirty="0">
                <a:latin typeface="Courier New" pitchFamily="49" charset="0"/>
              </a:rPr>
              <a:t>         Job_Title $ Salary;</a:t>
            </a:r>
          </a:p>
          <a:p>
            <a:pPr>
              <a:lnSpc>
                <a:spcPct val="85000"/>
              </a:lnSpc>
            </a:pPr>
            <a:r>
              <a:rPr lang="en-US" b="1" dirty="0">
                <a:latin typeface="Courier New" pitchFamily="49" charset="0"/>
              </a:rPr>
              <a:t>run;</a:t>
            </a:r>
          </a:p>
        </p:txBody>
      </p:sp>
      <p:sp>
        <p:nvSpPr>
          <p:cNvPr id="5" name="Rectangle 8"/>
          <p:cNvSpPr>
            <a:spLocks noChangeArrowheads="1"/>
          </p:cNvSpPr>
          <p:nvPr>
            <p:custDataLst>
              <p:tags r:id="rId2"/>
            </p:custDataLst>
          </p:nvPr>
        </p:nvSpPr>
        <p:spPr bwMode="auto">
          <a:xfrm>
            <a:off x="730250" y="1647406"/>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6" name="Rectangle 9"/>
          <p:cNvSpPr>
            <a:spLocks noChangeArrowheads="1"/>
          </p:cNvSpPr>
          <p:nvPr>
            <p:custDataLst>
              <p:tags r:id="rId3"/>
            </p:custDataLst>
          </p:nvPr>
        </p:nvSpPr>
        <p:spPr bwMode="auto">
          <a:xfrm>
            <a:off x="1277938" y="1958556"/>
            <a:ext cx="1120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7" name="Rectangle 10"/>
          <p:cNvSpPr>
            <a:spLocks noChangeArrowheads="1"/>
          </p:cNvSpPr>
          <p:nvPr>
            <p:custDataLst>
              <p:tags r:id="rId4"/>
            </p:custDataLst>
          </p:nvPr>
        </p:nvSpPr>
        <p:spPr bwMode="auto">
          <a:xfrm>
            <a:off x="1277938" y="2580856"/>
            <a:ext cx="1120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8" name="Rectangle 11"/>
          <p:cNvSpPr>
            <a:spLocks noChangeArrowheads="1"/>
          </p:cNvSpPr>
          <p:nvPr>
            <p:custDataLst>
              <p:tags r:id="rId5"/>
            </p:custDataLst>
          </p:nvPr>
        </p:nvSpPr>
        <p:spPr bwMode="auto">
          <a:xfrm>
            <a:off x="1277938" y="2892006"/>
            <a:ext cx="938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9" name="Rectangle 12"/>
          <p:cNvSpPr>
            <a:spLocks noChangeArrowheads="1"/>
          </p:cNvSpPr>
          <p:nvPr>
            <p:custDataLst>
              <p:tags r:id="rId6"/>
            </p:custDataLst>
          </p:nvPr>
        </p:nvSpPr>
        <p:spPr bwMode="auto">
          <a:xfrm>
            <a:off x="730250" y="3514306"/>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0" name="Rectangle 13"/>
          <p:cNvSpPr>
            <a:spLocks noChangeArrowheads="1"/>
          </p:cNvSpPr>
          <p:nvPr>
            <p:custDataLst>
              <p:tags r:id="rId7"/>
            </p:custDataLst>
          </p:nvPr>
        </p:nvSpPr>
        <p:spPr bwMode="auto">
          <a:xfrm>
            <a:off x="5659438" y="3203156"/>
            <a:ext cx="2079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1" name="Rectangle 14"/>
          <p:cNvSpPr>
            <a:spLocks noChangeArrowheads="1"/>
          </p:cNvSpPr>
          <p:nvPr>
            <p:custDataLst>
              <p:tags r:id="rId8"/>
            </p:custDataLst>
          </p:nvPr>
        </p:nvSpPr>
        <p:spPr bwMode="auto">
          <a:xfrm>
            <a:off x="7481642" y="2606256"/>
            <a:ext cx="2079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2" name="Rectangle 15"/>
          <p:cNvSpPr>
            <a:spLocks noChangeArrowheads="1"/>
          </p:cNvSpPr>
          <p:nvPr>
            <p:custDataLst>
              <p:tags r:id="rId9"/>
            </p:custDataLst>
          </p:nvPr>
        </p:nvSpPr>
        <p:spPr bwMode="auto">
          <a:xfrm>
            <a:off x="7850188" y="2269706"/>
            <a:ext cx="2079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3" name="Rectangle 16"/>
          <p:cNvSpPr>
            <a:spLocks noChangeArrowheads="1"/>
          </p:cNvSpPr>
          <p:nvPr>
            <p:custDataLst>
              <p:tags r:id="rId10"/>
            </p:custDataLst>
          </p:nvPr>
        </p:nvSpPr>
        <p:spPr bwMode="auto">
          <a:xfrm>
            <a:off x="4746625" y="1647406"/>
            <a:ext cx="2079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ustDataLst>
      <p:tags r:id="rId1"/>
    </p:custDataLst>
    <p:extLst>
      <p:ext uri="{BB962C8B-B14F-4D97-AF65-F5344CB8AC3E}">
        <p14:creationId xmlns:p14="http://schemas.microsoft.com/office/powerpoint/2010/main" val="2315959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spcBef>
                <a:spcPct val="20000"/>
              </a:spcBef>
            </a:pPr>
            <a:r>
              <a:rPr lang="en-US" dirty="0"/>
              <a:t>SAS Program Structure</a:t>
            </a:r>
          </a:p>
        </p:txBody>
      </p:sp>
      <p:sp>
        <p:nvSpPr>
          <p:cNvPr id="21507" name="Rectangle 3"/>
          <p:cNvSpPr>
            <a:spLocks noGrp="1" noChangeArrowheads="1"/>
          </p:cNvSpPr>
          <p:nvPr>
            <p:ph idx="1"/>
          </p:nvPr>
        </p:nvSpPr>
        <p:spPr/>
        <p:txBody>
          <a:bodyPr/>
          <a:lstStyle/>
          <a:p>
            <a:pPr marL="0" indent="0" eaLnBrk="1" hangingPunct="1"/>
            <a:r>
              <a:rPr lang="en-US" dirty="0"/>
              <a:t>SAS code is free format. </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r>
              <a:rPr lang="en-US" dirty="0"/>
              <a:t>This program is syntactically correct but difficult to read.</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p:txBody>
      </p:sp>
      <p:sp>
        <p:nvSpPr>
          <p:cNvPr id="6" name="Slide Number Placeholder 3"/>
          <p:cNvSpPr>
            <a:spLocks noGrp="1"/>
          </p:cNvSpPr>
          <p:nvPr>
            <p:ph type="sldNum" sz="quarter" idx="10"/>
          </p:nvPr>
        </p:nvSpPr>
        <p:spPr/>
        <p:txBody>
          <a:bodyPr/>
          <a:lstStyle/>
          <a:p>
            <a:pPr>
              <a:defRPr/>
            </a:pPr>
            <a:fld id="{8BA5DCB8-93EA-4AEE-BF79-2487B87A77CE}" type="slidenum">
              <a:rPr lang="en-US"/>
              <a:pPr>
                <a:defRPr/>
              </a:pPr>
              <a:t>31</a:t>
            </a:fld>
            <a:endParaRPr lang="en-US" b="0" dirty="0">
              <a:latin typeface="Times New Roman" pitchFamily="18" charset="0"/>
            </a:endParaRPr>
          </a:p>
        </p:txBody>
      </p:sp>
      <p:sp>
        <p:nvSpPr>
          <p:cNvPr id="7" name="Rectangle 2"/>
          <p:cNvSpPr>
            <a:spLocks noChangeArrowheads="1"/>
          </p:cNvSpPr>
          <p:nvPr/>
        </p:nvSpPr>
        <p:spPr bwMode="auto">
          <a:xfrm>
            <a:off x="703263" y="1720938"/>
            <a:ext cx="6373813" cy="245708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solidFill>
                  <a:srgbClr val="000000"/>
                </a:solidFill>
                <a:latin typeface="Courier New" pitchFamily="49" charset="0"/>
              </a:rPr>
              <a:t>data work.newsalesemps;</a:t>
            </a:r>
          </a:p>
          <a:p>
            <a:pPr>
              <a:lnSpc>
                <a:spcPct val="85000"/>
              </a:lnSpc>
            </a:pPr>
            <a:r>
              <a:rPr lang="en-US" sz="2000" b="1" dirty="0">
                <a:solidFill>
                  <a:srgbClr val="000000"/>
                </a:solidFill>
                <a:latin typeface="Courier New" pitchFamily="49" charset="0"/>
              </a:rPr>
              <a:t>length First_Name $ 12 </a:t>
            </a:r>
          </a:p>
          <a:p>
            <a:pPr>
              <a:lnSpc>
                <a:spcPct val="85000"/>
              </a:lnSpc>
            </a:pPr>
            <a:r>
              <a:rPr lang="en-US" sz="2000" b="1" dirty="0">
                <a:solidFill>
                  <a:srgbClr val="000000"/>
                </a:solidFill>
                <a:latin typeface="Courier New" pitchFamily="49" charset="0"/>
              </a:rPr>
              <a:t>Last_Name $ 18 Job_Title $ 25;</a:t>
            </a:r>
          </a:p>
          <a:p>
            <a:pPr>
              <a:lnSpc>
                <a:spcPct val="85000"/>
              </a:lnSpc>
            </a:pPr>
            <a:r>
              <a:rPr lang="en-US" sz="2000" b="1" dirty="0">
                <a:solidFill>
                  <a:srgbClr val="000000"/>
                </a:solidFill>
                <a:latin typeface="Courier New" pitchFamily="49" charset="0"/>
              </a:rPr>
              <a:t>infile</a:t>
            </a:r>
            <a:r>
              <a:rPr lang="en-US" sz="2000" b="1" dirty="0">
                <a:latin typeface="Courier New" pitchFamily="49" charset="0"/>
              </a:rPr>
              <a:t> "&amp;path\newemps.csv" dlm=',';</a:t>
            </a:r>
          </a:p>
          <a:p>
            <a:pPr>
              <a:lnSpc>
                <a:spcPct val="85000"/>
              </a:lnSpc>
            </a:pPr>
            <a:r>
              <a:rPr lang="en-US" sz="2000" b="1" dirty="0">
                <a:latin typeface="Courier New" pitchFamily="49" charset="0"/>
              </a:rPr>
              <a:t>input First_Name $ </a:t>
            </a:r>
            <a:r>
              <a:rPr lang="en-US" sz="2000" b="1" dirty="0" err="1">
                <a:latin typeface="Courier New" pitchFamily="49" charset="0"/>
              </a:rPr>
              <a:t>Last_Name</a:t>
            </a:r>
            <a:r>
              <a:rPr lang="en-US" sz="2000" b="1" dirty="0">
                <a:latin typeface="Courier New" pitchFamily="49" charset="0"/>
              </a:rPr>
              <a:t> $</a:t>
            </a:r>
          </a:p>
          <a:p>
            <a:pPr>
              <a:lnSpc>
                <a:spcPct val="85000"/>
              </a:lnSpc>
            </a:pPr>
            <a:r>
              <a:rPr lang="en-US" sz="2000" b="1" dirty="0">
                <a:latin typeface="Courier New" pitchFamily="49" charset="0"/>
              </a:rPr>
              <a:t>Job_Title $ Salary;run;</a:t>
            </a:r>
          </a:p>
          <a:p>
            <a:pPr>
              <a:lnSpc>
                <a:spcPct val="85000"/>
              </a:lnSpc>
            </a:pPr>
            <a:r>
              <a:rPr lang="en-US" sz="2000" b="1" dirty="0">
                <a:latin typeface="Courier New" pitchFamily="49" charset="0"/>
              </a:rPr>
              <a:t>proc print data=work.newsalesemps; run;</a:t>
            </a:r>
          </a:p>
          <a:p>
            <a:pPr>
              <a:lnSpc>
                <a:spcPct val="85000"/>
              </a:lnSpc>
            </a:pPr>
            <a:r>
              <a:rPr lang="en-US" sz="2000" b="1" dirty="0">
                <a:latin typeface="Courier New" pitchFamily="49" charset="0"/>
              </a:rPr>
              <a:t>   proc means data  =work.newsalesemps;</a:t>
            </a:r>
          </a:p>
          <a:p>
            <a:pPr>
              <a:lnSpc>
                <a:spcPct val="85000"/>
              </a:lnSpc>
            </a:pPr>
            <a:r>
              <a:rPr lang="en-US" sz="2000" b="1" dirty="0">
                <a:solidFill>
                  <a:srgbClr val="000000"/>
                </a:solidFill>
                <a:latin typeface="Courier New" pitchFamily="49" charset="0"/>
              </a:rPr>
              <a:t>var</a:t>
            </a:r>
            <a:r>
              <a:rPr lang="en-US" sz="2000" b="1" dirty="0">
                <a:latin typeface="Courier New" pitchFamily="49" charset="0"/>
              </a:rPr>
              <a:t> Salary;run;</a:t>
            </a:r>
          </a:p>
        </p:txBody>
      </p:sp>
      <p:sp>
        <p:nvSpPr>
          <p:cNvPr id="2" name="Program Name"/>
          <p:cNvSpPr txBox="1"/>
          <p:nvPr/>
        </p:nvSpPr>
        <p:spPr>
          <a:xfrm>
            <a:off x="7925988" y="6324600"/>
            <a:ext cx="1003800" cy="338554"/>
          </a:xfrm>
          <a:prstGeom prst="rect">
            <a:avLst/>
          </a:prstGeom>
          <a:noFill/>
        </p:spPr>
        <p:txBody>
          <a:bodyPr vert="horz" wrap="none" rtlCol="0">
            <a:spAutoFit/>
          </a:bodyPr>
          <a:lstStyle/>
          <a:p>
            <a:pPr algn="r"/>
            <a:r>
              <a:rPr lang="en-US" sz="1600" b="1" dirty="0"/>
              <a:t>p102d02</a:t>
            </a:r>
          </a:p>
        </p:txBody>
      </p:sp>
    </p:spTree>
    <p:extLst>
      <p:ext uri="{BB962C8B-B14F-4D97-AF65-F5344CB8AC3E}">
        <p14:creationId xmlns:p14="http://schemas.microsoft.com/office/powerpoint/2010/main" val="2242195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r>
              <a:rPr lang="en-US" dirty="0"/>
              <a:t>SAS Program Structure</a:t>
            </a:r>
          </a:p>
        </p:txBody>
      </p:sp>
      <p:sp>
        <p:nvSpPr>
          <p:cNvPr id="22531" name="Rectangle 4"/>
          <p:cNvSpPr>
            <a:spLocks noGrp="1" noChangeArrowheads="1"/>
          </p:cNvSpPr>
          <p:nvPr>
            <p:ph idx="1"/>
          </p:nvPr>
        </p:nvSpPr>
        <p:spPr>
          <a:xfrm>
            <a:off x="685799" y="1074738"/>
            <a:ext cx="8273307" cy="4264025"/>
          </a:xfrm>
        </p:spPr>
        <p:txBody>
          <a:bodyPr/>
          <a:lstStyle/>
          <a:p>
            <a:r>
              <a:rPr lang="en-US" dirty="0"/>
              <a:t>Rules for SAS Statements</a:t>
            </a:r>
          </a:p>
          <a:p>
            <a:pPr lvl="1"/>
            <a:r>
              <a:rPr lang="en-US" dirty="0"/>
              <a:t>Statements can begin and end in any column.</a:t>
            </a:r>
          </a:p>
          <a:p>
            <a:pPr lvl="1"/>
            <a:r>
              <a:rPr lang="en-US" dirty="0"/>
              <a:t>A single statement can span multiple lines.</a:t>
            </a:r>
          </a:p>
          <a:p>
            <a:pPr lvl="1"/>
            <a:r>
              <a:rPr lang="en-US" dirty="0"/>
              <a:t>Several statements can appear on the same line.</a:t>
            </a:r>
          </a:p>
          <a:p>
            <a:pPr lvl="1"/>
            <a:r>
              <a:rPr lang="en-US" dirty="0"/>
              <a:t>Unquoted values can be lowercase, uppercase, or </a:t>
            </a:r>
            <a:br>
              <a:rPr lang="en-US" dirty="0"/>
            </a:br>
            <a:r>
              <a:rPr lang="en-US" dirty="0"/>
              <a:t>mixed case.</a:t>
            </a:r>
          </a:p>
          <a:p>
            <a:pPr lvl="1"/>
            <a:endParaRPr lang="en-US" dirty="0"/>
          </a:p>
          <a:p>
            <a:endParaRPr lang="en-US" dirty="0"/>
          </a:p>
        </p:txBody>
      </p:sp>
      <p:sp>
        <p:nvSpPr>
          <p:cNvPr id="7" name="Slide Number Placeholder 3"/>
          <p:cNvSpPr>
            <a:spLocks noGrp="1"/>
          </p:cNvSpPr>
          <p:nvPr>
            <p:ph type="sldNum" sz="quarter" idx="10"/>
          </p:nvPr>
        </p:nvSpPr>
        <p:spPr/>
        <p:txBody>
          <a:bodyPr/>
          <a:lstStyle/>
          <a:p>
            <a:fld id="{92EF7D4A-7096-4003-BDE2-0CAE6ED09265}" type="slidenum">
              <a:rPr lang="en-US" smtClean="0"/>
              <a:pPr/>
              <a:t>32</a:t>
            </a:fld>
            <a:endParaRPr lang="en-US" dirty="0"/>
          </a:p>
        </p:txBody>
      </p:sp>
      <p:sp>
        <p:nvSpPr>
          <p:cNvPr id="22533" name="Rectangle 2"/>
          <p:cNvSpPr>
            <a:spLocks noChangeArrowheads="1"/>
          </p:cNvSpPr>
          <p:nvPr/>
        </p:nvSpPr>
        <p:spPr bwMode="auto">
          <a:xfrm>
            <a:off x="1173048" y="3815046"/>
            <a:ext cx="6373813" cy="245708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solidFill>
                  <a:srgbClr val="000000"/>
                </a:solidFill>
                <a:latin typeface="Courier New" pitchFamily="49" charset="0"/>
              </a:rPr>
              <a:t>data work.newsalesEmps;</a:t>
            </a:r>
          </a:p>
          <a:p>
            <a:pPr>
              <a:lnSpc>
                <a:spcPct val="85000"/>
              </a:lnSpc>
            </a:pPr>
            <a:r>
              <a:rPr lang="en-US" sz="2000" b="1" dirty="0">
                <a:solidFill>
                  <a:srgbClr val="000000"/>
                </a:solidFill>
                <a:latin typeface="Courier New" pitchFamily="49" charset="0"/>
              </a:rPr>
              <a:t>length First_Name $ 12 </a:t>
            </a:r>
          </a:p>
          <a:p>
            <a:pPr>
              <a:lnSpc>
                <a:spcPct val="85000"/>
              </a:lnSpc>
            </a:pPr>
            <a:r>
              <a:rPr lang="en-US" sz="2000" b="1" dirty="0">
                <a:solidFill>
                  <a:srgbClr val="000000"/>
                </a:solidFill>
                <a:latin typeface="Courier New" pitchFamily="49" charset="0"/>
              </a:rPr>
              <a:t>Last_Name $ 18 Job_Title $ 25;</a:t>
            </a:r>
          </a:p>
          <a:p>
            <a:pPr>
              <a:lnSpc>
                <a:spcPct val="85000"/>
              </a:lnSpc>
            </a:pPr>
            <a:r>
              <a:rPr lang="en-US" sz="2000" b="1" dirty="0">
                <a:solidFill>
                  <a:srgbClr val="000000"/>
                </a:solidFill>
                <a:latin typeface="Courier New" pitchFamily="49" charset="0"/>
              </a:rPr>
              <a:t>infile</a:t>
            </a:r>
            <a:r>
              <a:rPr lang="en-US" sz="2000" b="1" dirty="0">
                <a:latin typeface="Courier New" pitchFamily="49" charset="0"/>
              </a:rPr>
              <a:t> "&amp;path\newemps.csv" dlm=',';</a:t>
            </a:r>
          </a:p>
          <a:p>
            <a:pPr>
              <a:lnSpc>
                <a:spcPct val="85000"/>
              </a:lnSpc>
            </a:pPr>
            <a:r>
              <a:rPr lang="en-US" sz="2000" b="1" dirty="0">
                <a:latin typeface="Courier New" pitchFamily="49" charset="0"/>
              </a:rPr>
              <a:t>input First_Name $ </a:t>
            </a:r>
            <a:r>
              <a:rPr lang="en-US" sz="2000" b="1" dirty="0" err="1">
                <a:latin typeface="Courier New" pitchFamily="49" charset="0"/>
              </a:rPr>
              <a:t>Last_Name</a:t>
            </a:r>
            <a:r>
              <a:rPr lang="en-US" sz="2000" b="1" dirty="0">
                <a:latin typeface="Courier New" pitchFamily="49" charset="0"/>
              </a:rPr>
              <a:t> $</a:t>
            </a:r>
          </a:p>
          <a:p>
            <a:pPr>
              <a:lnSpc>
                <a:spcPct val="85000"/>
              </a:lnSpc>
            </a:pPr>
            <a:r>
              <a:rPr lang="en-US" sz="2000" b="1" dirty="0">
                <a:latin typeface="Courier New" pitchFamily="49" charset="0"/>
              </a:rPr>
              <a:t>Job_Title $ Salary;run;</a:t>
            </a:r>
          </a:p>
          <a:p>
            <a:pPr>
              <a:lnSpc>
                <a:spcPct val="85000"/>
              </a:lnSpc>
            </a:pPr>
            <a:r>
              <a:rPr lang="en-US" sz="2000" b="1" dirty="0">
                <a:latin typeface="Courier New" pitchFamily="49" charset="0"/>
              </a:rPr>
              <a:t>proc print data=work.newsalesemps; run;</a:t>
            </a:r>
          </a:p>
          <a:p>
            <a:pPr>
              <a:lnSpc>
                <a:spcPct val="85000"/>
              </a:lnSpc>
            </a:pPr>
            <a:r>
              <a:rPr lang="en-US" sz="2000" b="1" dirty="0">
                <a:latin typeface="Courier New" pitchFamily="49" charset="0"/>
              </a:rPr>
              <a:t>   proc means data  =work.newsalesemps;</a:t>
            </a:r>
          </a:p>
          <a:p>
            <a:pPr>
              <a:lnSpc>
                <a:spcPct val="85000"/>
              </a:lnSpc>
            </a:pPr>
            <a:r>
              <a:rPr lang="en-US" sz="2000" b="1" dirty="0">
                <a:solidFill>
                  <a:srgbClr val="000000"/>
                </a:solidFill>
                <a:latin typeface="Courier New" pitchFamily="49" charset="0"/>
              </a:rPr>
              <a:t>var</a:t>
            </a:r>
            <a:r>
              <a:rPr lang="en-US" sz="2000" b="1" dirty="0">
                <a:latin typeface="Courier New" pitchFamily="49" charset="0"/>
              </a:rPr>
              <a:t> Salary;run;</a:t>
            </a:r>
          </a:p>
        </p:txBody>
      </p:sp>
      <p:sp>
        <p:nvSpPr>
          <p:cNvPr id="3" name="TextBox 2"/>
          <p:cNvSpPr txBox="1"/>
          <p:nvPr>
            <p:custDataLst>
              <p:tags r:id="rId1"/>
            </p:custDataLst>
          </p:nvPr>
        </p:nvSpPr>
        <p:spPr bwMode="auto">
          <a:xfrm>
            <a:off x="6290583" y="3379883"/>
            <a:ext cx="2240280" cy="830997"/>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r>
              <a:rPr lang="en-US" dirty="0">
                <a:solidFill>
                  <a:srgbClr val="000000"/>
                </a:solidFill>
              </a:rPr>
              <a:t>unconventional formatting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r>
              <a:rPr lang="en-US" dirty="0"/>
              <a:t>Recommended Formatting</a:t>
            </a:r>
          </a:p>
        </p:txBody>
      </p:sp>
      <p:sp>
        <p:nvSpPr>
          <p:cNvPr id="23555" name="Rectangle 4"/>
          <p:cNvSpPr>
            <a:spLocks noGrp="1" noChangeArrowheads="1"/>
          </p:cNvSpPr>
          <p:nvPr>
            <p:ph idx="1"/>
          </p:nvPr>
        </p:nvSpPr>
        <p:spPr/>
        <p:txBody>
          <a:bodyPr/>
          <a:lstStyle/>
          <a:p>
            <a:pPr lvl="1"/>
            <a:r>
              <a:rPr lang="en-US" dirty="0"/>
              <a:t>Begin each statement on a new line.</a:t>
            </a:r>
          </a:p>
          <a:p>
            <a:pPr lvl="1"/>
            <a:r>
              <a:rPr lang="en-US" dirty="0"/>
              <a:t>Use white space to separate words and steps.</a:t>
            </a:r>
          </a:p>
          <a:p>
            <a:pPr lvl="1"/>
            <a:r>
              <a:rPr lang="en-US" dirty="0"/>
              <a:t>Indent statements within a step.</a:t>
            </a:r>
          </a:p>
          <a:p>
            <a:pPr lvl="1"/>
            <a:r>
              <a:rPr lang="en-US" dirty="0"/>
              <a:t>Indent continued lines in multi-line statements.</a:t>
            </a:r>
          </a:p>
        </p:txBody>
      </p:sp>
      <p:sp>
        <p:nvSpPr>
          <p:cNvPr id="36" name="Slide Number Placeholder 3"/>
          <p:cNvSpPr>
            <a:spLocks noGrp="1"/>
          </p:cNvSpPr>
          <p:nvPr>
            <p:ph type="sldNum" sz="quarter" idx="10"/>
          </p:nvPr>
        </p:nvSpPr>
        <p:spPr/>
        <p:txBody>
          <a:bodyPr/>
          <a:lstStyle/>
          <a:p>
            <a:fld id="{8CAF4AA3-E74C-43DA-8CDC-7731CBA6DB82}" type="slidenum">
              <a:rPr lang="en-US" smtClean="0"/>
              <a:pPr/>
              <a:t>33</a:t>
            </a:fld>
            <a:endParaRPr lang="en-US" dirty="0"/>
          </a:p>
        </p:txBody>
      </p:sp>
      <p:sp>
        <p:nvSpPr>
          <p:cNvPr id="37" name="Rectangle 4"/>
          <p:cNvSpPr>
            <a:spLocks noChangeArrowheads="1"/>
          </p:cNvSpPr>
          <p:nvPr/>
        </p:nvSpPr>
        <p:spPr bwMode="auto">
          <a:xfrm>
            <a:off x="1171058" y="2876101"/>
            <a:ext cx="6373813" cy="376513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solidFill>
                  <a:srgbClr val="000000"/>
                </a:solidFill>
                <a:latin typeface="Courier New" pitchFamily="49" charset="0"/>
              </a:rPr>
              <a:t>data work.newsalesemps;</a:t>
            </a:r>
          </a:p>
          <a:p>
            <a:pPr>
              <a:lnSpc>
                <a:spcPct val="85000"/>
              </a:lnSpc>
            </a:pPr>
            <a:r>
              <a:rPr lang="en-US" sz="2000" b="1" dirty="0">
                <a:solidFill>
                  <a:srgbClr val="000000"/>
                </a:solidFill>
                <a:latin typeface="Courier New" pitchFamily="49" charset="0"/>
              </a:rPr>
              <a:t>   length First_Name $ 12 </a:t>
            </a:r>
          </a:p>
          <a:p>
            <a:pPr>
              <a:lnSpc>
                <a:spcPct val="85000"/>
              </a:lnSpc>
            </a:pPr>
            <a:r>
              <a:rPr lang="en-US" sz="2000" b="1" dirty="0">
                <a:solidFill>
                  <a:srgbClr val="000000"/>
                </a:solidFill>
                <a:latin typeface="Courier New" pitchFamily="49" charset="0"/>
              </a:rPr>
              <a:t>          Last_Name $ 18 Job_Title $ 25;</a:t>
            </a:r>
          </a:p>
          <a:p>
            <a:pPr>
              <a:lnSpc>
                <a:spcPct val="85000"/>
              </a:lnSpc>
            </a:pPr>
            <a:r>
              <a:rPr lang="en-US" sz="2000" b="1" dirty="0">
                <a:solidFill>
                  <a:srgbClr val="000000"/>
                </a:solidFill>
                <a:latin typeface="Courier New" pitchFamily="49" charset="0"/>
              </a:rPr>
              <a:t>   infile</a:t>
            </a:r>
            <a:r>
              <a:rPr lang="en-US" sz="2000" b="1" dirty="0">
                <a:latin typeface="Courier New" pitchFamily="49" charset="0"/>
              </a:rPr>
              <a:t> "&amp;path\newemps.csv" dlm=',';</a:t>
            </a:r>
          </a:p>
          <a:p>
            <a:pPr>
              <a:lnSpc>
                <a:spcPct val="85000"/>
              </a:lnSpc>
            </a:pPr>
            <a:r>
              <a:rPr lang="en-US" sz="2000" b="1" dirty="0">
                <a:latin typeface="Courier New" pitchFamily="49" charset="0"/>
              </a:rPr>
              <a:t>   input First_Name $ Last_Name $  </a:t>
            </a:r>
          </a:p>
          <a:p>
            <a:pPr>
              <a:lnSpc>
                <a:spcPct val="85000"/>
              </a:lnSpc>
            </a:pPr>
            <a:r>
              <a:rPr lang="en-US" sz="2000" b="1" dirty="0">
                <a:latin typeface="Courier New" pitchFamily="49" charset="0"/>
              </a:rPr>
              <a:t>         Job_Title $ Salary;</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a:latin typeface="Courier New" pitchFamily="49" charset="0"/>
              </a:rPr>
              <a:t>proc print data=work.newsalesemps;</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a:latin typeface="Courier New" pitchFamily="49" charset="0"/>
              </a:rPr>
              <a:t>proc means data=work.newsalesemps;</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var</a:t>
            </a:r>
            <a:r>
              <a:rPr lang="en-US" sz="2000" b="1" dirty="0">
                <a:latin typeface="Courier New" pitchFamily="49" charset="0"/>
              </a:rPr>
              <a:t> Salary;</a:t>
            </a:r>
          </a:p>
          <a:p>
            <a:pPr>
              <a:lnSpc>
                <a:spcPct val="85000"/>
              </a:lnSpc>
            </a:pPr>
            <a:r>
              <a:rPr lang="en-US" sz="2000" b="1" dirty="0">
                <a:latin typeface="Courier New" pitchFamily="49" charset="0"/>
              </a:rPr>
              <a:t>run;</a:t>
            </a:r>
          </a:p>
        </p:txBody>
      </p:sp>
      <p:sp>
        <p:nvSpPr>
          <p:cNvPr id="7" name="TextBox 6"/>
          <p:cNvSpPr txBox="1"/>
          <p:nvPr>
            <p:custDataLst>
              <p:tags r:id="rId1"/>
            </p:custDataLst>
          </p:nvPr>
        </p:nvSpPr>
        <p:spPr bwMode="auto">
          <a:xfrm>
            <a:off x="6286900" y="4086600"/>
            <a:ext cx="2240280" cy="830997"/>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r>
              <a:rPr lang="en-US" dirty="0">
                <a:solidFill>
                  <a:srgbClr val="000000"/>
                </a:solidFill>
              </a:rPr>
              <a:t>conventional formatting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Documentation</a:t>
            </a:r>
            <a:br>
              <a:rPr lang="en-US" dirty="0"/>
            </a:br>
            <a:endParaRPr lang="en-US" dirty="0"/>
          </a:p>
        </p:txBody>
      </p:sp>
      <p:sp>
        <p:nvSpPr>
          <p:cNvPr id="3" name="Content Placeholder 2"/>
          <p:cNvSpPr>
            <a:spLocks noGrp="1"/>
          </p:cNvSpPr>
          <p:nvPr>
            <p:ph idx="1"/>
          </p:nvPr>
        </p:nvSpPr>
        <p:spPr>
          <a:xfrm>
            <a:off x="685800" y="1078992"/>
            <a:ext cx="7848600" cy="5169408"/>
          </a:xfrm>
        </p:spPr>
        <p:txBody>
          <a:bodyPr/>
          <a:lstStyle/>
          <a:p>
            <a:r>
              <a:rPr lang="en-US" dirty="0"/>
              <a:t>You can embed comments in a program as explanatory text.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SAS ignores comments during processing but writes them to the SAS log.</a:t>
            </a:r>
          </a:p>
        </p:txBody>
      </p:sp>
      <p:sp>
        <p:nvSpPr>
          <p:cNvPr id="4" name="Rectangle 4"/>
          <p:cNvSpPr>
            <a:spLocks noChangeArrowheads="1"/>
          </p:cNvSpPr>
          <p:nvPr/>
        </p:nvSpPr>
        <p:spPr bwMode="auto">
          <a:xfrm>
            <a:off x="689212" y="1972697"/>
            <a:ext cx="7772400" cy="2980303"/>
          </a:xfrm>
          <a:prstGeom prst="rect">
            <a:avLst/>
          </a:prstGeom>
          <a:solidFill>
            <a:srgbClr val="FFFFFF"/>
          </a:solidFill>
          <a:ln w="38100">
            <a:solidFill>
              <a:schemeClr val="tx2"/>
            </a:solidFill>
            <a:miter lim="800000"/>
            <a:headEnd type="none" w="med" len="lg"/>
            <a:tailEnd type="none" w="med" len="lg"/>
          </a:ln>
        </p:spPr>
        <p:txBody>
          <a:bodyPr wrap="square" lIns="50800" tIns="50800" rIns="50800" bIns="50800">
            <a:spAutoFit/>
          </a:bodyPr>
          <a:lstStyle/>
          <a:p>
            <a:pPr>
              <a:lnSpc>
                <a:spcPct val="85000"/>
              </a:lnSpc>
            </a:pPr>
            <a:r>
              <a:rPr lang="en-US" sz="2000" b="1" dirty="0">
                <a:solidFill>
                  <a:srgbClr val="000000"/>
                </a:solidFill>
                <a:latin typeface="Courier New" pitchFamily="49" charset="0"/>
              </a:rPr>
              <a:t>  /* create a temporary data set, newsalesemps</a:t>
            </a:r>
            <a:r>
              <a:rPr lang="en-US" sz="2000" b="1" dirty="0">
                <a:latin typeface="Courier New" pitchFamily="49" charset="0"/>
              </a:rPr>
              <a:t> */</a:t>
            </a:r>
          </a:p>
          <a:p>
            <a:pPr>
              <a:lnSpc>
                <a:spcPct val="85000"/>
              </a:lnSpc>
            </a:pPr>
            <a:r>
              <a:rPr lang="en-US" sz="2000" b="1" dirty="0">
                <a:latin typeface="Courier New" pitchFamily="49" charset="0"/>
              </a:rPr>
              <a:t>  /* from the text file newemps.csv            */</a:t>
            </a:r>
          </a:p>
          <a:p>
            <a:pPr>
              <a:lnSpc>
                <a:spcPct val="85000"/>
              </a:lnSpc>
            </a:pPr>
            <a:endParaRPr lang="en-US" sz="2000" b="1" dirty="0">
              <a:latin typeface="Courier New" pitchFamily="49" charset="0"/>
            </a:endParaRPr>
          </a:p>
          <a:p>
            <a:pPr>
              <a:lnSpc>
                <a:spcPct val="85000"/>
              </a:lnSpc>
            </a:pPr>
            <a:r>
              <a:rPr lang="en-US" sz="2000" b="1" dirty="0">
                <a:latin typeface="Courier New" pitchFamily="49" charset="0"/>
              </a:rPr>
              <a:t>data work.newsalesemps;</a:t>
            </a:r>
          </a:p>
          <a:p>
            <a:pPr>
              <a:lnSpc>
                <a:spcPct val="85000"/>
              </a:lnSpc>
            </a:pPr>
            <a:r>
              <a:rPr lang="en-US" sz="2000" b="1" dirty="0">
                <a:latin typeface="Courier New" pitchFamily="49" charset="0"/>
              </a:rPr>
              <a:t>   length First_Name $ 12 </a:t>
            </a:r>
          </a:p>
          <a:p>
            <a:pPr>
              <a:lnSpc>
                <a:spcPct val="85000"/>
              </a:lnSpc>
            </a:pPr>
            <a:r>
              <a:rPr lang="en-US" sz="2000" b="1" dirty="0">
                <a:latin typeface="Courier New" pitchFamily="49" charset="0"/>
              </a:rPr>
              <a:t>          Last_Name $ 18 Job_Title $ 25;</a:t>
            </a:r>
          </a:p>
          <a:p>
            <a:pPr>
              <a:lnSpc>
                <a:spcPct val="85000"/>
              </a:lnSpc>
            </a:pPr>
            <a:r>
              <a:rPr lang="en-US" sz="2000" b="1" dirty="0">
                <a:latin typeface="Courier New" pitchFamily="49" charset="0"/>
              </a:rPr>
              <a:t>   *read a comma delimited file;</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"&amp;path\newemps.csv" dlm=',';</a:t>
            </a:r>
          </a:p>
          <a:p>
            <a:pPr>
              <a:lnSpc>
                <a:spcPct val="85000"/>
              </a:lnSpc>
            </a:pPr>
            <a:r>
              <a:rPr lang="en-US" sz="2000" b="1" dirty="0">
                <a:latin typeface="Courier New" pitchFamily="49" charset="0"/>
              </a:rPr>
              <a:t>   input First_Name $ Last_Name $  </a:t>
            </a:r>
          </a:p>
          <a:p>
            <a:pPr>
              <a:lnSpc>
                <a:spcPct val="85000"/>
              </a:lnSpc>
            </a:pPr>
            <a:r>
              <a:rPr lang="en-US" sz="2000" b="1" dirty="0">
                <a:latin typeface="Courier New" pitchFamily="49" charset="0"/>
              </a:rPr>
              <a:t>         Job_Title $ Salary;</a:t>
            </a:r>
          </a:p>
          <a:p>
            <a:pPr>
              <a:lnSpc>
                <a:spcPct val="85000"/>
              </a:lnSpc>
            </a:pPr>
            <a:r>
              <a:rPr lang="en-US" sz="2000" b="1" dirty="0">
                <a:latin typeface="Courier New" pitchFamily="49" charset="0"/>
              </a:rPr>
              <a:t>run;</a:t>
            </a:r>
          </a:p>
        </p:txBody>
      </p:sp>
      <p:sp>
        <p:nvSpPr>
          <p:cNvPr id="5" name="Rectangle 4"/>
          <p:cNvSpPr/>
          <p:nvPr>
            <p:custDataLst>
              <p:tags r:id="rId1"/>
            </p:custDataLst>
          </p:nvPr>
        </p:nvSpPr>
        <p:spPr bwMode="auto">
          <a:xfrm>
            <a:off x="922892" y="2023497"/>
            <a:ext cx="73152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dirty="0"/>
              <a:t> </a:t>
            </a:r>
          </a:p>
        </p:txBody>
      </p:sp>
      <p:sp>
        <p:nvSpPr>
          <p:cNvPr id="6" name="Rectangle 5"/>
          <p:cNvSpPr/>
          <p:nvPr>
            <p:custDataLst>
              <p:tags r:id="rId2"/>
            </p:custDataLst>
          </p:nvPr>
        </p:nvSpPr>
        <p:spPr bwMode="auto">
          <a:xfrm>
            <a:off x="922892" y="2282577"/>
            <a:ext cx="73152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3"/>
            </p:custDataLst>
          </p:nvPr>
        </p:nvSpPr>
        <p:spPr bwMode="auto">
          <a:xfrm>
            <a:off x="1197212" y="3577977"/>
            <a:ext cx="4479288"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TextBox 9"/>
          <p:cNvSpPr txBox="1"/>
          <p:nvPr>
            <p:custDataLst>
              <p:tags r:id="rId4"/>
            </p:custDataLst>
          </p:nvPr>
        </p:nvSpPr>
        <p:spPr>
          <a:xfrm>
            <a:off x="6815518" y="2669030"/>
            <a:ext cx="1713611"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dirty="0">
                <a:solidFill>
                  <a:srgbClr val="000000"/>
                </a:solidFill>
              </a:rPr>
              <a:t>/* </a:t>
            </a:r>
            <a:r>
              <a:rPr lang="en-US" sz="2000" i="1" dirty="0">
                <a:solidFill>
                  <a:srgbClr val="000000"/>
                </a:solidFill>
              </a:rPr>
              <a:t>comment</a:t>
            </a:r>
            <a:r>
              <a:rPr lang="en-US" sz="2000" dirty="0">
                <a:solidFill>
                  <a:srgbClr val="000000"/>
                </a:solidFill>
              </a:rPr>
              <a:t> */</a:t>
            </a:r>
          </a:p>
        </p:txBody>
      </p:sp>
      <p:sp>
        <p:nvSpPr>
          <p:cNvPr id="11" name="TextBox 10"/>
          <p:cNvSpPr txBox="1"/>
          <p:nvPr>
            <p:custDataLst>
              <p:tags r:id="rId5"/>
            </p:custDataLst>
          </p:nvPr>
        </p:nvSpPr>
        <p:spPr>
          <a:xfrm>
            <a:off x="5791200" y="4221605"/>
            <a:ext cx="2737929"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dirty="0">
                <a:solidFill>
                  <a:srgbClr val="000000"/>
                </a:solidFill>
              </a:rPr>
              <a:t>* </a:t>
            </a:r>
            <a:r>
              <a:rPr lang="en-US" sz="2000" i="1" dirty="0">
                <a:solidFill>
                  <a:srgbClr val="000000"/>
                </a:solidFill>
              </a:rPr>
              <a:t>comment statement </a:t>
            </a:r>
            <a:r>
              <a:rPr lang="en-US" sz="2000" dirty="0">
                <a:solidFill>
                  <a:srgbClr val="000000"/>
                </a:solidFill>
              </a:rPr>
              <a:t>;</a:t>
            </a:r>
          </a:p>
        </p:txBody>
      </p:sp>
    </p:spTree>
    <p:extLst>
      <p:ext uri="{BB962C8B-B14F-4D97-AF65-F5344CB8AC3E}">
        <p14:creationId xmlns:p14="http://schemas.microsoft.com/office/powerpoint/2010/main" val="2789095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SAS Comments</a:t>
            </a:r>
          </a:p>
        </p:txBody>
      </p:sp>
      <p:sp>
        <p:nvSpPr>
          <p:cNvPr id="28675" name="Rectangle 3"/>
          <p:cNvSpPr>
            <a:spLocks noGrp="1" noChangeArrowheads="1"/>
          </p:cNvSpPr>
          <p:nvPr>
            <p:ph idx="1"/>
          </p:nvPr>
        </p:nvSpPr>
        <p:spPr/>
        <p:txBody>
          <a:bodyPr/>
          <a:lstStyle/>
          <a:p>
            <a:pPr marL="0" indent="0" eaLnBrk="1" hangingPunct="1"/>
            <a:r>
              <a:rPr lang="en-US" dirty="0"/>
              <a:t>This program contains four comments.</a:t>
            </a:r>
          </a:p>
        </p:txBody>
      </p:sp>
      <p:sp>
        <p:nvSpPr>
          <p:cNvPr id="16" name="Slide Number Placeholder 3"/>
          <p:cNvSpPr>
            <a:spLocks noGrp="1"/>
          </p:cNvSpPr>
          <p:nvPr>
            <p:ph type="sldNum" sz="quarter" idx="10"/>
          </p:nvPr>
        </p:nvSpPr>
        <p:spPr/>
        <p:txBody>
          <a:bodyPr/>
          <a:lstStyle/>
          <a:p>
            <a:pPr>
              <a:defRPr/>
            </a:pPr>
            <a:fld id="{E0C0E7A1-53FF-430C-9059-D98EFE7FAE8B}" type="slidenum">
              <a:rPr lang="en-US"/>
              <a:pPr>
                <a:defRPr/>
              </a:pPr>
              <a:t>35</a:t>
            </a:fld>
            <a:endParaRPr lang="en-US" b="0" dirty="0">
              <a:latin typeface="Times New Roman" pitchFamily="18" charset="0"/>
            </a:endParaRPr>
          </a:p>
        </p:txBody>
      </p:sp>
      <p:sp>
        <p:nvSpPr>
          <p:cNvPr id="28678" name="Text Box 5"/>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p102d03</a:t>
            </a:r>
          </a:p>
        </p:txBody>
      </p:sp>
      <p:sp>
        <p:nvSpPr>
          <p:cNvPr id="28679" name="Rectangle 7"/>
          <p:cNvSpPr>
            <a:spLocks noChangeArrowheads="1"/>
          </p:cNvSpPr>
          <p:nvPr>
            <p:custDataLst>
              <p:tags r:id="rId1"/>
            </p:custDataLst>
          </p:nvPr>
        </p:nvSpPr>
        <p:spPr bwMode="auto">
          <a:xfrm>
            <a:off x="730250" y="1644650"/>
            <a:ext cx="64262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80" name="Rectangle 8"/>
          <p:cNvSpPr>
            <a:spLocks noChangeArrowheads="1"/>
          </p:cNvSpPr>
          <p:nvPr>
            <p:custDataLst>
              <p:tags r:id="rId2"/>
            </p:custDataLst>
          </p:nvPr>
        </p:nvSpPr>
        <p:spPr bwMode="auto">
          <a:xfrm>
            <a:off x="730250" y="1903413"/>
            <a:ext cx="64262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81" name="Rectangle 9"/>
          <p:cNvSpPr>
            <a:spLocks noChangeArrowheads="1"/>
          </p:cNvSpPr>
          <p:nvPr>
            <p:custDataLst>
              <p:tags r:id="rId3"/>
            </p:custDataLst>
          </p:nvPr>
        </p:nvSpPr>
        <p:spPr bwMode="auto">
          <a:xfrm>
            <a:off x="730250" y="2162175"/>
            <a:ext cx="64262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82" name="Rectangle 10"/>
          <p:cNvSpPr>
            <a:spLocks noChangeArrowheads="1"/>
          </p:cNvSpPr>
          <p:nvPr>
            <p:custDataLst>
              <p:tags r:id="rId4"/>
            </p:custDataLst>
          </p:nvPr>
        </p:nvSpPr>
        <p:spPr bwMode="auto">
          <a:xfrm>
            <a:off x="730250" y="2420938"/>
            <a:ext cx="65786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83" name="Rectangle 11"/>
          <p:cNvSpPr>
            <a:spLocks noChangeArrowheads="1"/>
          </p:cNvSpPr>
          <p:nvPr>
            <p:custDataLst>
              <p:tags r:id="rId5"/>
            </p:custDataLst>
          </p:nvPr>
        </p:nvSpPr>
        <p:spPr bwMode="auto">
          <a:xfrm>
            <a:off x="4997450" y="3973513"/>
            <a:ext cx="17018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84" name="Rectangle 12"/>
          <p:cNvSpPr>
            <a:spLocks noChangeArrowheads="1"/>
          </p:cNvSpPr>
          <p:nvPr>
            <p:custDataLst>
              <p:tags r:id="rId6"/>
            </p:custDataLst>
          </p:nvPr>
        </p:nvSpPr>
        <p:spPr bwMode="auto">
          <a:xfrm>
            <a:off x="730250" y="4491038"/>
            <a:ext cx="3302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85" name="Rectangle 13"/>
          <p:cNvSpPr>
            <a:spLocks noChangeArrowheads="1"/>
          </p:cNvSpPr>
          <p:nvPr>
            <p:custDataLst>
              <p:tags r:id="rId7"/>
            </p:custDataLst>
          </p:nvPr>
        </p:nvSpPr>
        <p:spPr bwMode="auto">
          <a:xfrm>
            <a:off x="730250" y="4749800"/>
            <a:ext cx="5207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86" name="Rectangle 14"/>
          <p:cNvSpPr>
            <a:spLocks noChangeArrowheads="1"/>
          </p:cNvSpPr>
          <p:nvPr>
            <p:custDataLst>
              <p:tags r:id="rId8"/>
            </p:custDataLst>
          </p:nvPr>
        </p:nvSpPr>
        <p:spPr bwMode="auto">
          <a:xfrm>
            <a:off x="730250" y="5008563"/>
            <a:ext cx="6350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87" name="Rectangle 15"/>
          <p:cNvSpPr>
            <a:spLocks noChangeArrowheads="1"/>
          </p:cNvSpPr>
          <p:nvPr>
            <p:custDataLst>
              <p:tags r:id="rId9"/>
            </p:custDataLst>
          </p:nvPr>
        </p:nvSpPr>
        <p:spPr bwMode="auto">
          <a:xfrm>
            <a:off x="730250" y="5267325"/>
            <a:ext cx="3302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88" name="Rectangle 16"/>
          <p:cNvSpPr>
            <a:spLocks noChangeArrowheads="1"/>
          </p:cNvSpPr>
          <p:nvPr>
            <p:custDataLst>
              <p:tags r:id="rId10"/>
            </p:custDataLst>
          </p:nvPr>
        </p:nvSpPr>
        <p:spPr bwMode="auto">
          <a:xfrm>
            <a:off x="1187450" y="5784850"/>
            <a:ext cx="26162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8677" name="Rectangle 4"/>
          <p:cNvSpPr>
            <a:spLocks noChangeArrowheads="1"/>
          </p:cNvSpPr>
          <p:nvPr/>
        </p:nvSpPr>
        <p:spPr bwMode="auto">
          <a:xfrm>
            <a:off x="685800" y="1600200"/>
            <a:ext cx="6934200" cy="4811574"/>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solidFill>
                  <a:srgbClr val="000000"/>
                </a:solidFill>
                <a:latin typeface="Courier New" pitchFamily="49" charset="0"/>
              </a:rPr>
              <a:t>*----------------------------------------*</a:t>
            </a:r>
          </a:p>
          <a:p>
            <a:pPr>
              <a:lnSpc>
                <a:spcPct val="85000"/>
              </a:lnSpc>
            </a:pPr>
            <a:r>
              <a:rPr lang="en-US" sz="2000" b="1" dirty="0">
                <a:solidFill>
                  <a:srgbClr val="000000"/>
                </a:solidFill>
                <a:latin typeface="Courier New" pitchFamily="49" charset="0"/>
              </a:rPr>
              <a:t>|   This program creates and uses the    |</a:t>
            </a:r>
          </a:p>
          <a:p>
            <a:pPr>
              <a:lnSpc>
                <a:spcPct val="85000"/>
              </a:lnSpc>
            </a:pPr>
            <a:r>
              <a:rPr lang="en-US" sz="2000" b="1" dirty="0">
                <a:solidFill>
                  <a:srgbClr val="000000"/>
                </a:solidFill>
                <a:latin typeface="Courier New" pitchFamily="49" charset="0"/>
              </a:rPr>
              <a:t>|   data set called work.newsalesemps.   |</a:t>
            </a:r>
          </a:p>
          <a:p>
            <a:pPr>
              <a:lnSpc>
                <a:spcPct val="85000"/>
              </a:lnSpc>
            </a:pPr>
            <a:r>
              <a:rPr lang="en-US" sz="2000" b="1" dirty="0">
                <a:solidFill>
                  <a:srgbClr val="000000"/>
                </a:solidFill>
                <a:latin typeface="Courier New" pitchFamily="49" charset="0"/>
              </a:rPr>
              <a:t>*----------------------------------------*; </a:t>
            </a:r>
          </a:p>
          <a:p>
            <a:pPr>
              <a:lnSpc>
                <a:spcPct val="85000"/>
              </a:lnSpc>
            </a:pPr>
            <a:r>
              <a:rPr lang="en-US" sz="2000" b="1" dirty="0">
                <a:solidFill>
                  <a:srgbClr val="000000"/>
                </a:solidFill>
                <a:latin typeface="Courier New" pitchFamily="49" charset="0"/>
              </a:rPr>
              <a:t>data work.newsalesemps;</a:t>
            </a:r>
          </a:p>
          <a:p>
            <a:pPr>
              <a:lnSpc>
                <a:spcPct val="85000"/>
              </a:lnSpc>
            </a:pPr>
            <a:r>
              <a:rPr lang="en-US" sz="2000" b="1" dirty="0">
                <a:solidFill>
                  <a:srgbClr val="000000"/>
                </a:solidFill>
                <a:latin typeface="Courier New" pitchFamily="49" charset="0"/>
              </a:rPr>
              <a:t>   length First_Name $ 12 Last_Name $ 18</a:t>
            </a:r>
          </a:p>
          <a:p>
            <a:pPr>
              <a:lnSpc>
                <a:spcPct val="85000"/>
              </a:lnSpc>
            </a:pPr>
            <a:r>
              <a:rPr lang="en-US" sz="2000" b="1" dirty="0">
                <a:solidFill>
                  <a:srgbClr val="000000"/>
                </a:solidFill>
                <a:latin typeface="Courier New" pitchFamily="49" charset="0"/>
              </a:rPr>
              <a:t>          Job_Title $ 25;</a:t>
            </a:r>
          </a:p>
          <a:p>
            <a:pPr>
              <a:lnSpc>
                <a:spcPct val="85000"/>
              </a:lnSpc>
            </a:pPr>
            <a:r>
              <a:rPr lang="en-US" sz="2000" b="1" dirty="0">
                <a:solidFill>
                  <a:srgbClr val="000000"/>
                </a:solidFill>
                <a:latin typeface="Courier New" pitchFamily="49" charset="0"/>
              </a:rPr>
              <a:t>   infile</a:t>
            </a:r>
            <a:r>
              <a:rPr lang="en-US" sz="2000" b="1" dirty="0">
                <a:latin typeface="Courier New" pitchFamily="49" charset="0"/>
              </a:rPr>
              <a:t> "&amp;path\newemps.csv" dlm=',';</a:t>
            </a:r>
          </a:p>
          <a:p>
            <a:pPr>
              <a:lnSpc>
                <a:spcPct val="85000"/>
              </a:lnSpc>
            </a:pPr>
            <a:r>
              <a:rPr lang="en-US" sz="2000" b="1" dirty="0">
                <a:latin typeface="Courier New" pitchFamily="49" charset="0"/>
              </a:rPr>
              <a:t>   input First_Name $ Last_Name $  </a:t>
            </a:r>
          </a:p>
          <a:p>
            <a:pPr>
              <a:lnSpc>
                <a:spcPct val="85000"/>
              </a:lnSpc>
            </a:pPr>
            <a:r>
              <a:rPr lang="en-US" sz="2000" b="1" dirty="0">
                <a:latin typeface="Courier New" pitchFamily="49" charset="0"/>
              </a:rPr>
              <a:t>         Job_Title $ Salary /* numeric */;</a:t>
            </a:r>
          </a:p>
          <a:p>
            <a:pPr>
              <a:lnSpc>
                <a:spcPct val="85000"/>
              </a:lnSpc>
            </a:pPr>
            <a:r>
              <a:rPr lang="en-US" sz="2000" b="1" dirty="0">
                <a:latin typeface="Courier New" pitchFamily="49" charset="0"/>
              </a:rPr>
              <a:t>run;</a:t>
            </a:r>
          </a:p>
          <a:p>
            <a:pPr>
              <a:lnSpc>
                <a:spcPct val="85000"/>
              </a:lnSpc>
            </a:pPr>
            <a:r>
              <a:rPr lang="en-US" sz="2000" b="1" dirty="0">
                <a:latin typeface="Courier New" pitchFamily="49" charset="0"/>
              </a:rPr>
              <a:t>  /*</a:t>
            </a:r>
          </a:p>
          <a:p>
            <a:pPr>
              <a:lnSpc>
                <a:spcPct val="85000"/>
              </a:lnSpc>
            </a:pPr>
            <a:r>
              <a:rPr lang="en-US" sz="2000" b="1" dirty="0">
                <a:latin typeface="Courier New" pitchFamily="49" charset="0"/>
              </a:rPr>
              <a:t>proc print data=work.newsalesemps;</a:t>
            </a:r>
          </a:p>
          <a:p>
            <a:pPr>
              <a:lnSpc>
                <a:spcPct val="85000"/>
              </a:lnSpc>
            </a:pPr>
            <a:r>
              <a:rPr lang="en-US" sz="2000" b="1" dirty="0">
                <a:latin typeface="Courier New" pitchFamily="49" charset="0"/>
              </a:rPr>
              <a:t>run;</a:t>
            </a:r>
          </a:p>
          <a:p>
            <a:pPr>
              <a:lnSpc>
                <a:spcPct val="85000"/>
              </a:lnSpc>
            </a:pPr>
            <a:r>
              <a:rPr lang="en-US" sz="2000" b="1" dirty="0">
                <a:latin typeface="Courier New" pitchFamily="49" charset="0"/>
              </a:rPr>
              <a:t>  */</a:t>
            </a:r>
          </a:p>
          <a:p>
            <a:pPr>
              <a:lnSpc>
                <a:spcPct val="85000"/>
              </a:lnSpc>
            </a:pPr>
            <a:r>
              <a:rPr lang="en-US" sz="2000" b="1" dirty="0">
                <a:latin typeface="Courier New" pitchFamily="49" charset="0"/>
              </a:rPr>
              <a:t>proc means data=work.newsalesemps;</a:t>
            </a:r>
          </a:p>
          <a:p>
            <a:pPr>
              <a:lnSpc>
                <a:spcPct val="85000"/>
              </a:lnSpc>
            </a:pPr>
            <a:r>
              <a:rPr lang="en-US" sz="2000" b="1" dirty="0">
                <a:latin typeface="Courier New" pitchFamily="49" charset="0"/>
              </a:rPr>
              <a:t>   * </a:t>
            </a:r>
            <a:r>
              <a:rPr lang="en-US" sz="2000" b="1" dirty="0" err="1">
                <a:solidFill>
                  <a:srgbClr val="000000"/>
                </a:solidFill>
                <a:latin typeface="Courier New" pitchFamily="49" charset="0"/>
              </a:rPr>
              <a:t>var</a:t>
            </a:r>
            <a:r>
              <a:rPr lang="en-US" sz="2000" b="1" dirty="0">
                <a:latin typeface="Courier New" pitchFamily="49" charset="0"/>
              </a:rPr>
              <a:t> Salary ;</a:t>
            </a:r>
          </a:p>
          <a:p>
            <a:pPr>
              <a:lnSpc>
                <a:spcPct val="85000"/>
              </a:lnSpc>
            </a:pPr>
            <a:r>
              <a:rPr lang="en-US" sz="2000" b="1" dirty="0">
                <a:latin typeface="Courier New" pitchFamily="49" charset="0"/>
              </a:rPr>
              <a:t>run;</a:t>
            </a:r>
          </a:p>
        </p:txBody>
      </p:sp>
      <p:sp>
        <p:nvSpPr>
          <p:cNvPr id="2" name="Rectangle 1"/>
          <p:cNvSpPr/>
          <p:nvPr>
            <p:custDataLst>
              <p:tags r:id="rId11"/>
            </p:custDataLst>
          </p:nvPr>
        </p:nvSpPr>
        <p:spPr bwMode="auto">
          <a:xfrm>
            <a:off x="965200" y="4500880"/>
            <a:ext cx="4572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12"/>
            </p:custDataLst>
          </p:nvPr>
        </p:nvSpPr>
        <p:spPr bwMode="auto">
          <a:xfrm>
            <a:off x="736600" y="4759960"/>
            <a:ext cx="53340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Rectangle 3"/>
          <p:cNvSpPr/>
          <p:nvPr>
            <p:custDataLst>
              <p:tags r:id="rId13"/>
            </p:custDataLst>
          </p:nvPr>
        </p:nvSpPr>
        <p:spPr bwMode="auto">
          <a:xfrm>
            <a:off x="736600" y="5019040"/>
            <a:ext cx="7620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Rectangle 4"/>
          <p:cNvSpPr/>
          <p:nvPr>
            <p:custDataLst>
              <p:tags r:id="rId14"/>
            </p:custDataLst>
          </p:nvPr>
        </p:nvSpPr>
        <p:spPr bwMode="auto">
          <a:xfrm>
            <a:off x="1041400" y="5280978"/>
            <a:ext cx="4572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15"/>
            </p:custDataLst>
          </p:nvPr>
        </p:nvSpPr>
        <p:spPr bwMode="auto">
          <a:xfrm>
            <a:off x="736600" y="1651000"/>
            <a:ext cx="65532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16"/>
            </p:custDataLst>
          </p:nvPr>
        </p:nvSpPr>
        <p:spPr bwMode="auto">
          <a:xfrm>
            <a:off x="736600" y="1910080"/>
            <a:ext cx="65532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17"/>
            </p:custDataLst>
          </p:nvPr>
        </p:nvSpPr>
        <p:spPr bwMode="auto">
          <a:xfrm>
            <a:off x="736600" y="2169160"/>
            <a:ext cx="655320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18"/>
            </p:custDataLst>
          </p:nvPr>
        </p:nvSpPr>
        <p:spPr bwMode="auto">
          <a:xfrm>
            <a:off x="736600" y="2428240"/>
            <a:ext cx="65532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custDataLst>
              <p:tags r:id="rId19"/>
            </p:custDataLst>
          </p:nvPr>
        </p:nvSpPr>
        <p:spPr bwMode="auto">
          <a:xfrm>
            <a:off x="1193800" y="5796279"/>
            <a:ext cx="2139950" cy="272733"/>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custDataLst>
              <p:tags r:id="rId20"/>
            </p:custDataLst>
          </p:nvPr>
        </p:nvSpPr>
        <p:spPr bwMode="auto">
          <a:xfrm>
            <a:off x="5003800" y="3982720"/>
            <a:ext cx="200502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3" name="TextBox 12"/>
          <p:cNvSpPr txBox="1"/>
          <p:nvPr/>
        </p:nvSpPr>
        <p:spPr>
          <a:xfrm>
            <a:off x="8336575" y="2816809"/>
            <a:ext cx="447786" cy="461665"/>
          </a:xfrm>
          <a:prstGeom prst="rect">
            <a:avLst/>
          </a:prstGeom>
          <a:noFill/>
        </p:spPr>
        <p:txBody>
          <a:bodyPr wrap="square" rtlCol="0">
            <a:spAutoFit/>
          </a:bodyPr>
          <a:lstStyle/>
          <a:p>
            <a:r>
              <a:rPr lang="en-US" dirty="0">
                <a:solidFill>
                  <a:srgbClr val="FFFFFF"/>
                </a:solidFill>
              </a:rPr>
              <a:t>1</a:t>
            </a:r>
          </a:p>
        </p:txBody>
      </p:sp>
      <p:sp>
        <p:nvSpPr>
          <p:cNvPr id="14" name="TextBox 13"/>
          <p:cNvSpPr txBox="1"/>
          <p:nvPr/>
        </p:nvSpPr>
        <p:spPr>
          <a:xfrm>
            <a:off x="7197512" y="1919340"/>
            <a:ext cx="461727" cy="461665"/>
          </a:xfrm>
          <a:prstGeom prst="rect">
            <a:avLst/>
          </a:prstGeom>
          <a:noFill/>
        </p:spPr>
        <p:txBody>
          <a:bodyPr wrap="square" rtlCol="0">
            <a:spAutoFit/>
          </a:bodyPr>
          <a:lstStyle/>
          <a:p>
            <a:r>
              <a:rPr lang="en-US" dirty="0">
                <a:sym typeface="Wingdings"/>
              </a:rPr>
              <a:t></a:t>
            </a:r>
            <a:endParaRPr lang="en-US" dirty="0"/>
          </a:p>
        </p:txBody>
      </p:sp>
      <p:sp>
        <p:nvSpPr>
          <p:cNvPr id="15" name="Rectangle 14"/>
          <p:cNvSpPr/>
          <p:nvPr/>
        </p:nvSpPr>
        <p:spPr>
          <a:xfrm>
            <a:off x="7008820" y="3868123"/>
            <a:ext cx="458780" cy="461665"/>
          </a:xfrm>
          <a:prstGeom prst="rect">
            <a:avLst/>
          </a:prstGeom>
        </p:spPr>
        <p:txBody>
          <a:bodyPr wrap="none">
            <a:spAutoFit/>
          </a:bodyPr>
          <a:lstStyle/>
          <a:p>
            <a:r>
              <a:rPr lang="en-US" dirty="0">
                <a:sym typeface="Wingdings"/>
              </a:rPr>
              <a:t></a:t>
            </a:r>
            <a:endParaRPr lang="en-US" dirty="0"/>
          </a:p>
        </p:txBody>
      </p:sp>
      <p:sp>
        <p:nvSpPr>
          <p:cNvPr id="17" name="Rectangle 16"/>
          <p:cNvSpPr/>
          <p:nvPr/>
        </p:nvSpPr>
        <p:spPr>
          <a:xfrm>
            <a:off x="6018908" y="4646721"/>
            <a:ext cx="458780" cy="461665"/>
          </a:xfrm>
          <a:prstGeom prst="rect">
            <a:avLst/>
          </a:prstGeom>
        </p:spPr>
        <p:txBody>
          <a:bodyPr wrap="none">
            <a:spAutoFit/>
          </a:bodyPr>
          <a:lstStyle/>
          <a:p>
            <a:r>
              <a:rPr lang="en-US" dirty="0">
                <a:sym typeface="Wingdings"/>
              </a:rPr>
              <a:t></a:t>
            </a:r>
            <a:endParaRPr lang="en-US" dirty="0"/>
          </a:p>
        </p:txBody>
      </p:sp>
      <p:sp>
        <p:nvSpPr>
          <p:cNvPr id="18" name="Rectangle 17"/>
          <p:cNvSpPr/>
          <p:nvPr/>
        </p:nvSpPr>
        <p:spPr>
          <a:xfrm>
            <a:off x="3275020" y="5696922"/>
            <a:ext cx="458780" cy="461665"/>
          </a:xfrm>
          <a:prstGeom prst="rect">
            <a:avLst/>
          </a:prstGeom>
        </p:spPr>
        <p:txBody>
          <a:bodyPr wrap="none">
            <a:spAutoFit/>
          </a:bodyPr>
          <a:lstStyle/>
          <a:p>
            <a:r>
              <a:rPr lang="en-US" dirty="0">
                <a:sym typeface="Wingdings"/>
              </a:rPr>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2.04 Short </a:t>
            </a:r>
            <a:r>
              <a:rPr lang="en-US" dirty="0"/>
              <a:t>Answer Poll</a:t>
            </a:r>
          </a:p>
        </p:txBody>
      </p:sp>
      <p:sp>
        <p:nvSpPr>
          <p:cNvPr id="3075" name="Rectangle 5"/>
          <p:cNvSpPr>
            <a:spLocks noGrp="1" noChangeArrowheads="1"/>
          </p:cNvSpPr>
          <p:nvPr>
            <p:ph idx="1"/>
          </p:nvPr>
        </p:nvSpPr>
        <p:spPr/>
        <p:txBody>
          <a:bodyPr/>
          <a:lstStyle/>
          <a:p>
            <a:r>
              <a:rPr lang="en-US" dirty="0"/>
              <a:t>Open and examine </a:t>
            </a:r>
            <a:r>
              <a:rPr lang="en-US" b="1" dirty="0"/>
              <a:t>p102a01</a:t>
            </a:r>
            <a:r>
              <a:rPr lang="en-US" dirty="0"/>
              <a:t>. Based on the comments, which steps do you think are executed and what output is generated? </a:t>
            </a:r>
          </a:p>
          <a:p>
            <a:endParaRPr lang="en-US" dirty="0"/>
          </a:p>
          <a:p>
            <a:r>
              <a:rPr lang="en-US" dirty="0"/>
              <a:t>Submit the program. Which steps were executed?</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2.04 Short </a:t>
            </a:r>
            <a:r>
              <a:rPr lang="en-US" dirty="0"/>
              <a:t>Answer Poll – Correct Answer</a:t>
            </a:r>
          </a:p>
        </p:txBody>
      </p:sp>
      <p:sp>
        <p:nvSpPr>
          <p:cNvPr id="3075" name="Rectangle 5"/>
          <p:cNvSpPr>
            <a:spLocks noGrp="1" noChangeArrowheads="1"/>
          </p:cNvSpPr>
          <p:nvPr>
            <p:ph idx="1"/>
          </p:nvPr>
        </p:nvSpPr>
        <p:spPr>
          <a:xfrm>
            <a:off x="685800" y="1074738"/>
            <a:ext cx="7848600" cy="4716462"/>
          </a:xfrm>
        </p:spPr>
        <p:txBody>
          <a:bodyPr/>
          <a:lstStyle/>
          <a:p>
            <a:r>
              <a:rPr lang="en-US" dirty="0"/>
              <a:t>Open and examine </a:t>
            </a:r>
            <a:r>
              <a:rPr lang="en-US" b="1" dirty="0"/>
              <a:t>p102a01</a:t>
            </a:r>
            <a:r>
              <a:rPr lang="en-US" dirty="0"/>
              <a:t>. Based on the comments, which steps do you think are executed and what output is generated? </a:t>
            </a:r>
          </a:p>
          <a:p>
            <a:endParaRPr lang="en-US" dirty="0"/>
          </a:p>
          <a:p>
            <a:r>
              <a:rPr lang="en-US" dirty="0"/>
              <a:t>Submit the program. Which steps were executed?</a:t>
            </a:r>
          </a:p>
          <a:p>
            <a:pPr marL="0" indent="0"/>
            <a:endParaRPr lang="en-US" sz="800" dirty="0"/>
          </a:p>
          <a:p>
            <a:pPr lvl="1"/>
            <a:r>
              <a:rPr lang="en-US" b="1" dirty="0"/>
              <a:t>The DATA step executes and creates an output data set. </a:t>
            </a:r>
          </a:p>
          <a:p>
            <a:pPr lvl="1"/>
            <a:r>
              <a:rPr lang="en-US" b="1" dirty="0"/>
              <a:t>The PROC PRINT step executes and produces </a:t>
            </a:r>
            <a:br>
              <a:rPr lang="en-US" b="1" dirty="0"/>
            </a:br>
            <a:r>
              <a:rPr lang="en-US" b="1" dirty="0"/>
              <a:t>a report.</a:t>
            </a:r>
          </a:p>
          <a:p>
            <a:pPr lvl="1"/>
            <a:r>
              <a:rPr lang="en-US" b="1" dirty="0"/>
              <a:t>The PROC MEANS step is “commented out,” and therefore, does not execute.</a:t>
            </a:r>
          </a:p>
        </p:txBody>
      </p:sp>
    </p:spTree>
    <p:custDataLst>
      <p:tags r:id="rId1"/>
    </p:custDataLst>
    <p:extLst>
      <p:ext uri="{BB962C8B-B14F-4D97-AF65-F5344CB8AC3E}">
        <p14:creationId xmlns:p14="http://schemas.microsoft.com/office/powerpoint/2010/main" val="296597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Orion Star programmers must be able to identify and correct syntax errors in a SAS program.</a:t>
            </a:r>
          </a:p>
        </p:txBody>
      </p:sp>
      <p:pic>
        <p:nvPicPr>
          <p:cNvPr id="6" name="Picture 3" descr="L:\graphics\computer_blue_small_tran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069" y="2348303"/>
            <a:ext cx="2218611" cy="22566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L:\TVAAS\images\people\person_deal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161" y="2961807"/>
            <a:ext cx="1593464" cy="18606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ashq\root\dept\PSD\GRAPHICS\Illustrations\Programming\code_generic_larg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7625" y="2630040"/>
            <a:ext cx="907341" cy="111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52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8"/>
          <p:cNvSpPr>
            <a:spLocks noGrp="1" noChangeArrowheads="1"/>
          </p:cNvSpPr>
          <p:nvPr>
            <p:ph type="title"/>
          </p:nvPr>
        </p:nvSpPr>
        <p:spPr/>
        <p:txBody>
          <a:bodyPr/>
          <a:lstStyle/>
          <a:p>
            <a:r>
              <a:rPr lang="en-US" dirty="0"/>
              <a:t>SAS Programs</a:t>
            </a:r>
          </a:p>
        </p:txBody>
      </p:sp>
      <p:sp>
        <p:nvSpPr>
          <p:cNvPr id="6" name="Content Placeholder 5"/>
          <p:cNvSpPr>
            <a:spLocks noGrp="1"/>
          </p:cNvSpPr>
          <p:nvPr>
            <p:ph idx="1"/>
          </p:nvPr>
        </p:nvSpPr>
        <p:spPr>
          <a:xfrm>
            <a:off x="685800" y="1078992"/>
            <a:ext cx="7848600" cy="4940808"/>
          </a:xfrm>
        </p:spPr>
        <p:txBody>
          <a:bodyPr/>
          <a:lstStyle/>
          <a:p>
            <a:r>
              <a:rPr lang="en-US" dirty="0"/>
              <a:t>A </a:t>
            </a:r>
            <a:r>
              <a:rPr lang="en-US" i="1" dirty="0"/>
              <a:t>SAS program </a:t>
            </a:r>
            <a:r>
              <a:rPr lang="en-US" dirty="0"/>
              <a:t>is a sequence of one or more steps.</a:t>
            </a:r>
          </a:p>
          <a:p>
            <a:endParaRPr lang="en-US" dirty="0"/>
          </a:p>
          <a:p>
            <a:endParaRPr lang="en-US" sz="1600" dirty="0"/>
          </a:p>
          <a:p>
            <a:pPr lvl="1"/>
            <a:endParaRPr lang="en-US" i="1" dirty="0"/>
          </a:p>
          <a:p>
            <a:pPr lvl="1"/>
            <a:endParaRPr lang="en-US" i="1" dirty="0"/>
          </a:p>
          <a:p>
            <a:pPr lvl="1"/>
            <a:endParaRPr lang="en-US" i="1" dirty="0"/>
          </a:p>
          <a:p>
            <a:pPr lvl="1"/>
            <a:endParaRPr lang="en-US" i="1" dirty="0"/>
          </a:p>
          <a:p>
            <a:pPr lvl="1"/>
            <a:endParaRPr lang="en-US" i="1" dirty="0"/>
          </a:p>
          <a:p>
            <a:pPr lvl="1"/>
            <a:r>
              <a:rPr lang="en-US" i="1" dirty="0"/>
              <a:t>DATA steps</a:t>
            </a:r>
            <a:r>
              <a:rPr lang="en-US" dirty="0"/>
              <a:t> typically create SAS data sets.</a:t>
            </a:r>
          </a:p>
          <a:p>
            <a:pPr lvl="1"/>
            <a:r>
              <a:rPr lang="en-US" i="1" dirty="0"/>
              <a:t>PROC steps</a:t>
            </a:r>
            <a:r>
              <a:rPr lang="en-US" dirty="0"/>
              <a:t> typically process SAS data sets to generate reports and graphs, and to manage data.</a:t>
            </a:r>
          </a:p>
        </p:txBody>
      </p:sp>
      <p:sp>
        <p:nvSpPr>
          <p:cNvPr id="20" name="Slide Number Placeholder 2"/>
          <p:cNvSpPr>
            <a:spLocks noGrp="1"/>
          </p:cNvSpPr>
          <p:nvPr>
            <p:ph type="sldNum" sz="quarter" idx="4294967295"/>
          </p:nvPr>
        </p:nvSpPr>
        <p:spPr>
          <a:xfrm>
            <a:off x="0" y="6770688"/>
            <a:ext cx="98425" cy="87312"/>
          </a:xfrm>
        </p:spPr>
        <p:txBody>
          <a:bodyPr/>
          <a:lstStyle/>
          <a:p>
            <a:fld id="{13422105-1EF5-4E54-9D90-4F411BE07453}" type="slidenum">
              <a:rPr lang="en-US" smtClean="0"/>
              <a:pPr/>
              <a:t>4</a:t>
            </a:fld>
            <a:endParaRPr lang="en-US" dirty="0"/>
          </a:p>
        </p:txBody>
      </p:sp>
      <p:sp>
        <p:nvSpPr>
          <p:cNvPr id="17413" name="Line 4"/>
          <p:cNvSpPr>
            <a:spLocks noChangeShapeType="1"/>
          </p:cNvSpPr>
          <p:nvPr/>
        </p:nvSpPr>
        <p:spPr bwMode="auto">
          <a:xfrm>
            <a:off x="2033244" y="3048178"/>
            <a:ext cx="511796"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23" name="Group 22"/>
          <p:cNvGrpSpPr/>
          <p:nvPr/>
        </p:nvGrpSpPr>
        <p:grpSpPr>
          <a:xfrm>
            <a:off x="2431989" y="2348454"/>
            <a:ext cx="1438197" cy="1203342"/>
            <a:chOff x="244818" y="5426058"/>
            <a:chExt cx="1438197" cy="1203342"/>
          </a:xfrm>
        </p:grpSpPr>
        <p:pic>
          <p:nvPicPr>
            <p:cNvPr id="24" name="Picture 2" descr="L:\graphics\dataStep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95" y="5668803"/>
              <a:ext cx="1300201" cy="96059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44818" y="5426058"/>
              <a:ext cx="1438197" cy="400110"/>
            </a:xfrm>
            <a:prstGeom prst="rect">
              <a:avLst/>
            </a:prstGeom>
            <a:noFill/>
          </p:spPr>
          <p:txBody>
            <a:bodyPr wrap="square" rtlCol="0">
              <a:spAutoFit/>
            </a:bodyPr>
            <a:lstStyle/>
            <a:p>
              <a:pPr algn="ctr"/>
              <a:r>
                <a:rPr lang="en-US" sz="2000" dirty="0">
                  <a:latin typeface="Arial" pitchFamily="34" charset="0"/>
                  <a:cs typeface="Arial" pitchFamily="34" charset="0"/>
                </a:rPr>
                <a:t>DATA Step</a:t>
              </a:r>
            </a:p>
          </p:txBody>
        </p:sp>
      </p:grpSp>
      <p:grpSp>
        <p:nvGrpSpPr>
          <p:cNvPr id="26" name="Group 25"/>
          <p:cNvGrpSpPr/>
          <p:nvPr/>
        </p:nvGrpSpPr>
        <p:grpSpPr>
          <a:xfrm>
            <a:off x="5479237" y="2341334"/>
            <a:ext cx="1819197" cy="1162052"/>
            <a:chOff x="1786449" y="5648323"/>
            <a:chExt cx="1819197" cy="1162052"/>
          </a:xfrm>
        </p:grpSpPr>
        <p:pic>
          <p:nvPicPr>
            <p:cNvPr id="27" name="Picture 3" descr="L:\graphics\procste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110" y="5934075"/>
              <a:ext cx="1266825" cy="8763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786449" y="5648323"/>
              <a:ext cx="1819197" cy="400110"/>
            </a:xfrm>
            <a:prstGeom prst="rect">
              <a:avLst/>
            </a:prstGeom>
            <a:noFill/>
          </p:spPr>
          <p:txBody>
            <a:bodyPr wrap="square" rtlCol="0">
              <a:spAutoFit/>
            </a:bodyPr>
            <a:lstStyle>
              <a:defPPr>
                <a:defRPr lang="en-US"/>
              </a:defPPr>
              <a:lvl1pPr algn="ctr">
                <a:defRPr sz="2000">
                  <a:latin typeface="Arial" pitchFamily="34" charset="0"/>
                  <a:cs typeface="Arial" pitchFamily="34" charset="0"/>
                </a:defRPr>
              </a:lvl1pPr>
            </a:lstStyle>
            <a:p>
              <a:r>
                <a:rPr lang="en-US" dirty="0"/>
                <a:t>PROC Step</a:t>
              </a:r>
            </a:p>
          </p:txBody>
        </p:sp>
      </p:grpSp>
      <p:pic>
        <p:nvPicPr>
          <p:cNvPr id="1026" name="Picture 2" descr="I:\Documents and Reports\report_med_bl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54" y="2393791"/>
            <a:ext cx="990717" cy="12150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ashq\root\dept\PSD\GRAPHICS\Illustrations\Data\incoming_data_noarrow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028" y="1888048"/>
            <a:ext cx="1446157" cy="202760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1073" y="2426284"/>
            <a:ext cx="1196897" cy="116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Line 4"/>
          <p:cNvSpPr>
            <a:spLocks noChangeShapeType="1"/>
          </p:cNvSpPr>
          <p:nvPr/>
        </p:nvSpPr>
        <p:spPr bwMode="auto">
          <a:xfrm>
            <a:off x="3701750" y="3048178"/>
            <a:ext cx="511796"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4"/>
          <p:cNvSpPr>
            <a:spLocks noChangeShapeType="1"/>
          </p:cNvSpPr>
          <p:nvPr/>
        </p:nvSpPr>
        <p:spPr bwMode="auto">
          <a:xfrm>
            <a:off x="5272543" y="3048178"/>
            <a:ext cx="511796"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21" name="Line 4"/>
          <p:cNvSpPr>
            <a:spLocks noChangeShapeType="1"/>
          </p:cNvSpPr>
          <p:nvPr/>
        </p:nvSpPr>
        <p:spPr bwMode="auto">
          <a:xfrm>
            <a:off x="6953692" y="3048178"/>
            <a:ext cx="511796"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3733850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Syntax Errors</a:t>
            </a:r>
          </a:p>
        </p:txBody>
      </p:sp>
      <p:sp>
        <p:nvSpPr>
          <p:cNvPr id="36867" name="Rectangle 3"/>
          <p:cNvSpPr>
            <a:spLocks noGrp="1" noChangeArrowheads="1"/>
          </p:cNvSpPr>
          <p:nvPr>
            <p:ph idx="1"/>
          </p:nvPr>
        </p:nvSpPr>
        <p:spPr>
          <a:xfrm>
            <a:off x="685800" y="1071563"/>
            <a:ext cx="7848600" cy="5481637"/>
          </a:xfrm>
        </p:spPr>
        <p:txBody>
          <a:bodyPr/>
          <a:lstStyle/>
          <a:p>
            <a:pPr marL="0" lvl="1" indent="0">
              <a:buClr>
                <a:schemeClr val="tx1"/>
              </a:buClr>
              <a:buSzTx/>
              <a:buNone/>
            </a:pPr>
            <a:r>
              <a:rPr lang="en-US" dirty="0"/>
              <a:t>A </a:t>
            </a:r>
            <a:r>
              <a:rPr lang="en-US" i="1" dirty="0"/>
              <a:t>syntax error </a:t>
            </a:r>
            <a:r>
              <a:rPr lang="en-US" dirty="0"/>
              <a:t>is an error in the spelling or grammar of </a:t>
            </a:r>
            <a:br>
              <a:rPr lang="en-US" dirty="0"/>
            </a:br>
            <a:r>
              <a:rPr lang="en-US" dirty="0"/>
              <a:t>a SAS statement. SAS finds syntax errors as it compiles each SAS statement, before execution begins.</a:t>
            </a:r>
            <a:r>
              <a:rPr lang="en-US" b="1" dirty="0"/>
              <a:t> </a:t>
            </a:r>
            <a:endParaRPr lang="en-US" sz="1400" dirty="0"/>
          </a:p>
          <a:p>
            <a:endParaRPr lang="en-US" sz="800" dirty="0"/>
          </a:p>
          <a:p>
            <a:pPr marL="0" indent="0" eaLnBrk="1" hangingPunct="1"/>
            <a:r>
              <a:rPr lang="en-US" dirty="0"/>
              <a:t>Examples of syntax errors: </a:t>
            </a:r>
          </a:p>
          <a:p>
            <a:pPr lvl="1" eaLnBrk="1" hangingPunct="1"/>
            <a:r>
              <a:rPr lang="en-US" dirty="0"/>
              <a:t>misspelled keywords</a:t>
            </a:r>
          </a:p>
          <a:p>
            <a:pPr lvl="1" eaLnBrk="1" hangingPunct="1"/>
            <a:r>
              <a:rPr lang="en-US" dirty="0"/>
              <a:t>unmatched quotation marks</a:t>
            </a:r>
          </a:p>
          <a:p>
            <a:pPr lvl="1" eaLnBrk="1" hangingPunct="1"/>
            <a:r>
              <a:rPr lang="en-US" dirty="0"/>
              <a:t>missing semicolons</a:t>
            </a:r>
          </a:p>
          <a:p>
            <a:pPr lvl="1" eaLnBrk="1" hangingPunct="1"/>
            <a:r>
              <a:rPr lang="en-US" dirty="0"/>
              <a:t>invalid options</a:t>
            </a:r>
          </a:p>
        </p:txBody>
      </p:sp>
      <p:sp>
        <p:nvSpPr>
          <p:cNvPr id="8" name="Slide Number Placeholder 3"/>
          <p:cNvSpPr>
            <a:spLocks noGrp="1"/>
          </p:cNvSpPr>
          <p:nvPr>
            <p:ph type="sldNum" sz="quarter" idx="10"/>
          </p:nvPr>
        </p:nvSpPr>
        <p:spPr/>
        <p:txBody>
          <a:bodyPr/>
          <a:lstStyle/>
          <a:p>
            <a:pPr>
              <a:defRPr/>
            </a:pPr>
            <a:fld id="{59680180-878D-422D-89D9-F6945548C314}" type="slidenum">
              <a:rPr lang="en-US"/>
              <a:pPr>
                <a:defRPr/>
              </a:pPr>
              <a:t>40</a:t>
            </a:fld>
            <a:endParaRPr lang="en-US" b="0" dirty="0">
              <a:latin typeface="Times New Roman" pitchFamily="18" charset="0"/>
            </a:endParaRPr>
          </a:p>
        </p:txBody>
      </p:sp>
      <p:sp>
        <p:nvSpPr>
          <p:cNvPr id="36869"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SAS Monospace" pitchFamily="49" charset="0"/>
            </a:endParaRPr>
          </a:p>
        </p:txBody>
      </p:sp>
      <p:sp>
        <p:nvSpPr>
          <p:cNvPr id="36870"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SAS Monospace" pitchFamily="49" charset="0"/>
            </a:endParaRPr>
          </a:p>
        </p:txBody>
      </p:sp>
      <p:sp>
        <p:nvSpPr>
          <p:cNvPr id="36871"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SAS Monospace"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2.05 Short Answer Poll</a:t>
            </a:r>
          </a:p>
        </p:txBody>
      </p:sp>
      <p:sp>
        <p:nvSpPr>
          <p:cNvPr id="3075" name="Rectangle 5"/>
          <p:cNvSpPr>
            <a:spLocks noGrp="1" noChangeArrowheads="1"/>
          </p:cNvSpPr>
          <p:nvPr>
            <p:ph idx="1"/>
          </p:nvPr>
        </p:nvSpPr>
        <p:spPr/>
        <p:txBody>
          <a:bodyPr/>
          <a:lstStyle/>
          <a:p>
            <a:r>
              <a:rPr lang="en-US" dirty="0"/>
              <a:t>This program includes three syntax errors. One is an invalid option. What are the other two syntax errors?</a:t>
            </a:r>
          </a:p>
          <a:p>
            <a:pPr marL="0" indent="0"/>
            <a:endParaRPr lang="en-US" dirty="0"/>
          </a:p>
        </p:txBody>
      </p:sp>
      <p:sp>
        <p:nvSpPr>
          <p:cNvPr id="4" name="Rectangle 4"/>
          <p:cNvSpPr>
            <a:spLocks noChangeArrowheads="1"/>
          </p:cNvSpPr>
          <p:nvPr/>
        </p:nvSpPr>
        <p:spPr bwMode="auto">
          <a:xfrm>
            <a:off x="685800" y="2133600"/>
            <a:ext cx="7162800" cy="376513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solidFill>
                  <a:srgbClr val="000000"/>
                </a:solidFill>
                <a:latin typeface="Courier New" pitchFamily="49" charset="0"/>
              </a:rPr>
              <a:t>daat</a:t>
            </a:r>
            <a:r>
              <a:rPr lang="en-US" sz="2000" b="1" dirty="0">
                <a:latin typeface="Courier New" pitchFamily="49" charset="0"/>
              </a:rPr>
              <a:t> work.newsalesemps;</a:t>
            </a:r>
          </a:p>
          <a:p>
            <a:pPr>
              <a:lnSpc>
                <a:spcPct val="85000"/>
              </a:lnSpc>
            </a:pPr>
            <a:r>
              <a:rPr lang="en-US" sz="2000" b="1" dirty="0">
                <a:latin typeface="Courier New" pitchFamily="49" charset="0"/>
              </a:rPr>
              <a:t>   length First_Name $ 12 </a:t>
            </a:r>
          </a:p>
          <a:p>
            <a:pPr>
              <a:lnSpc>
                <a:spcPct val="85000"/>
              </a:lnSpc>
            </a:pPr>
            <a:r>
              <a:rPr lang="en-US" sz="2000" b="1" dirty="0">
                <a:latin typeface="Courier New" pitchFamily="49" charset="0"/>
              </a:rPr>
              <a:t>          Last_Name $ 18 Job_Title $ 25;</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"&amp;path\newemps.csv" dlm=',';</a:t>
            </a:r>
          </a:p>
          <a:p>
            <a:pPr>
              <a:lnSpc>
                <a:spcPct val="85000"/>
              </a:lnSpc>
            </a:pPr>
            <a:r>
              <a:rPr lang="en-US" sz="2000" b="1" dirty="0">
                <a:latin typeface="Courier New" pitchFamily="49" charset="0"/>
              </a:rPr>
              <a:t>   input First_Name $ Last_Name $  </a:t>
            </a:r>
          </a:p>
          <a:p>
            <a:pPr>
              <a:lnSpc>
                <a:spcPct val="85000"/>
              </a:lnSpc>
            </a:pPr>
            <a:r>
              <a:rPr lang="en-US" sz="2000" b="1" dirty="0">
                <a:latin typeface="Courier New" pitchFamily="49" charset="0"/>
              </a:rPr>
              <a:t>         Job_Title $ Salary;</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a:latin typeface="Courier New" pitchFamily="49" charset="0"/>
              </a:rPr>
              <a:t>proc print data=work.newsalesemps</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a:latin typeface="Courier New" pitchFamily="49" charset="0"/>
              </a:rPr>
              <a:t>proc means data=work.newsalesemps average min;</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var</a:t>
            </a:r>
            <a:r>
              <a:rPr lang="en-US" sz="2000" b="1" dirty="0">
                <a:latin typeface="Courier New" pitchFamily="49" charset="0"/>
              </a:rPr>
              <a:t> Salary;</a:t>
            </a:r>
          </a:p>
          <a:p>
            <a:pPr>
              <a:lnSpc>
                <a:spcPct val="85000"/>
              </a:lnSpc>
            </a:pPr>
            <a:r>
              <a:rPr lang="en-US" sz="2000" b="1" dirty="0">
                <a:latin typeface="Courier New" pitchFamily="49" charset="0"/>
              </a:rPr>
              <a:t>run;</a:t>
            </a:r>
          </a:p>
        </p:txBody>
      </p:sp>
      <p:sp>
        <p:nvSpPr>
          <p:cNvPr id="5" name="Rectangle 4"/>
          <p:cNvSpPr/>
          <p:nvPr>
            <p:custDataLst>
              <p:tags r:id="rId2"/>
            </p:custDataLst>
          </p:nvPr>
        </p:nvSpPr>
        <p:spPr bwMode="auto">
          <a:xfrm>
            <a:off x="5918200" y="5034280"/>
            <a:ext cx="108131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Line Callout 2 5"/>
          <p:cNvSpPr/>
          <p:nvPr/>
        </p:nvSpPr>
        <p:spPr bwMode="auto">
          <a:xfrm>
            <a:off x="6948535" y="4443772"/>
            <a:ext cx="1960075" cy="487313"/>
          </a:xfrm>
          <a:prstGeom prst="borderCallout2">
            <a:avLst>
              <a:gd name="adj1" fmla="val 18750"/>
              <a:gd name="adj2" fmla="val 0"/>
              <a:gd name="adj3" fmla="val 21356"/>
              <a:gd name="adj4" fmla="val -21941"/>
              <a:gd name="adj5" fmla="val 112500"/>
              <a:gd name="adj6" fmla="val -38334"/>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invalid option</a:t>
            </a:r>
          </a:p>
        </p:txBody>
      </p:sp>
      <p:sp>
        <p:nvSpPr>
          <p:cNvPr id="7" name="Text Box 5"/>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p102d04</a:t>
            </a: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2.05 Short Answer Poll – Correct Answer</a:t>
            </a:r>
          </a:p>
        </p:txBody>
      </p:sp>
      <p:sp>
        <p:nvSpPr>
          <p:cNvPr id="3075" name="Rectangle 5"/>
          <p:cNvSpPr>
            <a:spLocks noGrp="1" noChangeArrowheads="1"/>
          </p:cNvSpPr>
          <p:nvPr>
            <p:ph idx="1"/>
          </p:nvPr>
        </p:nvSpPr>
        <p:spPr/>
        <p:txBody>
          <a:bodyPr/>
          <a:lstStyle/>
          <a:p>
            <a:r>
              <a:rPr lang="en-US" dirty="0"/>
              <a:t>This program includes three syntax errors. One is an invalid option. What are the other two syntax errors?</a:t>
            </a:r>
          </a:p>
          <a:p>
            <a:pPr marL="0" indent="0"/>
            <a:endParaRPr lang="en-US" dirty="0"/>
          </a:p>
        </p:txBody>
      </p:sp>
      <p:sp>
        <p:nvSpPr>
          <p:cNvPr id="4" name="Rectangle 4"/>
          <p:cNvSpPr>
            <a:spLocks noChangeArrowheads="1"/>
          </p:cNvSpPr>
          <p:nvPr/>
        </p:nvSpPr>
        <p:spPr bwMode="auto">
          <a:xfrm>
            <a:off x="685800" y="2133600"/>
            <a:ext cx="7162800" cy="376513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solidFill>
                  <a:srgbClr val="000000"/>
                </a:solidFill>
                <a:latin typeface="Courier New" pitchFamily="49" charset="0"/>
              </a:rPr>
              <a:t>daat</a:t>
            </a:r>
            <a:r>
              <a:rPr lang="en-US" sz="2000" b="1" dirty="0">
                <a:latin typeface="Courier New" pitchFamily="49" charset="0"/>
              </a:rPr>
              <a:t> work.newsalesemps;</a:t>
            </a:r>
          </a:p>
          <a:p>
            <a:pPr>
              <a:lnSpc>
                <a:spcPct val="85000"/>
              </a:lnSpc>
            </a:pPr>
            <a:r>
              <a:rPr lang="en-US" sz="2000" b="1" dirty="0">
                <a:latin typeface="Courier New" pitchFamily="49" charset="0"/>
              </a:rPr>
              <a:t>   length First_Name $ 12 </a:t>
            </a:r>
          </a:p>
          <a:p>
            <a:pPr>
              <a:lnSpc>
                <a:spcPct val="85000"/>
              </a:lnSpc>
            </a:pPr>
            <a:r>
              <a:rPr lang="en-US" sz="2000" b="1" dirty="0">
                <a:latin typeface="Courier New" pitchFamily="49" charset="0"/>
              </a:rPr>
              <a:t>          Last_Name $ 18 Job_Title $ 25;</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infile</a:t>
            </a:r>
            <a:r>
              <a:rPr lang="en-US" sz="2000" b="1" dirty="0">
                <a:latin typeface="Courier New" pitchFamily="49" charset="0"/>
              </a:rPr>
              <a:t> "&amp;path\newemps.csv" dlm=',';</a:t>
            </a:r>
          </a:p>
          <a:p>
            <a:pPr>
              <a:lnSpc>
                <a:spcPct val="85000"/>
              </a:lnSpc>
            </a:pPr>
            <a:r>
              <a:rPr lang="en-US" sz="2000" b="1" dirty="0">
                <a:latin typeface="Courier New" pitchFamily="49" charset="0"/>
              </a:rPr>
              <a:t>   input First_Name $ Last_Name $  </a:t>
            </a:r>
          </a:p>
          <a:p>
            <a:pPr>
              <a:lnSpc>
                <a:spcPct val="85000"/>
              </a:lnSpc>
            </a:pPr>
            <a:r>
              <a:rPr lang="en-US" sz="2000" b="1" dirty="0">
                <a:latin typeface="Courier New" pitchFamily="49" charset="0"/>
              </a:rPr>
              <a:t>         Job_Title $ Salary;</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a:latin typeface="Courier New" pitchFamily="49" charset="0"/>
              </a:rPr>
              <a:t>proc print data=work.newsalesemps</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a:latin typeface="Courier New" pitchFamily="49" charset="0"/>
              </a:rPr>
              <a:t>proc means data=work.newsalesemps average min;</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var</a:t>
            </a:r>
            <a:r>
              <a:rPr lang="en-US" sz="2000" b="1" dirty="0">
                <a:latin typeface="Courier New" pitchFamily="49" charset="0"/>
              </a:rPr>
              <a:t> Salary;</a:t>
            </a:r>
          </a:p>
          <a:p>
            <a:pPr>
              <a:lnSpc>
                <a:spcPct val="85000"/>
              </a:lnSpc>
            </a:pPr>
            <a:r>
              <a:rPr lang="en-US" sz="2000" b="1" dirty="0">
                <a:latin typeface="Courier New" pitchFamily="49" charset="0"/>
              </a:rPr>
              <a:t>run;</a:t>
            </a:r>
          </a:p>
        </p:txBody>
      </p:sp>
      <p:sp>
        <p:nvSpPr>
          <p:cNvPr id="5" name="Rectangle 4"/>
          <p:cNvSpPr/>
          <p:nvPr>
            <p:custDataLst>
              <p:tags r:id="rId2"/>
            </p:custDataLst>
          </p:nvPr>
        </p:nvSpPr>
        <p:spPr bwMode="auto">
          <a:xfrm>
            <a:off x="5918200" y="5034280"/>
            <a:ext cx="108131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Line Callout 2 5"/>
          <p:cNvSpPr/>
          <p:nvPr/>
        </p:nvSpPr>
        <p:spPr bwMode="auto">
          <a:xfrm>
            <a:off x="6948535" y="4443772"/>
            <a:ext cx="1960075" cy="487313"/>
          </a:xfrm>
          <a:prstGeom prst="borderCallout2">
            <a:avLst>
              <a:gd name="adj1" fmla="val 18750"/>
              <a:gd name="adj2" fmla="val 0"/>
              <a:gd name="adj3" fmla="val 21356"/>
              <a:gd name="adj4" fmla="val -21941"/>
              <a:gd name="adj5" fmla="val 112500"/>
              <a:gd name="adj6" fmla="val -38334"/>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invalid option</a:t>
            </a:r>
          </a:p>
        </p:txBody>
      </p:sp>
      <p:sp>
        <p:nvSpPr>
          <p:cNvPr id="7" name="Rectangle 6"/>
          <p:cNvSpPr>
            <a:spLocks noChangeArrowheads="1"/>
          </p:cNvSpPr>
          <p:nvPr>
            <p:custDataLst>
              <p:tags r:id="rId3"/>
            </p:custDataLst>
          </p:nvPr>
        </p:nvSpPr>
        <p:spPr bwMode="auto">
          <a:xfrm>
            <a:off x="730250" y="2178050"/>
            <a:ext cx="635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8" name="Rectangle 7"/>
          <p:cNvSpPr>
            <a:spLocks noChangeArrowheads="1"/>
          </p:cNvSpPr>
          <p:nvPr>
            <p:custDataLst>
              <p:tags r:id="rId4"/>
            </p:custDataLst>
          </p:nvPr>
        </p:nvSpPr>
        <p:spPr bwMode="auto">
          <a:xfrm>
            <a:off x="5759450" y="4248150"/>
            <a:ext cx="1778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9" name="Line Callout 2 8"/>
          <p:cNvSpPr/>
          <p:nvPr/>
        </p:nvSpPr>
        <p:spPr bwMode="auto">
          <a:xfrm>
            <a:off x="6548674" y="3383029"/>
            <a:ext cx="1563231" cy="795089"/>
          </a:xfrm>
          <a:prstGeom prst="borderCallout2">
            <a:avLst>
              <a:gd name="adj1" fmla="val 18750"/>
              <a:gd name="adj2" fmla="val 0"/>
              <a:gd name="adj3" fmla="val 18750"/>
              <a:gd name="adj4" fmla="val -8334"/>
              <a:gd name="adj5" fmla="val 112500"/>
              <a:gd name="adj6" fmla="val -38334"/>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missing </a:t>
            </a:r>
            <a:br>
              <a:rPr lang="en-US" sz="2000" b="1" dirty="0">
                <a:solidFill>
                  <a:srgbClr val="FFFFFF"/>
                </a:solidFill>
              </a:rPr>
            </a:br>
            <a:r>
              <a:rPr lang="en-US" sz="2000" b="1" dirty="0">
                <a:solidFill>
                  <a:srgbClr val="FFFFFF"/>
                </a:solidFill>
              </a:rPr>
              <a:t>semicolon</a:t>
            </a:r>
          </a:p>
        </p:txBody>
      </p:sp>
      <p:sp>
        <p:nvSpPr>
          <p:cNvPr id="10" name="Line Callout 1 9"/>
          <p:cNvSpPr/>
          <p:nvPr/>
        </p:nvSpPr>
        <p:spPr bwMode="auto">
          <a:xfrm>
            <a:off x="2086824" y="1899772"/>
            <a:ext cx="1534562" cy="795089"/>
          </a:xfrm>
          <a:prstGeom prst="borderCallout1">
            <a:avLst>
              <a:gd name="adj1" fmla="val 18750"/>
              <a:gd name="adj2" fmla="val 0"/>
              <a:gd name="adj3" fmla="val 52150"/>
              <a:gd name="adj4" fmla="val -44749"/>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misspelled keyword</a:t>
            </a:r>
          </a:p>
        </p:txBody>
      </p:sp>
      <p:sp>
        <p:nvSpPr>
          <p:cNvPr id="11" name="Text Box 5"/>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p102d04</a:t>
            </a:r>
          </a:p>
        </p:txBody>
      </p:sp>
    </p:spTree>
    <p:custDataLst>
      <p:tags r:id="rId1"/>
    </p:custDataLst>
    <p:extLst>
      <p:ext uri="{BB962C8B-B14F-4D97-AF65-F5344CB8AC3E}">
        <p14:creationId xmlns:p14="http://schemas.microsoft.com/office/powerpoint/2010/main" val="2901245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Errors</a:t>
            </a:r>
          </a:p>
        </p:txBody>
      </p:sp>
      <p:sp>
        <p:nvSpPr>
          <p:cNvPr id="3" name="Content Placeholder 2"/>
          <p:cNvSpPr>
            <a:spLocks noGrp="1"/>
          </p:cNvSpPr>
          <p:nvPr>
            <p:ph idx="1"/>
          </p:nvPr>
        </p:nvSpPr>
        <p:spPr/>
        <p:txBody>
          <a:bodyPr/>
          <a:lstStyle/>
          <a:p>
            <a:r>
              <a:rPr lang="en-US" dirty="0"/>
              <a:t>Syntax errors in a SAS program can possibly be detected based on the color of the syntax on the Editor tab or in the window.</a:t>
            </a:r>
          </a:p>
        </p:txBody>
      </p:sp>
      <p:sp>
        <p:nvSpPr>
          <p:cNvPr id="4" name="Slide Number Placeholder 3"/>
          <p:cNvSpPr>
            <a:spLocks noGrp="1"/>
          </p:cNvSpPr>
          <p:nvPr>
            <p:ph type="sldNum" sz="quarter" idx="10"/>
          </p:nvPr>
        </p:nvSpPr>
        <p:spPr/>
        <p:txBody>
          <a:bodyPr/>
          <a:lstStyle/>
          <a:p>
            <a:pPr>
              <a:defRPr/>
            </a:pPr>
            <a:fld id="{BF48067F-2A7E-490C-B609-4CDD0CB8D056}" type="slidenum">
              <a:rPr lang="en-US" smtClean="0"/>
              <a:pPr>
                <a:defRPr/>
              </a:pPr>
              <a:t>43</a:t>
            </a:fld>
            <a:endParaRPr lang="en-US" b="0" dirty="0">
              <a:latin typeface="Times New Roman" pitchFamily="18" charset="0"/>
            </a:endParaRPr>
          </a:p>
        </p:txBody>
      </p:sp>
      <p:pic>
        <p:nvPicPr>
          <p:cNvPr id="5" name="Picture 4"/>
          <p:cNvPicPr>
            <a:picLocks noChangeAspect="1"/>
          </p:cNvPicPr>
          <p:nvPr/>
        </p:nvPicPr>
        <p:blipFill>
          <a:blip r:embed="rId3"/>
          <a:stretch>
            <a:fillRect/>
          </a:stretch>
        </p:blipFill>
        <p:spPr>
          <a:xfrm>
            <a:off x="247493" y="2269646"/>
            <a:ext cx="5333333" cy="3076190"/>
          </a:xfrm>
          <a:prstGeom prst="rect">
            <a:avLst/>
          </a:prstGeom>
        </p:spPr>
      </p:pic>
      <p:pic>
        <p:nvPicPr>
          <p:cNvPr id="6" name="Picture 5"/>
          <p:cNvPicPr>
            <a:picLocks noChangeAspect="1"/>
          </p:cNvPicPr>
          <p:nvPr/>
        </p:nvPicPr>
        <p:blipFill>
          <a:blip r:embed="rId4"/>
          <a:stretch>
            <a:fillRect/>
          </a:stretch>
        </p:blipFill>
        <p:spPr>
          <a:xfrm>
            <a:off x="3555027" y="3513560"/>
            <a:ext cx="5333333" cy="3166226"/>
          </a:xfrm>
          <a:prstGeom prst="rect">
            <a:avLst/>
          </a:prstGeom>
        </p:spPr>
      </p:pic>
      <p:pic>
        <p:nvPicPr>
          <p:cNvPr id="8" name="Picture 7"/>
          <p:cNvPicPr>
            <a:picLocks noChangeAspect="1"/>
          </p:cNvPicPr>
          <p:nvPr/>
        </p:nvPicPr>
        <p:blipFill>
          <a:blip r:embed="rId5"/>
          <a:stretch>
            <a:fillRect/>
          </a:stretch>
        </p:blipFill>
        <p:spPr>
          <a:xfrm>
            <a:off x="4836244" y="1998293"/>
            <a:ext cx="551844" cy="551844"/>
          </a:xfrm>
          <a:prstGeom prst="rect">
            <a:avLst/>
          </a:prstGeom>
        </p:spPr>
      </p:pic>
      <p:pic>
        <p:nvPicPr>
          <p:cNvPr id="9" name="Picture 8"/>
          <p:cNvPicPr>
            <a:picLocks noChangeAspect="1"/>
          </p:cNvPicPr>
          <p:nvPr/>
        </p:nvPicPr>
        <p:blipFill>
          <a:blip r:embed="rId6"/>
          <a:stretch>
            <a:fillRect/>
          </a:stretch>
        </p:blipFill>
        <p:spPr>
          <a:xfrm>
            <a:off x="7593253" y="3233873"/>
            <a:ext cx="552000" cy="552000"/>
          </a:xfrm>
          <a:prstGeom prst="rect">
            <a:avLst/>
          </a:prstGeom>
        </p:spPr>
      </p:pic>
      <p:pic>
        <p:nvPicPr>
          <p:cNvPr id="10" name="Picture 9"/>
          <p:cNvPicPr>
            <a:picLocks noChangeAspect="1"/>
          </p:cNvPicPr>
          <p:nvPr/>
        </p:nvPicPr>
        <p:blipFill>
          <a:blip r:embed="rId7"/>
          <a:stretch>
            <a:fillRect/>
          </a:stretch>
        </p:blipFill>
        <p:spPr>
          <a:xfrm>
            <a:off x="8174053" y="3227728"/>
            <a:ext cx="552000" cy="552000"/>
          </a:xfrm>
          <a:prstGeom prst="rect">
            <a:avLst/>
          </a:prstGeom>
        </p:spPr>
      </p:pic>
    </p:spTree>
    <p:extLst>
      <p:ext uri="{BB962C8B-B14F-4D97-AF65-F5344CB8AC3E}">
        <p14:creationId xmlns:p14="http://schemas.microsoft.com/office/powerpoint/2010/main" val="4111396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Syntax Errors</a:t>
            </a:r>
          </a:p>
        </p:txBody>
      </p:sp>
      <p:sp>
        <p:nvSpPr>
          <p:cNvPr id="36867" name="Rectangle 3"/>
          <p:cNvSpPr>
            <a:spLocks noGrp="1" noChangeArrowheads="1"/>
          </p:cNvSpPr>
          <p:nvPr>
            <p:ph idx="1"/>
          </p:nvPr>
        </p:nvSpPr>
        <p:spPr>
          <a:xfrm>
            <a:off x="685800" y="1071563"/>
            <a:ext cx="7740445" cy="5481637"/>
          </a:xfrm>
        </p:spPr>
        <p:txBody>
          <a:bodyPr/>
          <a:lstStyle/>
          <a:p>
            <a:pPr marL="0" indent="0" eaLnBrk="1" hangingPunct="1"/>
            <a:r>
              <a:rPr lang="en-US" dirty="0"/>
              <a:t>When SAS encounters a syntax error, it writes a warning or error message to the log. </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625475"/>
            <a:r>
              <a:rPr lang="en-US" dirty="0"/>
              <a:t>You should always check the log to make sure that the program ran successfully, even if output is generated.</a:t>
            </a:r>
          </a:p>
        </p:txBody>
      </p:sp>
      <p:sp>
        <p:nvSpPr>
          <p:cNvPr id="8" name="Slide Number Placeholder 3"/>
          <p:cNvSpPr>
            <a:spLocks noGrp="1"/>
          </p:cNvSpPr>
          <p:nvPr>
            <p:ph type="sldNum" sz="quarter" idx="10"/>
          </p:nvPr>
        </p:nvSpPr>
        <p:spPr/>
        <p:txBody>
          <a:bodyPr/>
          <a:lstStyle/>
          <a:p>
            <a:pPr>
              <a:defRPr/>
            </a:pPr>
            <a:fld id="{59680180-878D-422D-89D9-F6945548C314}" type="slidenum">
              <a:rPr lang="en-US"/>
              <a:pPr>
                <a:defRPr/>
              </a:pPr>
              <a:t>44</a:t>
            </a:fld>
            <a:endParaRPr lang="en-US" b="0" dirty="0">
              <a:latin typeface="Times New Roman" pitchFamily="18" charset="0"/>
            </a:endParaRPr>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638475" y="4781350"/>
            <a:ext cx="503174" cy="503174"/>
          </a:xfrm>
          <a:prstGeom prst="rect">
            <a:avLst/>
          </a:prstGeom>
        </p:spPr>
      </p:pic>
      <p:sp>
        <p:nvSpPr>
          <p:cNvPr id="10" name="Rectangle 9"/>
          <p:cNvSpPr/>
          <p:nvPr/>
        </p:nvSpPr>
        <p:spPr>
          <a:xfrm>
            <a:off x="501315" y="2057400"/>
            <a:ext cx="8138160" cy="425758"/>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9600"/>
                </a:solidFill>
                <a:latin typeface="SAS Monospace" panose="020B0609020202020204" pitchFamily="49" charset="0"/>
              </a:rPr>
              <a:t>WARNING 14-169: Assuming the symbol DATA was misspelled as </a:t>
            </a:r>
            <a:r>
              <a:rPr lang="en-US" sz="1600" b="1" dirty="0" err="1">
                <a:solidFill>
                  <a:srgbClr val="009600"/>
                </a:solidFill>
                <a:latin typeface="SAS Monospace" panose="020B0609020202020204" pitchFamily="49" charset="0"/>
              </a:rPr>
              <a:t>daat</a:t>
            </a:r>
            <a:r>
              <a:rPr lang="en-US" sz="1600" b="1" dirty="0">
                <a:solidFill>
                  <a:srgbClr val="009600"/>
                </a:solidFill>
                <a:latin typeface="SAS Monospace" panose="020B0609020202020204" pitchFamily="49" charset="0"/>
              </a:rPr>
              <a:t>.</a:t>
            </a:r>
          </a:p>
        </p:txBody>
      </p:sp>
      <p:sp>
        <p:nvSpPr>
          <p:cNvPr id="12" name="Rectangle 11"/>
          <p:cNvSpPr>
            <a:spLocks noChangeArrowheads="1"/>
          </p:cNvSpPr>
          <p:nvPr/>
        </p:nvSpPr>
        <p:spPr bwMode="auto">
          <a:xfrm>
            <a:off x="501315" y="2835815"/>
            <a:ext cx="8138160" cy="1656864"/>
          </a:xfrm>
          <a:prstGeom prst="rect">
            <a:avLst/>
          </a:prstGeom>
          <a:solidFill>
            <a:srgbClr val="FFFFFF"/>
          </a:solidFill>
          <a:ln w="38100" cmpd="sng">
            <a:solidFill>
              <a:schemeClr val="tx2"/>
            </a:solidFill>
            <a:miter lim="800000"/>
            <a:headEnd type="none" w="med" len="lg"/>
            <a:tailEnd type="none" w="med" len="lg"/>
          </a:ln>
        </p:spPr>
        <p:txBody>
          <a:bodyPr wrap="square" lIns="88900" tIns="88900" rIns="0" bIns="88900">
            <a:spAutoFit/>
          </a:bodyPr>
          <a:lstStyle/>
          <a:p>
            <a:r>
              <a:rPr lang="en-US" sz="1600" b="1" dirty="0">
                <a:solidFill>
                  <a:srgbClr val="FF0000"/>
                </a:solidFill>
                <a:latin typeface="SAS Monospace" panose="020B0609020202020204" pitchFamily="49" charset="0"/>
              </a:rPr>
              <a:t>ERROR 22-322: Syntax error, expecting one of the following: ;, (, </a:t>
            </a:r>
          </a:p>
          <a:p>
            <a:r>
              <a:rPr lang="en-US" sz="1600" b="1" dirty="0">
                <a:solidFill>
                  <a:srgbClr val="FF0000"/>
                </a:solidFill>
                <a:latin typeface="SAS Monospace" panose="020B0609020202020204" pitchFamily="49" charset="0"/>
              </a:rPr>
              <a:t>              BLANKLINE, CONTENTS, DATA, DOUBLE, GRANDTOTAL_LABEL, </a:t>
            </a:r>
          </a:p>
          <a:p>
            <a:r>
              <a:rPr lang="en-US" sz="1600" b="1" dirty="0">
                <a:solidFill>
                  <a:srgbClr val="FF0000"/>
                </a:solidFill>
                <a:latin typeface="SAS Monospace" panose="020B0609020202020204" pitchFamily="49" charset="0"/>
              </a:rPr>
              <a:t>              GRANDTOT_LABEL, GRAND_LABEL, GTOTAL_LABEL, </a:t>
            </a:r>
          </a:p>
          <a:p>
            <a:r>
              <a:rPr lang="en-US" sz="1600" b="1" dirty="0">
                <a:solidFill>
                  <a:srgbClr val="FF0000"/>
                </a:solidFill>
                <a:latin typeface="SAS Monospace" panose="020B0609020202020204" pitchFamily="49" charset="0"/>
              </a:rPr>
              <a:t>              GTOT_LABEL, HEADING, LABEL, N, NOOBS, NOSUMLABEL, </a:t>
            </a:r>
          </a:p>
          <a:p>
            <a:r>
              <a:rPr lang="en-US" sz="1600" b="1" dirty="0">
                <a:solidFill>
                  <a:srgbClr val="FF0000"/>
                </a:solidFill>
                <a:latin typeface="SAS Monospace" panose="020B0609020202020204" pitchFamily="49" charset="0"/>
              </a:rPr>
              <a:t>              OBS, ROUND, ROWS, SPLIT, STYLE, SUMLABEL, UNIFORM, </a:t>
            </a:r>
          </a:p>
          <a:p>
            <a:r>
              <a:rPr lang="en-US" sz="1600" b="1" dirty="0">
                <a:solidFill>
                  <a:srgbClr val="FF0000"/>
                </a:solidFill>
                <a:latin typeface="SAS Monospace" panose="020B0609020202020204" pitchFamily="49" charset="0"/>
              </a:rPr>
              <a:t>              WIDTH.</a:t>
            </a:r>
          </a:p>
        </p:txBody>
      </p:sp>
    </p:spTree>
    <p:extLst>
      <p:ext uri="{BB962C8B-B14F-4D97-AF65-F5344CB8AC3E}">
        <p14:creationId xmlns:p14="http://schemas.microsoft.com/office/powerpoint/2010/main" val="1765602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emoTitle"/>
          <p:cNvSpPr>
            <a:spLocks noGrp="1"/>
          </p:cNvSpPr>
          <p:nvPr>
            <p:ph type="title"/>
          </p:nvPr>
        </p:nvSpPr>
        <p:spPr>
          <a:xfrm>
            <a:off x="2197100" y="1466850"/>
            <a:ext cx="4895850" cy="596900"/>
          </a:xfrm>
        </p:spPr>
        <p:txBody>
          <a:bodyPr/>
          <a:lstStyle/>
          <a:p>
            <a:r>
              <a:rPr lang="en-US" dirty="0">
                <a:solidFill>
                  <a:srgbClr val="0070C0"/>
                </a:solidFill>
              </a:rPr>
              <a:t>Diagnosing and Correcting Syntax Errors</a:t>
            </a:r>
          </a:p>
        </p:txBody>
      </p:sp>
      <p:pic>
        <p:nvPicPr>
          <p:cNvPr id="8195" name="Picture 3" descr="C:\Users\kaperk\Desktop\CDS_slides\PNG\dem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309688"/>
            <a:ext cx="156368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DemoText"/>
          <p:cNvSpPr txBox="1">
            <a:spLocks/>
          </p:cNvSpPr>
          <p:nvPr/>
        </p:nvSpPr>
        <p:spPr bwMode="auto">
          <a:xfrm>
            <a:off x="2227262" y="2919413"/>
            <a:ext cx="6002337" cy="2278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lnSpc>
                <a:spcPts val="2600"/>
              </a:lnSpc>
              <a:spcBef>
                <a:spcPct val="0"/>
              </a:spcBef>
              <a:spcAft>
                <a:spcPct val="0"/>
              </a:spcAft>
              <a:buClr>
                <a:srgbClr val="000000"/>
              </a:buClr>
            </a:pPr>
            <a:r>
              <a:rPr lang="en-US" dirty="0">
                <a:solidFill>
                  <a:srgbClr val="000000"/>
                </a:solidFill>
                <a:latin typeface="Arial" pitchFamily="34" charset="0"/>
                <a:ea typeface="MS PGothic" pitchFamily="34" charset="-128"/>
              </a:rPr>
              <a:t>This demonstration illustrates how to diagnose and correct syntax errors.</a:t>
            </a:r>
          </a:p>
        </p:txBody>
      </p:sp>
      <p:pic>
        <p:nvPicPr>
          <p:cNvPr id="8197" name="Picture 6" descr="C:\Users\kaperk\Desktop\CDS_slides\PNG\blank_strip.png"/>
          <p:cNvPicPr>
            <a:picLocks noChangeAspect="1" noChangeArrowheads="1"/>
          </p:cNvPicPr>
          <p:nvPr/>
        </p:nvPicPr>
        <p:blipFill>
          <a:blip r:embed="rId4">
            <a:extLst>
              <a:ext uri="{28A0092B-C50C-407E-A947-70E740481C1C}">
                <a14:useLocalDpi xmlns:a14="http://schemas.microsoft.com/office/drawing/2010/main" val="0"/>
              </a:ext>
            </a:extLst>
          </a:blip>
          <a:srcRect l="8185" t="12370" r="-19395" b="-720"/>
          <a:stretch>
            <a:fillRect/>
          </a:stretch>
        </p:blipFill>
        <p:spPr bwMode="auto">
          <a:xfrm>
            <a:off x="2227263" y="2490788"/>
            <a:ext cx="73263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p102d04</a:t>
            </a:r>
          </a:p>
        </p:txBody>
      </p:sp>
    </p:spTree>
    <p:custDataLst>
      <p:tags r:id="rId1"/>
    </p:custDataLst>
    <p:extLst>
      <p:ext uri="{BB962C8B-B14F-4D97-AF65-F5344CB8AC3E}">
        <p14:creationId xmlns:p14="http://schemas.microsoft.com/office/powerpoint/2010/main" val="1763385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2.06 Short Answer Poll</a:t>
            </a:r>
          </a:p>
        </p:txBody>
      </p:sp>
      <p:sp>
        <p:nvSpPr>
          <p:cNvPr id="3075" name="Rectangle 5"/>
          <p:cNvSpPr>
            <a:spLocks noGrp="1" noChangeArrowheads="1"/>
          </p:cNvSpPr>
          <p:nvPr>
            <p:ph idx="1"/>
          </p:nvPr>
        </p:nvSpPr>
        <p:spPr/>
        <p:txBody>
          <a:bodyPr/>
          <a:lstStyle/>
          <a:p>
            <a:r>
              <a:rPr lang="en-US" dirty="0"/>
              <a:t>What is the syntax error in this program?</a:t>
            </a:r>
          </a:p>
          <a:p>
            <a:pPr marL="0" indent="0"/>
            <a:endParaRPr lang="en-US" dirty="0"/>
          </a:p>
        </p:txBody>
      </p:sp>
      <p:sp>
        <p:nvSpPr>
          <p:cNvPr id="5"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p102d05</a:t>
            </a:r>
          </a:p>
        </p:txBody>
      </p:sp>
      <p:pic>
        <p:nvPicPr>
          <p:cNvPr id="6" name="Picture 5"/>
          <p:cNvPicPr>
            <a:picLocks noChangeAspect="1"/>
          </p:cNvPicPr>
          <p:nvPr/>
        </p:nvPicPr>
        <p:blipFill>
          <a:blip r:embed="rId4"/>
          <a:stretch>
            <a:fillRect/>
          </a:stretch>
        </p:blipFill>
        <p:spPr>
          <a:xfrm>
            <a:off x="700668" y="1600200"/>
            <a:ext cx="7111181" cy="3993950"/>
          </a:xfrm>
          <a:prstGeom prst="rect">
            <a:avLst/>
          </a:prstGeom>
        </p:spPr>
      </p:pic>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2.06 Short Answer Poll – Correct Answer</a:t>
            </a:r>
          </a:p>
        </p:txBody>
      </p:sp>
      <p:sp>
        <p:nvSpPr>
          <p:cNvPr id="3075" name="Rectangle 5"/>
          <p:cNvSpPr>
            <a:spLocks noGrp="1" noChangeArrowheads="1"/>
          </p:cNvSpPr>
          <p:nvPr>
            <p:ph idx="1"/>
          </p:nvPr>
        </p:nvSpPr>
        <p:spPr>
          <a:xfrm>
            <a:off x="685800" y="1074738"/>
            <a:ext cx="7848600" cy="5478462"/>
          </a:xfrm>
        </p:spPr>
        <p:txBody>
          <a:bodyPr/>
          <a:lstStyle/>
          <a:p>
            <a:r>
              <a:rPr lang="en-US" dirty="0"/>
              <a:t>What is the syntax error in this program?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The</a:t>
            </a:r>
            <a:r>
              <a:rPr lang="en-US" b="1" baseline="0" dirty="0"/>
              <a:t> program contains unbalanced quotation marks </a:t>
            </a:r>
            <a:br>
              <a:rPr lang="en-US" b="1" baseline="0" dirty="0"/>
            </a:br>
            <a:r>
              <a:rPr lang="en-US" b="1" baseline="0" dirty="0"/>
              <a:t>in the DLM= option in the INFILE statement.</a:t>
            </a:r>
            <a:endParaRPr lang="en-US" dirty="0"/>
          </a:p>
        </p:txBody>
      </p:sp>
      <p:sp>
        <p:nvSpPr>
          <p:cNvPr id="5"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p102d05</a:t>
            </a:r>
          </a:p>
        </p:txBody>
      </p:sp>
      <p:pic>
        <p:nvPicPr>
          <p:cNvPr id="3" name="Picture 2">
            <a:extLst>
              <a:ext uri="{FF2B5EF4-FFF2-40B4-BE49-F238E27FC236}">
                <a16:creationId xmlns:a16="http://schemas.microsoft.com/office/drawing/2014/main" id="{C9E96359-A970-4E2C-ABE8-2D6121F9D0C0}"/>
              </a:ext>
            </a:extLst>
          </p:cNvPr>
          <p:cNvPicPr>
            <a:picLocks noChangeAspect="1"/>
          </p:cNvPicPr>
          <p:nvPr/>
        </p:nvPicPr>
        <p:blipFill>
          <a:blip r:embed="rId4"/>
          <a:stretch>
            <a:fillRect/>
          </a:stretch>
        </p:blipFill>
        <p:spPr>
          <a:xfrm>
            <a:off x="1447800" y="1754188"/>
            <a:ext cx="5172075" cy="3500999"/>
          </a:xfrm>
          <a:prstGeom prst="rect">
            <a:avLst/>
          </a:prstGeom>
        </p:spPr>
      </p:pic>
    </p:spTree>
    <p:custDataLst>
      <p:tags r:id="rId1"/>
    </p:custDataLst>
    <p:extLst>
      <p:ext uri="{BB962C8B-B14F-4D97-AF65-F5344CB8AC3E}">
        <p14:creationId xmlns:p14="http://schemas.microsoft.com/office/powerpoint/2010/main" val="2111733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a:defRPr/>
            </a:pPr>
            <a:r>
              <a:rPr lang="en-US" dirty="0"/>
              <a:t>How many </a:t>
            </a:r>
            <a:r>
              <a:rPr lang="en-US" b="1" dirty="0">
                <a:solidFill>
                  <a:srgbClr val="FF0000"/>
                </a:solidFill>
              </a:rPr>
              <a:t>step boundaries </a:t>
            </a:r>
            <a:r>
              <a:rPr lang="en-US" dirty="0"/>
              <a:t>does this program contain?</a:t>
            </a:r>
          </a:p>
          <a:p>
            <a:pPr marL="0" indent="0">
              <a:defRPr/>
            </a:pPr>
            <a:endParaRPr lang="en-US" sz="800" b="1" dirty="0"/>
          </a:p>
          <a:p>
            <a:pPr marL="571500" lvl="1" indent="-454025">
              <a:buClr>
                <a:schemeClr val="tx1"/>
              </a:buClr>
              <a:buSzTx/>
              <a:buFont typeface="Wingdings" pitchFamily="2" charset="2"/>
              <a:buAutoNum type="alphaLcPeriod"/>
              <a:defRPr/>
            </a:pPr>
            <a:r>
              <a:rPr lang="en-US" dirty="0"/>
              <a:t>four</a:t>
            </a:r>
          </a:p>
          <a:p>
            <a:pPr marL="571500" lvl="1" indent="-454025">
              <a:buClr>
                <a:schemeClr val="tx1"/>
              </a:buClr>
              <a:buSzTx/>
              <a:buFont typeface="Wingdings" pitchFamily="2" charset="2"/>
              <a:buAutoNum type="alphaLcPeriod"/>
              <a:defRPr/>
            </a:pPr>
            <a:r>
              <a:rPr lang="en-US" dirty="0"/>
              <a:t>five</a:t>
            </a:r>
          </a:p>
          <a:p>
            <a:pPr marL="571500" lvl="1" indent="-454025">
              <a:buClr>
                <a:schemeClr val="tx1"/>
              </a:buClr>
              <a:buSzTx/>
              <a:buFont typeface="Wingdings" pitchFamily="2" charset="2"/>
              <a:buAutoNum type="alphaLcPeriod"/>
              <a:defRPr/>
            </a:pPr>
            <a:r>
              <a:rPr lang="en-US" dirty="0"/>
              <a:t>six</a:t>
            </a:r>
          </a:p>
          <a:p>
            <a:pPr marL="571500" lvl="1" indent="-454025">
              <a:buClr>
                <a:schemeClr val="tx1"/>
              </a:buClr>
              <a:buSzTx/>
              <a:buFont typeface="Wingdings" pitchFamily="2" charset="2"/>
              <a:buAutoNum type="alphaLcPeriod"/>
              <a:defRPr/>
            </a:pPr>
            <a:r>
              <a:rPr lang="en-US" dirty="0"/>
              <a:t>seven</a:t>
            </a:r>
          </a:p>
        </p:txBody>
      </p:sp>
      <p:sp>
        <p:nvSpPr>
          <p:cNvPr id="6" name="AutoShape 27"/>
          <p:cNvSpPr>
            <a:spLocks noChangeArrowheads="1"/>
          </p:cNvSpPr>
          <p:nvPr/>
        </p:nvSpPr>
        <p:spPr bwMode="auto">
          <a:xfrm>
            <a:off x="2202080" y="1448261"/>
            <a:ext cx="6447278" cy="5202450"/>
          </a:xfrm>
          <a:prstGeom prst="flowChartProcess">
            <a:avLst/>
          </a:prstGeom>
          <a:solidFill>
            <a:srgbClr val="FFFFFF"/>
          </a:solidFill>
          <a:ln w="38100" cmpd="sng">
            <a:solidFill>
              <a:schemeClr val="tx2"/>
            </a:solidFill>
            <a:miter lim="800000"/>
            <a:headEnd/>
            <a:tailEnd/>
          </a:ln>
        </p:spPr>
        <p:txBody>
          <a:bodyPr wrap="none" lIns="88900" tIns="88900" rIns="88900" bIns="88900" anchor="ctr">
            <a:spAutoFit/>
          </a:bodyPr>
          <a:lstStyle/>
          <a:p>
            <a:pPr defTabSz="876976">
              <a:lnSpc>
                <a:spcPct val="85000"/>
              </a:lnSpc>
            </a:pPr>
            <a:r>
              <a:rPr lang="en-US" b="1" dirty="0">
                <a:solidFill>
                  <a:srgbClr val="000000"/>
                </a:solidFill>
                <a:latin typeface="Courier New"/>
                <a:cs typeface="Courier New" pitchFamily="49" charset="0"/>
              </a:rPr>
              <a:t>data work.staff; </a:t>
            </a:r>
          </a:p>
          <a:p>
            <a:pPr defTabSz="876976">
              <a:lnSpc>
                <a:spcPct val="85000"/>
              </a:lnSpc>
            </a:pPr>
            <a:r>
              <a:rPr lang="en-US" b="1" dirty="0">
                <a:solidFill>
                  <a:srgbClr val="000000"/>
                </a:solidFill>
                <a:latin typeface="Courier New"/>
                <a:cs typeface="Courier New" pitchFamily="49" charset="0"/>
              </a:rPr>
              <a:t>   length First_Name $ 12</a:t>
            </a:r>
          </a:p>
          <a:p>
            <a:pPr defTabSz="876976">
              <a:lnSpc>
                <a:spcPct val="85000"/>
              </a:lnSpc>
            </a:pPr>
            <a:r>
              <a:rPr lang="en-US" b="1" dirty="0">
                <a:solidFill>
                  <a:srgbClr val="000000"/>
                </a:solidFill>
                <a:latin typeface="Courier New"/>
                <a:cs typeface="Courier New" pitchFamily="49" charset="0"/>
              </a:rPr>
              <a:t>          Last_Name $ 18 </a:t>
            </a:r>
          </a:p>
          <a:p>
            <a:pPr defTabSz="876976">
              <a:lnSpc>
                <a:spcPct val="85000"/>
              </a:lnSpc>
            </a:pPr>
            <a:r>
              <a:rPr lang="en-US" b="1" dirty="0">
                <a:solidFill>
                  <a:srgbClr val="000000"/>
                </a:solidFill>
                <a:latin typeface="Courier New"/>
                <a:cs typeface="Courier New" pitchFamily="49" charset="0"/>
              </a:rPr>
              <a:t>          Job_Title $ 25;</a:t>
            </a:r>
          </a:p>
          <a:p>
            <a:pPr defTabSz="876976">
              <a:lnSpc>
                <a:spcPct val="85000"/>
              </a:lnSpc>
            </a:pPr>
            <a:r>
              <a:rPr lang="en-US" b="1" dirty="0">
                <a:solidFill>
                  <a:srgbClr val="000000"/>
                </a:solidFill>
                <a:latin typeface="Courier New"/>
                <a:cs typeface="Courier New" pitchFamily="49" charset="0"/>
              </a:rPr>
              <a:t>   infile</a:t>
            </a:r>
            <a:r>
              <a:rPr lang="en-US" b="1" dirty="0">
                <a:latin typeface="Courier New"/>
                <a:cs typeface="Courier New" pitchFamily="49" charset="0"/>
              </a:rPr>
              <a:t> "&amp;path\newemployees.csv"</a:t>
            </a:r>
          </a:p>
          <a:p>
            <a:pPr defTabSz="876976">
              <a:lnSpc>
                <a:spcPct val="85000"/>
              </a:lnSpc>
            </a:pPr>
            <a:r>
              <a:rPr lang="en-US" b="1" dirty="0">
                <a:latin typeface="Courier New"/>
                <a:cs typeface="Courier New" pitchFamily="49" charset="0"/>
              </a:rPr>
              <a:t>           dlm=',';</a:t>
            </a:r>
          </a:p>
          <a:p>
            <a:pPr defTabSz="876976">
              <a:lnSpc>
                <a:spcPct val="85000"/>
              </a:lnSpc>
            </a:pPr>
            <a:r>
              <a:rPr lang="en-US" b="1" dirty="0">
                <a:latin typeface="Courier New"/>
                <a:cs typeface="Courier New" pitchFamily="49" charset="0"/>
              </a:rPr>
              <a:t>   input First_Name $ Last_Name$</a:t>
            </a:r>
          </a:p>
          <a:p>
            <a:pPr defTabSz="876976">
              <a:lnSpc>
                <a:spcPct val="85000"/>
              </a:lnSpc>
            </a:pPr>
            <a:r>
              <a:rPr lang="en-US" b="1" dirty="0">
                <a:latin typeface="Courier New"/>
                <a:cs typeface="Courier New" pitchFamily="49" charset="0"/>
              </a:rPr>
              <a:t>         Job_Title $ Salary;</a:t>
            </a:r>
          </a:p>
          <a:p>
            <a:pPr defTabSz="876976">
              <a:lnSpc>
                <a:spcPct val="85000"/>
              </a:lnSpc>
            </a:pPr>
            <a:r>
              <a:rPr lang="en-US" b="1" dirty="0">
                <a:latin typeface="Courier New"/>
                <a:cs typeface="Courier New" pitchFamily="49" charset="0"/>
              </a:rPr>
              <a:t>run;</a:t>
            </a:r>
          </a:p>
          <a:p>
            <a:pPr defTabSz="876976">
              <a:lnSpc>
                <a:spcPct val="85000"/>
              </a:lnSpc>
            </a:pPr>
            <a:endParaRPr lang="en-US" b="1" dirty="0">
              <a:latin typeface="Courier New"/>
              <a:cs typeface="Courier New" pitchFamily="49" charset="0"/>
            </a:endParaRPr>
          </a:p>
          <a:p>
            <a:pPr defTabSz="876976">
              <a:lnSpc>
                <a:spcPct val="85000"/>
              </a:lnSpc>
            </a:pPr>
            <a:r>
              <a:rPr lang="en-US" b="1" dirty="0">
                <a:latin typeface="Courier New"/>
                <a:cs typeface="Courier New" pitchFamily="49" charset="0"/>
              </a:rPr>
              <a:t>proc print data=work.staff;</a:t>
            </a:r>
          </a:p>
          <a:p>
            <a:pPr defTabSz="876976">
              <a:lnSpc>
                <a:spcPct val="85000"/>
              </a:lnSpc>
            </a:pPr>
            <a:r>
              <a:rPr lang="en-US" b="1" dirty="0">
                <a:latin typeface="Courier New"/>
                <a:cs typeface="Courier New" pitchFamily="49" charset="0"/>
              </a:rPr>
              <a:t>run;</a:t>
            </a:r>
          </a:p>
          <a:p>
            <a:pPr defTabSz="876976">
              <a:lnSpc>
                <a:spcPct val="85000"/>
              </a:lnSpc>
            </a:pPr>
            <a:endParaRPr lang="en-US" b="1" dirty="0">
              <a:latin typeface="Courier New"/>
              <a:cs typeface="Courier New" pitchFamily="49" charset="0"/>
            </a:endParaRPr>
          </a:p>
          <a:p>
            <a:pPr defTabSz="876976">
              <a:lnSpc>
                <a:spcPct val="85000"/>
              </a:lnSpc>
            </a:pPr>
            <a:r>
              <a:rPr lang="en-US" b="1" dirty="0">
                <a:latin typeface="Courier New"/>
                <a:cs typeface="Courier New" pitchFamily="49" charset="0"/>
              </a:rPr>
              <a:t>proc means data=work.staff;</a:t>
            </a:r>
          </a:p>
          <a:p>
            <a:pPr defTabSz="876976">
              <a:lnSpc>
                <a:spcPct val="85000"/>
              </a:lnSpc>
            </a:pPr>
            <a:r>
              <a:rPr lang="en-US" b="1" dirty="0">
                <a:latin typeface="Courier New"/>
                <a:cs typeface="Courier New" pitchFamily="49" charset="0"/>
              </a:rPr>
              <a:t>   </a:t>
            </a:r>
            <a:r>
              <a:rPr lang="en-US" b="1" dirty="0">
                <a:solidFill>
                  <a:srgbClr val="000000"/>
                </a:solidFill>
                <a:latin typeface="Courier New"/>
                <a:cs typeface="Courier New" pitchFamily="49" charset="0"/>
              </a:rPr>
              <a:t>var</a:t>
            </a:r>
            <a:r>
              <a:rPr lang="en-US" b="1" dirty="0">
                <a:latin typeface="Courier New"/>
                <a:cs typeface="Courier New" pitchFamily="49" charset="0"/>
              </a:rPr>
              <a:t> Salary;</a:t>
            </a:r>
          </a:p>
          <a:p>
            <a:pPr defTabSz="876976">
              <a:lnSpc>
                <a:spcPct val="85000"/>
              </a:lnSpc>
            </a:pPr>
            <a:r>
              <a:rPr lang="en-US" b="1" dirty="0">
                <a:latin typeface="Courier New"/>
                <a:cs typeface="Courier New" pitchFamily="49" charset="0"/>
              </a:rPr>
              <a:t>run;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SAS Program Steps</a:t>
            </a:r>
          </a:p>
        </p:txBody>
      </p:sp>
      <p:sp>
        <p:nvSpPr>
          <p:cNvPr id="16387" name="Rectangle 3"/>
          <p:cNvSpPr>
            <a:spLocks noGrp="1" noChangeArrowheads="1"/>
          </p:cNvSpPr>
          <p:nvPr>
            <p:ph idx="1"/>
          </p:nvPr>
        </p:nvSpPr>
        <p:spPr>
          <a:xfrm>
            <a:off x="685800" y="1071564"/>
            <a:ext cx="7848600" cy="4817608"/>
          </a:xfrm>
        </p:spPr>
        <p:txBody>
          <a:bodyPr/>
          <a:lstStyle/>
          <a:p>
            <a:r>
              <a:rPr lang="en-US" dirty="0"/>
              <a:t>A </a:t>
            </a:r>
            <a:r>
              <a:rPr lang="en-US" i="1" dirty="0"/>
              <a:t>step</a:t>
            </a:r>
            <a:r>
              <a:rPr lang="en-US" dirty="0"/>
              <a:t> is a sequence of SAS statements. This program has a DATA step and a PROC step.</a:t>
            </a:r>
          </a:p>
        </p:txBody>
      </p:sp>
      <p:sp>
        <p:nvSpPr>
          <p:cNvPr id="11" name="Slide Number Placeholder 3"/>
          <p:cNvSpPr>
            <a:spLocks noGrp="1"/>
          </p:cNvSpPr>
          <p:nvPr>
            <p:ph type="sldNum" sz="quarter" idx="10"/>
          </p:nvPr>
        </p:nvSpPr>
        <p:spPr/>
        <p:txBody>
          <a:bodyPr/>
          <a:lstStyle/>
          <a:p>
            <a:pPr>
              <a:defRPr/>
            </a:pPr>
            <a:fld id="{0839C325-C1CB-4CE1-97E2-DD1FAD9D1F2D}" type="slidenum">
              <a:rPr lang="en-US"/>
              <a:pPr>
                <a:defRPr/>
              </a:pPr>
              <a:t>5</a:t>
            </a:fld>
            <a:endParaRPr lang="en-US" b="0" dirty="0">
              <a:latin typeface="Times New Roman" pitchFamily="18" charset="0"/>
            </a:endParaRPr>
          </a:p>
        </p:txBody>
      </p:sp>
      <p:sp>
        <p:nvSpPr>
          <p:cNvPr id="3" name="TextBox 2"/>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9" name="Rectangle 4"/>
          <p:cNvSpPr>
            <a:spLocks noChangeArrowheads="1"/>
          </p:cNvSpPr>
          <p:nvPr/>
        </p:nvSpPr>
        <p:spPr bwMode="auto">
          <a:xfrm>
            <a:off x="688675" y="2034539"/>
            <a:ext cx="6436285" cy="1933863"/>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gn="l">
              <a:lnSpc>
                <a:spcPct val="85000"/>
              </a:lnSpc>
            </a:pPr>
            <a:r>
              <a:rPr lang="en-US" sz="2000" b="1" dirty="0">
                <a:solidFill>
                  <a:srgbClr val="000000"/>
                </a:solidFill>
                <a:latin typeface="Courier New" pitchFamily="49" charset="0"/>
              </a:rPr>
              <a:t>data work.newemps;</a:t>
            </a:r>
          </a:p>
          <a:p>
            <a:pPr algn="l">
              <a:lnSpc>
                <a:spcPct val="85000"/>
              </a:lnSpc>
            </a:pPr>
            <a:r>
              <a:rPr lang="en-US" sz="2000" b="1" dirty="0">
                <a:solidFill>
                  <a:srgbClr val="000000"/>
                </a:solidFill>
                <a:latin typeface="Courier New" pitchFamily="49" charset="0"/>
              </a:rPr>
              <a:t>   infile</a:t>
            </a:r>
            <a:r>
              <a:rPr lang="en-US" sz="2000" b="1" dirty="0">
                <a:latin typeface="Courier New" pitchFamily="49" charset="0"/>
              </a:rPr>
              <a:t> "&amp;path\newemps.csv" dlm=',';</a:t>
            </a:r>
          </a:p>
          <a:p>
            <a:pPr algn="l">
              <a:lnSpc>
                <a:spcPct val="85000"/>
              </a:lnSpc>
            </a:pPr>
            <a:r>
              <a:rPr lang="en-US" sz="2000" b="1" dirty="0">
                <a:latin typeface="Courier New" pitchFamily="49" charset="0"/>
              </a:rPr>
              <a:t>   input First $ Last $ Title $ Salary;</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print data=work.newemps;</a:t>
            </a:r>
          </a:p>
          <a:p>
            <a:pPr algn="l">
              <a:lnSpc>
                <a:spcPct val="85000"/>
              </a:lnSpc>
            </a:pPr>
            <a:r>
              <a:rPr lang="en-US" sz="2000" b="1" dirty="0">
                <a:latin typeface="Courier New" pitchFamily="49" charset="0"/>
              </a:rPr>
              <a:t>run;</a:t>
            </a:r>
          </a:p>
        </p:txBody>
      </p:sp>
    </p:spTree>
    <p:extLst>
      <p:ext uri="{BB962C8B-B14F-4D97-AF65-F5344CB8AC3E}">
        <p14:creationId xmlns:p14="http://schemas.microsoft.com/office/powerpoint/2010/main" val="3244924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Which of the following is a SAS syntax requirement?</a:t>
            </a:r>
          </a:p>
          <a:p>
            <a:pPr marL="0" indent="0">
              <a:defRPr/>
            </a:pPr>
            <a:endParaRPr lang="en-US" sz="800" b="1" dirty="0"/>
          </a:p>
          <a:p>
            <a:pPr marL="914400" lvl="1" indent="-454025">
              <a:buClr>
                <a:schemeClr val="tx1"/>
              </a:buClr>
              <a:buSzTx/>
              <a:buFont typeface="Wingdings" pitchFamily="2" charset="2"/>
              <a:buAutoNum type="alphaLcPeriod"/>
              <a:defRPr/>
            </a:pPr>
            <a:r>
              <a:rPr lang="en-US" dirty="0"/>
              <a:t>Begin each statement in column one.</a:t>
            </a:r>
          </a:p>
          <a:p>
            <a:pPr marL="914400" lvl="1" indent="-454025">
              <a:buClr>
                <a:schemeClr val="tx1"/>
              </a:buClr>
              <a:buSzTx/>
              <a:buFont typeface="Wingdings" pitchFamily="2" charset="2"/>
              <a:buAutoNum type="alphaLcPeriod"/>
              <a:defRPr/>
            </a:pPr>
            <a:r>
              <a:rPr lang="en-US" dirty="0"/>
              <a:t>Put only one statement on each line.</a:t>
            </a:r>
          </a:p>
          <a:p>
            <a:pPr marL="914400" lvl="1" indent="-454025">
              <a:buClr>
                <a:schemeClr val="tx1"/>
              </a:buClr>
              <a:buSzTx/>
              <a:buFont typeface="Wingdings" pitchFamily="2" charset="2"/>
              <a:buAutoNum type="alphaLcPeriod"/>
              <a:defRPr/>
            </a:pPr>
            <a:r>
              <a:rPr lang="en-US" dirty="0"/>
              <a:t>Separate each step with a line space.</a:t>
            </a:r>
          </a:p>
          <a:p>
            <a:pPr marL="914400" lvl="1" indent="-454025">
              <a:buClr>
                <a:schemeClr val="tx1"/>
              </a:buClr>
              <a:buSzTx/>
              <a:buFont typeface="Wingdings" pitchFamily="2" charset="2"/>
              <a:buAutoNum type="alphaLcPeriod"/>
              <a:defRPr/>
            </a:pPr>
            <a:r>
              <a:rPr lang="en-US" dirty="0"/>
              <a:t>End each statement with a semicolon.</a:t>
            </a:r>
          </a:p>
          <a:p>
            <a:pPr marL="914400" lvl="1" indent="-454025">
              <a:buClr>
                <a:schemeClr val="tx1"/>
              </a:buClr>
              <a:buSzTx/>
              <a:buFont typeface="Wingdings" pitchFamily="2" charset="2"/>
              <a:buAutoNum type="alphaLcPeriod"/>
              <a:defRPr/>
            </a:pPr>
            <a:r>
              <a:rPr lang="en-US" dirty="0"/>
              <a:t>Put a RUN statement after every DATA </a:t>
            </a:r>
            <a:br>
              <a:rPr lang="en-US" dirty="0"/>
            </a:br>
            <a:r>
              <a:rPr lang="en-US" dirty="0"/>
              <a:t>or PROC step.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3"/>
              <a:defRPr/>
            </a:pPr>
            <a:r>
              <a:rPr lang="en-US" dirty="0"/>
              <a:t>Which of the following steps is typically used </a:t>
            </a:r>
            <a:br>
              <a:rPr lang="en-US" dirty="0"/>
            </a:br>
            <a:r>
              <a:rPr lang="en-US" dirty="0"/>
              <a:t>to generate reports and graphs?</a:t>
            </a:r>
          </a:p>
          <a:p>
            <a:pPr marL="0" indent="0">
              <a:defRPr/>
            </a:pPr>
            <a:endParaRPr lang="en-US" sz="800" b="1" dirty="0"/>
          </a:p>
          <a:p>
            <a:pPr marL="914400" lvl="1" indent="-454025">
              <a:buClr>
                <a:schemeClr val="tx1"/>
              </a:buClr>
              <a:buSzTx/>
              <a:buFont typeface="Wingdings" pitchFamily="2" charset="2"/>
              <a:buAutoNum type="alphaLcPeriod"/>
              <a:defRPr/>
            </a:pPr>
            <a:r>
              <a:rPr lang="en-US" dirty="0"/>
              <a:t>DATA</a:t>
            </a:r>
          </a:p>
          <a:p>
            <a:pPr marL="914400" lvl="1" indent="-454025">
              <a:buClr>
                <a:schemeClr val="tx1"/>
              </a:buClr>
              <a:buSzTx/>
              <a:buFont typeface="Wingdings" pitchFamily="2" charset="2"/>
              <a:buAutoNum type="alphaLcPeriod"/>
              <a:defRPr/>
            </a:pPr>
            <a:r>
              <a:rPr lang="en-US" dirty="0"/>
              <a:t>PROC</a:t>
            </a:r>
          </a:p>
          <a:p>
            <a:pPr marL="914400" lvl="1" indent="-454025">
              <a:buClr>
                <a:schemeClr val="tx1"/>
              </a:buClr>
              <a:buSzTx/>
              <a:buFont typeface="Wingdings" pitchFamily="2" charset="2"/>
              <a:buAutoNum type="alphaLcPeriod"/>
              <a:defRPr/>
            </a:pPr>
            <a:r>
              <a:rPr lang="en-US" dirty="0"/>
              <a:t>REPORT</a:t>
            </a:r>
          </a:p>
          <a:p>
            <a:pPr marL="914400" lvl="1" indent="-454025">
              <a:buClr>
                <a:schemeClr val="tx1"/>
              </a:buClr>
              <a:buSzTx/>
              <a:buFont typeface="Wingdings" pitchFamily="2" charset="2"/>
              <a:buAutoNum type="alphaLcPeriod"/>
              <a:defRPr/>
            </a:pPr>
            <a:r>
              <a:rPr lang="en-US" dirty="0"/>
              <a:t>RUN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715000"/>
          </a:xfrm>
        </p:spPr>
        <p:txBody>
          <a:bodyPr/>
          <a:lstStyle/>
          <a:p>
            <a:pPr marL="457200" indent="-457200">
              <a:buFont typeface="+mj-lt"/>
              <a:buAutoNum type="arabicPeriod" startAt="4"/>
              <a:defRPr/>
            </a:pPr>
            <a:r>
              <a:rPr lang="en-US" dirty="0"/>
              <a:t>Does this comment contain syntax errors?</a:t>
            </a:r>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914400" lvl="1" indent="-454025">
              <a:buClr>
                <a:schemeClr val="tx1"/>
              </a:buClr>
              <a:buSzTx/>
              <a:buFont typeface="Wingdings" pitchFamily="2" charset="2"/>
              <a:buAutoNum type="alphaLcPeriod"/>
              <a:defRPr/>
            </a:pPr>
            <a:r>
              <a:rPr lang="en-US" dirty="0"/>
              <a:t>No. The comment is correctly specified.</a:t>
            </a:r>
          </a:p>
          <a:p>
            <a:pPr marL="914400" lvl="1" indent="-454025">
              <a:buClr>
                <a:schemeClr val="tx1"/>
              </a:buClr>
              <a:buSzTx/>
              <a:buFont typeface="Wingdings" pitchFamily="2" charset="2"/>
              <a:buAutoNum type="alphaLcPeriod"/>
              <a:defRPr/>
            </a:pPr>
            <a:r>
              <a:rPr lang="en-US" dirty="0"/>
              <a:t>Yes. Every comment line must end with </a:t>
            </a:r>
            <a:br>
              <a:rPr lang="en-US" dirty="0"/>
            </a:br>
            <a:r>
              <a:rPr lang="en-US" dirty="0"/>
              <a:t>a semicolon.</a:t>
            </a:r>
          </a:p>
          <a:p>
            <a:pPr marL="914400" lvl="1" indent="-454025">
              <a:buClr>
                <a:schemeClr val="tx1"/>
              </a:buClr>
              <a:buSzTx/>
              <a:buFont typeface="Wingdings" pitchFamily="2" charset="2"/>
              <a:buAutoNum type="alphaLcPeriod"/>
              <a:defRPr/>
            </a:pPr>
            <a:r>
              <a:rPr lang="en-US" dirty="0"/>
              <a:t>Yes. The comment text incorrectly begins </a:t>
            </a:r>
            <a:br>
              <a:rPr lang="en-US" dirty="0"/>
            </a:br>
            <a:r>
              <a:rPr lang="en-US" dirty="0"/>
              <a:t>on line one.</a:t>
            </a:r>
          </a:p>
          <a:p>
            <a:pPr marL="914400" lvl="1" indent="-454025">
              <a:buClr>
                <a:schemeClr val="tx1"/>
              </a:buClr>
              <a:buSzTx/>
              <a:buFont typeface="Wingdings" pitchFamily="2" charset="2"/>
              <a:buAutoNum type="alphaLcPeriod"/>
              <a:defRPr/>
            </a:pPr>
            <a:r>
              <a:rPr lang="en-US" dirty="0"/>
              <a:t>Yes. The comment contains a semicolon, </a:t>
            </a:r>
            <a:br>
              <a:rPr lang="en-US" dirty="0"/>
            </a:br>
            <a:r>
              <a:rPr lang="en-US" dirty="0"/>
              <a:t>which causes an error message.</a:t>
            </a:r>
          </a:p>
        </p:txBody>
      </p:sp>
      <p:sp>
        <p:nvSpPr>
          <p:cNvPr id="5" name="AutoShape 27"/>
          <p:cNvSpPr>
            <a:spLocks noChangeArrowheads="1"/>
          </p:cNvSpPr>
          <p:nvPr/>
        </p:nvSpPr>
        <p:spPr bwMode="auto">
          <a:xfrm>
            <a:off x="1171575" y="1131888"/>
            <a:ext cx="6372225" cy="1892531"/>
          </a:xfrm>
          <a:prstGeom prst="flowChartProcess">
            <a:avLst/>
          </a:prstGeom>
          <a:solidFill>
            <a:srgbClr val="FFFFFF"/>
          </a:solidFill>
          <a:ln w="38100" cmpd="sng">
            <a:solidFill>
              <a:schemeClr val="tx2"/>
            </a:solidFill>
            <a:miter lim="800000"/>
            <a:headEnd/>
            <a:tailEnd/>
          </a:ln>
        </p:spPr>
        <p:txBody>
          <a:bodyPr wrap="none" lIns="88900" tIns="88900" rIns="88900" bIns="88900" anchor="ctr"/>
          <a:lstStyle/>
          <a:p>
            <a:pPr defTabSz="876976">
              <a:lnSpc>
                <a:spcPct val="85000"/>
              </a:lnSpc>
            </a:pPr>
            <a:r>
              <a:rPr lang="en-US" b="1" dirty="0">
                <a:latin typeface="Courier New"/>
              </a:rPr>
              <a:t>  /*</a:t>
            </a:r>
          </a:p>
          <a:p>
            <a:pPr defTabSz="876976">
              <a:lnSpc>
                <a:spcPct val="85000"/>
              </a:lnSpc>
            </a:pPr>
            <a:r>
              <a:rPr lang="en-US" b="1" dirty="0">
                <a:latin typeface="Courier New"/>
              </a:rPr>
              <a:t>Report created for budget</a:t>
            </a:r>
          </a:p>
          <a:p>
            <a:pPr defTabSz="876976">
              <a:lnSpc>
                <a:spcPct val="85000"/>
              </a:lnSpc>
            </a:pPr>
            <a:r>
              <a:rPr lang="en-US" b="1" dirty="0">
                <a:latin typeface="Courier New"/>
              </a:rPr>
              <a:t>presentation; revised October 15.</a:t>
            </a:r>
          </a:p>
          <a:p>
            <a:pPr defTabSz="876976">
              <a:lnSpc>
                <a:spcPct val="85000"/>
              </a:lnSpc>
            </a:pPr>
            <a:r>
              <a:rPr lang="en-US" b="1" dirty="0">
                <a:latin typeface="Courier New"/>
              </a:rPr>
              <a:t>  */</a:t>
            </a:r>
          </a:p>
          <a:p>
            <a:pPr defTabSz="876976">
              <a:lnSpc>
                <a:spcPct val="85000"/>
              </a:lnSpc>
            </a:pPr>
            <a:r>
              <a:rPr lang="en-US" b="1" dirty="0">
                <a:latin typeface="Courier New"/>
                <a:cs typeface="Courier New" pitchFamily="49" charset="0"/>
              </a:rPr>
              <a:t>proc print data=work.newloan;</a:t>
            </a:r>
          </a:p>
          <a:p>
            <a:pPr defTabSz="876976">
              <a:lnSpc>
                <a:spcPct val="85000"/>
              </a:lnSpc>
            </a:pPr>
            <a:r>
              <a:rPr lang="en-US" b="1" dirty="0">
                <a:latin typeface="Courier New"/>
                <a:cs typeface="Courier New" pitchFamily="49" charset="0"/>
              </a:rPr>
              <a:t>run;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181600"/>
          </a:xfrm>
        </p:spPr>
        <p:txBody>
          <a:bodyPr/>
          <a:lstStyle/>
          <a:p>
            <a:pPr marL="457200" indent="-457200">
              <a:buFont typeface="+mj-lt"/>
              <a:buAutoNum type="arabicPeriod" startAt="5"/>
              <a:defRPr/>
            </a:pPr>
            <a:r>
              <a:rPr lang="en-US" dirty="0"/>
              <a:t>What result would you expect from submitting this step?</a:t>
            </a:r>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a:defRPr/>
            </a:pPr>
            <a:endParaRPr lang="en-US" dirty="0"/>
          </a:p>
          <a:p>
            <a:pPr marL="0" indent="0">
              <a:defRPr/>
            </a:pPr>
            <a:endParaRPr lang="en-US" sz="800" b="1" dirty="0"/>
          </a:p>
          <a:p>
            <a:pPr marL="914400" lvl="1" indent="-454025">
              <a:buClr>
                <a:schemeClr val="tx1"/>
              </a:buClr>
              <a:buSzTx/>
              <a:buFont typeface="Wingdings" pitchFamily="2" charset="2"/>
              <a:buAutoNum type="alphaLcPeriod"/>
              <a:defRPr/>
            </a:pPr>
            <a:r>
              <a:rPr lang="en-US" dirty="0"/>
              <a:t>an HTML report of the </a:t>
            </a:r>
            <a:r>
              <a:rPr lang="en-US" b="1" dirty="0"/>
              <a:t>work.newsalesemps</a:t>
            </a:r>
            <a:r>
              <a:rPr lang="en-US" dirty="0"/>
              <a:t> data set</a:t>
            </a:r>
          </a:p>
          <a:p>
            <a:pPr marL="914400" lvl="1" indent="-454025">
              <a:buClr>
                <a:schemeClr val="tx1"/>
              </a:buClr>
              <a:buSzTx/>
              <a:buFont typeface="Wingdings" pitchFamily="2" charset="2"/>
              <a:buAutoNum type="alphaLcPeriod"/>
              <a:defRPr/>
            </a:pPr>
            <a:r>
              <a:rPr lang="en-US" dirty="0"/>
              <a:t>an error message in the log</a:t>
            </a:r>
          </a:p>
          <a:p>
            <a:pPr marL="914400" lvl="1" indent="-454025">
              <a:buClr>
                <a:schemeClr val="tx1"/>
              </a:buClr>
              <a:buSzTx/>
              <a:buFont typeface="Wingdings" pitchFamily="2" charset="2"/>
              <a:buAutoNum type="alphaLcPeriod"/>
              <a:defRPr/>
            </a:pPr>
            <a:r>
              <a:rPr lang="en-US" dirty="0"/>
              <a:t>a LISTING report of the </a:t>
            </a:r>
            <a:r>
              <a:rPr lang="en-US" b="1" dirty="0" err="1"/>
              <a:t>work.newsalesemps</a:t>
            </a:r>
            <a:r>
              <a:rPr lang="en-US" dirty="0"/>
              <a:t> </a:t>
            </a:r>
            <a:br>
              <a:rPr lang="en-US" dirty="0"/>
            </a:br>
            <a:r>
              <a:rPr lang="en-US" dirty="0"/>
              <a:t>data set</a:t>
            </a:r>
          </a:p>
          <a:p>
            <a:pPr marL="914400" lvl="1" indent="-454025">
              <a:buClr>
                <a:schemeClr val="tx1"/>
              </a:buClr>
              <a:buSzTx/>
              <a:buFont typeface="Wingdings" pitchFamily="2" charset="2"/>
              <a:buAutoNum type="alphaLcPeriod"/>
              <a:defRPr/>
            </a:pPr>
            <a:r>
              <a:rPr lang="en-US" dirty="0"/>
              <a:t>the creation of the temporary data set </a:t>
            </a:r>
            <a:r>
              <a:rPr lang="en-US" b="1" dirty="0" err="1"/>
              <a:t>work.newsalesemps</a:t>
            </a:r>
            <a:endParaRPr lang="en-US" dirty="0"/>
          </a:p>
        </p:txBody>
      </p:sp>
      <p:sp>
        <p:nvSpPr>
          <p:cNvPr id="5" name="AutoShape 27"/>
          <p:cNvSpPr>
            <a:spLocks noChangeArrowheads="1"/>
          </p:cNvSpPr>
          <p:nvPr/>
        </p:nvSpPr>
        <p:spPr bwMode="auto">
          <a:xfrm>
            <a:off x="1146175" y="1600200"/>
            <a:ext cx="6448425" cy="701197"/>
          </a:xfrm>
          <a:prstGeom prst="flowChartProcess">
            <a:avLst/>
          </a:prstGeom>
          <a:solidFill>
            <a:srgbClr val="FFFFFF"/>
          </a:solidFill>
          <a:ln w="38100" cmpd="sng">
            <a:solidFill>
              <a:schemeClr val="tx2"/>
            </a:solidFill>
            <a:miter lim="800000"/>
            <a:headEnd/>
            <a:tailEnd/>
          </a:ln>
        </p:spPr>
        <p:txBody>
          <a:bodyPr wrap="none" lIns="88900" tIns="88900" rIns="88900" bIns="88900" anchor="ctr"/>
          <a:lstStyle/>
          <a:p>
            <a:pPr>
              <a:lnSpc>
                <a:spcPct val="85000"/>
              </a:lnSpc>
            </a:pPr>
            <a:r>
              <a:rPr lang="en-US" b="1" dirty="0">
                <a:latin typeface="Courier New"/>
                <a:cs typeface="Courier New" pitchFamily="49" charset="0"/>
              </a:rPr>
              <a:t>proc print data=work.newsalesemps </a:t>
            </a:r>
          </a:p>
          <a:p>
            <a:pPr>
              <a:lnSpc>
                <a:spcPct val="85000"/>
              </a:lnSpc>
            </a:pPr>
            <a:r>
              <a:rPr lang="en-US" b="1" dirty="0">
                <a:latin typeface="Courier New"/>
                <a:cs typeface="Courier New" pitchFamily="49" charset="0"/>
              </a:rPr>
              <a:t>run;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6"/>
              <a:defRPr/>
            </a:pPr>
            <a:r>
              <a:rPr lang="en-US" dirty="0"/>
              <a:t>If you submit a program containing unbalanced quotation marks in SAS Enterprise Guide or SAS Studio, you can simply correct the error and resubmit the program.</a:t>
            </a:r>
          </a:p>
          <a:p>
            <a:pPr marL="0" indent="0">
              <a:defRPr/>
            </a:pPr>
            <a:endParaRPr lang="en-US" sz="800" b="1" dirty="0"/>
          </a:p>
          <a:p>
            <a:pPr marL="914400" lvl="1" indent="-454025">
              <a:buClr>
                <a:schemeClr val="tx1"/>
              </a:buClr>
              <a:buSzTx/>
              <a:buFont typeface="Wingdings" pitchFamily="2" charset="2"/>
              <a:buAutoNum type="alphaLcPeriod"/>
              <a:defRPr/>
            </a:pPr>
            <a:r>
              <a:rPr lang="en-US" dirty="0"/>
              <a:t>True</a:t>
            </a:r>
          </a:p>
          <a:p>
            <a:pPr marL="914400" lvl="1" indent="-454025">
              <a:buClr>
                <a:schemeClr val="tx1"/>
              </a:buClr>
              <a:buSzTx/>
              <a:buFont typeface="Wingdings" pitchFamily="2" charset="2"/>
              <a:buAutoNum type="alphaLcPeriod"/>
              <a:defRPr/>
            </a:pPr>
            <a:r>
              <a:rPr lang="en-US" dirty="0"/>
              <a:t>False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What happens if you submit the following program?</a:t>
            </a:r>
          </a:p>
          <a:p>
            <a:pPr marL="457200" indent="-457200">
              <a:buFont typeface="+mj-lt"/>
              <a:buAutoNum type="arabicPeriod" startAt="7"/>
              <a:defRPr/>
            </a:pPr>
            <a:endParaRPr lang="en-US" dirty="0"/>
          </a:p>
          <a:p>
            <a:pPr marL="457200" indent="-457200">
              <a:buFont typeface="+mj-lt"/>
              <a:buAutoNum type="arabicPeriod" startAt="7"/>
              <a:defRPr/>
            </a:pPr>
            <a:endParaRPr lang="en-US" dirty="0"/>
          </a:p>
          <a:p>
            <a:pPr marL="457200" indent="-457200">
              <a:buFont typeface="+mj-lt"/>
              <a:buAutoNum type="arabicPeriod" startAt="7"/>
              <a:defRPr/>
            </a:pPr>
            <a:endParaRPr lang="en-US" dirty="0"/>
          </a:p>
          <a:p>
            <a:pPr>
              <a:defRPr/>
            </a:pPr>
            <a:endParaRPr lang="en-US" dirty="0"/>
          </a:p>
          <a:p>
            <a:pPr marL="0" indent="0">
              <a:defRPr/>
            </a:pPr>
            <a:endParaRPr lang="en-US" sz="800" b="1" dirty="0"/>
          </a:p>
          <a:p>
            <a:pPr marL="914400" lvl="1" indent="-454025">
              <a:buClr>
                <a:schemeClr val="tx1"/>
              </a:buClr>
              <a:buSzTx/>
              <a:buFont typeface="Wingdings" pitchFamily="2" charset="2"/>
              <a:buAutoNum type="alphaLcPeriod"/>
              <a:defRPr/>
            </a:pPr>
            <a:r>
              <a:rPr lang="en-US" dirty="0"/>
              <a:t>SAS does not execute the step.</a:t>
            </a:r>
          </a:p>
          <a:p>
            <a:pPr marL="914400" lvl="1" indent="-454025">
              <a:buClr>
                <a:schemeClr val="tx1"/>
              </a:buClr>
              <a:buSzTx/>
              <a:buFont typeface="Wingdings" pitchFamily="2" charset="2"/>
              <a:buAutoNum type="alphaLcPeriod"/>
              <a:defRPr/>
            </a:pPr>
            <a:r>
              <a:rPr lang="en-US" dirty="0"/>
              <a:t>SAS assumes that the keyword PROC is misspelled and executes the PROC PRINT step.</a:t>
            </a:r>
          </a:p>
        </p:txBody>
      </p:sp>
      <p:sp>
        <p:nvSpPr>
          <p:cNvPr id="6" name="AutoShape 27"/>
          <p:cNvSpPr>
            <a:spLocks noChangeArrowheads="1"/>
          </p:cNvSpPr>
          <p:nvPr/>
        </p:nvSpPr>
        <p:spPr bwMode="auto">
          <a:xfrm>
            <a:off x="1146175" y="1508603"/>
            <a:ext cx="6399197" cy="701197"/>
          </a:xfrm>
          <a:prstGeom prst="flowChartProcess">
            <a:avLst/>
          </a:prstGeom>
          <a:solidFill>
            <a:srgbClr val="FFFFFF"/>
          </a:solidFill>
          <a:ln w="38100" cmpd="sng">
            <a:solidFill>
              <a:schemeClr val="tx2"/>
            </a:solidFill>
            <a:miter lim="800000"/>
            <a:headEnd/>
            <a:tailEnd/>
          </a:ln>
        </p:spPr>
        <p:txBody>
          <a:bodyPr wrap="none" lIns="88900" tIns="88900" rIns="88900" bIns="88900" anchor="ctr"/>
          <a:lstStyle/>
          <a:p>
            <a:pPr>
              <a:lnSpc>
                <a:spcPct val="85000"/>
              </a:lnSpc>
            </a:pPr>
            <a:r>
              <a:rPr lang="en-US" b="1" dirty="0">
                <a:solidFill>
                  <a:srgbClr val="000000"/>
                </a:solidFill>
                <a:latin typeface="Courier New"/>
                <a:cs typeface="Courier New" pitchFamily="49" charset="0"/>
              </a:rPr>
              <a:t>porc</a:t>
            </a:r>
            <a:r>
              <a:rPr lang="en-US" b="1" dirty="0">
                <a:latin typeface="Courier New"/>
                <a:cs typeface="Courier New" pitchFamily="49" charset="0"/>
              </a:rPr>
              <a:t> print data=work.newsalesemps; </a:t>
            </a:r>
          </a:p>
          <a:p>
            <a:pPr>
              <a:lnSpc>
                <a:spcPct val="85000"/>
              </a:lnSpc>
            </a:pPr>
            <a:r>
              <a:rPr lang="en-US" b="1" dirty="0">
                <a:latin typeface="Courier New"/>
                <a:cs typeface="Courier New" pitchFamily="49" charset="0"/>
              </a:rPr>
              <a:t>run;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dirty="0"/>
              <a:t>Suppose you submit a short, simple DATA step. If </a:t>
            </a:r>
            <a:br>
              <a:rPr lang="en-US" dirty="0"/>
            </a:br>
            <a:r>
              <a:rPr lang="en-US" dirty="0"/>
              <a:t>the active window displays the message </a:t>
            </a:r>
            <a:r>
              <a:rPr lang="en-US" b="1" dirty="0"/>
              <a:t>DATA step running</a:t>
            </a:r>
            <a:r>
              <a:rPr lang="en-US" dirty="0"/>
              <a:t> for a long time, what probably happened?</a:t>
            </a:r>
          </a:p>
          <a:p>
            <a:pPr marL="0" indent="0">
              <a:defRPr/>
            </a:pPr>
            <a:endParaRPr lang="en-US" sz="800" b="1" dirty="0"/>
          </a:p>
          <a:p>
            <a:pPr marL="914400" lvl="1" indent="-454025">
              <a:buClr>
                <a:schemeClr val="tx1"/>
              </a:buClr>
              <a:buSzTx/>
              <a:buFont typeface="Wingdings" pitchFamily="2" charset="2"/>
              <a:buAutoNum type="alphaLcPeriod"/>
              <a:defRPr/>
            </a:pPr>
            <a:r>
              <a:rPr lang="en-US" dirty="0"/>
              <a:t>You misspelled a keyword.</a:t>
            </a:r>
          </a:p>
          <a:p>
            <a:pPr marL="914400" lvl="1" indent="-454025">
              <a:buClr>
                <a:schemeClr val="tx1"/>
              </a:buClr>
              <a:buSzTx/>
              <a:buFont typeface="Wingdings" pitchFamily="2" charset="2"/>
              <a:buAutoNum type="alphaLcPeriod"/>
              <a:defRPr/>
            </a:pPr>
            <a:r>
              <a:rPr lang="en-US" dirty="0"/>
              <a:t>You forgot to end the DATA step </a:t>
            </a:r>
            <a:br>
              <a:rPr lang="en-US" dirty="0"/>
            </a:br>
            <a:r>
              <a:rPr lang="en-US" dirty="0"/>
              <a:t>with a RUN statement.</a:t>
            </a:r>
          </a:p>
          <a:p>
            <a:pPr marL="914400" lvl="1" indent="-454025">
              <a:buClr>
                <a:schemeClr val="tx1"/>
              </a:buClr>
              <a:buSzTx/>
              <a:buFont typeface="Wingdings" pitchFamily="2" charset="2"/>
              <a:buAutoNum type="alphaLcPeriod"/>
              <a:defRPr/>
            </a:pPr>
            <a:r>
              <a:rPr lang="en-US" dirty="0"/>
              <a:t>You specified an invalid data set option.</a:t>
            </a:r>
          </a:p>
          <a:p>
            <a:pPr marL="914400" lvl="1" indent="-454025">
              <a:buClr>
                <a:schemeClr val="tx1"/>
              </a:buClr>
              <a:buSzTx/>
              <a:buFont typeface="Wingdings" pitchFamily="2" charset="2"/>
              <a:buAutoNum type="alphaLcPeriod"/>
              <a:defRPr/>
            </a:pPr>
            <a:r>
              <a:rPr lang="en-US" dirty="0"/>
              <a:t>Some data values were not appropriate </a:t>
            </a:r>
            <a:br>
              <a:rPr lang="en-US" dirty="0"/>
            </a:br>
            <a:r>
              <a:rPr lang="en-US" dirty="0"/>
              <a:t>for the SAS statements that you specified.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943600"/>
          </a:xfrm>
        </p:spPr>
        <p:txBody>
          <a:bodyPr/>
          <a:lstStyle/>
          <a:p>
            <a:pPr marL="457200" indent="-457200">
              <a:buFont typeface="+mj-lt"/>
              <a:buAutoNum type="arabicPeriod" startAt="9"/>
              <a:defRPr/>
            </a:pPr>
            <a:r>
              <a:rPr lang="en-US" dirty="0"/>
              <a:t>Suppose that this program contains no errors. </a:t>
            </a:r>
            <a:br>
              <a:rPr lang="en-US" dirty="0"/>
            </a:br>
            <a:r>
              <a:rPr lang="en-US" dirty="0"/>
              <a:t>What happens when you submit the program </a:t>
            </a:r>
            <a:br>
              <a:rPr lang="en-US" dirty="0"/>
            </a:br>
            <a:r>
              <a:rPr lang="en-US" dirty="0"/>
              <a:t>in the SAS windowing environment?</a:t>
            </a:r>
          </a:p>
          <a:p>
            <a:pPr marL="457200" indent="-457200">
              <a:buFont typeface="+mj-lt"/>
              <a:buAutoNum type="arabicPeriod" startAt="9"/>
              <a:defRPr/>
            </a:pPr>
            <a:endParaRPr lang="en-US" dirty="0"/>
          </a:p>
          <a:p>
            <a:pPr marL="457200" indent="-457200">
              <a:buFont typeface="+mj-lt"/>
              <a:buAutoNum type="arabicPeriod" startAt="9"/>
              <a:defRPr/>
            </a:pPr>
            <a:endParaRPr lang="en-US" dirty="0"/>
          </a:p>
          <a:p>
            <a:pPr marL="457200" indent="-457200">
              <a:buFont typeface="+mj-lt"/>
              <a:buAutoNum type="arabicPeriod" startAt="9"/>
              <a:defRPr/>
            </a:pPr>
            <a:endParaRPr lang="en-US" dirty="0"/>
          </a:p>
          <a:p>
            <a:pPr marL="0" indent="0">
              <a:defRPr/>
            </a:pPr>
            <a:endParaRPr lang="en-US" sz="800" b="1" dirty="0"/>
          </a:p>
          <a:p>
            <a:pPr marL="914400" lvl="1" indent="-454025">
              <a:buClr>
                <a:schemeClr val="tx1"/>
              </a:buClr>
              <a:buSzTx/>
              <a:buFont typeface="Wingdings" pitchFamily="2" charset="2"/>
              <a:buAutoNum type="alphaLcPeriod"/>
              <a:defRPr/>
            </a:pPr>
            <a:r>
              <a:rPr lang="en-US" dirty="0"/>
              <a:t>Messages appear in the Log window, </a:t>
            </a:r>
            <a:br>
              <a:rPr lang="en-US" dirty="0"/>
            </a:br>
            <a:r>
              <a:rPr lang="en-US" dirty="0"/>
              <a:t>and the Explorer window moves to the front.</a:t>
            </a:r>
          </a:p>
          <a:p>
            <a:pPr marL="914400" lvl="1" indent="-454025">
              <a:buClr>
                <a:schemeClr val="tx1"/>
              </a:buClr>
              <a:buSzTx/>
              <a:buFont typeface="Wingdings" pitchFamily="2" charset="2"/>
              <a:buAutoNum type="alphaLcPeriod"/>
              <a:defRPr/>
            </a:pPr>
            <a:r>
              <a:rPr lang="en-US" dirty="0"/>
              <a:t>Any HTML output appears in the Output window </a:t>
            </a:r>
            <a:br>
              <a:rPr lang="en-US" dirty="0"/>
            </a:br>
            <a:r>
              <a:rPr lang="en-US" dirty="0"/>
              <a:t>or a browser window, and any LISTING output appears in the Results Viewer window.</a:t>
            </a:r>
          </a:p>
          <a:p>
            <a:pPr marL="914400" lvl="1" indent="-454025">
              <a:buClr>
                <a:schemeClr val="tx1"/>
              </a:buClr>
              <a:buSzTx/>
              <a:buFont typeface="Wingdings" pitchFamily="2" charset="2"/>
              <a:buAutoNum type="alphaLcPeriod"/>
              <a:defRPr/>
            </a:pPr>
            <a:r>
              <a:rPr lang="en-US" dirty="0"/>
              <a:t>Any HTML output appears in the Results Viewer window or a browser window, and any LISTING output appears in the Output window.</a:t>
            </a:r>
          </a:p>
        </p:txBody>
      </p:sp>
      <p:sp>
        <p:nvSpPr>
          <p:cNvPr id="2" name="TextBox 1"/>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5" name="Text Box 5"/>
          <p:cNvSpPr txBox="1">
            <a:spLocks noChangeArrowheads="1"/>
          </p:cNvSpPr>
          <p:nvPr/>
        </p:nvSpPr>
        <p:spPr bwMode="auto">
          <a:xfrm>
            <a:off x="1146175" y="2038350"/>
            <a:ext cx="5829299" cy="807401"/>
          </a:xfrm>
          <a:prstGeom prst="rect">
            <a:avLst/>
          </a:prstGeom>
          <a:solidFill>
            <a:srgbClr val="FFFFFF"/>
          </a:solidFill>
          <a:ln w="38100" cmpd="sng">
            <a:solidFill>
              <a:schemeClr val="tx2"/>
            </a:solidFill>
            <a:miter lim="800000"/>
            <a:headEnd type="none" w="sm" len="sm"/>
            <a:tailEnd type="none" w="sm" len="sm"/>
          </a:ln>
        </p:spPr>
        <p:txBody>
          <a:bodyPr wrap="squar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nSpc>
                <a:spcPct val="85000"/>
              </a:lnSpc>
            </a:pPr>
            <a:r>
              <a:rPr lang="en-US" sz="2400" b="1" dirty="0">
                <a:latin typeface="Courier New"/>
              </a:rPr>
              <a:t>proc print data=work.sales;</a:t>
            </a:r>
          </a:p>
          <a:p>
            <a:pPr>
              <a:lnSpc>
                <a:spcPct val="85000"/>
              </a:lnSpc>
            </a:pPr>
            <a:r>
              <a:rPr lang="en-US" sz="2400" b="1" dirty="0">
                <a:latin typeface="Courier New"/>
              </a:rPr>
              <a:t>run;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10"/>
              <a:defRPr/>
            </a:pPr>
            <a:r>
              <a:rPr lang="en-US" dirty="0"/>
              <a:t>Which of the following is a true statement about </a:t>
            </a:r>
            <a:br>
              <a:rPr lang="en-US" dirty="0"/>
            </a:br>
            <a:r>
              <a:rPr lang="en-US" dirty="0"/>
              <a:t>SAS output?</a:t>
            </a:r>
          </a:p>
          <a:p>
            <a:pPr marL="0" indent="0">
              <a:defRPr/>
            </a:pPr>
            <a:endParaRPr lang="en-US" sz="800" b="1" dirty="0"/>
          </a:p>
          <a:p>
            <a:pPr marL="914400" lvl="1" indent="-454025">
              <a:buClr>
                <a:schemeClr val="tx1"/>
              </a:buClr>
              <a:buSzTx/>
              <a:buFont typeface="Wingdings" pitchFamily="2" charset="2"/>
              <a:buAutoNum type="alphaLcPeriod"/>
              <a:defRPr/>
            </a:pPr>
            <a:r>
              <a:rPr lang="en-US" dirty="0"/>
              <a:t>SAS Enterprise Guide displays text (LISTING) output by default.</a:t>
            </a:r>
          </a:p>
          <a:p>
            <a:pPr marL="914400" lvl="1" indent="-454025">
              <a:buClr>
                <a:schemeClr val="tx1"/>
              </a:buClr>
              <a:buSzTx/>
              <a:buFont typeface="Wingdings" pitchFamily="2" charset="2"/>
              <a:buAutoNum type="alphaLcPeriod"/>
              <a:defRPr/>
            </a:pPr>
            <a:r>
              <a:rPr lang="en-US" dirty="0"/>
              <a:t>SAS Enterprise Guide displays HTML output </a:t>
            </a:r>
            <a:br>
              <a:rPr lang="en-US" dirty="0"/>
            </a:br>
            <a:r>
              <a:rPr lang="en-US" dirty="0"/>
              <a:t>by default.</a:t>
            </a:r>
          </a:p>
          <a:p>
            <a:pPr marL="914400" lvl="1" indent="-454025">
              <a:buClr>
                <a:schemeClr val="tx1"/>
              </a:buClr>
              <a:buSzTx/>
              <a:buFont typeface="Wingdings" pitchFamily="2" charset="2"/>
              <a:buAutoNum type="alphaLcPeriod"/>
              <a:defRPr/>
            </a:pPr>
            <a:r>
              <a:rPr lang="en-US" dirty="0"/>
              <a:t>SAS Studio displays SASREPORT output </a:t>
            </a:r>
            <a:br>
              <a:rPr lang="en-US" dirty="0"/>
            </a:br>
            <a:r>
              <a:rPr lang="en-US" dirty="0"/>
              <a:t>by default.</a:t>
            </a:r>
          </a:p>
          <a:p>
            <a:pPr marL="914400" lvl="1" indent="-454025">
              <a:buClr>
                <a:schemeClr val="tx1"/>
              </a:buClr>
              <a:buSzTx/>
              <a:buFont typeface="Wingdings" pitchFamily="2" charset="2"/>
              <a:buAutoNum type="alphaLcPeriod"/>
              <a:defRPr/>
            </a:pPr>
            <a:r>
              <a:rPr lang="en-US" dirty="0"/>
              <a:t>The SAS windowing environment displays </a:t>
            </a:r>
            <a:br>
              <a:rPr lang="en-US" dirty="0"/>
            </a:br>
            <a:r>
              <a:rPr lang="en-US" dirty="0"/>
              <a:t>HTML output by default.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p:txBody>
          <a:bodyPr/>
          <a:lstStyle/>
          <a:p>
            <a:r>
              <a:rPr lang="en-US" dirty="0"/>
              <a:t>Step Boundaries</a:t>
            </a:r>
          </a:p>
        </p:txBody>
      </p:sp>
      <p:sp>
        <p:nvSpPr>
          <p:cNvPr id="5" name="Content Placeholder 4"/>
          <p:cNvSpPr>
            <a:spLocks noGrp="1"/>
          </p:cNvSpPr>
          <p:nvPr>
            <p:ph idx="1"/>
          </p:nvPr>
        </p:nvSpPr>
        <p:spPr/>
        <p:txBody>
          <a:bodyPr/>
          <a:lstStyle/>
          <a:p>
            <a:r>
              <a:rPr lang="en-US" dirty="0"/>
              <a:t>SAS steps begin with either of the following:</a:t>
            </a:r>
          </a:p>
          <a:p>
            <a:pPr lvl="1"/>
            <a:r>
              <a:rPr lang="en-US" dirty="0"/>
              <a:t>a DATA statement</a:t>
            </a:r>
          </a:p>
          <a:p>
            <a:pPr lvl="1"/>
            <a:r>
              <a:rPr lang="en-US" dirty="0"/>
              <a:t>a PROC statement</a:t>
            </a:r>
          </a:p>
          <a:p>
            <a:pPr marL="117475" lvl="1" indent="0">
              <a:buNone/>
            </a:pPr>
            <a:endParaRPr lang="en-US" dirty="0"/>
          </a:p>
          <a:p>
            <a:r>
              <a:rPr lang="en-US" dirty="0"/>
              <a:t>SAS detects the end of a step when it encounters </a:t>
            </a:r>
            <a:br>
              <a:rPr lang="en-US" dirty="0"/>
            </a:br>
            <a:r>
              <a:rPr lang="en-US" dirty="0"/>
              <a:t>one of the following:</a:t>
            </a:r>
          </a:p>
          <a:p>
            <a:pPr lvl="1"/>
            <a:r>
              <a:rPr lang="en-US" dirty="0"/>
              <a:t>a RUN statement (for most steps)</a:t>
            </a:r>
          </a:p>
          <a:p>
            <a:pPr lvl="1"/>
            <a:r>
              <a:rPr lang="en-US" dirty="0"/>
              <a:t>a QUIT statement (for some procedures)</a:t>
            </a:r>
          </a:p>
          <a:p>
            <a:pPr lvl="1"/>
            <a:r>
              <a:rPr lang="en-US" dirty="0"/>
              <a:t>the beginning of another step (DATA statement </a:t>
            </a:r>
            <a:br>
              <a:rPr lang="en-US" dirty="0"/>
            </a:br>
            <a:r>
              <a:rPr lang="en-US" dirty="0"/>
              <a:t>or PROC statement)</a:t>
            </a:r>
          </a:p>
        </p:txBody>
      </p:sp>
      <p:sp>
        <p:nvSpPr>
          <p:cNvPr id="4" name="Slide Number Placeholder 3"/>
          <p:cNvSpPr>
            <a:spLocks noGrp="1"/>
          </p:cNvSpPr>
          <p:nvPr>
            <p:ph type="sldNum" sz="quarter" idx="10"/>
          </p:nvPr>
        </p:nvSpPr>
        <p:spPr/>
        <p:txBody>
          <a:bodyPr/>
          <a:lstStyle/>
          <a:p>
            <a:fld id="{0B064B96-3A36-40B4-9FFC-260010300E8A}" type="slidenum">
              <a:rPr lang="en-US" smtClean="0"/>
              <a:pPr/>
              <a:t>6</a:t>
            </a:fld>
            <a:endParaRPr lang="en-US" dirty="0"/>
          </a:p>
        </p:txBody>
      </p:sp>
    </p:spTree>
    <p:extLst>
      <p:ext uri="{BB962C8B-B14F-4D97-AF65-F5344CB8AC3E}">
        <p14:creationId xmlns:p14="http://schemas.microsoft.com/office/powerpoint/2010/main" val="427960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2.01 Short </a:t>
            </a:r>
            <a:r>
              <a:rPr lang="en-US" dirty="0"/>
              <a:t>Answer Poll</a:t>
            </a:r>
          </a:p>
        </p:txBody>
      </p:sp>
      <p:sp>
        <p:nvSpPr>
          <p:cNvPr id="3075" name="Rectangle 5"/>
          <p:cNvSpPr>
            <a:spLocks noGrp="1" noChangeArrowheads="1"/>
          </p:cNvSpPr>
          <p:nvPr>
            <p:ph idx="1"/>
          </p:nvPr>
        </p:nvSpPr>
        <p:spPr/>
        <p:txBody>
          <a:bodyPr/>
          <a:lstStyle/>
          <a:p>
            <a:r>
              <a:rPr lang="en-US" dirty="0"/>
              <a:t>How many steps are in program </a:t>
            </a:r>
            <a:r>
              <a:rPr lang="en-US" b="1" dirty="0">
                <a:latin typeface="Arial" panose="020B0604020202020204" pitchFamily="34" charset="0"/>
              </a:rPr>
              <a:t>p102d01</a:t>
            </a:r>
            <a:r>
              <a:rPr lang="en-US" dirty="0"/>
              <a:t>?</a:t>
            </a:r>
          </a:p>
          <a:p>
            <a:pPr marL="0" indent="0"/>
            <a:endParaRPr lang="en-US" dirty="0"/>
          </a:p>
        </p:txBody>
      </p:sp>
      <p:sp>
        <p:nvSpPr>
          <p:cNvPr id="4" name="Rectangle 3"/>
          <p:cNvSpPr>
            <a:spLocks noChangeArrowheads="1"/>
          </p:cNvSpPr>
          <p:nvPr/>
        </p:nvSpPr>
        <p:spPr bwMode="auto">
          <a:xfrm>
            <a:off x="682625" y="1657350"/>
            <a:ext cx="6373813" cy="3765133"/>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a:lnSpc>
                <a:spcPct val="85000"/>
              </a:lnSpc>
            </a:pPr>
            <a:r>
              <a:rPr lang="en-US" sz="2000" b="1" dirty="0">
                <a:solidFill>
                  <a:srgbClr val="000000"/>
                </a:solidFill>
                <a:latin typeface="Courier New" pitchFamily="49" charset="0"/>
              </a:rPr>
              <a:t>data work.newsalesemps;</a:t>
            </a:r>
          </a:p>
          <a:p>
            <a:pPr algn="l">
              <a:lnSpc>
                <a:spcPct val="85000"/>
              </a:lnSpc>
            </a:pPr>
            <a:r>
              <a:rPr lang="en-US" sz="2000" b="1" dirty="0">
                <a:solidFill>
                  <a:srgbClr val="000000"/>
                </a:solidFill>
                <a:latin typeface="Courier New" pitchFamily="49" charset="0"/>
              </a:rPr>
              <a:t>   length First_Name $ 12 </a:t>
            </a:r>
          </a:p>
          <a:p>
            <a:pPr algn="l">
              <a:lnSpc>
                <a:spcPct val="85000"/>
              </a:lnSpc>
            </a:pPr>
            <a:r>
              <a:rPr lang="en-US" sz="2000" b="1" dirty="0">
                <a:solidFill>
                  <a:srgbClr val="000000"/>
                </a:solidFill>
                <a:latin typeface="Courier New" pitchFamily="49" charset="0"/>
              </a:rPr>
              <a:t>          Last_Name $ 18 Job_Title $ 25;</a:t>
            </a:r>
          </a:p>
          <a:p>
            <a:pPr algn="l">
              <a:lnSpc>
                <a:spcPct val="85000"/>
              </a:lnSpc>
            </a:pPr>
            <a:r>
              <a:rPr lang="en-US" sz="2000" b="1" dirty="0">
                <a:solidFill>
                  <a:srgbClr val="000000"/>
                </a:solidFill>
                <a:latin typeface="Courier New" pitchFamily="49" charset="0"/>
              </a:rPr>
              <a:t>   infile</a:t>
            </a:r>
            <a:r>
              <a:rPr lang="en-US" sz="2000" b="1" dirty="0">
                <a:latin typeface="Courier New" pitchFamily="49" charset="0"/>
              </a:rPr>
              <a:t> "&amp;path\newemps.csv" dlm=',';</a:t>
            </a:r>
          </a:p>
          <a:p>
            <a:pPr algn="l">
              <a:lnSpc>
                <a:spcPct val="85000"/>
              </a:lnSpc>
            </a:pPr>
            <a:r>
              <a:rPr lang="en-US" sz="2000" b="1" dirty="0">
                <a:latin typeface="Courier New" pitchFamily="49" charset="0"/>
              </a:rPr>
              <a:t>   input First_Name $ Last_Name $  </a:t>
            </a:r>
          </a:p>
          <a:p>
            <a:pPr algn="l">
              <a:lnSpc>
                <a:spcPct val="85000"/>
              </a:lnSpc>
            </a:pPr>
            <a:r>
              <a:rPr lang="en-US" sz="2000" b="1" dirty="0">
                <a:latin typeface="Courier New" pitchFamily="49" charset="0"/>
              </a:rPr>
              <a:t>         Job_Title $ Salary;</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print data=work.newsalesemps;</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means data=work.newsalesemps;</a:t>
            </a:r>
          </a:p>
          <a:p>
            <a:pPr algn="l">
              <a:lnSpc>
                <a:spcPct val="85000"/>
              </a:lnSpc>
            </a:pPr>
            <a:r>
              <a:rPr lang="en-US" sz="2000" b="1" dirty="0">
                <a:latin typeface="Courier New" pitchFamily="49" charset="0"/>
              </a:rPr>
              <a:t>   </a:t>
            </a:r>
            <a:r>
              <a:rPr lang="en-US" sz="2000" b="1" dirty="0">
                <a:solidFill>
                  <a:srgbClr val="000000"/>
                </a:solidFill>
                <a:latin typeface="Courier New" pitchFamily="49" charset="0"/>
              </a:rPr>
              <a:t>var</a:t>
            </a:r>
            <a:r>
              <a:rPr lang="en-US" sz="2000" b="1" dirty="0">
                <a:latin typeface="Courier New" pitchFamily="49" charset="0"/>
              </a:rPr>
              <a:t> Salary;</a:t>
            </a:r>
          </a:p>
          <a:p>
            <a:pPr algn="l">
              <a:lnSpc>
                <a:spcPct val="85000"/>
              </a:lnSpc>
            </a:pPr>
            <a:r>
              <a:rPr lang="en-US" sz="2000" b="1" dirty="0">
                <a:latin typeface="Courier New" pitchFamily="49" charset="0"/>
              </a:rPr>
              <a:t>run;</a:t>
            </a:r>
          </a:p>
        </p:txBody>
      </p:sp>
      <p:sp>
        <p:nvSpPr>
          <p:cNvPr id="5" name="Text Box 5"/>
          <p:cNvSpPr txBox="1">
            <a:spLocks noChangeArrowheads="1"/>
          </p:cNvSpPr>
          <p:nvPr/>
        </p:nvSpPr>
        <p:spPr bwMode="auto">
          <a:xfrm>
            <a:off x="7935780"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p102d01</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2.01 Short </a:t>
            </a:r>
            <a:r>
              <a:rPr lang="en-US" dirty="0"/>
              <a:t>Answer Poll – Correct Answer</a:t>
            </a:r>
          </a:p>
        </p:txBody>
      </p:sp>
      <p:sp>
        <p:nvSpPr>
          <p:cNvPr id="3075" name="Rectangle 5"/>
          <p:cNvSpPr>
            <a:spLocks noGrp="1" noChangeArrowheads="1"/>
          </p:cNvSpPr>
          <p:nvPr>
            <p:ph idx="1"/>
          </p:nvPr>
        </p:nvSpPr>
        <p:spPr/>
        <p:txBody>
          <a:bodyPr/>
          <a:lstStyle/>
          <a:p>
            <a:r>
              <a:rPr lang="en-US" dirty="0"/>
              <a:t>How many steps are in program </a:t>
            </a:r>
            <a:r>
              <a:rPr lang="en-US" b="1" dirty="0">
                <a:latin typeface="Arial" panose="020B0604020202020204" pitchFamily="34" charset="0"/>
              </a:rPr>
              <a:t>p102d01</a:t>
            </a:r>
            <a:r>
              <a:rPr lang="en-US" dirty="0"/>
              <a:t>? </a:t>
            </a:r>
            <a:r>
              <a:rPr lang="en-US" b="1" dirty="0"/>
              <a:t>three</a:t>
            </a:r>
          </a:p>
          <a:p>
            <a:pPr marL="0" indent="0"/>
            <a:endParaRPr lang="en-US" dirty="0"/>
          </a:p>
        </p:txBody>
      </p:sp>
      <p:sp>
        <p:nvSpPr>
          <p:cNvPr id="4" name="Rectangle 4"/>
          <p:cNvSpPr>
            <a:spLocks noChangeArrowheads="1"/>
          </p:cNvSpPr>
          <p:nvPr/>
        </p:nvSpPr>
        <p:spPr bwMode="auto">
          <a:xfrm>
            <a:off x="682625" y="1657350"/>
            <a:ext cx="6373813" cy="3765133"/>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a:lnSpc>
                <a:spcPct val="85000"/>
              </a:lnSpc>
            </a:pPr>
            <a:r>
              <a:rPr lang="en-US" sz="2000" b="1" dirty="0">
                <a:solidFill>
                  <a:srgbClr val="000000"/>
                </a:solidFill>
                <a:latin typeface="Courier New" pitchFamily="49" charset="0"/>
              </a:rPr>
              <a:t>data work.newsalesemps;</a:t>
            </a:r>
          </a:p>
          <a:p>
            <a:pPr algn="l">
              <a:lnSpc>
                <a:spcPct val="85000"/>
              </a:lnSpc>
            </a:pPr>
            <a:r>
              <a:rPr lang="en-US" sz="2000" b="1" dirty="0">
                <a:solidFill>
                  <a:srgbClr val="000000"/>
                </a:solidFill>
                <a:latin typeface="Courier New" pitchFamily="49" charset="0"/>
              </a:rPr>
              <a:t>   length First_Name $ 12 </a:t>
            </a:r>
          </a:p>
          <a:p>
            <a:pPr algn="l">
              <a:lnSpc>
                <a:spcPct val="85000"/>
              </a:lnSpc>
            </a:pPr>
            <a:r>
              <a:rPr lang="en-US" sz="2000" b="1" dirty="0">
                <a:solidFill>
                  <a:srgbClr val="000000"/>
                </a:solidFill>
                <a:latin typeface="Courier New" pitchFamily="49" charset="0"/>
              </a:rPr>
              <a:t>          Last_Name $ 18 Job_Title $ 25;</a:t>
            </a:r>
          </a:p>
          <a:p>
            <a:pPr algn="l">
              <a:lnSpc>
                <a:spcPct val="85000"/>
              </a:lnSpc>
            </a:pPr>
            <a:r>
              <a:rPr lang="en-US" sz="2000" b="1" dirty="0">
                <a:solidFill>
                  <a:srgbClr val="000000"/>
                </a:solidFill>
                <a:latin typeface="Courier New" pitchFamily="49" charset="0"/>
              </a:rPr>
              <a:t>   infile</a:t>
            </a:r>
            <a:r>
              <a:rPr lang="en-US" sz="2000" b="1" dirty="0">
                <a:latin typeface="Courier New" pitchFamily="49" charset="0"/>
              </a:rPr>
              <a:t> "&amp;path\newemps.csv" dlm=',';</a:t>
            </a:r>
          </a:p>
          <a:p>
            <a:pPr algn="l">
              <a:lnSpc>
                <a:spcPct val="85000"/>
              </a:lnSpc>
            </a:pPr>
            <a:r>
              <a:rPr lang="en-US" sz="2000" b="1" dirty="0">
                <a:latin typeface="Courier New" pitchFamily="49" charset="0"/>
              </a:rPr>
              <a:t>   input First_Name $ Last_Name $  </a:t>
            </a:r>
          </a:p>
          <a:p>
            <a:pPr algn="l">
              <a:lnSpc>
                <a:spcPct val="85000"/>
              </a:lnSpc>
            </a:pPr>
            <a:r>
              <a:rPr lang="en-US" sz="2000" b="1" dirty="0">
                <a:latin typeface="Courier New" pitchFamily="49" charset="0"/>
              </a:rPr>
              <a:t>         Job_Title $ Salary;</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print data=work.newsalesemps;</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means data=work.newsalesemps;</a:t>
            </a:r>
          </a:p>
          <a:p>
            <a:pPr algn="l">
              <a:lnSpc>
                <a:spcPct val="85000"/>
              </a:lnSpc>
            </a:pPr>
            <a:r>
              <a:rPr lang="en-US" sz="2000" b="1" dirty="0">
                <a:latin typeface="Courier New" pitchFamily="49" charset="0"/>
              </a:rPr>
              <a:t>   </a:t>
            </a:r>
            <a:r>
              <a:rPr lang="en-US" sz="2000" b="1" dirty="0">
                <a:solidFill>
                  <a:srgbClr val="000000"/>
                </a:solidFill>
                <a:latin typeface="Courier New" pitchFamily="49" charset="0"/>
              </a:rPr>
              <a:t>var</a:t>
            </a:r>
            <a:r>
              <a:rPr lang="en-US" sz="2000" b="1" dirty="0">
                <a:latin typeface="Courier New" pitchFamily="49" charset="0"/>
              </a:rPr>
              <a:t> Salary;</a:t>
            </a:r>
          </a:p>
          <a:p>
            <a:pPr algn="l">
              <a:lnSpc>
                <a:spcPct val="85000"/>
              </a:lnSpc>
            </a:pPr>
            <a:r>
              <a:rPr lang="en-US" sz="2000" b="1" dirty="0">
                <a:latin typeface="Courier New" pitchFamily="49" charset="0"/>
              </a:rPr>
              <a:t>run;</a:t>
            </a:r>
          </a:p>
        </p:txBody>
      </p:sp>
      <p:sp>
        <p:nvSpPr>
          <p:cNvPr id="5" name="Text Box 5"/>
          <p:cNvSpPr txBox="1">
            <a:spLocks noChangeArrowheads="1"/>
          </p:cNvSpPr>
          <p:nvPr/>
        </p:nvSpPr>
        <p:spPr bwMode="auto">
          <a:xfrm>
            <a:off x="7935780"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p102d01</a:t>
            </a:r>
          </a:p>
        </p:txBody>
      </p:sp>
      <p:sp>
        <p:nvSpPr>
          <p:cNvPr id="6" name="Right Brace 12"/>
          <p:cNvSpPr>
            <a:spLocks/>
          </p:cNvSpPr>
          <p:nvPr/>
        </p:nvSpPr>
        <p:spPr bwMode="auto">
          <a:xfrm>
            <a:off x="7099394" y="4558343"/>
            <a:ext cx="291482" cy="781301"/>
          </a:xfrm>
          <a:prstGeom prst="rightBrace">
            <a:avLst>
              <a:gd name="adj1" fmla="val 8339"/>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latin typeface="Times New Roman" pitchFamily="18" charset="0"/>
            </a:endParaRPr>
          </a:p>
        </p:txBody>
      </p:sp>
      <p:sp>
        <p:nvSpPr>
          <p:cNvPr id="7" name="Right Brace 13"/>
          <p:cNvSpPr>
            <a:spLocks/>
          </p:cNvSpPr>
          <p:nvPr/>
        </p:nvSpPr>
        <p:spPr bwMode="auto">
          <a:xfrm>
            <a:off x="7093064" y="3628319"/>
            <a:ext cx="278784" cy="617381"/>
          </a:xfrm>
          <a:prstGeom prst="rightBrace">
            <a:avLst>
              <a:gd name="adj1" fmla="val 8339"/>
              <a:gd name="adj2" fmla="val 46221"/>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latin typeface="Times New Roman" pitchFamily="18" charset="0"/>
            </a:endParaRPr>
          </a:p>
        </p:txBody>
      </p:sp>
      <p:grpSp>
        <p:nvGrpSpPr>
          <p:cNvPr id="8" name="Group 7"/>
          <p:cNvGrpSpPr/>
          <p:nvPr/>
        </p:nvGrpSpPr>
        <p:grpSpPr>
          <a:xfrm>
            <a:off x="7245135" y="1899668"/>
            <a:ext cx="1689315" cy="1219200"/>
            <a:chOff x="187662" y="5410200"/>
            <a:chExt cx="1689315" cy="1219200"/>
          </a:xfrm>
        </p:grpSpPr>
        <p:pic>
          <p:nvPicPr>
            <p:cNvPr id="9" name="Picture 2" descr="L:\graphics\dataStep_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72" y="5668803"/>
              <a:ext cx="1300201" cy="9605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87662" y="5410200"/>
              <a:ext cx="1689315" cy="400110"/>
            </a:xfrm>
            <a:prstGeom prst="rect">
              <a:avLst/>
            </a:prstGeom>
            <a:noFill/>
          </p:spPr>
          <p:txBody>
            <a:bodyPr wrap="square" rtlCol="0">
              <a:spAutoFit/>
            </a:bodyPr>
            <a:lstStyle/>
            <a:p>
              <a:pPr algn="ctr"/>
              <a:r>
                <a:rPr lang="en-US" sz="2000" dirty="0">
                  <a:latin typeface="Arial" pitchFamily="34" charset="0"/>
                  <a:cs typeface="Arial" pitchFamily="34" charset="0"/>
                </a:rPr>
                <a:t>DATA Step</a:t>
              </a:r>
            </a:p>
          </p:txBody>
        </p:sp>
      </p:grpSp>
      <p:grpSp>
        <p:nvGrpSpPr>
          <p:cNvPr id="11" name="Group 10"/>
          <p:cNvGrpSpPr/>
          <p:nvPr/>
        </p:nvGrpSpPr>
        <p:grpSpPr>
          <a:xfrm>
            <a:off x="7317613" y="4318292"/>
            <a:ext cx="1535112" cy="1179429"/>
            <a:chOff x="1911253" y="5630946"/>
            <a:chExt cx="1535112" cy="1179429"/>
          </a:xfrm>
        </p:grpSpPr>
        <p:sp>
          <p:nvSpPr>
            <p:cNvPr id="12" name="TextBox 11"/>
            <p:cNvSpPr txBox="1"/>
            <p:nvPr/>
          </p:nvSpPr>
          <p:spPr>
            <a:xfrm>
              <a:off x="1911253" y="5630946"/>
              <a:ext cx="1535112" cy="400110"/>
            </a:xfrm>
            <a:prstGeom prst="rect">
              <a:avLst/>
            </a:prstGeom>
            <a:solidFill>
              <a:srgbClr val="FFFFFF"/>
            </a:solidFill>
          </p:spPr>
          <p:txBody>
            <a:bodyPr wrap="square" rtlCol="0">
              <a:spAutoFit/>
            </a:bodyPr>
            <a:lstStyle>
              <a:defPPr>
                <a:defRPr lang="en-US"/>
              </a:defPPr>
              <a:lvl1pPr algn="ctr">
                <a:defRPr sz="2000">
                  <a:latin typeface="Arial" pitchFamily="34" charset="0"/>
                  <a:cs typeface="Arial" pitchFamily="34" charset="0"/>
                </a:defRPr>
              </a:lvl1pPr>
            </a:lstStyle>
            <a:p>
              <a:r>
                <a:rPr lang="en-US" dirty="0"/>
                <a:t>PROC Step</a:t>
              </a:r>
            </a:p>
          </p:txBody>
        </p:sp>
        <p:pic>
          <p:nvPicPr>
            <p:cNvPr id="13" name="Picture 3" descr="L:\graphics\procste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110" y="5934075"/>
              <a:ext cx="1266825" cy="8763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311812" y="3134826"/>
            <a:ext cx="1535112" cy="1170376"/>
            <a:chOff x="1924502" y="5639999"/>
            <a:chExt cx="1535112" cy="1170376"/>
          </a:xfrm>
        </p:grpSpPr>
        <p:sp>
          <p:nvSpPr>
            <p:cNvPr id="15" name="TextBox 14"/>
            <p:cNvSpPr txBox="1"/>
            <p:nvPr/>
          </p:nvSpPr>
          <p:spPr>
            <a:xfrm>
              <a:off x="1924502" y="5639999"/>
              <a:ext cx="1535112" cy="400110"/>
            </a:xfrm>
            <a:prstGeom prst="rect">
              <a:avLst/>
            </a:prstGeom>
            <a:solidFill>
              <a:srgbClr val="FFFFFF"/>
            </a:solidFill>
          </p:spPr>
          <p:txBody>
            <a:bodyPr wrap="square" rtlCol="0">
              <a:spAutoFit/>
            </a:bodyPr>
            <a:lstStyle>
              <a:defPPr>
                <a:defRPr lang="en-US"/>
              </a:defPPr>
              <a:lvl1pPr algn="ctr">
                <a:defRPr sz="2000">
                  <a:latin typeface="Arial" pitchFamily="34" charset="0"/>
                  <a:cs typeface="Arial" pitchFamily="34" charset="0"/>
                </a:defRPr>
              </a:lvl1pPr>
            </a:lstStyle>
            <a:p>
              <a:r>
                <a:rPr lang="en-US" dirty="0"/>
                <a:t>PROC Step</a:t>
              </a:r>
            </a:p>
          </p:txBody>
        </p:sp>
        <p:pic>
          <p:nvPicPr>
            <p:cNvPr id="16" name="Picture 3" descr="L:\graphics\procste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110" y="5934075"/>
              <a:ext cx="1266825" cy="8763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ight Brace 14"/>
          <p:cNvSpPr>
            <a:spLocks/>
          </p:cNvSpPr>
          <p:nvPr/>
        </p:nvSpPr>
        <p:spPr bwMode="auto">
          <a:xfrm>
            <a:off x="7079667" y="1763714"/>
            <a:ext cx="284668" cy="1600460"/>
          </a:xfrm>
          <a:prstGeom prst="rightBrace">
            <a:avLst>
              <a:gd name="adj1" fmla="val 8319"/>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latin typeface="Times New Roman" pitchFamily="18" charset="0"/>
            </a:endParaRPr>
          </a:p>
        </p:txBody>
      </p:sp>
    </p:spTree>
    <p:custDataLst>
      <p:tags r:id="rId1"/>
    </p:custDataLst>
    <p:extLst>
      <p:ext uri="{BB962C8B-B14F-4D97-AF65-F5344CB8AC3E}">
        <p14:creationId xmlns:p14="http://schemas.microsoft.com/office/powerpoint/2010/main" val="114453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SAS Program Example</a:t>
            </a:r>
          </a:p>
        </p:txBody>
      </p:sp>
      <p:sp>
        <p:nvSpPr>
          <p:cNvPr id="21507" name="Rectangle 3"/>
          <p:cNvSpPr>
            <a:spLocks noGrp="1" noChangeArrowheads="1"/>
          </p:cNvSpPr>
          <p:nvPr>
            <p:ph idx="1"/>
          </p:nvPr>
        </p:nvSpPr>
        <p:spPr/>
        <p:txBody>
          <a:bodyPr/>
          <a:lstStyle/>
          <a:p>
            <a:pPr marL="0" indent="0" eaLnBrk="1" hangingPunct="1"/>
            <a:r>
              <a:rPr lang="en-US" dirty="0"/>
              <a:t>This DATA step creates a temporary SAS data set named </a:t>
            </a:r>
            <a:r>
              <a:rPr lang="en-US" b="1" dirty="0"/>
              <a:t>w</a:t>
            </a:r>
            <a:r>
              <a:rPr lang="en-US" b="1" dirty="0">
                <a:latin typeface="Arial"/>
              </a:rPr>
              <a:t>ork.newsalesemps</a:t>
            </a:r>
            <a:r>
              <a:rPr lang="en-US" dirty="0"/>
              <a:t> by reading four fields from a file.</a:t>
            </a:r>
          </a:p>
        </p:txBody>
      </p:sp>
      <p:sp>
        <p:nvSpPr>
          <p:cNvPr id="12" name="Slide Number Placeholder 3"/>
          <p:cNvSpPr>
            <a:spLocks noGrp="1"/>
          </p:cNvSpPr>
          <p:nvPr>
            <p:ph type="sldNum" sz="quarter" idx="10"/>
          </p:nvPr>
        </p:nvSpPr>
        <p:spPr/>
        <p:txBody>
          <a:bodyPr/>
          <a:lstStyle/>
          <a:p>
            <a:pPr>
              <a:defRPr/>
            </a:pPr>
            <a:fld id="{50DF9D23-C12D-498E-9ACB-31CEFBA9515B}" type="slidenum">
              <a:rPr lang="en-US"/>
              <a:pPr>
                <a:defRPr/>
              </a:pPr>
              <a:t>9</a:t>
            </a:fld>
            <a:endParaRPr lang="en-US" b="0" dirty="0">
              <a:latin typeface="Times New Roman" pitchFamily="18" charset="0"/>
            </a:endParaRPr>
          </a:p>
        </p:txBody>
      </p:sp>
      <p:sp>
        <p:nvSpPr>
          <p:cNvPr id="21509" name="Rectangle 4"/>
          <p:cNvSpPr>
            <a:spLocks noChangeArrowheads="1"/>
          </p:cNvSpPr>
          <p:nvPr/>
        </p:nvSpPr>
        <p:spPr bwMode="auto">
          <a:xfrm>
            <a:off x="682625" y="2037434"/>
            <a:ext cx="6373813" cy="3765133"/>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a:lnSpc>
                <a:spcPct val="85000"/>
              </a:lnSpc>
            </a:pPr>
            <a:r>
              <a:rPr lang="en-US" sz="2000" b="1" dirty="0">
                <a:solidFill>
                  <a:srgbClr val="000000"/>
                </a:solidFill>
                <a:latin typeface="Courier New" pitchFamily="49" charset="0"/>
              </a:rPr>
              <a:t>data work.newsalesemps;</a:t>
            </a:r>
          </a:p>
          <a:p>
            <a:pPr algn="l">
              <a:lnSpc>
                <a:spcPct val="85000"/>
              </a:lnSpc>
            </a:pPr>
            <a:r>
              <a:rPr lang="en-US" sz="2000" b="1" dirty="0">
                <a:solidFill>
                  <a:srgbClr val="000000"/>
                </a:solidFill>
                <a:latin typeface="Courier New" pitchFamily="49" charset="0"/>
              </a:rPr>
              <a:t>   length First_Name $ 12 </a:t>
            </a:r>
          </a:p>
          <a:p>
            <a:pPr algn="l">
              <a:lnSpc>
                <a:spcPct val="85000"/>
              </a:lnSpc>
            </a:pPr>
            <a:r>
              <a:rPr lang="en-US" sz="2000" b="1" dirty="0">
                <a:solidFill>
                  <a:srgbClr val="000000"/>
                </a:solidFill>
                <a:latin typeface="Courier New" pitchFamily="49" charset="0"/>
              </a:rPr>
              <a:t>          Last_Name $ 18 Job_Title $ 25;</a:t>
            </a:r>
          </a:p>
          <a:p>
            <a:pPr>
              <a:lnSpc>
                <a:spcPct val="85000"/>
              </a:lnSpc>
            </a:pPr>
            <a:r>
              <a:rPr lang="en-US" sz="2000" b="1" dirty="0">
                <a:solidFill>
                  <a:srgbClr val="000000"/>
                </a:solidFill>
                <a:latin typeface="Courier New" pitchFamily="49" charset="0"/>
              </a:rPr>
              <a:t>   infile</a:t>
            </a:r>
            <a:r>
              <a:rPr lang="en-US" sz="2000" b="1" dirty="0">
                <a:latin typeface="Courier New" pitchFamily="49" charset="0"/>
              </a:rPr>
              <a:t> "&amp;path\newemps.csv" dlm=',';</a:t>
            </a:r>
          </a:p>
          <a:p>
            <a:pPr algn="l">
              <a:lnSpc>
                <a:spcPct val="85000"/>
              </a:lnSpc>
            </a:pPr>
            <a:r>
              <a:rPr lang="en-US" sz="2000" b="1" dirty="0">
                <a:latin typeface="Courier New" pitchFamily="49" charset="0"/>
              </a:rPr>
              <a:t>   input First_Name $ Last_Name $  </a:t>
            </a:r>
          </a:p>
          <a:p>
            <a:pPr algn="l">
              <a:lnSpc>
                <a:spcPct val="85000"/>
              </a:lnSpc>
            </a:pPr>
            <a:r>
              <a:rPr lang="en-US" sz="2000" b="1" dirty="0">
                <a:latin typeface="Courier New" pitchFamily="49" charset="0"/>
              </a:rPr>
              <a:t>         Job_Title $ Salary;</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print data=work.newsalesemps;</a:t>
            </a:r>
          </a:p>
          <a:p>
            <a:pPr algn="l">
              <a:lnSpc>
                <a:spcPct val="85000"/>
              </a:lnSpc>
            </a:pPr>
            <a:r>
              <a:rPr lang="en-US" sz="2000" b="1" dirty="0">
                <a:latin typeface="Courier New" pitchFamily="49" charset="0"/>
              </a:rPr>
              <a:t>run;</a:t>
            </a:r>
          </a:p>
          <a:p>
            <a:pPr algn="l">
              <a:lnSpc>
                <a:spcPct val="85000"/>
              </a:lnSpc>
            </a:pPr>
            <a:endParaRPr lang="en-US" sz="2000" b="1" dirty="0">
              <a:latin typeface="Courier New" pitchFamily="49" charset="0"/>
            </a:endParaRPr>
          </a:p>
          <a:p>
            <a:pPr algn="l">
              <a:lnSpc>
                <a:spcPct val="85000"/>
              </a:lnSpc>
            </a:pPr>
            <a:r>
              <a:rPr lang="en-US" sz="2000" b="1" dirty="0">
                <a:latin typeface="Courier New" pitchFamily="49" charset="0"/>
              </a:rPr>
              <a:t>proc means data=work.newsalesemps;</a:t>
            </a:r>
          </a:p>
          <a:p>
            <a:pPr algn="l">
              <a:lnSpc>
                <a:spcPct val="85000"/>
              </a:lnSpc>
            </a:pPr>
            <a:r>
              <a:rPr lang="en-US" sz="2000" b="1" dirty="0">
                <a:latin typeface="Courier New" pitchFamily="49" charset="0"/>
              </a:rPr>
              <a:t>   </a:t>
            </a:r>
            <a:r>
              <a:rPr lang="en-US" sz="2000" b="1" dirty="0">
                <a:solidFill>
                  <a:srgbClr val="000000"/>
                </a:solidFill>
                <a:latin typeface="Courier New" pitchFamily="49" charset="0"/>
              </a:rPr>
              <a:t>var</a:t>
            </a:r>
            <a:r>
              <a:rPr lang="en-US" sz="2000" b="1" dirty="0">
                <a:latin typeface="Courier New" pitchFamily="49" charset="0"/>
              </a:rPr>
              <a:t> Salary;</a:t>
            </a:r>
          </a:p>
          <a:p>
            <a:pPr algn="l">
              <a:lnSpc>
                <a:spcPct val="85000"/>
              </a:lnSpc>
            </a:pPr>
            <a:r>
              <a:rPr lang="en-US" sz="2000" b="1" dirty="0">
                <a:latin typeface="Courier New" pitchFamily="49" charset="0"/>
              </a:rPr>
              <a:t>run;</a:t>
            </a:r>
          </a:p>
        </p:txBody>
      </p:sp>
      <p:sp>
        <p:nvSpPr>
          <p:cNvPr id="21510" name="Rectangle 5"/>
          <p:cNvSpPr>
            <a:spLocks noChangeArrowheads="1"/>
          </p:cNvSpPr>
          <p:nvPr>
            <p:custDataLst>
              <p:tags r:id="rId1"/>
            </p:custDataLst>
          </p:nvPr>
        </p:nvSpPr>
        <p:spPr bwMode="auto">
          <a:xfrm>
            <a:off x="727075" y="2081884"/>
            <a:ext cx="35306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1511" name="Rectangle 6"/>
          <p:cNvSpPr>
            <a:spLocks noChangeArrowheads="1"/>
          </p:cNvSpPr>
          <p:nvPr>
            <p:custDataLst>
              <p:tags r:id="rId2"/>
            </p:custDataLst>
          </p:nvPr>
        </p:nvSpPr>
        <p:spPr bwMode="auto">
          <a:xfrm>
            <a:off x="1184275" y="2340647"/>
            <a:ext cx="35306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1512" name="Rectangle 7"/>
          <p:cNvSpPr>
            <a:spLocks noChangeArrowheads="1"/>
          </p:cNvSpPr>
          <p:nvPr>
            <p:custDataLst>
              <p:tags r:id="rId3"/>
            </p:custDataLst>
          </p:nvPr>
        </p:nvSpPr>
        <p:spPr bwMode="auto">
          <a:xfrm>
            <a:off x="2251075" y="2585122"/>
            <a:ext cx="4630738" cy="2984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1513" name="Rectangle 8"/>
          <p:cNvSpPr>
            <a:spLocks noChangeArrowheads="1"/>
          </p:cNvSpPr>
          <p:nvPr>
            <p:custDataLst>
              <p:tags r:id="rId4"/>
            </p:custDataLst>
          </p:nvPr>
        </p:nvSpPr>
        <p:spPr bwMode="auto">
          <a:xfrm>
            <a:off x="1184274" y="2858172"/>
            <a:ext cx="5479075"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1514" name="Rectangle 9"/>
          <p:cNvSpPr>
            <a:spLocks noChangeArrowheads="1"/>
          </p:cNvSpPr>
          <p:nvPr>
            <p:custDataLst>
              <p:tags r:id="rId5"/>
            </p:custDataLst>
          </p:nvPr>
        </p:nvSpPr>
        <p:spPr bwMode="auto">
          <a:xfrm>
            <a:off x="1184275" y="3116934"/>
            <a:ext cx="45974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1515" name="Rectangle 10"/>
          <p:cNvSpPr>
            <a:spLocks noChangeArrowheads="1"/>
          </p:cNvSpPr>
          <p:nvPr>
            <p:custDataLst>
              <p:tags r:id="rId6"/>
            </p:custDataLst>
          </p:nvPr>
        </p:nvSpPr>
        <p:spPr bwMode="auto">
          <a:xfrm>
            <a:off x="2098675" y="3375697"/>
            <a:ext cx="29210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1516" name="Rectangle 11"/>
          <p:cNvSpPr>
            <a:spLocks noChangeArrowheads="1"/>
          </p:cNvSpPr>
          <p:nvPr>
            <p:custDataLst>
              <p:tags r:id="rId7"/>
            </p:custDataLst>
          </p:nvPr>
        </p:nvSpPr>
        <p:spPr bwMode="auto">
          <a:xfrm>
            <a:off x="727075" y="3634459"/>
            <a:ext cx="635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3" name="Text Box 11"/>
          <p:cNvSpPr txBox="1">
            <a:spLocks noChangeArrowheads="1"/>
          </p:cNvSpPr>
          <p:nvPr/>
        </p:nvSpPr>
        <p:spPr bwMode="auto">
          <a:xfrm>
            <a:off x="7935780"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p102d01</a:t>
            </a:r>
          </a:p>
        </p:txBody>
      </p:sp>
    </p:spTree>
    <p:extLst>
      <p:ext uri="{BB962C8B-B14F-4D97-AF65-F5344CB8AC3E}">
        <p14:creationId xmlns:p14="http://schemas.microsoft.com/office/powerpoint/2010/main" val="12929782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YLEVERSION" val="2010JUL"/>
  <p:tag name="STANDARDSLIDESUPDATE" val="CDS_2012"/>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CHAPTERNUMBER" val="2"/>
  <p:tag name="SECTIONLABEL" val="Section"/>
  <p:tag name="APPENDIXLABEL" val="Appendix"/>
  <p:tag name="APPENDIXSTART" val="31"/>
  <p:tag name="MMPROD_UIDATA" val="&lt;database version=&quot;9.0&quot;&gt;&lt;object type=&quot;1&quot; unique_id=&quot;10001&quot;&gt;&lt;property id=&quot;20141&quot; value=&quot;SAS(R) Programs&quot;/&gt;&lt;property id=&quot;20148&quot; value=&quot;5&quot;/&gt;&lt;property id=&quot;20184&quot; value=&quot;7&quot;/&gt;&lt;property id=&quot;20191&quot; value=&quot;SAS Server&quot;/&gt;&lt;property id=&quot;20192&quot; value=&quot;https://sas.connectsolutions.com&quot;/&gt;&lt;property id=&quot;20250&quot; value=&quot;6&quot;/&gt;&lt;property id=&quot;20251&quot; value=&quot;0&quot;/&gt;&lt;property id=&quot;20259&quot; value=&quot;0&quot;/&gt;&lt;object type=&quot;8&quot; unique_id=&quot;10002&quot;&gt;&lt;/object&gt;&lt;object type=&quot;2&quot; unique_id=&quot;10005&quot;&gt;&lt;object type=&quot;3&quot; unique_id=&quot;10064&quot;&gt;&lt;property id=&quot;20148&quot; value=&quot;5&quot;/&gt;&lt;property id=&quot;20300&quot; value=&quot;Slide 32 - &amp;quot;Objectives&amp;quot;&quot;/&gt;&lt;property id=&quot;20307&quot; value=&quot;299&quot;/&gt;&lt;property id=&quot;20309&quot; value=&quot;-1&quot;/&gt;&lt;/object&gt;&lt;object type=&quot;3&quot; unique_id=&quot;10065&quot;&gt;&lt;property id=&quot;20148&quot; value=&quot;5&quot;/&gt;&lt;property id=&quot;20300&quot; value=&quot;Slide 33 - &amp;quot;Business Scenario&amp;quot;&quot;/&gt;&lt;property id=&quot;20307&quot; value=&quot;354&quot;/&gt;&lt;property id=&quot;20309&quot; value=&quot;-1&quot;/&gt;&lt;/object&gt;&lt;object type=&quot;3&quot; unique_id=&quot;10067&quot;&gt;&lt;property id=&quot;20148&quot; value=&quot;5&quot;/&gt;&lt;property id=&quot;20300&quot; value=&quot;Slide 34 - &amp;quot;SAS Syntax Rules: Statements&amp;quot;&quot;/&gt;&lt;property id=&quot;20307&quot; value=&quot;301&quot;/&gt;&lt;property id=&quot;20309&quot; value=&quot;-1&quot;/&gt;&lt;/object&gt;&lt;object type=&quot;3&quot; unique_id=&quot;10070&quot;&gt;&lt;property id=&quot;20148&quot; value=&quot;5&quot;/&gt;&lt;property id=&quot;20300&quot; value=&quot;Slide 37 - &amp;quot;SAS Program Structure&amp;quot;&quot;/&gt;&lt;property id=&quot;20307&quot; value=&quot;333&quot;/&gt;&lt;property id=&quot;20309&quot; value=&quot;-1&quot;/&gt;&lt;/object&gt;&lt;object type=&quot;3&quot; unique_id=&quot;10071&quot;&gt;&lt;property id=&quot;20148&quot; value=&quot;5&quot;/&gt;&lt;property id=&quot;20300&quot; value=&quot;Slide 38 - &amp;quot;SAS Program Structure&amp;quot;&quot;/&gt;&lt;property id=&quot;20307&quot; value=&quot;306&quot;/&gt;&lt;property id=&quot;20309&quot; value=&quot;-1&quot;/&gt;&lt;/object&gt;&lt;object type=&quot;3&quot; unique_id=&quot;10072&quot;&gt;&lt;property id=&quot;20148&quot; value=&quot;5&quot;/&gt;&lt;property id=&quot;20300&quot; value=&quot;Slide 39 - &amp;quot;Recommended Formatting&amp;quot;&quot;/&gt;&lt;property id=&quot;20307&quot; value=&quot;307&quot;/&gt;&lt;property id=&quot;20309&quot; value=&quot;-1&quot;/&gt;&lt;/object&gt;&lt;object type=&quot;3&quot; unique_id=&quot;10073&quot;&gt;&lt;property id=&quot;20148&quot; value=&quot;5&quot;/&gt;&lt;property id=&quot;20300&quot; value=&quot;Slide 40 - &amp;quot;Program Documentation &amp;quot;&quot;/&gt;&lt;property id=&quot;20307&quot; value=&quot;361&quot;/&gt;&lt;property id=&quot;20309&quot; value=&quot;-1&quot;/&gt;&lt;/object&gt;&lt;object type=&quot;3&quot; unique_id=&quot;10074&quot;&gt;&lt;property id=&quot;20148&quot; value=&quot;5&quot;/&gt;&lt;property id=&quot;20300&quot; value=&quot;Slide 41 - &amp;quot;SAS Comments&amp;quot;&quot;/&gt;&lt;property id=&quot;20307&quot; value=&quot;312&quot;/&gt;&lt;property id=&quot;20309&quot; value=&quot;-1&quot;/&gt;&lt;/object&gt;&lt;object type=&quot;3&quot; unique_id=&quot;10078&quot;&gt;&lt;property id=&quot;20148&quot; value=&quot;5&quot;/&gt;&lt;property id=&quot;20300&quot; value=&quot;Slide 45 - &amp;quot;Business Scenario&amp;quot;&quot;/&gt;&lt;property id=&quot;20307&quot; value=&quot;393&quot;/&gt;&lt;property id=&quot;20309&quot; value=&quot;-1&quot;/&gt;&lt;/object&gt;&lt;object type=&quot;3&quot; unique_id=&quot;10079&quot;&gt;&lt;property id=&quot;20148&quot; value=&quot;5&quot;/&gt;&lt;property id=&quot;20300&quot; value=&quot;Slide 46 - &amp;quot;Syntax Errors&amp;quot;&quot;/&gt;&lt;property id=&quot;20307&quot; value=&quot;320&quot;/&gt;&lt;property id=&quot;20309&quot; value=&quot;-1&quot;/&gt;&lt;/object&gt;&lt;object type=&quot;3&quot; unique_id=&quot;10080&quot;&gt;&lt;property id=&quot;20148&quot; value=&quot;5&quot;/&gt;&lt;property id=&quot;20300&quot; value=&quot;Slide 50 - &amp;quot;Syntax Errors&amp;quot;&quot;/&gt;&lt;property id=&quot;20307&quot; value=&quot;360&quot;/&gt;&lt;property id=&quot;20309&quot; value=&quot;-1&quot;/&gt;&lt;/object&gt;&lt;object type=&quot;3&quot; unique_id=&quot;10295&quot;&gt;&lt;property id=&quot;20148&quot; value=&quot;5&quot;/&gt;&lt;property id=&quot;20300&quot; value=&quot;Slide 3 - &amp;quot;Objectives&amp;quot;&quot;/&gt;&lt;property id=&quot;20307&quot; value=&quot;435&quot;/&gt;&lt;property id=&quot;20309&quot; value=&quot;-1&quot;/&gt;&lt;/object&gt;&lt;object type=&quot;3&quot; unique_id=&quot;10296&quot;&gt;&lt;property id=&quot;20148&quot; value=&quot;5&quot;/&gt;&lt;property id=&quot;20300&quot; value=&quot;Slide 4 - &amp;quot;SAS Programs&amp;quot;&quot;/&gt;&lt;property id=&quot;20307&quot; value=&quot;436&quot;/&gt;&lt;property id=&quot;20309&quot; value=&quot;-1&quot;/&gt;&lt;/object&gt;&lt;object type=&quot;3&quot; unique_id=&quot;10297&quot;&gt;&lt;property id=&quot;20148&quot; value=&quot;5&quot;/&gt;&lt;property id=&quot;20300&quot; value=&quot;Slide 5 - &amp;quot;SAS Program Steps&amp;quot;&quot;/&gt;&lt;property id=&quot;20307&quot; value=&quot;437&quot;/&gt;&lt;property id=&quot;20309&quot; value=&quot;-1&quot;/&gt;&lt;/object&gt;&lt;object type=&quot;3&quot; unique_id=&quot;10298&quot;&gt;&lt;property id=&quot;20148&quot; value=&quot;5&quot;/&gt;&lt;property id=&quot;20300&quot; value=&quot;Slide 6 - &amp;quot;Step Boundaries&amp;quot;&quot;/&gt;&lt;property id=&quot;20307&quot; value=&quot;438&quot;/&gt;&lt;property id=&quot;20309&quot; value=&quot;-1&quot;/&gt;&lt;/object&gt;&lt;object type=&quot;3&quot; unique_id=&quot;10301&quot;&gt;&lt;property id=&quot;20148&quot; value=&quot;5&quot;/&gt;&lt;property id=&quot;20300&quot; value=&quot;Slide 9 - &amp;quot;SAS Program Example&amp;quot;&quot;/&gt;&lt;property id=&quot;20307&quot; value=&quot;441&quot;/&gt;&lt;property id=&quot;20309&quot; value=&quot;-1&quot;/&gt;&lt;/object&gt;&lt;object type=&quot;3&quot; unique_id=&quot;10302&quot;&gt;&lt;property id=&quot;20148&quot; value=&quot;5&quot;/&gt;&lt;property id=&quot;20300&quot; value=&quot;Slide 10 - &amp;quot;SAS Program Example&amp;quot;&quot;/&gt;&lt;property id=&quot;20307&quot; value=&quot;442&quot;/&gt;&lt;property id=&quot;20309&quot; value=&quot;-1&quot;/&gt;&lt;/object&gt;&lt;object type=&quot;3&quot; unique_id=&quot;10303&quot;&gt;&lt;property id=&quot;20148&quot; value=&quot;5&quot;/&gt;&lt;property id=&quot;20300&quot; value=&quot;Slide 11 - &amp;quot;SAS Program Example&amp;quot;&quot;/&gt;&lt;property id=&quot;20307&quot; value=&quot;443&quot;/&gt;&lt;property id=&quot;20309&quot; value=&quot;-1&quot;/&gt;&lt;/object&gt;&lt;object type=&quot;3&quot; unique_id=&quot;10308&quot;&gt;&lt;property id=&quot;20148&quot; value=&quot;5&quot;/&gt;&lt;property id=&quot;20300&quot; value=&quot;Slide 15 - &amp;quot;Objectives&amp;quot;&quot;/&gt;&lt;property id=&quot;20307&quot; value=&quot;499&quot;/&gt;&lt;property id=&quot;20309&quot; value=&quot;-1&quot;/&gt;&lt;/object&gt;&lt;object type=&quot;3&quot; unique_id=&quot;10309&quot;&gt;&lt;property id=&quot;20148&quot; value=&quot;5&quot;/&gt;&lt;property id=&quot;20300&quot; value=&quot;Slide 26 - &amp;quot;Business Scenario&amp;quot;&quot;/&gt;&lt;property id=&quot;20307&quot; value=&quot;500&quot;/&gt;&lt;property id=&quot;20309&quot; value=&quot;-1&quot;/&gt;&lt;/object&gt;&lt;object type=&quot;3&quot; unique_id=&quot;10311&quot;&gt;&lt;property id=&quot;20148&quot; value=&quot;5&quot;/&gt;&lt;property id=&quot;20300&quot; value=&quot;Slide 22 - &amp;quot;2.02 Multiple Choice Poll&amp;quot;&quot;/&gt;&lt;property id=&quot;20307&quot; value=&quot;509&quot;/&gt;&lt;property id=&quot;20309&quot; value=&quot;-1&quot;/&gt;&lt;/object&gt;&lt;object type=&quot;3&quot; unique_id=&quot;10315&quot;&gt;&lt;property id=&quot;20148&quot; value=&quot;5&quot;/&gt;&lt;property id=&quot;20300&quot; value=&quot;Slide 49 - &amp;quot;Syntax Errors&amp;quot;&quot;/&gt;&lt;property id=&quot;20307&quot; value=&quot;425&quot;/&gt;&lt;property id=&quot;20309&quot; value=&quot;-1&quot;/&gt;&lt;/object&gt;&lt;object type=&quot;3&quot; unique_id=&quot;10320&quot;&gt;&lt;property id=&quot;20148&quot; value=&quot;5&quot;/&gt;&lt;property id=&quot;20300&quot; value=&quot;Slide 56&quot;/&gt;&lt;property id=&quot;20307&quot; value=&quot;462&quot;/&gt;&lt;property id=&quot;20309&quot; value=&quot;-1&quot;/&gt;&lt;/object&gt;&lt;object type=&quot;3&quot; unique_id=&quot;10321&quot;&gt;&lt;property id=&quot;20148&quot; value=&quot;5&quot;/&gt;&lt;property id=&quot;20300&quot; value=&quot;Slide 57&quot;/&gt;&lt;property id=&quot;20307&quot; value=&quot;473&quot;/&gt;&lt;property id=&quot;20309&quot; value=&quot;-1&quot;/&gt;&lt;/object&gt;&lt;object type=&quot;3&quot; unique_id=&quot;10322&quot;&gt;&lt;property id=&quot;20148&quot; value=&quot;5&quot;/&gt;&lt;property id=&quot;20300&quot; value=&quot;Slide 58&quot;/&gt;&lt;property id=&quot;20307&quot; value=&quot;464&quot;/&gt;&lt;property id=&quot;20309&quot; value=&quot;-1&quot;/&gt;&lt;/object&gt;&lt;object type=&quot;3&quot; unique_id=&quot;10323&quot;&gt;&lt;property id=&quot;20148&quot; value=&quot;5&quot;/&gt;&lt;property id=&quot;20300&quot; value=&quot;Slide 59&quot;/&gt;&lt;property id=&quot;20307&quot; value=&quot;474&quot;/&gt;&lt;property id=&quot;20309&quot; value=&quot;-1&quot;/&gt;&lt;/object&gt;&lt;object type=&quot;3&quot; unique_id=&quot;10324&quot;&gt;&lt;property id=&quot;20148&quot; value=&quot;5&quot;/&gt;&lt;property id=&quot;20300&quot; value=&quot;Slide 60&quot;/&gt;&lt;property id=&quot;20307&quot; value=&quot;465&quot;/&gt;&lt;property id=&quot;20309&quot; value=&quot;-1&quot;/&gt;&lt;/object&gt;&lt;object type=&quot;3&quot; unique_id=&quot;10325&quot;&gt;&lt;property id=&quot;20148&quot; value=&quot;5&quot;/&gt;&lt;property id=&quot;20300&quot; value=&quot;Slide 61&quot;/&gt;&lt;property id=&quot;20307&quot; value=&quot;475&quot;/&gt;&lt;property id=&quot;20309&quot; value=&quot;-1&quot;/&gt;&lt;/object&gt;&lt;object type=&quot;3&quot; unique_id=&quot;10326&quot;&gt;&lt;property id=&quot;20148&quot; value=&quot;5&quot;/&gt;&lt;property id=&quot;20300&quot; value=&quot;Slide 62&quot;/&gt;&lt;property id=&quot;20307&quot; value=&quot;466&quot;/&gt;&lt;property id=&quot;20309&quot; value=&quot;-1&quot;/&gt;&lt;/object&gt;&lt;object type=&quot;3&quot; unique_id=&quot;10327&quot;&gt;&lt;property id=&quot;20148&quot; value=&quot;5&quot;/&gt;&lt;property id=&quot;20300&quot; value=&quot;Slide 63&quot;/&gt;&lt;property id=&quot;20307&quot; value=&quot;476&quot;/&gt;&lt;property id=&quot;20309&quot; value=&quot;-1&quot;/&gt;&lt;/object&gt;&lt;object type=&quot;3&quot; unique_id=&quot;10328&quot;&gt;&lt;property id=&quot;20148&quot; value=&quot;5&quot;/&gt;&lt;property id=&quot;20300&quot; value=&quot;Slide 64&quot;/&gt;&lt;property id=&quot;20307&quot; value=&quot;467&quot;/&gt;&lt;property id=&quot;20309&quot; value=&quot;-1&quot;/&gt;&lt;/object&gt;&lt;object type=&quot;3&quot; unique_id=&quot;10329&quot;&gt;&lt;property id=&quot;20148&quot; value=&quot;5&quot;/&gt;&lt;property id=&quot;20300&quot; value=&quot;Slide 65&quot;/&gt;&lt;property id=&quot;20307&quot; value=&quot;477&quot;/&gt;&lt;property id=&quot;20309&quot; value=&quot;-1&quot;/&gt;&lt;/object&gt;&lt;object type=&quot;3&quot; unique_id=&quot;10330&quot;&gt;&lt;property id=&quot;20148&quot; value=&quot;5&quot;/&gt;&lt;property id=&quot;20300&quot; value=&quot;Slide 66&quot;/&gt;&lt;property id=&quot;20307&quot; value=&quot;468&quot;/&gt;&lt;property id=&quot;20309&quot; value=&quot;-1&quot;/&gt;&lt;/object&gt;&lt;object type=&quot;3&quot; unique_id=&quot;10331&quot;&gt;&lt;property id=&quot;20148&quot; value=&quot;5&quot;/&gt;&lt;property id=&quot;20300&quot; value=&quot;Slide 67&quot;/&gt;&lt;property id=&quot;20307&quot; value=&quot;478&quot;/&gt;&lt;property id=&quot;20309&quot; value=&quot;-1&quot;/&gt;&lt;/object&gt;&lt;object type=&quot;3&quot; unique_id=&quot;10332&quot;&gt;&lt;property id=&quot;20148&quot; value=&quot;5&quot;/&gt;&lt;property id=&quot;20300&quot; value=&quot;Slide 68&quot;/&gt;&lt;property id=&quot;20307&quot; value=&quot;469&quot;/&gt;&lt;property id=&quot;20309&quot; value=&quot;-1&quot;/&gt;&lt;/object&gt;&lt;object type=&quot;3&quot; unique_id=&quot;10333&quot;&gt;&lt;property id=&quot;20148&quot; value=&quot;5&quot;/&gt;&lt;property id=&quot;20300&quot; value=&quot;Slide 69&quot;/&gt;&lt;property id=&quot;20307&quot; value=&quot;479&quot;/&gt;&lt;property id=&quot;20309&quot; value=&quot;-1&quot;/&gt;&lt;/object&gt;&lt;object type=&quot;3&quot; unique_id=&quot;10334&quot;&gt;&lt;property id=&quot;20148&quot; value=&quot;5&quot;/&gt;&lt;property id=&quot;20300&quot; value=&quot;Slide 70&quot;/&gt;&lt;property id=&quot;20307&quot; value=&quot;470&quot;/&gt;&lt;property id=&quot;20309&quot; value=&quot;-1&quot;/&gt;&lt;/object&gt;&lt;object type=&quot;3&quot; unique_id=&quot;10335&quot;&gt;&lt;property id=&quot;20148&quot; value=&quot;5&quot;/&gt;&lt;property id=&quot;20300&quot; value=&quot;Slide 71&quot;/&gt;&lt;property id=&quot;20307&quot; value=&quot;480&quot;/&gt;&lt;property id=&quot;20309&quot; value=&quot;-1&quot;/&gt;&lt;/object&gt;&lt;object type=&quot;3&quot; unique_id=&quot;10336&quot;&gt;&lt;property id=&quot;20148&quot; value=&quot;5&quot;/&gt;&lt;property id=&quot;20300&quot; value=&quot;Slide 72&quot;/&gt;&lt;property id=&quot;20307&quot; value=&quot;471&quot;/&gt;&lt;property id=&quot;20309&quot; value=&quot;-1&quot;/&gt;&lt;/object&gt;&lt;object type=&quot;3&quot; unique_id=&quot;10337&quot;&gt;&lt;property id=&quot;20148&quot; value=&quot;5&quot;/&gt;&lt;property id=&quot;20300&quot; value=&quot;Slide 73&quot;/&gt;&lt;property id=&quot;20307&quot; value=&quot;481&quot;/&gt;&lt;property id=&quot;20309&quot; value=&quot;-1&quot;/&gt;&lt;/object&gt;&lt;object type=&quot;3&quot; unique_id=&quot;10338&quot;&gt;&lt;property id=&quot;20148&quot; value=&quot;5&quot;/&gt;&lt;property id=&quot;20300&quot; value=&quot;Slide 74&quot;/&gt;&lt;property id=&quot;20307&quot; value=&quot;472&quot;/&gt;&lt;property id=&quot;20309&quot; value=&quot;-1&quot;/&gt;&lt;/object&gt;&lt;object type=&quot;3&quot; unique_id=&quot;10339&quot;&gt;&lt;property id=&quot;20148&quot; value=&quot;5&quot;/&gt;&lt;property id=&quot;20300&quot; value=&quot;Slide 75&quot;/&gt;&lt;property id=&quot;20307&quot; value=&quot;482&quot;/&gt;&lt;property id=&quot;20309&quot; value=&quot;-1&quot;/&gt;&lt;/object&gt;&lt;object type=&quot;3&quot; unique_id=&quot;10340&quot;&gt;&lt;property id=&quot;20148&quot; value=&quot;5&quot;/&gt;&lt;property id=&quot;20300&quot; value=&quot;Slide 1 - &amp;quot;Chapter 2: SAS® Programs&amp;quot;&quot;/&gt;&lt;property id=&quot;20307&quot; value=&quot;517&quot;/&gt;&lt;property id=&quot;20309&quot; value=&quot;-1&quot;/&gt;&lt;/object&gt;&lt;object type=&quot;3&quot; unique_id=&quot;10341&quot;&gt;&lt;property id=&quot;20148&quot; value=&quot;5&quot;/&gt;&lt;property id=&quot;20300&quot; value=&quot;Slide 2 - &amp;quot;Chapter 2: SAS® Programs&amp;quot;&quot;/&gt;&lt;property id=&quot;20307&quot; value=&quot;577&quot;/&gt;&lt;property id=&quot;20309&quot; value=&quot;-1&quot;/&gt;&lt;/object&gt;&lt;object type=&quot;3&quot; unique_id=&quot;10342&quot;&gt;&lt;property id=&quot;20148&quot; value=&quot;5&quot;/&gt;&lt;property id=&quot;20300&quot; value=&quot;Slide 13&quot;/&gt;&lt;property id=&quot;20307&quot; value=&quot;521&quot;/&gt;&lt;property id=&quot;20309&quot; value=&quot;-1&quot;/&gt;&lt;/object&gt;&lt;object type=&quot;3&quot; unique_id=&quot;10343&quot;&gt;&lt;property id=&quot;20148&quot; value=&quot;5&quot;/&gt;&lt;property id=&quot;20300&quot; value=&quot;Slide 14 - &amp;quot;Chapter 2: SAS® Programs&amp;quot;&quot;/&gt;&lt;property id=&quot;20307&quot; value=&quot;576&quot;/&gt;&lt;property id=&quot;20309&quot; value=&quot;-1&quot;/&gt;&lt;/object&gt;&lt;object type=&quot;3&quot; unique_id=&quot;10344&quot;&gt;&lt;property id=&quot;20148&quot; value=&quot;5&quot;/&gt;&lt;property id=&quot;20300&quot; value=&quot;Slide 28 - &amp;quot;Submitting SAS Programs with  SAS Enterprise Guide&amp;quot;&quot;/&gt;&lt;property id=&quot;20307&quot; value=&quot;574&quot;/&gt;&lt;property id=&quot;20309&quot; value=&quot;-1&quot;/&gt;&lt;/object&gt;&lt;object type=&quot;3&quot; unique_id=&quot;10346&quot;&gt;&lt;property id=&quot;20148&quot; value=&quot;5&quot;/&gt;&lt;property id=&quot;20300&quot; value=&quot;Slide 29 - &amp;quot;Submitting SAS Programs in the SAS Windowing Environment&amp;quot;&quot;/&gt;&lt;property id=&quot;20307&quot; value=&quot;579&quot;/&gt;&lt;property id=&quot;20309&quot; value=&quot;-1&quot;/&gt;&lt;/object&gt;&lt;object type=&quot;3&quot; unique_id=&quot;10347&quot;&gt;&lt;property id=&quot;20148&quot; value=&quot;5&quot;/&gt;&lt;property id=&quot;20300&quot; value=&quot;Slide 30 - &amp;quot;Exercises&amp;quot;&quot;/&gt;&lt;property id=&quot;20307&quot; value=&quot;578&quot;/&gt;&lt;property id=&quot;20309&quot; value=&quot;-1&quot;/&gt;&lt;/object&gt;&lt;object type=&quot;3&quot; unique_id=&quot;10348&quot;&gt;&lt;property id=&quot;20148&quot; value=&quot;5&quot;/&gt;&lt;property id=&quot;20300&quot; value=&quot;Slide 31 - &amp;quot;Chapter 2: SAS® Programs&amp;quot;&quot;/&gt;&lt;property id=&quot;20307&quot; value=&quot;575&quot;/&gt;&lt;property id=&quot;20309&quot; value=&quot;-1&quot;/&gt;&lt;/object&gt;&lt;object type=&quot;3&quot; unique_id=&quot;10350&quot;&gt;&lt;property id=&quot;20148&quot; value=&quot;5&quot;/&gt;&lt;property id=&quot;20300&quot; value=&quot;Slide 44&quot;/&gt;&lt;property id=&quot;20307&quot; value=&quot;581&quot;/&gt;&lt;property id=&quot;20309&quot; value=&quot;-1&quot;/&gt;&lt;/object&gt;&lt;object type=&quot;3&quot; unique_id=&quot;10355&quot;&gt;&lt;property id=&quot;20148&quot; value=&quot;5&quot;/&gt;&lt;property id=&quot;20300&quot; value=&quot;Slide 55&quot;/&gt;&lt;property id=&quot;20307&quot; value=&quot;586&quot;/&gt;&lt;property id=&quot;20309&quot; value=&quot;-1&quot;/&gt;&lt;/object&gt;&lt;object type=&quot;3&quot; unique_id=&quot;10644&quot;&gt;&lt;property id=&quot;20148&quot; value=&quot;5&quot;/&gt;&lt;property id=&quot;20300&quot; value=&quot;Slide 51 - &amp;quot;Diagnosing and Correcting Syntax Errors&amp;quot;&quot;/&gt;&lt;property id=&quot;20307&quot; value=&quot;587&quot;/&gt;&lt;property id=&quot;20309&quot; value=&quot;-1&quot;/&gt;&lt;/object&gt;&lt;object type=&quot;3&quot; unique_id=&quot;10866&quot;&gt;&lt;property id=&quot;20148&quot; value=&quot;5&quot;/&gt;&lt;property id=&quot;20300&quot; value=&quot;Slide 7 - &amp;quot;2.01 Short Answer Poll&amp;quot;&quot;/&gt;&lt;property id=&quot;20307&quot; value=&quot;593&quot;/&gt;&lt;/object&gt;&lt;object type=&quot;3&quot; unique_id=&quot;10867&quot;&gt;&lt;property id=&quot;20148&quot; value=&quot;5&quot;/&gt;&lt;property id=&quot;20300&quot; value=&quot;Slide 8 - &amp;quot;2.01 Short Answer Poll – Correct Answer&amp;quot;&quot;/&gt;&lt;property id=&quot;20307&quot; value=&quot;594&quot;/&gt;&lt;/object&gt;&lt;object type=&quot;3&quot; unique_id=&quot;10868&quot;&gt;&lt;property id=&quot;20148&quot; value=&quot;5&quot;/&gt;&lt;property id=&quot;20300&quot; value=&quot;Slide 12 - &amp;quot;Idea Exchange&amp;quot;&quot;/&gt;&lt;property id=&quot;20307&quot; value=&quot;598&quot;/&gt;&lt;/object&gt;&lt;object type=&quot;3&quot; unique_id=&quot;10869&quot;&gt;&lt;property id=&quot;20148&quot; value=&quot;5&quot;/&gt;&lt;property id=&quot;20300&quot; value=&quot;Slide 35 - &amp;quot;2.03 Short Answer Poll&amp;quot;&quot;/&gt;&lt;property id=&quot;20307&quot; value=&quot;616&quot;/&gt;&lt;/object&gt;&lt;object type=&quot;3&quot; unique_id=&quot;10870&quot;&gt;&lt;property id=&quot;20148&quot; value=&quot;5&quot;/&gt;&lt;property id=&quot;20300&quot; value=&quot;Slide 36 - &amp;quot;2.03 Short Answer Poll – Correct Answer&amp;quot;&quot;/&gt;&lt;property id=&quot;20307&quot; value=&quot;617&quot;/&gt;&lt;/object&gt;&lt;object type=&quot;3&quot; unique_id=&quot;10871&quot;&gt;&lt;property id=&quot;20148&quot; value=&quot;5&quot;/&gt;&lt;property id=&quot;20300&quot; value=&quot;Slide 42 - &amp;quot;2.04 Short Answer Poll&amp;quot;&quot;/&gt;&lt;property id=&quot;20307&quot; value=&quot;603&quot;/&gt;&lt;/object&gt;&lt;object type=&quot;3&quot; unique_id=&quot;10872&quot;&gt;&lt;property id=&quot;20148&quot; value=&quot;5&quot;/&gt;&lt;property id=&quot;20300&quot; value=&quot;Slide 43 - &amp;quot;2.04 Short Answer Poll – Correct Answer&amp;quot;&quot;/&gt;&lt;property id=&quot;20307&quot; value=&quot;604&quot;/&gt;&lt;/object&gt;&lt;object type=&quot;3&quot; unique_id=&quot;10873&quot;&gt;&lt;property id=&quot;20148&quot; value=&quot;5&quot;/&gt;&lt;property id=&quot;20300&quot; value=&quot;Slide 47 - &amp;quot;2.05 Short Answer Poll&amp;quot;&quot;/&gt;&lt;property id=&quot;20307&quot; value=&quot;618&quot;/&gt;&lt;/object&gt;&lt;object type=&quot;3&quot; unique_id=&quot;10874&quot;&gt;&lt;property id=&quot;20148&quot; value=&quot;5&quot;/&gt;&lt;property id=&quot;20300&quot; value=&quot;Slide 48 - &amp;quot;2.05 Short Answer Poll – Correct Answer&amp;quot;&quot;/&gt;&lt;property id=&quot;20307&quot; value=&quot;619&quot;/&gt;&lt;/object&gt;&lt;object type=&quot;3&quot; unique_id=&quot;10875&quot;&gt;&lt;property id=&quot;20148&quot; value=&quot;5&quot;/&gt;&lt;property id=&quot;20300&quot; value=&quot;Slide 52 - &amp;quot;2.06 Short Answer Poll&amp;quot;&quot;/&gt;&lt;property id=&quot;20307&quot; value=&quot;620&quot;/&gt;&lt;/object&gt;&lt;object type=&quot;3&quot; unique_id=&quot;10876&quot;&gt;&lt;property id=&quot;20148&quot; value=&quot;5&quot;/&gt;&lt;property id=&quot;20300&quot; value=&quot;Slide 53 - &amp;quot;2.06 Short Answer Poll – Correct Answer&amp;quot;&quot;/&gt;&lt;property id=&quot;20307&quot; value=&quot;622&quot;/&gt;&lt;/object&gt;&lt;object type=&quot;3&quot; unique_id=&quot;11182&quot;&gt;&lt;property id=&quot;20148&quot; value=&quot;5&quot;/&gt;&lt;property id=&quot;20300&quot; value=&quot;Slide 16 - &amp;quot;Processing Modes&amp;quot;&quot;/&gt;&lt;property id=&quot;20307&quot; value=&quot;623&quot;/&gt;&lt;/object&gt;&lt;object type=&quot;3&quot; unique_id=&quot;11183&quot;&gt;&lt;property id=&quot;20148&quot; value=&quot;5&quot;/&gt;&lt;property id=&quot;20300&quot; value=&quot;Slide 17 - &amp;quot;SAS Interfaces&amp;quot;&quot;/&gt;&lt;property id=&quot;20307&quot; value=&quot;624&quot;/&gt;&lt;/object&gt;&lt;object type=&quot;3&quot; unique_id=&quot;11184&quot;&gt;&lt;property id=&quot;20148&quot; value=&quot;5&quot;/&gt;&lt;property id=&quot;20300&quot; value=&quot;Slide 18 - &amp;quot;SAS Interfaces&amp;quot;&quot;/&gt;&lt;property id=&quot;20307&quot; value=&quot;629&quot;/&gt;&lt;/object&gt;&lt;object type=&quot;3&quot; unique_id=&quot;11185&quot;&gt;&lt;property id=&quot;20148&quot; value=&quot;5&quot;/&gt;&lt;property id=&quot;20300&quot; value=&quot;Slide 20 - &amp;quot;       SAS Enterprise Guide&amp;quot;&quot;/&gt;&lt;property id=&quot;20307&quot; value=&quot;639&quot;/&gt;&lt;/object&gt;&lt;object type=&quot;3&quot; unique_id=&quot;11186&quot;&gt;&lt;property id=&quot;20148&quot; value=&quot;5&quot;/&gt;&lt;property id=&quot;20300&quot; value=&quot;Slide 21 - &amp;quot;       SAS Studio&amp;quot;&quot;/&gt;&lt;property id=&quot;20307&quot; value=&quot;640&quot;/&gt;&lt;/object&gt;&lt;object type=&quot;3&quot; unique_id=&quot;11188&quot;&gt;&lt;property id=&quot;20148&quot; value=&quot;5&quot;/&gt;&lt;property id=&quot;20300&quot; value=&quot;Slide 23 - &amp;quot;SAS Interface Tabs or Windows&amp;quot;&quot;/&gt;&lt;property id=&quot;20307&quot; value=&quot;633&quot;/&gt;&lt;/object&gt;&lt;object type=&quot;3&quot; unique_id=&quot;11189&quot;&gt;&lt;property id=&quot;20148&quot; value=&quot;5&quot;/&gt;&lt;property id=&quot;20300&quot; value=&quot;Slide 24 - &amp;quot;SAS Interface Tabs or Windows&amp;quot;&quot;/&gt;&lt;property id=&quot;20307&quot; value=&quot;628&quot;/&gt;&lt;/object&gt;&lt;object type=&quot;3&quot; unique_id=&quot;11190&quot;&gt;&lt;property id=&quot;20148&quot; value=&quot;5&quot;/&gt;&lt;property id=&quot;20300&quot; value=&quot;Slide 25 - &amp;quot;SAS Interface Tabs or Windows&amp;quot;&quot;/&gt;&lt;property id=&quot;20307&quot; value=&quot;634&quot;/&gt;&lt;/object&gt;&lt;object type=&quot;3&quot; unique_id=&quot;11191&quot;&gt;&lt;property id=&quot;20148&quot; value=&quot;5&quot;/&gt;&lt;property id=&quot;20300&quot; value=&quot;Slide 27 - &amp;quot;Submitting SAS Programs with  SAS Studio&amp;quot;&quot;/&gt;&lt;property id=&quot;20307&quot; value=&quot;635&quot;/&gt;&lt;/object&gt;&lt;object type=&quot;3&quot; unique_id=&quot;11192&quot;&gt;&lt;property id=&quot;20148&quot; value=&quot;5&quot;/&gt;&lt;property id=&quot;20300&quot; value=&quot;Slide 54 - &amp;quot;Exercises&amp;quot;&quot;/&gt;&lt;property id=&quot;20307&quot; value=&quot;637&quot;/&gt;&lt;/object&gt;&lt;object type=&quot;3&quot; unique_id=&quot;11197&quot;&gt;&lt;property id=&quot;20148&quot; value=&quot;5&quot;/&gt;&lt;property id=&quot;20300&quot; value=&quot;Slide 19 - &amp;quot;       SAS Windowing Environment&amp;quot;&quot;/&gt;&lt;property id=&quot;20307&quot; value=&quot;638&quot;/&gt;&lt;/object&gt;&lt;/object&gt;&lt;object type=&quot;10&quot; unique_id=&quot;10861&quot;&gt;&lt;object type=&quot;11&quot; unique_id=&quot;10862&quot;&gt;&lt;/object&gt;&lt;object type=&quot;12&quot; unique_id=&quot;10864&quot;&gt;&lt;/object&gt;&lt;/object&gt;&lt;object type=&quot;4&quot; unique_id=&quot;10863&quot;&gt;&lt;/object&gt;&lt;/object&gt;&lt;/database&gt;"/>
  <p:tag name="NOTESTAGS" val=""/>
  <p:tag name="CHAPTERTITLE" val="SAS® Programs"/>
  <p:tag name="CHAPTERHEADING" val="Chapter 2"/>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 val="YES"/>
</p:tagLst>
</file>

<file path=ppt/tags/tag100.xml><?xml version="1.0" encoding="utf-8"?>
<p:tagLst xmlns:a="http://schemas.openxmlformats.org/drawingml/2006/main" xmlns:r="http://schemas.openxmlformats.org/officeDocument/2006/relationships" xmlns:p="http://schemas.openxmlformats.org/presentationml/2006/main">
  <p:tag name="SLIDETYPE" val="QA"/>
</p:tagLst>
</file>

<file path=ppt/tags/tag10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2.xml><?xml version="1.0" encoding="utf-8"?>
<p:tagLst xmlns:a="http://schemas.openxmlformats.org/drawingml/2006/main" xmlns:r="http://schemas.openxmlformats.org/officeDocument/2006/relationships" xmlns:p="http://schemas.openxmlformats.org/presentationml/2006/main">
  <p:tag name="HIGHLIGHT" val="YES"/>
</p:tagLst>
</file>

<file path=ppt/tags/tag10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4.xml><?xml version="1.0" encoding="utf-8"?>
<p:tagLst xmlns:a="http://schemas.openxmlformats.org/drawingml/2006/main" xmlns:r="http://schemas.openxmlformats.org/officeDocument/2006/relationships" xmlns:p="http://schemas.openxmlformats.org/presentationml/2006/main">
  <p:tag name="HIGHLIGHT" val="YES"/>
</p:tagLst>
</file>

<file path=ppt/tags/tag105.xml><?xml version="1.0" encoding="utf-8"?>
<p:tagLst xmlns:a="http://schemas.openxmlformats.org/drawingml/2006/main" xmlns:r="http://schemas.openxmlformats.org/officeDocument/2006/relationships" xmlns:p="http://schemas.openxmlformats.org/presentationml/2006/main">
  <p:tag name="HIGHLIGHT" val="YES"/>
</p:tagLst>
</file>

<file path=ppt/tags/tag106.xml><?xml version="1.0" encoding="utf-8"?>
<p:tagLst xmlns:a="http://schemas.openxmlformats.org/drawingml/2006/main" xmlns:r="http://schemas.openxmlformats.org/officeDocument/2006/relationships" xmlns:p="http://schemas.openxmlformats.org/presentationml/2006/main">
  <p:tag name="HIGHLIGHT" val="YES"/>
</p:tagLst>
</file>

<file path=ppt/tags/tag107.xml><?xml version="1.0" encoding="utf-8"?>
<p:tagLst xmlns:a="http://schemas.openxmlformats.org/drawingml/2006/main" xmlns:r="http://schemas.openxmlformats.org/officeDocument/2006/relationships" xmlns:p="http://schemas.openxmlformats.org/presentationml/2006/main">
  <p:tag name="SLIDETYPE" val="Demo"/>
</p:tagLst>
</file>

<file path=ppt/tags/tag10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10.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5.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HIGHLIGHT" val="YES"/>
</p:tagLst>
</file>

<file path=ppt/tags/tag17.xml><?xml version="1.0" encoding="utf-8"?>
<p:tagLst xmlns:a="http://schemas.openxmlformats.org/drawingml/2006/main" xmlns:r="http://schemas.openxmlformats.org/officeDocument/2006/relationships" xmlns:p="http://schemas.openxmlformats.org/presentationml/2006/main">
  <p:tag name="HIGHLIGHT" val="YES"/>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3"/>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SLIDETYPE" val="QA"/>
</p:tagLst>
</file>

<file path=ppt/tags/tag21.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3"/>
  <p:tag name="SECTIONNUMBER" val="0"/>
  <p:tag name="SHAPETABLE" val="Group Organizer"/>
  <p:tag name="SLIDETYPE" val="Organizer"/>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12151164-CDC0-40C9-848D-4D4DA6EB4221}&quot;/&gt;&lt;isInvalidForFieldText val=&quot;0&quot;/&gt;&lt;Image&gt;&lt;filename val=&quot;C:\Users\sassnh\AppData\Local\Temp\PR\data\asimages\{12151164-CDC0-40C9-848D-4D4DA6EB4221}_15.png&quot;/&gt;&lt;left val=&quot;97&quot;/&gt;&lt;top val=&quot;124&quot;/&gt;&lt;width val=&quot;525&quot;/&gt;&lt;height val=&quot;360&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quot;/&gt;&lt;lineCharCount val=&quot;6&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quot;/&gt;&lt;lineCharCount val=&quot;11&quot;/&gt;&lt;lineCharCount val=&quot;5&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quot;/&gt;&lt;lineCharCount val=&quot;10&quot;/&gt;&lt;lineCharCount val=&quot;11&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quot;/&gt;&lt;lineCharCount val=&quot;6&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quot;/&gt;&lt;lineCharCount val=&quot;11&quot;/&gt;&lt;lineCharCount val=&quot;5&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quot;/&gt;&lt;lineCharCount val=&quot;10&quot;/&gt;&lt;lineCharCount val=&quot;11&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0CF3F439-BF8B-40D9-8E1B-C5A52709903B}&quot;/&gt;&lt;isInvalidForFieldText val=&quot;0&quot;/&gt;&lt;Image&gt;&lt;filename val=&quot;C:\Users\sassnh\AppData\Local\Temp\PR\data\asimages\{0CF3F439-BF8B-40D9-8E1B-C5A52709903B}_1.png&quot;/&gt;&lt;left val=&quot;97&quot;/&gt;&lt;top val=&quot;124&quot;/&gt;&lt;width val=&quot;525&quot;/&gt;&lt;height val=&quot;360&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6&quot;/&gt;&lt;lineCharCount val=&quot;4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30&quot;/&gt;&lt;lineCharCount val=&quot;28&quot;/&gt;&lt;lineCharCount val=&quot;37&quot;/&gt;&lt;lineCharCount val=&quot;26&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3&quot;/&gt;&lt;lineCharCount val=&quot;48&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34&quot;/&gt;&lt;lineCharCount val=&quot;11&quot;/&gt;&lt;lineCharCount val=&quot;33&quot;/&gt;&lt;lineCharCount val=&quot;26&quot;/&gt;&lt;lineCharCount val=&quot;19&quot;/&gt;&lt;lineCharCount val=&quot;34&quot;/&gt;&lt;lineCharCount val=&quot;32&quot;/&gt;&lt;lineCharCount val=&quot;15&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5&quot;/&gt;&lt;lineCharCount val=&quot;29&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5&quot;/&gt;&lt;lineCharCount val=&quot;33&quot;/&gt;&lt;lineCharCount val=&quot;26&quot;/&gt;&lt;lineCharCount val=&quot;19&quot;/&gt;&lt;lineCharCount val=&quot;34&quot;/&gt;&lt;lineCharCount val=&quot;32&quot;/&gt;&lt;lineCharCount val=&quot;16&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5A6E09-9EB8-4D7F-92D6-FB20744E7FC6}&quot;/&gt;&lt;isInvalidForFieldText val=&quot;0&quot;/&gt;&lt;Image&gt;&lt;filename val=&quot;C:\Users\sassnh\AppData\Local\Temp\PR\data\asimages\{695A6E09-9EB8-4D7F-92D6-FB20744E7FC6}_17.png&quot;/&gt;&lt;left val=&quot;150&quot;/&gt;&lt;top val=&quot;191&quot;/&gt;&lt;width val=&quot;424&quot;/&gt;&lt;height val=&quot;277&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OBJECTTYPE" val="FlowchartBox"/>
</p:tagLst>
</file>

<file path=ppt/tags/tag4.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3"/>
  <p:tag name="SECTIONNUMBER" val="0"/>
  <p:tag name="SHAPETABLE" val="Group Organizer"/>
  <p:tag name="SLIDETYPE" val="Organizer"/>
</p:tagLst>
</file>

<file path=ppt/tags/tag40.xml><?xml version="1.0" encoding="utf-8"?>
<p:tagLst xmlns:a="http://schemas.openxmlformats.org/drawingml/2006/main" xmlns:r="http://schemas.openxmlformats.org/officeDocument/2006/relationships" xmlns:p="http://schemas.openxmlformats.org/presentationml/2006/main">
  <p:tag name="OBJECTTYPE" val="FlowchartBox"/>
</p:tagLst>
</file>

<file path=ppt/tags/tag41.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3"/>
  <p:tag name="SECTIONNUMBER" val="0"/>
  <p:tag name="SHAPETABLE" val="Group Organizer"/>
  <p:tag name="SLIDETYPE" val="Organizer"/>
</p:tagLst>
</file>

<file path=ppt/tags/tag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E28F2ADB-9E11-44C3-A817-AAD90A2EFBF9}&quot;/&gt;&lt;isInvalidForFieldText val=&quot;0&quot;/&gt;&lt;Image&gt;&lt;filename val=&quot;C:\Users\sassnh\AppData\Local\Temp\PR\data\asimages\{E28F2ADB-9E11-44C3-A817-AAD90A2EFBF9}_23.png&quot;/&gt;&lt;left val=&quot;97&quot;/&gt;&lt;top val=&quot;124&quot;/&gt;&lt;width val=&quot;525&quot;/&gt;&lt;height val=&quot;360&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HIGHLIGHT" val="YES"/>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6F8F326C-FE8D-4D27-9FFD-64650D2D145B}&quot;/&gt;&lt;isInvalidForFieldText val=&quot;0&quot;/&gt;&lt;Image&gt;&lt;filename val=&quot;C:\Users\sassnh\AppData\Local\Temp\PR\data\asimages\{6F8F326C-FE8D-4D27-9FFD-64650D2D145B}_2.png&quot;/&gt;&lt;left val=&quot;97&quot;/&gt;&lt;top val=&quot;124&quot;/&gt;&lt;width val=&quot;525&quot;/&gt;&lt;height val=&quot;360&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HIGHLIGHT" val="YES"/>
</p:tagLst>
</file>

<file path=ppt/tags/tag55.xml><?xml version="1.0" encoding="utf-8"?>
<p:tagLst xmlns:a="http://schemas.openxmlformats.org/drawingml/2006/main" xmlns:r="http://schemas.openxmlformats.org/officeDocument/2006/relationships" xmlns:p="http://schemas.openxmlformats.org/presentationml/2006/main">
  <p:tag name="HIGHLIGHT" val="YES"/>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HIGHLIGHT" val="YES"/>
</p:tagLst>
</file>

<file path=ppt/tags/tag59.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HIGHLIGHT" val="YES"/>
</p:tagLst>
</file>

<file path=ppt/tags/tag64.xml><?xml version="1.0" encoding="utf-8"?>
<p:tagLst xmlns:a="http://schemas.openxmlformats.org/drawingml/2006/main" xmlns:r="http://schemas.openxmlformats.org/officeDocument/2006/relationships" xmlns:p="http://schemas.openxmlformats.org/presentationml/2006/main">
  <p:tag name="HIGHLIGHT" val="YES"/>
</p:tagLst>
</file>

<file path=ppt/tags/tag65.xml><?xml version="1.0" encoding="utf-8"?>
<p:tagLst xmlns:a="http://schemas.openxmlformats.org/drawingml/2006/main" xmlns:r="http://schemas.openxmlformats.org/officeDocument/2006/relationships" xmlns:p="http://schemas.openxmlformats.org/presentationml/2006/main">
  <p:tag name="HIGHLIGHT" val="YES"/>
</p:tagLst>
</file>

<file path=ppt/tags/tag66.xml><?xml version="1.0" encoding="utf-8"?>
<p:tagLst xmlns:a="http://schemas.openxmlformats.org/drawingml/2006/main" xmlns:r="http://schemas.openxmlformats.org/officeDocument/2006/relationships" xmlns:p="http://schemas.openxmlformats.org/presentationml/2006/main">
  <p:tag name="HIGHLIGHT" val="YES"/>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HIGHLIGHT" val="YES"/>
</p:tagLst>
</file>

<file path=ppt/tags/tag69.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70.xml><?xml version="1.0" encoding="utf-8"?>
<p:tagLst xmlns:a="http://schemas.openxmlformats.org/drawingml/2006/main" xmlns:r="http://schemas.openxmlformats.org/officeDocument/2006/relationships" xmlns:p="http://schemas.openxmlformats.org/presentationml/2006/main">
  <p:tag name="HIGHLIGHT" val="YES"/>
</p:tagLst>
</file>

<file path=ppt/tags/tag71.xml><?xml version="1.0" encoding="utf-8"?>
<p:tagLst xmlns:a="http://schemas.openxmlformats.org/drawingml/2006/main" xmlns:r="http://schemas.openxmlformats.org/officeDocument/2006/relationships" xmlns:p="http://schemas.openxmlformats.org/presentationml/2006/main">
  <p:tag name="PRESENTER_SHAPEINFO" val="&lt;ThreeDShapeInfo&gt;&lt;uuid val=&quot;{8939F799-5A62-465C-AF20-577751A88CB7}&quot;/&gt;&lt;isInvalidForFieldText val=&quot;0&quot;/&gt;&lt;Image&gt;&lt;filename val=&quot;C:\Users\sassnh\AppData\Local\Temp\PR\data\asimages\{8939F799-5A62-465C-AF20-577751A88CB7}_30.png&quot;/&gt;&lt;left val=&quot;500&quot;/&gt;&lt;top val=&quot;281&quot;/&gt;&lt;width val=&quot;205&quot;/&gt;&lt;height val=&quot;86&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INFO" val="&lt;ThreeDShapeInfo&gt;&lt;uuid val=&quot;{5E1EE35B-661D-482C-B9DD-F7C85C42F615}&quot;/&gt;&lt;isInvalidForFieldText val=&quot;0&quot;/&gt;&lt;Image&gt;&lt;filename val=&quot;C:\Users\sassnh\AppData\Local\Temp\PR\data\asimages\{5E1EE35B-661D-482C-B9DD-F7C85C42F615}_31.png&quot;/&gt;&lt;left val=&quot;500&quot;/&gt;&lt;top val=&quot;313&quot;/&gt;&lt;width val=&quot;178&quot;/&gt;&lt;height val=&quot;87&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HIGHLIGHT" val="YES"/>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HIGHLIGHT" val="YES"/>
</p:tagLst>
</file>

<file path=ppt/tags/tag76.xml><?xml version="1.0" encoding="utf-8"?>
<p:tagLst xmlns:a="http://schemas.openxmlformats.org/drawingml/2006/main" xmlns:r="http://schemas.openxmlformats.org/officeDocument/2006/relationships" xmlns:p="http://schemas.openxmlformats.org/presentationml/2006/main">
  <p:tag name="PRESENTER_SHAPEINFO" val="&lt;ThreeDShapeInfo&gt;&lt;uuid val=&quot;{A1E6F175-3956-4152-B638-C7AD135B82D5}&quot;/&gt;&lt;isInvalidForFieldText val=&quot;0&quot;/&gt;&lt;Image&gt;&lt;filename val=&quot;C:\Users\sassnh\AppData\Local\Temp\PR\data\asimages\{A1E6F175-3956-4152-B638-C7AD135B82D5}_33.png&quot;/&gt;&lt;left val=&quot;553&quot;/&gt;&lt;top val=&quot;204&quot;/&gt;&lt;width val=&quot;156&quot;/&gt;&lt;height val=&quot;55&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PRESENTER_SHAPEINFO" val="&lt;ThreeDShapeInfo&gt;&lt;uuid val=&quot;{7DEF71F5-5F16-4182-A401-FC42C45D0A62}&quot;/&gt;&lt;isInvalidForFieldText val=&quot;0&quot;/&gt;&lt;Image&gt;&lt;filename val=&quot;C:\Users\sassnh\AppData\Local\Temp\PR\data\asimages\{7DEF71F5-5F16-4182-A401-FC42C45D0A62}_33.png&quot;/&gt;&lt;left val=&quot;473&quot;/&gt;&lt;top val=&quot;326&quot;/&gt;&lt;width val=&quot;235&quot;/&gt;&lt;height val=&quot;55&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80.xml><?xml version="1.0" encoding="utf-8"?>
<p:tagLst xmlns:a="http://schemas.openxmlformats.org/drawingml/2006/main" xmlns:r="http://schemas.openxmlformats.org/officeDocument/2006/relationships" xmlns:p="http://schemas.openxmlformats.org/presentationml/2006/main">
  <p:tag name="HIGHLIGHT" val="YES"/>
</p:tagLst>
</file>

<file path=ppt/tags/tag81.xml><?xml version="1.0" encoding="utf-8"?>
<p:tagLst xmlns:a="http://schemas.openxmlformats.org/drawingml/2006/main" xmlns:r="http://schemas.openxmlformats.org/officeDocument/2006/relationships" xmlns:p="http://schemas.openxmlformats.org/presentationml/2006/main">
  <p:tag name="HIGHLIGHT" val="YES"/>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HIGHLIGHT" val="YES"/>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HIGHLIGHT" val="YES"/>
</p:tagLst>
</file>

<file path=ppt/tags/tag90.xml><?xml version="1.0" encoding="utf-8"?>
<p:tagLst xmlns:a="http://schemas.openxmlformats.org/drawingml/2006/main" xmlns:r="http://schemas.openxmlformats.org/officeDocument/2006/relationships" xmlns:p="http://schemas.openxmlformats.org/presentationml/2006/main">
  <p:tag name="HIGHLIGHT" val="YES"/>
</p:tagLst>
</file>

<file path=ppt/tags/tag91.xml><?xml version="1.0" encoding="utf-8"?>
<p:tagLst xmlns:a="http://schemas.openxmlformats.org/drawingml/2006/main" xmlns:r="http://schemas.openxmlformats.org/officeDocument/2006/relationships" xmlns:p="http://schemas.openxmlformats.org/presentationml/2006/main">
  <p:tag name="HIGHLIGHT" val="YES"/>
</p:tagLst>
</file>

<file path=ppt/tags/tag92.xml><?xml version="1.0" encoding="utf-8"?>
<p:tagLst xmlns:a="http://schemas.openxmlformats.org/drawingml/2006/main" xmlns:r="http://schemas.openxmlformats.org/officeDocument/2006/relationships" xmlns:p="http://schemas.openxmlformats.org/presentationml/2006/main">
  <p:tag name="HIGHLIGHT" val="YES"/>
</p:tagLst>
</file>

<file path=ppt/tags/tag93.xml><?xml version="1.0" encoding="utf-8"?>
<p:tagLst xmlns:a="http://schemas.openxmlformats.org/drawingml/2006/main" xmlns:r="http://schemas.openxmlformats.org/officeDocument/2006/relationships" xmlns:p="http://schemas.openxmlformats.org/presentationml/2006/main">
  <p:tag name="HIGHLIGHT" val="YES"/>
</p:tagLst>
</file>

<file path=ppt/tags/tag94.xml><?xml version="1.0" encoding="utf-8"?>
<p:tagLst xmlns:a="http://schemas.openxmlformats.org/drawingml/2006/main" xmlns:r="http://schemas.openxmlformats.org/officeDocument/2006/relationships" xmlns:p="http://schemas.openxmlformats.org/presentationml/2006/main">
  <p:tag name="HIGHLIGHT" val="YES"/>
</p:tagLst>
</file>

<file path=ppt/tags/tag95.xml><?xml version="1.0" encoding="utf-8"?>
<p:tagLst xmlns:a="http://schemas.openxmlformats.org/drawingml/2006/main" xmlns:r="http://schemas.openxmlformats.org/officeDocument/2006/relationships" xmlns:p="http://schemas.openxmlformats.org/presentationml/2006/main">
  <p:tag name="HIGHLIGHT" val="YES"/>
</p:tagLst>
</file>

<file path=ppt/tags/tag96.xml><?xml version="1.0" encoding="utf-8"?>
<p:tagLst xmlns:a="http://schemas.openxmlformats.org/drawingml/2006/main" xmlns:r="http://schemas.openxmlformats.org/officeDocument/2006/relationships" xmlns:p="http://schemas.openxmlformats.org/presentationml/2006/main">
  <p:tag name="HIGHLIGHT" val="YES"/>
</p:tagLst>
</file>

<file path=ppt/tags/tag97.xml><?xml version="1.0" encoding="utf-8"?>
<p:tagLst xmlns:a="http://schemas.openxmlformats.org/drawingml/2006/main" xmlns:r="http://schemas.openxmlformats.org/officeDocument/2006/relationships" xmlns:p="http://schemas.openxmlformats.org/presentationml/2006/main">
  <p:tag name="HIGHLIGHT" val="YES"/>
</p:tagLst>
</file>

<file path=ppt/tags/tag9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99.xml><?xml version="1.0" encoding="utf-8"?>
<p:tagLst xmlns:a="http://schemas.openxmlformats.org/drawingml/2006/main" xmlns:r="http://schemas.openxmlformats.org/officeDocument/2006/relationships" xmlns:p="http://schemas.openxmlformats.org/presentationml/2006/main">
  <p:tag name="SLIDETYPE" val="Poll_ShortAnswer"/>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16618</TotalTime>
  <Words>5033</Words>
  <Application>Microsoft Office PowerPoint</Application>
  <PresentationFormat>On-screen Show (4:3)</PresentationFormat>
  <Paragraphs>790</Paragraphs>
  <Slides>58</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Arial Narrow</vt:lpstr>
      <vt:lpstr>Courier New</vt:lpstr>
      <vt:lpstr>Monotype Sorts</vt:lpstr>
      <vt:lpstr>SAS Monospace</vt:lpstr>
      <vt:lpstr>Times New Roman</vt:lpstr>
      <vt:lpstr>Wingdings</vt:lpstr>
      <vt:lpstr>SAS2010</vt:lpstr>
      <vt:lpstr>Chapter 2: SAS® Programs</vt:lpstr>
      <vt:lpstr>Chapter 2: SAS® Programs</vt:lpstr>
      <vt:lpstr>Objectives</vt:lpstr>
      <vt:lpstr>SAS Programs</vt:lpstr>
      <vt:lpstr>SAS Program Steps</vt:lpstr>
      <vt:lpstr>Step Boundaries</vt:lpstr>
      <vt:lpstr>2.01 Short Answer Poll</vt:lpstr>
      <vt:lpstr>2.01 Short Answer Poll – Correct Answer</vt:lpstr>
      <vt:lpstr>SAS Program Example</vt:lpstr>
      <vt:lpstr>SAS Program Example</vt:lpstr>
      <vt:lpstr>SAS Program Example</vt:lpstr>
      <vt:lpstr>PowerPoint Presentation</vt:lpstr>
      <vt:lpstr>Chapter 2: SAS® Programs</vt:lpstr>
      <vt:lpstr>Objectives</vt:lpstr>
      <vt:lpstr>Processing Modes</vt:lpstr>
      <vt:lpstr>SAS Interfaces</vt:lpstr>
      <vt:lpstr>SAS Interfaces</vt:lpstr>
      <vt:lpstr>       SAS Windowing Environment</vt:lpstr>
      <vt:lpstr>       SAS Enterprise Guide</vt:lpstr>
      <vt:lpstr>       SAS Studio</vt:lpstr>
      <vt:lpstr>SAS Interface Tabs or Windows</vt:lpstr>
      <vt:lpstr>SAS Interface Tabs or Windows</vt:lpstr>
      <vt:lpstr>SAS Interface Tabs or Windows</vt:lpstr>
      <vt:lpstr>Business Scenario</vt:lpstr>
      <vt:lpstr>Chapter 2: SAS® Programs</vt:lpstr>
      <vt:lpstr>Objectives</vt:lpstr>
      <vt:lpstr>Business Scenario</vt:lpstr>
      <vt:lpstr>SAS Syntax Rules: Statements</vt:lpstr>
      <vt:lpstr>2.03 Short Answer Poll</vt:lpstr>
      <vt:lpstr>2.03 Short Answer Poll – Correct Answer</vt:lpstr>
      <vt:lpstr>SAS Program Structure</vt:lpstr>
      <vt:lpstr>SAS Program Structure</vt:lpstr>
      <vt:lpstr>Recommended Formatting</vt:lpstr>
      <vt:lpstr>Program Documentation </vt:lpstr>
      <vt:lpstr>SAS Comments</vt:lpstr>
      <vt:lpstr>2.04 Short Answer Poll</vt:lpstr>
      <vt:lpstr>2.04 Short Answer Poll – Correct Answer</vt:lpstr>
      <vt:lpstr>PowerPoint Presentation</vt:lpstr>
      <vt:lpstr>Business Scenario</vt:lpstr>
      <vt:lpstr>Syntax Errors</vt:lpstr>
      <vt:lpstr>2.05 Short Answer Poll</vt:lpstr>
      <vt:lpstr>2.05 Short Answer Poll – Correct Answer</vt:lpstr>
      <vt:lpstr>Syntax Errors</vt:lpstr>
      <vt:lpstr>Syntax Errors</vt:lpstr>
      <vt:lpstr>Diagnosing and Correcting Syntax Errors</vt:lpstr>
      <vt:lpstr>2.06 Short Answer Poll</vt:lpstr>
      <vt:lpstr>2.06 Short Answer Poll – Correct Answer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Deborah A Bayo</dc:creator>
  <cp:lastModifiedBy>Avery Tran</cp:lastModifiedBy>
  <cp:revision>432</cp:revision>
  <cp:lastPrinted>2012-07-09T18:39:33Z</cp:lastPrinted>
  <dcterms:created xsi:type="dcterms:W3CDTF">2012-02-15T15:18:32Z</dcterms:created>
  <dcterms:modified xsi:type="dcterms:W3CDTF">2024-01-22T14:39:38Z</dcterms:modified>
</cp:coreProperties>
</file>