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tags/tag1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4" r:id="rId1"/>
  </p:sldMasterIdLst>
  <p:notesMasterIdLst>
    <p:notesMasterId r:id="rId58"/>
  </p:notesMasterIdLst>
  <p:handoutMasterIdLst>
    <p:handoutMasterId r:id="rId59"/>
  </p:handoutMasterIdLst>
  <p:sldIdLst>
    <p:sldId id="622" r:id="rId2"/>
    <p:sldId id="624" r:id="rId3"/>
    <p:sldId id="555" r:id="rId4"/>
    <p:sldId id="533" r:id="rId5"/>
    <p:sldId id="530" r:id="rId6"/>
    <p:sldId id="542" r:id="rId7"/>
    <p:sldId id="531" r:id="rId8"/>
    <p:sldId id="260" r:id="rId9"/>
    <p:sldId id="261" r:id="rId10"/>
    <p:sldId id="262" r:id="rId11"/>
    <p:sldId id="644" r:id="rId12"/>
    <p:sldId id="645" r:id="rId13"/>
    <p:sldId id="532" r:id="rId14"/>
    <p:sldId id="283" r:id="rId15"/>
    <p:sldId id="285" r:id="rId16"/>
    <p:sldId id="543" r:id="rId17"/>
    <p:sldId id="499" r:id="rId18"/>
    <p:sldId id="500" r:id="rId19"/>
    <p:sldId id="597" r:id="rId20"/>
    <p:sldId id="522" r:id="rId21"/>
    <p:sldId id="273" r:id="rId22"/>
    <p:sldId id="646" r:id="rId23"/>
    <p:sldId id="647" r:id="rId24"/>
    <p:sldId id="625" r:id="rId25"/>
    <p:sldId id="632" r:id="rId26"/>
    <p:sldId id="648" r:id="rId27"/>
    <p:sldId id="649" r:id="rId28"/>
    <p:sldId id="650" r:id="rId29"/>
    <p:sldId id="651" r:id="rId30"/>
    <p:sldId id="652" r:id="rId31"/>
    <p:sldId id="653" r:id="rId32"/>
    <p:sldId id="654" r:id="rId33"/>
    <p:sldId id="655" r:id="rId34"/>
    <p:sldId id="656" r:id="rId35"/>
    <p:sldId id="657" r:id="rId36"/>
    <p:sldId id="658" r:id="rId37"/>
    <p:sldId id="659" r:id="rId38"/>
    <p:sldId id="660" r:id="rId39"/>
    <p:sldId id="661" r:id="rId40"/>
    <p:sldId id="662" r:id="rId41"/>
    <p:sldId id="663" r:id="rId42"/>
    <p:sldId id="664" r:id="rId43"/>
    <p:sldId id="665" r:id="rId44"/>
    <p:sldId id="667" r:id="rId45"/>
    <p:sldId id="666" r:id="rId46"/>
    <p:sldId id="631" r:id="rId47"/>
    <p:sldId id="572" r:id="rId48"/>
    <p:sldId id="574" r:id="rId49"/>
    <p:sldId id="576" r:id="rId50"/>
    <p:sldId id="580" r:id="rId51"/>
    <p:sldId id="584" r:id="rId52"/>
    <p:sldId id="590" r:id="rId53"/>
    <p:sldId id="633" r:id="rId54"/>
    <p:sldId id="635" r:id="rId55"/>
    <p:sldId id="639" r:id="rId56"/>
    <p:sldId id="640" r:id="rId57"/>
  </p:sldIdLst>
  <p:sldSz cx="9144000" cy="6858000" type="screen4x3"/>
  <p:notesSz cx="6858000" cy="9296400"/>
  <p:custDataLst>
    <p:tags r:id="rId60"/>
  </p:custDataLst>
  <p:defaultTextStyle>
    <a:defPPr>
      <a:defRPr lang="en-US"/>
    </a:defPPr>
    <a:lvl1pPr marL="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1pPr>
    <a:lvl2pPr marL="4572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2pPr>
    <a:lvl3pPr marL="9144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3pPr>
    <a:lvl4pPr marL="13716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4pPr>
    <a:lvl5pPr marL="1828800" algn="l" defTabSz="914400" rtl="0" eaLnBrk="1" latinLnBrk="0" hangingPunct="1">
      <a:buNone/>
      <a:defRPr kumimoji="0" lang="en-US" sz="2400" b="0" i="0" u="none" kern="1200" baseline="0">
        <a:solidFill>
          <a:schemeClr val="tx1"/>
        </a:solidFill>
        <a:latin typeface="Arial" panose="020B0604020202020204"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4" userDrawn="1">
          <p15:clr>
            <a:srgbClr val="A4A3A4"/>
          </p15:clr>
        </p15:guide>
        <p15:guide id="2" orient="horz" pos="520" userDrawn="1">
          <p15:clr>
            <a:srgbClr val="A4A3A4"/>
          </p15:clr>
        </p15:guide>
        <p15:guide id="3" pos="439" userDrawn="1">
          <p15:clr>
            <a:srgbClr val="A4A3A4"/>
          </p15:clr>
        </p15:guide>
        <p15:guide id="4" pos="2880" userDrawn="1">
          <p15:clr>
            <a:srgbClr val="A4A3A4"/>
          </p15:clr>
        </p15:guide>
        <p15:guide id="5" pos="731" userDrawn="1">
          <p15:clr>
            <a:srgbClr val="A4A3A4"/>
          </p15:clr>
        </p15:guide>
        <p15:guide id="6" orient="horz" pos="672" userDrawn="1">
          <p15:clr>
            <a:srgbClr val="A4A3A4"/>
          </p15:clr>
        </p15:guide>
        <p15:guide id="7" orient="horz" pos="2160" userDrawn="1">
          <p15:clr>
            <a:srgbClr val="A4A3A4"/>
          </p15:clr>
        </p15:guide>
        <p15:guide id="8" pos="432" userDrawn="1">
          <p15:clr>
            <a:srgbClr val="A4A3A4"/>
          </p15:clr>
        </p15:guide>
        <p15:guide id="9" pos="5376" userDrawn="1">
          <p15:clr>
            <a:srgbClr val="A4A3A4"/>
          </p15:clr>
        </p15:guide>
        <p15:guide id="10" pos="5328"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3" autoAdjust="0"/>
    <p:restoredTop sz="93050" autoAdjust="0"/>
  </p:normalViewPr>
  <p:slideViewPr>
    <p:cSldViewPr showGuides="1">
      <p:cViewPr varScale="1">
        <p:scale>
          <a:sx n="74" d="100"/>
          <a:sy n="74" d="100"/>
        </p:scale>
        <p:origin x="1400" y="44"/>
      </p:cViewPr>
      <p:guideLst>
        <p:guide orient="horz" pos="724"/>
        <p:guide orient="horz" pos="520"/>
        <p:guide pos="439"/>
        <p:guide pos="2880"/>
        <p:guide pos="731"/>
        <p:guide orient="horz" pos="672"/>
        <p:guide orient="horz" pos="2160"/>
        <p:guide pos="432"/>
        <p:guide pos="5376"/>
        <p:guide pos="5328"/>
      </p:guideLst>
    </p:cSldViewPr>
  </p:slideViewPr>
  <p:notesTextViewPr>
    <p:cViewPr>
      <p:scale>
        <a:sx n="3" d="2"/>
        <a:sy n="3" d="2"/>
      </p:scale>
      <p:origin x="0" y="0"/>
    </p:cViewPr>
  </p:notesTextViewPr>
  <p:sorterViewPr>
    <p:cViewPr varScale="1">
      <p:scale>
        <a:sx n="1" d="1"/>
        <a:sy n="1" d="1"/>
      </p:scale>
      <p:origin x="0" y="-13579"/>
    </p:cViewPr>
  </p:sorterViewPr>
  <p:notesViewPr>
    <p:cSldViewPr>
      <p:cViewPr varScale="1">
        <p:scale>
          <a:sx n="84" d="100"/>
          <a:sy n="84" d="100"/>
        </p:scale>
        <p:origin x="382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6DB9DEF4-2C5F-42CD-A61A-B7D9ABC75F23}" type="datetimeFigureOut">
              <a:rPr lang="en-US" smtClean="0"/>
              <a:t>12/12/2017</a:t>
            </a:fld>
            <a:endParaRPr lang="en-US" dirty="0"/>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FF28C68E-D8A8-4172-A192-DE997B092B21}" type="slidenum">
              <a:rPr lang="en-US" smtClean="0"/>
              <a:t>‹#›</a:t>
            </a:fld>
            <a:endParaRPr lang="en-US" dirty="0"/>
          </a:p>
        </p:txBody>
      </p:sp>
    </p:spTree>
    <p:extLst>
      <p:ext uri="{BB962C8B-B14F-4D97-AF65-F5344CB8AC3E}">
        <p14:creationId xmlns:p14="http://schemas.microsoft.com/office/powerpoint/2010/main" val="589163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7EFE0F09-8D5D-46C3-8B49-F08AC76D5FC2}" type="datetimeFigureOut">
              <a:rPr lang="en-US" smtClean="0"/>
              <a:pPr/>
              <a:t>12/12/2017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D90D6552-848C-4473-B79C-AF027F20570C}" type="slidenum">
              <a:rPr lang="en-US" smtClean="0"/>
              <a:pPr/>
              <a:t>‹#›</a:t>
            </a:fld>
            <a:endParaRPr lang="en-US" dirty="0"/>
          </a:p>
        </p:txBody>
      </p:sp>
    </p:spTree>
    <p:extLst>
      <p:ext uri="{BB962C8B-B14F-4D97-AF65-F5344CB8AC3E}">
        <p14:creationId xmlns:p14="http://schemas.microsoft.com/office/powerpoint/2010/main" val="63093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1</a:t>
            </a:fld>
            <a:endParaRPr lang="en-US" sz="1200" dirty="0"/>
          </a:p>
        </p:txBody>
      </p:sp>
    </p:spTree>
    <p:extLst>
      <p:ext uri="{BB962C8B-B14F-4D97-AF65-F5344CB8AC3E}">
        <p14:creationId xmlns:p14="http://schemas.microsoft.com/office/powerpoint/2010/main" val="3753991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A192494E-1C61-4D8A-A4EE-B52826C3A606}" type="slidenum">
              <a:rPr lang="en-US" sz="1200">
                <a:latin typeface="Times New Roman" pitchFamily="18" charset="0"/>
              </a:rPr>
              <a:pPr/>
              <a:t>10</a:t>
            </a:fld>
            <a:endParaRPr lang="en-US" sz="1200" dirty="0">
              <a:latin typeface="Times New Roman" pitchFamily="18" charset="0"/>
            </a:endParaRPr>
          </a:p>
        </p:txBody>
      </p:sp>
      <p:sp>
        <p:nvSpPr>
          <p:cNvPr id="96259" name="Rectangle 2"/>
          <p:cNvSpPr>
            <a:spLocks noGrp="1" noRot="1" noChangeAspect="1" noChangeArrowheads="1" noTextEdit="1"/>
          </p:cNvSpPr>
          <p:nvPr>
            <p:ph type="sldImg"/>
          </p:nvPr>
        </p:nvSpPr>
        <p:spPr>
          <a:xfrm>
            <a:off x="1216025" y="914400"/>
            <a:ext cx="4425950" cy="3319463"/>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a:solidFill>
                  <a:schemeClr val="tx1"/>
                </a:solidFill>
                <a:effectLst/>
                <a:latin typeface="Times New Roman"/>
                <a:ea typeface="+mn-ea"/>
                <a:cs typeface="+mn-cs"/>
              </a:rPr>
              <a:t>Notes: </a:t>
            </a:r>
            <a:r>
              <a:rPr lang="en-US" sz="1200" kern="1200" dirty="0">
                <a:solidFill>
                  <a:schemeClr val="tx1"/>
                </a:solidFill>
                <a:latin typeface="Times New Roman"/>
                <a:ea typeface="+mn-ea"/>
                <a:cs typeface="+mn-cs"/>
              </a:rPr>
              <a:t>The VARNUM option can be used to display variables in creation or numeric order.</a:t>
            </a:r>
            <a:endParaRPr lang="en-US" sz="1200" kern="1200" dirty="0">
              <a:solidFill>
                <a:schemeClr val="tx1"/>
              </a:solidFill>
              <a:effectLst/>
              <a:latin typeface="Times New Roman"/>
              <a:ea typeface="+mn-ea"/>
              <a:cs typeface="+mn-cs"/>
            </a:endParaRPr>
          </a:p>
          <a:p>
            <a:endParaRPr lang="en-US" sz="1200" kern="1200" dirty="0">
              <a:solidFill>
                <a:schemeClr val="tx1"/>
              </a:solidFill>
              <a:effectLst/>
              <a:latin typeface="Times New Roman"/>
              <a:ea typeface="+mn-ea"/>
              <a:cs typeface="+mn-cs"/>
            </a:endParaRPr>
          </a:p>
          <a:p>
            <a:r>
              <a:rPr lang="en-US" sz="1200" kern="1200" dirty="0">
                <a:solidFill>
                  <a:schemeClr val="tx1"/>
                </a:solidFill>
                <a:effectLst/>
                <a:latin typeface="Times New Roman"/>
                <a:ea typeface="+mn-ea"/>
                <a:cs typeface="+mn-cs"/>
              </a:rPr>
              <a:t>IG: This is a partial view of the PROC CONTENTS output. The default PROC Contents report has three parts. They are:</a:t>
            </a:r>
          </a:p>
          <a:p>
            <a:r>
              <a:rPr lang="en-US" baseline="0" noProof="1">
                <a:latin typeface="Times New Roman" pitchFamily="18" charset="0"/>
              </a:rPr>
              <a:t>Attributes – which contains general information about the data set </a:t>
            </a:r>
          </a:p>
          <a:p>
            <a:r>
              <a:rPr lang="en-US" baseline="0" noProof="1">
                <a:latin typeface="Times New Roman" pitchFamily="18" charset="0"/>
              </a:rPr>
              <a:t>Engine/Host Information – contains engine- and host-dependent information</a:t>
            </a:r>
          </a:p>
          <a:p>
            <a:r>
              <a:rPr lang="en-US" baseline="0" noProof="1">
                <a:latin typeface="Times New Roman" pitchFamily="18" charset="0"/>
              </a:rPr>
              <a:t>Variables – contains information about the variables</a:t>
            </a:r>
          </a:p>
          <a:p>
            <a:endParaRPr lang="en-US" baseline="0" noProof="1">
              <a:latin typeface="Times New Roman" pitchFamily="18" charset="0"/>
            </a:endParaRPr>
          </a:p>
          <a:p>
            <a:r>
              <a:rPr lang="en-US" baseline="0" noProof="1">
                <a:latin typeface="Times New Roman" pitchFamily="18" charset="0"/>
              </a:rPr>
              <a:t>The variables are listed alphabetically. Every variable has three required attributes: Name, Type and Length. You can use the VARNUM option to display the variables in creation or numeric order instead of alphabetic order.</a:t>
            </a:r>
            <a:endParaRPr lang="en-US" noProof="1">
              <a:latin typeface="Times New Roman" pitchFamily="18" charset="0"/>
            </a:endParaRPr>
          </a:p>
        </p:txBody>
      </p:sp>
    </p:spTree>
    <p:extLst>
      <p:ext uri="{BB962C8B-B14F-4D97-AF65-F5344CB8AC3E}">
        <p14:creationId xmlns:p14="http://schemas.microsoft.com/office/powerpoint/2010/main" val="2542504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11</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12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949895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EB34004A-7229-403D-A827-F30BC92312B4}" type="slidenum">
              <a:rPr lang="en-US" sz="1200">
                <a:latin typeface="Times New Roman" pitchFamily="18" charset="0"/>
              </a:rPr>
              <a:pPr/>
              <a:t>13</a:t>
            </a:fld>
            <a:endParaRPr lang="en-US" sz="1200" dirty="0">
              <a:latin typeface="Times New Roman" pitchFamily="18" charset="0"/>
            </a:endParaRPr>
          </a:p>
        </p:txBody>
      </p:sp>
      <p:sp>
        <p:nvSpPr>
          <p:cNvPr id="100355" name="Rectangle 2"/>
          <p:cNvSpPr>
            <a:spLocks noGrp="1" noRot="1" noChangeAspect="1" noChangeArrowheads="1" noTextEdit="1"/>
          </p:cNvSpPr>
          <p:nvPr>
            <p:ph type="sldImg"/>
          </p:nvPr>
        </p:nvSpPr>
        <p:spPr>
          <a:xfrm>
            <a:off x="1216025" y="914400"/>
            <a:ext cx="4425950" cy="3319463"/>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a:latin typeface="Times New Roman" pitchFamily="18" charset="0"/>
              </a:rPr>
              <a:t>Notes: Remember, the v</a:t>
            </a:r>
            <a:r>
              <a:rPr lang="en-US" sz="1200" kern="1200" dirty="0">
                <a:solidFill>
                  <a:schemeClr val="tx1"/>
                </a:solidFill>
                <a:effectLst/>
                <a:latin typeface="Times New Roman"/>
                <a:ea typeface="+mn-ea"/>
                <a:cs typeface="+mn-cs"/>
              </a:rPr>
              <a:t>ariable names are part of the descriptor portion, not the data portion. The data portion contains only the data values. First_Name, Last_Name and Job_Title </a:t>
            </a:r>
            <a:r>
              <a:rPr lang="en-US" sz="1200" kern="1200" baseline="0" dirty="0">
                <a:solidFill>
                  <a:schemeClr val="tx1"/>
                </a:solidFill>
                <a:effectLst/>
                <a:latin typeface="Times New Roman"/>
                <a:ea typeface="+mn-ea"/>
                <a:cs typeface="+mn-cs"/>
              </a:rPr>
              <a:t>have character values, and Salary has a numeric value.</a:t>
            </a:r>
            <a:r>
              <a:rPr lang="en-US" sz="1200" kern="1200" dirty="0">
                <a:solidFill>
                  <a:schemeClr val="tx1"/>
                </a:solidFill>
                <a:effectLst/>
                <a:latin typeface="Times New Roman"/>
                <a:ea typeface="+mn-ea"/>
                <a:cs typeface="+mn-cs"/>
              </a:rPr>
              <a:t> In SAS there</a:t>
            </a:r>
            <a:r>
              <a:rPr lang="en-US" sz="1200" kern="1200" baseline="0" dirty="0">
                <a:solidFill>
                  <a:schemeClr val="tx1"/>
                </a:solidFill>
                <a:effectLst/>
                <a:latin typeface="Times New Roman"/>
                <a:ea typeface="+mn-ea"/>
                <a:cs typeface="+mn-cs"/>
              </a:rPr>
              <a:t> are only two types of variables: Character and Numeric.</a:t>
            </a:r>
            <a:endParaRPr lang="en-US" sz="1200" kern="1200" dirty="0">
              <a:solidFill>
                <a:schemeClr val="tx1"/>
              </a:solidFill>
              <a:effectLst/>
              <a:latin typeface="Times New Roman"/>
              <a:ea typeface="+mn-ea"/>
              <a:cs typeface="+mn-cs"/>
            </a:endParaRPr>
          </a:p>
          <a:p>
            <a:endParaRPr lang="en-US" noProof="1">
              <a:latin typeface="Times New Roman" pitchFamily="18" charset="0"/>
            </a:endParaRPr>
          </a:p>
        </p:txBody>
      </p:sp>
    </p:spTree>
    <p:extLst>
      <p:ext uri="{BB962C8B-B14F-4D97-AF65-F5344CB8AC3E}">
        <p14:creationId xmlns:p14="http://schemas.microsoft.com/office/powerpoint/2010/main" val="1672321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3C0A424-BDC0-479E-A08E-9D3EB8372BB0}" type="slidenum">
              <a:rPr lang="en-US" sz="1200">
                <a:latin typeface="Times New Roman" pitchFamily="18" charset="0"/>
              </a:rPr>
              <a:pPr/>
              <a:t>14</a:t>
            </a:fld>
            <a:endParaRPr lang="en-US" sz="1200" dirty="0">
              <a:latin typeface="Times New Roman" pitchFamily="18" charset="0"/>
            </a:endParaRPr>
          </a:p>
        </p:txBody>
      </p:sp>
      <p:sp>
        <p:nvSpPr>
          <p:cNvPr id="117763" name="Rectangle 2"/>
          <p:cNvSpPr>
            <a:spLocks noGrp="1" noRot="1" noChangeAspect="1" noChangeArrowheads="1" noTextEdit="1"/>
          </p:cNvSpPr>
          <p:nvPr>
            <p:ph type="sldImg"/>
          </p:nvPr>
        </p:nvSpPr>
        <p:spPr>
          <a:xfrm>
            <a:off x="1216025" y="914400"/>
            <a:ext cx="4425950" cy="3319463"/>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474715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9C1AC060-965B-490C-ACC3-DE74FDE8110F}" type="slidenum">
              <a:rPr lang="en-US" sz="1200">
                <a:latin typeface="Times New Roman" pitchFamily="18" charset="0"/>
              </a:rPr>
              <a:pPr/>
              <a:t>15</a:t>
            </a:fld>
            <a:endParaRPr lang="en-US" sz="1200" dirty="0">
              <a:latin typeface="Times New Roman" pitchFamily="18" charset="0"/>
            </a:endParaRPr>
          </a:p>
        </p:txBody>
      </p:sp>
      <p:sp>
        <p:nvSpPr>
          <p:cNvPr id="119811" name="Rectangle 2"/>
          <p:cNvSpPr>
            <a:spLocks noGrp="1" noRot="1" noChangeAspect="1" noChangeArrowheads="1" noTextEdit="1"/>
          </p:cNvSpPr>
          <p:nvPr>
            <p:ph type="sldImg"/>
          </p:nvPr>
        </p:nvSpPr>
        <p:spPr>
          <a:xfrm>
            <a:off x="1216025" y="914400"/>
            <a:ext cx="4425950" cy="3319463"/>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543037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CFE5EFAA-0D0C-4ECC-94EA-F49FC5718DC3}" type="slidenum">
              <a:rPr lang="en-US" sz="1200">
                <a:latin typeface="Times New Roman" pitchFamily="18" charset="0"/>
              </a:rPr>
              <a:pPr/>
              <a:t>16</a:t>
            </a:fld>
            <a:endParaRPr lang="en-US" sz="1200" dirty="0">
              <a:latin typeface="Times New Roman" pitchFamily="18" charset="0"/>
            </a:endParaRPr>
          </a:p>
        </p:txBody>
      </p:sp>
      <p:sp>
        <p:nvSpPr>
          <p:cNvPr id="112643" name="Rectangle 2"/>
          <p:cNvSpPr>
            <a:spLocks noGrp="1" noRot="1" noChangeAspect="1" noChangeArrowheads="1" noTextEdit="1"/>
          </p:cNvSpPr>
          <p:nvPr>
            <p:ph type="sldImg"/>
          </p:nvPr>
        </p:nvSpPr>
        <p:spPr>
          <a:xfrm>
            <a:off x="1216025" y="914400"/>
            <a:ext cx="4425950" cy="3319463"/>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Notes: </a:t>
            </a:r>
            <a:r>
              <a:rPr lang="en-US" sz="1200" kern="1200" dirty="0">
                <a:solidFill>
                  <a:schemeClr val="tx1"/>
                </a:solidFill>
                <a:effectLst/>
                <a:latin typeface="Times New Roman"/>
                <a:ea typeface="+mn-ea"/>
                <a:cs typeface="+mn-cs"/>
              </a:rPr>
              <a:t>A variable name may contain special characters by placing it in quotation marks immediately followed by the letter N. This is called a SAS name literal. For example, </a:t>
            </a:r>
            <a:r>
              <a:rPr lang="en-US" sz="1200" b="1" kern="1200" dirty="0">
                <a:solidFill>
                  <a:schemeClr val="tx1"/>
                </a:solidFill>
                <a:effectLst/>
                <a:latin typeface="Times New Roman"/>
                <a:ea typeface="+mn-ea"/>
                <a:cs typeface="+mn-cs"/>
              </a:rPr>
              <a:t>'Flight#'n</a:t>
            </a:r>
            <a:endParaRPr lang="en-US" sz="1200" kern="1200" dirty="0">
              <a:solidFill>
                <a:schemeClr val="tx1"/>
              </a:solidFill>
              <a:effectLst/>
              <a:latin typeface="Times New Roman"/>
              <a:ea typeface="+mn-ea"/>
              <a:cs typeface="+mn-cs"/>
            </a:endParaRPr>
          </a:p>
          <a:p>
            <a:r>
              <a:rPr lang="en-US" sz="1200" kern="1200" dirty="0">
                <a:solidFill>
                  <a:schemeClr val="tx1"/>
                </a:solidFill>
                <a:effectLst/>
                <a:latin typeface="Times New Roman"/>
                <a:ea typeface="+mn-ea"/>
                <a:cs typeface="+mn-cs"/>
              </a:rPr>
              <a:t>In order to use SAS name literals as variable names, the VALIDVARNAME= option must be set to ANY. </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       </a:t>
            </a:r>
            <a:r>
              <a:rPr lang="en-US" sz="1200" b="1" kern="1200" dirty="0">
                <a:solidFill>
                  <a:schemeClr val="tx1"/>
                </a:solidFill>
                <a:effectLst/>
                <a:latin typeface="Times New Roman"/>
                <a:ea typeface="+mn-ea"/>
                <a:cs typeface="+mn-cs"/>
              </a:rPr>
              <a:t>options validvarname=any;</a:t>
            </a:r>
            <a:br>
              <a:rPr lang="en-US" sz="1200" b="1"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This setting is the default in SAS Enterprise Guide.</a:t>
            </a:r>
          </a:p>
          <a:p>
            <a:endParaRPr lang="en-US" noProof="1">
              <a:latin typeface="Times New Roman" pitchFamily="18" charset="0"/>
            </a:endParaRPr>
          </a:p>
        </p:txBody>
      </p:sp>
    </p:spTree>
    <p:extLst>
      <p:ext uri="{BB962C8B-B14F-4D97-AF65-F5344CB8AC3E}">
        <p14:creationId xmlns:p14="http://schemas.microsoft.com/office/powerpoint/2010/main" val="31786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90F1AC9-FF17-43D8-9697-7DA350446250}" type="slidenum">
              <a:rPr lang="en-US" sz="1200">
                <a:latin typeface="Times New Roman" pitchFamily="18" charset="0"/>
              </a:rPr>
              <a:pPr/>
              <a:t>17</a:t>
            </a:fld>
            <a:endParaRPr lang="en-US" sz="1200" dirty="0">
              <a:latin typeface="Times New Roman" pitchFamily="18" charset="0"/>
            </a:endParaRPr>
          </a:p>
        </p:txBody>
      </p:sp>
      <p:sp>
        <p:nvSpPr>
          <p:cNvPr id="114691" name="Rectangle 2"/>
          <p:cNvSpPr>
            <a:spLocks noGrp="1" noRot="1" noChangeAspect="1" noChangeArrowheads="1" noTextEdit="1"/>
          </p:cNvSpPr>
          <p:nvPr>
            <p:ph type="sldImg"/>
          </p:nvPr>
        </p:nvSpPr>
        <p:spPr>
          <a:xfrm>
            <a:off x="1216025" y="914400"/>
            <a:ext cx="4425950" cy="3319463"/>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 5monthsdata</a:t>
            </a:r>
          </a:p>
          <a:p>
            <a:r>
              <a:rPr lang="en-US" dirty="0">
                <a:latin typeface="Times New Roman" pitchFamily="18" charset="0"/>
              </a:rPr>
              <a:t>c.</a:t>
            </a:r>
            <a:r>
              <a:rPr lang="en-US" baseline="0" dirty="0">
                <a:latin typeface="Times New Roman" pitchFamily="18" charset="0"/>
              </a:rPr>
              <a:t> data#5</a:t>
            </a:r>
          </a:p>
          <a:p>
            <a:r>
              <a:rPr lang="en-US" baseline="0" dirty="0">
                <a:latin typeface="Times New Roman" pitchFamily="18" charset="0"/>
              </a:rPr>
              <a:t>d. five months data</a:t>
            </a:r>
            <a:endParaRPr lang="en-US" dirty="0">
              <a:latin typeface="Times New Roman" pitchFamily="18" charset="0"/>
            </a:endParaRPr>
          </a:p>
          <a:p>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107330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01A3C3F1-90E1-4E0E-9CEF-FB6FBAA3148F}" type="slidenum">
              <a:rPr lang="en-US" sz="1200">
                <a:latin typeface="Times New Roman" pitchFamily="18" charset="0"/>
              </a:rPr>
              <a:pPr/>
              <a:t>18</a:t>
            </a:fld>
            <a:endParaRPr lang="en-US" sz="1200" dirty="0">
              <a:latin typeface="Times New Roman" pitchFamily="18" charset="0"/>
            </a:endParaRPr>
          </a:p>
        </p:txBody>
      </p:sp>
      <p:sp>
        <p:nvSpPr>
          <p:cNvPr id="115715" name="Rectangle 2"/>
          <p:cNvSpPr>
            <a:spLocks noGrp="1" noRot="1" noChangeAspect="1" noChangeArrowheads="1" noTextEdit="1"/>
          </p:cNvSpPr>
          <p:nvPr>
            <p:ph type="sldImg"/>
          </p:nvPr>
        </p:nvSpPr>
        <p:spPr>
          <a:xfrm>
            <a:off x="1216025" y="914400"/>
            <a:ext cx="4425950" cy="3319463"/>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b. 5monthsdata</a:t>
            </a:r>
          </a:p>
          <a:p>
            <a:r>
              <a:rPr lang="en-US" dirty="0">
                <a:latin typeface="Times New Roman" pitchFamily="18" charset="0"/>
              </a:rPr>
              <a:t>c.</a:t>
            </a:r>
            <a:r>
              <a:rPr lang="en-US" baseline="0" dirty="0">
                <a:latin typeface="Times New Roman" pitchFamily="18" charset="0"/>
              </a:rPr>
              <a:t> data#5</a:t>
            </a:r>
          </a:p>
          <a:p>
            <a:r>
              <a:rPr lang="en-US" baseline="0" dirty="0">
                <a:latin typeface="Times New Roman" pitchFamily="18" charset="0"/>
              </a:rPr>
              <a:t>d. five months data</a:t>
            </a:r>
            <a:endParaRPr lang="en-US" dirty="0">
              <a:latin typeface="Times New Roman" pitchFamily="18" charset="0"/>
            </a:endParaRPr>
          </a:p>
          <a:p>
            <a:endParaRPr lang="en-US" dirty="0">
              <a:latin typeface="Times New Roman" pitchFamily="18" charset="0"/>
            </a:endParaRPr>
          </a:p>
        </p:txBody>
      </p:sp>
    </p:spTree>
    <p:extLst>
      <p:ext uri="{BB962C8B-B14F-4D97-AF65-F5344CB8AC3E}">
        <p14:creationId xmlns:p14="http://schemas.microsoft.com/office/powerpoint/2010/main" val="260453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19</a:t>
            </a:fld>
            <a:endParaRPr lang="en-US" dirty="0"/>
          </a:p>
        </p:txBody>
      </p:sp>
    </p:spTree>
    <p:extLst>
      <p:ext uri="{BB962C8B-B14F-4D97-AF65-F5344CB8AC3E}">
        <p14:creationId xmlns:p14="http://schemas.microsoft.com/office/powerpoint/2010/main" val="422770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a:t>
            </a:fld>
            <a:endParaRPr lang="en-US" sz="1200" dirty="0"/>
          </a:p>
        </p:txBody>
      </p:sp>
    </p:spTree>
    <p:extLst>
      <p:ext uri="{BB962C8B-B14F-4D97-AF65-F5344CB8AC3E}">
        <p14:creationId xmlns:p14="http://schemas.microsoft.com/office/powerpoint/2010/main" val="303615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89BB582C-6673-418E-A0BD-B6B60A545B68}" type="slidenum">
              <a:rPr lang="en-US" sz="1200">
                <a:latin typeface="Times New Roman" pitchFamily="18" charset="0"/>
              </a:rPr>
              <a:pPr/>
              <a:t>20</a:t>
            </a:fld>
            <a:endParaRPr lang="en-US" sz="1200" dirty="0">
              <a:latin typeface="Times New Roman" pitchFamily="18" charset="0"/>
            </a:endParaRPr>
          </a:p>
        </p:txBody>
      </p:sp>
      <p:sp>
        <p:nvSpPr>
          <p:cNvPr id="111619" name="Rectangle 2"/>
          <p:cNvSpPr>
            <a:spLocks noGrp="1" noRot="1" noChangeAspect="1" noChangeArrowheads="1" noTextEdit="1"/>
          </p:cNvSpPr>
          <p:nvPr>
            <p:ph type="sldImg"/>
          </p:nvPr>
        </p:nvSpPr>
        <p:spPr>
          <a:xfrm>
            <a:off x="1216025" y="914400"/>
            <a:ext cx="4425950" cy="3319463"/>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1">
                <a:latin typeface="Times New Roman" pitchFamily="18" charset="0"/>
              </a:rPr>
              <a:t>Notes: </a:t>
            </a:r>
            <a:r>
              <a:rPr lang="en-US" sz="1200" kern="1200" dirty="0">
                <a:solidFill>
                  <a:schemeClr val="tx1"/>
                </a:solidFill>
                <a:effectLst/>
                <a:latin typeface="Times New Roman"/>
                <a:ea typeface="+mn-ea"/>
                <a:cs typeface="+mn-cs"/>
              </a:rPr>
              <a:t>A period is the default display for a missing numeric value. The default display can be altered by changing the MISSING= SAS system option. </a:t>
            </a:r>
          </a:p>
          <a:p>
            <a:endParaRPr lang="en-US" noProof="1">
              <a:latin typeface="Times New Roman" pitchFamily="18" charset="0"/>
            </a:endParaRPr>
          </a:p>
        </p:txBody>
      </p:sp>
    </p:spTree>
    <p:extLst>
      <p:ext uri="{BB962C8B-B14F-4D97-AF65-F5344CB8AC3E}">
        <p14:creationId xmlns:p14="http://schemas.microsoft.com/office/powerpoint/2010/main" val="170355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0D07F9BE-8E33-4047-8739-3665B7C62027}" type="slidenum">
              <a:rPr lang="en-US" sz="1200">
                <a:latin typeface="Times New Roman" pitchFamily="18" charset="0"/>
              </a:rPr>
              <a:pPr/>
              <a:t>21</a:t>
            </a:fld>
            <a:endParaRPr lang="en-US" sz="1200" dirty="0">
              <a:latin typeface="Times New Roman" pitchFamily="18" charset="0"/>
            </a:endParaRPr>
          </a:p>
        </p:txBody>
      </p:sp>
      <p:sp>
        <p:nvSpPr>
          <p:cNvPr id="107523" name="Rectangle 2"/>
          <p:cNvSpPr>
            <a:spLocks noGrp="1" noRot="1" noChangeAspect="1" noChangeArrowheads="1" noTextEdit="1"/>
          </p:cNvSpPr>
          <p:nvPr>
            <p:ph type="sldImg"/>
          </p:nvPr>
        </p:nvSpPr>
        <p:spPr>
          <a:xfrm>
            <a:off x="1216025" y="914400"/>
            <a:ext cx="4425950" cy="3319463"/>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Notes: </a:t>
            </a:r>
            <a:r>
              <a:rPr lang="en-US" sz="1200" kern="1200" dirty="0">
                <a:solidFill>
                  <a:schemeClr val="tx1"/>
                </a:solidFill>
                <a:effectLst/>
                <a:latin typeface="Times New Roman"/>
                <a:ea typeface="+mn-ea"/>
                <a:cs typeface="+mn-cs"/>
              </a:rPr>
              <a:t>SAS can perform calculations on dates starting from 1582 A.D.</a:t>
            </a:r>
          </a:p>
          <a:p>
            <a:r>
              <a:rPr lang="en-US" sz="1200" kern="1200" dirty="0">
                <a:solidFill>
                  <a:schemeClr val="tx1"/>
                </a:solidFill>
                <a:effectLst/>
                <a:latin typeface="Times New Roman"/>
                <a:ea typeface="+mn-ea"/>
                <a:cs typeface="+mn-cs"/>
              </a:rPr>
              <a:t>SAS can read either two- or four-digit year values. If SAS encounters a two-digit year, the YEARCUTOFF= system option is used to specify to which 100-year span the two-digit year should be attributed. For example, by setting the option YEARCUTOFF= option to 1950, the </a:t>
            </a:r>
            <a:br>
              <a:rPr lang="en-US" sz="1200" kern="1200" dirty="0">
                <a:solidFill>
                  <a:schemeClr val="tx1"/>
                </a:solidFill>
                <a:effectLst/>
                <a:latin typeface="Times New Roman"/>
                <a:ea typeface="+mn-ea"/>
                <a:cs typeface="+mn-cs"/>
              </a:rPr>
            </a:br>
            <a:r>
              <a:rPr lang="en-US" sz="1200" kern="1200" dirty="0">
                <a:solidFill>
                  <a:schemeClr val="tx1"/>
                </a:solidFill>
                <a:effectLst/>
                <a:latin typeface="Times New Roman"/>
                <a:ea typeface="+mn-ea"/>
                <a:cs typeface="+mn-cs"/>
              </a:rPr>
              <a:t>100-year span from 1950 to 2049 is used for two-digit year values.</a:t>
            </a:r>
          </a:p>
          <a:p>
            <a:endParaRPr lang="en-US" noProof="1">
              <a:latin typeface="Times New Roman" pitchFamily="18" charset="0"/>
            </a:endParaRPr>
          </a:p>
        </p:txBody>
      </p:sp>
    </p:spTree>
    <p:extLst>
      <p:ext uri="{BB962C8B-B14F-4D97-AF65-F5344CB8AC3E}">
        <p14:creationId xmlns:p14="http://schemas.microsoft.com/office/powerpoint/2010/main" val="1666294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22</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1526361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61A3C8-2318-4C27-9A33-DD6CBF1BDB4F}" type="slidenum">
              <a:rPr lang="en-US" sz="1200"/>
              <a:pPr/>
              <a:t>23</a:t>
            </a:fld>
            <a:endParaRPr 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p:txBody>
      </p:sp>
    </p:spTree>
    <p:extLst>
      <p:ext uri="{BB962C8B-B14F-4D97-AF65-F5344CB8AC3E}">
        <p14:creationId xmlns:p14="http://schemas.microsoft.com/office/powerpoint/2010/main" val="2853237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24</a:t>
            </a:fld>
            <a:endParaRPr lang="en-US" sz="1200" dirty="0">
              <a:solidFill>
                <a:prstClr val="black"/>
              </a:solidFill>
            </a:endParaRPr>
          </a:p>
        </p:txBody>
      </p:sp>
    </p:spTree>
    <p:extLst>
      <p:ext uri="{BB962C8B-B14F-4D97-AF65-F5344CB8AC3E}">
        <p14:creationId xmlns:p14="http://schemas.microsoft.com/office/powerpoint/2010/main" val="3794198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216025" y="914400"/>
            <a:ext cx="4425950" cy="3319463"/>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4151660-9308-464F-A8F8-CFDA0A1AC5F1}" type="slidenum">
              <a:rPr lang="en-US" sz="1200" smtClean="0"/>
              <a:pPr/>
              <a:t>25</a:t>
            </a:fld>
            <a:endParaRPr lang="en-US" sz="1200" dirty="0"/>
          </a:p>
        </p:txBody>
      </p:sp>
    </p:spTree>
    <p:extLst>
      <p:ext uri="{BB962C8B-B14F-4D97-AF65-F5344CB8AC3E}">
        <p14:creationId xmlns:p14="http://schemas.microsoft.com/office/powerpoint/2010/main" val="1905226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BE9DD4E6-C7B0-4595-8758-0169EF7824AB}" type="slidenum">
              <a:rPr lang="en-US" sz="1200">
                <a:latin typeface="Times New Roman" pitchFamily="18" charset="0"/>
              </a:rPr>
              <a:pPr/>
              <a:t>26</a:t>
            </a:fld>
            <a:endParaRPr lang="en-US" sz="1200" dirty="0">
              <a:latin typeface="Times New Roman" pitchFamily="18" charset="0"/>
            </a:endParaRPr>
          </a:p>
        </p:txBody>
      </p:sp>
      <p:sp>
        <p:nvSpPr>
          <p:cNvPr id="125955" name="Rectangle 2"/>
          <p:cNvSpPr>
            <a:spLocks noGrp="1" noRot="1" noChangeAspect="1" noChangeArrowheads="1" noTextEdit="1"/>
          </p:cNvSpPr>
          <p:nvPr>
            <p:ph type="sldImg"/>
          </p:nvPr>
        </p:nvSpPr>
        <p:spPr>
          <a:xfrm>
            <a:off x="1216025" y="914400"/>
            <a:ext cx="4425950" cy="3319463"/>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855585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27</a:t>
            </a:fld>
            <a:endParaRPr lang="en-US" dirty="0"/>
          </a:p>
        </p:txBody>
      </p:sp>
    </p:spTree>
    <p:extLst>
      <p:ext uri="{BB962C8B-B14F-4D97-AF65-F5344CB8AC3E}">
        <p14:creationId xmlns:p14="http://schemas.microsoft.com/office/powerpoint/2010/main" val="569219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28</a:t>
            </a:fld>
            <a:endParaRPr lang="en-US" dirty="0"/>
          </a:p>
        </p:txBody>
      </p:sp>
    </p:spTree>
    <p:extLst>
      <p:ext uri="{BB962C8B-B14F-4D97-AF65-F5344CB8AC3E}">
        <p14:creationId xmlns:p14="http://schemas.microsoft.com/office/powerpoint/2010/main" val="3664719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Arial" pitchFamily="34" charset="0"/>
              </a:defRPr>
            </a:lvl1pPr>
            <a:lvl2pPr marL="742950" indent="-285750" defTabSz="930275">
              <a:defRPr sz="2400">
                <a:solidFill>
                  <a:schemeClr val="tx1"/>
                </a:solidFill>
                <a:latin typeface="Arial" pitchFamily="34" charset="0"/>
              </a:defRPr>
            </a:lvl2pPr>
            <a:lvl3pPr marL="1143000" indent="-228600" defTabSz="930275">
              <a:defRPr sz="2400">
                <a:solidFill>
                  <a:schemeClr val="tx1"/>
                </a:solidFill>
                <a:latin typeface="Arial" pitchFamily="34" charset="0"/>
              </a:defRPr>
            </a:lvl3pPr>
            <a:lvl4pPr marL="1600200" indent="-228600" defTabSz="930275">
              <a:defRPr sz="2400">
                <a:solidFill>
                  <a:schemeClr val="tx1"/>
                </a:solidFill>
                <a:latin typeface="Arial" pitchFamily="34" charset="0"/>
              </a:defRPr>
            </a:lvl4pPr>
            <a:lvl5pPr marL="2057400" indent="-228600" defTabSz="930275">
              <a:defRPr sz="2400">
                <a:solidFill>
                  <a:schemeClr val="tx1"/>
                </a:solidFill>
                <a:latin typeface="Arial" pitchFamily="34" charset="0"/>
              </a:defRPr>
            </a:lvl5pPr>
            <a:lvl6pPr marL="2514600" indent="-228600" defTabSz="930275" eaLnBrk="0" fontAlgn="base" hangingPunct="0">
              <a:spcBef>
                <a:spcPct val="0"/>
              </a:spcBef>
              <a:spcAft>
                <a:spcPct val="0"/>
              </a:spcAft>
              <a:defRPr sz="2400">
                <a:solidFill>
                  <a:schemeClr val="tx1"/>
                </a:solidFill>
                <a:latin typeface="Arial" pitchFamily="34" charset="0"/>
              </a:defRPr>
            </a:lvl6pPr>
            <a:lvl7pPr marL="2971800" indent="-228600" defTabSz="930275" eaLnBrk="0" fontAlgn="base" hangingPunct="0">
              <a:spcBef>
                <a:spcPct val="0"/>
              </a:spcBef>
              <a:spcAft>
                <a:spcPct val="0"/>
              </a:spcAft>
              <a:defRPr sz="2400">
                <a:solidFill>
                  <a:schemeClr val="tx1"/>
                </a:solidFill>
                <a:latin typeface="Arial" pitchFamily="34" charset="0"/>
              </a:defRPr>
            </a:lvl7pPr>
            <a:lvl8pPr marL="3429000" indent="-228600" defTabSz="930275" eaLnBrk="0" fontAlgn="base" hangingPunct="0">
              <a:spcBef>
                <a:spcPct val="0"/>
              </a:spcBef>
              <a:spcAft>
                <a:spcPct val="0"/>
              </a:spcAft>
              <a:defRPr sz="2400">
                <a:solidFill>
                  <a:schemeClr val="tx1"/>
                </a:solidFill>
                <a:latin typeface="Arial" pitchFamily="34" charset="0"/>
              </a:defRPr>
            </a:lvl8pPr>
            <a:lvl9pPr marL="3886200" indent="-228600" defTabSz="930275" eaLnBrk="0" fontAlgn="base" hangingPunct="0">
              <a:spcBef>
                <a:spcPct val="0"/>
              </a:spcBef>
              <a:spcAft>
                <a:spcPct val="0"/>
              </a:spcAft>
              <a:defRPr sz="2400">
                <a:solidFill>
                  <a:schemeClr val="tx1"/>
                </a:solidFill>
                <a:latin typeface="Arial" pitchFamily="34" charset="0"/>
              </a:defRPr>
            </a:lvl9pPr>
          </a:lstStyle>
          <a:p>
            <a:fld id="{3783D7FD-9E60-4881-9BA2-B889B9A4AFCB}" type="slidenum">
              <a:rPr lang="en-US" sz="1200" smtClean="0">
                <a:latin typeface="Times New Roman" pitchFamily="18" charset="0"/>
              </a:rPr>
              <a:pPr/>
              <a:t>29</a:t>
            </a:fld>
            <a:endParaRPr lang="en-US" sz="1200" dirty="0">
              <a:latin typeface="Times New Roman" pitchFamily="18" charset="0"/>
            </a:endParaRPr>
          </a:p>
        </p:txBody>
      </p:sp>
      <p:sp>
        <p:nvSpPr>
          <p:cNvPr id="130051" name="Rectangle 2"/>
          <p:cNvSpPr>
            <a:spLocks noGrp="1" noRot="1" noChangeAspect="1" noChangeArrowheads="1" noTextEdit="1"/>
          </p:cNvSpPr>
          <p:nvPr>
            <p:ph type="sldImg"/>
          </p:nvPr>
        </p:nvSpPr>
        <p:spPr>
          <a:xfrm>
            <a:off x="1216025" y="914400"/>
            <a:ext cx="4425950" cy="3319463"/>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1032813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C245FBCB-B83C-4372-A28C-8709EB5FBBB3}" type="slidenum">
              <a:rPr lang="en-US" sz="1200">
                <a:latin typeface="Times New Roman" pitchFamily="18" charset="0"/>
              </a:rPr>
              <a:pPr/>
              <a:t>3</a:t>
            </a:fld>
            <a:endParaRPr lang="en-US" sz="1200" dirty="0">
              <a:latin typeface="Times New Roman" pitchFamily="18" charset="0"/>
            </a:endParaRPr>
          </a:p>
        </p:txBody>
      </p:sp>
      <p:sp>
        <p:nvSpPr>
          <p:cNvPr id="92163" name="Rectangle 2"/>
          <p:cNvSpPr>
            <a:spLocks noGrp="1" noRot="1" noChangeAspect="1" noChangeArrowheads="1" noTextEdit="1"/>
          </p:cNvSpPr>
          <p:nvPr>
            <p:ph type="sldImg"/>
          </p:nvPr>
        </p:nvSpPr>
        <p:spPr>
          <a:xfrm>
            <a:off x="1216025" y="914400"/>
            <a:ext cx="4425950" cy="3319463"/>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3701953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30</a:t>
            </a:fld>
            <a:endParaRPr lang="en-US" dirty="0"/>
          </a:p>
        </p:txBody>
      </p:sp>
    </p:spTree>
    <p:extLst>
      <p:ext uri="{BB962C8B-B14F-4D97-AF65-F5344CB8AC3E}">
        <p14:creationId xmlns:p14="http://schemas.microsoft.com/office/powerpoint/2010/main" val="3859882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 – I messed up this slide and did not have access to the file cabinet graphic. </a:t>
            </a:r>
          </a:p>
          <a:p>
            <a:r>
              <a:rPr lang="en-US" dirty="0"/>
              <a:t>I copied this one from the WORD doc. </a:t>
            </a:r>
          </a:p>
          <a:p>
            <a:r>
              <a:rPr lang="en-US" dirty="0"/>
              <a:t>Please replace this</a:t>
            </a:r>
            <a:r>
              <a:rPr lang="en-US" baseline="0" dirty="0"/>
              <a:t> with the original graphic.</a:t>
            </a:r>
          </a:p>
          <a:p>
            <a:r>
              <a:rPr lang="en-US" baseline="0" dirty="0"/>
              <a:t> </a:t>
            </a:r>
          </a:p>
          <a:p>
            <a:r>
              <a:rPr lang="en-US" baseline="0" dirty="0"/>
              <a:t>See next slide also</a:t>
            </a:r>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31</a:t>
            </a:fld>
            <a:endParaRPr lang="en-US" dirty="0"/>
          </a:p>
        </p:txBody>
      </p:sp>
    </p:spTree>
    <p:extLst>
      <p:ext uri="{BB962C8B-B14F-4D97-AF65-F5344CB8AC3E}">
        <p14:creationId xmlns:p14="http://schemas.microsoft.com/office/powerpoint/2010/main" val="134660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 is the default libref.</a:t>
            </a:r>
          </a:p>
        </p:txBody>
      </p:sp>
      <p:sp>
        <p:nvSpPr>
          <p:cNvPr id="4" name="Slide Number Placeholder 3"/>
          <p:cNvSpPr>
            <a:spLocks noGrp="1"/>
          </p:cNvSpPr>
          <p:nvPr>
            <p:ph type="sldNum" sz="quarter" idx="10"/>
          </p:nvPr>
        </p:nvSpPr>
        <p:spPr/>
        <p:txBody>
          <a:bodyPr/>
          <a:lstStyle/>
          <a:p>
            <a:fld id="{D90D6552-848C-4473-B79C-AF027F20570C}" type="slidenum">
              <a:rPr lang="en-US" smtClean="0"/>
              <a:pPr/>
              <a:t>32</a:t>
            </a:fld>
            <a:endParaRPr lang="en-US" dirty="0"/>
          </a:p>
        </p:txBody>
      </p:sp>
    </p:spTree>
    <p:extLst>
      <p:ext uri="{BB962C8B-B14F-4D97-AF65-F5344CB8AC3E}">
        <p14:creationId xmlns:p14="http://schemas.microsoft.com/office/powerpoint/2010/main" val="1822460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1">
                <a:latin typeface="Times New Roman" pitchFamily="18" charset="0"/>
              </a:rPr>
              <a:t>You can access the system libraries or create your own. The libraries you create are permanent.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1">
                <a:latin typeface="Times New Roman" pitchFamily="18" charset="0"/>
              </a:rPr>
              <a:t>If you can make a Windows folder, then you can create a SAS library. Lets take a closer look.</a:t>
            </a:r>
            <a:endParaRPr lang="en-US" noProof="1">
              <a:latin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33</a:t>
            </a:fld>
            <a:endParaRPr lang="en-US" dirty="0"/>
          </a:p>
        </p:txBody>
      </p:sp>
    </p:spTree>
    <p:extLst>
      <p:ext uri="{BB962C8B-B14F-4D97-AF65-F5344CB8AC3E}">
        <p14:creationId xmlns:p14="http://schemas.microsoft.com/office/powerpoint/2010/main" val="472299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 Microsoft Windows a</a:t>
            </a:r>
            <a:r>
              <a:rPr lang="en-US" baseline="0" dirty="0"/>
              <a:t> SAS library is </a:t>
            </a:r>
            <a:endParaRPr lang="en-US" dirty="0"/>
          </a:p>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34</a:t>
            </a:fld>
            <a:endParaRPr lang="en-US" dirty="0"/>
          </a:p>
        </p:txBody>
      </p:sp>
    </p:spTree>
    <p:extLst>
      <p:ext uri="{BB962C8B-B14F-4D97-AF65-F5344CB8AC3E}">
        <p14:creationId xmlns:p14="http://schemas.microsoft.com/office/powerpoint/2010/main" val="13689940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35</a:t>
            </a:fld>
            <a:endParaRPr lang="en-US" dirty="0"/>
          </a:p>
        </p:txBody>
      </p:sp>
    </p:spTree>
    <p:extLst>
      <p:ext uri="{BB962C8B-B14F-4D97-AF65-F5344CB8AC3E}">
        <p14:creationId xmlns:p14="http://schemas.microsoft.com/office/powerpoint/2010/main" val="23562371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Notes: </a:t>
            </a:r>
            <a:r>
              <a:rPr lang="en-US" sz="1200" kern="1200" dirty="0">
                <a:solidFill>
                  <a:schemeClr val="tx1"/>
                </a:solidFill>
                <a:effectLst/>
                <a:latin typeface="Times New Roman"/>
                <a:ea typeface="+mn-ea"/>
                <a:cs typeface="+mn-cs"/>
              </a:rPr>
              <a:t>In the Microsoft Windows environment an existing folder is used as a SAS library. The LIBNAME statement cannot create a new folder.</a:t>
            </a:r>
          </a:p>
          <a:p>
            <a:pPr lvl="0"/>
            <a:r>
              <a:rPr lang="en-US" sz="1200" kern="1200" dirty="0">
                <a:solidFill>
                  <a:schemeClr val="tx1"/>
                </a:solidFill>
                <a:effectLst/>
                <a:latin typeface="Times New Roman"/>
                <a:ea typeface="+mn-ea"/>
                <a:cs typeface="+mn-cs"/>
              </a:rPr>
              <a:t>In the UNIX environment an existing directory is used as a SAS library. The LIBNAME statement cannot create a new directory.</a:t>
            </a:r>
          </a:p>
          <a:p>
            <a:pPr lvl="0"/>
            <a:r>
              <a:rPr lang="en-US" sz="1200" kern="1200" dirty="0">
                <a:solidFill>
                  <a:schemeClr val="tx1"/>
                </a:solidFill>
                <a:effectLst/>
                <a:latin typeface="Times New Roman"/>
                <a:ea typeface="+mn-ea"/>
                <a:cs typeface="+mn-cs"/>
              </a:rPr>
              <a:t>In the z/OS environment a sequential file is used as a SAS library. z/OS (OS/390) users can use a SAS LIBNAME statement, a DD statement or a TSO ALLOCATE command. These statements and commands can create a new library.</a:t>
            </a:r>
          </a:p>
          <a:p>
            <a:pPr marL="0" marR="0" indent="0" algn="l" defTabSz="914400" rtl="0" eaLnBrk="1" fontAlgn="auto" latinLnBrk="0" hangingPunct="1">
              <a:lnSpc>
                <a:spcPct val="100000"/>
              </a:lnSpc>
              <a:spcBef>
                <a:spcPts val="0"/>
              </a:spcBef>
              <a:spcAft>
                <a:spcPts val="0"/>
              </a:spcAft>
              <a:buClrTx/>
              <a:buSzTx/>
              <a:buFontTx/>
              <a:buNone/>
              <a:tabLst/>
              <a:defRPr/>
            </a:pPr>
            <a:r>
              <a:rPr lang="en-US" noProof="1">
                <a:latin typeface="Times New Roman"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IG: The LIBNAME statement makes this connection. You assign a short name called</a:t>
            </a:r>
            <a:r>
              <a:rPr lang="en-US" baseline="0" dirty="0"/>
              <a:t> a libref or library reference name with the folder. The libref must be 8 characters or less and begin with a letter or underscore followed by letters, underscores and digits.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this example we are associating the libref perm with the folder S</a:t>
            </a:r>
            <a:r>
              <a:rPr lang="en-US" baseline="0" dirty="0">
                <a:sym typeface="Wingdings" pitchFamily="2" charset="2"/>
              </a:rPr>
              <a:t>:\workshop, which is the location of the orion files in our training centers</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LIBNAME statement is used</a:t>
            </a:r>
            <a:r>
              <a:rPr lang="en-US" baseline="0" dirty="0"/>
              <a:t> in SAS in every operating system, but implementation varies.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36</a:t>
            </a:fld>
            <a:endParaRPr lang="en-US" dirty="0"/>
          </a:p>
        </p:txBody>
      </p:sp>
    </p:spTree>
    <p:extLst>
      <p:ext uri="{BB962C8B-B14F-4D97-AF65-F5344CB8AC3E}">
        <p14:creationId xmlns:p14="http://schemas.microsoft.com/office/powerpoint/2010/main" val="2546459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IG: Check</a:t>
            </a:r>
            <a:r>
              <a:rPr lang="en-US" baseline="0" dirty="0"/>
              <a:t> the log after submitting a LI</a:t>
            </a:r>
            <a:r>
              <a:rPr lang="en-US" dirty="0"/>
              <a:t>BNAME</a:t>
            </a:r>
            <a:r>
              <a:rPr lang="en-US" baseline="0" dirty="0"/>
              <a:t> statement. Here we see that it executed successfully and assigned the libref perm with the physical folder c:\mysasfiles.</a:t>
            </a:r>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37</a:t>
            </a:fld>
            <a:endParaRPr lang="en-US" dirty="0"/>
          </a:p>
        </p:txBody>
      </p:sp>
    </p:spTree>
    <p:extLst>
      <p:ext uri="{BB962C8B-B14F-4D97-AF65-F5344CB8AC3E}">
        <p14:creationId xmlns:p14="http://schemas.microsoft.com/office/powerpoint/2010/main" val="442605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Remember that </a:t>
            </a:r>
            <a:r>
              <a:rPr lang="en-US" dirty="0" err="1"/>
              <a:t>libref</a:t>
            </a:r>
            <a:r>
              <a:rPr lang="en-US" dirty="0"/>
              <a:t> stays in effect until changed or</a:t>
            </a:r>
            <a:r>
              <a:rPr lang="en-US" baseline="0" dirty="0"/>
              <a:t> cancelled. To change a libref submit another LIBNMAE statement to associate the libref with a different location.</a:t>
            </a:r>
          </a:p>
          <a:p>
            <a:r>
              <a:rPr lang="en-US" baseline="0" dirty="0"/>
              <a:t> </a:t>
            </a:r>
          </a:p>
          <a:p>
            <a:r>
              <a:rPr lang="en-US" baseline="0" dirty="0"/>
              <a:t>To cancel a libref submit a LIBNAME statement with the CLEAR option.</a:t>
            </a:r>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38</a:t>
            </a:fld>
            <a:endParaRPr lang="en-US" dirty="0"/>
          </a:p>
        </p:txBody>
      </p:sp>
    </p:spTree>
    <p:extLst>
      <p:ext uri="{BB962C8B-B14F-4D97-AF65-F5344CB8AC3E}">
        <p14:creationId xmlns:p14="http://schemas.microsoft.com/office/powerpoint/2010/main" val="297955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09F725-D615-4877-91D4-4F471991339A}" type="slidenum">
              <a:rPr lang="en-US" sz="1200"/>
              <a:pPr/>
              <a:t>39</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Type answer here</a:t>
            </a:r>
          </a:p>
          <a:p>
            <a:endParaRPr lang="en-US" dirty="0"/>
          </a:p>
        </p:txBody>
      </p:sp>
    </p:spTree>
    <p:extLst>
      <p:ext uri="{BB962C8B-B14F-4D97-AF65-F5344CB8AC3E}">
        <p14:creationId xmlns:p14="http://schemas.microsoft.com/office/powerpoint/2010/main" val="258593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0D6552-848C-4473-B79C-AF027F20570C}" type="slidenum">
              <a:rPr lang="en-US" smtClean="0"/>
              <a:pPr/>
              <a:t>4</a:t>
            </a:fld>
            <a:endParaRPr lang="en-US" dirty="0"/>
          </a:p>
        </p:txBody>
      </p:sp>
    </p:spTree>
    <p:extLst>
      <p:ext uri="{BB962C8B-B14F-4D97-AF65-F5344CB8AC3E}">
        <p14:creationId xmlns:p14="http://schemas.microsoft.com/office/powerpoint/2010/main" val="2215976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09F725-D615-4877-91D4-4F471991339A}" type="slidenum">
              <a:rPr lang="en-US" sz="1200"/>
              <a:pPr/>
              <a:t>40</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r>
              <a:rPr lang="en-US" dirty="0"/>
              <a:t>b</a:t>
            </a:r>
          </a:p>
          <a:p>
            <a:endParaRPr lang="en-US" dirty="0"/>
          </a:p>
        </p:txBody>
      </p:sp>
    </p:spTree>
    <p:extLst>
      <p:ext uri="{BB962C8B-B14F-4D97-AF65-F5344CB8AC3E}">
        <p14:creationId xmlns:p14="http://schemas.microsoft.com/office/powerpoint/2010/main" val="2765118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 Microsoft Windows a</a:t>
            </a:r>
            <a:r>
              <a:rPr lang="en-US" baseline="0" dirty="0"/>
              <a:t> SAS library is </a:t>
            </a:r>
            <a:endParaRPr lang="en-US" dirty="0"/>
          </a:p>
          <a:p>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41</a:t>
            </a:fld>
            <a:endParaRPr lang="en-US" dirty="0"/>
          </a:p>
        </p:txBody>
      </p:sp>
    </p:spTree>
    <p:extLst>
      <p:ext uri="{BB962C8B-B14F-4D97-AF65-F5344CB8AC3E}">
        <p14:creationId xmlns:p14="http://schemas.microsoft.com/office/powerpoint/2010/main" val="3836613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AC11A54-6682-41D9-8BC1-75EB5750FBD4}" type="slidenum">
              <a:rPr lang="en-US" sz="1200">
                <a:latin typeface="Times New Roman" pitchFamily="18" charset="0"/>
              </a:rPr>
              <a:pPr/>
              <a:t>42</a:t>
            </a:fld>
            <a:endParaRPr lang="en-US" sz="1200" dirty="0">
              <a:latin typeface="Times New Roman" pitchFamily="18" charset="0"/>
            </a:endParaRPr>
          </a:p>
        </p:txBody>
      </p:sp>
      <p:sp>
        <p:nvSpPr>
          <p:cNvPr id="141315" name="Rectangle 2"/>
          <p:cNvSpPr>
            <a:spLocks noGrp="1" noRot="1" noChangeAspect="1" noChangeArrowheads="1" noTextEdit="1"/>
          </p:cNvSpPr>
          <p:nvPr>
            <p:ph type="sldImg"/>
          </p:nvPr>
        </p:nvSpPr>
        <p:spPr>
          <a:xfrm>
            <a:off x="1216025" y="914400"/>
            <a:ext cx="4425950" cy="3319463"/>
          </a:xfrm>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Times New Roman" pitchFamily="18" charset="0"/>
              </a:rPr>
              <a:t>Instead of using the Explorer window, a point-and-click method, you can submit a PROC CONTENTS step to view the contents of a library.</a:t>
            </a:r>
            <a:r>
              <a:rPr lang="en-US" baseline="0" dirty="0">
                <a:latin typeface="Times New Roman" pitchFamily="18" charset="0"/>
              </a:rPr>
              <a:t> </a:t>
            </a:r>
          </a:p>
          <a:p>
            <a:r>
              <a:rPr lang="en-US" baseline="0" dirty="0">
                <a:latin typeface="Times New Roman" pitchFamily="18" charset="0"/>
              </a:rPr>
              <a:t>_ALL_ indicates that you want a report for all data sets in the library.</a:t>
            </a:r>
          </a:p>
          <a:p>
            <a:r>
              <a:rPr lang="en-US" baseline="0" dirty="0">
                <a:latin typeface="Times New Roman" pitchFamily="18" charset="0"/>
              </a:rPr>
              <a:t>NODS suppresses the descriptor portion of the output so that you only see a list of the data sets in the specified library. You can think of NODS as No Descriptor”.</a:t>
            </a:r>
            <a:endParaRPr lang="en-US" dirty="0">
              <a:latin typeface="Times New Roman" pitchFamily="18" charset="0"/>
            </a:endParaRPr>
          </a:p>
        </p:txBody>
      </p:sp>
    </p:spTree>
    <p:extLst>
      <p:ext uri="{BB962C8B-B14F-4D97-AF65-F5344CB8AC3E}">
        <p14:creationId xmlns:p14="http://schemas.microsoft.com/office/powerpoint/2010/main" val="46679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16025" y="914400"/>
            <a:ext cx="4425950" cy="3319463"/>
          </a:xfrm>
        </p:spPr>
      </p:sp>
      <p:sp>
        <p:nvSpPr>
          <p:cNvPr id="3" name="Notes Placeholder 2"/>
          <p:cNvSpPr>
            <a:spLocks noGrp="1"/>
          </p:cNvSpPr>
          <p:nvPr>
            <p:ph type="body" idx="1"/>
          </p:nvPr>
        </p:nvSpPr>
        <p:spPr/>
        <p:txBody>
          <a:bodyPr/>
          <a:lstStyle/>
          <a:p>
            <a:r>
              <a:rPr lang="en-US" dirty="0"/>
              <a:t>Here is a partial list of data</a:t>
            </a:r>
            <a:r>
              <a:rPr lang="en-US" baseline="0" dirty="0"/>
              <a:t> sets in the </a:t>
            </a:r>
            <a:r>
              <a:rPr lang="en-US" b="1" baseline="0" dirty="0"/>
              <a:t>orion</a:t>
            </a:r>
            <a:r>
              <a:rPr lang="en-US" baseline="0" dirty="0"/>
              <a:t> library. Notice that the header information indicates that the data sets reside in S:\workshop.</a:t>
            </a:r>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43</a:t>
            </a:fld>
            <a:endParaRPr lang="en-US" dirty="0"/>
          </a:p>
        </p:txBody>
      </p:sp>
    </p:spTree>
    <p:extLst>
      <p:ext uri="{BB962C8B-B14F-4D97-AF65-F5344CB8AC3E}">
        <p14:creationId xmlns:p14="http://schemas.microsoft.com/office/powerpoint/2010/main" val="3980172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demo will show you both methods of exploring the contents of a library. </a:t>
            </a:r>
          </a:p>
        </p:txBody>
      </p:sp>
      <p:sp>
        <p:nvSpPr>
          <p:cNvPr id="4" name="Slide Number Placeholder 3"/>
          <p:cNvSpPr>
            <a:spLocks noGrp="1"/>
          </p:cNvSpPr>
          <p:nvPr>
            <p:ph type="sldNum" sz="quarter" idx="10"/>
          </p:nvPr>
        </p:nvSpPr>
        <p:spPr/>
        <p:txBody>
          <a:bodyPr/>
          <a:lstStyle/>
          <a:p>
            <a:fld id="{D90D6552-848C-4473-B79C-AF027F20570C}" type="slidenum">
              <a:rPr lang="en-US" smtClean="0"/>
              <a:pPr/>
              <a:t>44</a:t>
            </a:fld>
            <a:endParaRPr lang="en-US" dirty="0"/>
          </a:p>
        </p:txBody>
      </p:sp>
    </p:spTree>
    <p:extLst>
      <p:ext uri="{BB962C8B-B14F-4D97-AF65-F5344CB8AC3E}">
        <p14:creationId xmlns:p14="http://schemas.microsoft.com/office/powerpoint/2010/main" val="15752265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76BEF42-25FD-4E3A-A3D1-39B1D080F24E}" type="slidenum">
              <a:rPr lang="en-US" sz="1200">
                <a:solidFill>
                  <a:prstClr val="black"/>
                </a:solidFill>
              </a:rPr>
              <a:pPr/>
              <a:t>45</a:t>
            </a:fld>
            <a:endParaRPr lang="en-US" sz="1200" dirty="0">
              <a:solidFill>
                <a:prstClr val="black"/>
              </a:solidFill>
            </a:endParaRPr>
          </a:p>
        </p:txBody>
      </p:sp>
    </p:spTree>
    <p:extLst>
      <p:ext uri="{BB962C8B-B14F-4D97-AF65-F5344CB8AC3E}">
        <p14:creationId xmlns:p14="http://schemas.microsoft.com/office/powerpoint/2010/main" val="1664618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EA4B456-A5FD-4A4D-8903-FA419A4D2D2B}" type="slidenum">
              <a:rPr lang="en-US" sz="1200">
                <a:solidFill>
                  <a:prstClr val="black"/>
                </a:solidFill>
              </a:rPr>
              <a:pPr/>
              <a:t>46</a:t>
            </a:fld>
            <a:endParaRPr lang="en-US" sz="120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Would like a review of the exercises?</a:t>
            </a:r>
          </a:p>
          <a:p>
            <a:r>
              <a:rPr lang="en-US" dirty="0"/>
              <a:t>Please answer with your Yes or No seat indicator.</a:t>
            </a:r>
          </a:p>
          <a:p>
            <a:endParaRPr lang="en-US" dirty="0"/>
          </a:p>
        </p:txBody>
      </p:sp>
    </p:spTree>
    <p:extLst>
      <p:ext uri="{BB962C8B-B14F-4D97-AF65-F5344CB8AC3E}">
        <p14:creationId xmlns:p14="http://schemas.microsoft.com/office/powerpoint/2010/main" val="2388956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sz="1200">
                <a:solidFill>
                  <a:schemeClr val="tx1"/>
                </a:solidFill>
                <a:latin typeface="Arial" pitchFamily="34" charset="0"/>
              </a:defRPr>
            </a:lvl1pPr>
            <a:lvl2pPr marL="730171" indent="-280835" defTabSz="914274" eaLnBrk="0" hangingPunct="0">
              <a:defRPr sz="1200">
                <a:solidFill>
                  <a:schemeClr val="tx1"/>
                </a:solidFill>
                <a:latin typeface="Arial" pitchFamily="34" charset="0"/>
              </a:defRPr>
            </a:lvl2pPr>
            <a:lvl3pPr marL="1123340" indent="-224668" defTabSz="914274" eaLnBrk="0" hangingPunct="0">
              <a:defRPr sz="1200">
                <a:solidFill>
                  <a:schemeClr val="tx1"/>
                </a:solidFill>
                <a:latin typeface="Arial" pitchFamily="34" charset="0"/>
              </a:defRPr>
            </a:lvl3pPr>
            <a:lvl4pPr marL="1572677" indent="-224668" defTabSz="914274" eaLnBrk="0" hangingPunct="0">
              <a:defRPr sz="1200">
                <a:solidFill>
                  <a:schemeClr val="tx1"/>
                </a:solidFill>
                <a:latin typeface="Arial" pitchFamily="34" charset="0"/>
              </a:defRPr>
            </a:lvl4pPr>
            <a:lvl5pPr marL="2022013" indent="-224668" defTabSz="914274" eaLnBrk="0" hangingPunct="0">
              <a:defRPr sz="1200">
                <a:solidFill>
                  <a:schemeClr val="tx1"/>
                </a:solidFill>
                <a:latin typeface="Arial" pitchFamily="34" charset="0"/>
              </a:defRPr>
            </a:lvl5pPr>
            <a:lvl6pPr marL="2471349" indent="-224668" defTabSz="914274" eaLnBrk="0" fontAlgn="base" hangingPunct="0">
              <a:spcBef>
                <a:spcPct val="0"/>
              </a:spcBef>
              <a:spcAft>
                <a:spcPct val="0"/>
              </a:spcAft>
              <a:defRPr sz="1200">
                <a:solidFill>
                  <a:schemeClr val="tx1"/>
                </a:solidFill>
                <a:latin typeface="Arial" pitchFamily="34" charset="0"/>
              </a:defRPr>
            </a:lvl6pPr>
            <a:lvl7pPr marL="2920685" indent="-224668" defTabSz="914274" eaLnBrk="0" fontAlgn="base" hangingPunct="0">
              <a:spcBef>
                <a:spcPct val="0"/>
              </a:spcBef>
              <a:spcAft>
                <a:spcPct val="0"/>
              </a:spcAft>
              <a:defRPr sz="1200">
                <a:solidFill>
                  <a:schemeClr val="tx1"/>
                </a:solidFill>
                <a:latin typeface="Arial" pitchFamily="34" charset="0"/>
              </a:defRPr>
            </a:lvl7pPr>
            <a:lvl8pPr marL="3370021" indent="-224668" defTabSz="914274" eaLnBrk="0" fontAlgn="base" hangingPunct="0">
              <a:spcBef>
                <a:spcPct val="0"/>
              </a:spcBef>
              <a:spcAft>
                <a:spcPct val="0"/>
              </a:spcAft>
              <a:defRPr sz="1200">
                <a:solidFill>
                  <a:schemeClr val="tx1"/>
                </a:solidFill>
                <a:latin typeface="Arial" pitchFamily="34" charset="0"/>
              </a:defRPr>
            </a:lvl8pPr>
            <a:lvl9pPr marL="3819357" indent="-224668" defTabSz="914274" eaLnBrk="0" fontAlgn="base" hangingPunct="0">
              <a:spcBef>
                <a:spcPct val="0"/>
              </a:spcBef>
              <a:spcAft>
                <a:spcPct val="0"/>
              </a:spcAft>
              <a:defRPr sz="1200">
                <a:solidFill>
                  <a:schemeClr val="tx1"/>
                </a:solidFill>
                <a:latin typeface="Arial" pitchFamily="34" charset="0"/>
              </a:defRPr>
            </a:lvl9pPr>
          </a:lstStyle>
          <a:p>
            <a:pPr eaLnBrk="1" hangingPunct="1"/>
            <a:fld id="{FFF6ECC3-8839-4E84-998B-8F5CB1AFAAED}" type="slidenum">
              <a:rPr lang="en-US"/>
              <a:pPr eaLnBrk="1" hangingPunct="1"/>
              <a:t>47</a:t>
            </a:fld>
            <a:endParaRPr lang="en-US" dirty="0"/>
          </a:p>
        </p:txBody>
      </p:sp>
      <p:sp>
        <p:nvSpPr>
          <p:cNvPr id="467971" name="Rectangle 2"/>
          <p:cNvSpPr>
            <a:spLocks noGrp="1" noRot="1" noChangeAspect="1" noChangeArrowheads="1" noTextEdit="1"/>
          </p:cNvSpPr>
          <p:nvPr>
            <p:ph type="sldImg"/>
          </p:nvPr>
        </p:nvSpPr>
        <p:spPr>
          <a:xfrm>
            <a:off x="1108075" y="696913"/>
            <a:ext cx="4654550" cy="3490912"/>
          </a:xfrm>
          <a:ln/>
        </p:spPr>
      </p:sp>
      <p:sp>
        <p:nvSpPr>
          <p:cNvPr id="467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Times New Roman" pitchFamily="18" charset="0"/>
              </a:rPr>
              <a:t>Correct answer: a</a:t>
            </a:r>
          </a:p>
          <a:p>
            <a:pPr eaLnBrk="1" hangingPunct="1"/>
            <a:r>
              <a:rPr lang="en-US" i="0" dirty="0">
                <a:latin typeface="Times New Roman" pitchFamily="18" charset="0"/>
              </a:rPr>
              <a:t>The</a:t>
            </a:r>
            <a:r>
              <a:rPr lang="en-US" i="0" baseline="0" dirty="0">
                <a:latin typeface="Times New Roman" pitchFamily="18" charset="0"/>
              </a:rPr>
              <a:t> descriptor portion contains general properties, such as the data set name and number of observations. It also contains the variable properties, including the name, type, and length of variables. The data portion contains the data, or variable values.</a:t>
            </a:r>
            <a:endParaRPr lang="en-US" i="0" dirty="0">
              <a:latin typeface="Times New Roman" pitchFamily="18" charset="0"/>
            </a:endParaRPr>
          </a:p>
        </p:txBody>
      </p:sp>
    </p:spTree>
    <p:extLst>
      <p:ext uri="{BB962C8B-B14F-4D97-AF65-F5344CB8AC3E}">
        <p14:creationId xmlns:p14="http://schemas.microsoft.com/office/powerpoint/2010/main" val="496746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sz="1200">
                <a:solidFill>
                  <a:schemeClr val="tx1"/>
                </a:solidFill>
                <a:latin typeface="Arial" pitchFamily="34" charset="0"/>
              </a:defRPr>
            </a:lvl1pPr>
            <a:lvl2pPr marL="730171" indent="-280835" defTabSz="914274" eaLnBrk="0" hangingPunct="0">
              <a:defRPr sz="1200">
                <a:solidFill>
                  <a:schemeClr val="tx1"/>
                </a:solidFill>
                <a:latin typeface="Arial" pitchFamily="34" charset="0"/>
              </a:defRPr>
            </a:lvl2pPr>
            <a:lvl3pPr marL="1123340" indent="-224668" defTabSz="914274" eaLnBrk="0" hangingPunct="0">
              <a:defRPr sz="1200">
                <a:solidFill>
                  <a:schemeClr val="tx1"/>
                </a:solidFill>
                <a:latin typeface="Arial" pitchFamily="34" charset="0"/>
              </a:defRPr>
            </a:lvl3pPr>
            <a:lvl4pPr marL="1572677" indent="-224668" defTabSz="914274" eaLnBrk="0" hangingPunct="0">
              <a:defRPr sz="1200">
                <a:solidFill>
                  <a:schemeClr val="tx1"/>
                </a:solidFill>
                <a:latin typeface="Arial" pitchFamily="34" charset="0"/>
              </a:defRPr>
            </a:lvl4pPr>
            <a:lvl5pPr marL="2022013" indent="-224668" defTabSz="914274" eaLnBrk="0" hangingPunct="0">
              <a:defRPr sz="1200">
                <a:solidFill>
                  <a:schemeClr val="tx1"/>
                </a:solidFill>
                <a:latin typeface="Arial" pitchFamily="34" charset="0"/>
              </a:defRPr>
            </a:lvl5pPr>
            <a:lvl6pPr marL="2471349" indent="-224668" defTabSz="914274" eaLnBrk="0" fontAlgn="base" hangingPunct="0">
              <a:spcBef>
                <a:spcPct val="0"/>
              </a:spcBef>
              <a:spcAft>
                <a:spcPct val="0"/>
              </a:spcAft>
              <a:defRPr sz="1200">
                <a:solidFill>
                  <a:schemeClr val="tx1"/>
                </a:solidFill>
                <a:latin typeface="Arial" pitchFamily="34" charset="0"/>
              </a:defRPr>
            </a:lvl6pPr>
            <a:lvl7pPr marL="2920685" indent="-224668" defTabSz="914274" eaLnBrk="0" fontAlgn="base" hangingPunct="0">
              <a:spcBef>
                <a:spcPct val="0"/>
              </a:spcBef>
              <a:spcAft>
                <a:spcPct val="0"/>
              </a:spcAft>
              <a:defRPr sz="1200">
                <a:solidFill>
                  <a:schemeClr val="tx1"/>
                </a:solidFill>
                <a:latin typeface="Arial" pitchFamily="34" charset="0"/>
              </a:defRPr>
            </a:lvl7pPr>
            <a:lvl8pPr marL="3370021" indent="-224668" defTabSz="914274" eaLnBrk="0" fontAlgn="base" hangingPunct="0">
              <a:spcBef>
                <a:spcPct val="0"/>
              </a:spcBef>
              <a:spcAft>
                <a:spcPct val="0"/>
              </a:spcAft>
              <a:defRPr sz="1200">
                <a:solidFill>
                  <a:schemeClr val="tx1"/>
                </a:solidFill>
                <a:latin typeface="Arial" pitchFamily="34" charset="0"/>
              </a:defRPr>
            </a:lvl8pPr>
            <a:lvl9pPr marL="3819357" indent="-224668" defTabSz="914274" eaLnBrk="0" fontAlgn="base" hangingPunct="0">
              <a:spcBef>
                <a:spcPct val="0"/>
              </a:spcBef>
              <a:spcAft>
                <a:spcPct val="0"/>
              </a:spcAft>
              <a:defRPr sz="1200">
                <a:solidFill>
                  <a:schemeClr val="tx1"/>
                </a:solidFill>
                <a:latin typeface="Arial" pitchFamily="34" charset="0"/>
              </a:defRPr>
            </a:lvl9pPr>
          </a:lstStyle>
          <a:p>
            <a:pPr eaLnBrk="1" hangingPunct="1"/>
            <a:fld id="{A83E55A9-9CD8-480D-A1B9-2D1988E43D9A}" type="slidenum">
              <a:rPr lang="en-US"/>
              <a:pPr eaLnBrk="1" hangingPunct="1"/>
              <a:t>48</a:t>
            </a:fld>
            <a:endParaRPr lang="en-US" dirty="0"/>
          </a:p>
        </p:txBody>
      </p:sp>
      <p:sp>
        <p:nvSpPr>
          <p:cNvPr id="513027" name="Rectangle 2"/>
          <p:cNvSpPr>
            <a:spLocks noGrp="1" noRot="1" noChangeAspect="1" noChangeArrowheads="1" noTextEdit="1"/>
          </p:cNvSpPr>
          <p:nvPr>
            <p:ph type="sldImg"/>
          </p:nvPr>
        </p:nvSpPr>
        <p:spPr>
          <a:xfrm>
            <a:off x="1108075" y="696913"/>
            <a:ext cx="4654550" cy="3490912"/>
          </a:xfrm>
          <a:ln/>
        </p:spPr>
      </p:sp>
      <p:sp>
        <p:nvSpPr>
          <p:cNvPr id="5212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668" indent="-224668">
              <a:defRPr/>
            </a:pPr>
            <a:r>
              <a:rPr lang="en-US" dirty="0">
                <a:latin typeface="Times New Roman" pitchFamily="18" charset="0"/>
              </a:rPr>
              <a:t>Correct answer: b</a:t>
            </a:r>
          </a:p>
          <a:p>
            <a:pPr marL="224668" indent="-224668">
              <a:defRPr/>
            </a:pPr>
            <a:r>
              <a:rPr lang="sv-SE" b="1" dirty="0">
                <a:latin typeface="Times New Roman" pitchFamily="18" charset="0"/>
              </a:rPr>
              <a:t>Month</a:t>
            </a:r>
            <a:r>
              <a:rPr lang="sv-SE" dirty="0">
                <a:latin typeface="Times New Roman" pitchFamily="18" charset="0"/>
              </a:rPr>
              <a:t> is a numeric</a:t>
            </a:r>
            <a:r>
              <a:rPr lang="sv-SE" baseline="0" dirty="0">
                <a:latin typeface="Times New Roman" pitchFamily="18" charset="0"/>
              </a:rPr>
              <a:t> variable, and the </a:t>
            </a:r>
            <a:r>
              <a:rPr lang="sv-SE" dirty="0">
                <a:latin typeface="Times New Roman" pitchFamily="18" charset="0"/>
              </a:rPr>
              <a:t>default length of numeric variables is 8 bytes.</a:t>
            </a:r>
          </a:p>
          <a:p>
            <a:pPr marL="224668" indent="-224668">
              <a:defRPr/>
            </a:pPr>
            <a:r>
              <a:rPr lang="sv-SE">
                <a:latin typeface="Times New Roman" pitchFamily="18" charset="0"/>
              </a:rPr>
              <a:t> </a:t>
            </a:r>
            <a:endParaRPr lang="sv-SE" dirty="0">
              <a:latin typeface="Times New Roman" pitchFamily="18" charset="0"/>
            </a:endParaRPr>
          </a:p>
          <a:p>
            <a:pPr marL="224668" indent="-224668">
              <a:defRPr/>
            </a:pPr>
            <a:r>
              <a:rPr lang="sv-SE">
                <a:latin typeface="Times New Roman" pitchFamily="18" charset="0"/>
              </a:rPr>
              <a:t> </a:t>
            </a:r>
            <a:endParaRPr lang="sv-SE" dirty="0">
              <a:latin typeface="Times New Roman" pitchFamily="18" charset="0"/>
            </a:endParaRPr>
          </a:p>
          <a:p>
            <a:pPr marL="224668" indent="-224668">
              <a:defRPr/>
            </a:pPr>
            <a:endParaRPr lang="sv-SE" dirty="0">
              <a:latin typeface="Times New Roman" pitchFamily="18" charset="0"/>
            </a:endParaRPr>
          </a:p>
        </p:txBody>
      </p:sp>
    </p:spTree>
    <p:extLst>
      <p:ext uri="{BB962C8B-B14F-4D97-AF65-F5344CB8AC3E}">
        <p14:creationId xmlns:p14="http://schemas.microsoft.com/office/powerpoint/2010/main" val="1865130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eaLnBrk="0" hangingPunct="0">
              <a:defRPr sz="1200">
                <a:solidFill>
                  <a:schemeClr val="tx1"/>
                </a:solidFill>
                <a:latin typeface="Arial" pitchFamily="34" charset="0"/>
              </a:defRPr>
            </a:lvl1pPr>
            <a:lvl2pPr marL="730171" indent="-280835" defTabSz="914274" eaLnBrk="0" hangingPunct="0">
              <a:defRPr sz="1200">
                <a:solidFill>
                  <a:schemeClr val="tx1"/>
                </a:solidFill>
                <a:latin typeface="Arial" pitchFamily="34" charset="0"/>
              </a:defRPr>
            </a:lvl2pPr>
            <a:lvl3pPr marL="1123340" indent="-224668" defTabSz="914274" eaLnBrk="0" hangingPunct="0">
              <a:defRPr sz="1200">
                <a:solidFill>
                  <a:schemeClr val="tx1"/>
                </a:solidFill>
                <a:latin typeface="Arial" pitchFamily="34" charset="0"/>
              </a:defRPr>
            </a:lvl3pPr>
            <a:lvl4pPr marL="1572677" indent="-224668" defTabSz="914274" eaLnBrk="0" hangingPunct="0">
              <a:defRPr sz="1200">
                <a:solidFill>
                  <a:schemeClr val="tx1"/>
                </a:solidFill>
                <a:latin typeface="Arial" pitchFamily="34" charset="0"/>
              </a:defRPr>
            </a:lvl4pPr>
            <a:lvl5pPr marL="2022013" indent="-224668" defTabSz="914274" eaLnBrk="0" hangingPunct="0">
              <a:defRPr sz="1200">
                <a:solidFill>
                  <a:schemeClr val="tx1"/>
                </a:solidFill>
                <a:latin typeface="Arial" pitchFamily="34" charset="0"/>
              </a:defRPr>
            </a:lvl5pPr>
            <a:lvl6pPr marL="2471349" indent="-224668" defTabSz="914274" eaLnBrk="0" fontAlgn="base" hangingPunct="0">
              <a:spcBef>
                <a:spcPct val="0"/>
              </a:spcBef>
              <a:spcAft>
                <a:spcPct val="0"/>
              </a:spcAft>
              <a:defRPr sz="1200">
                <a:solidFill>
                  <a:schemeClr val="tx1"/>
                </a:solidFill>
                <a:latin typeface="Arial" pitchFamily="34" charset="0"/>
              </a:defRPr>
            </a:lvl6pPr>
            <a:lvl7pPr marL="2920685" indent="-224668" defTabSz="914274" eaLnBrk="0" fontAlgn="base" hangingPunct="0">
              <a:spcBef>
                <a:spcPct val="0"/>
              </a:spcBef>
              <a:spcAft>
                <a:spcPct val="0"/>
              </a:spcAft>
              <a:defRPr sz="1200">
                <a:solidFill>
                  <a:schemeClr val="tx1"/>
                </a:solidFill>
                <a:latin typeface="Arial" pitchFamily="34" charset="0"/>
              </a:defRPr>
            </a:lvl7pPr>
            <a:lvl8pPr marL="3370021" indent="-224668" defTabSz="914274" eaLnBrk="0" fontAlgn="base" hangingPunct="0">
              <a:spcBef>
                <a:spcPct val="0"/>
              </a:spcBef>
              <a:spcAft>
                <a:spcPct val="0"/>
              </a:spcAft>
              <a:defRPr sz="1200">
                <a:solidFill>
                  <a:schemeClr val="tx1"/>
                </a:solidFill>
                <a:latin typeface="Arial" pitchFamily="34" charset="0"/>
              </a:defRPr>
            </a:lvl8pPr>
            <a:lvl9pPr marL="3819357" indent="-224668" defTabSz="914274" eaLnBrk="0" fontAlgn="base" hangingPunct="0">
              <a:spcBef>
                <a:spcPct val="0"/>
              </a:spcBef>
              <a:spcAft>
                <a:spcPct val="0"/>
              </a:spcAft>
              <a:defRPr sz="1200">
                <a:solidFill>
                  <a:schemeClr val="tx1"/>
                </a:solidFill>
                <a:latin typeface="Arial" pitchFamily="34" charset="0"/>
              </a:defRPr>
            </a:lvl9pPr>
          </a:lstStyle>
          <a:p>
            <a:pPr eaLnBrk="1" hangingPunct="1"/>
            <a:fld id="{A83E55A9-9CD8-480D-A1B9-2D1988E43D9A}" type="slidenum">
              <a:rPr lang="en-US"/>
              <a:pPr eaLnBrk="1" hangingPunct="1"/>
              <a:t>49</a:t>
            </a:fld>
            <a:endParaRPr lang="en-US" dirty="0"/>
          </a:p>
        </p:txBody>
      </p:sp>
      <p:sp>
        <p:nvSpPr>
          <p:cNvPr id="513027" name="Rectangle 2"/>
          <p:cNvSpPr>
            <a:spLocks noGrp="1" noRot="1" noChangeAspect="1" noChangeArrowheads="1" noTextEdit="1"/>
          </p:cNvSpPr>
          <p:nvPr>
            <p:ph type="sldImg"/>
          </p:nvPr>
        </p:nvSpPr>
        <p:spPr>
          <a:xfrm>
            <a:off x="1108075" y="696913"/>
            <a:ext cx="4654550" cy="3490912"/>
          </a:xfrm>
          <a:ln/>
        </p:spPr>
      </p:sp>
      <p:sp>
        <p:nvSpPr>
          <p:cNvPr id="521220"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4668" indent="-224668">
              <a:defRPr/>
            </a:pPr>
            <a:r>
              <a:rPr lang="en-US" dirty="0">
                <a:latin typeface="Times New Roman" pitchFamily="18" charset="0"/>
              </a:rPr>
              <a:t>Correct answer: a</a:t>
            </a:r>
          </a:p>
          <a:p>
            <a:pPr eaLnBrk="1" hangingPunct="1">
              <a:defRPr/>
            </a:pPr>
            <a:r>
              <a:rPr lang="en-US" dirty="0">
                <a:latin typeface="Times New Roman" pitchFamily="18" charset="0"/>
              </a:rPr>
              <a:t>In a basic LIBNAME statement, you specify the keyword LIBNAME, a valid libref, and then the physical name of the library in quotation marks.</a:t>
            </a:r>
          </a:p>
          <a:p>
            <a:pPr marL="224668" indent="-224668">
              <a:defRPr/>
            </a:pPr>
            <a:r>
              <a:rPr lang="sv-SE" dirty="0">
                <a:latin typeface="Times New Roman" pitchFamily="18" charset="0"/>
              </a:rPr>
              <a:t> </a:t>
            </a:r>
          </a:p>
          <a:p>
            <a:pPr marL="224668" indent="-224668">
              <a:defRPr/>
            </a:pPr>
            <a:r>
              <a:rPr lang="sv-SE" dirty="0">
                <a:latin typeface="Times New Roman" pitchFamily="18" charset="0"/>
              </a:rPr>
              <a:t> </a:t>
            </a:r>
          </a:p>
          <a:p>
            <a:pPr marL="224668" indent="-224668">
              <a:defRPr/>
            </a:pPr>
            <a:endParaRPr lang="sv-SE" dirty="0">
              <a:latin typeface="Times New Roman" pitchFamily="18" charset="0"/>
            </a:endParaRPr>
          </a:p>
        </p:txBody>
      </p:sp>
    </p:spTree>
    <p:extLst>
      <p:ext uri="{BB962C8B-B14F-4D97-AF65-F5344CB8AC3E}">
        <p14:creationId xmlns:p14="http://schemas.microsoft.com/office/powerpoint/2010/main" val="213111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IG: SAS data sets are not text files, and therefore cannot be read using a text editor. Instead they must be accessed</a:t>
            </a:r>
            <a:r>
              <a:rPr lang="en-US" baseline="0" dirty="0"/>
              <a:t> using SAS or SAS Enterprise Guide. Lets take a closer look at the structure of a SAS data set.</a:t>
            </a:r>
            <a:endParaRPr lang="en-US" dirty="0"/>
          </a:p>
        </p:txBody>
      </p:sp>
      <p:sp>
        <p:nvSpPr>
          <p:cNvPr id="4" name="Slide Number Placeholder 3"/>
          <p:cNvSpPr>
            <a:spLocks noGrp="1"/>
          </p:cNvSpPr>
          <p:nvPr>
            <p:ph type="sldNum" sz="quarter" idx="10"/>
          </p:nvPr>
        </p:nvSpPr>
        <p:spPr/>
        <p:txBody>
          <a:bodyPr/>
          <a:lstStyle/>
          <a:p>
            <a:fld id="{D90D6552-848C-4473-B79C-AF027F20570C}" type="slidenum">
              <a:rPr lang="en-US" smtClean="0"/>
              <a:pPr/>
              <a:t>5</a:t>
            </a:fld>
            <a:endParaRPr lang="en-US" dirty="0"/>
          </a:p>
        </p:txBody>
      </p:sp>
    </p:spTree>
    <p:extLst>
      <p:ext uri="{BB962C8B-B14F-4D97-AF65-F5344CB8AC3E}">
        <p14:creationId xmlns:p14="http://schemas.microsoft.com/office/powerpoint/2010/main" val="6354155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340FFC-5E38-42D0-BB49-0AA46B02E112}" type="slidenum">
              <a:rPr lang="en-US" sz="1200" smtClean="0"/>
              <a:pPr/>
              <a:t>50</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marL="224668" indent="-224668"/>
            <a:r>
              <a:rPr lang="en-US" dirty="0">
                <a:latin typeface="Times New Roman" pitchFamily="18" charset="0"/>
              </a:rPr>
              <a:t>Correct answer: b</a:t>
            </a:r>
          </a:p>
          <a:p>
            <a:pPr marL="224668" indent="-224668"/>
            <a:r>
              <a:rPr lang="sv-SE" dirty="0">
                <a:latin typeface="Times New Roman" pitchFamily="18" charset="0"/>
              </a:rPr>
              <a:t>A PROC CONTENTS step prints a list of data sets in a library. To suppress the descriptor portions, you specify the following after the DATA= option and the libref: the _ALL_ keyword, a space, and then the NODS option.</a:t>
            </a:r>
          </a:p>
        </p:txBody>
      </p:sp>
    </p:spTree>
    <p:extLst>
      <p:ext uri="{BB962C8B-B14F-4D97-AF65-F5344CB8AC3E}">
        <p14:creationId xmlns:p14="http://schemas.microsoft.com/office/powerpoint/2010/main" val="2305493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7B5D1D76-7FB9-4D2D-B3F5-D55A7A16D0F3}" type="slidenum">
              <a:rPr lang="en-US" sz="1200" smtClean="0"/>
              <a:pPr/>
              <a:t>51</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sv-SE" b="1" dirty="0">
                <a:latin typeface="Times New Roman" pitchFamily="18" charset="0"/>
              </a:rPr>
              <a:t>Employee_ID</a:t>
            </a:r>
            <a:r>
              <a:rPr lang="sv-SE" dirty="0">
                <a:latin typeface="Times New Roman" pitchFamily="18" charset="0"/>
              </a:rPr>
              <a:t> has a missing value that is displayed as a period. A missing value is displayed as a period for numeric variables and as a blank for character variables. Also, numeric values are right-justified and</a:t>
            </a:r>
            <a:r>
              <a:rPr lang="sv-SE" baseline="0" dirty="0">
                <a:latin typeface="Times New Roman" pitchFamily="18" charset="0"/>
              </a:rPr>
              <a:t> character values are left-justified by default.</a:t>
            </a:r>
            <a:endParaRPr lang="sv-SE" dirty="0">
              <a:latin typeface="Times New Roman" pitchFamily="18" charset="0"/>
            </a:endParaRPr>
          </a:p>
        </p:txBody>
      </p:sp>
    </p:spTree>
    <p:extLst>
      <p:ext uri="{BB962C8B-B14F-4D97-AF65-F5344CB8AC3E}">
        <p14:creationId xmlns:p14="http://schemas.microsoft.com/office/powerpoint/2010/main" val="24917668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AB318D-80DF-4933-A028-25EFBE8DA344}" type="slidenum">
              <a:rPr lang="en-US" sz="1200" smtClean="0"/>
              <a:pPr/>
              <a:t>52</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a</a:t>
            </a:r>
          </a:p>
          <a:p>
            <a:pPr eaLnBrk="1" hangingPunct="1"/>
            <a:r>
              <a:rPr lang="en-US" dirty="0">
                <a:latin typeface="Times New Roman" pitchFamily="18" charset="0"/>
              </a:rPr>
              <a:t>When you specify a one-level data set name, SAS assumes the library is </a:t>
            </a:r>
            <a:r>
              <a:rPr lang="en-US" b="1" dirty="0">
                <a:latin typeface="Times New Roman" pitchFamily="18" charset="0"/>
              </a:rPr>
              <a:t>work</a:t>
            </a:r>
            <a:r>
              <a:rPr lang="en-US" dirty="0">
                <a:latin typeface="Times New Roman" pitchFamily="18" charset="0"/>
              </a:rPr>
              <a:t> and the data set is temporary.</a:t>
            </a:r>
          </a:p>
          <a:p>
            <a:endParaRPr lang="en-US" dirty="0"/>
          </a:p>
        </p:txBody>
      </p:sp>
    </p:spTree>
    <p:extLst>
      <p:ext uri="{BB962C8B-B14F-4D97-AF65-F5344CB8AC3E}">
        <p14:creationId xmlns:p14="http://schemas.microsoft.com/office/powerpoint/2010/main" val="1955666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AB318D-80DF-4933-A028-25EFBE8DA344}" type="slidenum">
              <a:rPr lang="en-US" sz="1200" smtClean="0"/>
              <a:pPr/>
              <a:t>53</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b</a:t>
            </a:r>
          </a:p>
          <a:p>
            <a:pPr eaLnBrk="1" hangingPunct="1"/>
            <a:r>
              <a:rPr lang="en-US" dirty="0">
                <a:latin typeface="Times New Roman" pitchFamily="18" charset="0"/>
              </a:rPr>
              <a:t>Numeric values</a:t>
            </a:r>
            <a:r>
              <a:rPr lang="en-US" baseline="0" dirty="0">
                <a:latin typeface="Times New Roman" pitchFamily="18" charset="0"/>
              </a:rPr>
              <a:t> are stored in floating point notation in </a:t>
            </a:r>
            <a:r>
              <a:rPr lang="en-US" dirty="0">
                <a:latin typeface="Times New Roman" pitchFamily="18" charset="0"/>
              </a:rPr>
              <a:t>8 bytes of storage, allowing a maximum of 16-17 digits.</a:t>
            </a:r>
          </a:p>
          <a:p>
            <a:pPr eaLnBrk="1" hangingPunct="1"/>
            <a:endParaRPr lang="en-US" dirty="0">
              <a:latin typeface="Times New Roman" pitchFamily="18" charset="0"/>
            </a:endParaRPr>
          </a:p>
          <a:p>
            <a:endParaRPr lang="en-US" dirty="0"/>
          </a:p>
        </p:txBody>
      </p:sp>
    </p:spTree>
    <p:extLst>
      <p:ext uri="{BB962C8B-B14F-4D97-AF65-F5344CB8AC3E}">
        <p14:creationId xmlns:p14="http://schemas.microsoft.com/office/powerpoint/2010/main" val="41581728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1AB318D-80DF-4933-A028-25EFBE8DA344}" type="slidenum">
              <a:rPr lang="en-US" sz="1200" smtClean="0"/>
              <a:pPr/>
              <a:t>54</a:t>
            </a:fld>
            <a:endParaRPr lang="en-US" sz="1200" dirty="0"/>
          </a:p>
        </p:txBody>
      </p:sp>
      <p:sp>
        <p:nvSpPr>
          <p:cNvPr id="4099" name="Rectangle 2"/>
          <p:cNvSpPr>
            <a:spLocks noGrp="1" noRot="1" noChangeAspect="1" noChangeArrowheads="1" noTextEdit="1"/>
          </p:cNvSpPr>
          <p:nvPr>
            <p:ph type="sldImg"/>
          </p:nvPr>
        </p:nvSpPr>
        <p:spPr>
          <a:xfrm>
            <a:off x="1143000" y="685800"/>
            <a:ext cx="4572000" cy="3429000"/>
          </a:xfrm>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The base date is January 1, 1960.</a:t>
            </a:r>
          </a:p>
          <a:p>
            <a:endParaRPr lang="en-US" dirty="0"/>
          </a:p>
        </p:txBody>
      </p:sp>
    </p:spTree>
    <p:extLst>
      <p:ext uri="{BB962C8B-B14F-4D97-AF65-F5344CB8AC3E}">
        <p14:creationId xmlns:p14="http://schemas.microsoft.com/office/powerpoint/2010/main" val="3666783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A20577-423E-46F6-9F4C-8B942661617B}" type="slidenum">
              <a:rPr lang="en-US" sz="1200" smtClean="0"/>
              <a:pPr/>
              <a:t>55</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dirty="0"/>
              <a:t>correct</a:t>
            </a:r>
            <a:r>
              <a:rPr lang="en-US" baseline="0" dirty="0"/>
              <a:t> answer: b.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SAS library is a collection of SAS files that are referenced and stored as a unit. </a:t>
            </a:r>
          </a:p>
          <a:p>
            <a:endParaRPr lang="en-US" dirty="0"/>
          </a:p>
        </p:txBody>
      </p:sp>
    </p:spTree>
    <p:extLst>
      <p:ext uri="{BB962C8B-B14F-4D97-AF65-F5344CB8AC3E}">
        <p14:creationId xmlns:p14="http://schemas.microsoft.com/office/powerpoint/2010/main" val="3221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7A20577-423E-46F6-9F4C-8B942661617B}" type="slidenum">
              <a:rPr lang="en-US" sz="1200" smtClean="0"/>
              <a:pPr/>
              <a:t>56</a:t>
            </a:fld>
            <a:endParaRPr lang="en-US" sz="1200" dirty="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r>
              <a:rPr lang="en-US" dirty="0">
                <a:latin typeface="Times New Roman" pitchFamily="18" charset="0"/>
              </a:rPr>
              <a:t>&lt;FOOTNOTE&gt;Correct answer: c</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rPr>
              <a:t>This libref follows all three rules for valid librefs. </a:t>
            </a:r>
            <a:r>
              <a:rPr lang="sv-SE" dirty="0">
                <a:latin typeface="Times New Roman" pitchFamily="18" charset="0"/>
              </a:rPr>
              <a:t>A libref must </a:t>
            </a:r>
            <a:r>
              <a:rPr lang="en-US" dirty="0">
                <a:latin typeface="Times New Roman" pitchFamily="18" charset="0"/>
              </a:rPr>
              <a:t>have a length of one to eight characters, and must begin with a letter or underscore. The remaining characters must be letters, numbers, or underscores.</a:t>
            </a:r>
            <a:endParaRPr lang="sv-SE" dirty="0">
              <a:latin typeface="Times New Roman" pitchFamily="18" charset="0"/>
            </a:endParaRPr>
          </a:p>
          <a:p>
            <a:pPr eaLnBrk="1" hangingPunct="1"/>
            <a:endParaRPr lang="en-US" dirty="0">
              <a:latin typeface="Times New Roman" pitchFamily="18" charset="0"/>
            </a:endParaRPr>
          </a:p>
          <a:p>
            <a:endParaRPr lang="en-US" dirty="0"/>
          </a:p>
        </p:txBody>
      </p:sp>
    </p:spTree>
    <p:extLst>
      <p:ext uri="{BB962C8B-B14F-4D97-AF65-F5344CB8AC3E}">
        <p14:creationId xmlns:p14="http://schemas.microsoft.com/office/powerpoint/2010/main" val="210011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0B818168-02F4-4E51-81D0-CF6D85064D7C}" type="slidenum">
              <a:rPr lang="en-US" sz="1200">
                <a:latin typeface="Times New Roman" pitchFamily="18" charset="0"/>
              </a:rPr>
              <a:pPr/>
              <a:t>6</a:t>
            </a:fld>
            <a:endParaRPr lang="en-US" sz="1200" dirty="0">
              <a:latin typeface="Times New Roman" pitchFamily="18" charset="0"/>
            </a:endParaRPr>
          </a:p>
        </p:txBody>
      </p:sp>
      <p:sp>
        <p:nvSpPr>
          <p:cNvPr id="116739" name="Rectangle 2"/>
          <p:cNvSpPr>
            <a:spLocks noGrp="1" noRot="1" noChangeAspect="1" noChangeArrowheads="1" noTextEdit="1"/>
          </p:cNvSpPr>
          <p:nvPr>
            <p:ph type="sldImg"/>
          </p:nvPr>
        </p:nvSpPr>
        <p:spPr>
          <a:xfrm>
            <a:off x="1216025" y="914400"/>
            <a:ext cx="4425950" cy="3319463"/>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noProof="1">
                <a:latin typeface="Times New Roman" pitchFamily="18" charset="0"/>
              </a:rPr>
              <a:t>The SAS terms</a:t>
            </a:r>
            <a:r>
              <a:rPr lang="en-US" baseline="0" noProof="1">
                <a:latin typeface="Times New Roman" pitchFamily="18" charset="0"/>
              </a:rPr>
              <a:t> data set, observation and variable may be new to you. You might be more familiar with the terms table, roaw and column. You can use the terms interchangably, but in SAS we generally refer to SAS Tables as SAS data sets, rows as observations and columns as variables. </a:t>
            </a:r>
            <a:endParaRPr lang="en-US" noProof="1">
              <a:latin typeface="Times New Roman" pitchFamily="18" charset="0"/>
            </a:endParaRPr>
          </a:p>
        </p:txBody>
      </p:sp>
    </p:spTree>
    <p:extLst>
      <p:ext uri="{BB962C8B-B14F-4D97-AF65-F5344CB8AC3E}">
        <p14:creationId xmlns:p14="http://schemas.microsoft.com/office/powerpoint/2010/main" val="41931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0D6552-848C-4473-B79C-AF027F20570C}" type="slidenum">
              <a:rPr lang="en-US" smtClean="0"/>
              <a:pPr/>
              <a:t>7</a:t>
            </a:fld>
            <a:endParaRPr lang="en-US" dirty="0"/>
          </a:p>
        </p:txBody>
      </p:sp>
    </p:spTree>
    <p:extLst>
      <p:ext uri="{BB962C8B-B14F-4D97-AF65-F5344CB8AC3E}">
        <p14:creationId xmlns:p14="http://schemas.microsoft.com/office/powerpoint/2010/main" val="360050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001F36C0-CFDB-4F0D-A04D-D093A1ADE28C}" type="slidenum">
              <a:rPr lang="en-US" sz="1200">
                <a:latin typeface="Times New Roman" pitchFamily="18" charset="0"/>
              </a:rPr>
              <a:pPr/>
              <a:t>8</a:t>
            </a:fld>
            <a:endParaRPr lang="en-US" sz="1200" dirty="0">
              <a:latin typeface="Times New Roman" pitchFamily="18" charset="0"/>
            </a:endParaRPr>
          </a:p>
        </p:txBody>
      </p:sp>
      <p:sp>
        <p:nvSpPr>
          <p:cNvPr id="94211" name="Rectangle 2"/>
          <p:cNvSpPr>
            <a:spLocks noGrp="1" noRot="1" noChangeAspect="1" noChangeArrowheads="1" noTextEdit="1"/>
          </p:cNvSpPr>
          <p:nvPr>
            <p:ph type="sldImg"/>
          </p:nvPr>
        </p:nvSpPr>
        <p:spPr>
          <a:xfrm>
            <a:off x="1216025" y="914400"/>
            <a:ext cx="4425950" cy="3319463"/>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a:ea typeface="+mn-ea"/>
                <a:cs typeface="+mn-cs"/>
              </a:rPr>
              <a:t>The descriptor portion includes general information about the data set as well as information about the variables.</a:t>
            </a:r>
          </a:p>
          <a:p>
            <a:endParaRPr lang="en-US" noProof="1">
              <a:latin typeface="Times New Roman" pitchFamily="18" charset="0"/>
            </a:endParaRPr>
          </a:p>
        </p:txBody>
      </p:sp>
    </p:spTree>
    <p:extLst>
      <p:ext uri="{BB962C8B-B14F-4D97-AF65-F5344CB8AC3E}">
        <p14:creationId xmlns:p14="http://schemas.microsoft.com/office/powerpoint/2010/main" val="276293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2400">
                <a:solidFill>
                  <a:schemeClr val="tx1"/>
                </a:solidFill>
                <a:latin typeface="Arial" pitchFamily="34" charset="0"/>
              </a:defRPr>
            </a:lvl1pPr>
            <a:lvl2pPr marL="730171" indent="-280835" defTabSz="914274">
              <a:defRPr sz="2400">
                <a:solidFill>
                  <a:schemeClr val="tx1"/>
                </a:solidFill>
                <a:latin typeface="Arial" pitchFamily="34" charset="0"/>
              </a:defRPr>
            </a:lvl2pPr>
            <a:lvl3pPr marL="1123340" indent="-224668" defTabSz="914274">
              <a:defRPr sz="2400">
                <a:solidFill>
                  <a:schemeClr val="tx1"/>
                </a:solidFill>
                <a:latin typeface="Arial" pitchFamily="34" charset="0"/>
              </a:defRPr>
            </a:lvl3pPr>
            <a:lvl4pPr marL="1572677" indent="-224668" defTabSz="914274">
              <a:defRPr sz="2400">
                <a:solidFill>
                  <a:schemeClr val="tx1"/>
                </a:solidFill>
                <a:latin typeface="Arial" pitchFamily="34" charset="0"/>
              </a:defRPr>
            </a:lvl4pPr>
            <a:lvl5pPr marL="2022013" indent="-224668" defTabSz="914274">
              <a:defRPr sz="2400">
                <a:solidFill>
                  <a:schemeClr val="tx1"/>
                </a:solidFill>
                <a:latin typeface="Arial" pitchFamily="34" charset="0"/>
              </a:defRPr>
            </a:lvl5pPr>
            <a:lvl6pPr marL="2471349" indent="-224668" defTabSz="914274" eaLnBrk="0" fontAlgn="base" hangingPunct="0">
              <a:spcBef>
                <a:spcPct val="0"/>
              </a:spcBef>
              <a:spcAft>
                <a:spcPct val="0"/>
              </a:spcAft>
              <a:defRPr sz="2400">
                <a:solidFill>
                  <a:schemeClr val="tx1"/>
                </a:solidFill>
                <a:latin typeface="Arial" pitchFamily="34" charset="0"/>
              </a:defRPr>
            </a:lvl6pPr>
            <a:lvl7pPr marL="2920685" indent="-224668" defTabSz="914274" eaLnBrk="0" fontAlgn="base" hangingPunct="0">
              <a:spcBef>
                <a:spcPct val="0"/>
              </a:spcBef>
              <a:spcAft>
                <a:spcPct val="0"/>
              </a:spcAft>
              <a:defRPr sz="2400">
                <a:solidFill>
                  <a:schemeClr val="tx1"/>
                </a:solidFill>
                <a:latin typeface="Arial" pitchFamily="34" charset="0"/>
              </a:defRPr>
            </a:lvl7pPr>
            <a:lvl8pPr marL="3370021" indent="-224668" defTabSz="914274" eaLnBrk="0" fontAlgn="base" hangingPunct="0">
              <a:spcBef>
                <a:spcPct val="0"/>
              </a:spcBef>
              <a:spcAft>
                <a:spcPct val="0"/>
              </a:spcAft>
              <a:defRPr sz="2400">
                <a:solidFill>
                  <a:schemeClr val="tx1"/>
                </a:solidFill>
                <a:latin typeface="Arial" pitchFamily="34" charset="0"/>
              </a:defRPr>
            </a:lvl8pPr>
            <a:lvl9pPr marL="3819357" indent="-224668" defTabSz="914274" eaLnBrk="0" fontAlgn="base" hangingPunct="0">
              <a:spcBef>
                <a:spcPct val="0"/>
              </a:spcBef>
              <a:spcAft>
                <a:spcPct val="0"/>
              </a:spcAft>
              <a:defRPr sz="2400">
                <a:solidFill>
                  <a:schemeClr val="tx1"/>
                </a:solidFill>
                <a:latin typeface="Arial" pitchFamily="34" charset="0"/>
              </a:defRPr>
            </a:lvl9pPr>
          </a:lstStyle>
          <a:p>
            <a:fld id="{4AF5EB1F-EB0C-4A7F-AE50-CEDA2FBD7780}" type="slidenum">
              <a:rPr lang="en-US" sz="1200">
                <a:latin typeface="Times New Roman" pitchFamily="18" charset="0"/>
              </a:rPr>
              <a:pPr/>
              <a:t>9</a:t>
            </a:fld>
            <a:endParaRPr lang="en-US" sz="1200" dirty="0">
              <a:latin typeface="Times New Roman" pitchFamily="18" charset="0"/>
            </a:endParaRPr>
          </a:p>
        </p:txBody>
      </p:sp>
      <p:sp>
        <p:nvSpPr>
          <p:cNvPr id="95235" name="Rectangle 2"/>
          <p:cNvSpPr>
            <a:spLocks noGrp="1" noRot="1" noChangeAspect="1" noChangeArrowheads="1" noTextEdit="1"/>
          </p:cNvSpPr>
          <p:nvPr>
            <p:ph type="sldImg"/>
          </p:nvPr>
        </p:nvSpPr>
        <p:spPr>
          <a:xfrm>
            <a:off x="1216025" y="914400"/>
            <a:ext cx="4425950" cy="3319463"/>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noProof="1">
              <a:latin typeface="Times New Roman" pitchFamily="18" charset="0"/>
            </a:endParaRPr>
          </a:p>
        </p:txBody>
      </p:sp>
    </p:spTree>
    <p:extLst>
      <p:ext uri="{BB962C8B-B14F-4D97-AF65-F5344CB8AC3E}">
        <p14:creationId xmlns:p14="http://schemas.microsoft.com/office/powerpoint/2010/main" val="2791210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13306880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6148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E47D0F28-6921-4284-B6CB-253C6491DD81}"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78579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45AA119D-6021-441C-B9BF-490BB672E5CA}" type="slidenum">
              <a:rPr lang="en-US"/>
              <a:pPr>
                <a:defRPr/>
              </a:pPr>
              <a:t>‹#›</a:t>
            </a:fld>
            <a:endParaRPr lang="en-US" b="0" dirty="0">
              <a:latin typeface="Times New Roman" pitchFamily="18" charset="0"/>
            </a:endParaRPr>
          </a:p>
        </p:txBody>
      </p:sp>
    </p:spTree>
    <p:extLst>
      <p:ext uri="{BB962C8B-B14F-4D97-AF65-F5344CB8AC3E}">
        <p14:creationId xmlns:p14="http://schemas.microsoft.com/office/powerpoint/2010/main" val="6579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9021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smtClean="0">
                <a:solidFill>
                  <a:srgbClr val="FFFFFF"/>
                </a:solidFill>
                <a:latin typeface="Arial" panose="020B0604020202020204" pitchFamily="34" charset="0"/>
                <a:cs typeface="Arial" panose="020B0604020202020204" pitchFamily="34" charset="0"/>
              </a:defRPr>
            </a:lvl1pPr>
          </a:lstStyle>
          <a:p>
            <a:fld id="{3AFB3C58-6AD1-4DF3-B8ED-043B7D94F293}" type="slidenum">
              <a:rPr lang="en-US" smtClean="0"/>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04B16E63-A5E1-4C2D-9BFB-DFD01118655B}" type="slidenum">
              <a:rPr lang="en-US" altLang="en-US" sz="1400" b="1" smtClean="0">
                <a:latin typeface="Arial" panose="020B0604020202020204" pitchFamily="34" charset="0"/>
              </a:rPr>
              <a:pPr>
                <a:def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extLst>
      <p:ext uri="{BB962C8B-B14F-4D97-AF65-F5344CB8AC3E}">
        <p14:creationId xmlns:p14="http://schemas.microsoft.com/office/powerpoint/2010/main" val="1969994970"/>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3.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29.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30.png"/><Relationship Id="rId4" Type="http://schemas.openxmlformats.org/officeDocument/2006/relationships/hyperlink" Target="http://support.sas.com/quiz/pg1"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3: Accessing Data</a:t>
            </a:r>
          </a:p>
        </p:txBody>
      </p:sp>
      <p:graphicFrame>
        <p:nvGraphicFramePr>
          <p:cNvPr id="7" name="Group Organizer"/>
          <p:cNvGraphicFramePr>
            <a:graphicFrameLocks noGrp="1"/>
          </p:cNvGraphicFramePr>
          <p:nvPr>
            <p:extLst>
              <p:ext uri="{D42A27DB-BD31-4B8C-83A1-F6EECF244321}">
                <p14:modId xmlns:p14="http://schemas.microsoft.com/office/powerpoint/2010/main" val="979150912"/>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3.1 Examining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3.2 Accessing SAS Libraries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Viewing the Output</a:t>
            </a:r>
          </a:p>
        </p:txBody>
      </p:sp>
      <p:sp>
        <p:nvSpPr>
          <p:cNvPr id="20483" name="Rectangle 3"/>
          <p:cNvSpPr>
            <a:spLocks noGrp="1" noChangeArrowheads="1"/>
          </p:cNvSpPr>
          <p:nvPr>
            <p:ph idx="1"/>
          </p:nvPr>
        </p:nvSpPr>
        <p:spPr/>
        <p:txBody>
          <a:bodyPr/>
          <a:lstStyle/>
          <a:p>
            <a:pPr marL="0" indent="0" eaLnBrk="1" hangingPunct="1">
              <a:buFont typeface="Monotype Sorts" pitchFamily="2" charset="2"/>
              <a:buNone/>
            </a:pPr>
            <a:r>
              <a:rPr lang="en-US" dirty="0"/>
              <a:t>Partial PROC CONTENTS Output</a:t>
            </a:r>
          </a:p>
        </p:txBody>
      </p:sp>
      <p:sp>
        <p:nvSpPr>
          <p:cNvPr id="9" name="Slide Number Placeholder 3"/>
          <p:cNvSpPr>
            <a:spLocks noGrp="1"/>
          </p:cNvSpPr>
          <p:nvPr>
            <p:ph type="sldNum" sz="quarter" idx="10"/>
          </p:nvPr>
        </p:nvSpPr>
        <p:spPr/>
        <p:txBody>
          <a:bodyPr/>
          <a:lstStyle/>
          <a:p>
            <a:pPr>
              <a:defRPr/>
            </a:pPr>
            <a:fld id="{FB630C1E-4F68-49BE-898B-7337565BC30B}" type="slidenum">
              <a:rPr lang="en-US"/>
              <a:pPr>
                <a:defRPr/>
              </a:pPr>
              <a:t>10</a:t>
            </a:fld>
            <a:endParaRPr lang="en-US" b="0" dirty="0">
              <a:latin typeface="Times New Roman" pitchFamily="18" charset="0"/>
            </a:endParaRPr>
          </a:p>
        </p:txBody>
      </p:sp>
      <p:sp>
        <p:nvSpPr>
          <p:cNvPr id="20486"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20487" name="Text Box 8"/>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Courier New" pitchFamily="49" charset="0"/>
            </a:endParaRPr>
          </a:p>
        </p:txBody>
      </p:sp>
      <p:sp>
        <p:nvSpPr>
          <p:cNvPr id="20488" name="Text Box 10"/>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20489" name="Text Box 13"/>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3" name="TextBox 2"/>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12" name="Rectangle 11"/>
          <p:cNvSpPr/>
          <p:nvPr/>
        </p:nvSpPr>
        <p:spPr>
          <a:xfrm>
            <a:off x="668361" y="1483138"/>
            <a:ext cx="7866039" cy="5134739"/>
          </a:xfrm>
          <a:prstGeom prst="rect">
            <a:avLst/>
          </a:prstGeom>
          <a:solidFill>
            <a:srgbClr val="FFFFFF"/>
          </a:solidFill>
          <a:ln w="38100" cmpd="sng">
            <a:solidFill>
              <a:schemeClr val="tx2"/>
            </a:solidFill>
          </a:ln>
        </p:spPr>
        <p:txBody>
          <a:bodyPr wrap="square" lIns="88900" tIns="88900" rIns="88900" bIns="88900">
            <a:spAutoFit/>
          </a:bodyPr>
          <a:lstStyle/>
          <a:p>
            <a:r>
              <a:rPr lang="en-US" sz="1400" b="1" dirty="0">
                <a:solidFill>
                  <a:srgbClr val="000000"/>
                </a:solidFill>
                <a:latin typeface="SAS Monospace"/>
              </a:rPr>
              <a:t>                           The CONTENTS Procedure</a:t>
            </a:r>
          </a:p>
          <a:p>
            <a:endParaRPr lang="en-US" sz="1400" b="1" dirty="0">
              <a:solidFill>
                <a:srgbClr val="000000"/>
              </a:solidFill>
              <a:latin typeface="SAS Monospace"/>
            </a:endParaRPr>
          </a:p>
          <a:p>
            <a:r>
              <a:rPr lang="en-US" sz="1400" b="1" dirty="0">
                <a:solidFill>
                  <a:srgbClr val="000000"/>
                </a:solidFill>
                <a:latin typeface="SAS Monospace"/>
              </a:rPr>
              <a:t>Data Set Name   WORK.NEWSALESEMPS                Observations          71</a:t>
            </a:r>
          </a:p>
          <a:p>
            <a:r>
              <a:rPr lang="en-US" sz="1400" b="1" dirty="0">
                <a:solidFill>
                  <a:srgbClr val="000000"/>
                </a:solidFill>
                <a:latin typeface="SAS Monospace"/>
              </a:rPr>
              <a:t>Member Type     DATA                             Variables             4</a:t>
            </a:r>
          </a:p>
          <a:p>
            <a:r>
              <a:rPr lang="en-US" sz="1400" b="1" dirty="0">
                <a:solidFill>
                  <a:srgbClr val="000000"/>
                </a:solidFill>
                <a:latin typeface="SAS Monospace"/>
              </a:rPr>
              <a:t>Engine          V9                               Indexes               0</a:t>
            </a:r>
          </a:p>
          <a:p>
            <a:r>
              <a:rPr lang="en-US" sz="1400" b="1" dirty="0">
                <a:solidFill>
                  <a:srgbClr val="000000"/>
                </a:solidFill>
                <a:latin typeface="SAS Monospace"/>
              </a:rPr>
              <a:t>Created         Mon, Feb 27, 2012 01:28:51 PM    Observation Length    64</a:t>
            </a:r>
          </a:p>
          <a:p>
            <a:r>
              <a:rPr lang="en-US" sz="1400" b="1" dirty="0">
                <a:solidFill>
                  <a:srgbClr val="000000"/>
                </a:solidFill>
                <a:latin typeface="SAS Monospace"/>
              </a:rPr>
              <a:t>Last Modified   Mon, Feb 27, 2012 01:28:51 PM    Deleted Observations  0</a:t>
            </a:r>
          </a:p>
          <a:p>
            <a:r>
              <a:rPr lang="en-US" sz="1400" b="1" dirty="0">
                <a:solidFill>
                  <a:srgbClr val="000000"/>
                </a:solidFill>
                <a:latin typeface="SAS Monospace"/>
              </a:rPr>
              <a:t>Protection                                       Compressed            NO</a:t>
            </a:r>
          </a:p>
          <a:p>
            <a:r>
              <a:rPr lang="en-US" sz="1400" b="1" dirty="0">
                <a:solidFill>
                  <a:srgbClr val="000000"/>
                </a:solidFill>
                <a:latin typeface="SAS Monospace"/>
              </a:rPr>
              <a:t>Data Set Type                                    Sorted                NO</a:t>
            </a:r>
          </a:p>
          <a:p>
            <a:endParaRPr lang="en-US" sz="1400" b="1" dirty="0">
              <a:solidFill>
                <a:srgbClr val="000000"/>
              </a:solidFill>
              <a:latin typeface="SAS Monospace"/>
            </a:endParaRPr>
          </a:p>
          <a:p>
            <a:endParaRPr lang="en-US" sz="1400" b="1" dirty="0">
              <a:solidFill>
                <a:srgbClr val="000000"/>
              </a:solidFill>
              <a:latin typeface="SAS Monospace"/>
            </a:endParaRPr>
          </a:p>
          <a:p>
            <a:r>
              <a:rPr lang="en-US" sz="1400" b="1" dirty="0">
                <a:solidFill>
                  <a:srgbClr val="000000"/>
                </a:solidFill>
                <a:latin typeface="SAS Monospace"/>
              </a:rPr>
              <a:t>                     Engine/Host Dependent Information</a:t>
            </a:r>
          </a:p>
          <a:p>
            <a:r>
              <a:rPr lang="en-US" sz="1400" b="1" dirty="0">
                <a:solidFill>
                  <a:srgbClr val="000000"/>
                </a:solidFill>
                <a:latin typeface="SAS Monospace"/>
              </a:rPr>
              <a:t>			         ...</a:t>
            </a:r>
          </a:p>
          <a:p>
            <a:endParaRPr lang="en-US" sz="1400" b="1" dirty="0">
              <a:solidFill>
                <a:srgbClr val="000000"/>
              </a:solidFill>
              <a:latin typeface="SAS Monospace"/>
            </a:endParaRPr>
          </a:p>
          <a:p>
            <a:r>
              <a:rPr lang="en-US" sz="1400" b="1" dirty="0">
                <a:solidFill>
                  <a:srgbClr val="000000"/>
                </a:solidFill>
                <a:latin typeface="SAS Monospace"/>
              </a:rPr>
              <a:t> </a:t>
            </a:r>
          </a:p>
          <a:p>
            <a:r>
              <a:rPr lang="en-US" sz="1400" b="1" dirty="0">
                <a:solidFill>
                  <a:srgbClr val="000000"/>
                </a:solidFill>
                <a:latin typeface="SAS Monospace"/>
              </a:rPr>
              <a:t>                 Alphabetic List of Variables and Attributes</a:t>
            </a:r>
          </a:p>
          <a:p>
            <a:endParaRPr lang="en-US" sz="1400" b="1" dirty="0">
              <a:solidFill>
                <a:srgbClr val="000000"/>
              </a:solidFill>
              <a:latin typeface="SAS Monospace"/>
            </a:endParaRPr>
          </a:p>
          <a:p>
            <a:r>
              <a:rPr lang="en-US" sz="1400" b="1" dirty="0">
                <a:solidFill>
                  <a:srgbClr val="000000"/>
                </a:solidFill>
                <a:latin typeface="SAS Monospace"/>
              </a:rPr>
              <a:t>                        #    Variable      Type    Len</a:t>
            </a:r>
          </a:p>
          <a:p>
            <a:endParaRPr lang="en-US" sz="1400" b="1" dirty="0">
              <a:solidFill>
                <a:srgbClr val="000000"/>
              </a:solidFill>
              <a:latin typeface="SAS Monospace"/>
            </a:endParaRPr>
          </a:p>
          <a:p>
            <a:r>
              <a:rPr lang="en-US" sz="1400" b="1" dirty="0">
                <a:solidFill>
                  <a:srgbClr val="000000"/>
                </a:solidFill>
                <a:latin typeface="SAS Monospace"/>
              </a:rPr>
              <a:t>                        1    First_Name    Char     12</a:t>
            </a:r>
          </a:p>
          <a:p>
            <a:r>
              <a:rPr lang="en-US" sz="1400" b="1" dirty="0">
                <a:solidFill>
                  <a:srgbClr val="000000"/>
                </a:solidFill>
                <a:latin typeface="SAS Monospace"/>
              </a:rPr>
              <a:t>                        3    Job_Title     Char     25</a:t>
            </a:r>
          </a:p>
          <a:p>
            <a:r>
              <a:rPr lang="en-US" sz="1400" b="1" dirty="0">
                <a:solidFill>
                  <a:srgbClr val="000000"/>
                </a:solidFill>
                <a:latin typeface="SAS Monospace"/>
              </a:rPr>
              <a:t>                        2    Last_Name     Char     18</a:t>
            </a:r>
          </a:p>
          <a:p>
            <a:r>
              <a:rPr lang="en-US" sz="1400" b="1" dirty="0">
                <a:solidFill>
                  <a:srgbClr val="000000"/>
                </a:solidFill>
                <a:latin typeface="SAS Monospace"/>
              </a:rPr>
              <a:t>                        4    Salary        Num       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3.01 Short </a:t>
            </a:r>
            <a:r>
              <a:rPr lang="en-US" dirty="0"/>
              <a:t>Answer Poll</a:t>
            </a:r>
          </a:p>
        </p:txBody>
      </p:sp>
      <p:sp>
        <p:nvSpPr>
          <p:cNvPr id="3075" name="Rectangle 5"/>
          <p:cNvSpPr>
            <a:spLocks noGrp="1" noChangeArrowheads="1"/>
          </p:cNvSpPr>
          <p:nvPr>
            <p:ph idx="1"/>
          </p:nvPr>
        </p:nvSpPr>
        <p:spPr/>
        <p:txBody>
          <a:bodyPr/>
          <a:lstStyle/>
          <a:p>
            <a:r>
              <a:rPr lang="en-US" dirty="0"/>
              <a:t>Open program </a:t>
            </a:r>
            <a:r>
              <a:rPr lang="en-US" b="1" dirty="0"/>
              <a:t>p103a01</a:t>
            </a:r>
            <a:r>
              <a:rPr lang="en-US" dirty="0"/>
              <a:t>. Add a PROC CONTENTS step after the DATA step to view </a:t>
            </a:r>
            <a:r>
              <a:rPr lang="en-US" b="1" dirty="0" err="1"/>
              <a:t>work.donations</a:t>
            </a:r>
            <a:r>
              <a:rPr lang="en-US" dirty="0"/>
              <a:t>. Submit the program and review the results. How many observations are in the data set </a:t>
            </a:r>
            <a:r>
              <a:rPr lang="en-US" b="1" dirty="0" err="1"/>
              <a:t>work.donations</a:t>
            </a:r>
            <a:r>
              <a:rPr lang="en-US" dirty="0"/>
              <a:t>?</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3.01 Short </a:t>
            </a:r>
            <a:r>
              <a:rPr lang="en-US" dirty="0"/>
              <a:t>Answer Poll – Correct Answer</a:t>
            </a:r>
          </a:p>
        </p:txBody>
      </p:sp>
      <p:sp>
        <p:nvSpPr>
          <p:cNvPr id="3075" name="Rectangle 5"/>
          <p:cNvSpPr>
            <a:spLocks noGrp="1" noChangeArrowheads="1"/>
          </p:cNvSpPr>
          <p:nvPr>
            <p:ph idx="1"/>
          </p:nvPr>
        </p:nvSpPr>
        <p:spPr>
          <a:xfrm>
            <a:off x="685800" y="1074739"/>
            <a:ext cx="7848600" cy="3011158"/>
          </a:xfrm>
        </p:spPr>
        <p:txBody>
          <a:bodyPr/>
          <a:lstStyle/>
          <a:p>
            <a:r>
              <a:rPr lang="en-US" dirty="0"/>
              <a:t>Open program </a:t>
            </a:r>
            <a:r>
              <a:rPr lang="en-US" b="1" dirty="0"/>
              <a:t>p103a01</a:t>
            </a:r>
            <a:r>
              <a:rPr lang="en-US" dirty="0"/>
              <a:t>. Add a PROC CONTENTS step after the DATA step to view </a:t>
            </a:r>
            <a:r>
              <a:rPr lang="en-US" b="1" dirty="0" err="1"/>
              <a:t>work.donations</a:t>
            </a:r>
            <a:r>
              <a:rPr lang="en-US" dirty="0"/>
              <a:t>. Submit the program and review the results. How many observations are in the data set </a:t>
            </a:r>
            <a:r>
              <a:rPr lang="en-US" b="1" dirty="0" err="1"/>
              <a:t>work.donations</a:t>
            </a:r>
            <a:r>
              <a:rPr lang="en-US" dirty="0"/>
              <a:t>? </a:t>
            </a:r>
            <a:r>
              <a:rPr lang="en-US" b="1" dirty="0"/>
              <a:t>124 observations</a:t>
            </a:r>
          </a:p>
        </p:txBody>
      </p:sp>
      <p:sp>
        <p:nvSpPr>
          <p:cNvPr id="4" name="Rectangle 4"/>
          <p:cNvSpPr>
            <a:spLocks noChangeArrowheads="1"/>
          </p:cNvSpPr>
          <p:nvPr/>
        </p:nvSpPr>
        <p:spPr bwMode="auto">
          <a:xfrm>
            <a:off x="677663" y="2771446"/>
            <a:ext cx="7772400" cy="26289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data work.donations;</a:t>
            </a:r>
          </a:p>
          <a:p>
            <a:pPr>
              <a:lnSpc>
                <a:spcPct val="85000"/>
              </a:lnSpc>
            </a:pPr>
            <a:r>
              <a:rPr lang="en-US" b="1" dirty="0">
                <a:latin typeface="Courier New" pitchFamily="49" charset="0"/>
              </a:rPr>
              <a:t>   </a:t>
            </a:r>
            <a:r>
              <a:rPr lang="en-US" b="1" dirty="0">
                <a:solidFill>
                  <a:srgbClr val="000000"/>
                </a:solidFill>
                <a:latin typeface="Courier New" pitchFamily="49" charset="0"/>
              </a:rPr>
              <a:t>infile</a:t>
            </a:r>
            <a:r>
              <a:rPr lang="en-US" b="1" dirty="0">
                <a:latin typeface="Courier New" pitchFamily="49" charset="0"/>
              </a:rPr>
              <a:t> "&amp;path\donation.dat";</a:t>
            </a:r>
          </a:p>
          <a:p>
            <a:pPr>
              <a:lnSpc>
                <a:spcPct val="85000"/>
              </a:lnSpc>
            </a:pPr>
            <a:r>
              <a:rPr lang="en-US" b="1" dirty="0">
                <a:latin typeface="Courier New" pitchFamily="49" charset="0"/>
              </a:rPr>
              <a:t>   input Employee_ID Qtr1 Qtr2 Qtr3 Qtr4;</a:t>
            </a:r>
          </a:p>
          <a:p>
            <a:pPr>
              <a:lnSpc>
                <a:spcPct val="85000"/>
              </a:lnSpc>
            </a:pPr>
            <a:r>
              <a:rPr lang="en-US" b="1" dirty="0">
                <a:latin typeface="Courier New" pitchFamily="49" charset="0"/>
              </a:rPr>
              <a:t>   Total=sum(Qtr1,Qtr2,Qtr3,Qtr4);</a:t>
            </a:r>
          </a:p>
          <a:p>
            <a:pPr>
              <a:lnSpc>
                <a:spcPct val="85000"/>
              </a:lnSpc>
            </a:pPr>
            <a:r>
              <a:rPr lang="en-US" b="1" dirty="0">
                <a:latin typeface="Courier New" pitchFamily="49" charset="0"/>
              </a:rPr>
              <a:t>run;</a:t>
            </a:r>
          </a:p>
          <a:p>
            <a:pPr>
              <a:lnSpc>
                <a:spcPct val="85000"/>
              </a:lnSpc>
            </a:pPr>
            <a:endParaRPr lang="en-US" b="1" dirty="0">
              <a:latin typeface="Courier New" pitchFamily="49" charset="0"/>
            </a:endParaRPr>
          </a:p>
          <a:p>
            <a:pPr>
              <a:lnSpc>
                <a:spcPct val="85000"/>
              </a:lnSpc>
            </a:pPr>
            <a:r>
              <a:rPr lang="en-US" b="1" dirty="0">
                <a:latin typeface="Courier New" pitchFamily="49" charset="0"/>
              </a:rPr>
              <a:t>proc contents data=work.donations;</a:t>
            </a:r>
          </a:p>
          <a:p>
            <a:pPr>
              <a:lnSpc>
                <a:spcPct val="85000"/>
              </a:lnSpc>
            </a:pPr>
            <a:r>
              <a:rPr lang="en-US" b="1" dirty="0">
                <a:latin typeface="Courier New" pitchFamily="49" charset="0"/>
              </a:rPr>
              <a:t>run;</a:t>
            </a:r>
          </a:p>
        </p:txBody>
      </p:sp>
      <p:sp>
        <p:nvSpPr>
          <p:cNvPr id="5" name="Rectangle 5"/>
          <p:cNvSpPr>
            <a:spLocks noChangeArrowheads="1"/>
          </p:cNvSpPr>
          <p:nvPr>
            <p:custDataLst>
              <p:tags r:id="rId2"/>
            </p:custDataLst>
          </p:nvPr>
        </p:nvSpPr>
        <p:spPr bwMode="auto">
          <a:xfrm>
            <a:off x="722113" y="4682796"/>
            <a:ext cx="6232525"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6" name="Rectangle 6"/>
          <p:cNvSpPr>
            <a:spLocks noChangeArrowheads="1"/>
          </p:cNvSpPr>
          <p:nvPr>
            <p:custDataLst>
              <p:tags r:id="rId3"/>
            </p:custDataLst>
          </p:nvPr>
        </p:nvSpPr>
        <p:spPr bwMode="auto">
          <a:xfrm>
            <a:off x="722113" y="4993946"/>
            <a:ext cx="7556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dirty="0"/>
          </a:p>
        </p:txBody>
      </p:sp>
      <p:sp>
        <p:nvSpPr>
          <p:cNvPr id="7" name="Text Box 7"/>
          <p:cNvSpPr txBox="1">
            <a:spLocks noChangeArrowheads="1"/>
          </p:cNvSpPr>
          <p:nvPr/>
        </p:nvSpPr>
        <p:spPr bwMode="auto">
          <a:xfrm>
            <a:off x="7842250" y="6324600"/>
            <a:ext cx="10906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p103a01s</a:t>
            </a:r>
          </a:p>
        </p:txBody>
      </p:sp>
    </p:spTree>
    <p:custDataLst>
      <p:tags r:id="rId1"/>
    </p:custDataLst>
    <p:extLst>
      <p:ext uri="{BB962C8B-B14F-4D97-AF65-F5344CB8AC3E}">
        <p14:creationId xmlns:p14="http://schemas.microsoft.com/office/powerpoint/2010/main" val="415078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t>Data Portion</a:t>
            </a:r>
          </a:p>
        </p:txBody>
      </p:sp>
      <p:sp>
        <p:nvSpPr>
          <p:cNvPr id="24579" name="Rectangle 3"/>
          <p:cNvSpPr>
            <a:spLocks noGrp="1" noChangeArrowheads="1"/>
          </p:cNvSpPr>
          <p:nvPr>
            <p:ph idx="1"/>
          </p:nvPr>
        </p:nvSpPr>
        <p:spPr>
          <a:xfrm>
            <a:off x="685800" y="1071563"/>
            <a:ext cx="7848600" cy="5546725"/>
          </a:xfrm>
        </p:spPr>
        <p:txBody>
          <a:bodyPr/>
          <a:lstStyle/>
          <a:p>
            <a:pPr marL="0" indent="0"/>
            <a:r>
              <a:rPr lang="en-US" dirty="0"/>
              <a:t>The </a:t>
            </a:r>
            <a:r>
              <a:rPr lang="en-US" i="1" dirty="0"/>
              <a:t>data portion </a:t>
            </a:r>
            <a:r>
              <a:rPr lang="en-US" dirty="0"/>
              <a:t>of a SAS data set contains the data values, which are either character or numeric.</a:t>
            </a:r>
          </a:p>
        </p:txBody>
      </p:sp>
      <p:sp>
        <p:nvSpPr>
          <p:cNvPr id="97" name="Slide Number Placeholder 3"/>
          <p:cNvSpPr>
            <a:spLocks noGrp="1"/>
          </p:cNvSpPr>
          <p:nvPr>
            <p:ph type="sldNum" sz="quarter" idx="10"/>
          </p:nvPr>
        </p:nvSpPr>
        <p:spPr/>
        <p:txBody>
          <a:bodyPr/>
          <a:lstStyle/>
          <a:p>
            <a:pPr>
              <a:defRPr/>
            </a:pPr>
            <a:fld id="{C7E52BD3-5476-48F5-8382-8026FEFEA6F8}" type="slidenum">
              <a:rPr lang="en-US"/>
              <a:pPr>
                <a:defRPr/>
              </a:pPr>
              <a:t>13</a:t>
            </a:fld>
            <a:endParaRPr lang="en-US" b="0" dirty="0">
              <a:latin typeface="Times New Roman" pitchFamily="18" charset="0"/>
            </a:endParaRPr>
          </a:p>
        </p:txBody>
      </p:sp>
      <p:graphicFrame>
        <p:nvGraphicFramePr>
          <p:cNvPr id="158998" name="Group 278"/>
          <p:cNvGraphicFramePr>
            <a:graphicFrameLocks noGrp="1"/>
          </p:cNvGraphicFramePr>
          <p:nvPr>
            <p:extLst>
              <p:ext uri="{D42A27DB-BD31-4B8C-83A1-F6EECF244321}">
                <p14:modId xmlns:p14="http://schemas.microsoft.com/office/powerpoint/2010/main" val="3068570021"/>
              </p:ext>
            </p:extLst>
          </p:nvPr>
        </p:nvGraphicFramePr>
        <p:xfrm>
          <a:off x="649484" y="2033516"/>
          <a:ext cx="6786562" cy="2328862"/>
        </p:xfrm>
        <a:graphic>
          <a:graphicData uri="http://schemas.openxmlformats.org/drawingml/2006/table">
            <a:tbl>
              <a:tblPr/>
              <a:tblGrid>
                <a:gridCol w="1703387">
                  <a:extLst>
                    <a:ext uri="{9D8B030D-6E8A-4147-A177-3AD203B41FA5}">
                      <a16:colId xmlns:a16="http://schemas.microsoft.com/office/drawing/2014/main" val="20000"/>
                    </a:ext>
                  </a:extLst>
                </a:gridCol>
                <a:gridCol w="1703388">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426778">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work.newsalesemps</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759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Job_Title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Arial"/>
                        </a:rPr>
                        <a:t>Satyakam</a:t>
                      </a: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Denny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Rep. II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26780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Monica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Arial"/>
                        </a:rPr>
                        <a:t>Kletschkus</a:t>
                      </a: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Rep. IV</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30890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Kevin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Lyon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Rep. 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26955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Arial"/>
                        </a:rPr>
                        <a:t>Petrea</a:t>
                      </a: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Arial"/>
                        </a:rPr>
                        <a:t>Soltau</a:t>
                      </a:r>
                      <a:endParaRPr kumimoji="0" lang="en-US" sz="2000" b="0"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Sales Rep. II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27440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5"/>
                  </a:ext>
                </a:extLst>
              </a:tr>
            </a:tbl>
          </a:graphicData>
        </a:graphic>
      </p:graphicFrame>
      <p:sp>
        <p:nvSpPr>
          <p:cNvPr id="24614" name="AutoShape 223"/>
          <p:cNvSpPr>
            <a:spLocks/>
          </p:cNvSpPr>
          <p:nvPr/>
        </p:nvSpPr>
        <p:spPr bwMode="auto">
          <a:xfrm>
            <a:off x="7414809" y="2990779"/>
            <a:ext cx="228600" cy="1350962"/>
          </a:xfrm>
          <a:prstGeom prst="rightBrace">
            <a:avLst>
              <a:gd name="adj1" fmla="val 36936"/>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7" name="Text Box 80"/>
          <p:cNvSpPr txBox="1">
            <a:spLocks noChangeArrowheads="1"/>
          </p:cNvSpPr>
          <p:nvPr/>
        </p:nvSpPr>
        <p:spPr bwMode="auto">
          <a:xfrm>
            <a:off x="7650792" y="3288405"/>
            <a:ext cx="1170432" cy="795089"/>
          </a:xfrm>
          <a:prstGeom prst="rect">
            <a:avLst/>
          </a:prstGeom>
          <a:solidFill>
            <a:srgbClr val="009900"/>
          </a:solidFill>
          <a:ln w="19050">
            <a:solidFill>
              <a:schemeClr val="tx1"/>
            </a:solidFill>
            <a:miter lim="800000"/>
            <a:headEnd type="none" w="med" len="lg"/>
            <a:tailEnd type="none" w="med" len="lg"/>
          </a:ln>
          <a:effectLst/>
        </p:spPr>
        <p:txBody>
          <a:bodyPr wrap="square" lIns="88900" tIns="88900" rIns="54864"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solidFill>
                  <a:srgbClr val="FFFFFF"/>
                </a:solidFill>
                <a:latin typeface="Arial"/>
              </a:rPr>
              <a:t>data</a:t>
            </a:r>
          </a:p>
          <a:p>
            <a:r>
              <a:rPr lang="en-US" sz="2000" b="1" dirty="0">
                <a:solidFill>
                  <a:srgbClr val="FFFFFF"/>
                </a:solidFill>
                <a:latin typeface="Arial"/>
              </a:rPr>
              <a:t>values</a:t>
            </a:r>
          </a:p>
        </p:txBody>
      </p:sp>
      <p:sp>
        <p:nvSpPr>
          <p:cNvPr id="9" name="AutoShape 225"/>
          <p:cNvSpPr>
            <a:spLocks/>
          </p:cNvSpPr>
          <p:nvPr/>
        </p:nvSpPr>
        <p:spPr bwMode="auto">
          <a:xfrm rot="5400000">
            <a:off x="3045815" y="3698927"/>
            <a:ext cx="263525" cy="1687513"/>
          </a:xfrm>
          <a:prstGeom prst="rightBrace">
            <a:avLst>
              <a:gd name="adj1" fmla="val 5336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0" name="AutoShape 226"/>
          <p:cNvSpPr>
            <a:spLocks/>
          </p:cNvSpPr>
          <p:nvPr/>
        </p:nvSpPr>
        <p:spPr bwMode="auto">
          <a:xfrm rot="5400000">
            <a:off x="6689128" y="3968802"/>
            <a:ext cx="274638" cy="1158875"/>
          </a:xfrm>
          <a:prstGeom prst="rightBrace">
            <a:avLst>
              <a:gd name="adj1" fmla="val 35164"/>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1" name="Text Box 80"/>
          <p:cNvSpPr txBox="1">
            <a:spLocks noChangeArrowheads="1"/>
          </p:cNvSpPr>
          <p:nvPr/>
        </p:nvSpPr>
        <p:spPr bwMode="auto">
          <a:xfrm>
            <a:off x="6206604" y="4675707"/>
            <a:ext cx="1272082" cy="795089"/>
          </a:xfrm>
          <a:prstGeom prst="rect">
            <a:avLst/>
          </a:prstGeom>
          <a:solidFill>
            <a:srgbClr val="009900"/>
          </a:solidFill>
          <a:ln w="19050">
            <a:solidFill>
              <a:schemeClr val="tx1"/>
            </a:solidFill>
            <a:miter lim="800000"/>
            <a:headEnd type="none" w="med" len="lg"/>
            <a:tailEnd type="none" w="med" len="lg"/>
          </a:ln>
          <a:effectLst/>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solidFill>
                  <a:srgbClr val="FFFFFF"/>
                </a:solidFill>
                <a:latin typeface="Arial"/>
              </a:rPr>
              <a:t>numeric</a:t>
            </a:r>
            <a:br>
              <a:rPr lang="en-US" sz="2000" b="1" dirty="0">
                <a:solidFill>
                  <a:srgbClr val="FFFFFF"/>
                </a:solidFill>
                <a:latin typeface="Arial"/>
              </a:rPr>
            </a:br>
            <a:r>
              <a:rPr lang="en-US" sz="2000" b="1" dirty="0">
                <a:solidFill>
                  <a:srgbClr val="FFFFFF"/>
                </a:solidFill>
                <a:latin typeface="Arial"/>
              </a:rPr>
              <a:t>values</a:t>
            </a:r>
          </a:p>
        </p:txBody>
      </p:sp>
      <p:sp>
        <p:nvSpPr>
          <p:cNvPr id="12" name="Text Box 80"/>
          <p:cNvSpPr txBox="1">
            <a:spLocks noChangeArrowheads="1"/>
          </p:cNvSpPr>
          <p:nvPr/>
        </p:nvSpPr>
        <p:spPr bwMode="auto">
          <a:xfrm>
            <a:off x="1351865" y="4697742"/>
            <a:ext cx="3917071" cy="487313"/>
          </a:xfrm>
          <a:prstGeom prst="rect">
            <a:avLst/>
          </a:prstGeom>
          <a:solidFill>
            <a:srgbClr val="009900"/>
          </a:solidFill>
          <a:ln w="19050">
            <a:solidFill>
              <a:schemeClr val="tx1"/>
            </a:solidFill>
            <a:miter lim="800000"/>
            <a:headEnd type="none" w="med" len="lg"/>
            <a:tailEnd type="none" w="med" len="lg"/>
          </a:ln>
          <a:effectLst/>
        </p:spPr>
        <p:txBody>
          <a:bodyPr wrap="squar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b="1" dirty="0">
                <a:solidFill>
                  <a:srgbClr val="FFFFFF"/>
                </a:solidFill>
                <a:latin typeface="Arial"/>
              </a:rPr>
              <a:t>character values</a:t>
            </a:r>
          </a:p>
        </p:txBody>
      </p:sp>
      <p:sp>
        <p:nvSpPr>
          <p:cNvPr id="13" name="AutoShape 225"/>
          <p:cNvSpPr>
            <a:spLocks/>
          </p:cNvSpPr>
          <p:nvPr/>
        </p:nvSpPr>
        <p:spPr bwMode="auto">
          <a:xfrm rot="5400000">
            <a:off x="4996057" y="3520333"/>
            <a:ext cx="263525" cy="2044700"/>
          </a:xfrm>
          <a:prstGeom prst="rightBrace">
            <a:avLst>
              <a:gd name="adj1" fmla="val 5336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4" name="AutoShape 225"/>
          <p:cNvSpPr>
            <a:spLocks/>
          </p:cNvSpPr>
          <p:nvPr/>
        </p:nvSpPr>
        <p:spPr bwMode="auto">
          <a:xfrm rot="5400000">
            <a:off x="1338458" y="3707658"/>
            <a:ext cx="263525" cy="1670050"/>
          </a:xfrm>
          <a:prstGeom prst="rightBrace">
            <a:avLst>
              <a:gd name="adj1" fmla="val 5336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6" name="AutoShape 226"/>
          <p:cNvSpPr>
            <a:spLocks/>
          </p:cNvSpPr>
          <p:nvPr/>
        </p:nvSpPr>
        <p:spPr bwMode="auto">
          <a:xfrm>
            <a:off x="7415890" y="2464553"/>
            <a:ext cx="228600" cy="533375"/>
          </a:xfrm>
          <a:prstGeom prst="rightBrace">
            <a:avLst>
              <a:gd name="adj1" fmla="val 35164"/>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5" name="Text Box 80"/>
          <p:cNvSpPr txBox="1">
            <a:spLocks noChangeArrowheads="1"/>
          </p:cNvSpPr>
          <p:nvPr/>
        </p:nvSpPr>
        <p:spPr bwMode="auto">
          <a:xfrm>
            <a:off x="7642197" y="2333695"/>
            <a:ext cx="1170432" cy="795089"/>
          </a:xfrm>
          <a:prstGeom prst="rect">
            <a:avLst/>
          </a:prstGeom>
          <a:solidFill>
            <a:srgbClr val="009900"/>
          </a:solidFill>
          <a:ln w="19050">
            <a:solidFill>
              <a:schemeClr val="tx1"/>
            </a:solidFill>
            <a:miter lim="800000"/>
            <a:headEnd type="none" w="med" len="lg"/>
            <a:tailEnd type="none" w="med" len="lg"/>
          </a:ln>
          <a:effectLst/>
        </p:spPr>
        <p:txBody>
          <a:bodyPr wrap="square" lIns="88900" tIns="88900" rIns="54864"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b="1" dirty="0">
                <a:solidFill>
                  <a:srgbClr val="FFFFFF"/>
                </a:solidFill>
                <a:latin typeface="Arial"/>
              </a:rPr>
              <a:t>variable</a:t>
            </a:r>
          </a:p>
          <a:p>
            <a:r>
              <a:rPr lang="en-US" sz="2000" b="1" dirty="0">
                <a:solidFill>
                  <a:srgbClr val="FFFFFF"/>
                </a:solidFill>
                <a:latin typeface="Arial"/>
              </a:rPr>
              <a:t>names</a:t>
            </a:r>
          </a:p>
        </p:txBody>
      </p:sp>
    </p:spTree>
    <p:extLst>
      <p:ext uri="{BB962C8B-B14F-4D97-AF65-F5344CB8AC3E}">
        <p14:creationId xmlns:p14="http://schemas.microsoft.com/office/powerpoint/2010/main" val="747313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p:txBody>
          <a:bodyPr/>
          <a:lstStyle/>
          <a:p>
            <a:pPr eaLnBrk="1" hangingPunct="1"/>
            <a:r>
              <a:rPr lang="en-US" dirty="0"/>
              <a:t>Browsing the Data Portion</a:t>
            </a:r>
          </a:p>
        </p:txBody>
      </p:sp>
      <p:sp>
        <p:nvSpPr>
          <p:cNvPr id="41987" name="Rectangle 2"/>
          <p:cNvSpPr>
            <a:spLocks noGrp="1" noChangeArrowheads="1"/>
          </p:cNvSpPr>
          <p:nvPr>
            <p:ph idx="1"/>
          </p:nvPr>
        </p:nvSpPr>
        <p:spPr/>
        <p:txBody>
          <a:bodyPr/>
          <a:lstStyle/>
          <a:p>
            <a:pPr marL="0" indent="0" eaLnBrk="1" hangingPunct="1">
              <a:buFont typeface="Monotype Sorts" pitchFamily="2" charset="2"/>
              <a:buNone/>
              <a:tabLst>
                <a:tab pos="285750" algn="l"/>
              </a:tabLst>
            </a:pPr>
            <a:r>
              <a:rPr lang="en-US" dirty="0"/>
              <a:t>Use </a:t>
            </a:r>
            <a:r>
              <a:rPr lang="en-US" i="1" dirty="0"/>
              <a:t>PROC PRINT </a:t>
            </a:r>
            <a:r>
              <a:rPr lang="en-US" dirty="0"/>
              <a:t>to display the data portion </a:t>
            </a:r>
            <a:br>
              <a:rPr lang="en-US" dirty="0"/>
            </a:br>
            <a:r>
              <a:rPr lang="en-US" dirty="0"/>
              <a:t>of a SAS data set.</a:t>
            </a:r>
          </a:p>
        </p:txBody>
      </p:sp>
      <p:sp>
        <p:nvSpPr>
          <p:cNvPr id="4" name="Slide Number Placeholder 3"/>
          <p:cNvSpPr>
            <a:spLocks noGrp="1"/>
          </p:cNvSpPr>
          <p:nvPr>
            <p:ph type="sldNum" sz="quarter" idx="10"/>
          </p:nvPr>
        </p:nvSpPr>
        <p:spPr/>
        <p:txBody>
          <a:bodyPr/>
          <a:lstStyle/>
          <a:p>
            <a:pPr>
              <a:defRPr/>
            </a:pPr>
            <a:fld id="{B3B5E614-CFB3-4C12-A2C0-0E3B32402EE3}" type="slidenum">
              <a:rPr lang="en-US"/>
              <a:pPr>
                <a:defRPr/>
              </a:pPr>
              <a:t>14</a:t>
            </a:fld>
            <a:endParaRPr lang="en-US" b="0" dirty="0">
              <a:latin typeface="Times New Roman" pitchFamily="18" charset="0"/>
            </a:endParaRPr>
          </a:p>
        </p:txBody>
      </p:sp>
      <p:sp>
        <p:nvSpPr>
          <p:cNvPr id="5" name="Rectangle 12"/>
          <p:cNvSpPr>
            <a:spLocks noChangeArrowheads="1"/>
          </p:cNvSpPr>
          <p:nvPr/>
        </p:nvSpPr>
        <p:spPr bwMode="auto">
          <a:xfrm>
            <a:off x="680737" y="2006023"/>
            <a:ext cx="6429375" cy="762000"/>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proc print data=work.newsalesemps;</a:t>
            </a:r>
          </a:p>
          <a:p>
            <a:pPr>
              <a:lnSpc>
                <a:spcPct val="85000"/>
              </a:lnSpc>
            </a:pPr>
            <a:r>
              <a:rPr lang="en-US" b="1" dirty="0">
                <a:latin typeface="Courier New" pitchFamily="49" charset="0"/>
              </a:rPr>
              <a:t>run;</a:t>
            </a:r>
          </a:p>
        </p:txBody>
      </p:sp>
      <p:sp>
        <p:nvSpPr>
          <p:cNvPr id="6" name="Rectangle 9"/>
          <p:cNvSpPr>
            <a:spLocks noChangeArrowheads="1"/>
          </p:cNvSpPr>
          <p:nvPr/>
        </p:nvSpPr>
        <p:spPr bwMode="auto">
          <a:xfrm>
            <a:off x="2400299" y="2552700"/>
            <a:ext cx="5159375" cy="1063625"/>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latin typeface="Arial"/>
              </a:rPr>
              <a:t>PROC PRINT DATA=</a:t>
            </a:r>
            <a:r>
              <a:rPr lang="en-US" i="1" dirty="0">
                <a:latin typeface="Arial"/>
              </a:rPr>
              <a:t>SAS-data-set</a:t>
            </a:r>
            <a:r>
              <a:rPr lang="en-US" b="1" dirty="0">
                <a:latin typeface="Arial"/>
              </a:rPr>
              <a:t>;</a:t>
            </a:r>
            <a:br>
              <a:rPr lang="en-US" dirty="0">
                <a:latin typeface="Arial"/>
              </a:rPr>
            </a:br>
            <a:r>
              <a:rPr lang="en-US" b="1" dirty="0">
                <a:latin typeface="Arial"/>
              </a:rPr>
              <a:t>RUN;</a:t>
            </a:r>
          </a:p>
        </p:txBody>
      </p:sp>
      <p:sp>
        <p:nvSpPr>
          <p:cNvPr id="7" name="Program Name"/>
          <p:cNvSpPr txBox="1"/>
          <p:nvPr/>
        </p:nvSpPr>
        <p:spPr>
          <a:xfrm>
            <a:off x="7931150" y="6324600"/>
            <a:ext cx="1003801" cy="338554"/>
          </a:xfrm>
          <a:prstGeom prst="rect">
            <a:avLst/>
          </a:prstGeom>
          <a:noFill/>
        </p:spPr>
        <p:txBody>
          <a:bodyPr vert="horz" wrap="none" rtlCol="0">
            <a:spAutoFit/>
          </a:bodyPr>
          <a:lstStyle/>
          <a:p>
            <a:pPr algn="r"/>
            <a:r>
              <a:rPr lang="en-US" sz="1600" b="1" dirty="0"/>
              <a:t>p103d02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Viewing the Output</a:t>
            </a:r>
          </a:p>
        </p:txBody>
      </p:sp>
      <p:sp>
        <p:nvSpPr>
          <p:cNvPr id="4" name="Content Placeholder 3"/>
          <p:cNvSpPr>
            <a:spLocks noGrp="1"/>
          </p:cNvSpPr>
          <p:nvPr>
            <p:ph idx="1"/>
          </p:nvPr>
        </p:nvSpPr>
        <p:spPr/>
        <p:txBody>
          <a:bodyPr/>
          <a:lstStyle/>
          <a:p>
            <a:pPr>
              <a:buFont typeface="Monotype Sorts" pitchFamily="2" charset="2"/>
              <a:buNone/>
              <a:tabLst>
                <a:tab pos="285750" algn="l"/>
              </a:tabLst>
            </a:pPr>
            <a:r>
              <a:rPr lang="en-US" dirty="0"/>
              <a:t>Partial PROC PRINT Output</a:t>
            </a:r>
          </a:p>
          <a:p>
            <a:pPr>
              <a:buFont typeface="Monotype Sorts" pitchFamily="2" charset="2"/>
              <a:buNone/>
              <a:tabLst>
                <a:tab pos="285750" algn="l"/>
              </a:tabLst>
            </a:pPr>
            <a:endParaRPr lang="en-US" dirty="0"/>
          </a:p>
        </p:txBody>
      </p:sp>
      <p:sp>
        <p:nvSpPr>
          <p:cNvPr id="6" name="Slide Number Placeholder 3"/>
          <p:cNvSpPr>
            <a:spLocks noGrp="1"/>
          </p:cNvSpPr>
          <p:nvPr>
            <p:ph type="sldNum" sz="quarter" idx="10"/>
          </p:nvPr>
        </p:nvSpPr>
        <p:spPr/>
        <p:txBody>
          <a:bodyPr/>
          <a:lstStyle/>
          <a:p>
            <a:fld id="{19CBE969-FBD6-4539-A7BB-E14D9FFD97AB}" type="slidenum">
              <a:rPr lang="en-US" smtClean="0"/>
              <a:pPr/>
              <a:t>15</a:t>
            </a:fld>
            <a:endParaRPr lang="en-US" dirty="0"/>
          </a:p>
        </p:txBody>
      </p:sp>
      <p:sp>
        <p:nvSpPr>
          <p:cNvPr id="44037" name="Text Box 5"/>
          <p:cNvSpPr txBox="1">
            <a:spLocks noChangeArrowheads="1"/>
          </p:cNvSpPr>
          <p:nvPr/>
        </p:nvSpPr>
        <p:spPr bwMode="auto">
          <a:xfrm>
            <a:off x="1600200" y="3581400"/>
            <a:ext cx="1778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endParaRPr lang="en-US" noProof="1">
              <a:latin typeface="SAS Monospace" pitchFamily="49" charset="0"/>
            </a:endParaRPr>
          </a:p>
        </p:txBody>
      </p:sp>
      <p:sp>
        <p:nvSpPr>
          <p:cNvPr id="44038" name="Rectangle 6"/>
          <p:cNvSpPr>
            <a:spLocks noChangeArrowheads="1"/>
          </p:cNvSpPr>
          <p:nvPr/>
        </p:nvSpPr>
        <p:spPr bwMode="auto">
          <a:xfrm>
            <a:off x="679550" y="1526659"/>
            <a:ext cx="7772400" cy="1826141"/>
          </a:xfrm>
          <a:prstGeom prst="rect">
            <a:avLst/>
          </a:prstGeom>
          <a:solidFill>
            <a:srgbClr val="FFFFFF"/>
          </a:solidFill>
          <a:ln w="38100">
            <a:solidFill>
              <a:schemeClr val="tx2"/>
            </a:solidFill>
            <a:miter lim="800000"/>
            <a:headEnd type="none" w="med" len="lg"/>
            <a:tailEnd type="none" w="med" len="lg"/>
          </a:ln>
        </p:spPr>
        <p:txBody>
          <a:bodyPr wrap="square" lIns="88900" tIns="50800" rIns="54864" bIns="50800">
            <a:spAutoFit/>
          </a:bodyPr>
          <a:lstStyle/>
          <a:p>
            <a:r>
              <a:rPr lang="en-US" sz="1600" b="1" dirty="0" err="1">
                <a:solidFill>
                  <a:srgbClr val="000000"/>
                </a:solidFill>
                <a:latin typeface="SAS Monospace" pitchFamily="49" charset="0"/>
              </a:rPr>
              <a:t>Obs</a:t>
            </a:r>
            <a:r>
              <a:rPr lang="en-US" sz="1600" b="1" dirty="0">
                <a:solidFill>
                  <a:srgbClr val="000000"/>
                </a:solidFill>
                <a:latin typeface="SAS Monospace" pitchFamily="49" charset="0"/>
              </a:rPr>
              <a:t>    First_Name      Last_Name        </a:t>
            </a:r>
            <a:r>
              <a:rPr lang="en-US" sz="1600" b="1" dirty="0" err="1">
                <a:solidFill>
                  <a:srgbClr val="000000"/>
                </a:solidFill>
                <a:latin typeface="SAS Monospace" pitchFamily="49" charset="0"/>
              </a:rPr>
              <a:t>Job_Title</a:t>
            </a:r>
            <a:r>
              <a:rPr lang="en-US" sz="1600" b="1" dirty="0">
                <a:solidFill>
                  <a:srgbClr val="000000"/>
                </a:solidFill>
                <a:latin typeface="SAS Monospace" pitchFamily="49" charset="0"/>
              </a:rPr>
              <a:t>       Salary</a:t>
            </a:r>
          </a:p>
          <a:p>
            <a:endParaRPr lang="en-US" sz="1600" b="1" dirty="0">
              <a:solidFill>
                <a:srgbClr val="000000"/>
              </a:solidFill>
              <a:latin typeface="SAS Monospace" pitchFamily="49" charset="0"/>
            </a:endParaRPr>
          </a:p>
          <a:p>
            <a:r>
              <a:rPr lang="en-US" sz="1600" b="1" dirty="0">
                <a:solidFill>
                  <a:srgbClr val="000000"/>
                </a:solidFill>
                <a:latin typeface="SAS Monospace" pitchFamily="49" charset="0"/>
              </a:rPr>
              <a:t>  1    Satyakam        Denny         Sales Rep. II       26780</a:t>
            </a:r>
          </a:p>
          <a:p>
            <a:r>
              <a:rPr lang="en-US" sz="1600" b="1" dirty="0">
                <a:solidFill>
                  <a:srgbClr val="000000"/>
                </a:solidFill>
                <a:latin typeface="SAS Monospace" pitchFamily="49" charset="0"/>
              </a:rPr>
              <a:t>  2    Monica          Kletschkus    Sales Rep. IV       30890</a:t>
            </a:r>
          </a:p>
          <a:p>
            <a:r>
              <a:rPr lang="en-US" sz="1600" b="1" dirty="0">
                <a:solidFill>
                  <a:srgbClr val="000000"/>
                </a:solidFill>
                <a:latin typeface="SAS Monospace" pitchFamily="49" charset="0"/>
              </a:rPr>
              <a:t>  3    Kevin           Lyon          Sales Rep. I        26955</a:t>
            </a:r>
          </a:p>
          <a:p>
            <a:r>
              <a:rPr lang="en-US" sz="1600" b="1" dirty="0">
                <a:solidFill>
                  <a:srgbClr val="000000"/>
                </a:solidFill>
                <a:latin typeface="SAS Monospace" pitchFamily="49" charset="0"/>
              </a:rPr>
              <a:t>  4    Petrea          Soltau        Sales Rep. II       27440</a:t>
            </a:r>
          </a:p>
          <a:p>
            <a:r>
              <a:rPr lang="en-US" sz="1600" b="1" dirty="0">
                <a:solidFill>
                  <a:srgbClr val="000000"/>
                </a:solidFill>
                <a:latin typeface="SAS Monospace" pitchFamily="49" charset="0"/>
              </a:rPr>
              <a:t>  5    Marina          Iyengar       Sales Rep. III      29715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shq\root\dept\PSD\GRAPHICS\Illustrations\Backgrounds\background_blue_haze_horiz_wider_ligh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57" y="3573580"/>
            <a:ext cx="8642237" cy="2679437"/>
          </a:xfrm>
          <a:prstGeom prst="rect">
            <a:avLst/>
          </a:prstGeom>
          <a:noFill/>
          <a:extLst>
            <a:ext uri="{909E8E84-426E-40DD-AFC4-6F175D3DCCD1}">
              <a14:hiddenFill xmlns:a14="http://schemas.microsoft.com/office/drawing/2010/main">
                <a:solidFill>
                  <a:srgbClr val="FFFFFF"/>
                </a:solidFill>
              </a14:hiddenFill>
            </a:ext>
          </a:extLst>
        </p:spPr>
      </p:pic>
      <p:sp>
        <p:nvSpPr>
          <p:cNvPr id="36866" name="Rectangle 3"/>
          <p:cNvSpPr>
            <a:spLocks noGrp="1" noChangeArrowheads="1"/>
          </p:cNvSpPr>
          <p:nvPr>
            <p:ph type="title"/>
          </p:nvPr>
        </p:nvSpPr>
        <p:spPr/>
        <p:txBody>
          <a:bodyPr/>
          <a:lstStyle/>
          <a:p>
            <a:pPr eaLnBrk="1" hangingPunct="1"/>
            <a:r>
              <a:rPr lang="en-US" dirty="0"/>
              <a:t>SAS Variable Names</a:t>
            </a:r>
          </a:p>
        </p:txBody>
      </p:sp>
      <p:sp>
        <p:nvSpPr>
          <p:cNvPr id="36867" name="Rectangle 2"/>
          <p:cNvSpPr>
            <a:spLocks noGrp="1" noChangeArrowheads="1"/>
          </p:cNvSpPr>
          <p:nvPr>
            <p:ph idx="1"/>
          </p:nvPr>
        </p:nvSpPr>
        <p:spPr>
          <a:xfrm>
            <a:off x="685800" y="1066800"/>
            <a:ext cx="7772400" cy="4572000"/>
          </a:xfrm>
        </p:spPr>
        <p:txBody>
          <a:bodyPr/>
          <a:lstStyle/>
          <a:p>
            <a:pPr marL="0" indent="0" eaLnBrk="1" hangingPunct="1">
              <a:buFont typeface="Monotype Sorts" pitchFamily="2" charset="2"/>
              <a:buNone/>
            </a:pPr>
            <a:r>
              <a:rPr lang="en-US" dirty="0"/>
              <a:t>SAS variable names</a:t>
            </a:r>
          </a:p>
          <a:p>
            <a:pPr marL="463550" lvl="1" indent="-349250" eaLnBrk="1" hangingPunct="1"/>
            <a:r>
              <a:rPr lang="en-US" dirty="0"/>
              <a:t>can be </a:t>
            </a:r>
            <a:r>
              <a:rPr lang="en-US" b="1" dirty="0">
                <a:solidFill>
                  <a:srgbClr val="FF0000"/>
                </a:solidFill>
              </a:rPr>
              <a:t>1 to 32 </a:t>
            </a:r>
            <a:r>
              <a:rPr lang="en-US" dirty="0"/>
              <a:t>characters long.</a:t>
            </a:r>
          </a:p>
          <a:p>
            <a:pPr marL="463550" lvl="1" indent="-349250" eaLnBrk="1" hangingPunct="1"/>
            <a:r>
              <a:rPr lang="en-US" dirty="0"/>
              <a:t>must start with a letter or underscore. Subsequent characters can be letters, underscores, or numerals.</a:t>
            </a:r>
          </a:p>
          <a:p>
            <a:pPr marL="463550" lvl="1" indent="-349250" eaLnBrk="1" hangingPunct="1"/>
            <a:r>
              <a:rPr lang="en-US" dirty="0"/>
              <a:t>can be uppercase, lowercase, or mixed case.</a:t>
            </a:r>
          </a:p>
          <a:p>
            <a:pPr marL="463550" lvl="1" indent="-349250" eaLnBrk="1" hangingPunct="1"/>
            <a:r>
              <a:rPr lang="en-US" b="1" dirty="0">
                <a:solidFill>
                  <a:srgbClr val="FF0000"/>
                </a:solidFill>
              </a:rPr>
              <a:t>are not case sensitive.</a:t>
            </a:r>
          </a:p>
          <a:p>
            <a:pPr marL="3175" indent="-349250"/>
            <a:endParaRPr lang="en-US" dirty="0"/>
          </a:p>
        </p:txBody>
      </p:sp>
      <p:sp>
        <p:nvSpPr>
          <p:cNvPr id="4" name="Slide Number Placeholder 3"/>
          <p:cNvSpPr>
            <a:spLocks noGrp="1"/>
          </p:cNvSpPr>
          <p:nvPr>
            <p:ph type="sldNum" sz="quarter" idx="10"/>
          </p:nvPr>
        </p:nvSpPr>
        <p:spPr/>
        <p:txBody>
          <a:bodyPr/>
          <a:lstStyle/>
          <a:p>
            <a:pPr>
              <a:defRPr/>
            </a:pPr>
            <a:fld id="{9DC89355-5105-455B-8E43-AFA8F2EFDB5F}" type="slidenum">
              <a:rPr lang="en-US"/>
              <a:pPr>
                <a:defRPr/>
              </a:pPr>
              <a:t>16</a:t>
            </a:fld>
            <a:endParaRPr lang="en-US" b="0" dirty="0">
              <a:latin typeface="Times New Roman" pitchFamily="18" charset="0"/>
            </a:endParaRPr>
          </a:p>
        </p:txBody>
      </p:sp>
      <p:grpSp>
        <p:nvGrpSpPr>
          <p:cNvPr id="14" name="Group 13"/>
          <p:cNvGrpSpPr/>
          <p:nvPr/>
        </p:nvGrpSpPr>
        <p:grpSpPr>
          <a:xfrm>
            <a:off x="1970491" y="3970427"/>
            <a:ext cx="2133600" cy="504825"/>
            <a:chOff x="1530020" y="4087277"/>
            <a:chExt cx="2133600" cy="504825"/>
          </a:xfrm>
        </p:grpSpPr>
        <p:pic>
          <p:nvPicPr>
            <p:cNvPr id="18" name="Picture 2"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0020" y="4096802"/>
              <a:ext cx="2133600" cy="495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28825" y="4087277"/>
              <a:ext cx="1123950" cy="461665"/>
            </a:xfrm>
            <a:prstGeom prst="rect">
              <a:avLst/>
            </a:prstGeom>
            <a:noFill/>
          </p:spPr>
          <p:txBody>
            <a:bodyPr wrap="square" rtlCol="0">
              <a:spAutoFit/>
            </a:bodyPr>
            <a:lstStyle/>
            <a:p>
              <a:r>
                <a:rPr lang="en-US" dirty="0"/>
                <a:t>Salary</a:t>
              </a:r>
            </a:p>
          </p:txBody>
        </p:sp>
      </p:grpSp>
      <p:grpSp>
        <p:nvGrpSpPr>
          <p:cNvPr id="19" name="Group 18"/>
          <p:cNvGrpSpPr/>
          <p:nvPr/>
        </p:nvGrpSpPr>
        <p:grpSpPr>
          <a:xfrm>
            <a:off x="5079146" y="3958669"/>
            <a:ext cx="2133600" cy="507058"/>
            <a:chOff x="4467225" y="4085044"/>
            <a:chExt cx="2133600" cy="507058"/>
          </a:xfrm>
        </p:grpSpPr>
        <p:pic>
          <p:nvPicPr>
            <p:cNvPr id="4098" name="Picture 2"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25" y="4096802"/>
              <a:ext cx="2133600" cy="4953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807704" y="4085044"/>
              <a:ext cx="1452642" cy="461665"/>
            </a:xfrm>
            <a:prstGeom prst="rect">
              <a:avLst/>
            </a:prstGeom>
          </p:spPr>
          <p:txBody>
            <a:bodyPr wrap="none">
              <a:spAutoFit/>
            </a:bodyPr>
            <a:lstStyle/>
            <a:p>
              <a:r>
                <a:rPr lang="en-US" dirty="0"/>
                <a:t>_score2_</a:t>
              </a:r>
            </a:p>
          </p:txBody>
        </p:sp>
      </p:grpSp>
      <p:grpSp>
        <p:nvGrpSpPr>
          <p:cNvPr id="15" name="Group 14"/>
          <p:cNvGrpSpPr/>
          <p:nvPr/>
        </p:nvGrpSpPr>
        <p:grpSpPr>
          <a:xfrm>
            <a:off x="6293804" y="4978749"/>
            <a:ext cx="2133600" cy="495300"/>
            <a:chOff x="4667250" y="5112692"/>
            <a:chExt cx="2133600" cy="495300"/>
          </a:xfrm>
        </p:grpSpPr>
        <p:pic>
          <p:nvPicPr>
            <p:cNvPr id="17" name="Picture 2"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0" y="5112692"/>
              <a:ext cx="2133600" cy="495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995898" y="5112693"/>
              <a:ext cx="1604927" cy="461665"/>
            </a:xfrm>
            <a:prstGeom prst="rect">
              <a:avLst/>
            </a:prstGeom>
          </p:spPr>
          <p:txBody>
            <a:bodyPr wrap="none">
              <a:spAutoFit/>
            </a:bodyPr>
            <a:lstStyle/>
            <a:p>
              <a:r>
                <a:rPr lang="en-US" dirty="0"/>
                <a:t>FirstName</a:t>
              </a:r>
            </a:p>
          </p:txBody>
        </p:sp>
      </p:grpSp>
      <p:grpSp>
        <p:nvGrpSpPr>
          <p:cNvPr id="13" name="Group 12"/>
          <p:cNvGrpSpPr/>
          <p:nvPr/>
        </p:nvGrpSpPr>
        <p:grpSpPr>
          <a:xfrm>
            <a:off x="3499427" y="4978749"/>
            <a:ext cx="2133600" cy="495301"/>
            <a:chOff x="2028825" y="5112692"/>
            <a:chExt cx="2133600" cy="495301"/>
          </a:xfrm>
        </p:grpSpPr>
        <p:pic>
          <p:nvPicPr>
            <p:cNvPr id="16" name="Picture 2"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5112693"/>
              <a:ext cx="2133600" cy="4953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451429" y="5112692"/>
              <a:ext cx="1212191" cy="461665"/>
            </a:xfrm>
            <a:prstGeom prst="rect">
              <a:avLst/>
            </a:prstGeom>
          </p:spPr>
          <p:txBody>
            <a:bodyPr wrap="none">
              <a:spAutoFit/>
            </a:bodyPr>
            <a:lstStyle/>
            <a:p>
              <a:r>
                <a:rPr lang="en-US" dirty="0"/>
                <a:t>month1</a:t>
              </a:r>
            </a:p>
          </p:txBody>
        </p:sp>
      </p:grpSp>
      <p:grpSp>
        <p:nvGrpSpPr>
          <p:cNvPr id="23" name="Group 22"/>
          <p:cNvGrpSpPr/>
          <p:nvPr/>
        </p:nvGrpSpPr>
        <p:grpSpPr>
          <a:xfrm>
            <a:off x="705050" y="4978749"/>
            <a:ext cx="2133600" cy="495301"/>
            <a:chOff x="2028825" y="5112692"/>
            <a:chExt cx="2133600" cy="495301"/>
          </a:xfrm>
        </p:grpSpPr>
        <p:pic>
          <p:nvPicPr>
            <p:cNvPr id="24" name="Picture 2" descr="L:\graphics\step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5112693"/>
              <a:ext cx="2133600" cy="4953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2451429" y="5112692"/>
              <a:ext cx="1228221" cy="461665"/>
            </a:xfrm>
            <a:prstGeom prst="rect">
              <a:avLst/>
            </a:prstGeom>
          </p:spPr>
          <p:txBody>
            <a:bodyPr wrap="none">
              <a:spAutoFit/>
            </a:bodyPr>
            <a:lstStyle/>
            <a:p>
              <a:r>
                <a:rPr lang="en-US" dirty="0"/>
                <a:t>cust_ID</a:t>
              </a:r>
            </a:p>
          </p:txBody>
        </p:sp>
      </p:grpSp>
    </p:spTree>
    <p:extLst>
      <p:ext uri="{BB962C8B-B14F-4D97-AF65-F5344CB8AC3E}">
        <p14:creationId xmlns:p14="http://schemas.microsoft.com/office/powerpoint/2010/main" val="419012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3.02 Multiple </a:t>
            </a:r>
            <a:r>
              <a:rPr lang="en-US" dirty="0"/>
              <a:t>Answer Poll</a:t>
            </a:r>
          </a:p>
        </p:txBody>
      </p:sp>
      <p:sp>
        <p:nvSpPr>
          <p:cNvPr id="38915" name="Rectangle 3"/>
          <p:cNvSpPr>
            <a:spLocks noGrp="1" noChangeArrowheads="1"/>
          </p:cNvSpPr>
          <p:nvPr>
            <p:ph idx="1"/>
          </p:nvPr>
        </p:nvSpPr>
        <p:spPr/>
        <p:txBody>
          <a:bodyPr/>
          <a:lstStyle/>
          <a:p>
            <a:pPr marL="457200" indent="-457200" eaLnBrk="1" hangingPunct="1">
              <a:buFont typeface="Monotype Sorts" pitchFamily="2" charset="2"/>
              <a:buNone/>
            </a:pPr>
            <a:r>
              <a:rPr lang="en-US" dirty="0"/>
              <a:t>Which variable names are invalid?</a:t>
            </a:r>
          </a:p>
          <a:p>
            <a:pPr marL="457200" indent="-457200" eaLnBrk="1" hangingPunct="1">
              <a:buFont typeface="Monotype Sorts" pitchFamily="2" charset="2"/>
              <a:buNone/>
            </a:pPr>
            <a:endParaRPr lang="en-US" sz="800" b="1" dirty="0"/>
          </a:p>
          <a:p>
            <a:pPr marL="571500" lvl="1" indent="-457200">
              <a:buClr>
                <a:schemeClr val="tx1"/>
              </a:buClr>
              <a:buSzTx/>
              <a:buFont typeface="Wingdings" pitchFamily="2" charset="2"/>
              <a:buAutoNum type="alphaLcPeriod"/>
            </a:pPr>
            <a:r>
              <a:rPr lang="en-US" dirty="0"/>
              <a:t>data5mon</a:t>
            </a:r>
          </a:p>
          <a:p>
            <a:pPr marL="571500" lvl="1" indent="-457200">
              <a:buClr>
                <a:schemeClr val="tx1"/>
              </a:buClr>
              <a:buSzTx/>
              <a:buFont typeface="Wingdings" pitchFamily="2" charset="2"/>
              <a:buAutoNum type="alphaLcPeriod"/>
            </a:pPr>
            <a:r>
              <a:rPr lang="en-US" dirty="0"/>
              <a:t>5monthsdata</a:t>
            </a:r>
          </a:p>
          <a:p>
            <a:pPr marL="571500" lvl="1" indent="-457200">
              <a:buClr>
                <a:schemeClr val="tx1"/>
              </a:buClr>
              <a:buSzTx/>
              <a:buFont typeface="Wingdings" pitchFamily="2" charset="2"/>
              <a:buAutoNum type="alphaLcPeriod"/>
            </a:pPr>
            <a:r>
              <a:rPr lang="en-US" dirty="0"/>
              <a:t>data#5</a:t>
            </a:r>
          </a:p>
          <a:p>
            <a:pPr marL="571500" lvl="1" indent="-457200">
              <a:buClr>
                <a:schemeClr val="tx1"/>
              </a:buClr>
              <a:buSzTx/>
              <a:buFont typeface="Wingdings" pitchFamily="2" charset="2"/>
              <a:buAutoNum type="alphaLcPeriod"/>
            </a:pPr>
            <a:r>
              <a:rPr lang="en-US" dirty="0"/>
              <a:t>five months data</a:t>
            </a:r>
          </a:p>
          <a:p>
            <a:pPr marL="571500" lvl="1" indent="-457200">
              <a:buClr>
                <a:schemeClr val="tx1"/>
              </a:buClr>
              <a:buSzTx/>
              <a:buFont typeface="Wingdings" pitchFamily="2" charset="2"/>
              <a:buAutoNum type="alphaLcPeriod"/>
            </a:pPr>
            <a:r>
              <a:rPr lang="en-US" dirty="0"/>
              <a:t>five_months_data</a:t>
            </a:r>
          </a:p>
          <a:p>
            <a:pPr marL="571500" lvl="1" indent="-457200">
              <a:buClr>
                <a:schemeClr val="tx1"/>
              </a:buClr>
              <a:buSzTx/>
              <a:buFont typeface="Wingdings" pitchFamily="2" charset="2"/>
              <a:buAutoNum type="alphaLcPeriod"/>
            </a:pPr>
            <a:r>
              <a:rPr lang="en-US" dirty="0"/>
              <a:t>FiveMonthsData</a:t>
            </a:r>
          </a:p>
          <a:p>
            <a:pPr marL="571500" lvl="1" indent="-457200">
              <a:buClr>
                <a:schemeClr val="tx1"/>
              </a:buClr>
              <a:buSzTx/>
              <a:buFont typeface="Wingdings" pitchFamily="2" charset="2"/>
              <a:buAutoNum type="alphaLcPeriod"/>
            </a:pPr>
            <a:r>
              <a:rPr lang="en-US" dirty="0" err="1"/>
              <a:t>fivemonthsdata</a:t>
            </a:r>
            <a:endParaRPr lang="en-US" dirty="0">
              <a:latin typeface="Arial"/>
            </a:endParaRPr>
          </a:p>
        </p:txBody>
      </p:sp>
      <p:sp>
        <p:nvSpPr>
          <p:cNvPr id="4" name="Slide Number Placeholder 3"/>
          <p:cNvSpPr>
            <a:spLocks noGrp="1"/>
          </p:cNvSpPr>
          <p:nvPr>
            <p:ph type="sldNum" sz="quarter" idx="10"/>
          </p:nvPr>
        </p:nvSpPr>
        <p:spPr/>
        <p:txBody>
          <a:bodyPr/>
          <a:lstStyle/>
          <a:p>
            <a:pPr>
              <a:defRPr/>
            </a:pPr>
            <a:fld id="{BA5A248F-49E9-4E14-984F-CCB6FB5FA05C}" type="slidenum">
              <a:rPr lang="en-US"/>
              <a:pPr>
                <a:defRPr/>
              </a:pPr>
              <a:t>17</a:t>
            </a:fld>
            <a:endParaRPr lang="en-US" b="0" dirty="0">
              <a:latin typeface="Times New Roman" pitchFamily="18" charset="0"/>
            </a:endParaRPr>
          </a:p>
        </p:txBody>
      </p:sp>
    </p:spTree>
    <p:custDataLst>
      <p:tags r:id="rId1"/>
    </p:custDataLst>
    <p:extLst>
      <p:ext uri="{BB962C8B-B14F-4D97-AF65-F5344CB8AC3E}">
        <p14:creationId xmlns:p14="http://schemas.microsoft.com/office/powerpoint/2010/main" val="4104205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3.02 Multiple </a:t>
            </a:r>
            <a:r>
              <a:rPr lang="en-US" dirty="0"/>
              <a:t>Answer Poll – Correct Answer</a:t>
            </a:r>
          </a:p>
        </p:txBody>
      </p:sp>
      <p:sp>
        <p:nvSpPr>
          <p:cNvPr id="39939" name="Rectangle 3"/>
          <p:cNvSpPr>
            <a:spLocks noGrp="1" noChangeArrowheads="1"/>
          </p:cNvSpPr>
          <p:nvPr>
            <p:ph idx="1"/>
          </p:nvPr>
        </p:nvSpPr>
        <p:spPr/>
        <p:txBody>
          <a:bodyPr/>
          <a:lstStyle/>
          <a:p>
            <a:pPr marL="457200" indent="-457200" eaLnBrk="1" hangingPunct="1">
              <a:buFont typeface="Monotype Sorts" pitchFamily="2" charset="2"/>
              <a:buNone/>
            </a:pPr>
            <a:r>
              <a:rPr lang="en-US" dirty="0"/>
              <a:t>Which variable names are invalid?</a:t>
            </a:r>
          </a:p>
          <a:p>
            <a:pPr marL="457200" indent="-457200" eaLnBrk="1" hangingPunct="1">
              <a:buFont typeface="Monotype Sorts" pitchFamily="2" charset="2"/>
              <a:buNone/>
            </a:pPr>
            <a:endParaRPr lang="en-US" sz="800" b="1" dirty="0"/>
          </a:p>
          <a:p>
            <a:pPr marL="571500" lvl="1" indent="-457200" eaLnBrk="1" hangingPunct="1">
              <a:buClr>
                <a:schemeClr val="tx1"/>
              </a:buClr>
              <a:buSzTx/>
              <a:buFont typeface="Wingdings" pitchFamily="2" charset="2"/>
              <a:buAutoNum type="alphaLcPeriod"/>
            </a:pPr>
            <a:r>
              <a:rPr lang="en-US" dirty="0"/>
              <a:t>data5mon</a:t>
            </a:r>
          </a:p>
          <a:p>
            <a:pPr marL="571500" lvl="1" indent="-457200" eaLnBrk="1" hangingPunct="1">
              <a:buClr>
                <a:schemeClr val="tx1"/>
              </a:buClr>
              <a:buSzTx/>
              <a:buFont typeface="Wingdings" pitchFamily="2" charset="2"/>
              <a:buAutoNum type="alphaLcPeriod"/>
            </a:pPr>
            <a:r>
              <a:rPr lang="en-US" dirty="0"/>
              <a:t>5monthsdata</a:t>
            </a:r>
          </a:p>
          <a:p>
            <a:pPr marL="571500" lvl="1" indent="-457200" eaLnBrk="1" hangingPunct="1">
              <a:buClr>
                <a:schemeClr val="tx1"/>
              </a:buClr>
              <a:buSzTx/>
              <a:buFont typeface="Wingdings" pitchFamily="2" charset="2"/>
              <a:buAutoNum type="alphaLcPeriod"/>
            </a:pPr>
            <a:r>
              <a:rPr lang="en-US" dirty="0"/>
              <a:t>data#5</a:t>
            </a:r>
          </a:p>
          <a:p>
            <a:pPr marL="571500" lvl="1" indent="-457200" eaLnBrk="1" hangingPunct="1">
              <a:buClr>
                <a:schemeClr val="tx1"/>
              </a:buClr>
              <a:buSzTx/>
              <a:buFont typeface="Wingdings" pitchFamily="2" charset="2"/>
              <a:buAutoNum type="alphaLcPeriod"/>
            </a:pPr>
            <a:r>
              <a:rPr lang="en-US" dirty="0"/>
              <a:t>five months data</a:t>
            </a:r>
          </a:p>
          <a:p>
            <a:pPr marL="571500" lvl="1" indent="-457200" eaLnBrk="1" hangingPunct="1">
              <a:buClr>
                <a:schemeClr val="tx1"/>
              </a:buClr>
              <a:buSzTx/>
              <a:buFont typeface="Wingdings" pitchFamily="2" charset="2"/>
              <a:buAutoNum type="alphaLcPeriod"/>
            </a:pPr>
            <a:r>
              <a:rPr lang="en-US" dirty="0"/>
              <a:t>five_months_data</a:t>
            </a:r>
          </a:p>
          <a:p>
            <a:pPr marL="571500" lvl="1" indent="-457200" eaLnBrk="1" hangingPunct="1">
              <a:buClr>
                <a:schemeClr val="tx1"/>
              </a:buClr>
              <a:buSzTx/>
              <a:buFont typeface="Wingdings" pitchFamily="2" charset="2"/>
              <a:buAutoNum type="alphaLcPeriod"/>
            </a:pPr>
            <a:r>
              <a:rPr lang="en-US" dirty="0"/>
              <a:t>FiveMonthsData</a:t>
            </a:r>
          </a:p>
          <a:p>
            <a:pPr marL="571500" lvl="1" indent="-457200" eaLnBrk="1" hangingPunct="1">
              <a:buClr>
                <a:schemeClr val="tx1"/>
              </a:buClr>
              <a:buSzTx/>
              <a:buFont typeface="Wingdings" pitchFamily="2" charset="2"/>
              <a:buAutoNum type="alphaLcPeriod"/>
            </a:pPr>
            <a:r>
              <a:rPr lang="en-US"/>
              <a:t>fivemonthsdata</a:t>
            </a:r>
            <a:endParaRPr lang="en-US" dirty="0">
              <a:latin typeface="Arial"/>
            </a:endParaRPr>
          </a:p>
        </p:txBody>
      </p:sp>
      <p:sp>
        <p:nvSpPr>
          <p:cNvPr id="7" name="Slide Number Placeholder 3"/>
          <p:cNvSpPr>
            <a:spLocks noGrp="1"/>
          </p:cNvSpPr>
          <p:nvPr>
            <p:ph type="sldNum" sz="quarter" idx="10"/>
          </p:nvPr>
        </p:nvSpPr>
        <p:spPr/>
        <p:txBody>
          <a:bodyPr/>
          <a:lstStyle/>
          <a:p>
            <a:pPr>
              <a:defRPr/>
            </a:pPr>
            <a:fld id="{8467FC8E-C20A-443E-9085-558CD931650A}" type="slidenum">
              <a:rPr lang="en-US"/>
              <a:pPr>
                <a:defRPr/>
              </a:pPr>
              <a:t>18</a:t>
            </a:fld>
            <a:endParaRPr lang="en-US" b="0" dirty="0">
              <a:latin typeface="Times New Roman" pitchFamily="18" charset="0"/>
            </a:endParaRPr>
          </a:p>
        </p:txBody>
      </p:sp>
      <p:sp>
        <p:nvSpPr>
          <p:cNvPr id="39941" name="Oval 4"/>
          <p:cNvSpPr>
            <a:spLocks noChangeArrowheads="1"/>
          </p:cNvSpPr>
          <p:nvPr/>
        </p:nvSpPr>
        <p:spPr bwMode="auto">
          <a:xfrm>
            <a:off x="658261" y="1979274"/>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39942" name="Oval 5"/>
          <p:cNvSpPr>
            <a:spLocks noChangeArrowheads="1"/>
          </p:cNvSpPr>
          <p:nvPr/>
        </p:nvSpPr>
        <p:spPr bwMode="auto">
          <a:xfrm>
            <a:off x="662474" y="2446471"/>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39943" name="Oval 6"/>
          <p:cNvSpPr>
            <a:spLocks noChangeArrowheads="1"/>
          </p:cNvSpPr>
          <p:nvPr/>
        </p:nvSpPr>
        <p:spPr bwMode="auto">
          <a:xfrm>
            <a:off x="662474" y="2913668"/>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extLst>
      <p:ext uri="{BB962C8B-B14F-4D97-AF65-F5344CB8AC3E}">
        <p14:creationId xmlns:p14="http://schemas.microsoft.com/office/powerpoint/2010/main" val="243183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40241"/>
            <a:ext cx="8458200" cy="685800"/>
          </a:xfrm>
        </p:spPr>
        <p:txBody>
          <a:bodyPr anchor="ctr"/>
          <a:lstStyle/>
          <a:p>
            <a:r>
              <a:rPr lang="en-US" dirty="0"/>
              <a:t>Data Types</a:t>
            </a:r>
          </a:p>
        </p:txBody>
      </p:sp>
      <p:sp>
        <p:nvSpPr>
          <p:cNvPr id="3" name="Content Placeholder 2"/>
          <p:cNvSpPr>
            <a:spLocks noGrp="1"/>
          </p:cNvSpPr>
          <p:nvPr>
            <p:ph idx="1"/>
          </p:nvPr>
        </p:nvSpPr>
        <p:spPr>
          <a:xfrm>
            <a:off x="685800" y="1071562"/>
            <a:ext cx="7990840" cy="5361135"/>
          </a:xfrm>
        </p:spPr>
        <p:txBody>
          <a:bodyPr/>
          <a:lstStyle/>
          <a:p>
            <a:r>
              <a:rPr lang="en-US" dirty="0"/>
              <a:t>A SAS data set supports two types of variables.</a:t>
            </a:r>
          </a:p>
          <a:p>
            <a:endParaRPr lang="en-US" sz="800" dirty="0"/>
          </a:p>
          <a:p>
            <a:r>
              <a:rPr lang="en-US" i="1" dirty="0"/>
              <a:t>Character variables</a:t>
            </a:r>
          </a:p>
          <a:p>
            <a:pPr lvl="1"/>
            <a:r>
              <a:rPr lang="en-US" b="1" dirty="0">
                <a:solidFill>
                  <a:srgbClr val="FF0000"/>
                </a:solidFill>
              </a:rPr>
              <a:t>can contain any value: letters, numerals, special characters, and blanks</a:t>
            </a:r>
          </a:p>
          <a:p>
            <a:pPr lvl="1"/>
            <a:r>
              <a:rPr lang="en-US" b="1" dirty="0">
                <a:solidFill>
                  <a:srgbClr val="FF0000"/>
                </a:solidFill>
              </a:rPr>
              <a:t>range from 1 to 32,767 (=2</a:t>
            </a:r>
            <a:r>
              <a:rPr lang="en-US" b="1" baseline="30000" dirty="0">
                <a:solidFill>
                  <a:srgbClr val="FF0000"/>
                </a:solidFill>
              </a:rPr>
              <a:t>15</a:t>
            </a:r>
            <a:r>
              <a:rPr lang="en-US" b="1" dirty="0">
                <a:solidFill>
                  <a:srgbClr val="FF0000"/>
                </a:solidFill>
              </a:rPr>
              <a:t>) characters in length</a:t>
            </a:r>
          </a:p>
          <a:p>
            <a:pPr lvl="1"/>
            <a:r>
              <a:rPr lang="en-US" b="1" dirty="0">
                <a:solidFill>
                  <a:srgbClr val="FF0000"/>
                </a:solidFill>
              </a:rPr>
              <a:t>have 1 byte per character.</a:t>
            </a:r>
          </a:p>
          <a:p>
            <a:endParaRPr lang="en-US" sz="800" dirty="0"/>
          </a:p>
          <a:p>
            <a:r>
              <a:rPr lang="en-US" i="1" dirty="0"/>
              <a:t>Numeric variables</a:t>
            </a:r>
          </a:p>
          <a:p>
            <a:pPr lvl="1"/>
            <a:r>
              <a:rPr lang="en-US" dirty="0"/>
              <a:t>store numeric values using floating point or binary representation</a:t>
            </a:r>
          </a:p>
          <a:p>
            <a:pPr lvl="1"/>
            <a:r>
              <a:rPr lang="en-US" dirty="0"/>
              <a:t>have 8 bytes of storage by default</a:t>
            </a:r>
          </a:p>
          <a:p>
            <a:pPr lvl="1"/>
            <a:r>
              <a:rPr lang="en-US" dirty="0"/>
              <a:t>can store 16 or 17 significant digits.</a:t>
            </a:r>
          </a:p>
        </p:txBody>
      </p:sp>
    </p:spTree>
    <p:extLst>
      <p:ext uri="{BB962C8B-B14F-4D97-AF65-F5344CB8AC3E}">
        <p14:creationId xmlns:p14="http://schemas.microsoft.com/office/powerpoint/2010/main" val="208949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3: Accessing Data</a:t>
            </a:r>
          </a:p>
        </p:txBody>
      </p:sp>
      <p:graphicFrame>
        <p:nvGraphicFramePr>
          <p:cNvPr id="7" name="Group Organizer"/>
          <p:cNvGraphicFramePr>
            <a:graphicFrameLocks noGrp="1"/>
          </p:cNvGraphicFramePr>
          <p:nvPr>
            <p:extLst>
              <p:ext uri="{D42A27DB-BD31-4B8C-83A1-F6EECF244321}">
                <p14:modId xmlns:p14="http://schemas.microsoft.com/office/powerpoint/2010/main" val="1294652973"/>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3.1 Examining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98"/>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3.2 Accessing SAS Libraries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631241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Missing Data Values</a:t>
            </a:r>
          </a:p>
        </p:txBody>
      </p:sp>
      <p:sp>
        <p:nvSpPr>
          <p:cNvPr id="35843" name="Rectangle 3"/>
          <p:cNvSpPr>
            <a:spLocks noGrp="1" noChangeArrowheads="1"/>
          </p:cNvSpPr>
          <p:nvPr>
            <p:ph idx="1"/>
          </p:nvPr>
        </p:nvSpPr>
        <p:spPr>
          <a:xfrm>
            <a:off x="685800" y="1074738"/>
            <a:ext cx="7848600" cy="4792662"/>
          </a:xfrm>
        </p:spPr>
        <p:txBody>
          <a:bodyPr/>
          <a:lstStyle/>
          <a:p>
            <a:r>
              <a:rPr lang="en-US" dirty="0"/>
              <a:t>Missing values are valid values in a SAS data set.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569913" indent="-569913"/>
            <a:r>
              <a:rPr lang="en-US" b="1" dirty="0">
                <a:sym typeface="Wingdings"/>
              </a:rPr>
              <a:t></a:t>
            </a:r>
            <a:r>
              <a:rPr lang="en-US" dirty="0">
                <a:sym typeface="Wingdings"/>
              </a:rPr>
              <a:t> 	</a:t>
            </a:r>
            <a:r>
              <a:rPr lang="en-US" dirty="0"/>
              <a:t>A value must exist for every variable in every observation.</a:t>
            </a:r>
          </a:p>
        </p:txBody>
      </p:sp>
      <p:sp>
        <p:nvSpPr>
          <p:cNvPr id="91" name="Slide Number Placeholder 3"/>
          <p:cNvSpPr>
            <a:spLocks noGrp="1"/>
          </p:cNvSpPr>
          <p:nvPr>
            <p:ph type="sldNum" sz="quarter" idx="10"/>
          </p:nvPr>
        </p:nvSpPr>
        <p:spPr/>
        <p:txBody>
          <a:bodyPr/>
          <a:lstStyle/>
          <a:p>
            <a:fld id="{BAD7471E-C72F-4F57-B76B-73631A8DEDAA}" type="slidenum">
              <a:rPr lang="en-US" smtClean="0"/>
              <a:pPr/>
              <a:t>20</a:t>
            </a:fld>
            <a:endParaRPr lang="en-US" dirty="0"/>
          </a:p>
        </p:txBody>
      </p:sp>
      <p:graphicFrame>
        <p:nvGraphicFramePr>
          <p:cNvPr id="171570" name="Group 562"/>
          <p:cNvGraphicFramePr>
            <a:graphicFrameLocks noGrp="1"/>
          </p:cNvGraphicFramePr>
          <p:nvPr>
            <p:extLst>
              <p:ext uri="{D42A27DB-BD31-4B8C-83A1-F6EECF244321}">
                <p14:modId xmlns:p14="http://schemas.microsoft.com/office/powerpoint/2010/main" val="3576542285"/>
              </p:ext>
            </p:extLst>
          </p:nvPr>
        </p:nvGraphicFramePr>
        <p:xfrm>
          <a:off x="680926" y="1676400"/>
          <a:ext cx="6786562" cy="1982740"/>
        </p:xfrm>
        <a:graphic>
          <a:graphicData uri="http://schemas.openxmlformats.org/drawingml/2006/table">
            <a:tbl>
              <a:tblPr/>
              <a:tblGrid>
                <a:gridCol w="1703387">
                  <a:extLst>
                    <a:ext uri="{9D8B030D-6E8A-4147-A177-3AD203B41FA5}">
                      <a16:colId xmlns:a16="http://schemas.microsoft.com/office/drawing/2014/main" val="20000"/>
                    </a:ext>
                  </a:extLst>
                </a:gridCol>
                <a:gridCol w="1703388">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426778">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work.newsalesemps</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1759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Last_Name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Job_Title</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Monica</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Kletschkus</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Sales Rep. IV</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Kevin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Lyon</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Sales Rep. I</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26955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34612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Petrea</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a:ln>
                            <a:noFill/>
                          </a:ln>
                          <a:solidFill>
                            <a:srgbClr val="000000"/>
                          </a:solidFill>
                          <a:effectLst/>
                          <a:latin typeface="Arial"/>
                        </a:rPr>
                        <a:t>Soltau</a:t>
                      </a: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27440</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bwMode="auto">
          <a:xfrm flipH="1">
            <a:off x="7448326" y="2880764"/>
            <a:ext cx="822960"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4" name="TextBox 3"/>
          <p:cNvSpPr txBox="1"/>
          <p:nvPr/>
        </p:nvSpPr>
        <p:spPr>
          <a:xfrm>
            <a:off x="1160463" y="3971716"/>
            <a:ext cx="3201856" cy="707886"/>
          </a:xfrm>
          <a:prstGeom prst="rect">
            <a:avLst/>
          </a:prstGeom>
          <a:solidFill>
            <a:srgbClr val="009900"/>
          </a:solidFill>
          <a:ln w="19050">
            <a:solidFill>
              <a:schemeClr val="tx1"/>
            </a:solidFill>
          </a:ln>
        </p:spPr>
        <p:txBody>
          <a:bodyPr wrap="square" rtlCol="0">
            <a:spAutoFit/>
          </a:bodyPr>
          <a:lstStyle/>
          <a:p>
            <a:pPr>
              <a:spcBef>
                <a:spcPct val="50000"/>
              </a:spcBef>
            </a:pPr>
            <a:r>
              <a:rPr lang="en-US" sz="2000" b="1" dirty="0">
                <a:solidFill>
                  <a:srgbClr val="FFFFFF"/>
                </a:solidFill>
              </a:rPr>
              <a:t>A blank represents a missing character value.</a:t>
            </a:r>
          </a:p>
        </p:txBody>
      </p:sp>
      <p:cxnSp>
        <p:nvCxnSpPr>
          <p:cNvPr id="14" name="Straight Connector 13"/>
          <p:cNvCxnSpPr>
            <a:stCxn id="4" idx="3"/>
          </p:cNvCxnSpPr>
          <p:nvPr/>
        </p:nvCxnSpPr>
        <p:spPr bwMode="auto">
          <a:xfrm>
            <a:off x="4362319" y="4325659"/>
            <a:ext cx="285881" cy="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643687" y="3600482"/>
            <a:ext cx="0" cy="723171"/>
          </a:xfrm>
          <a:prstGeom prst="line">
            <a:avLst/>
          </a:prstGeom>
          <a:solidFill>
            <a:schemeClr val="accent1"/>
          </a:solidFill>
          <a:ln w="19050" cap="flat" cmpd="sng" algn="ctr">
            <a:solidFill>
              <a:schemeClr val="tx1"/>
            </a:solidFill>
            <a:prstDash val="solid"/>
            <a:round/>
            <a:headEnd type="triangle" w="med" len="lg"/>
            <a:tailEnd type="none" w="med" len="med"/>
          </a:ln>
          <a:effectLst/>
        </p:spPr>
      </p:cxnSp>
      <p:sp>
        <p:nvSpPr>
          <p:cNvPr id="20" name="TextBox 19"/>
          <p:cNvSpPr txBox="1"/>
          <p:nvPr/>
        </p:nvSpPr>
        <p:spPr>
          <a:xfrm>
            <a:off x="4854388" y="3971716"/>
            <a:ext cx="3041725" cy="707886"/>
          </a:xfrm>
          <a:prstGeom prst="rect">
            <a:avLst/>
          </a:prstGeom>
          <a:solidFill>
            <a:srgbClr val="009900"/>
          </a:solidFill>
          <a:ln w="19050">
            <a:solidFill>
              <a:schemeClr val="tx1"/>
            </a:solidFill>
          </a:ln>
        </p:spPr>
        <p:txBody>
          <a:bodyPr wrap="square" rtlCol="0">
            <a:spAutoFit/>
          </a:bodyPr>
          <a:lstStyle/>
          <a:p>
            <a:pPr>
              <a:spcBef>
                <a:spcPct val="50000"/>
              </a:spcBef>
            </a:pPr>
            <a:r>
              <a:rPr lang="en-US" sz="2000" b="1" dirty="0">
                <a:solidFill>
                  <a:srgbClr val="FFFFFF"/>
                </a:solidFill>
              </a:rPr>
              <a:t>A period represents a missing numeric value.</a:t>
            </a:r>
          </a:p>
        </p:txBody>
      </p:sp>
      <p:cxnSp>
        <p:nvCxnSpPr>
          <p:cNvPr id="21" name="Straight Connector 20"/>
          <p:cNvCxnSpPr>
            <a:stCxn id="20" idx="3"/>
          </p:cNvCxnSpPr>
          <p:nvPr/>
        </p:nvCxnSpPr>
        <p:spPr bwMode="auto">
          <a:xfrm>
            <a:off x="7896113" y="4325659"/>
            <a:ext cx="384700"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8271282" y="2865780"/>
            <a:ext cx="4" cy="1459879"/>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49297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SAS Date Values</a:t>
            </a:r>
          </a:p>
        </p:txBody>
      </p:sp>
      <p:sp>
        <p:nvSpPr>
          <p:cNvPr id="31747" name="Rectangle 3"/>
          <p:cNvSpPr>
            <a:spLocks noGrp="1" noChangeArrowheads="1"/>
          </p:cNvSpPr>
          <p:nvPr>
            <p:ph idx="1"/>
          </p:nvPr>
        </p:nvSpPr>
        <p:spPr>
          <a:xfrm>
            <a:off x="685800" y="1071563"/>
            <a:ext cx="7848600" cy="5419725"/>
          </a:xfrm>
        </p:spPr>
        <p:txBody>
          <a:bodyPr/>
          <a:lstStyle/>
          <a:p>
            <a:r>
              <a:rPr lang="en-US" dirty="0"/>
              <a:t>SAS stores calendar dates as numeric values.</a:t>
            </a:r>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r>
              <a:rPr lang="en-US" dirty="0"/>
              <a:t>A </a:t>
            </a:r>
            <a:r>
              <a:rPr lang="en-US" i="1" dirty="0"/>
              <a:t>SAS date value</a:t>
            </a:r>
            <a:r>
              <a:rPr lang="en-US" dirty="0"/>
              <a:t> is stored as the number of days between January 1, 1960, and a specific date.</a:t>
            </a:r>
          </a:p>
        </p:txBody>
      </p:sp>
      <p:sp>
        <p:nvSpPr>
          <p:cNvPr id="26" name="Slide Number Placeholder 3"/>
          <p:cNvSpPr>
            <a:spLocks noGrp="1"/>
          </p:cNvSpPr>
          <p:nvPr>
            <p:ph type="sldNum" sz="quarter" idx="10"/>
          </p:nvPr>
        </p:nvSpPr>
        <p:spPr/>
        <p:txBody>
          <a:bodyPr/>
          <a:lstStyle/>
          <a:p>
            <a:pPr>
              <a:defRPr/>
            </a:pPr>
            <a:fld id="{928E4FFD-43F5-49E3-9CA5-BC4F753800D9}" type="slidenum">
              <a:rPr lang="en-US"/>
              <a:pPr>
                <a:defRPr/>
              </a:pPr>
              <a:t>21</a:t>
            </a:fld>
            <a:endParaRPr lang="en-US" b="0" dirty="0">
              <a:latin typeface="Times New Roman" pitchFamily="18" charset="0"/>
            </a:endParaRPr>
          </a:p>
        </p:txBody>
      </p:sp>
      <p:sp>
        <p:nvSpPr>
          <p:cNvPr id="31749" name="Rectangle 4"/>
          <p:cNvSpPr>
            <a:spLocks noChangeArrowheads="1"/>
          </p:cNvSpPr>
          <p:nvPr/>
        </p:nvSpPr>
        <p:spPr bwMode="auto">
          <a:xfrm>
            <a:off x="679050" y="1798638"/>
            <a:ext cx="7772400" cy="3236912"/>
          </a:xfrm>
          <a:prstGeom prst="rect">
            <a:avLst/>
          </a:prstGeom>
          <a:solidFill>
            <a:srgbClr val="EAEAEA"/>
          </a:solidFill>
          <a:ln w="38100">
            <a:solidFill>
              <a:srgbClr val="000000"/>
            </a:solidFill>
            <a:miter lim="800000"/>
            <a:headEnd type="none" w="med" len="lg"/>
            <a:tailEnd type="none" w="med" len="lg"/>
          </a:ln>
        </p:spPr>
        <p:txBody>
          <a:bodyPr wrap="none" lIns="88900" tIns="88900" rIns="88900" bIns="88900" anchor="ctr"/>
          <a:lstStyle/>
          <a:p>
            <a:endParaRPr lang="en-US" dirty="0"/>
          </a:p>
        </p:txBody>
      </p:sp>
      <p:sp>
        <p:nvSpPr>
          <p:cNvPr id="31750" name="Text Box 5"/>
          <p:cNvSpPr txBox="1">
            <a:spLocks noChangeArrowheads="1"/>
          </p:cNvSpPr>
          <p:nvPr/>
        </p:nvSpPr>
        <p:spPr bwMode="auto">
          <a:xfrm>
            <a:off x="1679575" y="1944688"/>
            <a:ext cx="5561013"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sz="2000" dirty="0">
                <a:solidFill>
                  <a:schemeClr val="tx2"/>
                </a:solidFill>
              </a:rPr>
              <a:t>01JAN1959          01JAN1960          01JAN1961</a:t>
            </a:r>
          </a:p>
          <a:p>
            <a:pPr algn="ctr"/>
            <a:endParaRPr lang="en-US" sz="2000" dirty="0">
              <a:solidFill>
                <a:schemeClr val="tx2"/>
              </a:solidFill>
            </a:endParaRPr>
          </a:p>
          <a:p>
            <a:pPr algn="ctr"/>
            <a:endParaRPr lang="en-US" sz="2000" b="1" dirty="0">
              <a:solidFill>
                <a:schemeClr val="tx2"/>
              </a:solidFill>
            </a:endParaRPr>
          </a:p>
          <a:p>
            <a:pPr algn="ctr"/>
            <a:endParaRPr lang="en-US" sz="2000" b="1" dirty="0">
              <a:solidFill>
                <a:schemeClr val="tx2"/>
              </a:solidFill>
            </a:endParaRPr>
          </a:p>
          <a:p>
            <a:pPr algn="ctr"/>
            <a:r>
              <a:rPr lang="en-US" sz="2000" dirty="0">
                <a:solidFill>
                  <a:schemeClr val="tx2"/>
                </a:solidFill>
              </a:rPr>
              <a:t>-365                          0                         366</a:t>
            </a:r>
          </a:p>
          <a:p>
            <a:pPr algn="ctr"/>
            <a:endParaRPr lang="en-US" sz="2000" b="1" dirty="0">
              <a:solidFill>
                <a:schemeClr val="tx2"/>
              </a:solidFill>
            </a:endParaRPr>
          </a:p>
          <a:p>
            <a:pPr algn="ctr"/>
            <a:endParaRPr lang="en-US" sz="2000" b="1" dirty="0">
              <a:solidFill>
                <a:schemeClr val="tx2"/>
              </a:solidFill>
            </a:endParaRPr>
          </a:p>
          <a:p>
            <a:pPr algn="ctr"/>
            <a:endParaRPr lang="en-US" sz="2000" b="1" dirty="0">
              <a:solidFill>
                <a:schemeClr val="tx2"/>
              </a:solidFill>
            </a:endParaRPr>
          </a:p>
          <a:p>
            <a:pPr algn="ctr"/>
            <a:r>
              <a:rPr lang="en-US" sz="2000" dirty="0">
                <a:solidFill>
                  <a:schemeClr val="tx2"/>
                </a:solidFill>
              </a:rPr>
              <a:t>01/01/1959           01/01/1960           01/01/1961</a:t>
            </a:r>
          </a:p>
        </p:txBody>
      </p:sp>
      <p:sp>
        <p:nvSpPr>
          <p:cNvPr id="31751" name="Line 6"/>
          <p:cNvSpPr>
            <a:spLocks noChangeShapeType="1"/>
          </p:cNvSpPr>
          <p:nvPr/>
        </p:nvSpPr>
        <p:spPr bwMode="auto">
          <a:xfrm>
            <a:off x="2432843" y="2335213"/>
            <a:ext cx="0" cy="8572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2" name="Line 7"/>
          <p:cNvSpPr>
            <a:spLocks noChangeShapeType="1"/>
          </p:cNvSpPr>
          <p:nvPr/>
        </p:nvSpPr>
        <p:spPr bwMode="auto">
          <a:xfrm flipH="1">
            <a:off x="4554044" y="2330450"/>
            <a:ext cx="0" cy="858838"/>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3" name="Line 8"/>
          <p:cNvSpPr>
            <a:spLocks noChangeShapeType="1"/>
          </p:cNvSpPr>
          <p:nvPr/>
        </p:nvSpPr>
        <p:spPr bwMode="auto">
          <a:xfrm>
            <a:off x="6566694" y="2330450"/>
            <a:ext cx="0" cy="8604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4" name="Line 9"/>
          <p:cNvSpPr>
            <a:spLocks noChangeShapeType="1"/>
          </p:cNvSpPr>
          <p:nvPr/>
        </p:nvSpPr>
        <p:spPr bwMode="auto">
          <a:xfrm>
            <a:off x="2730500" y="3418881"/>
            <a:ext cx="1673225" cy="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5" name="Line 10"/>
          <p:cNvSpPr>
            <a:spLocks noChangeShapeType="1"/>
          </p:cNvSpPr>
          <p:nvPr/>
        </p:nvSpPr>
        <p:spPr bwMode="auto">
          <a:xfrm>
            <a:off x="4725988" y="3418881"/>
            <a:ext cx="1560512" cy="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6" name="Line 11"/>
          <p:cNvSpPr>
            <a:spLocks noChangeShapeType="1"/>
          </p:cNvSpPr>
          <p:nvPr/>
        </p:nvSpPr>
        <p:spPr bwMode="auto">
          <a:xfrm>
            <a:off x="1133475" y="3418881"/>
            <a:ext cx="915988" cy="0"/>
          </a:xfrm>
          <a:prstGeom prst="line">
            <a:avLst/>
          </a:prstGeom>
          <a:noFill/>
          <a:ln w="190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7" name="Line 12"/>
          <p:cNvSpPr>
            <a:spLocks noChangeShapeType="1"/>
          </p:cNvSpPr>
          <p:nvPr/>
        </p:nvSpPr>
        <p:spPr bwMode="auto">
          <a:xfrm flipH="1">
            <a:off x="6864350" y="3418881"/>
            <a:ext cx="1041400" cy="0"/>
          </a:xfrm>
          <a:prstGeom prst="line">
            <a:avLst/>
          </a:prstGeom>
          <a:noFill/>
          <a:ln w="190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8" name="Line 13"/>
          <p:cNvSpPr>
            <a:spLocks noChangeShapeType="1"/>
          </p:cNvSpPr>
          <p:nvPr/>
        </p:nvSpPr>
        <p:spPr bwMode="auto">
          <a:xfrm>
            <a:off x="3148806" y="2172494"/>
            <a:ext cx="533400" cy="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59" name="Line 14"/>
          <p:cNvSpPr>
            <a:spLocks noChangeShapeType="1"/>
          </p:cNvSpPr>
          <p:nvPr/>
        </p:nvSpPr>
        <p:spPr bwMode="auto">
          <a:xfrm>
            <a:off x="5172869" y="2172494"/>
            <a:ext cx="603250" cy="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0" name="Line 15"/>
          <p:cNvSpPr>
            <a:spLocks noChangeShapeType="1"/>
          </p:cNvSpPr>
          <p:nvPr/>
        </p:nvSpPr>
        <p:spPr bwMode="auto">
          <a:xfrm>
            <a:off x="1133475" y="2172494"/>
            <a:ext cx="536575" cy="0"/>
          </a:xfrm>
          <a:prstGeom prst="line">
            <a:avLst/>
          </a:prstGeom>
          <a:noFill/>
          <a:ln w="190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1" name="Line 16"/>
          <p:cNvSpPr>
            <a:spLocks noChangeShapeType="1"/>
          </p:cNvSpPr>
          <p:nvPr/>
        </p:nvSpPr>
        <p:spPr bwMode="auto">
          <a:xfrm flipH="1">
            <a:off x="7229475" y="2172494"/>
            <a:ext cx="676275" cy="0"/>
          </a:xfrm>
          <a:prstGeom prst="line">
            <a:avLst/>
          </a:prstGeom>
          <a:noFill/>
          <a:ln w="190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2" name="Line 17"/>
          <p:cNvSpPr>
            <a:spLocks noChangeShapeType="1"/>
          </p:cNvSpPr>
          <p:nvPr/>
        </p:nvSpPr>
        <p:spPr bwMode="auto">
          <a:xfrm>
            <a:off x="3148806" y="4631531"/>
            <a:ext cx="533400" cy="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3" name="Line 18"/>
          <p:cNvSpPr>
            <a:spLocks noChangeShapeType="1"/>
          </p:cNvSpPr>
          <p:nvPr/>
        </p:nvSpPr>
        <p:spPr bwMode="auto">
          <a:xfrm>
            <a:off x="5172869" y="4631531"/>
            <a:ext cx="603250" cy="0"/>
          </a:xfrm>
          <a:prstGeom prst="line">
            <a:avLst/>
          </a:prstGeom>
          <a:noFill/>
          <a:ln w="1905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4" name="Line 19"/>
          <p:cNvSpPr>
            <a:spLocks noChangeShapeType="1"/>
          </p:cNvSpPr>
          <p:nvPr/>
        </p:nvSpPr>
        <p:spPr bwMode="auto">
          <a:xfrm>
            <a:off x="1133475" y="4631531"/>
            <a:ext cx="536575" cy="0"/>
          </a:xfrm>
          <a:prstGeom prst="line">
            <a:avLst/>
          </a:prstGeom>
          <a:noFill/>
          <a:ln w="190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5" name="Line 20"/>
          <p:cNvSpPr>
            <a:spLocks noChangeShapeType="1"/>
          </p:cNvSpPr>
          <p:nvPr/>
        </p:nvSpPr>
        <p:spPr bwMode="auto">
          <a:xfrm flipH="1">
            <a:off x="7229475" y="4631531"/>
            <a:ext cx="676275" cy="0"/>
          </a:xfrm>
          <a:prstGeom prst="line">
            <a:avLst/>
          </a:prstGeom>
          <a:noFill/>
          <a:ln w="19050">
            <a:solidFill>
              <a:srgbClr val="000000"/>
            </a:solidFill>
            <a:round/>
            <a:headEnd type="triangle" w="med" len="lg"/>
            <a:tailEnd type="non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6" name="Line 21"/>
          <p:cNvSpPr>
            <a:spLocks noChangeShapeType="1"/>
          </p:cNvSpPr>
          <p:nvPr/>
        </p:nvSpPr>
        <p:spPr bwMode="auto">
          <a:xfrm>
            <a:off x="2432843" y="3584575"/>
            <a:ext cx="0" cy="85725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7" name="Line 22"/>
          <p:cNvSpPr>
            <a:spLocks noChangeShapeType="1"/>
          </p:cNvSpPr>
          <p:nvPr/>
        </p:nvSpPr>
        <p:spPr bwMode="auto">
          <a:xfrm flipH="1">
            <a:off x="4554044" y="3579813"/>
            <a:ext cx="0" cy="858837"/>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8" name="Line 23"/>
          <p:cNvSpPr>
            <a:spLocks noChangeShapeType="1"/>
          </p:cNvSpPr>
          <p:nvPr/>
        </p:nvSpPr>
        <p:spPr bwMode="auto">
          <a:xfrm>
            <a:off x="6566694" y="3579813"/>
            <a:ext cx="0" cy="8604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31769" name="Text Box 24"/>
          <p:cNvSpPr txBox="1">
            <a:spLocks noChangeArrowheads="1"/>
          </p:cNvSpPr>
          <p:nvPr/>
        </p:nvSpPr>
        <p:spPr bwMode="auto">
          <a:xfrm>
            <a:off x="3151188" y="3931304"/>
            <a:ext cx="112871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dirty="0"/>
              <a:t>display</a:t>
            </a:r>
          </a:p>
        </p:txBody>
      </p:sp>
      <p:sp>
        <p:nvSpPr>
          <p:cNvPr id="31770" name="Text Box 25"/>
          <p:cNvSpPr txBox="1">
            <a:spLocks noChangeArrowheads="1"/>
          </p:cNvSpPr>
          <p:nvPr/>
        </p:nvSpPr>
        <p:spPr bwMode="auto">
          <a:xfrm>
            <a:off x="3256757" y="2851150"/>
            <a:ext cx="855662"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r>
              <a:rPr lang="en-US" dirty="0"/>
              <a:t>store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3.03 Short </a:t>
            </a:r>
            <a:r>
              <a:rPr lang="en-US" dirty="0"/>
              <a:t>Answer Poll</a:t>
            </a:r>
          </a:p>
        </p:txBody>
      </p:sp>
      <p:sp>
        <p:nvSpPr>
          <p:cNvPr id="3075" name="Rectangle 5"/>
          <p:cNvSpPr>
            <a:spLocks noGrp="1" noChangeArrowheads="1"/>
          </p:cNvSpPr>
          <p:nvPr>
            <p:ph idx="1"/>
          </p:nvPr>
        </p:nvSpPr>
        <p:spPr/>
        <p:txBody>
          <a:bodyPr/>
          <a:lstStyle/>
          <a:p>
            <a:pPr marL="0" lvl="1" indent="0">
              <a:buClr>
                <a:schemeClr val="tx1"/>
              </a:buClr>
              <a:buSzTx/>
              <a:buNone/>
            </a:pPr>
            <a:r>
              <a:rPr lang="en-US" dirty="0"/>
              <a:t>Submit program </a:t>
            </a:r>
            <a:r>
              <a:rPr lang="en-US" b="1" dirty="0"/>
              <a:t>p103a02</a:t>
            </a:r>
            <a:r>
              <a:rPr lang="en-US" dirty="0"/>
              <a:t>. View the output to retrieve the current date as a SAS date value (that is, a numeric value referencing January 1, 1960). What is the numeric value for today’s date?</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r>
              <a:rPr lang="en-US"/>
              <a:t>3.03 Short </a:t>
            </a:r>
            <a:r>
              <a:rPr lang="en-US" dirty="0"/>
              <a:t>Answer Poll – Correct Answer</a:t>
            </a:r>
          </a:p>
        </p:txBody>
      </p:sp>
      <p:sp>
        <p:nvSpPr>
          <p:cNvPr id="3075" name="Rectangle 5"/>
          <p:cNvSpPr>
            <a:spLocks noGrp="1" noChangeArrowheads="1"/>
          </p:cNvSpPr>
          <p:nvPr>
            <p:ph idx="1"/>
          </p:nvPr>
        </p:nvSpPr>
        <p:spPr/>
        <p:txBody>
          <a:bodyPr/>
          <a:lstStyle/>
          <a:p>
            <a:pPr marL="0" lvl="1" indent="0">
              <a:buClr>
                <a:schemeClr val="tx1"/>
              </a:buClr>
              <a:buSzTx/>
              <a:buNone/>
            </a:pPr>
            <a:r>
              <a:rPr lang="en-US" dirty="0"/>
              <a:t>Submit program </a:t>
            </a:r>
            <a:r>
              <a:rPr lang="en-US" b="1" dirty="0"/>
              <a:t>p103a02</a:t>
            </a:r>
            <a:r>
              <a:rPr lang="en-US" dirty="0"/>
              <a:t>. View the output to retrieve the current date as a SAS date value (that is, a numeric value referencing January 1, 1960). What is the numeric value for today’s date?</a:t>
            </a:r>
          </a:p>
          <a:p>
            <a:pPr marL="0" lvl="1" indent="0">
              <a:buClr>
                <a:schemeClr val="tx1"/>
              </a:buClr>
              <a:buSzTx/>
              <a:buNone/>
            </a:pPr>
            <a:endParaRPr lang="en-US" dirty="0"/>
          </a:p>
          <a:p>
            <a:r>
              <a:rPr lang="en-US" b="1" dirty="0"/>
              <a:t>The answer depends on the current date.</a:t>
            </a:r>
          </a:p>
          <a:p>
            <a:endParaRPr lang="en-US" sz="800" b="1" dirty="0"/>
          </a:p>
          <a:p>
            <a:pPr marL="1435100" indent="-1435100"/>
            <a:r>
              <a:rPr lang="en-US" b="1" dirty="0"/>
              <a:t>Example:	If the current date is December 12, 2017 </a:t>
            </a:r>
            <a:br>
              <a:rPr lang="en-US" b="1" dirty="0"/>
            </a:br>
            <a:r>
              <a:rPr lang="en-US" b="1" dirty="0"/>
              <a:t>the numeric value is 21165.</a:t>
            </a:r>
          </a:p>
        </p:txBody>
      </p:sp>
    </p:spTree>
    <p:custDataLst>
      <p:tags r:id="rId1"/>
    </p:custDataLst>
    <p:extLst>
      <p:ext uri="{BB962C8B-B14F-4D97-AF65-F5344CB8AC3E}">
        <p14:creationId xmlns:p14="http://schemas.microsoft.com/office/powerpoint/2010/main" val="157412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8934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Organizer"/>
          <p:cNvSpPr>
            <a:spLocks noGrp="1"/>
          </p:cNvSpPr>
          <p:nvPr>
            <p:ph type="title" idx="4294967295"/>
          </p:nvPr>
        </p:nvSpPr>
        <p:spPr>
          <a:xfrm>
            <a:off x="685800" y="463550"/>
            <a:ext cx="8458200" cy="679450"/>
          </a:xfrm>
          <a:prstGeom prst="rect">
            <a:avLst/>
          </a:prstGeom>
        </p:spPr>
        <p:txBody>
          <a:bodyPr/>
          <a:lstStyle/>
          <a:p>
            <a:pPr eaLnBrk="1" hangingPunct="1"/>
            <a:r>
              <a:rPr lang="en-US" dirty="0">
                <a:solidFill>
                  <a:srgbClr val="0070C0"/>
                </a:solidFill>
              </a:rPr>
              <a:t>Chapter 3: Accessing Data</a:t>
            </a:r>
          </a:p>
        </p:txBody>
      </p:sp>
      <p:graphicFrame>
        <p:nvGraphicFramePr>
          <p:cNvPr id="7" name="Group Organizer"/>
          <p:cNvGraphicFramePr>
            <a:graphicFrameLocks noGrp="1"/>
          </p:cNvGraphicFramePr>
          <p:nvPr>
            <p:extLst>
              <p:ext uri="{D42A27DB-BD31-4B8C-83A1-F6EECF244321}">
                <p14:modId xmlns:p14="http://schemas.microsoft.com/office/powerpoint/2010/main" val="3538226294"/>
              </p:ext>
            </p:extLst>
          </p:nvPr>
        </p:nvGraphicFramePr>
        <p:xfrm>
          <a:off x="1371600" y="1690687"/>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3.1 Examining SAS Data Sets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0070C0"/>
                          </a:solidFill>
                          <a:effectLst/>
                          <a:latin typeface="Arial Narrow" pitchFamily="34" charset="0"/>
                        </a:rPr>
                        <a:t>3.2 Accessing SAS Libraries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98"/>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033599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a:t>Objectives</a:t>
            </a:r>
          </a:p>
        </p:txBody>
      </p:sp>
      <p:sp>
        <p:nvSpPr>
          <p:cNvPr id="50179" name="Rectangle 3"/>
          <p:cNvSpPr>
            <a:spLocks noGrp="1" noChangeArrowheads="1"/>
          </p:cNvSpPr>
          <p:nvPr>
            <p:ph idx="1"/>
          </p:nvPr>
        </p:nvSpPr>
        <p:spPr/>
        <p:txBody>
          <a:bodyPr/>
          <a:lstStyle/>
          <a:p>
            <a:pPr lvl="1"/>
            <a:r>
              <a:rPr lang="en-US" dirty="0"/>
              <a:t>Explain the concept of a SAS library.</a:t>
            </a:r>
          </a:p>
          <a:p>
            <a:pPr lvl="1"/>
            <a:r>
              <a:rPr lang="en-US" dirty="0"/>
              <a:t>State the difference between a temporary library </a:t>
            </a:r>
            <a:br>
              <a:rPr lang="en-US" dirty="0"/>
            </a:br>
            <a:r>
              <a:rPr lang="en-US" dirty="0"/>
              <a:t>and a permanent library.</a:t>
            </a:r>
          </a:p>
          <a:p>
            <a:pPr lvl="1"/>
            <a:r>
              <a:rPr lang="en-US" dirty="0"/>
              <a:t>Use a LIBNAME statement to assign a library reference name to a SAS library.</a:t>
            </a:r>
          </a:p>
          <a:p>
            <a:pPr lvl="1"/>
            <a:r>
              <a:rPr lang="en-US" dirty="0"/>
              <a:t>Investigate a SAS library programmatically and interactively.</a:t>
            </a:r>
          </a:p>
        </p:txBody>
      </p:sp>
      <p:sp>
        <p:nvSpPr>
          <p:cNvPr id="4" name="Slide Number Placeholder 3"/>
          <p:cNvSpPr>
            <a:spLocks noGrp="1"/>
          </p:cNvSpPr>
          <p:nvPr>
            <p:ph type="sldNum" sz="quarter" idx="10"/>
          </p:nvPr>
        </p:nvSpPr>
        <p:spPr/>
        <p:txBody>
          <a:bodyPr/>
          <a:lstStyle/>
          <a:p>
            <a:pPr>
              <a:defRPr/>
            </a:pPr>
            <a:fld id="{DE381CEF-3480-492B-8061-A7F9213352D9}" type="slidenum">
              <a:rPr lang="en-US"/>
              <a:pPr>
                <a:defRPr/>
              </a:pPr>
              <a:t>26</a:t>
            </a:fld>
            <a:endParaRPr lang="en-US" b="0" dirty="0">
              <a:latin typeface="Times New Roman" pitchFamily="18" charset="0"/>
            </a:endParaRPr>
          </a:p>
        </p:txBody>
      </p:sp>
    </p:spTree>
    <p:extLst>
      <p:ext uri="{BB962C8B-B14F-4D97-AF65-F5344CB8AC3E}">
        <p14:creationId xmlns:p14="http://schemas.microsoft.com/office/powerpoint/2010/main" val="80653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r>
              <a:rPr lang="en-US" dirty="0"/>
              <a:t>Orion Star programmers need to access existing </a:t>
            </a:r>
            <a:br>
              <a:rPr lang="en-US" dirty="0"/>
            </a:br>
            <a:r>
              <a:rPr lang="en-US" dirty="0"/>
              <a:t>SAS data sets, so they need to understand how the </a:t>
            </a:r>
            <a:br>
              <a:rPr lang="en-US" dirty="0"/>
            </a:br>
            <a:r>
              <a:rPr lang="en-US" dirty="0"/>
              <a:t>data sets are stored in SAS.</a:t>
            </a:r>
          </a:p>
        </p:txBody>
      </p:sp>
      <p:pic>
        <p:nvPicPr>
          <p:cNvPr id="23" name="Picture 3" descr="L:\graphics\computer_blue_small_tran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685" y="3289555"/>
            <a:ext cx="16668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L:\graphics\sas_s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8300" y="2517404"/>
            <a:ext cx="1229591" cy="9351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L:\TVAAS\images\people\person_deal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887" y="3845134"/>
            <a:ext cx="1448604" cy="16914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5" descr="\\sashq\root\dept\PSD\GRAPHICS\Illustrations\Data\dataset_row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4741" y="3572278"/>
            <a:ext cx="1400414" cy="134439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5" descr="\\sashq\root\dept\PSD\GRAPHICS\Illustrations\Data\dataset_row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0343" y="3572278"/>
            <a:ext cx="1400414" cy="134439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L:\graphics\arrow_sw_r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1945" y="3898120"/>
            <a:ext cx="880110" cy="46101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5" descr="\\sashq\root\dept\PSD\GRAPHICS\Illustrations\Data\dataset_row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7534" y="3966552"/>
            <a:ext cx="1400414" cy="134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987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505" y="2762575"/>
            <a:ext cx="3267444" cy="33748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SAS Libraries</a:t>
            </a:r>
          </a:p>
        </p:txBody>
      </p:sp>
      <p:sp>
        <p:nvSpPr>
          <p:cNvPr id="3" name="Content Placeholder 2"/>
          <p:cNvSpPr>
            <a:spLocks noGrp="1"/>
          </p:cNvSpPr>
          <p:nvPr>
            <p:ph idx="1"/>
          </p:nvPr>
        </p:nvSpPr>
        <p:spPr>
          <a:xfrm>
            <a:off x="685800" y="1078992"/>
            <a:ext cx="7848600" cy="5169408"/>
          </a:xfrm>
        </p:spPr>
        <p:txBody>
          <a:bodyPr/>
          <a:lstStyle/>
          <a:p>
            <a:r>
              <a:rPr lang="en-US" dirty="0">
                <a:solidFill>
                  <a:srgbClr val="000000"/>
                </a:solidFill>
              </a:rPr>
              <a:t>SAS data sets are stored in </a:t>
            </a:r>
            <a:r>
              <a:rPr lang="en-US" i="1" dirty="0">
                <a:solidFill>
                  <a:srgbClr val="000000"/>
                </a:solidFill>
              </a:rPr>
              <a:t>SAS libraries</a:t>
            </a:r>
            <a:r>
              <a:rPr lang="en-US" dirty="0"/>
              <a:t>. A </a:t>
            </a:r>
            <a:r>
              <a:rPr lang="en-US" dirty="0">
                <a:solidFill>
                  <a:srgbClr val="000000"/>
                </a:solidFill>
              </a:rPr>
              <a:t>SAS library</a:t>
            </a:r>
            <a:r>
              <a:rPr lang="en-US" dirty="0"/>
              <a:t> </a:t>
            </a:r>
            <a:br>
              <a:rPr lang="en-US" dirty="0"/>
            </a:br>
            <a:r>
              <a:rPr lang="en-US" dirty="0"/>
              <a:t>is a collection of SAS files that are referenced and stored as a unit.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file can be stored in a temporary or permanent library.</a:t>
            </a:r>
          </a:p>
        </p:txBody>
      </p:sp>
      <p:pic>
        <p:nvPicPr>
          <p:cNvPr id="32" name="Picture 5" descr="\\sashq\root\dept\PSD\GRAPHICS\Illustrations\Data\dataset_row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1607" y="2450336"/>
            <a:ext cx="815166" cy="78255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sashq\root\dept\PSD\GRAPHICS\Illustrations\Data\dataset_row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028" y="2450335"/>
            <a:ext cx="815166" cy="78255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5" descr="\\sashq\root\dept\PSD\GRAPHICS\Illustrations\Data\dataset_row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450" y="2450336"/>
            <a:ext cx="815166" cy="7825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graphics\arrow_med_lef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754247">
            <a:off x="5280248" y="3251342"/>
            <a:ext cx="461905" cy="27974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L:\graphics\arrow_med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93744">
            <a:off x="3394347" y="3252060"/>
            <a:ext cx="461905" cy="2797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graphics\arrow_med_dow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8777" y="3189895"/>
            <a:ext cx="279745" cy="4619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90048" y="3567410"/>
            <a:ext cx="2143125" cy="1495425"/>
          </a:xfrm>
          <a:prstGeom prst="rect">
            <a:avLst/>
          </a:prstGeom>
        </p:spPr>
      </p:pic>
    </p:spTree>
    <p:extLst>
      <p:ext uri="{BB962C8B-B14F-4D97-AF65-F5344CB8AC3E}">
        <p14:creationId xmlns:p14="http://schemas.microsoft.com/office/powerpoint/2010/main" val="2424242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27"/>
          <p:cNvSpPr>
            <a:spLocks noGrp="1" noChangeArrowheads="1"/>
          </p:cNvSpPr>
          <p:nvPr>
            <p:ph type="title"/>
          </p:nvPr>
        </p:nvSpPr>
        <p:spPr/>
        <p:txBody>
          <a:bodyPr/>
          <a:lstStyle/>
          <a:p>
            <a:pPr eaLnBrk="1" hangingPunct="1"/>
            <a:r>
              <a:rPr lang="en-US" dirty="0"/>
              <a:t>How SAS Libraries Are Defined</a:t>
            </a:r>
          </a:p>
        </p:txBody>
      </p:sp>
      <p:sp>
        <p:nvSpPr>
          <p:cNvPr id="54275" name="Rectangle 129"/>
          <p:cNvSpPr>
            <a:spLocks noGrp="1" noChangeArrowheads="1"/>
          </p:cNvSpPr>
          <p:nvPr>
            <p:ph idx="1"/>
          </p:nvPr>
        </p:nvSpPr>
        <p:spPr>
          <a:xfrm>
            <a:off x="685800" y="1074738"/>
            <a:ext cx="7848600" cy="4716462"/>
          </a:xfrm>
        </p:spPr>
        <p:txBody>
          <a:bodyPr/>
          <a:lstStyle/>
          <a:p>
            <a:pPr marL="0" indent="0" eaLnBrk="1" hangingPunct="1">
              <a:buClrTx/>
              <a:buFontTx/>
              <a:buNone/>
            </a:pPr>
            <a:r>
              <a:rPr lang="en-US" dirty="0"/>
              <a:t>When a SAS session starts, SAS creates one temporary and at least one permanent SAS library. These libraries are open and ready to be used.</a:t>
            </a:r>
          </a:p>
          <a:p>
            <a:pPr marL="0" indent="0" eaLnBrk="1" hangingPunct="1">
              <a:buClrTx/>
              <a:buFontTx/>
              <a:buNone/>
            </a:pPr>
            <a:endParaRPr lang="en-US" dirty="0"/>
          </a:p>
          <a:p>
            <a:pPr marL="0" indent="0" eaLnBrk="1" hangingPunct="1">
              <a:buClrTx/>
              <a:buFontTx/>
              <a:buNone/>
            </a:pPr>
            <a:endParaRPr lang="en-US" dirty="0"/>
          </a:p>
          <a:p>
            <a:pPr marL="0" indent="0" eaLnBrk="1" hangingPunct="1">
              <a:buClrTx/>
              <a:buFontTx/>
              <a:buNone/>
            </a:pPr>
            <a:endParaRPr lang="en-US" dirty="0"/>
          </a:p>
          <a:p>
            <a:pPr marL="0" indent="0" eaLnBrk="1" hangingPunct="1">
              <a:buClrTx/>
              <a:buFontTx/>
              <a:buNone/>
            </a:pPr>
            <a:endParaRPr lang="en-US" dirty="0"/>
          </a:p>
          <a:p>
            <a:pPr marL="0" indent="0" eaLnBrk="1" hangingPunct="1">
              <a:buClrTx/>
              <a:buFontTx/>
              <a:buNone/>
            </a:pPr>
            <a:endParaRPr lang="en-US" dirty="0"/>
          </a:p>
          <a:p>
            <a:pPr marL="0" indent="0" eaLnBrk="1" hangingPunct="1">
              <a:buClrTx/>
              <a:buFontTx/>
              <a:buNone/>
            </a:pPr>
            <a:endParaRPr lang="en-US" dirty="0"/>
          </a:p>
          <a:p>
            <a:pPr>
              <a:buClrTx/>
            </a:pPr>
            <a:r>
              <a:rPr lang="en-US" dirty="0"/>
              <a:t>You refer to a SAS library by a logical name </a:t>
            </a:r>
            <a:br>
              <a:rPr lang="en-US" dirty="0"/>
            </a:br>
            <a:r>
              <a:rPr lang="en-US" dirty="0"/>
              <a:t>called a library reference name, or</a:t>
            </a:r>
            <a:r>
              <a:rPr lang="en-US" i="1" dirty="0"/>
              <a:t> </a:t>
            </a:r>
            <a:r>
              <a:rPr lang="en-US" i="1" dirty="0" err="1"/>
              <a:t>libref</a:t>
            </a:r>
            <a:r>
              <a:rPr lang="en-US" dirty="0"/>
              <a:t>.</a:t>
            </a:r>
          </a:p>
        </p:txBody>
      </p:sp>
      <p:sp>
        <p:nvSpPr>
          <p:cNvPr id="11" name="Slide Number Placeholder 3"/>
          <p:cNvSpPr>
            <a:spLocks noGrp="1"/>
          </p:cNvSpPr>
          <p:nvPr>
            <p:ph type="sldNum" sz="quarter" idx="10"/>
          </p:nvPr>
        </p:nvSpPr>
        <p:spPr/>
        <p:txBody>
          <a:bodyPr/>
          <a:lstStyle/>
          <a:p>
            <a:pPr>
              <a:defRPr/>
            </a:pPr>
            <a:fld id="{4EB8DC3E-BB0C-4F00-A401-C0DFE3B75B19}" type="slidenum">
              <a:rPr lang="en-US"/>
              <a:pPr>
                <a:defRPr/>
              </a:pPr>
              <a:t>29</a:t>
            </a:fld>
            <a:endParaRPr lang="en-US" b="0" dirty="0">
              <a:latin typeface="Times New Roman" pitchFamily="18" charset="0"/>
            </a:endParaRPr>
          </a:p>
        </p:txBody>
      </p:sp>
      <p:sp>
        <p:nvSpPr>
          <p:cNvPr id="54277" name="Text Box 124" hidden="1"/>
          <p:cNvSpPr txBox="1">
            <a:spLocks noChangeArrowheads="1"/>
          </p:cNvSpPr>
          <p:nvPr/>
        </p:nvSpPr>
        <p:spPr bwMode="auto">
          <a:xfrm>
            <a:off x="684213" y="1068388"/>
            <a:ext cx="78501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spcBef>
                <a:spcPct val="20000"/>
              </a:spcBef>
            </a:pPr>
            <a:endParaRPr lang="en-US" noProof="1"/>
          </a:p>
        </p:txBody>
      </p:sp>
      <p:sp>
        <p:nvSpPr>
          <p:cNvPr id="17" name="Rectangle 16"/>
          <p:cNvSpPr/>
          <p:nvPr/>
        </p:nvSpPr>
        <p:spPr bwMode="auto">
          <a:xfrm>
            <a:off x="2663802" y="2561925"/>
            <a:ext cx="1490472" cy="795089"/>
          </a:xfrm>
          <a:prstGeom prst="rect">
            <a:avLst/>
          </a:prstGeom>
          <a:solidFill>
            <a:srgbClr val="0099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spAutoFit/>
          </a:bodyPr>
          <a:lstStyle/>
          <a:p>
            <a:pPr algn="ctr"/>
            <a:r>
              <a:rPr lang="en-US" sz="2000" b="1" dirty="0">
                <a:solidFill>
                  <a:srgbClr val="F7FFFF"/>
                </a:solidFill>
              </a:rPr>
              <a:t>temporary</a:t>
            </a:r>
          </a:p>
          <a:p>
            <a:pPr algn="ctr"/>
            <a:r>
              <a:rPr lang="en-US" sz="2000" b="1" dirty="0">
                <a:solidFill>
                  <a:srgbClr val="F7FFFF"/>
                </a:solidFill>
              </a:rPr>
              <a:t>library</a:t>
            </a:r>
          </a:p>
        </p:txBody>
      </p:sp>
      <p:sp>
        <p:nvSpPr>
          <p:cNvPr id="19" name="Rectangle 18"/>
          <p:cNvSpPr/>
          <p:nvPr/>
        </p:nvSpPr>
        <p:spPr bwMode="auto">
          <a:xfrm>
            <a:off x="2663802" y="3598632"/>
            <a:ext cx="1490793" cy="795089"/>
          </a:xfrm>
          <a:prstGeom prst="rect">
            <a:avLst/>
          </a:prstGeom>
          <a:solidFill>
            <a:srgbClr val="0099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spAutoFit/>
          </a:bodyPr>
          <a:lstStyle/>
          <a:p>
            <a:pPr algn="ctr"/>
            <a:r>
              <a:rPr lang="en-US" sz="2000" b="1" dirty="0">
                <a:solidFill>
                  <a:srgbClr val="F7FFFF"/>
                </a:solidFill>
              </a:rPr>
              <a:t>permanent</a:t>
            </a:r>
          </a:p>
          <a:p>
            <a:pPr algn="ctr"/>
            <a:r>
              <a:rPr lang="en-US" sz="2000" b="1" dirty="0">
                <a:solidFill>
                  <a:srgbClr val="F7FFFF"/>
                </a:solidFill>
              </a:rPr>
              <a:t>library</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135" y="2417882"/>
            <a:ext cx="1572535" cy="1097280"/>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135" y="3429194"/>
            <a:ext cx="1572536" cy="1097280"/>
          </a:xfrm>
          <a:prstGeom prst="rect">
            <a:avLst/>
          </a:prstGeom>
        </p:spPr>
      </p:pic>
      <p:sp>
        <p:nvSpPr>
          <p:cNvPr id="54282" name="Line 136"/>
          <p:cNvSpPr>
            <a:spLocks noChangeShapeType="1"/>
          </p:cNvSpPr>
          <p:nvPr/>
        </p:nvSpPr>
        <p:spPr bwMode="auto">
          <a:xfrm flipV="1">
            <a:off x="4207535" y="2959469"/>
            <a:ext cx="885309" cy="0"/>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54280" name="Text Box 134"/>
          <p:cNvSpPr txBox="1">
            <a:spLocks noChangeArrowheads="1"/>
          </p:cNvSpPr>
          <p:nvPr/>
        </p:nvSpPr>
        <p:spPr bwMode="auto">
          <a:xfrm>
            <a:off x="5436805" y="2956467"/>
            <a:ext cx="5933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a:t>Work</a:t>
            </a:r>
          </a:p>
        </p:txBody>
      </p:sp>
      <p:sp>
        <p:nvSpPr>
          <p:cNvPr id="18" name="Line 136"/>
          <p:cNvSpPr>
            <a:spLocks noChangeShapeType="1"/>
          </p:cNvSpPr>
          <p:nvPr/>
        </p:nvSpPr>
        <p:spPr bwMode="auto">
          <a:xfrm flipV="1">
            <a:off x="4213532" y="3993360"/>
            <a:ext cx="879312" cy="5632"/>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
        <p:nvSpPr>
          <p:cNvPr id="54281" name="Text Box 135"/>
          <p:cNvSpPr txBox="1">
            <a:spLocks noChangeArrowheads="1"/>
          </p:cNvSpPr>
          <p:nvPr/>
        </p:nvSpPr>
        <p:spPr bwMode="auto">
          <a:xfrm>
            <a:off x="5320155" y="3959423"/>
            <a:ext cx="9281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err="1"/>
              <a:t>Sashelp</a:t>
            </a:r>
            <a:endParaRPr lang="en-US" sz="2000" dirty="0"/>
          </a:p>
        </p:txBody>
      </p:sp>
    </p:spTree>
    <p:extLst>
      <p:ext uri="{BB962C8B-B14F-4D97-AF65-F5344CB8AC3E}">
        <p14:creationId xmlns:p14="http://schemas.microsoft.com/office/powerpoint/2010/main" val="213389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Objectives</a:t>
            </a:r>
          </a:p>
        </p:txBody>
      </p:sp>
      <p:sp>
        <p:nvSpPr>
          <p:cNvPr id="16387" name="Rectangle 3"/>
          <p:cNvSpPr>
            <a:spLocks noGrp="1" noChangeArrowheads="1"/>
          </p:cNvSpPr>
          <p:nvPr>
            <p:ph idx="1"/>
          </p:nvPr>
        </p:nvSpPr>
        <p:spPr/>
        <p:txBody>
          <a:bodyPr/>
          <a:lstStyle/>
          <a:p>
            <a:pPr lvl="1"/>
            <a:r>
              <a:rPr lang="en-US" dirty="0"/>
              <a:t>Define the components of a SAS data set.</a:t>
            </a:r>
          </a:p>
          <a:p>
            <a:pPr lvl="1"/>
            <a:r>
              <a:rPr lang="en-US" dirty="0"/>
              <a:t>Use the CONTENTS procedure to browse </a:t>
            </a:r>
            <a:br>
              <a:rPr lang="en-US" dirty="0"/>
            </a:br>
            <a:r>
              <a:rPr lang="en-US" dirty="0"/>
              <a:t>the descriptor portion of a SAS data set.</a:t>
            </a:r>
          </a:p>
          <a:p>
            <a:pPr lvl="1"/>
            <a:r>
              <a:rPr lang="en-US" dirty="0"/>
              <a:t>Use the PRINT procedure to browse </a:t>
            </a:r>
            <a:br>
              <a:rPr lang="en-US" dirty="0"/>
            </a:br>
            <a:r>
              <a:rPr lang="en-US" dirty="0"/>
              <a:t>the data portion of a SAS data set.</a:t>
            </a:r>
          </a:p>
          <a:p>
            <a:pPr lvl="1"/>
            <a:r>
              <a:rPr lang="en-US" dirty="0"/>
              <a:t>Define a SAS variable.</a:t>
            </a:r>
          </a:p>
          <a:p>
            <a:pPr lvl="1"/>
            <a:r>
              <a:rPr lang="en-US" dirty="0"/>
              <a:t>Define a missing value.</a:t>
            </a:r>
          </a:p>
          <a:p>
            <a:pPr lvl="1"/>
            <a:r>
              <a:rPr lang="en-US" dirty="0"/>
              <a:t>Define a SAS date value.</a:t>
            </a:r>
          </a:p>
        </p:txBody>
      </p:sp>
      <p:sp>
        <p:nvSpPr>
          <p:cNvPr id="4" name="Slide Number Placeholder 3"/>
          <p:cNvSpPr>
            <a:spLocks noGrp="1"/>
          </p:cNvSpPr>
          <p:nvPr>
            <p:ph type="sldNum" sz="quarter" idx="10"/>
          </p:nvPr>
        </p:nvSpPr>
        <p:spPr/>
        <p:txBody>
          <a:bodyPr/>
          <a:lstStyle/>
          <a:p>
            <a:fld id="{384052AA-889D-4DB7-B8F0-AEA5E18E36EA}" type="slidenum">
              <a:rPr lang="en-US" smtClean="0"/>
              <a:pPr/>
              <a:t>3</a:t>
            </a:fld>
            <a:endParaRPr lang="en-US" dirty="0"/>
          </a:p>
        </p:txBody>
      </p:sp>
    </p:spTree>
    <p:extLst>
      <p:ext uri="{BB962C8B-B14F-4D97-AF65-F5344CB8AC3E}">
        <p14:creationId xmlns:p14="http://schemas.microsoft.com/office/powerpoint/2010/main" val="224382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Library</a:t>
            </a:r>
          </a:p>
        </p:txBody>
      </p:sp>
      <p:sp>
        <p:nvSpPr>
          <p:cNvPr id="3" name="Content Placeholder 2"/>
          <p:cNvSpPr>
            <a:spLocks noGrp="1"/>
          </p:cNvSpPr>
          <p:nvPr>
            <p:ph idx="1"/>
          </p:nvPr>
        </p:nvSpPr>
        <p:spPr>
          <a:xfrm>
            <a:off x="685800" y="1078992"/>
            <a:ext cx="7848600" cy="4563272"/>
          </a:xfrm>
        </p:spPr>
        <p:txBody>
          <a:bodyPr/>
          <a:lstStyle/>
          <a:p>
            <a:r>
              <a:rPr lang="en-US" b="1" dirty="0">
                <a:latin typeface="Arial"/>
              </a:rPr>
              <a:t>Work</a:t>
            </a:r>
            <a:r>
              <a:rPr lang="en-US" dirty="0"/>
              <a:t> is a temporary library where you can store and access SAS data sets for the duration of the SAS session. It is the default library.</a:t>
            </a:r>
          </a:p>
          <a:p>
            <a:endParaRPr lang="en-US" dirty="0"/>
          </a:p>
          <a:p>
            <a:endParaRPr lang="en-US" dirty="0"/>
          </a:p>
          <a:p>
            <a:endParaRPr lang="en-US" dirty="0"/>
          </a:p>
          <a:p>
            <a:endParaRPr lang="en-US" dirty="0"/>
          </a:p>
          <a:p>
            <a:endParaRPr lang="en-US" dirty="0"/>
          </a:p>
          <a:p>
            <a:endParaRPr lang="en-US" dirty="0"/>
          </a:p>
          <a:p>
            <a:pPr marL="568325"/>
            <a:r>
              <a:rPr lang="en-US" dirty="0"/>
              <a:t>SAS deletes the </a:t>
            </a:r>
            <a:r>
              <a:rPr lang="en-US" b="1" dirty="0"/>
              <a:t>Work</a:t>
            </a:r>
            <a:r>
              <a:rPr lang="en-US" dirty="0"/>
              <a:t> library and its contents </a:t>
            </a:r>
            <a:br>
              <a:rPr lang="en-US" dirty="0"/>
            </a:br>
            <a:r>
              <a:rPr lang="en-US" dirty="0"/>
              <a:t>when the session terminates.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066" y="2550056"/>
            <a:ext cx="2143125" cy="1495425"/>
          </a:xfrm>
          <a:prstGeom prst="rect">
            <a:avLst/>
          </a:prstGeom>
        </p:spPr>
      </p:pic>
      <p:pic>
        <p:nvPicPr>
          <p:cNvPr id="5" name="Picture 4"/>
          <p:cNvPicPr>
            <a:picLocks/>
          </p:cNvPicPr>
          <p:nvPr/>
        </p:nvPicPr>
        <p:blipFill>
          <a:blip r:embed="rId4">
            <a:extLst>
              <a:ext uri="{28A0092B-C50C-407E-A947-70E740481C1C}">
                <a14:useLocalDpi xmlns:a14="http://schemas.microsoft.com/office/drawing/2010/main" val="0"/>
              </a:ext>
            </a:extLst>
          </a:blip>
          <a:stretch>
            <a:fillRect/>
          </a:stretch>
        </p:blipFill>
        <p:spPr>
          <a:xfrm>
            <a:off x="600975" y="4734294"/>
            <a:ext cx="503174" cy="503174"/>
          </a:xfrm>
          <a:prstGeom prst="rect">
            <a:avLst/>
          </a:prstGeom>
        </p:spPr>
      </p:pic>
      <p:sp>
        <p:nvSpPr>
          <p:cNvPr id="12" name="Text Box 134"/>
          <p:cNvSpPr txBox="1">
            <a:spLocks noChangeArrowheads="1"/>
          </p:cNvSpPr>
          <p:nvPr/>
        </p:nvSpPr>
        <p:spPr bwMode="auto">
          <a:xfrm>
            <a:off x="5517007" y="3212592"/>
            <a:ext cx="772840"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a:t>Work</a:t>
            </a:r>
          </a:p>
        </p:txBody>
      </p:sp>
      <p:pic>
        <p:nvPicPr>
          <p:cNvPr id="16" name="Picture 7" descr="dataset_notit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257" y="2673883"/>
            <a:ext cx="1428750" cy="134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L:\graphics\arrow_sw_righ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9840" y="3104933"/>
            <a:ext cx="880110" cy="46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82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066" y="2550056"/>
            <a:ext cx="2143125" cy="1495425"/>
          </a:xfrm>
          <a:prstGeom prst="rect">
            <a:avLst/>
          </a:prstGeom>
        </p:spPr>
      </p:pic>
      <p:sp>
        <p:nvSpPr>
          <p:cNvPr id="2" name="Title 1"/>
          <p:cNvSpPr>
            <a:spLocks noGrp="1"/>
          </p:cNvSpPr>
          <p:nvPr>
            <p:ph type="title"/>
          </p:nvPr>
        </p:nvSpPr>
        <p:spPr/>
        <p:txBody>
          <a:bodyPr/>
          <a:lstStyle/>
          <a:p>
            <a:r>
              <a:rPr lang="en-US" dirty="0"/>
              <a:t>Permanent Libraries</a:t>
            </a:r>
          </a:p>
        </p:txBody>
      </p:sp>
      <p:sp>
        <p:nvSpPr>
          <p:cNvPr id="3" name="Content Placeholder 2"/>
          <p:cNvSpPr>
            <a:spLocks noGrp="1"/>
          </p:cNvSpPr>
          <p:nvPr>
            <p:ph idx="1"/>
          </p:nvPr>
        </p:nvSpPr>
        <p:spPr/>
        <p:txBody>
          <a:bodyPr/>
          <a:lstStyle/>
          <a:p>
            <a:r>
              <a:rPr lang="en-US" b="1" dirty="0"/>
              <a:t>Sashelp</a:t>
            </a:r>
            <a:r>
              <a:rPr lang="en-US" dirty="0"/>
              <a:t> is a permanent library that contains sample </a:t>
            </a:r>
            <a:br>
              <a:rPr lang="en-US" dirty="0"/>
            </a:br>
            <a:r>
              <a:rPr lang="en-US" dirty="0"/>
              <a:t>SAS data sets you can access during your SAS session.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1" name="Picture 7" descr="dataset_no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1257" y="2673883"/>
            <a:ext cx="1428750" cy="134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34"/>
          <p:cNvSpPr txBox="1">
            <a:spLocks noChangeArrowheads="1"/>
          </p:cNvSpPr>
          <p:nvPr/>
        </p:nvSpPr>
        <p:spPr bwMode="auto">
          <a:xfrm>
            <a:off x="5373538" y="3212592"/>
            <a:ext cx="1107676"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err="1"/>
              <a:t>Sashelp</a:t>
            </a:r>
            <a:endParaRPr lang="en-US" sz="2000" dirty="0"/>
          </a:p>
        </p:txBody>
      </p:sp>
      <p:pic>
        <p:nvPicPr>
          <p:cNvPr id="18" name="Picture 2"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9840" y="3104933"/>
            <a:ext cx="880110" cy="46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840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SAS Data Sets</a:t>
            </a:r>
          </a:p>
        </p:txBody>
      </p:sp>
      <p:sp>
        <p:nvSpPr>
          <p:cNvPr id="3" name="Content Placeholder 2"/>
          <p:cNvSpPr>
            <a:spLocks noGrp="1"/>
          </p:cNvSpPr>
          <p:nvPr>
            <p:ph idx="1"/>
          </p:nvPr>
        </p:nvSpPr>
        <p:spPr>
          <a:xfrm>
            <a:off x="685799" y="1078992"/>
            <a:ext cx="7848602" cy="5093208"/>
          </a:xfrm>
        </p:spPr>
        <p:txBody>
          <a:bodyPr/>
          <a:lstStyle/>
          <a:p>
            <a:r>
              <a:rPr lang="en-US" dirty="0">
                <a:latin typeface="Arial"/>
              </a:rPr>
              <a:t>All</a:t>
            </a:r>
            <a:r>
              <a:rPr lang="en-US" b="1" dirty="0">
                <a:latin typeface="Arial"/>
              </a:rPr>
              <a:t> </a:t>
            </a:r>
            <a:r>
              <a:rPr lang="en-US" dirty="0"/>
              <a:t>SAS data sets have a two-level name that consists of the libref and the data set name, separated by a period.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292929"/>
                </a:solidFill>
              </a:rPr>
              <a:t>When a data set is in the temporary </a:t>
            </a:r>
            <a:r>
              <a:rPr lang="en-US" b="1" dirty="0">
                <a:solidFill>
                  <a:srgbClr val="292929"/>
                </a:solidFill>
              </a:rPr>
              <a:t>Work</a:t>
            </a:r>
            <a:r>
              <a:rPr lang="en-US" dirty="0">
                <a:solidFill>
                  <a:srgbClr val="292929"/>
                </a:solidFill>
              </a:rPr>
              <a:t> library, you can use a one-level name (for example, </a:t>
            </a:r>
            <a:r>
              <a:rPr lang="en-US" b="1" dirty="0" err="1">
                <a:solidFill>
                  <a:srgbClr val="292929"/>
                </a:solidFill>
              </a:rPr>
              <a:t>newsalesemps</a:t>
            </a:r>
            <a:r>
              <a:rPr lang="en-US" dirty="0">
                <a:solidFill>
                  <a:srgbClr val="292929"/>
                </a:solidFill>
              </a:rPr>
              <a:t>).</a:t>
            </a:r>
            <a:endParaRPr lang="en-US" b="1" dirty="0">
              <a:solidFill>
                <a:srgbClr val="292929"/>
              </a:solidFill>
            </a:endParaRPr>
          </a:p>
        </p:txBody>
      </p:sp>
      <p:cxnSp>
        <p:nvCxnSpPr>
          <p:cNvPr id="25" name="Straight Arrow Connector 24"/>
          <p:cNvCxnSpPr/>
          <p:nvPr/>
        </p:nvCxnSpPr>
        <p:spPr bwMode="auto">
          <a:xfrm rot="10800000" flipV="1">
            <a:off x="2473731" y="2354692"/>
            <a:ext cx="0" cy="657225"/>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8" name="Rectangle 5"/>
          <p:cNvSpPr>
            <a:spLocks noChangeArrowheads="1"/>
          </p:cNvSpPr>
          <p:nvPr/>
        </p:nvSpPr>
        <p:spPr bwMode="auto">
          <a:xfrm>
            <a:off x="878294" y="2884770"/>
            <a:ext cx="3353464" cy="110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square" lIns="88900" tIns="88900" rIns="88900" bIns="88900">
            <a:spAutoFit/>
          </a:bodyPr>
          <a:lstStyle/>
          <a:p>
            <a:pPr defTabSz="652463"/>
            <a:r>
              <a:rPr lang="en-US" b="1" dirty="0"/>
              <a:t>work.newsalesemps</a:t>
            </a:r>
          </a:p>
          <a:p>
            <a:pPr defTabSz="652463"/>
            <a:endParaRPr lang="en-US" sz="1200" b="1" dirty="0"/>
          </a:p>
          <a:p>
            <a:pPr defTabSz="652463"/>
            <a:r>
              <a:rPr lang="en-US" b="1" dirty="0"/>
              <a:t>sashelp.class</a:t>
            </a:r>
          </a:p>
        </p:txBody>
      </p:sp>
      <p:sp>
        <p:nvSpPr>
          <p:cNvPr id="11" name="Rectangle 10"/>
          <p:cNvSpPr/>
          <p:nvPr/>
        </p:nvSpPr>
        <p:spPr bwMode="auto">
          <a:xfrm>
            <a:off x="2359432" y="2112457"/>
            <a:ext cx="2133600" cy="457200"/>
          </a:xfrm>
          <a:prstGeom prst="rect">
            <a:avLst/>
          </a:prstGeom>
          <a:solidFill>
            <a:srgbClr val="0099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r>
              <a:rPr lang="en-US" sz="2000" b="1" dirty="0">
                <a:solidFill>
                  <a:srgbClr val="F7FFFF"/>
                </a:solidFill>
              </a:rPr>
              <a:t>data set name</a:t>
            </a:r>
          </a:p>
        </p:txBody>
      </p:sp>
      <p:cxnSp>
        <p:nvCxnSpPr>
          <p:cNvPr id="23" name="Straight Arrow Connector 22"/>
          <p:cNvCxnSpPr/>
          <p:nvPr/>
        </p:nvCxnSpPr>
        <p:spPr bwMode="auto">
          <a:xfrm rot="10800000" flipV="1">
            <a:off x="1330731" y="2354692"/>
            <a:ext cx="0" cy="657225"/>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24" name="Rectangle 23"/>
          <p:cNvSpPr/>
          <p:nvPr/>
        </p:nvSpPr>
        <p:spPr bwMode="auto">
          <a:xfrm>
            <a:off x="803999" y="2112457"/>
            <a:ext cx="1005840" cy="457200"/>
          </a:xfrm>
          <a:prstGeom prst="rect">
            <a:avLst/>
          </a:prstGeom>
          <a:solidFill>
            <a:srgbClr val="0099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r>
              <a:rPr lang="en-US" sz="2000" b="1" dirty="0">
                <a:solidFill>
                  <a:srgbClr val="F7FFFF"/>
                </a:solidFill>
              </a:rPr>
              <a:t>libref</a:t>
            </a:r>
          </a:p>
        </p:txBody>
      </p:sp>
      <p:sp>
        <p:nvSpPr>
          <p:cNvPr id="20" name="TextBox 19"/>
          <p:cNvSpPr txBox="1"/>
          <p:nvPr/>
        </p:nvSpPr>
        <p:spPr>
          <a:xfrm>
            <a:off x="4931861" y="3216415"/>
            <a:ext cx="2919069" cy="548868"/>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88900" tIns="88900" rIns="88900" bIns="88900" rtlCol="0">
            <a:spAutoFit/>
          </a:bodyPr>
          <a:lstStyle/>
          <a:p>
            <a:r>
              <a:rPr lang="en-US" i="1" dirty="0">
                <a:solidFill>
                  <a:srgbClr val="000000"/>
                </a:solidFill>
              </a:rPr>
              <a:t>libref.data-set-name</a:t>
            </a:r>
          </a:p>
        </p:txBody>
      </p:sp>
      <p:cxnSp>
        <p:nvCxnSpPr>
          <p:cNvPr id="15" name="Straight Arrow Connector 14"/>
          <p:cNvCxnSpPr/>
          <p:nvPr/>
        </p:nvCxnSpPr>
        <p:spPr bwMode="auto">
          <a:xfrm rot="10800000">
            <a:off x="2472131" y="3886915"/>
            <a:ext cx="0" cy="657225"/>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6" name="Rectangle 15"/>
          <p:cNvSpPr/>
          <p:nvPr/>
        </p:nvSpPr>
        <p:spPr bwMode="auto">
          <a:xfrm>
            <a:off x="2357832" y="4334360"/>
            <a:ext cx="2133600" cy="457200"/>
          </a:xfrm>
          <a:prstGeom prst="rect">
            <a:avLst/>
          </a:prstGeom>
          <a:solidFill>
            <a:srgbClr val="0099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r>
              <a:rPr lang="en-US" sz="2000" b="1" dirty="0">
                <a:solidFill>
                  <a:srgbClr val="F7FFFF"/>
                </a:solidFill>
              </a:rPr>
              <a:t>data set name</a:t>
            </a:r>
          </a:p>
        </p:txBody>
      </p:sp>
      <p:cxnSp>
        <p:nvCxnSpPr>
          <p:cNvPr id="17" name="Straight Arrow Connector 16"/>
          <p:cNvCxnSpPr/>
          <p:nvPr/>
        </p:nvCxnSpPr>
        <p:spPr bwMode="auto">
          <a:xfrm rot="10800000">
            <a:off x="1329131" y="3886915"/>
            <a:ext cx="0" cy="657225"/>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21" name="Rectangle 20"/>
          <p:cNvSpPr/>
          <p:nvPr/>
        </p:nvSpPr>
        <p:spPr bwMode="auto">
          <a:xfrm>
            <a:off x="802399" y="4334360"/>
            <a:ext cx="1005840" cy="457200"/>
          </a:xfrm>
          <a:prstGeom prst="rect">
            <a:avLst/>
          </a:prstGeom>
          <a:solidFill>
            <a:srgbClr val="009900"/>
          </a:solidFill>
          <a:ln w="19050" cap="flat" cmpd="sng" algn="ctr">
            <a:solidFill>
              <a:srgbClr val="000000"/>
            </a:solidFill>
            <a:prstDash val="solid"/>
            <a:round/>
            <a:headEnd type="none" w="med" len="med"/>
            <a:tailEnd type="none" w="med" len="med"/>
          </a:ln>
          <a:effectLst/>
        </p:spPr>
        <p:txBody>
          <a:bodyPr vert="horz" wrap="none" lIns="88900" tIns="88900" rIns="88900" bIns="88900" numCol="1" rtlCol="0" anchor="ctr" anchorCtr="0" compatLnSpc="1">
            <a:prstTxWarp prst="textNoShape">
              <a:avLst/>
            </a:prstTxWarp>
            <a:noAutofit/>
          </a:bodyPr>
          <a:lstStyle/>
          <a:p>
            <a:pPr algn="ctr"/>
            <a:r>
              <a:rPr lang="en-US" sz="2000" b="1" dirty="0">
                <a:solidFill>
                  <a:srgbClr val="F7FFFF"/>
                </a:solidFill>
              </a:rPr>
              <a:t>libref</a:t>
            </a:r>
          </a:p>
        </p:txBody>
      </p:sp>
    </p:spTree>
    <p:extLst>
      <p:ext uri="{BB962C8B-B14F-4D97-AF65-F5344CB8AC3E}">
        <p14:creationId xmlns:p14="http://schemas.microsoft.com/office/powerpoint/2010/main" val="351813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560" y="2555813"/>
            <a:ext cx="2028825"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pPr marL="0" indent="0"/>
            <a:r>
              <a:rPr lang="en-US" dirty="0"/>
              <a:t>Orion Star programmers need to access and view </a:t>
            </a:r>
            <a:br>
              <a:rPr lang="en-US" dirty="0"/>
            </a:br>
            <a:r>
              <a:rPr lang="en-US" dirty="0"/>
              <a:t>SAS data sets that are stored in a permanent </a:t>
            </a:r>
            <a:br>
              <a:rPr lang="en-US" dirty="0"/>
            </a:br>
            <a:r>
              <a:rPr lang="en-US" dirty="0"/>
              <a:t>user-defined library.</a:t>
            </a:r>
            <a:br>
              <a:rPr lang="en-US" dirty="0"/>
            </a:br>
            <a:br>
              <a:rPr lang="en-US" dirty="0"/>
            </a:br>
            <a:br>
              <a:rPr lang="en-US" dirty="0"/>
            </a:br>
            <a:br>
              <a:rPr lang="en-US" dirty="0"/>
            </a:b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33</a:t>
            </a:fld>
            <a:endParaRPr lang="en-US" b="0" dirty="0">
              <a:latin typeface="Times New Roman" pitchFamily="18" charset="0"/>
            </a:endParaRPr>
          </a:p>
        </p:txBody>
      </p:sp>
      <p:pic>
        <p:nvPicPr>
          <p:cNvPr id="15" name="Picture 3" descr="L:\graphics\computer_blue_small_trans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2420" y="2940330"/>
            <a:ext cx="1833563" cy="18649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L:\TVAAS\images\people\person_deal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988" y="3358009"/>
            <a:ext cx="1593464" cy="18606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7" descr="arrow_right_s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5458" y="3756449"/>
            <a:ext cx="939308" cy="46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code_generic_nob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088" y="3190435"/>
            <a:ext cx="756227" cy="92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7233543" y="3307876"/>
            <a:ext cx="1292860" cy="461665"/>
          </a:xfrm>
          <a:prstGeom prst="rect">
            <a:avLst/>
          </a:prstGeom>
          <a:noFill/>
        </p:spPr>
        <p:txBody>
          <a:bodyPr wrap="square" rtlCol="0">
            <a:spAutoFit/>
          </a:bodyPr>
          <a:lstStyle/>
          <a:p>
            <a:pPr algn="ctr"/>
            <a:r>
              <a:rPr lang="en-US" dirty="0">
                <a:solidFill>
                  <a:srgbClr val="000000"/>
                </a:solidFill>
              </a:rPr>
              <a:t>orion</a:t>
            </a:r>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3507" y="3244854"/>
            <a:ext cx="1457325" cy="1247775"/>
          </a:xfrm>
          <a:prstGeom prst="rect">
            <a:avLst/>
          </a:prstGeom>
        </p:spPr>
      </p:pic>
      <p:sp>
        <p:nvSpPr>
          <p:cNvPr id="21" name="Line 136"/>
          <p:cNvSpPr>
            <a:spLocks noChangeShapeType="1"/>
          </p:cNvSpPr>
          <p:nvPr/>
        </p:nvSpPr>
        <p:spPr bwMode="auto">
          <a:xfrm flipH="1">
            <a:off x="6552413" y="3603563"/>
            <a:ext cx="807524" cy="530356"/>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dirty="0"/>
          </a:p>
        </p:txBody>
      </p:sp>
    </p:spTree>
    <p:extLst>
      <p:ext uri="{BB962C8B-B14F-4D97-AF65-F5344CB8AC3E}">
        <p14:creationId xmlns:p14="http://schemas.microsoft.com/office/powerpoint/2010/main" val="174070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User-Defined Libraries</a:t>
            </a:r>
          </a:p>
        </p:txBody>
      </p:sp>
      <p:sp>
        <p:nvSpPr>
          <p:cNvPr id="3" name="Content Placeholder 2"/>
          <p:cNvSpPr>
            <a:spLocks noGrp="1"/>
          </p:cNvSpPr>
          <p:nvPr>
            <p:ph idx="1"/>
          </p:nvPr>
        </p:nvSpPr>
        <p:spPr/>
        <p:txBody>
          <a:bodyPr/>
          <a:lstStyle/>
          <a:p>
            <a:r>
              <a:rPr lang="en-US" dirty="0"/>
              <a:t>A user-defined library</a:t>
            </a:r>
          </a:p>
          <a:p>
            <a:pPr lvl="1"/>
            <a:r>
              <a:rPr lang="en-US" dirty="0"/>
              <a:t>is created by the user.</a:t>
            </a:r>
          </a:p>
          <a:p>
            <a:pPr lvl="1"/>
            <a:r>
              <a:rPr lang="en-US" dirty="0"/>
              <a:t>is permanent. Data sets are stored until the user deletes them.</a:t>
            </a:r>
          </a:p>
          <a:p>
            <a:pPr lvl="1"/>
            <a:r>
              <a:rPr lang="en-US" dirty="0"/>
              <a:t>is not automatically available in a SAS session.</a:t>
            </a:r>
          </a:p>
          <a:p>
            <a:pPr lvl="1"/>
            <a:r>
              <a:rPr lang="en-US" dirty="0"/>
              <a:t>is implemented within the operating environment’s file system.</a:t>
            </a:r>
          </a:p>
        </p:txBody>
      </p:sp>
      <p:sp>
        <p:nvSpPr>
          <p:cNvPr id="4" name="Slide Number Placeholder 3"/>
          <p:cNvSpPr>
            <a:spLocks noGrp="1"/>
          </p:cNvSpPr>
          <p:nvPr>
            <p:ph type="sldNum" sz="quarter" idx="4294967295"/>
          </p:nvPr>
        </p:nvSpPr>
        <p:spPr>
          <a:xfrm>
            <a:off x="0" y="6770688"/>
            <a:ext cx="98425" cy="87312"/>
          </a:xfrm>
        </p:spPr>
        <p:txBody>
          <a:bodyPr/>
          <a:lstStyle/>
          <a:p>
            <a:pPr>
              <a:defRPr/>
            </a:pPr>
            <a:fld id="{45AA119D-6021-441C-B9BF-490BB672E5CA}" type="slidenum">
              <a:rPr lang="en-US" smtClean="0"/>
              <a:pPr>
                <a:defRPr/>
              </a:pPr>
              <a:t>34</a:t>
            </a:fld>
            <a:endParaRPr lang="en-US" b="0" dirty="0">
              <a:latin typeface="Times New Roman" pitchFamily="18" charset="0"/>
            </a:endParaRPr>
          </a:p>
        </p:txBody>
      </p:sp>
    </p:spTree>
    <p:extLst>
      <p:ext uri="{BB962C8B-B14F-4D97-AF65-F5344CB8AC3E}">
        <p14:creationId xmlns:p14="http://schemas.microsoft.com/office/powerpoint/2010/main" val="1338429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ts val="25"/>
              </a:spcBef>
              <a:spcAft>
                <a:spcPct val="17000"/>
              </a:spcAft>
              <a:buClr>
                <a:schemeClr val="tx1"/>
              </a:buClr>
              <a:buFont typeface="+mj-lt"/>
              <a:defRPr sz="2400">
                <a:solidFill>
                  <a:srgbClr val="292929"/>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292929"/>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292929"/>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chemeClr val="tx1"/>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chemeClr val="tx1"/>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user must submit </a:t>
            </a:r>
            <a:r>
              <a:rPr lang="en-US" dirty="0">
                <a:solidFill>
                  <a:srgbClr val="000000"/>
                </a:solidFill>
              </a:rPr>
              <a:t>a SAS LIBNAME statement to associate a libref with the physical location of the library.</a:t>
            </a:r>
          </a:p>
        </p:txBody>
      </p:sp>
      <p:sp>
        <p:nvSpPr>
          <p:cNvPr id="2" name="Title 1"/>
          <p:cNvSpPr>
            <a:spLocks noGrp="1"/>
          </p:cNvSpPr>
          <p:nvPr>
            <p:ph type="title"/>
          </p:nvPr>
        </p:nvSpPr>
        <p:spPr/>
        <p:txBody>
          <a:bodyPr/>
          <a:lstStyle/>
          <a:p>
            <a:r>
              <a:rPr lang="en-US" dirty="0"/>
              <a:t>User-Defined Libraries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8318349"/>
              </p:ext>
            </p:extLst>
          </p:nvPr>
        </p:nvGraphicFramePr>
        <p:xfrm>
          <a:off x="681555" y="1137838"/>
          <a:ext cx="7772400" cy="2915216"/>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0000"/>
                    </a:ext>
                  </a:extLst>
                </a:gridCol>
                <a:gridCol w="2377440">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tblGrid>
              <a:tr h="728804">
                <a:tc>
                  <a:txBody>
                    <a:bodyPr/>
                    <a:lstStyle/>
                    <a:p>
                      <a:pPr algn="ctr"/>
                      <a:r>
                        <a:rPr lang="en-US" sz="2000" b="1" i="0" dirty="0">
                          <a:solidFill>
                            <a:srgbClr val="FFFFFF"/>
                          </a:solidFill>
                          <a:latin typeface="Arial"/>
                        </a:rPr>
                        <a:t>Operating</a:t>
                      </a:r>
                      <a:br>
                        <a:rPr lang="en-US" sz="2000" b="1" i="0" dirty="0">
                          <a:solidFill>
                            <a:srgbClr val="FFFFFF"/>
                          </a:solidFill>
                          <a:latin typeface="Arial"/>
                        </a:rPr>
                      </a:br>
                      <a:r>
                        <a:rPr lang="en-US" sz="2000" b="1" i="0" dirty="0">
                          <a:solidFill>
                            <a:srgbClr val="FFFFFF"/>
                          </a:solidFill>
                          <a:latin typeface="Arial"/>
                        </a:rPr>
                        <a:t>Environment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Arial"/>
                        </a:rPr>
                        <a:t>A </a:t>
                      </a:r>
                      <a:r>
                        <a:rPr lang="en-US" sz="2000" b="1" i="0" u="none" dirty="0">
                          <a:solidFill>
                            <a:srgbClr val="FFFFFF"/>
                          </a:solidFill>
                          <a:latin typeface="Arial"/>
                        </a:rPr>
                        <a:t>SAS </a:t>
                      </a:r>
                      <a:r>
                        <a:rPr lang="en-US" sz="2000" b="1" i="0" u="none" baseline="0" dirty="0">
                          <a:solidFill>
                            <a:srgbClr val="FFFFFF"/>
                          </a:solidFill>
                          <a:latin typeface="Arial"/>
                        </a:rPr>
                        <a:t>library</a:t>
                      </a:r>
                      <a:r>
                        <a:rPr lang="en-US" sz="2000" b="1" i="0" baseline="0" dirty="0">
                          <a:solidFill>
                            <a:srgbClr val="FFFFFF"/>
                          </a:solidFill>
                          <a:latin typeface="Arial"/>
                        </a:rPr>
                        <a:t> is…</a:t>
                      </a:r>
                      <a:r>
                        <a:rPr lang="en-US" sz="2000" b="1" i="0" dirty="0">
                          <a:solidFill>
                            <a:srgbClr val="FFFFFF"/>
                          </a:solidFill>
                          <a:latin typeface="Arial"/>
                        </a:rPr>
                        <a:t>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Arial"/>
                        </a:rPr>
                        <a:t>Example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728804">
                <a:tc>
                  <a:txBody>
                    <a:bodyPr/>
                    <a:lstStyle/>
                    <a:p>
                      <a:pPr algn="ctr"/>
                      <a:r>
                        <a:rPr lang="en-US" sz="2000" b="0" i="0" dirty="0">
                          <a:solidFill>
                            <a:srgbClr val="000000"/>
                          </a:solidFill>
                          <a:latin typeface="Arial"/>
                        </a:rPr>
                        <a:t>Microsoft Windows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a:rPr>
                        <a:t>a folder</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a:rPr>
                        <a:t>s:\workshop</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728804">
                <a:tc>
                  <a:txBody>
                    <a:bodyPr/>
                    <a:lstStyle/>
                    <a:p>
                      <a:pPr algn="ctr"/>
                      <a:r>
                        <a:rPr lang="en-US" sz="2000" b="0" i="0" dirty="0">
                          <a:solidFill>
                            <a:srgbClr val="000000"/>
                          </a:solidFill>
                          <a:latin typeface="Arial"/>
                        </a:rPr>
                        <a:t>UNIX</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000" b="0" i="0" dirty="0">
                          <a:solidFill>
                            <a:srgbClr val="000000"/>
                          </a:solidFill>
                          <a:latin typeface="Arial"/>
                        </a:rPr>
                        <a:t>a directory</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algn="ctr"/>
                      <a:r>
                        <a:rPr lang="en-US" sz="2000" b="0" i="0" dirty="0">
                          <a:solidFill>
                            <a:srgbClr val="000000"/>
                          </a:solidFill>
                          <a:latin typeface="Arial"/>
                        </a:rPr>
                        <a:t>~/workshop</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728804">
                <a:tc>
                  <a:txBody>
                    <a:bodyPr/>
                    <a:lstStyle/>
                    <a:p>
                      <a:pPr algn="ctr"/>
                      <a:r>
                        <a:rPr lang="en-US" sz="2000" b="0" i="0" dirty="0">
                          <a:solidFill>
                            <a:srgbClr val="000000"/>
                          </a:solidFill>
                          <a:latin typeface="Arial"/>
                        </a:rPr>
                        <a:t>z/OS (</a:t>
                      </a:r>
                      <a:r>
                        <a:rPr lang="en-US" sz="2000" b="0" i="0" u="none" dirty="0">
                          <a:solidFill>
                            <a:srgbClr val="000000"/>
                          </a:solidFill>
                          <a:latin typeface="Arial"/>
                        </a:rPr>
                        <a:t>OS/390</a:t>
                      </a:r>
                      <a:r>
                        <a:rPr lang="en-US" sz="2000" b="0" i="0" dirty="0">
                          <a:solidFill>
                            <a:srgbClr val="000000"/>
                          </a:solidFill>
                          <a:latin typeface="Arial"/>
                        </a:rPr>
                        <a:t>)</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0" dirty="0">
                          <a:solidFill>
                            <a:srgbClr val="000000"/>
                          </a:solidFill>
                          <a:latin typeface="Arial"/>
                        </a:rPr>
                        <a:t>a sequential file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2000" b="0" i="1" dirty="0" err="1">
                          <a:solidFill>
                            <a:srgbClr val="000000"/>
                          </a:solidFill>
                          <a:latin typeface="Arial"/>
                        </a:rPr>
                        <a:t>userid</a:t>
                      </a:r>
                      <a:r>
                        <a:rPr lang="en-US" sz="2000" b="0" i="0" dirty="0" err="1">
                          <a:solidFill>
                            <a:srgbClr val="000000"/>
                          </a:solidFill>
                          <a:latin typeface="Arial"/>
                        </a:rPr>
                        <a:t>.workshop.sasdata</a:t>
                      </a:r>
                      <a:endParaRPr lang="en-US" sz="2000" b="0" i="0" dirty="0">
                        <a:solidFill>
                          <a:srgbClr val="000000"/>
                        </a:solidFill>
                        <a:latin typeface="Arial"/>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35</a:t>
            </a:fld>
            <a:endParaRPr lang="en-US" b="0" dirty="0">
              <a:latin typeface="Times New Roman" pitchFamily="18" charset="0"/>
            </a:endParaRPr>
          </a:p>
        </p:txBody>
      </p:sp>
    </p:spTree>
    <p:extLst>
      <p:ext uri="{BB962C8B-B14F-4D97-AF65-F5344CB8AC3E}">
        <p14:creationId xmlns:p14="http://schemas.microsoft.com/office/powerpoint/2010/main" val="1010636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LIBNAME Statement</a:t>
            </a:r>
          </a:p>
        </p:txBody>
      </p:sp>
      <p:sp>
        <p:nvSpPr>
          <p:cNvPr id="3" name="Content Placeholder 2"/>
          <p:cNvSpPr>
            <a:spLocks noGrp="1"/>
          </p:cNvSpPr>
          <p:nvPr>
            <p:ph idx="1"/>
          </p:nvPr>
        </p:nvSpPr>
        <p:spPr>
          <a:xfrm>
            <a:off x="685800" y="1071562"/>
            <a:ext cx="7848600" cy="5192759"/>
          </a:xfrm>
        </p:spPr>
        <p:txBody>
          <a:bodyPr/>
          <a:lstStyle/>
          <a:p>
            <a:r>
              <a:rPr lang="en-US" dirty="0"/>
              <a:t>The SAS LIBNAME statement is a </a:t>
            </a:r>
            <a:r>
              <a:rPr lang="en-US" i="1" dirty="0"/>
              <a:t>global</a:t>
            </a:r>
            <a:r>
              <a:rPr lang="en-US" dirty="0"/>
              <a:t> SAS statement.</a:t>
            </a:r>
          </a:p>
          <a:p>
            <a:endParaRPr lang="en-US" dirty="0"/>
          </a:p>
          <a:p>
            <a:endParaRPr lang="en-US" dirty="0"/>
          </a:p>
          <a:p>
            <a:endParaRPr lang="en-US" dirty="0"/>
          </a:p>
          <a:p>
            <a:r>
              <a:rPr lang="en-US" sz="2000" dirty="0"/>
              <a:t> </a:t>
            </a:r>
          </a:p>
          <a:p>
            <a:pPr lvl="1"/>
            <a:r>
              <a:rPr lang="en-US" dirty="0"/>
              <a:t>It is not required to be in a DATA step or PROC step.</a:t>
            </a:r>
          </a:p>
          <a:p>
            <a:pPr lvl="1"/>
            <a:r>
              <a:rPr lang="en-US" dirty="0"/>
              <a:t>It does not require a RUN statement.</a:t>
            </a:r>
          </a:p>
          <a:p>
            <a:pPr lvl="1"/>
            <a:r>
              <a:rPr lang="en-US" dirty="0"/>
              <a:t>It executes immediately.</a:t>
            </a:r>
          </a:p>
          <a:p>
            <a:pPr lvl="1"/>
            <a:r>
              <a:rPr lang="en-US" dirty="0"/>
              <a:t>It remains in effect until changed or </a:t>
            </a:r>
            <a:r>
              <a:rPr lang="en-US" dirty="0">
                <a:solidFill>
                  <a:srgbClr val="000000"/>
                </a:solidFill>
              </a:rPr>
              <a:t>canceled</a:t>
            </a:r>
            <a:r>
              <a:rPr lang="en-US" dirty="0"/>
              <a:t>, </a:t>
            </a:r>
            <a:br>
              <a:rPr lang="en-US" dirty="0"/>
            </a:br>
            <a:r>
              <a:rPr lang="en-US" dirty="0"/>
              <a:t>or until the session ends.</a:t>
            </a:r>
          </a:p>
          <a:p>
            <a:endParaRPr lang="en-US" sz="1000" dirty="0"/>
          </a:p>
          <a:p>
            <a:pPr marL="682625" lvl="1" indent="0">
              <a:buNone/>
            </a:pPr>
            <a:r>
              <a:rPr lang="en-US" dirty="0"/>
              <a:t>Use the location of </a:t>
            </a:r>
            <a:r>
              <a:rPr lang="en-US" b="1" i="1" dirty="0"/>
              <a:t>your</a:t>
            </a:r>
            <a:r>
              <a:rPr lang="en-US" dirty="0"/>
              <a:t> course data </a:t>
            </a:r>
            <a:br>
              <a:rPr lang="en-US" dirty="0"/>
            </a:br>
            <a:r>
              <a:rPr lang="en-US" dirty="0"/>
              <a:t>in your LIBNAME statement.</a:t>
            </a:r>
          </a:p>
        </p:txBody>
      </p:sp>
      <p:sp>
        <p:nvSpPr>
          <p:cNvPr id="8" name="TextBox 7"/>
          <p:cNvSpPr txBox="1"/>
          <p:nvPr/>
        </p:nvSpPr>
        <p:spPr>
          <a:xfrm>
            <a:off x="1292394" y="1722559"/>
            <a:ext cx="5941243" cy="507318"/>
          </a:xfrm>
          <a:prstGeom prst="rect">
            <a:avLst/>
          </a:prstGeom>
          <a:solidFill>
            <a:srgbClr val="FFFFFF"/>
          </a:solidFill>
          <a:ln w="38100" cmpd="sng">
            <a:solidFill>
              <a:schemeClr val="tx2"/>
            </a:solidFill>
          </a:ln>
        </p:spPr>
        <p:txBody>
          <a:bodyPr vert="horz" wrap="square" lIns="88900" tIns="88900" rIns="266700" bIns="88900" rtlCol="0">
            <a:spAutoFit/>
          </a:bodyPr>
          <a:lstStyle/>
          <a:p>
            <a:pPr>
              <a:lnSpc>
                <a:spcPct val="85000"/>
              </a:lnSpc>
            </a:pPr>
            <a:r>
              <a:rPr lang="en-US" b="1" dirty="0">
                <a:solidFill>
                  <a:srgbClr val="000000"/>
                </a:solidFill>
                <a:latin typeface="Courier New"/>
              </a:rPr>
              <a:t>libname</a:t>
            </a:r>
            <a:r>
              <a:rPr lang="en-US" b="1" dirty="0">
                <a:latin typeface="Courier New"/>
              </a:rPr>
              <a:t> </a:t>
            </a:r>
            <a:r>
              <a:rPr lang="en-US" b="1" dirty="0">
                <a:solidFill>
                  <a:srgbClr val="000000"/>
                </a:solidFill>
                <a:latin typeface="Courier New"/>
              </a:rPr>
              <a:t>orion</a:t>
            </a:r>
            <a:r>
              <a:rPr lang="en-US" b="1" dirty="0">
                <a:latin typeface="Courier New"/>
              </a:rPr>
              <a:t> "s:\workshop";</a:t>
            </a:r>
          </a:p>
        </p:txBody>
      </p:sp>
      <p:sp>
        <p:nvSpPr>
          <p:cNvPr id="10" name="TextBox 9"/>
          <p:cNvSpPr txBox="1"/>
          <p:nvPr/>
        </p:nvSpPr>
        <p:spPr>
          <a:xfrm>
            <a:off x="2064463" y="2170715"/>
            <a:ext cx="5855770" cy="548868"/>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700000">
              <a:srgbClr val="000000">
                <a:alpha val="40000"/>
              </a:srgbClr>
            </a:outerShdw>
          </a:effectLst>
        </p:spPr>
        <p:txBody>
          <a:bodyPr vert="horz" wrap="none" lIns="88900" tIns="88900" rIns="88900" bIns="88900" rtlCol="0">
            <a:spAutoFit/>
          </a:bodyPr>
          <a:lstStyle/>
          <a:p>
            <a:r>
              <a:rPr lang="en-US" b="1" dirty="0">
                <a:solidFill>
                  <a:srgbClr val="000000"/>
                </a:solidFill>
              </a:rPr>
              <a:t>LIBNAME</a:t>
            </a:r>
            <a:r>
              <a:rPr lang="en-US" dirty="0">
                <a:solidFill>
                  <a:srgbClr val="000000"/>
                </a:solidFill>
              </a:rPr>
              <a:t> </a:t>
            </a:r>
            <a:r>
              <a:rPr lang="en-US" i="1" dirty="0" err="1">
                <a:solidFill>
                  <a:srgbClr val="000000"/>
                </a:solidFill>
              </a:rPr>
              <a:t>libref</a:t>
            </a:r>
            <a:r>
              <a:rPr lang="en-US" dirty="0">
                <a:solidFill>
                  <a:srgbClr val="000000"/>
                </a:solidFill>
              </a:rPr>
              <a:t> "</a:t>
            </a:r>
            <a:r>
              <a:rPr lang="en-US" i="1" dirty="0">
                <a:solidFill>
                  <a:srgbClr val="000000"/>
                </a:solidFill>
              </a:rPr>
              <a:t>SAS-library</a:t>
            </a:r>
            <a:r>
              <a:rPr lang="en-US" dirty="0">
                <a:solidFill>
                  <a:srgbClr val="000000"/>
                </a:solidFill>
              </a:rPr>
              <a:t>" &lt;</a:t>
            </a:r>
            <a:r>
              <a:rPr lang="en-US" i="1" dirty="0">
                <a:solidFill>
                  <a:srgbClr val="000000"/>
                </a:solidFill>
              </a:rPr>
              <a:t>options</a:t>
            </a:r>
            <a:r>
              <a:rPr lang="en-US" dirty="0">
                <a:solidFill>
                  <a:srgbClr val="000000"/>
                </a:solidFill>
              </a:rPr>
              <a:t>&gt;</a:t>
            </a:r>
            <a:r>
              <a:rPr lang="en-US" b="1" dirty="0">
                <a:solidFill>
                  <a:srgbClr val="000000"/>
                </a:solidFill>
              </a:rPr>
              <a:t>;</a:t>
            </a:r>
          </a:p>
        </p:txBody>
      </p:sp>
      <p:pic>
        <p:nvPicPr>
          <p:cNvPr id="7" name="Picture 6"/>
          <p:cNvPicPr>
            <a:picLocks/>
          </p:cNvPicPr>
          <p:nvPr/>
        </p:nvPicPr>
        <p:blipFill>
          <a:blip r:embed="rId3">
            <a:extLst>
              <a:ext uri="{28A0092B-C50C-407E-A947-70E740481C1C}">
                <a14:useLocalDpi xmlns:a14="http://schemas.microsoft.com/office/drawing/2010/main" val="0"/>
              </a:ext>
            </a:extLst>
          </a:blip>
          <a:stretch>
            <a:fillRect/>
          </a:stretch>
        </p:blipFill>
        <p:spPr>
          <a:xfrm>
            <a:off x="673043" y="5257800"/>
            <a:ext cx="503174" cy="503174"/>
          </a:xfrm>
          <a:prstGeom prst="rect">
            <a:avLst/>
          </a:prstGeom>
        </p:spPr>
      </p:pic>
    </p:spTree>
    <p:extLst>
      <p:ext uri="{BB962C8B-B14F-4D97-AF65-F5344CB8AC3E}">
        <p14:creationId xmlns:p14="http://schemas.microsoft.com/office/powerpoint/2010/main" val="1346831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LIBNAME Statement</a:t>
            </a:r>
          </a:p>
        </p:txBody>
      </p:sp>
      <p:sp>
        <p:nvSpPr>
          <p:cNvPr id="4" name="Content Placeholder 3"/>
          <p:cNvSpPr>
            <a:spLocks noGrp="1"/>
          </p:cNvSpPr>
          <p:nvPr>
            <p:ph idx="1"/>
          </p:nvPr>
        </p:nvSpPr>
        <p:spPr/>
        <p:txBody>
          <a:bodyPr/>
          <a:lstStyle/>
          <a:p>
            <a:pPr marL="0" lvl="1" indent="0">
              <a:buClr>
                <a:schemeClr val="tx1"/>
              </a:buClr>
              <a:buSzTx/>
              <a:buNone/>
            </a:pPr>
            <a:r>
              <a:rPr lang="en-US" dirty="0">
                <a:latin typeface="Arial"/>
              </a:rPr>
              <a:t>Partial SAS Log</a:t>
            </a: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r>
              <a:rPr lang="en-US" dirty="0">
                <a:latin typeface="Arial"/>
              </a:rPr>
              <a:t>SAS files in </a:t>
            </a:r>
            <a:r>
              <a:rPr lang="en-US" b="1" dirty="0">
                <a:latin typeface="Arial"/>
              </a:rPr>
              <a:t>s:\workshop </a:t>
            </a:r>
            <a:r>
              <a:rPr lang="en-US" dirty="0">
                <a:latin typeface="Arial"/>
              </a:rPr>
              <a:t>are referenced using the </a:t>
            </a:r>
            <a:r>
              <a:rPr lang="en-US" b="1" dirty="0" err="1">
                <a:latin typeface="Arial"/>
              </a:rPr>
              <a:t>orion</a:t>
            </a:r>
            <a:r>
              <a:rPr lang="en-US" dirty="0">
                <a:latin typeface="Arial"/>
              </a:rPr>
              <a:t> libref.</a:t>
            </a:r>
            <a:endParaRPr lang="en-US" i="1"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pPr marL="0" lvl="1" indent="0">
              <a:buClr>
                <a:schemeClr val="tx1"/>
              </a:buClr>
              <a:buSzTx/>
              <a:buNone/>
            </a:pPr>
            <a:endParaRPr lang="en-US" dirty="0">
              <a:latin typeface="Arial"/>
            </a:endParaRPr>
          </a:p>
          <a:p>
            <a:endParaRPr lang="en-US" dirty="0"/>
          </a:p>
        </p:txBody>
      </p:sp>
      <p:sp>
        <p:nvSpPr>
          <p:cNvPr id="18" name="Rectangle 17"/>
          <p:cNvSpPr/>
          <p:nvPr/>
        </p:nvSpPr>
        <p:spPr>
          <a:xfrm>
            <a:off x="679549" y="1578779"/>
            <a:ext cx="7772400" cy="1287532"/>
          </a:xfrm>
          <a:prstGeom prst="rect">
            <a:avLst/>
          </a:prstGeom>
          <a:solidFill>
            <a:srgbClr val="FFFFFF"/>
          </a:solidFill>
          <a:ln w="38100" cmpd="sng">
            <a:solidFill>
              <a:schemeClr val="tx2"/>
            </a:solidFill>
          </a:ln>
        </p:spPr>
        <p:txBody>
          <a:bodyPr wrap="square" lIns="88900" tIns="88900" rIns="88900" bIns="88900">
            <a:spAutoFit/>
          </a:bodyPr>
          <a:lstStyle/>
          <a:p>
            <a:r>
              <a:rPr lang="en-US" sz="1800" b="1" dirty="0">
                <a:solidFill>
                  <a:srgbClr val="000000"/>
                </a:solidFill>
                <a:latin typeface="SAS Monospace"/>
              </a:rPr>
              <a:t>47   libname orion "s:\workshop";</a:t>
            </a:r>
          </a:p>
          <a:p>
            <a:r>
              <a:rPr lang="en-US" sz="1800" b="1" dirty="0">
                <a:solidFill>
                  <a:srgbClr val="0000FF"/>
                </a:solidFill>
                <a:latin typeface="SAS Monospace"/>
              </a:rPr>
              <a:t>NOTE: Libref ORION was successfully assigned as follows:</a:t>
            </a:r>
          </a:p>
          <a:p>
            <a:r>
              <a:rPr lang="en-US" sz="1800" b="1" dirty="0">
                <a:solidFill>
                  <a:srgbClr val="0000FF"/>
                </a:solidFill>
                <a:latin typeface="SAS Monospace"/>
              </a:rPr>
              <a:t>      Engine:        V9</a:t>
            </a:r>
          </a:p>
          <a:p>
            <a:r>
              <a:rPr lang="en-US" sz="1800" b="1" dirty="0">
                <a:solidFill>
                  <a:srgbClr val="0000FF"/>
                </a:solidFill>
                <a:latin typeface="SAS Monospace"/>
              </a:rPr>
              <a:t>      Physical Name: s:\workshop</a:t>
            </a:r>
          </a:p>
        </p:txBody>
      </p:sp>
      <p:sp>
        <p:nvSpPr>
          <p:cNvPr id="13" name="TextBox 12"/>
          <p:cNvSpPr txBox="1"/>
          <p:nvPr/>
        </p:nvSpPr>
        <p:spPr>
          <a:xfrm>
            <a:off x="3000675" y="4023132"/>
            <a:ext cx="3126497" cy="548868"/>
          </a:xfrm>
          <a:prstGeom prst="rect">
            <a:avLst/>
          </a:prstGeom>
          <a:solidFill>
            <a:srgbClr val="CDD9EF"/>
          </a:solidFill>
          <a:ln w="19050" cap="flat" cmpd="sng" algn="ctr">
            <a:solidFill>
              <a:srgbClr val="000000"/>
            </a:solidFill>
            <a:prstDash val="solid"/>
            <a:round/>
            <a:headEnd type="none" w="med" len="med"/>
            <a:tailEnd type="none" w="med" len="med"/>
          </a:ln>
          <a:effectLst>
            <a:outerShdw blurRad="50800" dist="107763" dir="2699994" rotWithShape="0">
              <a:scrgbClr r="0" g="0" b="0">
                <a:alpha val="40000"/>
              </a:scrgbClr>
            </a:outerShdw>
          </a:effectLst>
        </p:spPr>
        <p:txBody>
          <a:bodyPr vert="horz" wrap="none" lIns="182880" tIns="88900" rIns="182880" bIns="88900" rtlCol="0">
            <a:spAutoFit/>
          </a:bodyPr>
          <a:lstStyle/>
          <a:p>
            <a:r>
              <a:rPr lang="en-US" dirty="0" err="1">
                <a:solidFill>
                  <a:srgbClr val="000000"/>
                </a:solidFill>
              </a:rPr>
              <a:t>orion</a:t>
            </a:r>
            <a:r>
              <a:rPr lang="en-US" i="1" dirty="0" err="1">
                <a:solidFill>
                  <a:srgbClr val="000000"/>
                </a:solidFill>
              </a:rPr>
              <a:t>.data</a:t>
            </a:r>
            <a:r>
              <a:rPr lang="en-US" i="1" dirty="0">
                <a:solidFill>
                  <a:srgbClr val="000000"/>
                </a:solidFill>
              </a:rPr>
              <a:t>-set-name</a:t>
            </a:r>
          </a:p>
        </p:txBody>
      </p:sp>
    </p:spTree>
    <p:extLst>
      <p:ext uri="{BB962C8B-B14F-4D97-AF65-F5344CB8AC3E}">
        <p14:creationId xmlns:p14="http://schemas.microsoft.com/office/powerpoint/2010/main" val="1669403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or Canceling a Libref</a:t>
            </a:r>
          </a:p>
        </p:txBody>
      </p:sp>
      <p:sp>
        <p:nvSpPr>
          <p:cNvPr id="3" name="Content Placeholder 2"/>
          <p:cNvSpPr>
            <a:spLocks noGrp="1"/>
          </p:cNvSpPr>
          <p:nvPr>
            <p:ph idx="1"/>
          </p:nvPr>
        </p:nvSpPr>
        <p:spPr>
          <a:xfrm>
            <a:off x="685800" y="1071562"/>
            <a:ext cx="7848600" cy="4338637"/>
          </a:xfrm>
        </p:spPr>
        <p:txBody>
          <a:bodyPr/>
          <a:lstStyle/>
          <a:p>
            <a:r>
              <a:rPr lang="en-US" dirty="0"/>
              <a:t>A libref remains in effect until you change or cancel it, </a:t>
            </a:r>
            <a:br>
              <a:rPr lang="en-US" dirty="0"/>
            </a:br>
            <a:r>
              <a:rPr lang="en-US" dirty="0"/>
              <a:t>or until you end your SAS session.</a:t>
            </a:r>
          </a:p>
          <a:p>
            <a:endParaRPr lang="en-US" dirty="0"/>
          </a:p>
          <a:p>
            <a:r>
              <a:rPr lang="en-US" dirty="0"/>
              <a:t>To change a libref, submit a LIBNAME statement </a:t>
            </a:r>
            <a:br>
              <a:rPr lang="en-US" dirty="0"/>
            </a:br>
            <a:r>
              <a:rPr lang="en-US" dirty="0"/>
              <a:t>with the same libref but a different path.</a:t>
            </a:r>
          </a:p>
          <a:p>
            <a:endParaRPr lang="en-US" dirty="0"/>
          </a:p>
          <a:p>
            <a:endParaRPr lang="en-US" dirty="0"/>
          </a:p>
          <a:p>
            <a:endParaRPr lang="en-US" dirty="0"/>
          </a:p>
          <a:p>
            <a:r>
              <a:rPr lang="en-US" dirty="0"/>
              <a:t>To cancel a libref, submit a LIBNAME statement </a:t>
            </a:r>
            <a:br>
              <a:rPr lang="en-US" dirty="0"/>
            </a:br>
            <a:r>
              <a:rPr lang="en-US" dirty="0"/>
              <a:t>with the CLEAR option.</a:t>
            </a:r>
          </a:p>
        </p:txBody>
      </p:sp>
      <p:sp>
        <p:nvSpPr>
          <p:cNvPr id="6" name="TextBox 5"/>
          <p:cNvSpPr txBox="1"/>
          <p:nvPr/>
        </p:nvSpPr>
        <p:spPr>
          <a:xfrm>
            <a:off x="1345759" y="5303678"/>
            <a:ext cx="4067033" cy="493468"/>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solidFill>
                  <a:srgbClr val="000000"/>
                </a:solidFill>
                <a:latin typeface="Courier New"/>
              </a:rPr>
              <a:t>libname</a:t>
            </a:r>
            <a:r>
              <a:rPr lang="en-US" b="1" dirty="0">
                <a:latin typeface="Courier New"/>
              </a:rPr>
              <a:t> </a:t>
            </a:r>
            <a:r>
              <a:rPr lang="en-US" b="1" dirty="0">
                <a:solidFill>
                  <a:srgbClr val="000000"/>
                </a:solidFill>
                <a:latin typeface="Courier New"/>
              </a:rPr>
              <a:t>orion</a:t>
            </a:r>
            <a:r>
              <a:rPr lang="en-US" b="1" dirty="0">
                <a:latin typeface="Courier New"/>
              </a:rPr>
              <a:t> clear;</a:t>
            </a:r>
          </a:p>
        </p:txBody>
      </p:sp>
      <p:sp>
        <p:nvSpPr>
          <p:cNvPr id="7" name="TextBox 6"/>
          <p:cNvSpPr txBox="1"/>
          <p:nvPr/>
        </p:nvSpPr>
        <p:spPr>
          <a:xfrm>
            <a:off x="1345759" y="3179069"/>
            <a:ext cx="5338354" cy="507318"/>
          </a:xfrm>
          <a:prstGeom prst="rect">
            <a:avLst/>
          </a:prstGeom>
          <a:solidFill>
            <a:srgbClr val="FFFFFF"/>
          </a:solidFill>
          <a:ln w="38100" cmpd="sng">
            <a:solidFill>
              <a:schemeClr val="tx2"/>
            </a:solidFill>
          </a:ln>
        </p:spPr>
        <p:txBody>
          <a:bodyPr wrap="square" lIns="88900" tIns="88900" rIns="266700" bIns="88900" rtlCol="0">
            <a:spAutoFit/>
          </a:bodyPr>
          <a:lstStyle/>
          <a:p>
            <a:pPr>
              <a:lnSpc>
                <a:spcPct val="85000"/>
              </a:lnSpc>
            </a:pPr>
            <a:r>
              <a:rPr lang="en-US" b="1" dirty="0">
                <a:solidFill>
                  <a:srgbClr val="000000"/>
                </a:solidFill>
                <a:latin typeface="Courier New"/>
              </a:rPr>
              <a:t>libname</a:t>
            </a:r>
            <a:r>
              <a:rPr lang="en-US" b="1" dirty="0">
                <a:latin typeface="Courier New"/>
              </a:rPr>
              <a:t> </a:t>
            </a:r>
            <a:r>
              <a:rPr lang="en-US" b="1" dirty="0">
                <a:solidFill>
                  <a:srgbClr val="000000"/>
                </a:solidFill>
                <a:latin typeface="Courier New"/>
              </a:rPr>
              <a:t>orion</a:t>
            </a:r>
            <a:r>
              <a:rPr lang="en-US" b="1" dirty="0">
                <a:latin typeface="Courier New"/>
              </a:rPr>
              <a:t> "c:\myfiles";</a:t>
            </a:r>
          </a:p>
        </p:txBody>
      </p:sp>
    </p:spTree>
    <p:extLst>
      <p:ext uri="{BB962C8B-B14F-4D97-AF65-F5344CB8AC3E}">
        <p14:creationId xmlns:p14="http://schemas.microsoft.com/office/powerpoint/2010/main" val="1509831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3.04 Multiple </a:t>
            </a:r>
            <a:r>
              <a:rPr lang="en-US" dirty="0"/>
              <a:t>Choice Poll</a:t>
            </a:r>
          </a:p>
        </p:txBody>
      </p:sp>
      <p:sp>
        <p:nvSpPr>
          <p:cNvPr id="2051" name="Rectangle 5"/>
          <p:cNvSpPr>
            <a:spLocks noGrp="1" noChangeArrowheads="1"/>
          </p:cNvSpPr>
          <p:nvPr>
            <p:ph idx="1"/>
          </p:nvPr>
        </p:nvSpPr>
        <p:spPr/>
        <p:txBody>
          <a:bodyPr/>
          <a:lstStyle/>
          <a:p>
            <a:pPr marL="0" indent="0"/>
            <a:r>
              <a:rPr lang="en-US" dirty="0"/>
              <a:t>Which of the following correctly assigns the </a:t>
            </a:r>
            <a:r>
              <a:rPr lang="en-US" dirty="0" err="1"/>
              <a:t>libref</a:t>
            </a:r>
            <a:r>
              <a:rPr lang="en-US" dirty="0"/>
              <a:t> </a:t>
            </a:r>
            <a:r>
              <a:rPr lang="en-US" b="1" dirty="0" err="1"/>
              <a:t>myfiles</a:t>
            </a:r>
            <a:r>
              <a:rPr lang="en-US" dirty="0"/>
              <a:t> to a SAS library in the </a:t>
            </a:r>
            <a:r>
              <a:rPr lang="en-US" b="1" dirty="0"/>
              <a:t>c:\mysasfiles </a:t>
            </a:r>
            <a:r>
              <a:rPr lang="en-US" dirty="0"/>
              <a:t>folder?</a:t>
            </a:r>
          </a:p>
          <a:p>
            <a:pPr marL="0" indent="0"/>
            <a:endParaRPr lang="en-US" sz="800" b="1" dirty="0"/>
          </a:p>
          <a:p>
            <a:pPr lvl="1">
              <a:buClr>
                <a:schemeClr val="tx1"/>
              </a:buClr>
              <a:buSzTx/>
              <a:buFont typeface="Wingdings" pitchFamily="2" charset="2"/>
              <a:buAutoNum type="alphaLcPeriod"/>
            </a:pPr>
            <a:r>
              <a:rPr lang="en-US" dirty="0" err="1"/>
              <a:t>libname</a:t>
            </a:r>
            <a:r>
              <a:rPr lang="en-US" dirty="0"/>
              <a:t> </a:t>
            </a:r>
            <a:r>
              <a:rPr lang="en-US" dirty="0" err="1"/>
              <a:t>orion</a:t>
            </a:r>
            <a:r>
              <a:rPr lang="en-US" dirty="0"/>
              <a:t> </a:t>
            </a:r>
            <a:r>
              <a:rPr lang="en-US" dirty="0" err="1"/>
              <a:t>myfiles</a:t>
            </a:r>
            <a:r>
              <a:rPr lang="en-US" dirty="0"/>
              <a:t> "c:\mysasfiles";</a:t>
            </a:r>
          </a:p>
          <a:p>
            <a:pPr lvl="1">
              <a:buClr>
                <a:schemeClr val="tx1"/>
              </a:buClr>
              <a:buSzTx/>
              <a:buFont typeface="Wingdings" pitchFamily="2" charset="2"/>
              <a:buAutoNum type="alphaLcPeriod"/>
            </a:pPr>
            <a:r>
              <a:rPr lang="en-US" dirty="0" err="1"/>
              <a:t>libname</a:t>
            </a:r>
            <a:r>
              <a:rPr lang="en-US" dirty="0"/>
              <a:t> </a:t>
            </a:r>
            <a:r>
              <a:rPr lang="en-US" dirty="0" err="1"/>
              <a:t>myfiles</a:t>
            </a:r>
            <a:r>
              <a:rPr lang="en-US" dirty="0"/>
              <a:t> "c:\mysasfiles";</a:t>
            </a:r>
          </a:p>
          <a:p>
            <a:pPr lvl="1">
              <a:buClr>
                <a:schemeClr val="tx1"/>
              </a:buClr>
              <a:buSzTx/>
              <a:buFont typeface="Wingdings" pitchFamily="2" charset="2"/>
              <a:buAutoNum type="alphaLcPeriod"/>
            </a:pPr>
            <a:r>
              <a:rPr lang="en-US" dirty="0"/>
              <a:t>libref </a:t>
            </a:r>
            <a:r>
              <a:rPr lang="en-US" dirty="0" err="1"/>
              <a:t>orion</a:t>
            </a:r>
            <a:r>
              <a:rPr lang="en-US" dirty="0"/>
              <a:t> </a:t>
            </a:r>
            <a:r>
              <a:rPr lang="en-US" dirty="0" err="1"/>
              <a:t>myfiles</a:t>
            </a:r>
            <a:r>
              <a:rPr lang="en-US" dirty="0"/>
              <a:t> "c:\mysasfiles";</a:t>
            </a:r>
          </a:p>
          <a:p>
            <a:pPr lvl="1">
              <a:buClr>
                <a:schemeClr val="tx1"/>
              </a:buClr>
              <a:buSzTx/>
              <a:buFont typeface="Wingdings" pitchFamily="2" charset="2"/>
              <a:buAutoNum type="alphaLcPeriod"/>
            </a:pPr>
            <a:r>
              <a:rPr lang="en-US" dirty="0" err="1"/>
              <a:t>libref</a:t>
            </a:r>
            <a:r>
              <a:rPr lang="en-US" dirty="0"/>
              <a:t> </a:t>
            </a:r>
            <a:r>
              <a:rPr lang="en-US" dirty="0" err="1"/>
              <a:t>myfiles</a:t>
            </a:r>
            <a:r>
              <a:rPr lang="en-US" dirty="0"/>
              <a:t> "c:\mysasfiles";</a:t>
            </a:r>
          </a:p>
        </p:txBody>
      </p:sp>
    </p:spTree>
    <p:custDataLst>
      <p:tags r:id="rId1"/>
    </p:custDataLst>
    <p:extLst>
      <p:ext uri="{BB962C8B-B14F-4D97-AF65-F5344CB8AC3E}">
        <p14:creationId xmlns:p14="http://schemas.microsoft.com/office/powerpoint/2010/main" val="166180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Scenario</a:t>
            </a:r>
          </a:p>
        </p:txBody>
      </p:sp>
      <p:sp>
        <p:nvSpPr>
          <p:cNvPr id="3" name="Content Placeholder 2"/>
          <p:cNvSpPr>
            <a:spLocks noGrp="1"/>
          </p:cNvSpPr>
          <p:nvPr>
            <p:ph idx="1"/>
          </p:nvPr>
        </p:nvSpPr>
        <p:spPr/>
        <p:txBody>
          <a:bodyPr/>
          <a:lstStyle/>
          <a:p>
            <a:pPr marL="0" indent="0"/>
            <a:r>
              <a:rPr lang="en-US" dirty="0"/>
              <a:t>Many SAS data sets related to the Orion Star project already exist. The programmers need to know how to display the structure and contents of the data sets. </a:t>
            </a:r>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4</a:t>
            </a:fld>
            <a:endParaRPr lang="en-US" b="0" dirty="0">
              <a:latin typeface="Times New Roman" pitchFamily="18" charset="0"/>
            </a:endParaRPr>
          </a:p>
        </p:txBody>
      </p:sp>
      <p:pic>
        <p:nvPicPr>
          <p:cNvPr id="5" name="Picture 3" descr="L:\graphics\computer_blue_small_trans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003" y="4123623"/>
            <a:ext cx="1515341" cy="15413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L:\graphics\sas_s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768" y="4278624"/>
            <a:ext cx="1117810" cy="8501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L:\TVAAS\images\people\person_deal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158" y="4964819"/>
            <a:ext cx="1197194" cy="13979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L:\graphics\dataset_STANDARD_small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5735" y="2909185"/>
            <a:ext cx="1466850" cy="14144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graphics\arrow_blue_N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585" y="3859523"/>
            <a:ext cx="771525" cy="7715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09973" y="2605912"/>
            <a:ext cx="2206178" cy="461665"/>
          </a:xfrm>
          <a:prstGeom prst="rect">
            <a:avLst/>
          </a:prstGeom>
          <a:noFill/>
        </p:spPr>
        <p:txBody>
          <a:bodyPr wrap="square" rtlCol="0">
            <a:spAutoFit/>
          </a:bodyPr>
          <a:lstStyle/>
          <a:p>
            <a:r>
              <a:rPr lang="en-US" dirty="0"/>
              <a:t>SAS Data Set</a:t>
            </a:r>
          </a:p>
        </p:txBody>
      </p:sp>
      <p:sp>
        <p:nvSpPr>
          <p:cNvPr id="13" name="TextBox 12"/>
          <p:cNvSpPr txBox="1"/>
          <p:nvPr/>
        </p:nvSpPr>
        <p:spPr>
          <a:xfrm>
            <a:off x="6229698" y="2605912"/>
            <a:ext cx="1628775" cy="461665"/>
          </a:xfrm>
          <a:prstGeom prst="rect">
            <a:avLst/>
          </a:prstGeom>
          <a:noFill/>
        </p:spPr>
        <p:txBody>
          <a:bodyPr wrap="square" rtlCol="0">
            <a:spAutoFit/>
          </a:bodyPr>
          <a:lstStyle/>
          <a:p>
            <a:pPr algn="ctr"/>
            <a:r>
              <a:rPr lang="en-US" dirty="0"/>
              <a:t>Report</a:t>
            </a:r>
          </a:p>
        </p:txBody>
      </p:sp>
      <p:pic>
        <p:nvPicPr>
          <p:cNvPr id="2052" name="Picture 4" descr="L:\graphics\report_med_blu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794" y="2979916"/>
            <a:ext cx="1034406" cy="12686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L:\graphics\arrow_blue_NW.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80000" flipH="1">
            <a:off x="5649308" y="3837672"/>
            <a:ext cx="7715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735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r>
              <a:rPr lang="en-US"/>
              <a:t>3.04 Multiple </a:t>
            </a:r>
            <a:r>
              <a:rPr lang="en-US" dirty="0"/>
              <a:t>Choice Poll – Correct Answer</a:t>
            </a:r>
          </a:p>
        </p:txBody>
      </p:sp>
      <p:sp>
        <p:nvSpPr>
          <p:cNvPr id="2051" name="Rectangle 5"/>
          <p:cNvSpPr>
            <a:spLocks noGrp="1" noChangeArrowheads="1"/>
          </p:cNvSpPr>
          <p:nvPr>
            <p:ph idx="1"/>
          </p:nvPr>
        </p:nvSpPr>
        <p:spPr/>
        <p:txBody>
          <a:bodyPr/>
          <a:lstStyle/>
          <a:p>
            <a:pPr marL="0" indent="0"/>
            <a:r>
              <a:rPr lang="en-US" dirty="0"/>
              <a:t>Which of the following correctly assigns </a:t>
            </a:r>
            <a:r>
              <a:rPr lang="en-US"/>
              <a:t>the libref </a:t>
            </a:r>
            <a:r>
              <a:rPr lang="en-US" b="1"/>
              <a:t>myfiles</a:t>
            </a:r>
            <a:r>
              <a:rPr lang="en-US"/>
              <a:t> </a:t>
            </a:r>
            <a:r>
              <a:rPr lang="en-US" dirty="0"/>
              <a:t>to a SAS library in the </a:t>
            </a:r>
            <a:r>
              <a:rPr lang="en-US" b="1" dirty="0"/>
              <a:t>c:\mysasfiles </a:t>
            </a:r>
            <a:r>
              <a:rPr lang="en-US" dirty="0"/>
              <a:t>folder?</a:t>
            </a:r>
          </a:p>
          <a:p>
            <a:pPr marL="0" indent="0"/>
            <a:endParaRPr lang="en-US" sz="800" b="1" dirty="0"/>
          </a:p>
          <a:p>
            <a:pPr lvl="1">
              <a:buClr>
                <a:schemeClr val="tx1"/>
              </a:buClr>
              <a:buSzTx/>
              <a:buFont typeface="Wingdings" pitchFamily="2" charset="2"/>
              <a:buAutoNum type="alphaLcPeriod"/>
            </a:pPr>
            <a:r>
              <a:rPr lang="en-US"/>
              <a:t>libname orion myfiles </a:t>
            </a:r>
            <a:r>
              <a:rPr lang="en-US" dirty="0"/>
              <a:t>"c:\mysasfiles";</a:t>
            </a:r>
          </a:p>
          <a:p>
            <a:pPr lvl="1">
              <a:buClr>
                <a:schemeClr val="tx1"/>
              </a:buClr>
              <a:buSzTx/>
              <a:buFont typeface="Wingdings" pitchFamily="2" charset="2"/>
              <a:buAutoNum type="alphaLcPeriod"/>
            </a:pPr>
            <a:r>
              <a:rPr lang="en-US"/>
              <a:t>libname myfiles </a:t>
            </a:r>
            <a:r>
              <a:rPr lang="en-US" dirty="0"/>
              <a:t>"c:\mysasfiles";</a:t>
            </a:r>
          </a:p>
          <a:p>
            <a:pPr lvl="1">
              <a:buClr>
                <a:schemeClr val="tx1"/>
              </a:buClr>
              <a:buSzTx/>
              <a:buFont typeface="Wingdings" pitchFamily="2" charset="2"/>
              <a:buAutoNum type="alphaLcPeriod"/>
            </a:pPr>
            <a:r>
              <a:rPr lang="en-US" dirty="0"/>
              <a:t>libref </a:t>
            </a:r>
            <a:r>
              <a:rPr lang="en-US"/>
              <a:t>orion myfiles </a:t>
            </a:r>
            <a:r>
              <a:rPr lang="en-US" dirty="0"/>
              <a:t>"c:\mysasfiles";</a:t>
            </a:r>
          </a:p>
          <a:p>
            <a:pPr lvl="1">
              <a:buClr>
                <a:schemeClr val="tx1"/>
              </a:buClr>
              <a:buSzTx/>
              <a:buFont typeface="Wingdings" pitchFamily="2" charset="2"/>
              <a:buAutoNum type="alphaLcPeriod"/>
            </a:pPr>
            <a:r>
              <a:rPr lang="en-US"/>
              <a:t>libref myfiles </a:t>
            </a:r>
            <a:r>
              <a:rPr lang="en-US" dirty="0"/>
              <a:t>"c:\mysasfiles";</a:t>
            </a:r>
          </a:p>
        </p:txBody>
      </p:sp>
      <p:sp>
        <p:nvSpPr>
          <p:cNvPr id="2" name="Oval 1"/>
          <p:cNvSpPr/>
          <p:nvPr/>
        </p:nvSpPr>
        <p:spPr bwMode="auto">
          <a:xfrm>
            <a:off x="644259" y="2381574"/>
            <a:ext cx="476250" cy="47625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88900" tIns="88900" rIns="88900" bIns="88900" numCol="1" rtlCol="0" anchor="ctr" anchorCtr="0" compatLnSpc="1">
            <a:prstTxWarp prst="textNoShape">
              <a:avLst/>
            </a:prstTxWarp>
            <a:noAutofit/>
          </a:bodyPr>
          <a:lstStyle/>
          <a:p>
            <a:r>
              <a:rPr lang="en-US" sz="2000" dirty="0">
                <a:solidFill>
                  <a:srgbClr val="000000"/>
                </a:solidFill>
              </a:rPr>
              <a:t> </a:t>
            </a:r>
          </a:p>
        </p:txBody>
      </p:sp>
    </p:spTree>
    <p:custDataLst>
      <p:tags r:id="rId1"/>
    </p:custDataLst>
    <p:extLst>
      <p:ext uri="{BB962C8B-B14F-4D97-AF65-F5344CB8AC3E}">
        <p14:creationId xmlns:p14="http://schemas.microsoft.com/office/powerpoint/2010/main" val="705127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L:\graphics\background_green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435" y="2611984"/>
            <a:ext cx="4577780" cy="39838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Browsing a Library</a:t>
            </a:r>
          </a:p>
        </p:txBody>
      </p:sp>
      <p:sp>
        <p:nvSpPr>
          <p:cNvPr id="3" name="Content Placeholder 2"/>
          <p:cNvSpPr>
            <a:spLocks noGrp="1"/>
          </p:cNvSpPr>
          <p:nvPr>
            <p:ph idx="1"/>
          </p:nvPr>
        </p:nvSpPr>
        <p:spPr/>
        <p:txBody>
          <a:bodyPr/>
          <a:lstStyle/>
          <a:p>
            <a:r>
              <a:rPr lang="en-US" dirty="0"/>
              <a:t>You can browse a library</a:t>
            </a:r>
          </a:p>
          <a:p>
            <a:pPr lvl="1"/>
            <a:r>
              <a:rPr lang="en-US" dirty="0"/>
              <a:t>programmatically using the CONTENTS procedure</a:t>
            </a:r>
          </a:p>
          <a:p>
            <a:pPr lvl="1"/>
            <a:r>
              <a:rPr lang="en-US" dirty="0"/>
              <a:t>interactively in SAS Studio, SAS Enterprise Guide, </a:t>
            </a:r>
            <a:br>
              <a:rPr lang="en-US" dirty="0"/>
            </a:br>
            <a:r>
              <a:rPr lang="en-US" dirty="0"/>
              <a:t>or the SAS windowing environment.</a:t>
            </a:r>
          </a:p>
        </p:txBody>
      </p:sp>
      <p:sp>
        <p:nvSpPr>
          <p:cNvPr id="4" name="Slide Number Placeholder 3"/>
          <p:cNvSpPr>
            <a:spLocks noGrp="1"/>
          </p:cNvSpPr>
          <p:nvPr>
            <p:ph type="sldNum" sz="quarter" idx="4294967295"/>
          </p:nvPr>
        </p:nvSpPr>
        <p:spPr>
          <a:xfrm>
            <a:off x="0" y="6770688"/>
            <a:ext cx="98425" cy="87312"/>
          </a:xfrm>
        </p:spPr>
        <p:txBody>
          <a:bodyPr/>
          <a:lstStyle/>
          <a:p>
            <a:pPr>
              <a:defRPr/>
            </a:pPr>
            <a:fld id="{45AA119D-6021-441C-B9BF-490BB672E5CA}" type="slidenum">
              <a:rPr lang="en-US" smtClean="0"/>
              <a:pPr>
                <a:defRPr/>
              </a:pPr>
              <a:t>41</a:t>
            </a:fld>
            <a:endParaRPr lang="en-US" b="0" dirty="0">
              <a:latin typeface="Times New Roman" pitchFamily="18" charset="0"/>
            </a:endParaRPr>
          </a:p>
        </p:txBody>
      </p:sp>
      <p:pic>
        <p:nvPicPr>
          <p:cNvPr id="6" name="Picture 4" descr="L:\TVAAS\images\people\person_deal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450" y="3509179"/>
            <a:ext cx="1448604" cy="16914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9513" y="3870719"/>
            <a:ext cx="2143125" cy="1495425"/>
          </a:xfrm>
          <a:prstGeom prst="rect">
            <a:avLst/>
          </a:prstGeom>
        </p:spPr>
      </p:pic>
      <p:pic>
        <p:nvPicPr>
          <p:cNvPr id="7" name="Picture 2" descr="L:\graphics\magnifierblu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1791" y="3648454"/>
            <a:ext cx="1876563" cy="138771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34"/>
          <p:cNvSpPr txBox="1">
            <a:spLocks noChangeArrowheads="1"/>
          </p:cNvSpPr>
          <p:nvPr/>
        </p:nvSpPr>
        <p:spPr bwMode="auto">
          <a:xfrm>
            <a:off x="3505974" y="4502956"/>
            <a:ext cx="750205"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r>
              <a:rPr lang="en-US" sz="2000" dirty="0" err="1"/>
              <a:t>orion</a:t>
            </a:r>
            <a:endParaRPr lang="en-US" sz="2000" dirty="0"/>
          </a:p>
        </p:txBody>
      </p:sp>
    </p:spTree>
    <p:extLst>
      <p:ext uri="{BB962C8B-B14F-4D97-AF65-F5344CB8AC3E}">
        <p14:creationId xmlns:p14="http://schemas.microsoft.com/office/powerpoint/2010/main" val="1400494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a:t>Browsing a Library Programmatically</a:t>
            </a:r>
          </a:p>
        </p:txBody>
      </p:sp>
      <p:sp>
        <p:nvSpPr>
          <p:cNvPr id="65539" name="Rectangle 3"/>
          <p:cNvSpPr>
            <a:spLocks noGrp="1" noChangeArrowheads="1"/>
          </p:cNvSpPr>
          <p:nvPr>
            <p:ph idx="1"/>
          </p:nvPr>
        </p:nvSpPr>
        <p:spPr>
          <a:xfrm>
            <a:off x="685800" y="1078992"/>
            <a:ext cx="7848600" cy="5093208"/>
          </a:xfrm>
        </p:spPr>
        <p:txBody>
          <a:bodyPr/>
          <a:lstStyle/>
          <a:p>
            <a:r>
              <a:rPr lang="en-US" dirty="0"/>
              <a:t>Use PROC CONTENTS with the _ALL_ keyword </a:t>
            </a:r>
            <a:br>
              <a:rPr lang="en-US" dirty="0"/>
            </a:br>
            <a:r>
              <a:rPr lang="en-US" dirty="0"/>
              <a:t>to generate a list of all SAS files in a library.</a:t>
            </a:r>
          </a:p>
          <a:p>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marL="0" indent="0" eaLnBrk="1" hangingPunct="1">
              <a:buFont typeface="Monotype Sorts" pitchFamily="2" charset="2"/>
              <a:buNone/>
            </a:pPr>
            <a:endParaRPr lang="en-US" dirty="0"/>
          </a:p>
          <a:p>
            <a:pPr lvl="1" eaLnBrk="1" hangingPunct="1"/>
            <a:r>
              <a:rPr lang="en-US" dirty="0"/>
              <a:t>_ALL_ requests all the files in the library.</a:t>
            </a:r>
          </a:p>
          <a:p>
            <a:pPr lvl="1"/>
            <a:r>
              <a:rPr lang="en-US" dirty="0"/>
              <a:t>The NODS option suppresses the individual data set descriptor information.</a:t>
            </a:r>
          </a:p>
          <a:p>
            <a:pPr lvl="1" eaLnBrk="1" hangingPunct="1"/>
            <a:r>
              <a:rPr lang="en-US" dirty="0"/>
              <a:t>NODS can be used only with the keyword _ALL_. </a:t>
            </a:r>
          </a:p>
        </p:txBody>
      </p:sp>
      <p:sp>
        <p:nvSpPr>
          <p:cNvPr id="8" name="Slide Number Placeholder 3"/>
          <p:cNvSpPr>
            <a:spLocks noGrp="1"/>
          </p:cNvSpPr>
          <p:nvPr>
            <p:ph type="sldNum" sz="quarter" idx="4294967295"/>
          </p:nvPr>
        </p:nvSpPr>
        <p:spPr>
          <a:xfrm>
            <a:off x="0" y="6770688"/>
            <a:ext cx="98425" cy="87312"/>
          </a:xfrm>
        </p:spPr>
        <p:txBody>
          <a:bodyPr/>
          <a:lstStyle/>
          <a:p>
            <a:pPr>
              <a:defRPr/>
            </a:pPr>
            <a:fld id="{7A4DACD9-C6FA-469E-8726-6C88041312DD}" type="slidenum">
              <a:rPr lang="en-US"/>
              <a:pPr>
                <a:defRPr/>
              </a:pPr>
              <a:t>42</a:t>
            </a:fld>
            <a:endParaRPr lang="en-US" b="0" dirty="0">
              <a:latin typeface="Times New Roman" pitchFamily="18" charset="0"/>
            </a:endParaRPr>
          </a:p>
        </p:txBody>
      </p:sp>
      <p:sp>
        <p:nvSpPr>
          <p:cNvPr id="9" name="Rectangle 8"/>
          <p:cNvSpPr/>
          <p:nvPr/>
        </p:nvSpPr>
        <p:spPr>
          <a:xfrm>
            <a:off x="781250" y="2066225"/>
            <a:ext cx="7032036" cy="807401"/>
          </a:xfrm>
          <a:prstGeom prst="rect">
            <a:avLst/>
          </a:prstGeom>
          <a:solidFill>
            <a:srgbClr val="FFFFFF"/>
          </a:solidFill>
          <a:ln w="38100" cmpd="sng">
            <a:solidFill>
              <a:schemeClr val="tx2"/>
            </a:solidFill>
          </a:ln>
        </p:spPr>
        <p:txBody>
          <a:bodyPr wrap="square" lIns="88900" tIns="88900" rIns="266700" bIns="88900">
            <a:spAutoFit/>
          </a:bodyPr>
          <a:lstStyle/>
          <a:p>
            <a:pPr>
              <a:lnSpc>
                <a:spcPct val="85000"/>
              </a:lnSpc>
            </a:pPr>
            <a:r>
              <a:rPr lang="en-US" b="1" dirty="0">
                <a:latin typeface="Courier New"/>
              </a:rPr>
              <a:t>proc contents data=orion._all_ nods;</a:t>
            </a:r>
          </a:p>
          <a:p>
            <a:pPr>
              <a:lnSpc>
                <a:spcPct val="85000"/>
              </a:lnSpc>
            </a:pPr>
            <a:r>
              <a:rPr lang="en-US" b="1" dirty="0">
                <a:latin typeface="Courier New"/>
              </a:rPr>
              <a:t>run;</a:t>
            </a:r>
          </a:p>
        </p:txBody>
      </p:sp>
      <p:sp>
        <p:nvSpPr>
          <p:cNvPr id="195592" name="Text Box 8"/>
          <p:cNvSpPr txBox="1">
            <a:spLocks noChangeArrowheads="1"/>
          </p:cNvSpPr>
          <p:nvPr/>
        </p:nvSpPr>
        <p:spPr bwMode="auto">
          <a:xfrm>
            <a:off x="1748812" y="2699552"/>
            <a:ext cx="6702425" cy="1063625"/>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solidFill>
                  <a:srgbClr val="000000"/>
                </a:solidFill>
                <a:latin typeface="Arial"/>
              </a:rPr>
              <a:t>PROC CONTENTS</a:t>
            </a:r>
            <a:r>
              <a:rPr lang="en-US" dirty="0">
                <a:solidFill>
                  <a:srgbClr val="000000"/>
                </a:solidFill>
                <a:latin typeface="Arial"/>
              </a:rPr>
              <a:t> </a:t>
            </a:r>
            <a:r>
              <a:rPr lang="en-US" b="1" dirty="0">
                <a:solidFill>
                  <a:srgbClr val="000000"/>
                </a:solidFill>
                <a:latin typeface="Arial"/>
              </a:rPr>
              <a:t>DATA=</a:t>
            </a:r>
            <a:r>
              <a:rPr lang="en-US" i="1" dirty="0">
                <a:solidFill>
                  <a:srgbClr val="000000"/>
                </a:solidFill>
                <a:latin typeface="Arial"/>
              </a:rPr>
              <a:t>libref</a:t>
            </a:r>
            <a:r>
              <a:rPr lang="en-US" dirty="0">
                <a:solidFill>
                  <a:srgbClr val="000000"/>
                </a:solidFill>
                <a:latin typeface="Arial"/>
              </a:rPr>
              <a:t>._ALL_ NODS</a:t>
            </a:r>
            <a:r>
              <a:rPr lang="en-US" b="1" dirty="0">
                <a:solidFill>
                  <a:srgbClr val="000000"/>
                </a:solidFill>
                <a:latin typeface="Arial"/>
              </a:rPr>
              <a:t>;</a:t>
            </a:r>
            <a:br>
              <a:rPr lang="en-US" dirty="0">
                <a:solidFill>
                  <a:srgbClr val="000000"/>
                </a:solidFill>
                <a:latin typeface="Arial"/>
              </a:rPr>
            </a:br>
            <a:r>
              <a:rPr lang="en-US" b="1" dirty="0">
                <a:solidFill>
                  <a:srgbClr val="000000"/>
                </a:solidFill>
                <a:latin typeface="Arial"/>
              </a:rPr>
              <a:t>RUN;</a:t>
            </a:r>
          </a:p>
        </p:txBody>
      </p:sp>
      <p:sp>
        <p:nvSpPr>
          <p:cNvPr id="4" name="Program Name"/>
          <p:cNvSpPr txBox="1"/>
          <p:nvPr/>
        </p:nvSpPr>
        <p:spPr>
          <a:xfrm>
            <a:off x="7931151" y="6324600"/>
            <a:ext cx="1003800" cy="338554"/>
          </a:xfrm>
          <a:prstGeom prst="rect">
            <a:avLst/>
          </a:prstGeom>
          <a:noFill/>
        </p:spPr>
        <p:txBody>
          <a:bodyPr vert="horz" wrap="none" rtlCol="0">
            <a:spAutoFit/>
          </a:bodyPr>
          <a:lstStyle/>
          <a:p>
            <a:pPr algn="r"/>
            <a:r>
              <a:rPr lang="en-US" sz="1600" b="1" dirty="0"/>
              <a:t>p103d03</a:t>
            </a:r>
          </a:p>
        </p:txBody>
      </p:sp>
    </p:spTree>
    <p:extLst>
      <p:ext uri="{BB962C8B-B14F-4D97-AF65-F5344CB8AC3E}">
        <p14:creationId xmlns:p14="http://schemas.microsoft.com/office/powerpoint/2010/main" val="3690296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the Output</a:t>
            </a:r>
          </a:p>
        </p:txBody>
      </p:sp>
      <p:sp>
        <p:nvSpPr>
          <p:cNvPr id="3" name="Content Placeholder 2"/>
          <p:cNvSpPr>
            <a:spLocks noGrp="1"/>
          </p:cNvSpPr>
          <p:nvPr>
            <p:ph idx="1"/>
          </p:nvPr>
        </p:nvSpPr>
        <p:spPr>
          <a:xfrm>
            <a:off x="685800" y="1074739"/>
            <a:ext cx="7848600" cy="677862"/>
          </a:xfrm>
        </p:spPr>
        <p:txBody>
          <a:bodyPr/>
          <a:lstStyle/>
          <a:p>
            <a:r>
              <a:rPr lang="en-US" dirty="0"/>
              <a:t>Partial PROC CONTENTS Output</a:t>
            </a:r>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43</a:t>
            </a:fld>
            <a:endParaRPr lang="en-US" b="0" dirty="0">
              <a:latin typeface="Times New Roman" pitchFamily="18" charset="0"/>
            </a:endParaRPr>
          </a:p>
        </p:txBody>
      </p:sp>
      <p:sp>
        <p:nvSpPr>
          <p:cNvPr id="6" name="TextBox 5"/>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8" name="TextBox 7"/>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9" name="Rectangle 8"/>
          <p:cNvSpPr/>
          <p:nvPr/>
        </p:nvSpPr>
        <p:spPr>
          <a:xfrm>
            <a:off x="679550" y="1543060"/>
            <a:ext cx="7772400" cy="4857740"/>
          </a:xfrm>
          <a:prstGeom prst="rect">
            <a:avLst/>
          </a:prstGeom>
          <a:solidFill>
            <a:srgbClr val="FFFFFF"/>
          </a:solidFill>
          <a:ln w="38100" cmpd="sng">
            <a:solidFill>
              <a:schemeClr val="tx2"/>
            </a:solidFill>
          </a:ln>
        </p:spPr>
        <p:txBody>
          <a:bodyPr wrap="square" lIns="88900" tIns="88900" rIns="88900" bIns="88900">
            <a:spAutoFit/>
          </a:bodyPr>
          <a:lstStyle/>
          <a:p>
            <a:r>
              <a:rPr lang="en-US" sz="1600" b="1" dirty="0">
                <a:solidFill>
                  <a:srgbClr val="000000"/>
                </a:solidFill>
                <a:latin typeface="SAS Monospace"/>
              </a:rPr>
              <a:t>                       The CONTENTS Procedure</a:t>
            </a:r>
          </a:p>
          <a:p>
            <a:endParaRPr lang="en-US" sz="1600" b="1" dirty="0">
              <a:solidFill>
                <a:srgbClr val="000000"/>
              </a:solidFill>
              <a:latin typeface="SAS Monospace"/>
            </a:endParaRPr>
          </a:p>
          <a:p>
            <a:r>
              <a:rPr lang="en-US" sz="1600" b="1" dirty="0">
                <a:solidFill>
                  <a:srgbClr val="000000"/>
                </a:solidFill>
                <a:latin typeface="SAS Monospace"/>
              </a:rPr>
              <a:t>                               Directory</a:t>
            </a:r>
          </a:p>
          <a:p>
            <a:endParaRPr lang="en-US" sz="1600" b="1" dirty="0">
              <a:solidFill>
                <a:srgbClr val="000000"/>
              </a:solidFill>
              <a:latin typeface="SAS Monospace"/>
            </a:endParaRPr>
          </a:p>
          <a:p>
            <a:r>
              <a:rPr lang="en-US" sz="1600" b="1" dirty="0">
                <a:solidFill>
                  <a:srgbClr val="000000"/>
                </a:solidFill>
                <a:latin typeface="SAS Monospace"/>
              </a:rPr>
              <a:t>                       Libref         ORION</a:t>
            </a:r>
          </a:p>
          <a:p>
            <a:r>
              <a:rPr lang="en-US" sz="1600" b="1" dirty="0">
                <a:solidFill>
                  <a:srgbClr val="000000"/>
                </a:solidFill>
                <a:latin typeface="SAS Monospace"/>
              </a:rPr>
              <a:t>                       Engine         V9</a:t>
            </a:r>
          </a:p>
          <a:p>
            <a:r>
              <a:rPr lang="en-US" sz="1600" b="1" dirty="0">
                <a:solidFill>
                  <a:srgbClr val="000000"/>
                </a:solidFill>
                <a:latin typeface="SAS Monospace"/>
              </a:rPr>
              <a:t>                       Physical Name  S:\workshop</a:t>
            </a:r>
          </a:p>
          <a:p>
            <a:r>
              <a:rPr lang="en-US" sz="1600" b="1" dirty="0">
                <a:solidFill>
                  <a:srgbClr val="000000"/>
                </a:solidFill>
                <a:latin typeface="SAS Monospace"/>
              </a:rPr>
              <a:t>                       Filename       S:\workshop</a:t>
            </a:r>
          </a:p>
          <a:p>
            <a:endParaRPr lang="en-US" sz="1600" b="1" dirty="0">
              <a:solidFill>
                <a:srgbClr val="000000"/>
              </a:solidFill>
              <a:latin typeface="SAS Monospace"/>
            </a:endParaRPr>
          </a:p>
          <a:p>
            <a:endParaRPr lang="en-US" sz="1600" b="1" dirty="0">
              <a:solidFill>
                <a:srgbClr val="000000"/>
              </a:solidFill>
              <a:latin typeface="SAS Monospace"/>
            </a:endParaRPr>
          </a:p>
          <a:p>
            <a:r>
              <a:rPr lang="en-US" sz="1600" b="1" dirty="0">
                <a:solidFill>
                  <a:srgbClr val="000000"/>
                </a:solidFill>
                <a:latin typeface="SAS Monospace"/>
              </a:rPr>
              <a:t>                          Member     File</a:t>
            </a:r>
          </a:p>
          <a:p>
            <a:r>
              <a:rPr lang="en-US" sz="1600" b="1" dirty="0">
                <a:solidFill>
                  <a:srgbClr val="000000"/>
                </a:solidFill>
                <a:latin typeface="SAS Monospace"/>
              </a:rPr>
              <a:t>   #  Name                Type       Size  Last Modified</a:t>
            </a:r>
          </a:p>
          <a:p>
            <a:endParaRPr lang="en-US" sz="1600" b="1" dirty="0">
              <a:solidFill>
                <a:srgbClr val="000000"/>
              </a:solidFill>
              <a:latin typeface="SAS Monospace"/>
            </a:endParaRPr>
          </a:p>
          <a:p>
            <a:r>
              <a:rPr lang="en-US" sz="1600" b="1" dirty="0">
                <a:solidFill>
                  <a:srgbClr val="000000"/>
                </a:solidFill>
                <a:latin typeface="SAS Monospace"/>
              </a:rPr>
              <a:t>   1  CHARITIES           DATA       9216  23Aug12:15:58:39</a:t>
            </a:r>
          </a:p>
          <a:p>
            <a:r>
              <a:rPr lang="en-US" sz="1600" b="1" dirty="0">
                <a:solidFill>
                  <a:srgbClr val="000000"/>
                </a:solidFill>
                <a:latin typeface="SAS Monospace"/>
              </a:rPr>
              <a:t>   2  CONSULTANTS         DATA       5120  23Aug12:15:58:39</a:t>
            </a:r>
          </a:p>
          <a:p>
            <a:r>
              <a:rPr lang="en-US" sz="1600" b="1" dirty="0">
                <a:solidFill>
                  <a:srgbClr val="000000"/>
                </a:solidFill>
                <a:latin typeface="SAS Monospace"/>
              </a:rPr>
              <a:t>   3  COUNTRY             DATA      17408  13Oct10:19:04:39</a:t>
            </a:r>
          </a:p>
          <a:p>
            <a:r>
              <a:rPr lang="en-US" sz="1600" b="1" dirty="0">
                <a:solidFill>
                  <a:srgbClr val="000000"/>
                </a:solidFill>
                <a:latin typeface="SAS Monospace"/>
              </a:rPr>
              <a:t>      COUNTRY             INDEX     17408  13Oct10:19:04:39</a:t>
            </a:r>
          </a:p>
          <a:p>
            <a:r>
              <a:rPr lang="en-US" sz="1600" b="1" dirty="0">
                <a:solidFill>
                  <a:srgbClr val="000000"/>
                </a:solidFill>
                <a:latin typeface="SAS Monospace"/>
              </a:rPr>
              <a:t>   4  CUSTOMER            DATA      33792  04Nov11:09:52:27</a:t>
            </a:r>
          </a:p>
          <a:p>
            <a:r>
              <a:rPr lang="pt-BR" sz="1600" b="1" dirty="0">
                <a:solidFill>
                  <a:srgbClr val="000000"/>
                </a:solidFill>
                <a:latin typeface="SAS Monospace"/>
              </a:rPr>
              <a:t>   5  CUSTOMER_DIM        DATA      33792  04Nov11:09:52:27</a:t>
            </a:r>
          </a:p>
        </p:txBody>
      </p:sp>
    </p:spTree>
    <p:extLst>
      <p:ext uri="{BB962C8B-B14F-4D97-AF65-F5344CB8AC3E}">
        <p14:creationId xmlns:p14="http://schemas.microsoft.com/office/powerpoint/2010/main" val="1478404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emoTitle"/>
          <p:cNvSpPr>
            <a:spLocks noGrp="1"/>
          </p:cNvSpPr>
          <p:nvPr>
            <p:ph type="title"/>
          </p:nvPr>
        </p:nvSpPr>
        <p:spPr>
          <a:xfrm>
            <a:off x="2197099" y="1466850"/>
            <a:ext cx="5908213" cy="596900"/>
          </a:xfrm>
        </p:spPr>
        <p:txBody>
          <a:bodyPr/>
          <a:lstStyle/>
          <a:p>
            <a:r>
              <a:rPr lang="en-US" dirty="0"/>
              <a:t>Browsing a SAS Library Programmatically</a:t>
            </a:r>
            <a:endParaRPr lang="en-US" dirty="0">
              <a:solidFill>
                <a:srgbClr val="0070C0"/>
              </a:solidFill>
            </a:endParaRPr>
          </a:p>
        </p:txBody>
      </p:sp>
      <p:pic>
        <p:nvPicPr>
          <p:cNvPr id="8195" name="Picture 3" descr="C:\Users\kaperk\Desktop\CDS_slides\PNG\dem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DemoText"/>
          <p:cNvSpPr txBox="1">
            <a:spLocks/>
          </p:cNvSpPr>
          <p:nvPr/>
        </p:nvSpPr>
        <p:spPr bwMode="auto">
          <a:xfrm>
            <a:off x="2227263" y="2919413"/>
            <a:ext cx="5053012"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base">
              <a:lnSpc>
                <a:spcPts val="2600"/>
              </a:lnSpc>
              <a:spcBef>
                <a:spcPct val="0"/>
              </a:spcBef>
              <a:spcAft>
                <a:spcPct val="0"/>
              </a:spcAft>
              <a:buClr>
                <a:srgbClr val="000000"/>
              </a:buClr>
            </a:pPr>
            <a:r>
              <a:rPr lang="en-US" dirty="0">
                <a:solidFill>
                  <a:srgbClr val="000000"/>
                </a:solidFill>
                <a:latin typeface="Arial" pitchFamily="34" charset="0"/>
                <a:ea typeface="MS PGothic" pitchFamily="34" charset="-128"/>
              </a:rPr>
              <a:t>This demonstration illustrates defining and browsing a SAS library programmatically. </a:t>
            </a:r>
          </a:p>
        </p:txBody>
      </p:sp>
      <p:pic>
        <p:nvPicPr>
          <p:cNvPr id="8197" name="Picture 6" descr="C:\Users\kaperk\Desktop\CDS_slides\PNG\blank_strip.png"/>
          <p:cNvPicPr>
            <a:picLocks noChangeAspect="1" noChangeArrowheads="1"/>
          </p:cNvPicPr>
          <p:nvPr/>
        </p:nvPicPr>
        <p:blipFill>
          <a:blip r:embed="rId5">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7910083" y="6077161"/>
            <a:ext cx="1022780" cy="67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a:solidFill>
                  <a:srgbClr val="000000"/>
                </a:solidFill>
              </a:rPr>
              <a:t>libname</a:t>
            </a:r>
            <a:endParaRPr lang="en-US" sz="1600" b="1" dirty="0">
              <a:solidFill>
                <a:srgbClr val="000000"/>
              </a:solidFill>
              <a:latin typeface="Arial"/>
            </a:endParaRPr>
          </a:p>
          <a:p>
            <a:pPr algn="r"/>
            <a:r>
              <a:rPr lang="en-US" sz="1600" b="1" dirty="0"/>
              <a:t>p103d03</a:t>
            </a:r>
          </a:p>
        </p:txBody>
      </p:sp>
    </p:spTree>
    <p:custDataLst>
      <p:tags r:id="rId1"/>
    </p:custDataLst>
    <p:extLst>
      <p:ext uri="{BB962C8B-B14F-4D97-AF65-F5344CB8AC3E}">
        <p14:creationId xmlns:p14="http://schemas.microsoft.com/office/powerpoint/2010/main" val="1395667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99650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34915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685800" y="612647"/>
            <a:ext cx="8229382" cy="4086943"/>
          </a:xfrm>
        </p:spPr>
        <p:txBody>
          <a:bodyPr>
            <a:noAutofit/>
          </a:bodyPr>
          <a:lstStyle/>
          <a:p>
            <a:pPr marL="457200" indent="-457200" defTabSz="876976">
              <a:buFont typeface="+mj-lt"/>
              <a:buAutoNum type="arabicPeriod"/>
            </a:pPr>
            <a:r>
              <a:rPr lang="en-US" dirty="0"/>
              <a:t>In which portion of a SAS data set are the following found?</a:t>
            </a:r>
          </a:p>
          <a:p>
            <a:pPr marL="806450" lvl="1" defTabSz="876976"/>
            <a:r>
              <a:rPr lang="en-US" dirty="0"/>
              <a:t>the name of the data set</a:t>
            </a:r>
          </a:p>
          <a:p>
            <a:pPr marL="806450" lvl="1" defTabSz="876976"/>
            <a:r>
              <a:rPr lang="en-US" dirty="0"/>
              <a:t>the type of the variable </a:t>
            </a:r>
            <a:r>
              <a:rPr lang="en-US" b="1" dirty="0">
                <a:latin typeface="Arial"/>
              </a:rPr>
              <a:t>Salary</a:t>
            </a:r>
          </a:p>
          <a:p>
            <a:pPr marL="806450" lvl="1" defTabSz="876976"/>
            <a:r>
              <a:rPr lang="en-US" dirty="0"/>
              <a:t>the creation date of the data set</a:t>
            </a:r>
          </a:p>
          <a:p>
            <a:pPr marL="914400" indent="-457200" defTabSz="876976">
              <a:lnSpc>
                <a:spcPct val="150000"/>
              </a:lnSpc>
              <a:buFont typeface="+mj-lt"/>
              <a:buAutoNum type="alphaLcPeriod"/>
            </a:pPr>
            <a:r>
              <a:rPr lang="en-US" dirty="0"/>
              <a:t>descriptor portion</a:t>
            </a:r>
          </a:p>
          <a:p>
            <a:pPr marL="914400" indent="-457200" defTabSz="876976">
              <a:lnSpc>
                <a:spcPct val="150000"/>
              </a:lnSpc>
              <a:buFont typeface="+mj-lt"/>
              <a:buAutoNum type="alphaLcPeriod"/>
            </a:pPr>
            <a:r>
              <a:rPr lang="en-US" dirty="0"/>
              <a:t>data portion</a:t>
            </a:r>
          </a:p>
        </p:txBody>
      </p:sp>
      <p:sp>
        <p:nvSpPr>
          <p:cNvPr id="135172" name="Rectangle 5"/>
          <p:cNvSpPr>
            <a:spLocks noChangeArrowheads="1"/>
          </p:cNvSpPr>
          <p:nvPr/>
        </p:nvSpPr>
        <p:spPr bwMode="auto">
          <a:xfrm>
            <a:off x="888486" y="1379269"/>
            <a:ext cx="7523820" cy="363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defTabSz="876976"/>
            <a:endParaRPr lang="en-US" dirty="0"/>
          </a:p>
        </p:txBody>
      </p:sp>
      <p:sp>
        <p:nvSpPr>
          <p:cNvPr id="135173" name="Rectangle 7"/>
          <p:cNvSpPr>
            <a:spLocks noChangeArrowheads="1"/>
          </p:cNvSpPr>
          <p:nvPr/>
        </p:nvSpPr>
        <p:spPr bwMode="auto">
          <a:xfrm>
            <a:off x="619125" y="1290600"/>
            <a:ext cx="6682553" cy="363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defTabSz="876976"/>
            <a:r>
              <a:rPr lang="en-US" dirty="0"/>
              <a:t> </a:t>
            </a:r>
          </a:p>
        </p:txBody>
      </p:sp>
      <p:sp>
        <p:nvSpPr>
          <p:cNvPr id="135174" name="Rectangle 9"/>
          <p:cNvSpPr>
            <a:spLocks noChangeArrowheads="1"/>
          </p:cNvSpPr>
          <p:nvPr/>
        </p:nvSpPr>
        <p:spPr bwMode="auto">
          <a:xfrm>
            <a:off x="619125" y="3453550"/>
            <a:ext cx="3827947" cy="106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marL="457200" indent="-457200" defTabSz="876976">
              <a:lnSpc>
                <a:spcPct val="150000"/>
              </a:lnSpc>
              <a:buFont typeface="+mj-lt"/>
              <a:buAutoNum type="alphaLcPeriod"/>
            </a:pPr>
            <a:endParaRPr lang="en-US" dirty="0"/>
          </a:p>
        </p:txBody>
      </p:sp>
    </p:spTree>
    <p:extLst>
      <p:ext uri="{BB962C8B-B14F-4D97-AF65-F5344CB8AC3E}">
        <p14:creationId xmlns:p14="http://schemas.microsoft.com/office/powerpoint/2010/main" val="1612668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685800" y="612648"/>
            <a:ext cx="7848600" cy="987552"/>
          </a:xfrm>
        </p:spPr>
        <p:txBody>
          <a:bodyPr>
            <a:noAutofit/>
          </a:bodyPr>
          <a:lstStyle/>
          <a:p>
            <a:pPr marL="457200" indent="-457200">
              <a:buFont typeface="+mj-lt"/>
              <a:buAutoNum type="arabicPeriod" startAt="2"/>
            </a:pPr>
            <a:r>
              <a:rPr lang="en-US" dirty="0"/>
              <a:t>In this PROC CONTENTS output, what is the default length of the variable </a:t>
            </a:r>
            <a:r>
              <a:rPr lang="en-US" b="1" dirty="0"/>
              <a:t>Month</a:t>
            </a:r>
            <a:r>
              <a:rPr lang="en-US" dirty="0"/>
              <a:t>?</a:t>
            </a:r>
          </a:p>
        </p:txBody>
      </p:sp>
      <p:sp>
        <p:nvSpPr>
          <p:cNvPr id="180228" name="Rectangle 5"/>
          <p:cNvSpPr>
            <a:spLocks noChangeArrowheads="1"/>
          </p:cNvSpPr>
          <p:nvPr/>
        </p:nvSpPr>
        <p:spPr bwMode="auto">
          <a:xfrm>
            <a:off x="1068732" y="1649432"/>
            <a:ext cx="3656294" cy="363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marL="457200" indent="-457200" defTabSz="876976">
              <a:lnSpc>
                <a:spcPct val="150000"/>
              </a:lnSpc>
              <a:buFont typeface="+mj-lt"/>
              <a:buAutoNum type="alphaLcPeriod"/>
            </a:pPr>
            <a:r>
              <a:rPr lang="en-US" dirty="0"/>
              <a:t>2 bytes</a:t>
            </a:r>
          </a:p>
          <a:p>
            <a:pPr marL="457200" indent="-457200" defTabSz="876976">
              <a:lnSpc>
                <a:spcPct val="150000"/>
              </a:lnSpc>
              <a:buFont typeface="+mj-lt"/>
              <a:buAutoNum type="alphaLcPeriod"/>
            </a:pPr>
            <a:r>
              <a:rPr lang="en-US" dirty="0"/>
              <a:t>8 bytes</a:t>
            </a:r>
          </a:p>
          <a:p>
            <a:pPr marL="457200" indent="-457200" defTabSz="876976">
              <a:lnSpc>
                <a:spcPct val="150000"/>
              </a:lnSpc>
              <a:buFont typeface="+mj-lt"/>
              <a:buAutoNum type="alphaLcPeriod"/>
            </a:pPr>
            <a:r>
              <a:rPr lang="en-US" dirty="0"/>
              <a:t>16 or 17 bytes</a:t>
            </a:r>
          </a:p>
          <a:p>
            <a:pPr marL="457200" indent="-457200" defTabSz="876976">
              <a:lnSpc>
                <a:spcPct val="150000"/>
              </a:lnSpc>
              <a:buFont typeface="+mj-lt"/>
              <a:buAutoNum type="alphaLcPeriod"/>
            </a:pPr>
            <a:r>
              <a:rPr lang="en-US" dirty="0"/>
              <a:t>32,767 bytes</a:t>
            </a:r>
          </a:p>
        </p:txBody>
      </p:sp>
      <p:graphicFrame>
        <p:nvGraphicFramePr>
          <p:cNvPr id="5" name="Group 32"/>
          <p:cNvGraphicFramePr>
            <a:graphicFrameLocks noGrp="1"/>
          </p:cNvGraphicFramePr>
          <p:nvPr>
            <p:extLst>
              <p:ext uri="{D42A27DB-BD31-4B8C-83A1-F6EECF244321}">
                <p14:modId xmlns:p14="http://schemas.microsoft.com/office/powerpoint/2010/main" val="978765394"/>
              </p:ext>
            </p:extLst>
          </p:nvPr>
        </p:nvGraphicFramePr>
        <p:xfrm>
          <a:off x="4090737" y="1880603"/>
          <a:ext cx="3826194" cy="1986078"/>
        </p:xfrm>
        <a:graphic>
          <a:graphicData uri="http://schemas.openxmlformats.org/drawingml/2006/table">
            <a:tbl>
              <a:tblPr/>
              <a:tblGrid>
                <a:gridCol w="574600">
                  <a:extLst>
                    <a:ext uri="{9D8B030D-6E8A-4147-A177-3AD203B41FA5}">
                      <a16:colId xmlns:a16="http://schemas.microsoft.com/office/drawing/2014/main" val="20000"/>
                    </a:ext>
                  </a:extLst>
                </a:gridCol>
                <a:gridCol w="1409651">
                  <a:extLst>
                    <a:ext uri="{9D8B030D-6E8A-4147-A177-3AD203B41FA5}">
                      <a16:colId xmlns:a16="http://schemas.microsoft.com/office/drawing/2014/main" val="20001"/>
                    </a:ext>
                  </a:extLst>
                </a:gridCol>
                <a:gridCol w="998838">
                  <a:extLst>
                    <a:ext uri="{9D8B030D-6E8A-4147-A177-3AD203B41FA5}">
                      <a16:colId xmlns:a16="http://schemas.microsoft.com/office/drawing/2014/main" val="20002"/>
                    </a:ext>
                  </a:extLst>
                </a:gridCol>
                <a:gridCol w="843105">
                  <a:extLst>
                    <a:ext uri="{9D8B030D-6E8A-4147-A177-3AD203B41FA5}">
                      <a16:colId xmlns:a16="http://schemas.microsoft.com/office/drawing/2014/main" val="20003"/>
                    </a:ext>
                  </a:extLst>
                </a:gridCol>
              </a:tblGrid>
              <a:tr h="654623">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Trebuchet MS" pitchFamily="34" charset="0"/>
                          <a:cs typeface="Times New Roman" pitchFamily="18" charset="0"/>
                        </a:rPr>
                        <a:t>Alphabetic List of Variables and Attributes</a:t>
                      </a:r>
                      <a:endParaRPr kumimoji="0" lang="en-US" sz="2000" b="0" i="0" u="none" strike="noStrike" cap="none" normalizeH="0" baseline="0" dirty="0">
                        <a:ln>
                          <a:noFill/>
                        </a:ln>
                        <a:solidFill>
                          <a:schemeClr val="tx1"/>
                        </a:solidFill>
                        <a:effectLst/>
                        <a:latin typeface="Arial" pitchFamily="34" charset="0"/>
                      </a:endParaRPr>
                    </a:p>
                  </a:txBody>
                  <a:tcPr marL="121949" marR="121949" marT="127813" marB="127813" anchor="ctr" horzOverflow="overflow">
                    <a:lnL w="254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254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512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Trebuchet MS" pitchFamily="34" charset="0"/>
                          <a:cs typeface="Times New Roman" pitchFamily="18" charset="0"/>
                        </a:rPr>
                        <a:t>#</a:t>
                      </a:r>
                      <a:endParaRPr kumimoji="0" lang="en-US" sz="2000" b="0" i="0" u="none" strike="noStrike" cap="none" normalizeH="0" baseline="0" dirty="0">
                        <a:ln>
                          <a:noFill/>
                        </a:ln>
                        <a:solidFill>
                          <a:schemeClr val="tx1"/>
                        </a:solidFill>
                        <a:effectLst/>
                        <a:latin typeface="Arial" pitchFamily="34" charset="0"/>
                      </a:endParaRPr>
                    </a:p>
                  </a:txBody>
                  <a:tcPr marL="121949" marR="121949" marT="127813" marB="127813"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Trebuchet MS" pitchFamily="34" charset="0"/>
                          <a:cs typeface="Times New Roman" pitchFamily="18" charset="0"/>
                        </a:rPr>
                        <a:t>Variable</a:t>
                      </a:r>
                      <a:endParaRPr kumimoji="0" lang="en-US" sz="2000" b="1" i="0" u="none" strike="noStrike" cap="none" normalizeH="0" baseline="0" dirty="0">
                        <a:ln>
                          <a:noFill/>
                        </a:ln>
                        <a:solidFill>
                          <a:srgbClr val="003399"/>
                        </a:solidFill>
                        <a:effectLst/>
                        <a:latin typeface="Arial" pitchFamily="34" charset="0"/>
                      </a:endParaRPr>
                    </a:p>
                  </a:txBody>
                  <a:tcPr marL="121949" marR="121949" marT="127813" marB="127813" anchor="ctr" horzOverflow="overflow">
                    <a:lnL w="127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Trebuchet MS" pitchFamily="34" charset="0"/>
                          <a:cs typeface="Times New Roman" pitchFamily="18" charset="0"/>
                        </a:rPr>
                        <a:t>Type</a:t>
                      </a:r>
                      <a:endParaRPr kumimoji="0" lang="en-US" sz="2000" b="1" i="0" u="none" strike="noStrike" cap="none" normalizeH="0" baseline="0" dirty="0">
                        <a:ln>
                          <a:noFill/>
                        </a:ln>
                        <a:solidFill>
                          <a:srgbClr val="003399"/>
                        </a:solidFill>
                        <a:effectLst/>
                        <a:latin typeface="Arial" pitchFamily="34" charset="0"/>
                      </a:endParaRPr>
                    </a:p>
                  </a:txBody>
                  <a:tcPr marL="121949" marR="121949" marT="127813" marB="127813" anchor="ctr" horzOverflow="overflow">
                    <a:lnL w="127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Trebuchet MS" pitchFamily="34" charset="0"/>
                          <a:cs typeface="Times New Roman" pitchFamily="18" charset="0"/>
                        </a:rPr>
                        <a:t>Len</a:t>
                      </a:r>
                      <a:endParaRPr kumimoji="0" lang="en-US" sz="2000" b="1" i="0" u="none" strike="noStrike" cap="none" normalizeH="0" baseline="0" dirty="0">
                        <a:ln>
                          <a:noFill/>
                        </a:ln>
                        <a:solidFill>
                          <a:srgbClr val="003399"/>
                        </a:solidFill>
                        <a:effectLst/>
                        <a:latin typeface="Trebuchet MS"/>
                      </a:endParaRPr>
                    </a:p>
                  </a:txBody>
                  <a:tcPr marL="121949" marR="121949" marT="127813" marB="127813"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12700" cap="flat" cmpd="sng" algn="ctr">
                      <a:solidFill>
                        <a:srgbClr val="3872AC"/>
                      </a:solidFill>
                      <a:prstDash val="solid"/>
                      <a:round/>
                      <a:headEnd type="none" w="med" len="lg"/>
                      <a:tailEnd type="none" w="med" len="lg"/>
                    </a:lnB>
                    <a:lnTlToBr>
                      <a:noFill/>
                    </a:lnTlToBr>
                    <a:lnBlToTr>
                      <a:noFill/>
                    </a:lnBlToTr>
                    <a:solidFill>
                      <a:srgbClr val="FAF3D4"/>
                    </a:solidFill>
                  </a:tcPr>
                </a:tc>
                <a:extLst>
                  <a:ext uri="{0D108BD9-81ED-4DB2-BD59-A6C34878D82A}">
                    <a16:rowId xmlns:a16="http://schemas.microsoft.com/office/drawing/2014/main" val="10001"/>
                  </a:ext>
                </a:extLst>
              </a:tr>
              <a:tr h="45512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3399"/>
                          </a:solidFill>
                          <a:effectLst/>
                          <a:latin typeface="Trebuchet MS" pitchFamily="34" charset="0"/>
                          <a:cs typeface="Times New Roman" pitchFamily="18" charset="0"/>
                        </a:rPr>
                        <a:t>1</a:t>
                      </a:r>
                      <a:endParaRPr kumimoji="0" lang="en-US" sz="2000" b="0" i="0" u="none" strike="noStrike" cap="none" normalizeH="0" baseline="0" dirty="0">
                        <a:ln>
                          <a:noFill/>
                        </a:ln>
                        <a:solidFill>
                          <a:srgbClr val="003399"/>
                        </a:solidFill>
                        <a:effectLst/>
                        <a:latin typeface="Arial" pitchFamily="34" charset="0"/>
                      </a:endParaRPr>
                    </a:p>
                  </a:txBody>
                  <a:tcPr marL="121949" marR="121949" marT="127813" marB="127813" anchor="ctr" horzOverflow="overflow">
                    <a:lnL w="254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25400" cap="flat" cmpd="sng" algn="ctr">
                      <a:solidFill>
                        <a:srgbClr val="3872AC"/>
                      </a:solidFill>
                      <a:prstDash val="solid"/>
                      <a:round/>
                      <a:headEnd type="none" w="med" len="lg"/>
                      <a:tailEnd type="none" w="med" len="lg"/>
                    </a:lnB>
                    <a:lnTlToBr>
                      <a:noFill/>
                    </a:lnTlToBr>
                    <a:lnBlToTr>
                      <a:noFill/>
                    </a:lnBlToTr>
                    <a:solidFill>
                      <a:srgbClr val="FAF3D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rebuchet MS" pitchFamily="34" charset="0"/>
                          <a:cs typeface="Times New Roman" pitchFamily="18" charset="0"/>
                        </a:rPr>
                        <a:t>Month</a:t>
                      </a:r>
                      <a:endParaRPr kumimoji="0" lang="en-US" sz="2000" b="0" i="0" u="none" strike="noStrike" cap="none" normalizeH="0" baseline="0" dirty="0">
                        <a:ln>
                          <a:noFill/>
                        </a:ln>
                        <a:solidFill>
                          <a:schemeClr val="tx1"/>
                        </a:solidFill>
                        <a:effectLst/>
                        <a:latin typeface="Arial" pitchFamily="34" charset="0"/>
                      </a:endParaRPr>
                    </a:p>
                  </a:txBody>
                  <a:tcPr marL="121949" marR="121949" marT="127813" marB="127813" anchor="ctr" horzOverflow="overflow">
                    <a:lnL w="127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254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Trebuchet MS" pitchFamily="34" charset="0"/>
                          <a:cs typeface="Times New Roman" pitchFamily="18" charset="0"/>
                        </a:rPr>
                        <a:t>Num</a:t>
                      </a:r>
                      <a:endParaRPr kumimoji="0" lang="en-US" sz="2000" b="0" i="0" u="none" strike="noStrike" cap="none" normalizeH="0" baseline="0" dirty="0">
                        <a:ln>
                          <a:noFill/>
                        </a:ln>
                        <a:solidFill>
                          <a:srgbClr val="000000"/>
                        </a:solidFill>
                        <a:effectLst/>
                        <a:latin typeface="Trebuchet MS"/>
                      </a:endParaRPr>
                    </a:p>
                  </a:txBody>
                  <a:tcPr marL="121949" marR="121949" marT="127813" marB="127813" anchor="ctr" horzOverflow="overflow">
                    <a:lnL w="12700" cap="flat" cmpd="sng" algn="ctr">
                      <a:solidFill>
                        <a:srgbClr val="3872AC"/>
                      </a:solidFill>
                      <a:prstDash val="solid"/>
                      <a:round/>
                      <a:headEnd type="none" w="med" len="lg"/>
                      <a:tailEnd type="none" w="med" len="lg"/>
                    </a:lnL>
                    <a:lnR w="127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25400" cap="flat" cmpd="sng" algn="ctr">
                      <a:solidFill>
                        <a:srgbClr val="3872AC"/>
                      </a:solidFill>
                      <a:prstDash val="solid"/>
                      <a:round/>
                      <a:headEnd type="none" w="med" len="lg"/>
                      <a:tailEnd type="none" w="med" len="lg"/>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rebuchet MS" pitchFamily="34" charset="0"/>
                          <a:cs typeface="Times New Roman" pitchFamily="18" charset="0"/>
                        </a:rPr>
                        <a:t>?</a:t>
                      </a:r>
                      <a:endParaRPr kumimoji="0" lang="en-US" sz="2000" b="1" i="0" u="none" strike="noStrike" cap="none" normalizeH="0" baseline="0" dirty="0">
                        <a:ln>
                          <a:noFill/>
                        </a:ln>
                        <a:solidFill>
                          <a:schemeClr val="tx1"/>
                        </a:solidFill>
                        <a:effectLst/>
                        <a:latin typeface="Arial" pitchFamily="34" charset="0"/>
                      </a:endParaRPr>
                    </a:p>
                  </a:txBody>
                  <a:tcPr marL="121949" marR="121949" marT="127813" marB="127813" anchor="ctr" horzOverflow="overflow">
                    <a:lnL w="12700" cap="flat" cmpd="sng" algn="ctr">
                      <a:solidFill>
                        <a:srgbClr val="3872AC"/>
                      </a:solidFill>
                      <a:prstDash val="solid"/>
                      <a:round/>
                      <a:headEnd type="none" w="med" len="lg"/>
                      <a:tailEnd type="none" w="med" len="lg"/>
                    </a:lnL>
                    <a:lnR w="25400" cap="flat" cmpd="sng" algn="ctr">
                      <a:solidFill>
                        <a:srgbClr val="3872AC"/>
                      </a:solidFill>
                      <a:prstDash val="solid"/>
                      <a:round/>
                      <a:headEnd type="none" w="med" len="lg"/>
                      <a:tailEnd type="none" w="med" len="lg"/>
                    </a:lnR>
                    <a:lnT w="12700" cap="flat" cmpd="sng" algn="ctr">
                      <a:solidFill>
                        <a:srgbClr val="3872AC"/>
                      </a:solidFill>
                      <a:prstDash val="solid"/>
                      <a:round/>
                      <a:headEnd type="none" w="med" len="lg"/>
                      <a:tailEnd type="none" w="med" len="lg"/>
                    </a:lnT>
                    <a:lnB w="25400" cap="flat" cmpd="sng" algn="ctr">
                      <a:solidFill>
                        <a:srgbClr val="3872AC"/>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740864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685800" y="612648"/>
            <a:ext cx="8229382" cy="596438"/>
          </a:xfrm>
        </p:spPr>
        <p:txBody>
          <a:bodyPr>
            <a:noAutofit/>
          </a:bodyPr>
          <a:lstStyle/>
          <a:p>
            <a:pPr marL="457200" indent="-457200">
              <a:buFont typeface="+mj-lt"/>
              <a:buAutoNum type="arabicPeriod" startAt="3"/>
            </a:pPr>
            <a:r>
              <a:rPr lang="en-US" dirty="0"/>
              <a:t>Which LIBNAME statement has the correct syntax?</a:t>
            </a:r>
          </a:p>
        </p:txBody>
      </p:sp>
      <p:sp>
        <p:nvSpPr>
          <p:cNvPr id="180228" name="Rectangle 5"/>
          <p:cNvSpPr>
            <a:spLocks noChangeArrowheads="1"/>
          </p:cNvSpPr>
          <p:nvPr/>
        </p:nvSpPr>
        <p:spPr bwMode="auto">
          <a:xfrm>
            <a:off x="915706" y="1649432"/>
            <a:ext cx="3656294" cy="363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marL="457200" indent="-457200" defTabSz="876976">
              <a:lnSpc>
                <a:spcPct val="150000"/>
              </a:lnSpc>
              <a:buFont typeface="+mj-lt"/>
              <a:buAutoNum type="alphaLcPeriod"/>
            </a:pPr>
            <a:endParaRPr lang="en-US" dirty="0"/>
          </a:p>
        </p:txBody>
      </p:sp>
      <p:sp>
        <p:nvSpPr>
          <p:cNvPr id="6" name="Rectangle 5"/>
          <p:cNvSpPr>
            <a:spLocks noChangeArrowheads="1"/>
          </p:cNvSpPr>
          <p:nvPr/>
        </p:nvSpPr>
        <p:spPr bwMode="auto">
          <a:xfrm>
            <a:off x="1068734" y="1330194"/>
            <a:ext cx="5457822" cy="363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76" tIns="43889" rIns="87776" bIns="43889"/>
          <a:lstStyle/>
          <a:p>
            <a:pPr marL="457200" indent="-457200" defTabSz="876976">
              <a:lnSpc>
                <a:spcPct val="150000"/>
              </a:lnSpc>
              <a:buFont typeface="+mj-lt"/>
              <a:buAutoNum type="alphaLcPeriod"/>
            </a:pPr>
            <a:r>
              <a:rPr lang="en-US">
                <a:solidFill>
                  <a:srgbClr val="000000"/>
                </a:solidFill>
              </a:rPr>
              <a:t>libname</a:t>
            </a:r>
            <a:r>
              <a:rPr lang="en-US"/>
              <a:t> </a:t>
            </a:r>
            <a:r>
              <a:rPr lang="en-US" dirty="0"/>
              <a:t>reports 's:\workshop';</a:t>
            </a:r>
          </a:p>
          <a:p>
            <a:pPr marL="457200" indent="-457200" defTabSz="876976">
              <a:lnSpc>
                <a:spcPct val="150000"/>
              </a:lnSpc>
              <a:buFont typeface="+mj-lt"/>
              <a:buAutoNum type="alphaLcPeriod"/>
            </a:pPr>
            <a:r>
              <a:rPr lang="en-US">
                <a:solidFill>
                  <a:srgbClr val="000000"/>
                </a:solidFill>
              </a:rPr>
              <a:t>libname</a:t>
            </a:r>
            <a:r>
              <a:rPr lang="en-US"/>
              <a:t> </a:t>
            </a:r>
            <a:r>
              <a:rPr lang="en-US" dirty="0">
                <a:solidFill>
                  <a:srgbClr val="000000"/>
                </a:solidFill>
              </a:rPr>
              <a:t>orion</a:t>
            </a:r>
            <a:r>
              <a:rPr lang="en-US" dirty="0"/>
              <a:t> s:\workshop;</a:t>
            </a:r>
          </a:p>
          <a:p>
            <a:pPr marL="457200" indent="-457200" defTabSz="876976">
              <a:lnSpc>
                <a:spcPct val="150000"/>
              </a:lnSpc>
              <a:buFont typeface="+mj-lt"/>
              <a:buAutoNum type="alphaLcPeriod"/>
            </a:pPr>
            <a:r>
              <a:rPr lang="en-US">
                <a:solidFill>
                  <a:srgbClr val="000000"/>
                </a:solidFill>
              </a:rPr>
              <a:t>libname</a:t>
            </a:r>
            <a:r>
              <a:rPr lang="en-US"/>
              <a:t> </a:t>
            </a:r>
            <a:r>
              <a:rPr lang="en-US" dirty="0"/>
              <a:t>3456a 's:\workshop';</a:t>
            </a:r>
          </a:p>
        </p:txBody>
      </p:sp>
    </p:spTree>
    <p:extLst>
      <p:ext uri="{BB962C8B-B14F-4D97-AF65-F5344CB8AC3E}">
        <p14:creationId xmlns:p14="http://schemas.microsoft.com/office/powerpoint/2010/main" val="31236745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SAS Data Set?</a:t>
            </a:r>
          </a:p>
        </p:txBody>
      </p:sp>
      <p:sp>
        <p:nvSpPr>
          <p:cNvPr id="3" name="Content Placeholder 2"/>
          <p:cNvSpPr>
            <a:spLocks noGrp="1"/>
          </p:cNvSpPr>
          <p:nvPr>
            <p:ph idx="1"/>
          </p:nvPr>
        </p:nvSpPr>
        <p:spPr/>
        <p:txBody>
          <a:bodyPr/>
          <a:lstStyle/>
          <a:p>
            <a:pPr marL="0" lvl="1" indent="0">
              <a:buClr>
                <a:schemeClr val="tx1"/>
              </a:buClr>
              <a:buSzTx/>
              <a:buNone/>
            </a:pPr>
            <a:r>
              <a:rPr lang="en-US" dirty="0"/>
              <a:t>A </a:t>
            </a:r>
            <a:r>
              <a:rPr lang="en-US" i="1" dirty="0"/>
              <a:t>SAS data set </a:t>
            </a:r>
            <a:r>
              <a:rPr lang="en-US" dirty="0"/>
              <a:t>is a specially structured data file that </a:t>
            </a:r>
            <a:br>
              <a:rPr lang="en-US" dirty="0"/>
            </a:br>
            <a:r>
              <a:rPr lang="en-US" dirty="0"/>
              <a:t>SAS creates and that only SAS can read. A SAS data set is a table that contains observations and variables.</a:t>
            </a:r>
          </a:p>
        </p:txBody>
      </p:sp>
      <p:pic>
        <p:nvPicPr>
          <p:cNvPr id="1026" name="Picture 2" descr="L:\graphics\sasSession_cro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449" y="2891345"/>
            <a:ext cx="1639250" cy="12467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dataset_no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01" y="2735365"/>
            <a:ext cx="1639602" cy="154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arrow_right_s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9818" y="3105457"/>
            <a:ext cx="1033239" cy="50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80"/>
          <p:cNvSpPr txBox="1">
            <a:spLocks noChangeArrowheads="1"/>
          </p:cNvSpPr>
          <p:nvPr/>
        </p:nvSpPr>
        <p:spPr bwMode="auto">
          <a:xfrm>
            <a:off x="6502157" y="3099271"/>
            <a:ext cx="1942356" cy="487313"/>
          </a:xfrm>
          <a:prstGeom prst="rect">
            <a:avLst/>
          </a:prstGeom>
          <a:solidFill>
            <a:srgbClr val="009900"/>
          </a:solidFill>
          <a:ln w="19050">
            <a:solidFill>
              <a:schemeClr val="tx1"/>
            </a:solidFill>
            <a:miter lim="800000"/>
            <a:headEnd type="none" w="med" len="lg"/>
            <a:tailEnd type="none" w="med" len="lg"/>
          </a:ln>
          <a:effectLst/>
        </p:spPr>
        <p:txBody>
          <a:bodyPr wrap="square" lIns="88900" tIns="88900" rIns="88900" bIns="88900">
            <a:spAutoFit/>
          </a:bodyPr>
          <a:lstStyle>
            <a:defPPr>
              <a:defRPr lang="en-US"/>
            </a:defPPr>
            <a:lvl1pPr algn="ctr">
              <a:defRPr sz="2000">
                <a:solidFill>
                  <a:srgbClr val="FFFFFF"/>
                </a:solidFill>
              </a:defRPr>
            </a:lvl1pPr>
            <a:lvl2pPr marL="742950" indent="-285750">
              <a:defRPr>
                <a:latin typeface="Arial" pitchFamily="34" charset="0"/>
              </a:defRPr>
            </a:lvl2pPr>
            <a:lvl3pPr marL="1143000" indent="-228600">
              <a:defRPr>
                <a:latin typeface="Arial" pitchFamily="34" charset="0"/>
              </a:defRPr>
            </a:lvl3pPr>
            <a:lvl4pPr marL="1600200" indent="-228600">
              <a:defRPr>
                <a:latin typeface="Arial" pitchFamily="34" charset="0"/>
              </a:defRPr>
            </a:lvl4pPr>
            <a:lvl5pPr marL="2057400" indent="-228600">
              <a:defRPr>
                <a:latin typeface="Arial" pitchFamily="34" charset="0"/>
              </a:defRPr>
            </a:lvl5pPr>
            <a:lvl6pPr marL="2514600" indent="-228600" eaLnBrk="0" fontAlgn="base" hangingPunct="0">
              <a:spcBef>
                <a:spcPct val="0"/>
              </a:spcBef>
              <a:spcAft>
                <a:spcPct val="0"/>
              </a:spcAft>
              <a:defRPr sz="2400">
                <a:latin typeface="Arial" pitchFamily="34" charset="0"/>
              </a:defRPr>
            </a:lvl6pPr>
            <a:lvl7pPr marL="2971800" indent="-228600" eaLnBrk="0" fontAlgn="base" hangingPunct="0">
              <a:spcBef>
                <a:spcPct val="0"/>
              </a:spcBef>
              <a:spcAft>
                <a:spcPct val="0"/>
              </a:spcAft>
              <a:defRPr sz="2400">
                <a:latin typeface="Arial" pitchFamily="34" charset="0"/>
              </a:defRPr>
            </a:lvl7pPr>
            <a:lvl8pPr marL="3429000" indent="-228600" eaLnBrk="0" fontAlgn="base" hangingPunct="0">
              <a:spcBef>
                <a:spcPct val="0"/>
              </a:spcBef>
              <a:spcAft>
                <a:spcPct val="0"/>
              </a:spcAft>
              <a:defRPr sz="2400">
                <a:latin typeface="Arial" pitchFamily="34" charset="0"/>
              </a:defRPr>
            </a:lvl8pPr>
            <a:lvl9pPr marL="3886200" indent="-228600" eaLnBrk="0" fontAlgn="base" hangingPunct="0">
              <a:spcBef>
                <a:spcPct val="0"/>
              </a:spcBef>
              <a:spcAft>
                <a:spcPct val="0"/>
              </a:spcAft>
              <a:defRPr sz="2400">
                <a:latin typeface="Arial" pitchFamily="34" charset="0"/>
              </a:defRPr>
            </a:lvl9pPr>
          </a:lstStyle>
          <a:p>
            <a:r>
              <a:rPr lang="en-US" b="1" dirty="0"/>
              <a:t>observations</a:t>
            </a:r>
          </a:p>
        </p:txBody>
      </p:sp>
      <p:cxnSp>
        <p:nvCxnSpPr>
          <p:cNvPr id="8" name="Straight Arrow Connector 7"/>
          <p:cNvCxnSpPr>
            <a:stCxn id="12" idx="1"/>
          </p:cNvCxnSpPr>
          <p:nvPr/>
        </p:nvCxnSpPr>
        <p:spPr bwMode="auto">
          <a:xfrm flipH="1">
            <a:off x="6076459" y="3342928"/>
            <a:ext cx="42569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4" name="Text Box 80"/>
          <p:cNvSpPr txBox="1">
            <a:spLocks noChangeArrowheads="1"/>
          </p:cNvSpPr>
          <p:nvPr/>
        </p:nvSpPr>
        <p:spPr bwMode="auto">
          <a:xfrm>
            <a:off x="4574950" y="4453678"/>
            <a:ext cx="1422437" cy="487313"/>
          </a:xfrm>
          <a:prstGeom prst="rect">
            <a:avLst/>
          </a:prstGeom>
          <a:solidFill>
            <a:srgbClr val="009900"/>
          </a:solidFill>
          <a:ln w="19050">
            <a:solidFill>
              <a:schemeClr val="tx1"/>
            </a:solidFill>
            <a:miter lim="800000"/>
            <a:headEnd type="none" w="med" len="lg"/>
            <a:tailEnd type="none" w="med" len="lg"/>
          </a:ln>
          <a:effectLst/>
        </p:spPr>
        <p:txBody>
          <a:bodyPr wrap="square" lIns="88900" tIns="88900" rIns="88900" bIns="88900">
            <a:spAutoFit/>
          </a:bodyPr>
          <a:lstStyle>
            <a:defPPr>
              <a:defRPr lang="en-US"/>
            </a:defPPr>
            <a:lvl1pPr algn="ctr">
              <a:defRPr sz="2000">
                <a:solidFill>
                  <a:srgbClr val="FFFFFF"/>
                </a:solidFill>
              </a:defRPr>
            </a:lvl1pPr>
            <a:lvl2pPr marL="742950" indent="-285750">
              <a:defRPr>
                <a:latin typeface="Arial" pitchFamily="34" charset="0"/>
              </a:defRPr>
            </a:lvl2pPr>
            <a:lvl3pPr marL="1143000" indent="-228600">
              <a:defRPr>
                <a:latin typeface="Arial" pitchFamily="34" charset="0"/>
              </a:defRPr>
            </a:lvl3pPr>
            <a:lvl4pPr marL="1600200" indent="-228600">
              <a:defRPr>
                <a:latin typeface="Arial" pitchFamily="34" charset="0"/>
              </a:defRPr>
            </a:lvl4pPr>
            <a:lvl5pPr marL="2057400" indent="-228600">
              <a:defRPr>
                <a:latin typeface="Arial" pitchFamily="34" charset="0"/>
              </a:defRPr>
            </a:lvl5pPr>
            <a:lvl6pPr marL="2514600" indent="-228600" eaLnBrk="0" fontAlgn="base" hangingPunct="0">
              <a:spcBef>
                <a:spcPct val="0"/>
              </a:spcBef>
              <a:spcAft>
                <a:spcPct val="0"/>
              </a:spcAft>
              <a:defRPr sz="2400">
                <a:latin typeface="Arial" pitchFamily="34" charset="0"/>
              </a:defRPr>
            </a:lvl6pPr>
            <a:lvl7pPr marL="2971800" indent="-228600" eaLnBrk="0" fontAlgn="base" hangingPunct="0">
              <a:spcBef>
                <a:spcPct val="0"/>
              </a:spcBef>
              <a:spcAft>
                <a:spcPct val="0"/>
              </a:spcAft>
              <a:defRPr sz="2400">
                <a:latin typeface="Arial" pitchFamily="34" charset="0"/>
              </a:defRPr>
            </a:lvl7pPr>
            <a:lvl8pPr marL="3429000" indent="-228600" eaLnBrk="0" fontAlgn="base" hangingPunct="0">
              <a:spcBef>
                <a:spcPct val="0"/>
              </a:spcBef>
              <a:spcAft>
                <a:spcPct val="0"/>
              </a:spcAft>
              <a:defRPr sz="2400">
                <a:latin typeface="Arial" pitchFamily="34" charset="0"/>
              </a:defRPr>
            </a:lvl8pPr>
            <a:lvl9pPr marL="3886200" indent="-228600" eaLnBrk="0" fontAlgn="base" hangingPunct="0">
              <a:spcBef>
                <a:spcPct val="0"/>
              </a:spcBef>
              <a:spcAft>
                <a:spcPct val="0"/>
              </a:spcAft>
              <a:defRPr sz="2400">
                <a:latin typeface="Arial" pitchFamily="34" charset="0"/>
              </a:defRPr>
            </a:lvl9pPr>
          </a:lstStyle>
          <a:p>
            <a:r>
              <a:rPr lang="en-US" b="1" dirty="0"/>
              <a:t>variables</a:t>
            </a:r>
          </a:p>
        </p:txBody>
      </p:sp>
      <p:cxnSp>
        <p:nvCxnSpPr>
          <p:cNvPr id="15" name="Straight Arrow Connector 14"/>
          <p:cNvCxnSpPr/>
          <p:nvPr/>
        </p:nvCxnSpPr>
        <p:spPr bwMode="auto">
          <a:xfrm rot="5400000" flipH="1" flipV="1">
            <a:off x="4968402" y="4247260"/>
            <a:ext cx="425700" cy="1"/>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Tree>
    <p:extLst>
      <p:ext uri="{BB962C8B-B14F-4D97-AF65-F5344CB8AC3E}">
        <p14:creationId xmlns:p14="http://schemas.microsoft.com/office/powerpoint/2010/main" val="2614121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105400"/>
          </a:xfrm>
        </p:spPr>
        <p:txBody>
          <a:bodyPr/>
          <a:lstStyle/>
          <a:p>
            <a:pPr marL="457200" indent="-457200">
              <a:buFont typeface="+mj-lt"/>
              <a:buAutoNum type="arabicPeriod" startAt="4"/>
              <a:defRPr/>
            </a:pPr>
            <a:r>
              <a:rPr lang="en-US" dirty="0"/>
              <a:t>Which PROC step successfully prints a list of all data sets in the </a:t>
            </a:r>
            <a:r>
              <a:rPr lang="en-US" b="1" dirty="0"/>
              <a:t>orion</a:t>
            </a:r>
            <a:r>
              <a:rPr lang="en-US" dirty="0"/>
              <a:t> library without printing descriptor portions for the individual data sets?</a:t>
            </a:r>
          </a:p>
          <a:p>
            <a:pPr>
              <a:defRPr/>
            </a:pPr>
            <a:endParaRPr lang="en-US" dirty="0"/>
          </a:p>
          <a:p>
            <a:pPr marL="0" indent="0">
              <a:defRPr/>
            </a:pPr>
            <a:endParaRPr lang="en-US" sz="800" b="1" dirty="0"/>
          </a:p>
          <a:p>
            <a:pPr marL="914400" lvl="1" indent="-465138">
              <a:buClr>
                <a:schemeClr val="tx1"/>
              </a:buClr>
              <a:buSzTx/>
              <a:buFont typeface="Wingdings" pitchFamily="2" charset="2"/>
              <a:buAutoNum type="alphaLcPeriod"/>
              <a:defRPr/>
            </a:pPr>
            <a:r>
              <a:rPr lang="en-US" dirty="0"/>
              <a:t>proc contents data=orion.nods _all_;</a:t>
            </a:r>
            <a:br>
              <a:rPr lang="en-US" dirty="0"/>
            </a:br>
            <a:r>
              <a:rPr lang="en-US" dirty="0"/>
              <a:t>run;</a:t>
            </a:r>
          </a:p>
          <a:p>
            <a:pPr marL="914400" lvl="1" indent="-465138">
              <a:buClr>
                <a:schemeClr val="tx1"/>
              </a:buClr>
              <a:buSzTx/>
              <a:buFont typeface="+mj-lt"/>
              <a:buAutoNum type="alphaLcPeriod" startAt="2"/>
              <a:defRPr/>
            </a:pPr>
            <a:r>
              <a:rPr lang="en-US" dirty="0"/>
              <a:t>proc contents data=orion._all_ nods;</a:t>
            </a:r>
            <a:br>
              <a:rPr lang="en-US" dirty="0"/>
            </a:br>
            <a:r>
              <a:rPr lang="en-US" dirty="0"/>
              <a:t>run;</a:t>
            </a:r>
          </a:p>
          <a:p>
            <a:pPr marL="914400" lvl="1" indent="-465138">
              <a:buClr>
                <a:schemeClr val="tx1"/>
              </a:buClr>
              <a:buSzTx/>
              <a:buFont typeface="+mj-lt"/>
              <a:buAutoNum type="alphaLcPeriod" startAt="3"/>
              <a:defRPr/>
            </a:pPr>
            <a:r>
              <a:rPr lang="en-US" dirty="0"/>
              <a:t>proc print data=orion._all_ noobs;</a:t>
            </a:r>
            <a:br>
              <a:rPr lang="en-US" dirty="0"/>
            </a:br>
            <a:r>
              <a:rPr lang="en-US" dirty="0"/>
              <a:t>run;</a:t>
            </a:r>
          </a:p>
          <a:p>
            <a:pPr marL="914400" lvl="1" indent="-465138">
              <a:buClr>
                <a:schemeClr val="tx1"/>
              </a:buClr>
              <a:buSzTx/>
              <a:buFont typeface="Wingdings" pitchFamily="2" charset="2"/>
              <a:buAutoNum type="alphaLcPeriod" startAt="3"/>
              <a:defRPr/>
            </a:pPr>
            <a:r>
              <a:rPr lang="en-US" dirty="0"/>
              <a:t>proc print data=orion._all_ nods;</a:t>
            </a:r>
            <a:br>
              <a:rPr lang="en-US" dirty="0"/>
            </a:br>
            <a:r>
              <a:rPr lang="en-US" dirty="0"/>
              <a:t>run;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5"/>
              <a:defRPr/>
            </a:pPr>
            <a:r>
              <a:rPr lang="en-US" dirty="0"/>
              <a:t>In this data set, what type of variable is </a:t>
            </a:r>
            <a:r>
              <a:rPr lang="en-US" b="1" dirty="0"/>
              <a:t>Employee_ID</a:t>
            </a:r>
            <a:r>
              <a:rPr lang="en-US" dirty="0"/>
              <a:t>?</a:t>
            </a:r>
          </a:p>
          <a:p>
            <a:pPr marL="0" indent="0">
              <a:defRPr/>
            </a:pPr>
            <a:endParaRPr lang="en-US" sz="800" b="1" dirty="0"/>
          </a:p>
          <a:p>
            <a:pPr marL="914400" lvl="1" indent="-465138">
              <a:buClr>
                <a:schemeClr val="tx1"/>
              </a:buClr>
              <a:buSzTx/>
              <a:buFont typeface="Wingdings" pitchFamily="2" charset="2"/>
              <a:buAutoNum type="alphaLcPeriod"/>
              <a:defRPr/>
            </a:pPr>
            <a:r>
              <a:rPr lang="en-US" dirty="0"/>
              <a:t>character</a:t>
            </a:r>
          </a:p>
          <a:p>
            <a:pPr marL="914400" lvl="1" indent="-465138">
              <a:buClr>
                <a:schemeClr val="tx1"/>
              </a:buClr>
              <a:buSzTx/>
              <a:buFont typeface="Wingdings" pitchFamily="2" charset="2"/>
              <a:buAutoNum type="alphaLcPeriod"/>
              <a:defRPr/>
            </a:pPr>
            <a:r>
              <a:rPr lang="en-US" dirty="0"/>
              <a:t>numeric</a:t>
            </a:r>
          </a:p>
          <a:p>
            <a:pPr marL="914400" lvl="1" indent="-465138">
              <a:buClr>
                <a:schemeClr val="tx1"/>
              </a:buClr>
              <a:buSzTx/>
              <a:buFont typeface="Wingdings" pitchFamily="2" charset="2"/>
              <a:buAutoNum type="alphaLcPeriod"/>
              <a:defRPr/>
            </a:pPr>
            <a:r>
              <a:rPr lang="en-US" dirty="0"/>
              <a:t>temporary</a:t>
            </a:r>
          </a:p>
          <a:p>
            <a:pPr marL="914400" lvl="1" indent="-465138">
              <a:buClr>
                <a:schemeClr val="tx1"/>
              </a:buClr>
              <a:buSzTx/>
              <a:buFont typeface="Wingdings" pitchFamily="2" charset="2"/>
              <a:buAutoNum type="alphaLcPeriod"/>
              <a:defRPr/>
            </a:pPr>
            <a:r>
              <a:rPr lang="en-US" dirty="0"/>
              <a:t>missing</a:t>
            </a:r>
          </a:p>
        </p:txBody>
      </p:sp>
      <p:graphicFrame>
        <p:nvGraphicFramePr>
          <p:cNvPr id="3" name="Group 63"/>
          <p:cNvGraphicFramePr>
            <a:graphicFrameLocks noGrp="1"/>
          </p:cNvGraphicFramePr>
          <p:nvPr>
            <p:extLst>
              <p:ext uri="{D42A27DB-BD31-4B8C-83A1-F6EECF244321}">
                <p14:modId xmlns:p14="http://schemas.microsoft.com/office/powerpoint/2010/main" val="3802860322"/>
              </p:ext>
            </p:extLst>
          </p:nvPr>
        </p:nvGraphicFramePr>
        <p:xfrm>
          <a:off x="3485950" y="1324277"/>
          <a:ext cx="4981258" cy="2114550"/>
        </p:xfrm>
        <a:graphic>
          <a:graphicData uri="http://schemas.openxmlformats.org/drawingml/2006/table">
            <a:tbl>
              <a:tblPr/>
              <a:tblGrid>
                <a:gridCol w="746443">
                  <a:extLst>
                    <a:ext uri="{9D8B030D-6E8A-4147-A177-3AD203B41FA5}">
                      <a16:colId xmlns:a16="http://schemas.microsoft.com/office/drawing/2014/main" val="20000"/>
                    </a:ext>
                  </a:extLst>
                </a:gridCol>
                <a:gridCol w="1848167">
                  <a:extLst>
                    <a:ext uri="{9D8B030D-6E8A-4147-A177-3AD203B41FA5}">
                      <a16:colId xmlns:a16="http://schemas.microsoft.com/office/drawing/2014/main" val="20001"/>
                    </a:ext>
                  </a:extLst>
                </a:gridCol>
                <a:gridCol w="1286193">
                  <a:extLst>
                    <a:ext uri="{9D8B030D-6E8A-4147-A177-3AD203B41FA5}">
                      <a16:colId xmlns:a16="http://schemas.microsoft.com/office/drawing/2014/main" val="20002"/>
                    </a:ext>
                  </a:extLst>
                </a:gridCol>
                <a:gridCol w="1100455">
                  <a:extLst>
                    <a:ext uri="{9D8B030D-6E8A-4147-A177-3AD203B41FA5}">
                      <a16:colId xmlns:a16="http://schemas.microsoft.com/office/drawing/2014/main" val="20003"/>
                    </a:ext>
                  </a:extLst>
                </a:gridCol>
              </a:tblGrid>
              <a:tr h="28575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gridSpan="2">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tc hMerge="1">
                  <a:txBody>
                    <a:bodyPr/>
                    <a:lstStyle/>
                    <a:p>
                      <a:endParaRPr lang="en-US"/>
                    </a:p>
                  </a:txBody>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endParaRPr kumimoji="0" lang="en-US" sz="1200" b="1" i="0" u="none" strike="noStrike" cap="none" normalizeH="0" baseline="0" dirty="0">
                        <a:ln>
                          <a:noFill/>
                        </a:ln>
                        <a:solidFill>
                          <a:schemeClr val="tx1"/>
                        </a:solidFill>
                        <a:effectLst/>
                        <a:latin typeface="Arial" pitchFamily="34" charset="0"/>
                      </a:endParaRPr>
                    </a:p>
                  </a:txBody>
                  <a:tcPr marL="0" marT="0" marB="0" anchor="ctr" horzOverflow="overflow">
                    <a:lnL>
                      <a:noFill/>
                    </a:lnL>
                    <a:lnR>
                      <a:noFill/>
                    </a:lnR>
                    <a:lnT>
                      <a:noFill/>
                    </a:lnT>
                    <a:lnB w="12700" cap="flat" cmpd="sng" algn="ctr">
                      <a:solidFill>
                        <a:schemeClr val="tx1"/>
                      </a:solidFill>
                      <a:prstDash val="solid"/>
                      <a:round/>
                      <a:headEnd type="none" w="med" len="lg"/>
                      <a:tailEnd type="none" w="med" len="lg"/>
                    </a:lnB>
                    <a:lnTlToBr>
                      <a:noFill/>
                    </a:lnTlToBr>
                    <a:lnBlToTr>
                      <a:noFill/>
                    </a:lnBlToTr>
                    <a:noFill/>
                  </a:tcPr>
                </a:tc>
                <a:extLst>
                  <a:ext uri="{0D108BD9-81ED-4DB2-BD59-A6C34878D82A}">
                    <a16:rowId xmlns:a16="http://schemas.microsoft.com/office/drawing/2014/main" val="10000"/>
                  </a:ext>
                </a:extLst>
              </a:tr>
              <a:tr h="284163">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Obs</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Employee_ID</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Last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652463"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cs typeface="Arial" pitchFamily="34" charset="0"/>
                        </a:rPr>
                        <a:t>Salary</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1"/>
                  </a:ext>
                </a:extLst>
              </a:tr>
              <a:tr h="28575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Ralston</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29250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2"/>
                  </a:ext>
                </a:extLst>
              </a:tr>
              <a:tr h="284163">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2</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120101</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Lu</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163040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3"/>
                  </a:ext>
                </a:extLst>
              </a:tr>
              <a:tr h="28575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3</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120104</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0000"/>
                          </a:solidFill>
                          <a:effectLst/>
                          <a:latin typeface="Arial" pitchFamily="34" charset="0"/>
                          <a:cs typeface="Arial" pitchFamily="34" charset="0"/>
                        </a:rPr>
                        <a:t>Billington</a:t>
                      </a:r>
                      <a:endParaRPr kumimoji="0" lang="en-US" sz="2000" b="0" i="0" u="none" strike="noStrike" cap="none" normalizeH="0" baseline="0" dirty="0">
                        <a:ln>
                          <a:noFill/>
                        </a:ln>
                        <a:solidFill>
                          <a:srgbClr val="000000"/>
                        </a:solidFill>
                        <a:effectLst/>
                        <a:latin typeface="Arial"/>
                        <a:cs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46230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4"/>
                  </a:ext>
                </a:extLst>
              </a:tr>
              <a:tr h="28575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4</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120105</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0000"/>
                          </a:solidFill>
                          <a:effectLst/>
                          <a:latin typeface="Arial" pitchFamily="34" charset="0"/>
                          <a:cs typeface="Arial" pitchFamily="34" charset="0"/>
                        </a:rPr>
                        <a:t>Povey</a:t>
                      </a:r>
                      <a:endParaRPr kumimoji="0" lang="en-US" sz="2000" b="0" i="0" u="none" strike="noStrike" cap="none" normalizeH="0" baseline="0" dirty="0">
                        <a:ln>
                          <a:noFill/>
                        </a:ln>
                        <a:solidFill>
                          <a:srgbClr val="000000"/>
                        </a:solidFill>
                        <a:effectLst/>
                        <a:latin typeface="Arial"/>
                        <a:cs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27110</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5"/>
                  </a:ext>
                </a:extLst>
              </a:tr>
              <a:tr h="285750">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5</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120106</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l"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err="1">
                          <a:ln>
                            <a:noFill/>
                          </a:ln>
                          <a:solidFill>
                            <a:srgbClr val="000000"/>
                          </a:solidFill>
                          <a:effectLst/>
                          <a:latin typeface="Arial" pitchFamily="34" charset="0"/>
                          <a:cs typeface="Arial" pitchFamily="34" charset="0"/>
                        </a:rPr>
                        <a:t>Hornsey</a:t>
                      </a:r>
                      <a:endParaRPr kumimoji="0" lang="en-US" sz="2000" b="0" i="0" u="none" strike="noStrike" cap="none" normalizeH="0" baseline="0" dirty="0">
                        <a:ln>
                          <a:noFill/>
                        </a:ln>
                        <a:solidFill>
                          <a:srgbClr val="000000"/>
                        </a:solidFill>
                        <a:effectLst/>
                        <a:latin typeface="Arial"/>
                        <a:cs typeface="Arial" pitchFamily="34" charset="0"/>
                      </a:endParaRP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tc>
                  <a:txBody>
                    <a:bodyPr/>
                    <a:lstStyle/>
                    <a:p>
                      <a:pPr marL="0" marR="0" lvl="0" indent="0" algn="r" defTabSz="652463"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a:t>
                      </a:r>
                    </a:p>
                  </a:txBody>
                  <a:tcPr marT="0" marB="0" anchor="ctr" horzOverflow="overflow">
                    <a:lnL w="12700" cap="flat" cmpd="sng" algn="ctr">
                      <a:solidFill>
                        <a:schemeClr val="tx1"/>
                      </a:solidFill>
                      <a:prstDash val="solid"/>
                      <a:round/>
                      <a:headEnd type="none" w="med" len="lg"/>
                      <a:tailEnd type="none" w="med" len="lg"/>
                    </a:lnL>
                    <a:lnR w="12700" cap="flat" cmpd="sng" algn="ctr">
                      <a:solidFill>
                        <a:schemeClr val="tx1"/>
                      </a:solidFill>
                      <a:prstDash val="solid"/>
                      <a:round/>
                      <a:headEnd type="none" w="med" len="lg"/>
                      <a:tailEnd type="none" w="med" len="lg"/>
                    </a:lnR>
                    <a:lnT w="12700" cap="flat" cmpd="sng" algn="ctr">
                      <a:solidFill>
                        <a:schemeClr val="tx1"/>
                      </a:solidFill>
                      <a:prstDash val="solid"/>
                      <a:round/>
                      <a:headEnd type="none" w="med" len="lg"/>
                      <a:tailEnd type="none" w="med" len="lg"/>
                    </a:lnT>
                    <a:lnB w="12700" cap="flat" cmpd="sng" algn="ctr">
                      <a:solidFill>
                        <a:schemeClr val="tx1"/>
                      </a:solidFill>
                      <a:prstDash val="solid"/>
                      <a:round/>
                      <a:headEnd type="none" w="med" len="lg"/>
                      <a:tailEnd type="none" w="med" len="lg"/>
                    </a:lnB>
                    <a:lnTlToBr>
                      <a:noFill/>
                    </a:lnTlToBr>
                    <a:lnBlToTr>
                      <a:noFill/>
                    </a:lnBlToTr>
                    <a:solidFill>
                      <a:srgbClr val="FFFDE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What type of data set is the input data set </a:t>
            </a:r>
            <a:br>
              <a:rPr lang="en-US" dirty="0"/>
            </a:br>
            <a:r>
              <a:rPr lang="en-US" dirty="0"/>
              <a:t>in this PROC PRINT step?</a:t>
            </a:r>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914400" lvl="1" indent="-465138">
              <a:buClr>
                <a:schemeClr val="tx1"/>
              </a:buClr>
              <a:buSzTx/>
              <a:buFont typeface="Wingdings" pitchFamily="2" charset="2"/>
              <a:buAutoNum type="alphaLcPeriod"/>
              <a:defRPr/>
            </a:pPr>
            <a:r>
              <a:rPr lang="en-US" dirty="0"/>
              <a:t>temporary</a:t>
            </a:r>
          </a:p>
          <a:p>
            <a:pPr marL="914400" lvl="1" indent="-465138">
              <a:buClr>
                <a:schemeClr val="tx1"/>
              </a:buClr>
              <a:buSzTx/>
              <a:buFont typeface="Wingdings" pitchFamily="2" charset="2"/>
              <a:buAutoNum type="alphaLcPeriod"/>
              <a:defRPr/>
            </a:pPr>
            <a:r>
              <a:rPr lang="en-US" dirty="0"/>
              <a:t>permanent</a:t>
            </a:r>
          </a:p>
          <a:p>
            <a:pPr marL="914400" lvl="1" indent="-465138">
              <a:buClr>
                <a:schemeClr val="tx1"/>
              </a:buClr>
              <a:buSzTx/>
              <a:buFont typeface="Wingdings" pitchFamily="2" charset="2"/>
              <a:buAutoNum type="alphaLcPeriod"/>
              <a:defRPr/>
            </a:pPr>
            <a:r>
              <a:rPr lang="en-US" dirty="0"/>
              <a:t>There is not enough information to determine </a:t>
            </a:r>
            <a:br>
              <a:rPr lang="en-US" dirty="0"/>
            </a:br>
            <a:r>
              <a:rPr lang="en-US" dirty="0"/>
              <a:t>the type.</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
        <p:nvSpPr>
          <p:cNvPr id="5" name="AutoShape 6"/>
          <p:cNvSpPr>
            <a:spLocks noChangeArrowheads="1"/>
          </p:cNvSpPr>
          <p:nvPr/>
        </p:nvSpPr>
        <p:spPr bwMode="auto">
          <a:xfrm>
            <a:off x="1160463" y="1673213"/>
            <a:ext cx="5293894" cy="909258"/>
          </a:xfrm>
          <a:prstGeom prst="flowChartProcess">
            <a:avLst/>
          </a:prstGeom>
          <a:solidFill>
            <a:srgbClr val="FFFFFF"/>
          </a:solidFill>
          <a:ln w="38100" cmpd="sng">
            <a:solidFill>
              <a:schemeClr val="tx2"/>
            </a:solidFill>
            <a:miter lim="800000"/>
            <a:headEnd/>
            <a:tailEnd/>
          </a:ln>
        </p:spPr>
        <p:txBody>
          <a:bodyPr wrap="none" lIns="88900" tIns="88900" rIns="88900" bIns="88900" anchor="ctr"/>
          <a:lstStyle/>
          <a:p>
            <a:pPr defTabSz="876976" eaLnBrk="0" hangingPunct="0">
              <a:lnSpc>
                <a:spcPct val="85000"/>
              </a:lnSpc>
            </a:pPr>
            <a:r>
              <a:rPr lang="en-US" b="1" dirty="0">
                <a:latin typeface="Courier New"/>
              </a:rPr>
              <a:t>proc print data=order_fact;</a:t>
            </a:r>
          </a:p>
          <a:p>
            <a:pPr defTabSz="876976" eaLnBrk="0" hangingPunct="0">
              <a:lnSpc>
                <a:spcPct val="85000"/>
              </a:lnSpc>
            </a:pPr>
            <a:r>
              <a:rPr lang="en-US" b="1" dirty="0">
                <a:latin typeface="Courier New"/>
              </a:rPr>
              <a:t>run;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7"/>
              <a:defRPr/>
            </a:pPr>
            <a:r>
              <a:rPr lang="en-US" dirty="0"/>
              <a:t>A numeric variable can store numeric values </a:t>
            </a:r>
            <a:br>
              <a:rPr lang="en-US" dirty="0"/>
            </a:br>
            <a:r>
              <a:rPr lang="en-US" dirty="0"/>
              <a:t>with a maximum of eight digits.</a:t>
            </a:r>
          </a:p>
          <a:p>
            <a:pPr marL="0" indent="0">
              <a:defRPr/>
            </a:pPr>
            <a:endParaRPr lang="en-US" sz="800" b="1" dirty="0"/>
          </a:p>
          <a:p>
            <a:pPr marL="0" indent="0">
              <a:defRPr/>
            </a:pPr>
            <a:endParaRPr lang="en-US" sz="800" b="1" dirty="0"/>
          </a:p>
          <a:p>
            <a:pPr marL="0" indent="0">
              <a:defRPr/>
            </a:pPr>
            <a:endParaRPr lang="en-US" sz="800" b="1" dirty="0"/>
          </a:p>
          <a:p>
            <a:pPr marL="0" indent="0">
              <a:defRPr/>
            </a:pPr>
            <a:endParaRPr lang="en-US" sz="800" b="1" dirty="0"/>
          </a:p>
          <a:p>
            <a:pPr marL="914400" lvl="1" indent="-465138">
              <a:buClr>
                <a:schemeClr val="tx1"/>
              </a:buClr>
              <a:buSzTx/>
              <a:buFont typeface="Wingdings" pitchFamily="2" charset="2"/>
              <a:buAutoNum type="alphaLcPeriod"/>
              <a:defRPr/>
            </a:pPr>
            <a:r>
              <a:rPr lang="en-US" dirty="0"/>
              <a:t>True</a:t>
            </a:r>
          </a:p>
          <a:p>
            <a:pPr marL="914400" lvl="1" indent="-465138">
              <a:buClr>
                <a:schemeClr val="tx1"/>
              </a:buClr>
              <a:buSzTx/>
              <a:buFont typeface="Wingdings" pitchFamily="2" charset="2"/>
              <a:buAutoNum type="alphaLcPeriod"/>
              <a:defRPr/>
            </a:pPr>
            <a:r>
              <a:rPr lang="en-US" dirty="0"/>
              <a:t>False</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Tree>
    <p:extLst>
      <p:ext uri="{BB962C8B-B14F-4D97-AF65-F5344CB8AC3E}">
        <p14:creationId xmlns:p14="http://schemas.microsoft.com/office/powerpoint/2010/main" val="1555969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8"/>
              <a:defRPr/>
            </a:pPr>
            <a:r>
              <a:rPr lang="en-US" dirty="0"/>
              <a:t>Which of the following is not true of SAS date values?</a:t>
            </a:r>
          </a:p>
          <a:p>
            <a:pPr marL="0" indent="0">
              <a:defRPr/>
            </a:pPr>
            <a:endParaRPr lang="en-US" sz="800" b="1" dirty="0"/>
          </a:p>
          <a:p>
            <a:pPr marL="0" indent="0">
              <a:defRPr/>
            </a:pPr>
            <a:endParaRPr lang="en-US" sz="800" b="1" dirty="0"/>
          </a:p>
          <a:p>
            <a:pPr marL="0" indent="0">
              <a:defRPr/>
            </a:pPr>
            <a:endParaRPr lang="en-US" sz="800" b="1" dirty="0"/>
          </a:p>
          <a:p>
            <a:pPr marL="914400" lvl="1" indent="-465138">
              <a:buClr>
                <a:schemeClr val="tx1"/>
              </a:buClr>
              <a:buSzTx/>
              <a:buFont typeface="Wingdings" pitchFamily="2" charset="2"/>
              <a:buAutoNum type="alphaLcPeriod"/>
              <a:defRPr/>
            </a:pPr>
            <a:r>
              <a:rPr lang="en-US" dirty="0"/>
              <a:t>They are numeric.</a:t>
            </a:r>
          </a:p>
          <a:p>
            <a:pPr marL="914400" lvl="1" indent="-465138">
              <a:buClr>
                <a:schemeClr val="tx1"/>
              </a:buClr>
              <a:buSzTx/>
              <a:buFont typeface="Wingdings" pitchFamily="2" charset="2"/>
              <a:buAutoNum type="alphaLcPeriod"/>
              <a:defRPr/>
            </a:pPr>
            <a:r>
              <a:rPr lang="en-US" dirty="0"/>
              <a:t>They can be positive or negative values.</a:t>
            </a:r>
          </a:p>
          <a:p>
            <a:pPr marL="914400" lvl="1" indent="-465138">
              <a:buClr>
                <a:schemeClr val="tx1"/>
              </a:buClr>
              <a:buSzTx/>
              <a:buFont typeface="Wingdings" pitchFamily="2" charset="2"/>
              <a:buAutoNum type="alphaLcPeriod"/>
              <a:defRPr/>
            </a:pPr>
            <a:r>
              <a:rPr lang="en-US" dirty="0"/>
              <a:t>They represent the number of days </a:t>
            </a:r>
            <a:br>
              <a:rPr lang="en-US" dirty="0"/>
            </a:br>
            <a:r>
              <a:rPr lang="en-US" dirty="0"/>
              <a:t>between the day being stored and a base date.</a:t>
            </a:r>
          </a:p>
          <a:p>
            <a:pPr marL="914400" lvl="1" indent="-465138">
              <a:buClr>
                <a:schemeClr val="tx1"/>
              </a:buClr>
              <a:buSzTx/>
              <a:buFont typeface="Wingdings" pitchFamily="2" charset="2"/>
              <a:buAutoNum type="alphaLcPeriod"/>
              <a:defRPr/>
            </a:pPr>
            <a:r>
              <a:rPr lang="en-US" dirty="0"/>
              <a:t>The base date is January 1, 1900.</a:t>
            </a:r>
          </a:p>
        </p:txBody>
      </p:sp>
      <p:sp>
        <p:nvSpPr>
          <p:cNvPr id="2" name="TextBox 1"/>
          <p:cNvSpPr txBox="1"/>
          <p:nvPr/>
        </p:nvSpPr>
        <p:spPr>
          <a:xfrm>
            <a:off x="1600200" y="3581400"/>
            <a:ext cx="5867400" cy="457200"/>
          </a:xfrm>
          <a:prstGeom prst="rect">
            <a:avLst/>
          </a:prstGeom>
          <a:noFill/>
        </p:spPr>
        <p:txBody>
          <a:bodyPr vert="horz" wrap="none" rtlCol="0">
            <a:spAutoFit/>
          </a:bodyPr>
          <a:lstStyle/>
          <a:p>
            <a:endParaRPr lang="en-US" dirty="0"/>
          </a:p>
        </p:txBody>
      </p:sp>
    </p:spTree>
    <p:extLst>
      <p:ext uri="{BB962C8B-B14F-4D97-AF65-F5344CB8AC3E}">
        <p14:creationId xmlns:p14="http://schemas.microsoft.com/office/powerpoint/2010/main" val="268057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9"/>
              <a:defRPr/>
            </a:pPr>
            <a:r>
              <a:rPr lang="en-US" dirty="0"/>
              <a:t>Which statement about SAS libraries is true?</a:t>
            </a:r>
          </a:p>
          <a:p>
            <a:pPr marL="0" indent="0">
              <a:defRPr/>
            </a:pPr>
            <a:endParaRPr lang="en-US" sz="800" b="1" dirty="0"/>
          </a:p>
          <a:p>
            <a:pPr marL="914400" lvl="1" indent="-465138">
              <a:buClr>
                <a:schemeClr val="tx1"/>
              </a:buClr>
              <a:buSzTx/>
              <a:buFont typeface="Wingdings" pitchFamily="2" charset="2"/>
              <a:buAutoNum type="alphaLcPeriod"/>
              <a:defRPr/>
            </a:pPr>
            <a:r>
              <a:rPr lang="en-US" dirty="0"/>
              <a:t>You refer to a SAS library by a logical name </a:t>
            </a:r>
            <a:br>
              <a:rPr lang="en-US" dirty="0"/>
            </a:br>
            <a:r>
              <a:rPr lang="en-US" dirty="0"/>
              <a:t>called </a:t>
            </a:r>
            <a:r>
              <a:rPr lang="en-US"/>
              <a:t>a libname.</a:t>
            </a:r>
            <a:endParaRPr lang="en-US" dirty="0"/>
          </a:p>
          <a:p>
            <a:pPr marL="914400" lvl="1" indent="-465138">
              <a:buClr>
                <a:schemeClr val="tx1"/>
              </a:buClr>
              <a:buSzTx/>
              <a:buFont typeface="Wingdings" pitchFamily="2" charset="2"/>
              <a:buAutoNum type="alphaLcPeriod"/>
              <a:defRPr/>
            </a:pPr>
            <a:r>
              <a:rPr lang="en-US" dirty="0"/>
              <a:t>A SAS library is a collection of one or more </a:t>
            </a:r>
            <a:br>
              <a:rPr lang="en-US" dirty="0"/>
            </a:br>
            <a:r>
              <a:rPr lang="en-US" dirty="0"/>
              <a:t>SAS files that are referenced and stored as a unit.</a:t>
            </a:r>
          </a:p>
          <a:p>
            <a:pPr marL="914400" lvl="1" indent="-465138">
              <a:buClr>
                <a:schemeClr val="tx1"/>
              </a:buClr>
              <a:buSzTx/>
              <a:buFont typeface="Wingdings" pitchFamily="2" charset="2"/>
              <a:buAutoNum type="alphaLcPeriod"/>
              <a:defRPr/>
            </a:pPr>
            <a:r>
              <a:rPr lang="en-US" dirty="0"/>
              <a:t>A single SAS library can contain files that </a:t>
            </a:r>
            <a:br>
              <a:rPr lang="en-US" dirty="0"/>
            </a:br>
            <a:r>
              <a:rPr lang="en-US" dirty="0"/>
              <a:t>are stored in different physical locations.</a:t>
            </a:r>
          </a:p>
          <a:p>
            <a:pPr marL="914400" lvl="1" indent="-465138">
              <a:buClr>
                <a:schemeClr val="tx1"/>
              </a:buClr>
              <a:buSzTx/>
              <a:buFont typeface="Wingdings" pitchFamily="2" charset="2"/>
              <a:buAutoNum type="alphaLcPeriod"/>
              <a:defRPr/>
            </a:pPr>
            <a:r>
              <a:rPr lang="en-US" dirty="0"/>
              <a:t>At the end of each session, SAS deletes </a:t>
            </a:r>
            <a:br>
              <a:rPr lang="en-US" dirty="0"/>
            </a:br>
            <a:r>
              <a:rPr lang="en-US" dirty="0"/>
              <a:t>the contents of all SAS libraries.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10"/>
              <a:defRPr/>
            </a:pPr>
            <a:r>
              <a:rPr lang="en-US" dirty="0"/>
              <a:t>Which of the following librefs is valid?</a:t>
            </a:r>
          </a:p>
          <a:p>
            <a:pPr marL="0" indent="0">
              <a:defRPr/>
            </a:pPr>
            <a:endParaRPr lang="en-US" sz="800" b="1" dirty="0"/>
          </a:p>
          <a:p>
            <a:pPr marL="908050" indent="-457200" defTabSz="652463">
              <a:lnSpc>
                <a:spcPct val="150000"/>
              </a:lnSpc>
              <a:buFont typeface="+mj-lt"/>
              <a:buAutoNum type="alphaLcPeriod"/>
            </a:pPr>
            <a:r>
              <a:rPr lang="en-US" dirty="0"/>
              <a:t> </a:t>
            </a:r>
            <a:r>
              <a:rPr lang="en-US" dirty="0" err="1"/>
              <a:t>orionstar</a:t>
            </a:r>
            <a:endParaRPr lang="en-US" dirty="0">
              <a:latin typeface="Arial"/>
            </a:endParaRPr>
          </a:p>
          <a:p>
            <a:pPr marL="908050" indent="-457200" defTabSz="652463">
              <a:lnSpc>
                <a:spcPct val="150000"/>
              </a:lnSpc>
              <a:buFont typeface="+mj-lt"/>
              <a:buAutoNum type="alphaLcPeriod"/>
            </a:pPr>
            <a:r>
              <a:rPr lang="en-US" dirty="0"/>
              <a:t> orion/01</a:t>
            </a:r>
          </a:p>
          <a:p>
            <a:pPr marL="908050" indent="-457200" defTabSz="652463">
              <a:lnSpc>
                <a:spcPct val="150000"/>
              </a:lnSpc>
              <a:buFont typeface="+mj-lt"/>
              <a:buAutoNum type="alphaLcPeriod"/>
            </a:pPr>
            <a:r>
              <a:rPr lang="en-US" dirty="0"/>
              <a:t> or_01</a:t>
            </a:r>
          </a:p>
          <a:p>
            <a:pPr marL="908050" indent="-457200" defTabSz="652463">
              <a:lnSpc>
                <a:spcPct val="150000"/>
              </a:lnSpc>
              <a:buFont typeface="+mj-lt"/>
              <a:buAutoNum type="alphaLcPeriod"/>
            </a:pPr>
            <a:r>
              <a:rPr lang="en-US" dirty="0"/>
              <a:t>1_or_a</a:t>
            </a:r>
          </a:p>
        </p:txBody>
      </p:sp>
    </p:spTree>
    <p:extLst>
      <p:ext uri="{BB962C8B-B14F-4D97-AF65-F5344CB8AC3E}">
        <p14:creationId xmlns:p14="http://schemas.microsoft.com/office/powerpoint/2010/main" val="178337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SAS Data Set Terminology</a:t>
            </a:r>
          </a:p>
        </p:txBody>
      </p:sp>
      <p:sp>
        <p:nvSpPr>
          <p:cNvPr id="37" name="Slide Number Placeholder 3"/>
          <p:cNvSpPr>
            <a:spLocks noGrp="1"/>
          </p:cNvSpPr>
          <p:nvPr>
            <p:ph type="sldNum" sz="quarter" idx="10"/>
          </p:nvPr>
        </p:nvSpPr>
        <p:spPr/>
        <p:txBody>
          <a:bodyPr/>
          <a:lstStyle/>
          <a:p>
            <a:pPr>
              <a:defRPr/>
            </a:pPr>
            <a:fld id="{7E85B3C9-2549-4C93-A893-B0F6CBBC943E}" type="slidenum">
              <a:rPr lang="en-US"/>
              <a:pPr>
                <a:defRPr/>
              </a:pPr>
              <a:t>6</a:t>
            </a:fld>
            <a:endParaRPr lang="en-US" b="0" dirty="0">
              <a:latin typeface="Times New Roman" pitchFamily="18" charset="0"/>
            </a:endParaRPr>
          </a:p>
        </p:txBody>
      </p:sp>
      <p:graphicFrame>
        <p:nvGraphicFramePr>
          <p:cNvPr id="270495" name="Group 159"/>
          <p:cNvGraphicFramePr>
            <a:graphicFrameLocks noGrp="1"/>
          </p:cNvGraphicFramePr>
          <p:nvPr>
            <p:extLst>
              <p:ext uri="{D42A27DB-BD31-4B8C-83A1-F6EECF244321}">
                <p14:modId xmlns:p14="http://schemas.microsoft.com/office/powerpoint/2010/main" val="2479906383"/>
              </p:ext>
            </p:extLst>
          </p:nvPr>
        </p:nvGraphicFramePr>
        <p:xfrm>
          <a:off x="669925" y="1137838"/>
          <a:ext cx="7772400" cy="2507992"/>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2665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FFFFFF"/>
                          </a:solidFill>
                          <a:effectLst/>
                          <a:latin typeface="+mn-lt"/>
                        </a:rPr>
                        <a:t>SAS Terminology</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1" i="0" u="none" strike="noStrike" cap="none" normalizeH="0" baseline="0" dirty="0">
                          <a:ln>
                            <a:noFill/>
                          </a:ln>
                          <a:solidFill>
                            <a:srgbClr val="FFFFFF"/>
                          </a:solidFill>
                          <a:effectLst/>
                          <a:latin typeface="+mn-lt"/>
                        </a:rPr>
                        <a:t>Database Terminology</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266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mn-lt"/>
                        </a:rPr>
                        <a:t>SAS Data Set</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mn-lt"/>
                        </a:rPr>
                        <a:t>Table</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2801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Observation</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Row</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2665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mn-lt"/>
                        </a:rPr>
                        <a:t>Variable</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400" b="0" i="0" u="none" strike="noStrike" cap="none" normalizeH="0" baseline="0" dirty="0">
                          <a:ln>
                            <a:noFill/>
                          </a:ln>
                          <a:solidFill>
                            <a:srgbClr val="000000"/>
                          </a:solidFill>
                          <a:effectLst/>
                          <a:latin typeface="+mn-lt"/>
                        </a:rPr>
                        <a:t>Column</a:t>
                      </a:r>
                    </a:p>
                  </a:txBody>
                  <a:tcPr marT="91440" marB="91440" anchor="ctr" anchorCtr="1"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
        <p:nvSpPr>
          <p:cNvPr id="40979" name="Line 134"/>
          <p:cNvSpPr>
            <a:spLocks noChangeShapeType="1"/>
          </p:cNvSpPr>
          <p:nvPr/>
        </p:nvSpPr>
        <p:spPr bwMode="auto">
          <a:xfrm>
            <a:off x="4057850" y="2077825"/>
            <a:ext cx="914400" cy="1588"/>
          </a:xfrm>
          <a:prstGeom prst="line">
            <a:avLst/>
          </a:prstGeom>
          <a:noFill/>
          <a:ln w="1905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0980" name="Line 135"/>
          <p:cNvSpPr>
            <a:spLocks noChangeShapeType="1"/>
          </p:cNvSpPr>
          <p:nvPr/>
        </p:nvSpPr>
        <p:spPr bwMode="auto">
          <a:xfrm>
            <a:off x="4057850" y="2701269"/>
            <a:ext cx="914400" cy="1587"/>
          </a:xfrm>
          <a:prstGeom prst="line">
            <a:avLst/>
          </a:prstGeom>
          <a:noFill/>
          <a:ln w="1905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
        <p:nvSpPr>
          <p:cNvPr id="40981" name="Line 136"/>
          <p:cNvSpPr>
            <a:spLocks noChangeShapeType="1"/>
          </p:cNvSpPr>
          <p:nvPr/>
        </p:nvSpPr>
        <p:spPr bwMode="auto">
          <a:xfrm>
            <a:off x="4057850" y="3355173"/>
            <a:ext cx="914400" cy="1587"/>
          </a:xfrm>
          <a:prstGeom prst="line">
            <a:avLst/>
          </a:prstGeom>
          <a:noFill/>
          <a:ln w="1905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en-US" dirty="0"/>
          </a:p>
        </p:txBody>
      </p:sp>
    </p:spTree>
    <p:extLst>
      <p:ext uri="{BB962C8B-B14F-4D97-AF65-F5344CB8AC3E}">
        <p14:creationId xmlns:p14="http://schemas.microsoft.com/office/powerpoint/2010/main" val="309787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SAS Data Set Terminology</a:t>
            </a:r>
          </a:p>
        </p:txBody>
      </p:sp>
      <p:sp>
        <p:nvSpPr>
          <p:cNvPr id="3" name="Content Placeholder 2"/>
          <p:cNvSpPr>
            <a:spLocks noGrp="1"/>
          </p:cNvSpPr>
          <p:nvPr>
            <p:ph idx="1"/>
          </p:nvPr>
        </p:nvSpPr>
        <p:spPr/>
        <p:txBody>
          <a:bodyPr/>
          <a:lstStyle/>
          <a:p>
            <a:pPr marL="0" indent="0"/>
            <a:r>
              <a:rPr lang="en-US" dirty="0"/>
              <a:t>A SAS data set contains a descriptor portion </a:t>
            </a:r>
            <a:br>
              <a:rPr lang="en-US" dirty="0"/>
            </a:br>
            <a:r>
              <a:rPr lang="en-US" dirty="0"/>
              <a:t>and a data portion.</a:t>
            </a:r>
          </a:p>
        </p:txBody>
      </p:sp>
      <p:sp>
        <p:nvSpPr>
          <p:cNvPr id="4" name="Slide Number Placeholder 3"/>
          <p:cNvSpPr>
            <a:spLocks noGrp="1"/>
          </p:cNvSpPr>
          <p:nvPr>
            <p:ph type="sldNum" sz="quarter" idx="10"/>
          </p:nvPr>
        </p:nvSpPr>
        <p:spPr/>
        <p:txBody>
          <a:bodyPr/>
          <a:lstStyle/>
          <a:p>
            <a:pPr>
              <a:defRPr/>
            </a:pPr>
            <a:fld id="{45AA119D-6021-441C-B9BF-490BB672E5CA}" type="slidenum">
              <a:rPr lang="en-US" smtClean="0"/>
              <a:pPr>
                <a:defRPr/>
              </a:pPr>
              <a:t>7</a:t>
            </a:fld>
            <a:endParaRPr lang="en-US" b="0" dirty="0">
              <a:latin typeface="Times New Roman" pitchFamily="18" charset="0"/>
            </a:endParaRPr>
          </a:p>
        </p:txBody>
      </p:sp>
      <p:sp>
        <p:nvSpPr>
          <p:cNvPr id="10" name="AutoShape 81"/>
          <p:cNvSpPr>
            <a:spLocks/>
          </p:cNvSpPr>
          <p:nvPr/>
        </p:nvSpPr>
        <p:spPr bwMode="auto">
          <a:xfrm>
            <a:off x="5291761" y="3421832"/>
            <a:ext cx="534987" cy="871941"/>
          </a:xfrm>
          <a:prstGeom prst="rightBrace">
            <a:avLst>
              <a:gd name="adj1" fmla="val 21142"/>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1" name="Text Box 80"/>
          <p:cNvSpPr txBox="1">
            <a:spLocks noChangeArrowheads="1"/>
          </p:cNvSpPr>
          <p:nvPr/>
        </p:nvSpPr>
        <p:spPr bwMode="auto">
          <a:xfrm>
            <a:off x="5793162" y="3489663"/>
            <a:ext cx="1546225" cy="795089"/>
          </a:xfrm>
          <a:prstGeom prst="rect">
            <a:avLst/>
          </a:prstGeom>
          <a:solidFill>
            <a:srgbClr val="009900"/>
          </a:solidFill>
          <a:ln w="19050">
            <a:solidFill>
              <a:schemeClr val="tx1"/>
            </a:solidFill>
            <a:miter lim="800000"/>
            <a:headEnd type="none" w="med" len="lg"/>
            <a:tailEnd type="none" w="med" len="lg"/>
          </a:ln>
          <a:effectLst/>
        </p:spPr>
        <p:txBody>
          <a:bodyPr lIns="88900" tIns="88900" rIns="88900" bIns="88900">
            <a:spAutoFit/>
          </a:bodyPr>
          <a:lstStyle>
            <a:defPPr>
              <a:defRPr lang="en-US"/>
            </a:defPPr>
            <a:lvl1pPr algn="ctr">
              <a:defRPr sz="2000">
                <a:solidFill>
                  <a:srgbClr val="FFFFFF"/>
                </a:solidFill>
              </a:defRPr>
            </a:lvl1pPr>
            <a:lvl2pPr marL="742950" indent="-285750">
              <a:defRPr>
                <a:latin typeface="Arial" pitchFamily="34" charset="0"/>
              </a:defRPr>
            </a:lvl2pPr>
            <a:lvl3pPr marL="1143000" indent="-228600">
              <a:defRPr>
                <a:latin typeface="Arial" pitchFamily="34" charset="0"/>
              </a:defRPr>
            </a:lvl3pPr>
            <a:lvl4pPr marL="1600200" indent="-228600">
              <a:defRPr>
                <a:latin typeface="Arial" pitchFamily="34" charset="0"/>
              </a:defRPr>
            </a:lvl4pPr>
            <a:lvl5pPr marL="2057400" indent="-228600">
              <a:defRPr>
                <a:latin typeface="Arial" pitchFamily="34" charset="0"/>
              </a:defRPr>
            </a:lvl5pPr>
            <a:lvl6pPr marL="2514600" indent="-228600" eaLnBrk="0" fontAlgn="base" hangingPunct="0">
              <a:spcBef>
                <a:spcPct val="0"/>
              </a:spcBef>
              <a:spcAft>
                <a:spcPct val="0"/>
              </a:spcAft>
              <a:defRPr sz="2400">
                <a:latin typeface="Arial" pitchFamily="34" charset="0"/>
              </a:defRPr>
            </a:lvl6pPr>
            <a:lvl7pPr marL="2971800" indent="-228600" eaLnBrk="0" fontAlgn="base" hangingPunct="0">
              <a:spcBef>
                <a:spcPct val="0"/>
              </a:spcBef>
              <a:spcAft>
                <a:spcPct val="0"/>
              </a:spcAft>
              <a:defRPr sz="2400">
                <a:latin typeface="Arial" pitchFamily="34" charset="0"/>
              </a:defRPr>
            </a:lvl7pPr>
            <a:lvl8pPr marL="3429000" indent="-228600" eaLnBrk="0" fontAlgn="base" hangingPunct="0">
              <a:spcBef>
                <a:spcPct val="0"/>
              </a:spcBef>
              <a:spcAft>
                <a:spcPct val="0"/>
              </a:spcAft>
              <a:defRPr sz="2400">
                <a:latin typeface="Arial" pitchFamily="34" charset="0"/>
              </a:defRPr>
            </a:lvl8pPr>
            <a:lvl9pPr marL="3886200" indent="-228600" eaLnBrk="0" fontAlgn="base" hangingPunct="0">
              <a:spcBef>
                <a:spcPct val="0"/>
              </a:spcBef>
              <a:spcAft>
                <a:spcPct val="0"/>
              </a:spcAft>
              <a:defRPr sz="2400">
                <a:latin typeface="Arial" pitchFamily="34" charset="0"/>
              </a:defRPr>
            </a:lvl9pPr>
          </a:lstStyle>
          <a:p>
            <a:pPr algn="l"/>
            <a:r>
              <a:rPr lang="en-US" b="1" dirty="0"/>
              <a:t>data</a:t>
            </a:r>
            <a:br>
              <a:rPr lang="en-US" b="1" dirty="0"/>
            </a:br>
            <a:r>
              <a:rPr lang="en-US" b="1" dirty="0"/>
              <a:t>portion</a:t>
            </a:r>
          </a:p>
        </p:txBody>
      </p:sp>
      <p:sp>
        <p:nvSpPr>
          <p:cNvPr id="12" name="AutoShape 81"/>
          <p:cNvSpPr>
            <a:spLocks/>
          </p:cNvSpPr>
          <p:nvPr/>
        </p:nvSpPr>
        <p:spPr bwMode="auto">
          <a:xfrm>
            <a:off x="5291762" y="2541773"/>
            <a:ext cx="534987" cy="848309"/>
          </a:xfrm>
          <a:prstGeom prst="rightBrace">
            <a:avLst>
              <a:gd name="adj1" fmla="val 21142"/>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3" name="Text Box 80"/>
          <p:cNvSpPr txBox="1">
            <a:spLocks noChangeArrowheads="1"/>
          </p:cNvSpPr>
          <p:nvPr/>
        </p:nvSpPr>
        <p:spPr bwMode="auto">
          <a:xfrm>
            <a:off x="5783637" y="2541773"/>
            <a:ext cx="1546225" cy="795089"/>
          </a:xfrm>
          <a:prstGeom prst="rect">
            <a:avLst/>
          </a:prstGeom>
          <a:solidFill>
            <a:srgbClr val="009900"/>
          </a:solidFill>
          <a:ln w="19050">
            <a:solidFill>
              <a:schemeClr val="tx1"/>
            </a:solidFill>
            <a:miter lim="800000"/>
            <a:headEnd type="none" w="med" len="lg"/>
            <a:tailEnd type="none" w="med" len="lg"/>
          </a:ln>
          <a:effectLst/>
        </p:spPr>
        <p:txBody>
          <a:bodyPr lIns="88900" tIns="88900" rIns="88900" bIns="88900">
            <a:spAutoFit/>
          </a:bodyPr>
          <a:lstStyle>
            <a:defPPr>
              <a:defRPr lang="en-US"/>
            </a:defPPr>
            <a:lvl1pPr algn="ctr">
              <a:defRPr sz="2000">
                <a:solidFill>
                  <a:srgbClr val="FFFFFF"/>
                </a:solidFill>
              </a:defRPr>
            </a:lvl1pPr>
            <a:lvl2pPr marL="742950" indent="-285750">
              <a:defRPr>
                <a:latin typeface="Arial" pitchFamily="34" charset="0"/>
              </a:defRPr>
            </a:lvl2pPr>
            <a:lvl3pPr marL="1143000" indent="-228600">
              <a:defRPr>
                <a:latin typeface="Arial" pitchFamily="34" charset="0"/>
              </a:defRPr>
            </a:lvl3pPr>
            <a:lvl4pPr marL="1600200" indent="-228600">
              <a:defRPr>
                <a:latin typeface="Arial" pitchFamily="34" charset="0"/>
              </a:defRPr>
            </a:lvl4pPr>
            <a:lvl5pPr marL="2057400" indent="-228600">
              <a:defRPr>
                <a:latin typeface="Arial" pitchFamily="34" charset="0"/>
              </a:defRPr>
            </a:lvl5pPr>
            <a:lvl6pPr marL="2514600" indent="-228600" eaLnBrk="0" fontAlgn="base" hangingPunct="0">
              <a:spcBef>
                <a:spcPct val="0"/>
              </a:spcBef>
              <a:spcAft>
                <a:spcPct val="0"/>
              </a:spcAft>
              <a:defRPr sz="2400">
                <a:latin typeface="Arial" pitchFamily="34" charset="0"/>
              </a:defRPr>
            </a:lvl6pPr>
            <a:lvl7pPr marL="2971800" indent="-228600" eaLnBrk="0" fontAlgn="base" hangingPunct="0">
              <a:spcBef>
                <a:spcPct val="0"/>
              </a:spcBef>
              <a:spcAft>
                <a:spcPct val="0"/>
              </a:spcAft>
              <a:defRPr sz="2400">
                <a:latin typeface="Arial" pitchFamily="34" charset="0"/>
              </a:defRPr>
            </a:lvl7pPr>
            <a:lvl8pPr marL="3429000" indent="-228600" eaLnBrk="0" fontAlgn="base" hangingPunct="0">
              <a:spcBef>
                <a:spcPct val="0"/>
              </a:spcBef>
              <a:spcAft>
                <a:spcPct val="0"/>
              </a:spcAft>
              <a:defRPr sz="2400">
                <a:latin typeface="Arial" pitchFamily="34" charset="0"/>
              </a:defRPr>
            </a:lvl8pPr>
            <a:lvl9pPr marL="3886200" indent="-228600" eaLnBrk="0" fontAlgn="base" hangingPunct="0">
              <a:spcBef>
                <a:spcPct val="0"/>
              </a:spcBef>
              <a:spcAft>
                <a:spcPct val="0"/>
              </a:spcAft>
              <a:defRPr sz="2400">
                <a:latin typeface="Arial" pitchFamily="34" charset="0"/>
              </a:defRPr>
            </a:lvl9pPr>
          </a:lstStyle>
          <a:p>
            <a:pPr algn="l"/>
            <a:r>
              <a:rPr lang="en-US" b="1" dirty="0"/>
              <a:t>descriptor</a:t>
            </a:r>
            <a:br>
              <a:rPr lang="en-US" b="1" dirty="0"/>
            </a:br>
            <a:r>
              <a:rPr lang="en-US" b="1" dirty="0"/>
              <a:t>portion</a:t>
            </a:r>
          </a:p>
        </p:txBody>
      </p:sp>
      <p:graphicFrame>
        <p:nvGraphicFramePr>
          <p:cNvPr id="14" name="Group 138"/>
          <p:cNvGraphicFramePr>
            <a:graphicFrameLocks noGrp="1"/>
          </p:cNvGraphicFramePr>
          <p:nvPr>
            <p:extLst>
              <p:ext uri="{D42A27DB-BD31-4B8C-83A1-F6EECF244321}">
                <p14:modId xmlns:p14="http://schemas.microsoft.com/office/powerpoint/2010/main" val="525150360"/>
              </p:ext>
            </p:extLst>
          </p:nvPr>
        </p:nvGraphicFramePr>
        <p:xfrm>
          <a:off x="1902868" y="2165551"/>
          <a:ext cx="3406775" cy="2131934"/>
        </p:xfrm>
        <a:graphic>
          <a:graphicData uri="http://schemas.openxmlformats.org/drawingml/2006/table">
            <a:tbl>
              <a:tblPr/>
              <a:tblGrid>
                <a:gridCol w="1703388">
                  <a:extLst>
                    <a:ext uri="{9D8B030D-6E8A-4147-A177-3AD203B41FA5}">
                      <a16:colId xmlns:a16="http://schemas.microsoft.com/office/drawing/2014/main" val="20000"/>
                    </a:ext>
                  </a:extLst>
                </a:gridCol>
                <a:gridCol w="1703387">
                  <a:extLst>
                    <a:ext uri="{9D8B030D-6E8A-4147-A177-3AD203B41FA5}">
                      <a16:colId xmlns:a16="http://schemas.microsoft.com/office/drawing/2014/main" val="20001"/>
                    </a:ext>
                  </a:extLst>
                </a:gridCol>
              </a:tblGrid>
              <a:tr h="266851">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SAS Data Set</a:t>
                      </a:r>
                      <a:endParaRPr kumimoji="0" lang="en-US" sz="2400" b="1" i="0" u="none" strike="noStrike" cap="none" normalizeH="0" baseline="0" dirty="0">
                        <a:ln>
                          <a:noFill/>
                        </a:ln>
                        <a:solidFill>
                          <a:srgbClr val="000000"/>
                        </a:solidFill>
                        <a:effectLst/>
                        <a:latin typeface="Arial"/>
                      </a:endParaRP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extLst>
                  <a:ext uri="{0D108BD9-81ED-4DB2-BD59-A6C34878D82A}">
                    <a16:rowId xmlns:a16="http://schemas.microsoft.com/office/drawing/2014/main" val="10000"/>
                  </a:ext>
                </a:extLst>
              </a:tr>
              <a:tr h="851774">
                <a:tc gridSpan="2">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00250" algn="l"/>
                        </a:tabLst>
                      </a:pPr>
                      <a:endParaRPr kumimoji="0" lang="en-US" sz="2000" b="1" i="0" u="none" strike="noStrike" cap="none" normalizeH="0" baseline="0" dirty="0">
                        <a:ln>
                          <a:noFill/>
                        </a:ln>
                        <a:solidFill>
                          <a:schemeClr val="tx1"/>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hMerge="1">
                  <a:txBody>
                    <a:bodyPr/>
                    <a:lstStyle/>
                    <a:p>
                      <a:endParaRPr lang="en-US"/>
                    </a:p>
                  </a:txBody>
                  <a:tcPr/>
                </a:tc>
                <a:extLst>
                  <a:ext uri="{0D108BD9-81ED-4DB2-BD59-A6C34878D82A}">
                    <a16:rowId xmlns:a16="http://schemas.microsoft.com/office/drawing/2014/main" val="10001"/>
                  </a:ext>
                </a:extLst>
              </a:tr>
              <a:tr h="22237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2"/>
                  </a:ext>
                </a:extLst>
              </a:tr>
              <a:tr h="22237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3"/>
                  </a:ext>
                </a:extLst>
              </a:tr>
              <a:tr h="22237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endParaRPr kumimoji="0" lang="en-US" sz="2000" b="1" i="0" u="none" strike="noStrike" cap="none" normalizeH="0" baseline="0" dirty="0">
                        <a:ln>
                          <a:noFill/>
                        </a:ln>
                        <a:solidFill>
                          <a:srgbClr val="000000"/>
                        </a:solidFill>
                        <a:effectLst/>
                        <a:latin typeface="Arial"/>
                      </a:endParaRP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FFFE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96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Descriptor Portion</a:t>
            </a:r>
          </a:p>
        </p:txBody>
      </p:sp>
      <p:sp>
        <p:nvSpPr>
          <p:cNvPr id="18435" name="Rectangle 3"/>
          <p:cNvSpPr>
            <a:spLocks noGrp="1" noChangeArrowheads="1"/>
          </p:cNvSpPr>
          <p:nvPr>
            <p:ph idx="1"/>
          </p:nvPr>
        </p:nvSpPr>
        <p:spPr/>
        <p:txBody>
          <a:bodyPr/>
          <a:lstStyle/>
          <a:p>
            <a:pPr marL="0" indent="0" eaLnBrk="1" hangingPunct="1">
              <a:buFont typeface="Monotype Sorts" pitchFamily="2" charset="2"/>
              <a:buNone/>
            </a:pPr>
            <a:r>
              <a:rPr lang="en-US" dirty="0"/>
              <a:t>The </a:t>
            </a:r>
            <a:r>
              <a:rPr lang="en-US" i="1" dirty="0"/>
              <a:t>descriptor portion </a:t>
            </a:r>
            <a:r>
              <a:rPr lang="en-US" dirty="0"/>
              <a:t>contains the following metadata:</a:t>
            </a:r>
          </a:p>
          <a:p>
            <a:pPr lvl="1" eaLnBrk="1" hangingPunct="1"/>
            <a:r>
              <a:rPr lang="en-US" dirty="0"/>
              <a:t>general properties (such as data set name and number of observations)</a:t>
            </a:r>
          </a:p>
          <a:p>
            <a:pPr lvl="1" eaLnBrk="1" hangingPunct="1"/>
            <a:r>
              <a:rPr lang="en-US" dirty="0"/>
              <a:t>variable properties (such as name, type, and length)</a:t>
            </a:r>
          </a:p>
        </p:txBody>
      </p:sp>
      <p:sp>
        <p:nvSpPr>
          <p:cNvPr id="36" name="Slide Number Placeholder 3"/>
          <p:cNvSpPr>
            <a:spLocks noGrp="1"/>
          </p:cNvSpPr>
          <p:nvPr>
            <p:ph type="sldNum" sz="quarter" idx="10"/>
          </p:nvPr>
        </p:nvSpPr>
        <p:spPr>
          <a:xfrm>
            <a:off x="471535" y="6333808"/>
            <a:ext cx="98425" cy="87312"/>
          </a:xfrm>
        </p:spPr>
        <p:txBody>
          <a:bodyPr/>
          <a:lstStyle/>
          <a:p>
            <a:pPr>
              <a:defRPr/>
            </a:pPr>
            <a:fld id="{11A63AB2-3AAB-4A67-B7FF-9FF7724C2268}" type="slidenum">
              <a:rPr lang="en-US"/>
              <a:pPr>
                <a:defRPr/>
              </a:pPr>
              <a:t>8</a:t>
            </a:fld>
            <a:endParaRPr lang="en-US" b="0" dirty="0">
              <a:latin typeface="Times New Roman" pitchFamily="18" charset="0"/>
            </a:endParaRPr>
          </a:p>
        </p:txBody>
      </p:sp>
      <p:graphicFrame>
        <p:nvGraphicFramePr>
          <p:cNvPr id="181330" name="Group 82"/>
          <p:cNvGraphicFramePr>
            <a:graphicFrameLocks noGrp="1"/>
          </p:cNvGraphicFramePr>
          <p:nvPr>
            <p:extLst>
              <p:ext uri="{D42A27DB-BD31-4B8C-83A1-F6EECF244321}">
                <p14:modId xmlns:p14="http://schemas.microsoft.com/office/powerpoint/2010/main" val="3290380408"/>
              </p:ext>
            </p:extLst>
          </p:nvPr>
        </p:nvGraphicFramePr>
        <p:xfrm>
          <a:off x="671560" y="2866708"/>
          <a:ext cx="6160135" cy="3230838"/>
        </p:xfrm>
        <a:graphic>
          <a:graphicData uri="http://schemas.openxmlformats.org/drawingml/2006/table">
            <a:tbl>
              <a:tblPr/>
              <a:tblGrid>
                <a:gridCol w="1710055">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555131">
                  <a:extLst>
                    <a:ext uri="{9D8B030D-6E8A-4147-A177-3AD203B41FA5}">
                      <a16:colId xmlns:a16="http://schemas.microsoft.com/office/drawing/2014/main" val="20002"/>
                    </a:ext>
                  </a:extLst>
                </a:gridCol>
                <a:gridCol w="1066149">
                  <a:extLst>
                    <a:ext uri="{9D8B030D-6E8A-4147-A177-3AD203B41FA5}">
                      <a16:colId xmlns:a16="http://schemas.microsoft.com/office/drawing/2014/main" val="20003"/>
                    </a:ext>
                  </a:extLst>
                </a:gridCol>
              </a:tblGrid>
              <a:tr h="426678">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0" i="0" u="none" strike="noStrike" cap="none" normalizeH="0" baseline="0" dirty="0">
                          <a:ln>
                            <a:noFill/>
                          </a:ln>
                          <a:solidFill>
                            <a:srgbClr val="000000"/>
                          </a:solidFill>
                          <a:effectLst/>
                          <a:latin typeface="Arial" charset="0"/>
                        </a:rPr>
                        <a:t>Partial </a:t>
                      </a:r>
                      <a:r>
                        <a:rPr kumimoji="0" lang="en-US" sz="2400" b="1" i="0" u="none" strike="noStrike" cap="none" normalizeH="0" baseline="0" dirty="0">
                          <a:ln>
                            <a:noFill/>
                          </a:ln>
                          <a:solidFill>
                            <a:srgbClr val="000000"/>
                          </a:solidFill>
                          <a:effectLst/>
                          <a:latin typeface="Arial"/>
                        </a:rPr>
                        <a:t>work.newsalesemps</a:t>
                      </a:r>
                    </a:p>
                  </a:txBody>
                  <a:tcPr marL="0" marR="0" marT="0" marB="0" anchor="ctr" horzOverflow="overflow">
                    <a:lnL cap="flat">
                      <a:noFill/>
                    </a:lnL>
                    <a:lnR cap="flat">
                      <a:noFill/>
                    </a:lnR>
                    <a:lnT cap="flat">
                      <a:noFill/>
                    </a:lnT>
                    <a:lnB w="12700" cap="flat" cmpd="sng" algn="ctr">
                      <a:solidFill>
                        <a:srgbClr val="000000"/>
                      </a:solidFill>
                      <a:prstDash val="solid"/>
                      <a:round/>
                      <a:headEnd type="none" w="med" len="lg"/>
                      <a:tailEnd type="none" w="med" len="lg"/>
                    </a:lnB>
                    <a:lnTlToBr cap="flat">
                      <a:noFill/>
                    </a:lnTlToBr>
                    <a:lnBlToTr cap="flat">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390">
                <a:tc gridSpan="4">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57400" algn="l"/>
                        </a:tabLst>
                      </a:pPr>
                      <a:r>
                        <a:rPr kumimoji="0" lang="en-US" sz="2000" b="1" i="0" u="none" strike="noStrike" cap="none" normalizeH="0" baseline="0" dirty="0">
                          <a:ln>
                            <a:noFill/>
                          </a:ln>
                          <a:solidFill>
                            <a:schemeClr val="tx1"/>
                          </a:solidFill>
                          <a:effectLst/>
                          <a:latin typeface="Arial"/>
                        </a:rPr>
                        <a:t>Data Set Name    WORK.NEWSALESEMPS</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57400" algn="l"/>
                        </a:tabLst>
                      </a:pPr>
                      <a:r>
                        <a:rPr kumimoji="0" lang="en-US" sz="2000" b="1" i="0" u="none" strike="noStrike" cap="none" normalizeH="0" baseline="0" dirty="0">
                          <a:ln>
                            <a:noFill/>
                          </a:ln>
                          <a:solidFill>
                            <a:schemeClr val="tx1"/>
                          </a:solidFill>
                          <a:effectLst/>
                          <a:latin typeface="Arial"/>
                        </a:rPr>
                        <a:t>Engine           	V9                  </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57400" algn="l"/>
                        </a:tabLst>
                      </a:pPr>
                      <a:r>
                        <a:rPr kumimoji="0" lang="en-US" sz="2000" b="1" i="0" u="none" strike="noStrike" cap="none" normalizeH="0" baseline="0" dirty="0">
                          <a:ln>
                            <a:noFill/>
                          </a:ln>
                          <a:solidFill>
                            <a:schemeClr val="tx1"/>
                          </a:solidFill>
                          <a:effectLst/>
                          <a:latin typeface="Arial"/>
                        </a:rPr>
                        <a:t>Created          	Mon, Feb 27, 2012 01:28 PM</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57400" algn="l"/>
                        </a:tabLst>
                      </a:pPr>
                      <a:r>
                        <a:rPr kumimoji="0" lang="en-US" sz="2000" b="1" i="0" u="none" strike="noStrike" cap="none" normalizeH="0" baseline="0" dirty="0">
                          <a:ln>
                            <a:noFill/>
                          </a:ln>
                          <a:solidFill>
                            <a:schemeClr val="tx1"/>
                          </a:solidFill>
                          <a:effectLst/>
                          <a:latin typeface="Arial"/>
                        </a:rPr>
                        <a:t>Observations     	71</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57400" algn="l"/>
                        </a:tabLst>
                      </a:pPr>
                      <a:r>
                        <a:rPr kumimoji="0" lang="en-US" sz="2000" b="1" i="0" u="none" strike="noStrike" cap="none" normalizeH="0" baseline="0" dirty="0">
                          <a:ln>
                            <a:noFill/>
                          </a:ln>
                          <a:solidFill>
                            <a:schemeClr val="tx1"/>
                          </a:solidFill>
                          <a:effectLst/>
                          <a:latin typeface="Arial"/>
                        </a:rPr>
                        <a:t>Variables        	4</a:t>
                      </a:r>
                    </a:p>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tab pos="2057400" algn="l"/>
                        </a:tabLst>
                      </a:pPr>
                      <a:r>
                        <a:rPr kumimoji="0" lang="en-US" sz="2000" b="1" i="0" u="none" strike="noStrike" cap="none" normalizeH="0" baseline="0" dirty="0">
                          <a:ln>
                            <a:noFill/>
                          </a:ln>
                          <a:solidFill>
                            <a:schemeClr val="tx1"/>
                          </a:solidFill>
                          <a:effectLst/>
                          <a:latin typeface="Arial"/>
                        </a:rPr>
                        <a:t>...</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cap="flat">
                      <a:noFill/>
                    </a:lnTlToBr>
                    <a:lnBlToTr cap="flat">
                      <a:noFill/>
                    </a:lnBlToTr>
                    <a:solidFill>
                      <a:srgbClr val="F9DF78"/>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7049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First_Name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$ 12</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Last_Name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$ 18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Job_Title</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$ 25</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Salary</a:t>
                      </a:r>
                    </a:p>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a:rPr>
                        <a:t>N 8</a:t>
                      </a:r>
                    </a:p>
                  </a:txBody>
                  <a:tcPr marL="88900" marR="88900" marT="0" marB="0" anchor="ctr" horzOverflow="overflow">
                    <a:lnL w="12700" cap="flat" cmpd="sng" algn="ctr">
                      <a:solidFill>
                        <a:srgbClr val="000000"/>
                      </a:solidFill>
                      <a:prstDash val="solid"/>
                      <a:round/>
                      <a:headEnd type="none" w="med" len="lg"/>
                      <a:tailEnd type="none" w="med" len="lg"/>
                    </a:lnL>
                    <a:lnR w="12700" cap="flat" cmpd="sng" algn="ctr">
                      <a:solidFill>
                        <a:srgbClr val="000000"/>
                      </a:solidFill>
                      <a:prstDash val="solid"/>
                      <a:round/>
                      <a:headEnd type="none" w="med" len="lg"/>
                      <a:tailEnd type="none" w="med" len="lg"/>
                    </a:lnR>
                    <a:lnT w="12700" cap="flat" cmpd="sng" algn="ctr">
                      <a:solidFill>
                        <a:srgbClr val="000000"/>
                      </a:solidFill>
                      <a:prstDash val="solid"/>
                      <a:round/>
                      <a:headEnd type="none" w="med" len="lg"/>
                      <a:tailEnd type="none" w="med" len="lg"/>
                    </a:lnT>
                    <a:lnB w="12700" cap="flat" cmpd="sng" algn="ctr">
                      <a:solidFill>
                        <a:srgbClr val="000000"/>
                      </a:solidFill>
                      <a:prstDash val="solid"/>
                      <a:round/>
                      <a:headEnd type="none" w="med" len="lg"/>
                      <a:tailEnd type="none" w="med" len="lg"/>
                    </a:lnB>
                    <a:lnTlToBr>
                      <a:noFill/>
                    </a:lnTlToBr>
                    <a:lnBlToTr>
                      <a:noFill/>
                    </a:lnBlToTr>
                    <a:solidFill>
                      <a:srgbClr val="F9DF78"/>
                    </a:solidFill>
                  </a:tcPr>
                </a:tc>
                <a:extLst>
                  <a:ext uri="{0D108BD9-81ED-4DB2-BD59-A6C34878D82A}">
                    <a16:rowId xmlns:a16="http://schemas.microsoft.com/office/drawing/2014/main" val="10002"/>
                  </a:ext>
                </a:extLst>
              </a:tr>
            </a:tbl>
          </a:graphicData>
        </a:graphic>
      </p:graphicFrame>
      <p:sp>
        <p:nvSpPr>
          <p:cNvPr id="18455" name="AutoShape 54"/>
          <p:cNvSpPr>
            <a:spLocks/>
          </p:cNvSpPr>
          <p:nvPr/>
        </p:nvSpPr>
        <p:spPr bwMode="auto">
          <a:xfrm>
            <a:off x="6801486" y="3308033"/>
            <a:ext cx="534987" cy="2124075"/>
          </a:xfrm>
          <a:prstGeom prst="rightBrace">
            <a:avLst>
              <a:gd name="adj1" fmla="val 33086"/>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8456" name="Text Box 55"/>
          <p:cNvSpPr txBox="1">
            <a:spLocks noChangeArrowheads="1"/>
          </p:cNvSpPr>
          <p:nvPr/>
        </p:nvSpPr>
        <p:spPr bwMode="auto">
          <a:xfrm>
            <a:off x="7295798" y="3962083"/>
            <a:ext cx="1463040" cy="795089"/>
          </a:xfrm>
          <a:prstGeom prst="rect">
            <a:avLst/>
          </a:prstGeom>
          <a:solidFill>
            <a:srgbClr val="009900"/>
          </a:solidFill>
          <a:ln w="19050">
            <a:solidFill>
              <a:schemeClr val="tx1"/>
            </a:solidFill>
            <a:miter lim="800000"/>
            <a:headEnd type="none" w="med" len="lg"/>
            <a:tailEnd type="none" w="med" len="lg"/>
          </a:ln>
          <a:effectLst/>
        </p:spPr>
        <p:txBody>
          <a:bodyPr lIns="88900" tIns="88900" rIns="54864" bIns="88900">
            <a:spAutoFit/>
          </a:bodyPr>
          <a:lstStyle>
            <a:defPPr>
              <a:defRPr lang="en-US"/>
            </a:defPPr>
            <a:lvl1pPr algn="ctr">
              <a:defRPr sz="2000">
                <a:solidFill>
                  <a:srgbClr val="FFFFFF"/>
                </a:solidFill>
              </a:defRPr>
            </a:lvl1pPr>
            <a:lvl2pPr marL="742950" indent="-285750">
              <a:defRPr>
                <a:latin typeface="Arial" pitchFamily="34" charset="0"/>
              </a:defRPr>
            </a:lvl2pPr>
            <a:lvl3pPr marL="1143000" indent="-228600">
              <a:defRPr>
                <a:latin typeface="Arial" pitchFamily="34" charset="0"/>
              </a:defRPr>
            </a:lvl3pPr>
            <a:lvl4pPr marL="1600200" indent="-228600">
              <a:defRPr>
                <a:latin typeface="Arial" pitchFamily="34" charset="0"/>
              </a:defRPr>
            </a:lvl4pPr>
            <a:lvl5pPr marL="2057400" indent="-228600">
              <a:defRPr>
                <a:latin typeface="Arial" pitchFamily="34" charset="0"/>
              </a:defRPr>
            </a:lvl5pPr>
            <a:lvl6pPr marL="2514600" indent="-228600" eaLnBrk="0" fontAlgn="base" hangingPunct="0">
              <a:spcBef>
                <a:spcPct val="0"/>
              </a:spcBef>
              <a:spcAft>
                <a:spcPct val="0"/>
              </a:spcAft>
              <a:defRPr sz="2400">
                <a:latin typeface="Arial" pitchFamily="34" charset="0"/>
              </a:defRPr>
            </a:lvl6pPr>
            <a:lvl7pPr marL="2971800" indent="-228600" eaLnBrk="0" fontAlgn="base" hangingPunct="0">
              <a:spcBef>
                <a:spcPct val="0"/>
              </a:spcBef>
              <a:spcAft>
                <a:spcPct val="0"/>
              </a:spcAft>
              <a:defRPr sz="2400">
                <a:latin typeface="Arial" pitchFamily="34" charset="0"/>
              </a:defRPr>
            </a:lvl7pPr>
            <a:lvl8pPr marL="3429000" indent="-228600" eaLnBrk="0" fontAlgn="base" hangingPunct="0">
              <a:spcBef>
                <a:spcPct val="0"/>
              </a:spcBef>
              <a:spcAft>
                <a:spcPct val="0"/>
              </a:spcAft>
              <a:defRPr sz="2400">
                <a:latin typeface="Arial" pitchFamily="34" charset="0"/>
              </a:defRPr>
            </a:lvl8pPr>
            <a:lvl9pPr marL="3886200" indent="-228600" eaLnBrk="0" fontAlgn="base" hangingPunct="0">
              <a:spcBef>
                <a:spcPct val="0"/>
              </a:spcBef>
              <a:spcAft>
                <a:spcPct val="0"/>
              </a:spcAft>
              <a:defRPr sz="2400">
                <a:latin typeface="Arial" pitchFamily="34" charset="0"/>
              </a:defRPr>
            </a:lvl9pPr>
          </a:lstStyle>
          <a:p>
            <a:pPr algn="l"/>
            <a:r>
              <a:rPr lang="en-US" b="1" dirty="0"/>
              <a:t>general properties</a:t>
            </a:r>
          </a:p>
        </p:txBody>
      </p:sp>
      <p:sp>
        <p:nvSpPr>
          <p:cNvPr id="18457" name="AutoShape 56"/>
          <p:cNvSpPr>
            <a:spLocks/>
          </p:cNvSpPr>
          <p:nvPr/>
        </p:nvSpPr>
        <p:spPr bwMode="auto">
          <a:xfrm>
            <a:off x="6811011" y="5436871"/>
            <a:ext cx="534987" cy="654050"/>
          </a:xfrm>
          <a:prstGeom prst="rightBrace">
            <a:avLst>
              <a:gd name="adj1" fmla="val 20870"/>
              <a:gd name="adj2" fmla="val 50000"/>
            </a:avLst>
          </a:prstGeom>
          <a:noFill/>
          <a:ln w="1905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dirty="0"/>
          </a:p>
        </p:txBody>
      </p:sp>
      <p:sp>
        <p:nvSpPr>
          <p:cNvPr id="18458" name="Text Box 57"/>
          <p:cNvSpPr txBox="1">
            <a:spLocks noChangeArrowheads="1"/>
          </p:cNvSpPr>
          <p:nvPr/>
        </p:nvSpPr>
        <p:spPr bwMode="auto">
          <a:xfrm>
            <a:off x="7305323" y="5357496"/>
            <a:ext cx="1463040" cy="795089"/>
          </a:xfrm>
          <a:prstGeom prst="rect">
            <a:avLst/>
          </a:prstGeom>
          <a:solidFill>
            <a:srgbClr val="009900"/>
          </a:solidFill>
          <a:ln w="19050">
            <a:solidFill>
              <a:schemeClr val="tx1"/>
            </a:solidFill>
            <a:miter lim="800000"/>
            <a:headEnd type="none" w="med" len="lg"/>
            <a:tailEnd type="none" w="med" len="lg"/>
          </a:ln>
          <a:effectLst/>
        </p:spPr>
        <p:txBody>
          <a:bodyPr lIns="88900" tIns="88900" rIns="54864" bIns="88900">
            <a:spAutoFit/>
          </a:bodyPr>
          <a:lstStyle>
            <a:defPPr>
              <a:defRPr lang="en-US"/>
            </a:defPPr>
            <a:lvl1pPr algn="ctr">
              <a:defRPr sz="2000">
                <a:solidFill>
                  <a:srgbClr val="FFFFFF"/>
                </a:solidFill>
              </a:defRPr>
            </a:lvl1pPr>
            <a:lvl2pPr marL="742950" indent="-285750">
              <a:defRPr>
                <a:latin typeface="Arial" pitchFamily="34" charset="0"/>
              </a:defRPr>
            </a:lvl2pPr>
            <a:lvl3pPr marL="1143000" indent="-228600">
              <a:defRPr>
                <a:latin typeface="Arial" pitchFamily="34" charset="0"/>
              </a:defRPr>
            </a:lvl3pPr>
            <a:lvl4pPr marL="1600200" indent="-228600">
              <a:defRPr>
                <a:latin typeface="Arial" pitchFamily="34" charset="0"/>
              </a:defRPr>
            </a:lvl4pPr>
            <a:lvl5pPr marL="2057400" indent="-228600">
              <a:defRPr>
                <a:latin typeface="Arial" pitchFamily="34" charset="0"/>
              </a:defRPr>
            </a:lvl5pPr>
            <a:lvl6pPr marL="2514600" indent="-228600" eaLnBrk="0" fontAlgn="base" hangingPunct="0">
              <a:spcBef>
                <a:spcPct val="0"/>
              </a:spcBef>
              <a:spcAft>
                <a:spcPct val="0"/>
              </a:spcAft>
              <a:defRPr sz="2400">
                <a:latin typeface="Arial" pitchFamily="34" charset="0"/>
              </a:defRPr>
            </a:lvl6pPr>
            <a:lvl7pPr marL="2971800" indent="-228600" eaLnBrk="0" fontAlgn="base" hangingPunct="0">
              <a:spcBef>
                <a:spcPct val="0"/>
              </a:spcBef>
              <a:spcAft>
                <a:spcPct val="0"/>
              </a:spcAft>
              <a:defRPr sz="2400">
                <a:latin typeface="Arial" pitchFamily="34" charset="0"/>
              </a:defRPr>
            </a:lvl7pPr>
            <a:lvl8pPr marL="3429000" indent="-228600" eaLnBrk="0" fontAlgn="base" hangingPunct="0">
              <a:spcBef>
                <a:spcPct val="0"/>
              </a:spcBef>
              <a:spcAft>
                <a:spcPct val="0"/>
              </a:spcAft>
              <a:defRPr sz="2400">
                <a:latin typeface="Arial" pitchFamily="34" charset="0"/>
              </a:defRPr>
            </a:lvl8pPr>
            <a:lvl9pPr marL="3886200" indent="-228600" eaLnBrk="0" fontAlgn="base" hangingPunct="0">
              <a:spcBef>
                <a:spcPct val="0"/>
              </a:spcBef>
              <a:spcAft>
                <a:spcPct val="0"/>
              </a:spcAft>
              <a:defRPr sz="2400">
                <a:latin typeface="Arial" pitchFamily="34" charset="0"/>
              </a:defRPr>
            </a:lvl9pPr>
          </a:lstStyle>
          <a:p>
            <a:pPr algn="l"/>
            <a:r>
              <a:rPr lang="en-US" b="1" dirty="0"/>
              <a:t>variable properties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dirty="0"/>
              <a:t>Browsing the Descriptor Portion</a:t>
            </a:r>
          </a:p>
        </p:txBody>
      </p:sp>
      <p:sp>
        <p:nvSpPr>
          <p:cNvPr id="19459" name="Rectangle 2"/>
          <p:cNvSpPr>
            <a:spLocks noGrp="1" noChangeArrowheads="1"/>
          </p:cNvSpPr>
          <p:nvPr>
            <p:ph idx="1"/>
          </p:nvPr>
        </p:nvSpPr>
        <p:spPr>
          <a:xfrm>
            <a:off x="688975" y="1068388"/>
            <a:ext cx="7848600" cy="4267200"/>
          </a:xfrm>
        </p:spPr>
        <p:txBody>
          <a:bodyPr/>
          <a:lstStyle/>
          <a:p>
            <a:pPr marL="0" indent="0" eaLnBrk="1" hangingPunct="1">
              <a:buFont typeface="Monotype Sorts" pitchFamily="2" charset="2"/>
              <a:buNone/>
            </a:pPr>
            <a:r>
              <a:rPr lang="en-US" dirty="0"/>
              <a:t>Use </a:t>
            </a:r>
            <a:r>
              <a:rPr lang="en-US" i="1" dirty="0"/>
              <a:t>PROC CONTENTS </a:t>
            </a:r>
            <a:r>
              <a:rPr lang="en-US" dirty="0"/>
              <a:t>to display the descriptor portion of a SAS data set.</a:t>
            </a:r>
          </a:p>
        </p:txBody>
      </p:sp>
      <p:sp>
        <p:nvSpPr>
          <p:cNvPr id="7" name="Slide Number Placeholder 3"/>
          <p:cNvSpPr>
            <a:spLocks noGrp="1"/>
          </p:cNvSpPr>
          <p:nvPr>
            <p:ph type="sldNum" sz="quarter" idx="10"/>
          </p:nvPr>
        </p:nvSpPr>
        <p:spPr/>
        <p:txBody>
          <a:bodyPr/>
          <a:lstStyle/>
          <a:p>
            <a:pPr>
              <a:defRPr/>
            </a:pPr>
            <a:fld id="{A71C1339-D429-4A2E-A207-4FC6EDA5CE10}" type="slidenum">
              <a:rPr lang="en-US"/>
              <a:pPr>
                <a:defRPr/>
              </a:pPr>
              <a:t>9</a:t>
            </a:fld>
            <a:endParaRPr lang="en-US" b="0" dirty="0">
              <a:latin typeface="Times New Roman" pitchFamily="18" charset="0"/>
            </a:endParaRPr>
          </a:p>
        </p:txBody>
      </p:sp>
      <p:sp>
        <p:nvSpPr>
          <p:cNvPr id="19462" name="Rectangle 7"/>
          <p:cNvSpPr>
            <a:spLocks noChangeArrowheads="1"/>
          </p:cNvSpPr>
          <p:nvPr/>
        </p:nvSpPr>
        <p:spPr bwMode="auto">
          <a:xfrm>
            <a:off x="709613" y="2259222"/>
            <a:ext cx="6964362" cy="730456"/>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dirty="0">
                <a:latin typeface="Courier New" pitchFamily="49" charset="0"/>
              </a:rPr>
              <a:t>proc contents data=work.newsalesemps;</a:t>
            </a:r>
          </a:p>
          <a:p>
            <a:pPr>
              <a:lnSpc>
                <a:spcPct val="85000"/>
              </a:lnSpc>
            </a:pPr>
            <a:r>
              <a:rPr lang="en-US" b="1" dirty="0">
                <a:latin typeface="Courier New" pitchFamily="49" charset="0"/>
              </a:rPr>
              <a:t>run;</a:t>
            </a:r>
          </a:p>
        </p:txBody>
      </p:sp>
      <p:sp>
        <p:nvSpPr>
          <p:cNvPr id="19463" name="Text Box 8"/>
          <p:cNvSpPr txBox="1">
            <a:spLocks noChangeArrowheads="1"/>
          </p:cNvSpPr>
          <p:nvPr/>
        </p:nvSpPr>
        <p:spPr bwMode="auto">
          <a:xfrm>
            <a:off x="7934192" y="6324600"/>
            <a:ext cx="998671" cy="4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r"/>
            <a:r>
              <a:rPr lang="en-US" sz="1600" b="1" dirty="0"/>
              <a:t>p103d01</a:t>
            </a:r>
          </a:p>
        </p:txBody>
      </p:sp>
      <p:sp>
        <p:nvSpPr>
          <p:cNvPr id="182277" name="Rectangle 5"/>
          <p:cNvSpPr>
            <a:spLocks noChangeArrowheads="1"/>
          </p:cNvSpPr>
          <p:nvPr/>
        </p:nvSpPr>
        <p:spPr bwMode="auto">
          <a:xfrm>
            <a:off x="2590800" y="2874018"/>
            <a:ext cx="5837238" cy="1063625"/>
          </a:xfrm>
          <a:prstGeom prst="rect">
            <a:avLst/>
          </a:prstGeom>
          <a:solidFill>
            <a:srgbClr val="CDD9EF"/>
          </a:solidFill>
          <a:ln w="19050">
            <a:solidFill>
              <a:srgbClr val="000000"/>
            </a:solidFill>
            <a:miter lim="800000"/>
            <a:headEnd type="none" w="med" len="lg"/>
            <a:tailEnd type="none" w="med" len="lg"/>
          </a:ln>
          <a:effectLst>
            <a:outerShdw blurRad="50800" dist="107763" dir="2700001" algn="ctr" rotWithShape="0">
              <a:srgbClr val="000000">
                <a:alpha val="40000"/>
              </a:srgbClr>
            </a:outerShdw>
          </a:effectLst>
        </p:spPr>
        <p:txBody>
          <a:bodyPr wrap="none" lIns="88900" tIns="152400" rIns="88900" bIns="152400">
            <a:spAutoFit/>
          </a:bodyPr>
          <a:lstStyle/>
          <a:p>
            <a:pPr>
              <a:defRPr/>
            </a:pPr>
            <a:r>
              <a:rPr lang="en-US" b="1" dirty="0">
                <a:latin typeface="Arial"/>
              </a:rPr>
              <a:t>PROC CONTENTS DATA=</a:t>
            </a:r>
            <a:r>
              <a:rPr lang="en-US" i="1" dirty="0">
                <a:latin typeface="Arial"/>
              </a:rPr>
              <a:t>SAS-data-set</a:t>
            </a:r>
            <a:r>
              <a:rPr lang="en-US" b="1" dirty="0">
                <a:latin typeface="Arial"/>
              </a:rPr>
              <a:t>;</a:t>
            </a:r>
            <a:br>
              <a:rPr lang="en-US" b="1" dirty="0">
                <a:latin typeface="Arial"/>
              </a:rPr>
            </a:br>
            <a:r>
              <a:rPr lang="en-US" b="1" dirty="0">
                <a:latin typeface="Arial"/>
              </a:rPr>
              <a:t>RUN;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CHAPTERNUMBER" val="3"/>
  <p:tag name="SECTIONLABEL" val="Section"/>
  <p:tag name="APPENDIXLABEL" val="Appendix"/>
  <p:tag name="APPENDIXSTART" val="31"/>
  <p:tag name="MMPROD_UIDATA" val="&lt;database version=&quot;9.0&quot;&gt;&lt;object type=&quot;1&quot; unique_id=&quot;10001&quot;&gt;&lt;object type=&quot;8&quot; unique_id=&quot;10002&quot;&gt;&lt;/object&gt;&lt;object type=&quot;2&quot; unique_id=&quot;10005&quot;&gt;&lt;object type=&quot;3&quot; unique_id=&quot;10023&quot;&gt;&lt;property id=&quot;20148&quot; value=&quot;5&quot;/&gt;&lt;property id=&quot;20300&quot; value=&quot;Slide 8 - &amp;quot;Descriptor Portion&amp;quot;&quot;/&gt;&lt;property id=&quot;20307&quot; value=&quot;260&quot;/&gt;&lt;/object&gt;&lt;object type=&quot;3&quot; unique_id=&quot;10024&quot;&gt;&lt;property id=&quot;20148&quot; value=&quot;5&quot;/&gt;&lt;property id=&quot;20300&quot; value=&quot;Slide 9 - &amp;quot;Browsing the Descriptor Portion&amp;quot;&quot;/&gt;&lt;property id=&quot;20307&quot; value=&quot;261&quot;/&gt;&lt;/object&gt;&lt;object type=&quot;3&quot; unique_id=&quot;10025&quot;&gt;&lt;property id=&quot;20148&quot; value=&quot;5&quot;/&gt;&lt;property id=&quot;20300&quot; value=&quot;Slide 10 - &amp;quot;Viewing the Output&amp;quot;&quot;/&gt;&lt;property id=&quot;20307&quot; value=&quot;262&quot;/&gt;&lt;/object&gt;&lt;object type=&quot;3&quot; unique_id=&quot;10034&quot;&gt;&lt;property id=&quot;20148&quot; value=&quot;5&quot;/&gt;&lt;property id=&quot;20300&quot; value=&quot;Slide 21 - &amp;quot;SAS Date Values&amp;quot;&quot;/&gt;&lt;property id=&quot;20307&quot; value=&quot;273&quot;/&gt;&lt;/object&gt;&lt;object type=&quot;3&quot; unique_id=&quot;10043&quot;&gt;&lt;property id=&quot;20148&quot; value=&quot;5&quot;/&gt;&lt;property id=&quot;20300&quot; value=&quot;Slide 14 - &amp;quot;Browsing the Data Portion&amp;quot;&quot;/&gt;&lt;property id=&quot;20307&quot; value=&quot;283&quot;/&gt;&lt;/object&gt;&lt;object type=&quot;3&quot; unique_id=&quot;10044&quot;&gt;&lt;property id=&quot;20148&quot; value=&quot;5&quot;/&gt;&lt;property id=&quot;20300&quot; value=&quot;Slide 15 - &amp;quot;Viewing the Output&amp;quot;&quot;/&gt;&lt;property id=&quot;20307&quot; value=&quot;285&quot;/&gt;&lt;/object&gt;&lt;object type=&quot;3&quot; unique_id=&quot;10846&quot;&gt;&lt;property id=&quot;20148&quot; value=&quot;5&quot;/&gt;&lt;property id=&quot;20300&quot; value=&quot;Slide 3 - &amp;quot;Objectives&amp;quot;&quot;/&gt;&lt;property id=&quot;20307&quot; value=&quot;555&quot;/&gt;&lt;/object&gt;&lt;object type=&quot;3&quot; unique_id=&quot;10847&quot;&gt;&lt;property id=&quot;20148&quot; value=&quot;5&quot;/&gt;&lt;property id=&quot;20300&quot; value=&quot;Slide 4 - &amp;quot;Business Scenario&amp;quot;&quot;/&gt;&lt;property id=&quot;20307&quot; value=&quot;533&quot;/&gt;&lt;/object&gt;&lt;object type=&quot;3&quot; unique_id=&quot;10848&quot;&gt;&lt;property id=&quot;20148&quot; value=&quot;5&quot;/&gt;&lt;property id=&quot;20300&quot; value=&quot;Slide 5 - &amp;quot;What Is a SAS Data Set?&amp;quot;&quot;/&gt;&lt;property id=&quot;20307&quot; value=&quot;530&quot;/&gt;&lt;/object&gt;&lt;object type=&quot;3&quot; unique_id=&quot;10849&quot;&gt;&lt;property id=&quot;20148&quot; value=&quot;5&quot;/&gt;&lt;property id=&quot;20300&quot; value=&quot;Slide 6 - &amp;quot;SAS Data Set Terminology&amp;quot;&quot;/&gt;&lt;property id=&quot;20307&quot; value=&quot;542&quot;/&gt;&lt;/object&gt;&lt;object type=&quot;3&quot; unique_id=&quot;10850&quot;&gt;&lt;property id=&quot;20148&quot; value=&quot;5&quot;/&gt;&lt;property id=&quot;20300&quot; value=&quot;Slide 7 - &amp;quot;SAS Data Set Terminology&amp;quot;&quot;/&gt;&lt;property id=&quot;20307&quot; value=&quot;531&quot;/&gt;&lt;/object&gt;&lt;object type=&quot;3&quot; unique_id=&quot;10851&quot;&gt;&lt;property id=&quot;20148&quot; value=&quot;5&quot;/&gt;&lt;property id=&quot;20300&quot; value=&quot;Slide 13 - &amp;quot;Data Portion&amp;quot;&quot;/&gt;&lt;property id=&quot;20307&quot; value=&quot;532&quot;/&gt;&lt;/object&gt;&lt;object type=&quot;3&quot; unique_id=&quot;10852&quot;&gt;&lt;property id=&quot;20148&quot; value=&quot;5&quot;/&gt;&lt;property id=&quot;20300&quot; value=&quot;Slide 16 - &amp;quot;SAS Variable Names&amp;quot;&quot;/&gt;&lt;property id=&quot;20307&quot; value=&quot;543&quot;/&gt;&lt;/object&gt;&lt;object type=&quot;3&quot; unique_id=&quot;10853&quot;&gt;&lt;property id=&quot;20148&quot; value=&quot;5&quot;/&gt;&lt;property id=&quot;20300&quot; value=&quot;Slide 17 - &amp;quot;3.02 Multiple Answer Poll&amp;quot;&quot;/&gt;&lt;property id=&quot;20307&quot; value=&quot;499&quot;/&gt;&lt;/object&gt;&lt;object type=&quot;3&quot; unique_id=&quot;10854&quot;&gt;&lt;property id=&quot;20148&quot; value=&quot;5&quot;/&gt;&lt;property id=&quot;20300&quot; value=&quot;Slide 18 - &amp;quot;3.02 Multiple Answer Poll – Correct Answer&amp;quot;&quot;/&gt;&lt;property id=&quot;20307&quot; value=&quot;500&quot;/&gt;&lt;/object&gt;&lt;object type=&quot;3&quot; unique_id=&quot;10855&quot;&gt;&lt;property id=&quot;20148&quot; value=&quot;5&quot;/&gt;&lt;property id=&quot;20300&quot; value=&quot;Slide 19 - &amp;quot;Data Types&amp;quot;&quot;/&gt;&lt;property id=&quot;20307&quot; value=&quot;597&quot;/&gt;&lt;/object&gt;&lt;object type=&quot;3&quot; unique_id=&quot;10856&quot;&gt;&lt;property id=&quot;20148&quot; value=&quot;5&quot;/&gt;&lt;property id=&quot;20300&quot; value=&quot;Slide 20 - &amp;quot;Missing Data Values&amp;quot;&quot;/&gt;&lt;property id=&quot;20307&quot; value=&quot;522&quot;/&gt;&lt;/object&gt;&lt;object type=&quot;3&quot; unique_id=&quot;10887&quot;&gt;&lt;property id=&quot;20148&quot; value=&quot;5&quot;/&gt;&lt;property id=&quot;20300&quot; value=&quot;Slide 49&quot;/&gt;&lt;property id=&quot;20307&quot; value=&quot;572&quot;/&gt;&lt;/object&gt;&lt;object type=&quot;3&quot; unique_id=&quot;10888&quot;&gt;&lt;property id=&quot;20148&quot; value=&quot;5&quot;/&gt;&lt;property id=&quot;20300&quot; value=&quot;Slide 50&quot;/&gt;&lt;property id=&quot;20307&quot; value=&quot;573&quot;/&gt;&lt;/object&gt;&lt;object type=&quot;3&quot; unique_id=&quot;10889&quot;&gt;&lt;property id=&quot;20148&quot; value=&quot;5&quot;/&gt;&lt;property id=&quot;20300&quot; value=&quot;Slide 51&quot;/&gt;&lt;property id=&quot;20307&quot; value=&quot;574&quot;/&gt;&lt;/object&gt;&lt;object type=&quot;3&quot; unique_id=&quot;10890&quot;&gt;&lt;property id=&quot;20148&quot; value=&quot;5&quot;/&gt;&lt;property id=&quot;20300&quot; value=&quot;Slide 52&quot;/&gt;&lt;property id=&quot;20307&quot; value=&quot;575&quot;/&gt;&lt;/object&gt;&lt;object type=&quot;3&quot; unique_id=&quot;10891&quot;&gt;&lt;property id=&quot;20148&quot; value=&quot;5&quot;/&gt;&lt;property id=&quot;20300&quot; value=&quot;Slide 53&quot;/&gt;&lt;property id=&quot;20307&quot; value=&quot;576&quot;/&gt;&lt;/object&gt;&lt;object type=&quot;3&quot; unique_id=&quot;10892&quot;&gt;&lt;property id=&quot;20148&quot; value=&quot;5&quot;/&gt;&lt;property id=&quot;20300&quot; value=&quot;Slide 54&quot;/&gt;&lt;property id=&quot;20307&quot; value=&quot;577&quot;/&gt;&lt;/object&gt;&lt;object type=&quot;3&quot; unique_id=&quot;10895&quot;&gt;&lt;property id=&quot;20148&quot; value=&quot;5&quot;/&gt;&lt;property id=&quot;20300&quot; value=&quot;Slide 55&quot;/&gt;&lt;property id=&quot;20307&quot; value=&quot;580&quot;/&gt;&lt;/object&gt;&lt;object type=&quot;3&quot; unique_id=&quot;10896&quot;&gt;&lt;property id=&quot;20148&quot; value=&quot;5&quot;/&gt;&lt;property id=&quot;20300&quot; value=&quot;Slide 56&quot;/&gt;&lt;property id=&quot;20307&quot; value=&quot;581&quot;/&gt;&lt;/object&gt;&lt;object type=&quot;3&quot; unique_id=&quot;10899&quot;&gt;&lt;property id=&quot;20148&quot; value=&quot;5&quot;/&gt;&lt;property id=&quot;20300&quot; value=&quot;Slide 57&quot;/&gt;&lt;property id=&quot;20307&quot; value=&quot;584&quot;/&gt;&lt;/object&gt;&lt;object type=&quot;3&quot; unique_id=&quot;10900&quot;&gt;&lt;property id=&quot;20148&quot; value=&quot;5&quot;/&gt;&lt;property id=&quot;20300&quot; value=&quot;Slide 58&quot;/&gt;&lt;property id=&quot;20307&quot; value=&quot;596&quot;/&gt;&lt;/object&gt;&lt;object type=&quot;3&quot; unique_id=&quot;10905&quot;&gt;&lt;property id=&quot;20148&quot; value=&quot;5&quot;/&gt;&lt;property id=&quot;20300&quot; value=&quot;Slide 59&quot;/&gt;&lt;property id=&quot;20307&quot; value=&quot;590&quot;/&gt;&lt;/object&gt;&lt;object type=&quot;3&quot; unique_id=&quot;10906&quot;&gt;&lt;property id=&quot;20148&quot; value=&quot;5&quot;/&gt;&lt;property id=&quot;20300&quot; value=&quot;Slide 60&quot;/&gt;&lt;property id=&quot;20307&quot; value=&quot;591&quot;/&gt;&lt;/object&gt;&lt;object type=&quot;3&quot; unique_id=&quot;10907&quot;&gt;&lt;property id=&quot;20148&quot; value=&quot;5&quot;/&gt;&lt;property id=&quot;20300&quot; value=&quot;Slide 1 - &amp;quot;Chapter 3: Accessing Data&amp;quot;&quot;/&gt;&lt;property id=&quot;20307&quot; value=&quot;622&quot;/&gt;&lt;/object&gt;&lt;object type=&quot;3&quot; unique_id=&quot;10908&quot;&gt;&lt;property id=&quot;20148&quot; value=&quot;5&quot;/&gt;&lt;property id=&quot;20300&quot; value=&quot;Slide 2 - &amp;quot;Chapter 3: Accessing Data&amp;quot;&quot;/&gt;&lt;property id=&quot;20307&quot; value=&quot;624&quot;/&gt;&lt;/object&gt;&lt;object type=&quot;3&quot; unique_id=&quot;10909&quot;&gt;&lt;property id=&quot;20148&quot; value=&quot;5&quot;/&gt;&lt;property id=&quot;20300&quot; value=&quot;Slide 24&quot;/&gt;&lt;property id=&quot;20307&quot; value=&quot;625&quot;/&gt;&lt;/object&gt;&lt;object type=&quot;3&quot; unique_id=&quot;10910&quot;&gt;&lt;property id=&quot;20148&quot; value=&quot;5&quot;/&gt;&lt;property id=&quot;20300&quot; value=&quot;Slide 25 - &amp;quot;Exercise&amp;quot;&quot;/&gt;&lt;property id=&quot;20307&quot; value=&quot;626&quot;/&gt;&lt;/object&gt;&lt;object type=&quot;3&quot; unique_id=&quot;10911&quot;&gt;&lt;property id=&quot;20148&quot; value=&quot;5&quot;/&gt;&lt;property id=&quot;20300&quot; value=&quot;Slide 26 - &amp;quot;Chapter 3: Accessing Data&amp;quot;&quot;/&gt;&lt;property id=&quot;20307&quot; value=&quot;632&quot;/&gt;&lt;/object&gt;&lt;object type=&quot;3&quot; unique_id=&quot;10921&quot;&gt;&lt;property id=&quot;20148&quot; value=&quot;5&quot;/&gt;&lt;property id=&quot;20300&quot; value=&quot;Slide 48&quot;/&gt;&lt;property id=&quot;20307&quot; value=&quot;631&quot;/&gt;&lt;/object&gt;&lt;object type=&quot;3&quot; unique_id=&quot;10922&quot;&gt;&lt;property id=&quot;20148&quot; value=&quot;5&quot;/&gt;&lt;property id=&quot;20300&quot; value=&quot;Slide 61&quot;/&gt;&lt;property id=&quot;20307&quot; value=&quot;633&quot;/&gt;&lt;/object&gt;&lt;object type=&quot;3&quot; unique_id=&quot;10923&quot;&gt;&lt;property id=&quot;20148&quot; value=&quot;5&quot;/&gt;&lt;property id=&quot;20300&quot; value=&quot;Slide 62&quot;/&gt;&lt;property id=&quot;20307&quot; value=&quot;634&quot;/&gt;&lt;/object&gt;&lt;object type=&quot;3&quot; unique_id=&quot;10924&quot;&gt;&lt;property id=&quot;20148&quot; value=&quot;5&quot;/&gt;&lt;property id=&quot;20300&quot; value=&quot;Slide 63&quot;/&gt;&lt;property id=&quot;20307&quot; value=&quot;635&quot;/&gt;&lt;/object&gt;&lt;object type=&quot;3&quot; unique_id=&quot;10925&quot;&gt;&lt;property id=&quot;20148&quot; value=&quot;5&quot;/&gt;&lt;property id=&quot;20300&quot; value=&quot;Slide 64&quot;/&gt;&lt;property id=&quot;20307&quot; value=&quot;636&quot;/&gt;&lt;/object&gt;&lt;object type=&quot;3&quot; unique_id=&quot;10926&quot;&gt;&lt;property id=&quot;20148&quot; value=&quot;5&quot;/&gt;&lt;property id=&quot;20300&quot; value=&quot;Slide 65&quot;/&gt;&lt;property id=&quot;20307&quot; value=&quot;639&quot;/&gt;&lt;/object&gt;&lt;object type=&quot;3&quot; unique_id=&quot;10927&quot;&gt;&lt;property id=&quot;20148&quot; value=&quot;5&quot;/&gt;&lt;property id=&quot;20300&quot; value=&quot;Slide 66&quot;/&gt;&lt;property id=&quot;20307&quot; value=&quot;641&quot;/&gt;&lt;/object&gt;&lt;object type=&quot;3&quot; unique_id=&quot;10928&quot;&gt;&lt;property id=&quot;20148&quot; value=&quot;5&quot;/&gt;&lt;property id=&quot;20300&quot; value=&quot;Slide 67&quot;/&gt;&lt;property id=&quot;20307&quot; value=&quot;640&quot;/&gt;&lt;/object&gt;&lt;object type=&quot;3&quot; unique_id=&quot;10929&quot;&gt;&lt;property id=&quot;20148&quot; value=&quot;5&quot;/&gt;&lt;property id=&quot;20300&quot; value=&quot;Slide 68&quot;/&gt;&lt;property id=&quot;20307&quot; value=&quot;643&quot;/&gt;&lt;/object&gt;&lt;object type=&quot;3&quot; unique_id=&quot;11271&quot;&gt;&lt;property id=&quot;20148&quot; value=&quot;5&quot;/&gt;&lt;property id=&quot;20300&quot; value=&quot;Slide 11 - &amp;quot;3.01 Short Answer Poll&amp;quot;&quot;/&gt;&lt;property id=&quot;20307&quot; value=&quot;644&quot;/&gt;&lt;/object&gt;&lt;object type=&quot;3&quot; unique_id=&quot;11272&quot;&gt;&lt;property id=&quot;20148&quot; value=&quot;5&quot;/&gt;&lt;property id=&quot;20300&quot; value=&quot;Slide 12 - &amp;quot;3.01 Short Answer Poll – Correct Answer&amp;quot;&quot;/&gt;&lt;property id=&quot;20307&quot; value=&quot;645&quot;/&gt;&lt;/object&gt;&lt;object type=&quot;3&quot; unique_id=&quot;11273&quot;&gt;&lt;property id=&quot;20148&quot; value=&quot;5&quot;/&gt;&lt;property id=&quot;20300&quot; value=&quot;Slide 22 - &amp;quot;3.03 Short Answer Poll&amp;quot;&quot;/&gt;&lt;property id=&quot;20307&quot; value=&quot;646&quot;/&gt;&lt;/object&gt;&lt;object type=&quot;3&quot; unique_id=&quot;11274&quot;&gt;&lt;property id=&quot;20148&quot; value=&quot;5&quot;/&gt;&lt;property id=&quot;20300&quot; value=&quot;Slide 23 - &amp;quot;3.03 Short Answer Poll – Correct Answer&amp;quot;&quot;/&gt;&lt;property id=&quot;20307&quot; value=&quot;647&quot;/&gt;&lt;/object&gt;&lt;object type=&quot;3&quot; unique_id=&quot;13068&quot;&gt;&lt;property id=&quot;20148&quot; value=&quot;5&quot;/&gt;&lt;property id=&quot;20300&quot; value=&quot;Slide 27 - &amp;quot;Objectives&amp;quot;&quot;/&gt;&lt;property id=&quot;20307&quot; value=&quot;648&quot;/&gt;&lt;/object&gt;&lt;object type=&quot;3&quot; unique_id=&quot;13069&quot;&gt;&lt;property id=&quot;20148&quot; value=&quot;5&quot;/&gt;&lt;property id=&quot;20300&quot; value=&quot;Slide 28 - &amp;quot;Business Scenario&amp;quot;&quot;/&gt;&lt;property id=&quot;20307&quot; value=&quot;649&quot;/&gt;&lt;/object&gt;&lt;object type=&quot;3&quot; unique_id=&quot;13070&quot;&gt;&lt;property id=&quot;20148&quot; value=&quot;5&quot;/&gt;&lt;property id=&quot;20300&quot; value=&quot;Slide 29 - &amp;quot;SAS Libraries&amp;quot;&quot;/&gt;&lt;property id=&quot;20307&quot; value=&quot;650&quot;/&gt;&lt;/object&gt;&lt;object type=&quot;3&quot; unique_id=&quot;13071&quot;&gt;&lt;property id=&quot;20148&quot; value=&quot;5&quot;/&gt;&lt;property id=&quot;20300&quot; value=&quot;Slide 30 - &amp;quot;How SAS Libraries Are Defined&amp;quot;&quot;/&gt;&lt;property id=&quot;20307&quot; value=&quot;651&quot;/&gt;&lt;/object&gt;&lt;object type=&quot;3&quot; unique_id=&quot;13072&quot;&gt;&lt;property id=&quot;20148&quot; value=&quot;5&quot;/&gt;&lt;property id=&quot;20300&quot; value=&quot;Slide 31 - &amp;quot;Temporary Library&amp;quot;&quot;/&gt;&lt;property id=&quot;20307&quot; value=&quot;652&quot;/&gt;&lt;/object&gt;&lt;object type=&quot;3&quot; unique_id=&quot;13073&quot;&gt;&lt;property id=&quot;20148&quot; value=&quot;5&quot;/&gt;&lt;property id=&quot;20300&quot; value=&quot;Slide 32 - &amp;quot;Permanent Libraries&amp;quot;&quot;/&gt;&lt;property id=&quot;20307&quot; value=&quot;653&quot;/&gt;&lt;/object&gt;&lt;object type=&quot;3&quot; unique_id=&quot;13074&quot;&gt;&lt;property id=&quot;20148&quot; value=&quot;5&quot;/&gt;&lt;property id=&quot;20300&quot; value=&quot;Slide 33 - &amp;quot;Accessing SAS Data Sets&amp;quot;&quot;/&gt;&lt;property id=&quot;20307&quot; value=&quot;654&quot;/&gt;&lt;/object&gt;&lt;object type=&quot;3&quot; unique_id=&quot;13075&quot;&gt;&lt;property id=&quot;20148&quot; value=&quot;5&quot;/&gt;&lt;property id=&quot;20300&quot; value=&quot;Slide 34 - &amp;quot;Business Scenario&amp;quot;&quot;/&gt;&lt;property id=&quot;20307&quot; value=&quot;655&quot;/&gt;&lt;/object&gt;&lt;object type=&quot;3&quot; unique_id=&quot;13076&quot;&gt;&lt;property id=&quot;20148&quot; value=&quot;5&quot;/&gt;&lt;property id=&quot;20300&quot; value=&quot;Slide 35 - &amp;quot;User-Defined Libraries&amp;quot;&quot;/&gt;&lt;property id=&quot;20307&quot; value=&quot;656&quot;/&gt;&lt;/object&gt;&lt;object type=&quot;3&quot; unique_id=&quot;13077&quot;&gt;&lt;property id=&quot;20148&quot; value=&quot;5&quot;/&gt;&lt;property id=&quot;20300&quot; value=&quot;Slide 36 - &amp;quot;User-Defined Libraries&amp;quot;&quot;/&gt;&lt;property id=&quot;20307&quot; value=&quot;657&quot;/&gt;&lt;/object&gt;&lt;object type=&quot;3&quot; unique_id=&quot;13078&quot;&gt;&lt;property id=&quot;20148&quot; value=&quot;5&quot;/&gt;&lt;property id=&quot;20300&quot; value=&quot;Slide 37 - &amp;quot;LIBNAME Statement&amp;quot;&quot;/&gt;&lt;property id=&quot;20307&quot; value=&quot;658&quot;/&gt;&lt;/object&gt;&lt;object type=&quot;3&quot; unique_id=&quot;13079&quot;&gt;&lt;property id=&quot;20148&quot; value=&quot;5&quot;/&gt;&lt;property id=&quot;20300&quot; value=&quot;Slide 38 - &amp;quot;LIBNAME Statement&amp;quot;&quot;/&gt;&lt;property id=&quot;20307&quot; value=&quot;659&quot;/&gt;&lt;/object&gt;&lt;object type=&quot;3&quot; unique_id=&quot;13080&quot;&gt;&lt;property id=&quot;20148&quot; value=&quot;5&quot;/&gt;&lt;property id=&quot;20300&quot; value=&quot;Slide 39 - &amp;quot;Changing or Canceling a Libref&amp;quot;&quot;/&gt;&lt;property id=&quot;20307&quot; value=&quot;660&quot;/&gt;&lt;/object&gt;&lt;object type=&quot;3&quot; unique_id=&quot;13081&quot;&gt;&lt;property id=&quot;20148&quot; value=&quot;5&quot;/&gt;&lt;property id=&quot;20300&quot; value=&quot;Slide 40 - &amp;quot;3.04 Multiple Choice Poll&amp;quot;&quot;/&gt;&lt;property id=&quot;20307&quot; value=&quot;661&quot;/&gt;&lt;/object&gt;&lt;object type=&quot;3&quot; unique_id=&quot;13082&quot;&gt;&lt;property id=&quot;20148&quot; value=&quot;5&quot;/&gt;&lt;property id=&quot;20300&quot; value=&quot;Slide 41 - &amp;quot;3.04 Multiple Choice Poll – Correct Answer&amp;quot;&quot;/&gt;&lt;property id=&quot;20307&quot; value=&quot;662&quot;/&gt;&lt;/object&gt;&lt;object type=&quot;3&quot; unique_id=&quot;13083&quot;&gt;&lt;property id=&quot;20148&quot; value=&quot;5&quot;/&gt;&lt;property id=&quot;20300&quot; value=&quot;Slide 42 - &amp;quot;Browsing a Library&amp;quot;&quot;/&gt;&lt;property id=&quot;20307&quot; value=&quot;663&quot;/&gt;&lt;/object&gt;&lt;object type=&quot;3&quot; unique_id=&quot;13084&quot;&gt;&lt;property id=&quot;20148&quot; value=&quot;5&quot;/&gt;&lt;property id=&quot;20300&quot; value=&quot;Slide 43 - &amp;quot;Browsing a Library Programmatically&amp;quot;&quot;/&gt;&lt;property id=&quot;20307&quot; value=&quot;664&quot;/&gt;&lt;/object&gt;&lt;object type=&quot;3&quot; unique_id=&quot;13085&quot;&gt;&lt;property id=&quot;20148&quot; value=&quot;5&quot;/&gt;&lt;property id=&quot;20300&quot; value=&quot;Slide 44 - &amp;quot;Viewing the Output&amp;quot;&quot;/&gt;&lt;property id=&quot;20307&quot; value=&quot;665&quot;/&gt;&lt;/object&gt;&lt;object type=&quot;3&quot; unique_id=&quot;13086&quot;&gt;&lt;property id=&quot;20148&quot; value=&quot;5&quot;/&gt;&lt;property id=&quot;20300&quot; value=&quot;Slide 45 - &amp;quot;Browsing a SAS Library Programmatically&amp;quot;&quot;/&gt;&lt;property id=&quot;20307&quot; value=&quot;667&quot;/&gt;&lt;/object&gt;&lt;object type=&quot;3&quot; unique_id=&quot;13087&quot;&gt;&lt;property id=&quot;20148&quot; value=&quot;5&quot;/&gt;&lt;property id=&quot;20300&quot; value=&quot;Slide 46&quot;/&gt;&lt;property id=&quot;20307&quot; value=&quot;666&quot;/&gt;&lt;/object&gt;&lt;object type=&quot;3&quot; unique_id=&quot;13088&quot;&gt;&lt;property id=&quot;20148&quot; value=&quot;5&quot;/&gt;&lt;property id=&quot;20300&quot; value=&quot;Slide 47 - &amp;quot;Exercises&amp;quot;&quot;/&gt;&lt;property id=&quot;20307&quot; value=&quot;668&quot;/&gt;&lt;/object&gt;&lt;/object&gt;&lt;/object&gt;&lt;/database&gt;"/>
  <p:tag name="NOTESTAGS" val=""/>
  <p:tag name="CHAPTERTITLE" val="Accessing Data"/>
  <p:tag name="CHAPTERHEADING" val="Chapter 3"/>
  <p:tag name="CHAPTERLABEL" val="Chapter"/>
  <p:tag name="PPTADDIN" val="C:\Program Files (x86)\PowerServ2\Templates\CDSPptAddin_2015.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1.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12.xml><?xml version="1.0" encoding="utf-8"?>
<p:tagLst xmlns:a="http://schemas.openxmlformats.org/drawingml/2006/main" xmlns:r="http://schemas.openxmlformats.org/officeDocument/2006/relationships" xmlns:p="http://schemas.openxmlformats.org/presentationml/2006/main">
  <p:tag name="SLIDETYPE" val="QA"/>
</p:tagLst>
</file>

<file path=ppt/tags/tag13.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2"/>
  <p:tag name="SECTIONNUMBER" val="0"/>
  <p:tag name="SHAPETABLE" val="Group Organizer"/>
  <p:tag name="SLIDETYPE" val="Organizer"/>
</p:tagLst>
</file>

<file path=ppt/tags/tag14.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6.xml><?xml version="1.0" encoding="utf-8"?>
<p:tagLst xmlns:a="http://schemas.openxmlformats.org/drawingml/2006/main" xmlns:r="http://schemas.openxmlformats.org/officeDocument/2006/relationships" xmlns:p="http://schemas.openxmlformats.org/presentationml/2006/main">
  <p:tag name="SLIDETYPE" val="Demo"/>
</p:tagLst>
</file>

<file path=ppt/tags/tag17.xml><?xml version="1.0" encoding="utf-8"?>
<p:tagLst xmlns:a="http://schemas.openxmlformats.org/drawingml/2006/main" xmlns:r="http://schemas.openxmlformats.org/officeDocument/2006/relationships" xmlns:p="http://schemas.openxmlformats.org/presentationml/2006/main">
  <p:tag name="SLIDETYPE" val="QA"/>
</p:tagLst>
</file>

<file path=ppt/tags/tag18.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FONT_COLOR" val="16746772"/>
  <p:tag name="HIGHLIGHT_COLOR" val="16777215"/>
  <p:tag name="HIGHLIGHT_FONT_SIZE" val="24"/>
  <p:tag name="SECTIONCOUNT" val="2"/>
  <p:tag name="SECTIONNUMBER" val="0"/>
  <p:tag name="SLIDETYPE" val="Organizer"/>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2"/>
  <p:tag name="SECTIONNUMBER" val="0"/>
  <p:tag name="SHAPETABLE" val="Group Organizer"/>
  <p:tag name="SLIDETYPE" val="Organizer"/>
</p:tagLst>
</file>

<file path=ppt/tags/tag4.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9.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24391</TotalTime>
  <Words>3434</Words>
  <Application>Microsoft Office PowerPoint</Application>
  <PresentationFormat>On-screen Show (4:3)</PresentationFormat>
  <Paragraphs>746</Paragraphs>
  <Slides>56</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MS PGothic</vt:lpstr>
      <vt:lpstr>MS PGothic</vt:lpstr>
      <vt:lpstr>Arial</vt:lpstr>
      <vt:lpstr>Arial Narrow</vt:lpstr>
      <vt:lpstr>Courier New</vt:lpstr>
      <vt:lpstr>Monotype Sorts</vt:lpstr>
      <vt:lpstr>SAS Monospace</vt:lpstr>
      <vt:lpstr>Times New Roman</vt:lpstr>
      <vt:lpstr>Trebuchet MS</vt:lpstr>
      <vt:lpstr>Wingdings</vt:lpstr>
      <vt:lpstr>SAS2010</vt:lpstr>
      <vt:lpstr>Chapter 3: Accessing Data</vt:lpstr>
      <vt:lpstr>Chapter 3: Accessing Data</vt:lpstr>
      <vt:lpstr>Objectives</vt:lpstr>
      <vt:lpstr>Business Scenario</vt:lpstr>
      <vt:lpstr>What Is a SAS Data Set?</vt:lpstr>
      <vt:lpstr>SAS Data Set Terminology</vt:lpstr>
      <vt:lpstr>SAS Data Set Terminology</vt:lpstr>
      <vt:lpstr>Descriptor Portion</vt:lpstr>
      <vt:lpstr>Browsing the Descriptor Portion</vt:lpstr>
      <vt:lpstr>Viewing the Output</vt:lpstr>
      <vt:lpstr>3.01 Short Answer Poll</vt:lpstr>
      <vt:lpstr>3.01 Short Answer Poll – Correct Answer</vt:lpstr>
      <vt:lpstr>Data Portion</vt:lpstr>
      <vt:lpstr>Browsing the Data Portion</vt:lpstr>
      <vt:lpstr>Viewing the Output</vt:lpstr>
      <vt:lpstr>SAS Variable Names</vt:lpstr>
      <vt:lpstr>3.02 Multiple Answer Poll</vt:lpstr>
      <vt:lpstr>3.02 Multiple Answer Poll – Correct Answer</vt:lpstr>
      <vt:lpstr>Data Types</vt:lpstr>
      <vt:lpstr>Missing Data Values</vt:lpstr>
      <vt:lpstr>SAS Date Values</vt:lpstr>
      <vt:lpstr>3.03 Short Answer Poll</vt:lpstr>
      <vt:lpstr>3.03 Short Answer Poll – Correct Answer</vt:lpstr>
      <vt:lpstr>PowerPoint Presentation</vt:lpstr>
      <vt:lpstr>Chapter 3: Accessing Data</vt:lpstr>
      <vt:lpstr>Objectives</vt:lpstr>
      <vt:lpstr>Business Scenario</vt:lpstr>
      <vt:lpstr>SAS Libraries</vt:lpstr>
      <vt:lpstr>How SAS Libraries Are Defined</vt:lpstr>
      <vt:lpstr>Temporary Library</vt:lpstr>
      <vt:lpstr>Permanent Libraries</vt:lpstr>
      <vt:lpstr>Accessing SAS Data Sets</vt:lpstr>
      <vt:lpstr>Business Scenario</vt:lpstr>
      <vt:lpstr>User-Defined Libraries</vt:lpstr>
      <vt:lpstr>User-Defined Libraries</vt:lpstr>
      <vt:lpstr>LIBNAME Statement</vt:lpstr>
      <vt:lpstr>LIBNAME Statement</vt:lpstr>
      <vt:lpstr>Changing or Canceling a Libref</vt:lpstr>
      <vt:lpstr>3.04 Multiple Choice Poll</vt:lpstr>
      <vt:lpstr>3.04 Multiple Choice Poll – Correct Answer</vt:lpstr>
      <vt:lpstr>Browsing a Library</vt:lpstr>
      <vt:lpstr>Browsing a Library Programmatically</vt:lpstr>
      <vt:lpstr>Viewing the Output</vt:lpstr>
      <vt:lpstr>Browsing a SAS Library Programmatically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A Bayo</dc:creator>
  <cp:lastModifiedBy>Morgan31955</cp:lastModifiedBy>
  <cp:revision>609</cp:revision>
  <cp:lastPrinted>2012-04-23T18:37:51Z</cp:lastPrinted>
  <dcterms:created xsi:type="dcterms:W3CDTF">2012-02-15T15:18:49Z</dcterms:created>
  <dcterms:modified xsi:type="dcterms:W3CDTF">2017-12-12T19:34:41Z</dcterms:modified>
</cp:coreProperties>
</file>