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58.xml" ContentType="application/vnd.openxmlformats-officedocument.presentationml.tags+xml"/>
  <Override PartName="/ppt/notesSlides/notesSlide62.xml" ContentType="application/vnd.openxmlformats-officedocument.presentationml.notesSlide+xml"/>
  <Override PartName="/ppt/tags/tag59.xml" ContentType="application/vnd.openxmlformats-officedocument.presentationml.tags+xml"/>
  <Override PartName="/ppt/notesSlides/notesSlide63.xml" ContentType="application/vnd.openxmlformats-officedocument.presentationml.notesSlide+xml"/>
  <Override PartName="/ppt/tags/tag60.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5.xml" ContentType="application/vnd.openxmlformats-officedocument.presentationml.tags+xml"/>
  <Override PartName="/ppt/notesSlides/notesSlide7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7.xml" ContentType="application/vnd.openxmlformats-officedocument.presentationml.notesSlide+xml"/>
  <Override PartName="/ppt/tags/tag74.xml" ContentType="application/vnd.openxmlformats-officedocument.presentationml.tags+xml"/>
  <Override PartName="/ppt/notesSlides/notesSlide78.xml" ContentType="application/vnd.openxmlformats-officedocument.presentationml.notesSlide+xml"/>
  <Override PartName="/ppt/tags/tag75.xml" ContentType="application/vnd.openxmlformats-officedocument.presentationml.tags+xml"/>
  <Override PartName="/ppt/notesSlides/notesSlide79.xml" ContentType="application/vnd.openxmlformats-officedocument.presentationml.notesSlide+xml"/>
  <Override PartName="/ppt/tags/tag76.xml" ContentType="application/vnd.openxmlformats-officedocument.presentationml.tags+xml"/>
  <Override PartName="/ppt/notesSlides/notesSlide8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92.xml" ContentType="application/vnd.openxmlformats-officedocument.presentationml.tags+xml"/>
  <Override PartName="/ppt/notesSlides/notesSlide86.xml" ContentType="application/vnd.openxmlformats-officedocument.presentationml.notesSlide+xml"/>
  <Override PartName="/ppt/tags/tag9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9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92.xml" ContentType="application/vnd.openxmlformats-officedocument.presentationml.notesSlide+xml"/>
  <Override PartName="/ppt/tags/tag98.xml" ContentType="application/vnd.openxmlformats-officedocument.presentationml.tags+xml"/>
  <Override PartName="/ppt/notesSlides/notesSlide93.xml" ContentType="application/vnd.openxmlformats-officedocument.presentationml.notesSlide+xml"/>
  <Override PartName="/ppt/tags/tag99.xml" ContentType="application/vnd.openxmlformats-officedocument.presentationml.tags+xml"/>
  <Override PartName="/ppt/notesSlides/notesSlide94.xml" ContentType="application/vnd.openxmlformats-officedocument.presentationml.notesSlide+xml"/>
  <Override PartName="/ppt/tags/tag100.xml" ContentType="application/vnd.openxmlformats-officedocument.presentationml.tags+xml"/>
  <Override PartName="/ppt/notesSlides/notesSlide95.xml" ContentType="application/vnd.openxmlformats-officedocument.presentationml.notesSlide+xml"/>
  <Override PartName="/ppt/tags/tag101.xml" ContentType="application/vnd.openxmlformats-officedocument.presentationml.tags+xml"/>
  <Override PartName="/ppt/notesSlides/notesSlide96.xml" ContentType="application/vnd.openxmlformats-officedocument.presentationml.notesSlide+xml"/>
  <Override PartName="/ppt/tags/tag102.xml" ContentType="application/vnd.openxmlformats-officedocument.presentationml.tags+xml"/>
  <Override PartName="/ppt/notesSlides/notesSlide97.xml" ContentType="application/vnd.openxmlformats-officedocument.presentationml.notesSlide+xml"/>
  <Override PartName="/ppt/tags/tag103.xml" ContentType="application/vnd.openxmlformats-officedocument.presentationml.tags+xml"/>
  <Override PartName="/ppt/notesSlides/notesSlide98.xml" ContentType="application/vnd.openxmlformats-officedocument.presentationml.notesSlide+xml"/>
  <Override PartName="/ppt/tags/tag104.xml" ContentType="application/vnd.openxmlformats-officedocument.presentationml.tags+xml"/>
  <Override PartName="/ppt/notesSlides/notesSlide99.xml" ContentType="application/vnd.openxmlformats-officedocument.presentationml.notesSlide+xml"/>
  <Override PartName="/ppt/tags/tag105.xml" ContentType="application/vnd.openxmlformats-officedocument.presentationml.tags+xml"/>
  <Override PartName="/ppt/notesSlides/notesSlide100.xml" ContentType="application/vnd.openxmlformats-officedocument.presentationml.notesSlide+xml"/>
  <Override PartName="/ppt/tags/tag106.xml" ContentType="application/vnd.openxmlformats-officedocument.presentationml.tags+xml"/>
  <Override PartName="/ppt/notesSlides/notesSlide101.xml" ContentType="application/vnd.openxmlformats-officedocument.presentationml.notesSlide+xml"/>
  <Override PartName="/ppt/tags/tag107.xml" ContentType="application/vnd.openxmlformats-officedocument.presentationml.tags+xml"/>
  <Override PartName="/ppt/notesSlides/notesSlide102.xml" ContentType="application/vnd.openxmlformats-officedocument.presentationml.notesSlide+xml"/>
  <Override PartName="/ppt/tags/tag108.xml" ContentType="application/vnd.openxmlformats-officedocument.presentationml.tags+xml"/>
  <Override PartName="/ppt/notesSlides/notesSlide10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tags/tag118.xml" ContentType="application/vnd.openxmlformats-officedocument.presentationml.tags+xml"/>
  <Override PartName="/ppt/notesSlides/notesSlide109.xml" ContentType="application/vnd.openxmlformats-officedocument.presentationml.notesSlide+xml"/>
  <Override PartName="/ppt/tags/tag119.xml" ContentType="application/vnd.openxmlformats-officedocument.presentationml.tags+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9" r:id="rId1"/>
  </p:sldMasterIdLst>
  <p:notesMasterIdLst>
    <p:notesMasterId r:id="rId122"/>
  </p:notesMasterIdLst>
  <p:handoutMasterIdLst>
    <p:handoutMasterId r:id="rId123"/>
  </p:handoutMasterIdLst>
  <p:sldIdLst>
    <p:sldId id="493" r:id="rId2"/>
    <p:sldId id="509" r:id="rId3"/>
    <p:sldId id="258" r:id="rId4"/>
    <p:sldId id="430" r:id="rId5"/>
    <p:sldId id="260" r:id="rId6"/>
    <p:sldId id="262" r:id="rId7"/>
    <p:sldId id="263" r:id="rId8"/>
    <p:sldId id="432" r:id="rId9"/>
    <p:sldId id="431" r:id="rId10"/>
    <p:sldId id="264" r:id="rId11"/>
    <p:sldId id="265" r:id="rId12"/>
    <p:sldId id="435" r:id="rId13"/>
    <p:sldId id="436" r:id="rId14"/>
    <p:sldId id="266" r:id="rId15"/>
    <p:sldId id="267" r:id="rId16"/>
    <p:sldId id="491" r:id="rId17"/>
    <p:sldId id="268" r:id="rId18"/>
    <p:sldId id="269" r:id="rId19"/>
    <p:sldId id="272" r:id="rId20"/>
    <p:sldId id="273" r:id="rId21"/>
    <p:sldId id="274" r:id="rId22"/>
    <p:sldId id="366" r:id="rId23"/>
    <p:sldId id="427" r:id="rId24"/>
    <p:sldId id="275" r:id="rId25"/>
    <p:sldId id="276" r:id="rId26"/>
    <p:sldId id="510" r:id="rId27"/>
    <p:sldId id="511" r:id="rId28"/>
    <p:sldId id="289" r:id="rId29"/>
    <p:sldId id="440" r:id="rId30"/>
    <p:sldId id="290" r:id="rId31"/>
    <p:sldId id="282" r:id="rId32"/>
    <p:sldId id="437" r:id="rId33"/>
    <p:sldId id="279" r:id="rId34"/>
    <p:sldId id="280" r:id="rId35"/>
    <p:sldId id="375" r:id="rId36"/>
    <p:sldId id="441" r:id="rId37"/>
    <p:sldId id="492" r:id="rId38"/>
    <p:sldId id="443" r:id="rId39"/>
    <p:sldId id="512" r:id="rId40"/>
    <p:sldId id="513" r:id="rId41"/>
    <p:sldId id="281" r:id="rId42"/>
    <p:sldId id="479" r:id="rId43"/>
    <p:sldId id="285" r:id="rId44"/>
    <p:sldId id="514" r:id="rId45"/>
    <p:sldId id="515" r:id="rId46"/>
    <p:sldId id="497" r:id="rId47"/>
    <p:sldId id="292" r:id="rId48"/>
    <p:sldId id="408" r:id="rId49"/>
    <p:sldId id="293" r:id="rId50"/>
    <p:sldId id="295" r:id="rId51"/>
    <p:sldId id="296" r:id="rId52"/>
    <p:sldId id="498" r:id="rId53"/>
    <p:sldId id="508" r:id="rId54"/>
    <p:sldId id="300" r:id="rId55"/>
    <p:sldId id="392" r:id="rId56"/>
    <p:sldId id="393" r:id="rId57"/>
    <p:sldId id="480" r:id="rId58"/>
    <p:sldId id="302" r:id="rId59"/>
    <p:sldId id="376" r:id="rId60"/>
    <p:sldId id="377" r:id="rId61"/>
    <p:sldId id="303" r:id="rId62"/>
    <p:sldId id="516" r:id="rId63"/>
    <p:sldId id="517" r:id="rId64"/>
    <p:sldId id="500" r:id="rId65"/>
    <p:sldId id="312" r:id="rId66"/>
    <p:sldId id="394" r:id="rId67"/>
    <p:sldId id="419" r:id="rId68"/>
    <p:sldId id="425" r:id="rId69"/>
    <p:sldId id="426" r:id="rId70"/>
    <p:sldId id="313" r:id="rId71"/>
    <p:sldId id="314" r:id="rId72"/>
    <p:sldId id="518" r:id="rId73"/>
    <p:sldId id="519" r:id="rId74"/>
    <p:sldId id="439" r:id="rId75"/>
    <p:sldId id="395" r:id="rId76"/>
    <p:sldId id="319" r:id="rId77"/>
    <p:sldId id="414" r:id="rId78"/>
    <p:sldId id="415" r:id="rId79"/>
    <p:sldId id="416" r:id="rId80"/>
    <p:sldId id="501" r:id="rId81"/>
    <p:sldId id="507" r:id="rId82"/>
    <p:sldId id="322" r:id="rId83"/>
    <p:sldId id="323" r:id="rId84"/>
    <p:sldId id="337" r:id="rId85"/>
    <p:sldId id="338" r:id="rId86"/>
    <p:sldId id="339" r:id="rId87"/>
    <p:sldId id="340" r:id="rId88"/>
    <p:sldId id="422"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520" r:id="rId102"/>
    <p:sldId id="521" r:id="rId103"/>
    <p:sldId id="503" r:id="rId104"/>
    <p:sldId id="359" r:id="rId105"/>
    <p:sldId id="485" r:id="rId106"/>
    <p:sldId id="428" r:id="rId107"/>
    <p:sldId id="362" r:id="rId108"/>
    <p:sldId id="407" r:id="rId109"/>
    <p:sldId id="504" r:id="rId110"/>
    <p:sldId id="506" r:id="rId111"/>
    <p:sldId id="458" r:id="rId112"/>
    <p:sldId id="459" r:id="rId113"/>
    <p:sldId id="460" r:id="rId114"/>
    <p:sldId id="461" r:id="rId115"/>
    <p:sldId id="462" r:id="rId116"/>
    <p:sldId id="463" r:id="rId117"/>
    <p:sldId id="464" r:id="rId118"/>
    <p:sldId id="465" r:id="rId119"/>
    <p:sldId id="466" r:id="rId120"/>
    <p:sldId id="467" r:id="rId121"/>
  </p:sldIdLst>
  <p:sldSz cx="9144000" cy="6858000" type="screen4x3"/>
  <p:notesSz cx="6858000" cy="9144000"/>
  <p:custDataLst>
    <p:tags r:id="rId124"/>
  </p:custDataLst>
  <p:defaultTextStyle>
    <a:defPPr>
      <a:defRPr lang="en-US"/>
    </a:defPPr>
    <a:lvl1pPr marL="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1pPr>
    <a:lvl2pPr marL="4572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2pPr>
    <a:lvl3pPr marL="9144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3pPr>
    <a:lvl4pPr marL="13716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4pPr>
    <a:lvl5pPr marL="18288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3" userDrawn="1">
          <p15:clr>
            <a:srgbClr val="A4A3A4"/>
          </p15:clr>
        </p15:guide>
        <p15:guide id="2" orient="horz" pos="708" userDrawn="1">
          <p15:clr>
            <a:srgbClr val="A4A3A4"/>
          </p15:clr>
        </p15:guide>
        <p15:guide id="3" pos="432" userDrawn="1">
          <p15:clr>
            <a:srgbClr val="A4A3A4"/>
          </p15:clr>
        </p15:guide>
        <p15:guide id="4" pos="2880" userDrawn="1">
          <p15:clr>
            <a:srgbClr val="A4A3A4"/>
          </p15:clr>
        </p15:guide>
        <p15:guide id="5" pos="5336" userDrawn="1">
          <p15:clr>
            <a:srgbClr val="A4A3A4"/>
          </p15:clr>
        </p15:guide>
        <p15:guide id="6" orient="horz" pos="1968" userDrawn="1">
          <p15:clr>
            <a:srgbClr val="A4A3A4"/>
          </p15:clr>
        </p15:guide>
        <p15:guide id="7" orient="horz" pos="2736" userDrawn="1">
          <p15:clr>
            <a:srgbClr val="A4A3A4"/>
          </p15:clr>
        </p15:guide>
        <p15:guide id="8" orient="horz" pos="672" userDrawn="1">
          <p15:clr>
            <a:srgbClr val="A4A3A4"/>
          </p15:clr>
        </p15:guide>
        <p15:guide id="9" orient="horz" pos="720" userDrawn="1">
          <p15:clr>
            <a:srgbClr val="A4A3A4"/>
          </p15:clr>
        </p15:guide>
        <p15:guide id="10" orient="horz" pos="2160" userDrawn="1">
          <p15:clr>
            <a:srgbClr val="A4A3A4"/>
          </p15:clr>
        </p15:guide>
        <p15:guide id="11" orient="horz" pos="4176" userDrawn="1">
          <p15:clr>
            <a:srgbClr val="A4A3A4"/>
          </p15:clr>
        </p15:guide>
        <p15:guide id="12" pos="5328" userDrawn="1">
          <p15:clr>
            <a:srgbClr val="A4A3A4"/>
          </p15:clr>
        </p15:guide>
        <p15:guide id="13" pos="53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97FDA-1255-45A9-9F21-64962837603E}" v="2" dt="2024-01-31T21:46:33.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0" autoAdjust="0"/>
    <p:restoredTop sz="93217" autoAdjust="0"/>
  </p:normalViewPr>
  <p:slideViewPr>
    <p:cSldViewPr snapToGrid="0" showGuides="1">
      <p:cViewPr>
        <p:scale>
          <a:sx n="95" d="100"/>
          <a:sy n="95" d="100"/>
        </p:scale>
        <p:origin x="1502" y="72"/>
      </p:cViewPr>
      <p:guideLst>
        <p:guide orient="horz" pos="533"/>
        <p:guide orient="horz" pos="708"/>
        <p:guide pos="432"/>
        <p:guide pos="2880"/>
        <p:guide pos="5336"/>
        <p:guide orient="horz" pos="1968"/>
        <p:guide orient="horz" pos="2736"/>
        <p:guide orient="horz" pos="672"/>
        <p:guide orient="horz" pos="720"/>
        <p:guide orient="horz" pos="2160"/>
        <p:guide orient="horz" pos="4176"/>
        <p:guide pos="5328"/>
        <p:guide pos="5376"/>
      </p:guideLst>
    </p:cSldViewPr>
  </p:slideViewPr>
  <p:notesTextViewPr>
    <p:cViewPr>
      <p:scale>
        <a:sx n="1" d="1"/>
        <a:sy n="1" d="1"/>
      </p:scale>
      <p:origin x="0" y="0"/>
    </p:cViewPr>
  </p:notesTextViewPr>
  <p:sorterViewPr>
    <p:cViewPr>
      <p:scale>
        <a:sx n="150" d="100"/>
        <a:sy n="150" d="100"/>
      </p:scale>
      <p:origin x="0" y="60030"/>
    </p:cViewPr>
  </p:sorterViewPr>
  <p:notesViewPr>
    <p:cSldViewPr snapToGrid="0">
      <p:cViewPr varScale="1">
        <p:scale>
          <a:sx n="97" d="100"/>
          <a:sy n="97" d="100"/>
        </p:scale>
        <p:origin x="36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gs" Target="tags/tag1.xml"/><Relationship Id="rId129"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Tran" userId="e7947b1b236c621d" providerId="LiveId" clId="{67E97FDA-1255-45A9-9F21-64962837603E}"/>
    <pc:docChg chg="modSld">
      <pc:chgData name="Avery Tran" userId="e7947b1b236c621d" providerId="LiveId" clId="{67E97FDA-1255-45A9-9F21-64962837603E}" dt="2024-01-31T21:46:33.654" v="1" actId="1076"/>
      <pc:docMkLst>
        <pc:docMk/>
      </pc:docMkLst>
      <pc:sldChg chg="modSp">
        <pc:chgData name="Avery Tran" userId="e7947b1b236c621d" providerId="LiveId" clId="{67E97FDA-1255-45A9-9F21-64962837603E}" dt="2024-01-31T21:46:33.654" v="1" actId="1076"/>
        <pc:sldMkLst>
          <pc:docMk/>
          <pc:sldMk cId="171885286" sldId="296"/>
        </pc:sldMkLst>
        <pc:spChg chg="mod">
          <ac:chgData name="Avery Tran" userId="e7947b1b236c621d" providerId="LiveId" clId="{67E97FDA-1255-45A9-9F21-64962837603E}" dt="2024-01-31T21:46:33.654" v="1" actId="1076"/>
          <ac:spMkLst>
            <pc:docMk/>
            <pc:sldMk cId="171885286" sldId="296"/>
            <ac:spMk id="3" creationId="{00000000-0000-0000-0000-000000000000}"/>
          </ac:spMkLst>
        </pc:spChg>
        <pc:spChg chg="mod">
          <ac:chgData name="Avery Tran" userId="e7947b1b236c621d" providerId="LiveId" clId="{67E97FDA-1255-45A9-9F21-64962837603E}" dt="2024-01-31T21:46:33.654" v="1" actId="1076"/>
          <ac:spMkLst>
            <pc:docMk/>
            <pc:sldMk cId="171885286" sldId="296"/>
            <ac:spMk id="5" creationId="{00000000-0000-0000-0000-000000000000}"/>
          </ac:spMkLst>
        </pc:spChg>
        <pc:spChg chg="mod">
          <ac:chgData name="Avery Tran" userId="e7947b1b236c621d" providerId="LiveId" clId="{67E97FDA-1255-45A9-9F21-64962837603E}" dt="2024-01-31T21:46:33.654" v="1" actId="1076"/>
          <ac:spMkLst>
            <pc:docMk/>
            <pc:sldMk cId="171885286" sldId="296"/>
            <ac:spMk id="8" creationId="{00000000-0000-0000-0000-000000000000}"/>
          </ac:spMkLst>
        </pc:spChg>
        <pc:spChg chg="mod">
          <ac:chgData name="Avery Tran" userId="e7947b1b236c621d" providerId="LiveId" clId="{67E97FDA-1255-45A9-9F21-64962837603E}" dt="2024-01-31T21:46:33.654" v="1" actId="1076"/>
          <ac:spMkLst>
            <pc:docMk/>
            <pc:sldMk cId="171885286" sldId="296"/>
            <ac:spMk id="14" creationId="{00000000-0000-0000-0000-000000000000}"/>
          </ac:spMkLst>
        </pc:spChg>
        <pc:grpChg chg="mod">
          <ac:chgData name="Avery Tran" userId="e7947b1b236c621d" providerId="LiveId" clId="{67E97FDA-1255-45A9-9F21-64962837603E}" dt="2024-01-31T21:46:33.654" v="1" actId="1076"/>
          <ac:grpSpMkLst>
            <pc:docMk/>
            <pc:sldMk cId="171885286" sldId="296"/>
            <ac:grpSpMk id="7"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5B4AE-E322-455C-8317-F7753C2AEFFD}" type="datetimeFigureOut">
              <a:rPr lang="en-US" smtClean="0"/>
              <a:t>1/30/2024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6FFB30-E0C5-40CB-BD9A-263B944C6282}" type="slidenum">
              <a:rPr lang="en-US" smtClean="0"/>
              <a:t>‹#›</a:t>
            </a:fld>
            <a:endParaRPr lang="en-US"/>
          </a:p>
        </p:txBody>
      </p:sp>
    </p:spTree>
    <p:extLst>
      <p:ext uri="{BB962C8B-B14F-4D97-AF65-F5344CB8AC3E}">
        <p14:creationId xmlns:p14="http://schemas.microsoft.com/office/powerpoint/2010/main" val="581381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21326805-5BE9-4E06-8F77-506A9899E7ED}" type="datetimeFigureOut">
              <a:rPr lang="en-US" smtClean="0"/>
              <a:pPr/>
              <a:t>1/30/2024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BB512FC2-4010-40F0-9A5A-7DC0E26AEFAE}" type="slidenum">
              <a:rPr lang="en-US" smtClean="0"/>
              <a:pPr/>
              <a:t>‹#›</a:t>
            </a:fld>
            <a:endParaRPr lang="en-US" dirty="0"/>
          </a:p>
        </p:txBody>
      </p:sp>
    </p:spTree>
    <p:extLst>
      <p:ext uri="{BB962C8B-B14F-4D97-AF65-F5344CB8AC3E}">
        <p14:creationId xmlns:p14="http://schemas.microsoft.com/office/powerpoint/2010/main" val="224110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2148936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B90EAFBA-7D70-4E80-9822-F1F507ABB2EE}" type="slidenum">
              <a:rPr lang="en-US" sz="1200">
                <a:latin typeface="Times New Roman" pitchFamily="18" charset="0"/>
              </a:rPr>
              <a:pPr/>
              <a:t>10</a:t>
            </a:fld>
            <a:endParaRPr lang="en-US" sz="1200" dirty="0">
              <a:latin typeface="Times New Roman" pitchFamily="18" charset="0"/>
            </a:endParaRPr>
          </a:p>
        </p:txBody>
      </p:sp>
      <p:sp>
        <p:nvSpPr>
          <p:cNvPr id="121859" name="Rectangle 2"/>
          <p:cNvSpPr>
            <a:spLocks noGrp="1" noRot="1" noChangeAspect="1" noChangeArrowheads="1" noTextEdit="1"/>
          </p:cNvSpPr>
          <p:nvPr>
            <p:ph type="sldImg"/>
          </p:nvPr>
        </p:nvSpPr>
        <p:spPr>
          <a:xfrm>
            <a:off x="1216025" y="914400"/>
            <a:ext cx="4425950" cy="331946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614323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100</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39097607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101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102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B</a:t>
            </a:r>
          </a:p>
        </p:txBody>
      </p:sp>
    </p:spTree>
    <p:extLst>
      <p:ext uri="{BB962C8B-B14F-4D97-AF65-F5344CB8AC3E}">
        <p14:creationId xmlns:p14="http://schemas.microsoft.com/office/powerpoint/2010/main" val="24473229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103</a:t>
            </a:fld>
            <a:endParaRPr lang="en-US" sz="1200" dirty="0">
              <a:solidFill>
                <a:prstClr val="black"/>
              </a:solidFill>
            </a:endParaRPr>
          </a:p>
        </p:txBody>
      </p:sp>
    </p:spTree>
    <p:extLst>
      <p:ext uri="{BB962C8B-B14F-4D97-AF65-F5344CB8AC3E}">
        <p14:creationId xmlns:p14="http://schemas.microsoft.com/office/powerpoint/2010/main" val="17445402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lvl="1" eaLnBrk="1" hangingPunct="1">
              <a:lnSpc>
                <a:spcPct val="90000"/>
              </a:lnSpc>
            </a:pPr>
            <a:r>
              <a:rPr lang="en-US" noProof="1">
                <a:latin typeface="Times New Roman" pitchFamily="18" charset="0"/>
              </a:rPr>
              <a:t>Notes: </a:t>
            </a:r>
            <a:r>
              <a:rPr lang="en-US" dirty="0"/>
              <a:t>A label can be up to 256 characters.</a:t>
            </a:r>
          </a:p>
          <a:p>
            <a:pPr lvl="1" eaLnBrk="1" hangingPunct="1">
              <a:lnSpc>
                <a:spcPct val="90000"/>
              </a:lnSpc>
            </a:pPr>
            <a:r>
              <a:rPr lang="en-US" dirty="0"/>
              <a:t>Labels are used automatically by many procedures.</a:t>
            </a:r>
          </a:p>
          <a:p>
            <a:pPr lvl="1" eaLnBrk="1" hangingPunct="1">
              <a:lnSpc>
                <a:spcPct val="90000"/>
              </a:lnSpc>
            </a:pPr>
            <a:r>
              <a:rPr lang="en-US" dirty="0"/>
              <a:t>The PRINT procedure uses labels when the LABEL or SPLIT= option is specified in the PROC PRINT statement.</a:t>
            </a:r>
          </a:p>
          <a:p>
            <a:endParaRPr lang="en-US" noProof="1">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38FDD198-8662-4D04-8022-A38C64FEB11B}" type="slidenum">
              <a:rPr lang="en-US" smtClean="0"/>
              <a:pPr/>
              <a:t>104</a:t>
            </a:fld>
            <a:endParaRPr lang="en-US" dirty="0"/>
          </a:p>
        </p:txBody>
      </p:sp>
    </p:spTree>
    <p:extLst>
      <p:ext uri="{BB962C8B-B14F-4D97-AF65-F5344CB8AC3E}">
        <p14:creationId xmlns:p14="http://schemas.microsoft.com/office/powerpoint/2010/main" val="28565763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105</a:t>
            </a:fld>
            <a:endParaRPr lang="en-US" dirty="0"/>
          </a:p>
        </p:txBody>
      </p:sp>
    </p:spTree>
    <p:extLst>
      <p:ext uri="{BB962C8B-B14F-4D97-AF65-F5344CB8AC3E}">
        <p14:creationId xmlns:p14="http://schemas.microsoft.com/office/powerpoint/2010/main" val="24376098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106</a:t>
            </a:fld>
            <a:endParaRPr lang="en-US" dirty="0"/>
          </a:p>
        </p:txBody>
      </p:sp>
    </p:spTree>
    <p:extLst>
      <p:ext uri="{BB962C8B-B14F-4D97-AF65-F5344CB8AC3E}">
        <p14:creationId xmlns:p14="http://schemas.microsoft.com/office/powerpoint/2010/main" val="39320711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BF99335-01F0-46AB-89FA-7D814DFC6F17}" type="slidenum">
              <a:rPr lang="en-US" sz="1200" smtClean="0">
                <a:latin typeface="Times New Roman" pitchFamily="18" charset="0"/>
              </a:rPr>
              <a:pPr/>
              <a:t>107</a:t>
            </a:fld>
            <a:endParaRPr lang="en-US" sz="1200" dirty="0">
              <a:latin typeface="Times New Roman" pitchFamily="18" charset="0"/>
            </a:endParaRPr>
          </a:p>
        </p:txBody>
      </p:sp>
      <p:sp>
        <p:nvSpPr>
          <p:cNvPr id="244739" name="Rectangle 2"/>
          <p:cNvSpPr>
            <a:spLocks noGrp="1" noRot="1" noChangeAspect="1" noChangeArrowheads="1" noTextEdit="1"/>
          </p:cNvSpPr>
          <p:nvPr>
            <p:ph type="sldImg"/>
          </p:nvPr>
        </p:nvSpPr>
        <p:spPr>
          <a:xfrm>
            <a:off x="1216025" y="914400"/>
            <a:ext cx="4425950" cy="3319463"/>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 The split character controls line breaks in column headers.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Instead of the LABEL option in PROC PRINT, the SPLIT= option can be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noProof="1">
              <a:latin typeface="Times New Roman" pitchFamily="18" charset="0"/>
            </a:endParaRPr>
          </a:p>
        </p:txBody>
      </p:sp>
    </p:spTree>
    <p:extLst>
      <p:ext uri="{BB962C8B-B14F-4D97-AF65-F5344CB8AC3E}">
        <p14:creationId xmlns:p14="http://schemas.microsoft.com/office/powerpoint/2010/main" val="15331264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BF99335-01F0-46AB-89FA-7D814DFC6F17}" type="slidenum">
              <a:rPr lang="en-US" sz="1200" smtClean="0">
                <a:latin typeface="Times New Roman" pitchFamily="18" charset="0"/>
              </a:rPr>
              <a:pPr/>
              <a:t>108</a:t>
            </a:fld>
            <a:endParaRPr lang="en-US" sz="1200" dirty="0">
              <a:latin typeface="Times New Roman" pitchFamily="18" charset="0"/>
            </a:endParaRPr>
          </a:p>
        </p:txBody>
      </p:sp>
      <p:sp>
        <p:nvSpPr>
          <p:cNvPr id="244739" name="Rectangle 2"/>
          <p:cNvSpPr>
            <a:spLocks noGrp="1" noRot="1" noChangeAspect="1" noChangeArrowheads="1" noTextEdit="1"/>
          </p:cNvSpPr>
          <p:nvPr>
            <p:ph type="sldImg"/>
          </p:nvPr>
        </p:nvSpPr>
        <p:spPr>
          <a:xfrm>
            <a:off x="1216025" y="914400"/>
            <a:ext cx="4425950" cy="3319463"/>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 The split character controls line breaks in column headers.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Instead of the LABEL option in PROC PRINT, the SPLIT= option can be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noProof="1">
              <a:latin typeface="Times New Roman" pitchFamily="18" charset="0"/>
            </a:endParaRPr>
          </a:p>
        </p:txBody>
      </p:sp>
    </p:spTree>
    <p:extLst>
      <p:ext uri="{BB962C8B-B14F-4D97-AF65-F5344CB8AC3E}">
        <p14:creationId xmlns:p14="http://schemas.microsoft.com/office/powerpoint/2010/main" val="23315920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109</a:t>
            </a:fld>
            <a:endParaRPr lang="en-US" sz="1200" dirty="0">
              <a:solidFill>
                <a:prstClr val="black"/>
              </a:solidFill>
            </a:endParaRPr>
          </a:p>
        </p:txBody>
      </p:sp>
    </p:spTree>
    <p:extLst>
      <p:ext uri="{BB962C8B-B14F-4D97-AF65-F5344CB8AC3E}">
        <p14:creationId xmlns:p14="http://schemas.microsoft.com/office/powerpoint/2010/main" val="292684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11</a:t>
            </a:fld>
            <a:endParaRPr lang="en-US" dirty="0"/>
          </a:p>
        </p:txBody>
      </p:sp>
    </p:spTree>
    <p:extLst>
      <p:ext uri="{BB962C8B-B14F-4D97-AF65-F5344CB8AC3E}">
        <p14:creationId xmlns:p14="http://schemas.microsoft.com/office/powerpoint/2010/main" val="22355772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110</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210049738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96583C-AA60-4E1B-9A22-70A0EB06BF0D}" type="slidenum">
              <a:rPr lang="en-US" sz="1200" smtClean="0"/>
              <a:pPr/>
              <a:t>111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defRPr/>
            </a:pPr>
            <a:r>
              <a:rPr lang="en-US" dirty="0">
                <a:latin typeface="Times New Roman" pitchFamily="18" charset="0"/>
              </a:rPr>
              <a:t>Correct answer: </a:t>
            </a:r>
            <a:r>
              <a:rPr lang="sv-SE" dirty="0">
                <a:latin typeface="Times New Roman" pitchFamily="18" charset="0"/>
              </a:rPr>
              <a:t>d</a:t>
            </a:r>
          </a:p>
          <a:p>
            <a:pPr eaLnBrk="1" hangingPunct="1">
              <a:defRPr/>
            </a:pPr>
            <a:r>
              <a:rPr lang="sv-SE" dirty="0">
                <a:latin typeface="Times New Roman" pitchFamily="18" charset="0"/>
              </a:rPr>
              <a:t>Expressions in the WHERE statement are case-sensitive. This WHERE statement returns only those values that contain the exact character string shown, and the position of the substring within the value is not important.</a:t>
            </a:r>
          </a:p>
          <a:p>
            <a:endParaRPr lang="en-US" dirty="0"/>
          </a:p>
        </p:txBody>
      </p:sp>
    </p:spTree>
    <p:extLst>
      <p:ext uri="{BB962C8B-B14F-4D97-AF65-F5344CB8AC3E}">
        <p14:creationId xmlns:p14="http://schemas.microsoft.com/office/powerpoint/2010/main" val="178346665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E0958-B8BB-42B0-A7E1-6A8CD7AF9980}" type="slidenum">
              <a:rPr lang="en-US" sz="1200" smtClean="0"/>
              <a:pPr/>
              <a:t>112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In the output, the observations are sorted in descending order for </a:t>
            </a:r>
            <a:r>
              <a:rPr lang="en-US" b="1" dirty="0">
                <a:latin typeface="Times New Roman" pitchFamily="18" charset="0"/>
              </a:rPr>
              <a:t>Postal_Code</a:t>
            </a:r>
            <a:r>
              <a:rPr lang="en-US" dirty="0">
                <a:latin typeface="Times New Roman" pitchFamily="18" charset="0"/>
              </a:rPr>
              <a:t> and, within each postal code, in descending order for </a:t>
            </a:r>
            <a:r>
              <a:rPr lang="en-US" b="1" dirty="0">
                <a:latin typeface="Times New Roman" pitchFamily="18" charset="0"/>
              </a:rPr>
              <a:t>Employee_ID</a:t>
            </a:r>
            <a:r>
              <a:rPr lang="en-US" dirty="0">
                <a:latin typeface="Times New Roman" pitchFamily="18" charset="0"/>
              </a:rPr>
              <a:t>. The BY statement must specify the keyword DESCENDING before each variable.</a:t>
            </a:r>
            <a:endParaRPr lang="sv-SE" dirty="0">
              <a:latin typeface="Times New Roman" pitchFamily="18" charset="0"/>
            </a:endParaRPr>
          </a:p>
          <a:p>
            <a:endParaRPr lang="en-US" dirty="0"/>
          </a:p>
        </p:txBody>
      </p:sp>
    </p:spTree>
    <p:extLst>
      <p:ext uri="{BB962C8B-B14F-4D97-AF65-F5344CB8AC3E}">
        <p14:creationId xmlns:p14="http://schemas.microsoft.com/office/powerpoint/2010/main" val="2001719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6B46B8-BABC-4E66-A150-23C56825BE88}" type="slidenum">
              <a:rPr lang="en-US" sz="1200" smtClean="0"/>
              <a:pPr/>
              <a:t>113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This PROC SORT step has a syntax error: a semicolon in the middle of the PROC SORT statement. If you correct this syntax error, this step sorts </a:t>
            </a:r>
            <a:r>
              <a:rPr lang="sv-SE" b="1" dirty="0">
                <a:latin typeface="Times New Roman" pitchFamily="18" charset="0"/>
              </a:rPr>
              <a:t>orion.staff</a:t>
            </a:r>
            <a:r>
              <a:rPr lang="sv-SE" dirty="0">
                <a:latin typeface="Times New Roman" pitchFamily="18" charset="0"/>
              </a:rPr>
              <a:t> by </a:t>
            </a:r>
            <a:r>
              <a:rPr lang="sv-SE" b="1" dirty="0">
                <a:latin typeface="Times New Roman" pitchFamily="18" charset="0"/>
              </a:rPr>
              <a:t>Salary</a:t>
            </a:r>
            <a:r>
              <a:rPr lang="sv-SE" dirty="0">
                <a:latin typeface="Times New Roman" pitchFamily="18" charset="0"/>
              </a:rPr>
              <a:t> in descending order and by </a:t>
            </a:r>
            <a:r>
              <a:rPr lang="sv-SE" b="1" dirty="0">
                <a:latin typeface="Times New Roman" pitchFamily="18" charset="0"/>
              </a:rPr>
              <a:t>Manager_ID</a:t>
            </a:r>
            <a:r>
              <a:rPr lang="sv-SE" dirty="0">
                <a:latin typeface="Times New Roman" pitchFamily="18" charset="0"/>
              </a:rPr>
              <a:t> in ascending order. The step then creates the temporary data set </a:t>
            </a:r>
            <a:r>
              <a:rPr lang="sv-SE" b="1" dirty="0">
                <a:latin typeface="Times New Roman" pitchFamily="18" charset="0"/>
              </a:rPr>
              <a:t>staff</a:t>
            </a:r>
            <a:r>
              <a:rPr lang="sv-SE" dirty="0">
                <a:latin typeface="Times New Roman" pitchFamily="18" charset="0"/>
              </a:rPr>
              <a:t> that contains the sorted observations and all variables.  </a:t>
            </a:r>
          </a:p>
          <a:p>
            <a:endParaRPr lang="en-US" dirty="0"/>
          </a:p>
        </p:txBody>
      </p:sp>
    </p:spTree>
    <p:extLst>
      <p:ext uri="{BB962C8B-B14F-4D97-AF65-F5344CB8AC3E}">
        <p14:creationId xmlns:p14="http://schemas.microsoft.com/office/powerpoint/2010/main" val="31791294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A80DD99-5838-4BC0-9DE5-082898C56F18}" type="slidenum">
              <a:rPr lang="en-US" sz="1200" smtClean="0"/>
              <a:pPr/>
              <a:t>114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spcBef>
                <a:spcPct val="0"/>
              </a:spcBef>
              <a:defRPr/>
            </a:pPr>
            <a:r>
              <a:rPr lang="en-US" dirty="0">
                <a:latin typeface="Times New Roman" pitchFamily="18" charset="0"/>
              </a:rPr>
              <a:t>Correct answer: d</a:t>
            </a:r>
          </a:p>
          <a:p>
            <a:pPr eaLnBrk="1" hangingPunct="1">
              <a:defRPr/>
            </a:pPr>
            <a:r>
              <a:rPr lang="en-US" dirty="0">
                <a:latin typeface="Times New Roman" pitchFamily="18" charset="0"/>
              </a:rPr>
              <a:t>In the WHERE statement, the IN operator enables you to select observations based on several values. You specify values in parentheses and separate by spaces or commas. Character values must be enclosed in quotation marks and must be in the same case as in the data set. </a:t>
            </a:r>
          </a:p>
          <a:p>
            <a:pPr eaLnBrk="1" hangingPunct="1">
              <a:defRPr/>
            </a:pPr>
            <a:r>
              <a:rPr lang="en-US" dirty="0">
                <a:latin typeface="Times New Roman" pitchFamily="18" charset="0"/>
              </a:rPr>
              <a:t> </a:t>
            </a:r>
            <a:endParaRPr lang="en-US" dirty="0"/>
          </a:p>
        </p:txBody>
      </p:sp>
    </p:spTree>
    <p:extLst>
      <p:ext uri="{BB962C8B-B14F-4D97-AF65-F5344CB8AC3E}">
        <p14:creationId xmlns:p14="http://schemas.microsoft.com/office/powerpoint/2010/main" val="121640434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C1E00C-F31F-4A88-81B0-3738AE8D6379}" type="slidenum">
              <a:rPr lang="en-US" sz="1200" smtClean="0"/>
              <a:pPr/>
              <a:t>115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defRPr/>
            </a:pPr>
            <a:r>
              <a:rPr lang="en-US" dirty="0">
                <a:latin typeface="Times New Roman" pitchFamily="18" charset="0"/>
              </a:rPr>
              <a:t>Correct answer: d</a:t>
            </a:r>
          </a:p>
          <a:p>
            <a:pPr eaLnBrk="1" hangingPunct="1">
              <a:spcBef>
                <a:spcPct val="0"/>
              </a:spcBef>
              <a:defRPr/>
            </a:pPr>
            <a:r>
              <a:rPr lang="en-US" dirty="0">
                <a:latin typeface="Times New Roman" pitchFamily="18" charset="0"/>
              </a:rPr>
              <a:t>All of the statements shown here select rows in which </a:t>
            </a:r>
            <a:r>
              <a:rPr lang="en-US" b="1" dirty="0">
                <a:latin typeface="Times New Roman" pitchFamily="18" charset="0"/>
              </a:rPr>
              <a:t>Amount</a:t>
            </a:r>
            <a:r>
              <a:rPr lang="en-US" dirty="0">
                <a:latin typeface="Times New Roman" pitchFamily="18" charset="0"/>
              </a:rPr>
              <a:t> is less than or equal to $5000 or </a:t>
            </a:r>
            <a:r>
              <a:rPr lang="en-US" b="1" dirty="0">
                <a:latin typeface="Times New Roman" pitchFamily="18" charset="0"/>
              </a:rPr>
              <a:t>Rate</a:t>
            </a:r>
            <a:r>
              <a:rPr lang="en-US" dirty="0">
                <a:latin typeface="Times New Roman" pitchFamily="18" charset="0"/>
              </a:rPr>
              <a:t> equals 0.095.</a:t>
            </a:r>
          </a:p>
          <a:p>
            <a:endParaRPr lang="en-US" dirty="0"/>
          </a:p>
        </p:txBody>
      </p:sp>
    </p:spTree>
    <p:extLst>
      <p:ext uri="{BB962C8B-B14F-4D97-AF65-F5344CB8AC3E}">
        <p14:creationId xmlns:p14="http://schemas.microsoft.com/office/powerpoint/2010/main" val="228569659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F98243-E6E1-4448-84D5-0343AE9639AC}" type="slidenum">
              <a:rPr lang="en-US" sz="1200" smtClean="0"/>
              <a:pPr/>
              <a:t>116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latin typeface="Times New Roman" pitchFamily="18" charset="0"/>
              </a:rPr>
              <a:t>Correct answer: a</a:t>
            </a:r>
          </a:p>
          <a:p>
            <a:r>
              <a:rPr lang="sv-SE" dirty="0">
                <a:latin typeface="Times New Roman" pitchFamily="18" charset="0"/>
              </a:rPr>
              <a:t>The TITLE statement in the last PROC PRINT step changes the</a:t>
            </a:r>
            <a:r>
              <a:rPr lang="sv-SE" baseline="0" dirty="0">
                <a:latin typeface="Times New Roman" pitchFamily="18" charset="0"/>
              </a:rPr>
              <a:t> first title line and c</a:t>
            </a:r>
            <a:r>
              <a:rPr lang="sv-SE" dirty="0">
                <a:latin typeface="Times New Roman" pitchFamily="18" charset="0"/>
              </a:rPr>
              <a:t>ancels all previously specified titles with line numbers higher than one.</a:t>
            </a:r>
            <a:endParaRPr lang="en-US" dirty="0">
              <a:latin typeface="Times New Roman" pitchFamily="18" charset="0"/>
            </a:endParaRPr>
          </a:p>
          <a:p>
            <a:endParaRPr lang="en-US" dirty="0"/>
          </a:p>
        </p:txBody>
      </p:sp>
    </p:spTree>
    <p:extLst>
      <p:ext uri="{BB962C8B-B14F-4D97-AF65-F5344CB8AC3E}">
        <p14:creationId xmlns:p14="http://schemas.microsoft.com/office/powerpoint/2010/main" val="341848640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0FB653-662A-4F1E-8CA1-A50031844CB3}" type="slidenum">
              <a:rPr lang="en-US" sz="1200" smtClean="0"/>
              <a:pPr/>
              <a:t>117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latin typeface="Times New Roman" pitchFamily="18" charset="0"/>
              </a:rPr>
              <a:t>Correct answer: b</a:t>
            </a:r>
          </a:p>
          <a:p>
            <a:r>
              <a:rPr lang="en-US" dirty="0">
                <a:latin typeface="Times New Roman" pitchFamily="18" charset="0"/>
              </a:rPr>
              <a:t>To display temporary labels in PROC PRINT output, you must specify either the SPLIT= option or the LABEL option in the PROC PRINT statement.</a:t>
            </a:r>
          </a:p>
          <a:p>
            <a:r>
              <a:rPr lang="en-US" dirty="0">
                <a:latin typeface="Times New Roman" pitchFamily="18" charset="0"/>
              </a:rPr>
              <a:t> </a:t>
            </a:r>
            <a:endParaRPr lang="en-US" dirty="0"/>
          </a:p>
        </p:txBody>
      </p:sp>
    </p:spTree>
    <p:extLst>
      <p:ext uri="{BB962C8B-B14F-4D97-AF65-F5344CB8AC3E}">
        <p14:creationId xmlns:p14="http://schemas.microsoft.com/office/powerpoint/2010/main" val="111253478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E78432-3023-433F-95B0-7BE2D1552C3D}" type="slidenum">
              <a:rPr lang="en-US" sz="1200" smtClean="0"/>
              <a:pPr/>
              <a:t>118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latin typeface="Times New Roman" pitchFamily="18" charset="0"/>
              </a:rPr>
              <a:t>Correct answer: d</a:t>
            </a:r>
          </a:p>
          <a:p>
            <a:r>
              <a:rPr lang="en-US" dirty="0">
                <a:latin typeface="Times New Roman" pitchFamily="18" charset="0"/>
              </a:rPr>
              <a:t>You can group by </a:t>
            </a:r>
            <a:r>
              <a:rPr lang="en-US" b="1" dirty="0">
                <a:latin typeface="Times New Roman" pitchFamily="18" charset="0"/>
              </a:rPr>
              <a:t>Gender</a:t>
            </a:r>
            <a:r>
              <a:rPr lang="en-US" dirty="0">
                <a:latin typeface="Times New Roman" pitchFamily="18" charset="0"/>
              </a:rPr>
              <a:t> because </a:t>
            </a:r>
            <a:r>
              <a:rPr lang="en-US" b="1" dirty="0">
                <a:latin typeface="Times New Roman" pitchFamily="18" charset="0"/>
              </a:rPr>
              <a:t>Gender</a:t>
            </a:r>
            <a:r>
              <a:rPr lang="en-US" dirty="0">
                <a:latin typeface="Times New Roman" pitchFamily="18" charset="0"/>
              </a:rPr>
              <a:t> is the first variable that the data set is sorted by. You could also</a:t>
            </a:r>
            <a:r>
              <a:rPr lang="en-US" baseline="0" dirty="0">
                <a:latin typeface="Times New Roman" pitchFamily="18" charset="0"/>
              </a:rPr>
              <a:t> </a:t>
            </a:r>
            <a:r>
              <a:rPr lang="en-US" dirty="0">
                <a:latin typeface="Times New Roman" pitchFamily="18" charset="0"/>
              </a:rPr>
              <a:t>group by </a:t>
            </a:r>
            <a:r>
              <a:rPr lang="en-US" b="1" dirty="0">
                <a:latin typeface="Times New Roman" pitchFamily="18" charset="0"/>
              </a:rPr>
              <a:t>Gender</a:t>
            </a:r>
            <a:r>
              <a:rPr lang="en-US" dirty="0">
                <a:latin typeface="Times New Roman" pitchFamily="18" charset="0"/>
              </a:rPr>
              <a:t> and then </a:t>
            </a:r>
            <a:r>
              <a:rPr lang="en-US" b="1" dirty="0">
                <a:latin typeface="Times New Roman" pitchFamily="18" charset="0"/>
              </a:rPr>
              <a:t>Start_Date</a:t>
            </a:r>
            <a:r>
              <a:rPr lang="en-US" dirty="0">
                <a:latin typeface="Times New Roman" pitchFamily="18" charset="0"/>
              </a:rPr>
              <a:t> because the data set is sorted by these variables in the same order. You cannot use the other BY statements because the variables are not specified for grouping in the same order that the data set is sorted.</a:t>
            </a:r>
          </a:p>
          <a:p>
            <a:r>
              <a:rPr lang="sv-SE" dirty="0">
                <a:latin typeface="Times New Roman" pitchFamily="18" charset="0"/>
              </a:rPr>
              <a:t> </a:t>
            </a:r>
          </a:p>
          <a:p>
            <a:endParaRPr lang="en-US" dirty="0"/>
          </a:p>
        </p:txBody>
      </p:sp>
    </p:spTree>
    <p:extLst>
      <p:ext uri="{BB962C8B-B14F-4D97-AF65-F5344CB8AC3E}">
        <p14:creationId xmlns:p14="http://schemas.microsoft.com/office/powerpoint/2010/main" val="347476207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AC9AD-DAD9-418B-9836-F046AB2B8721}" type="slidenum">
              <a:rPr lang="en-US" sz="1200" smtClean="0"/>
              <a:pPr/>
              <a:t>119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latin typeface="Times New Roman" pitchFamily="18" charset="0"/>
              </a:rPr>
              <a:t>Correct answer: a</a:t>
            </a:r>
          </a:p>
          <a:p>
            <a:r>
              <a:rPr lang="en-US" dirty="0">
                <a:latin typeface="Times New Roman" pitchFamily="18" charset="0"/>
              </a:rPr>
              <a:t>No titles will appear at the top of the second PROC PRINT report. The null TITLE statement above that</a:t>
            </a:r>
            <a:r>
              <a:rPr lang="en-US" baseline="0" dirty="0">
                <a:latin typeface="Times New Roman" pitchFamily="18" charset="0"/>
              </a:rPr>
              <a:t> </a:t>
            </a:r>
            <a:r>
              <a:rPr lang="en-US" dirty="0">
                <a:latin typeface="Times New Roman" pitchFamily="18" charset="0"/>
              </a:rPr>
              <a:t>statement cancels all previously specified titles.</a:t>
            </a:r>
          </a:p>
          <a:p>
            <a:endParaRPr lang="en-US" dirty="0"/>
          </a:p>
        </p:txBody>
      </p:sp>
    </p:spTree>
    <p:extLst>
      <p:ext uri="{BB962C8B-B14F-4D97-AF65-F5344CB8AC3E}">
        <p14:creationId xmlns:p14="http://schemas.microsoft.com/office/powerpoint/2010/main" val="244928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12</a:t>
            </a:fld>
            <a:endParaRPr lang="en-US" dirty="0"/>
          </a:p>
        </p:txBody>
      </p:sp>
    </p:spTree>
    <p:extLst>
      <p:ext uri="{BB962C8B-B14F-4D97-AF65-F5344CB8AC3E}">
        <p14:creationId xmlns:p14="http://schemas.microsoft.com/office/powerpoint/2010/main" val="3035665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D4019B-C46A-489D-BBAC-6B50F2E9FB15}" type="slidenum">
              <a:rPr lang="en-US" sz="1200" smtClean="0"/>
              <a:pPr/>
              <a:t>120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latin typeface="Times New Roman" pitchFamily="18" charset="0"/>
              </a:rPr>
              <a:t>Correct answer: b</a:t>
            </a:r>
          </a:p>
          <a:p>
            <a:r>
              <a:rPr lang="en-US" dirty="0">
                <a:latin typeface="Times New Roman" pitchFamily="18" charset="0"/>
              </a:rPr>
              <a:t>The WHERE statement subsets the data so that the report displays only the observations in which the value of </a:t>
            </a:r>
            <a:r>
              <a:rPr lang="en-US" b="1" dirty="0">
                <a:latin typeface="Times New Roman" pitchFamily="18" charset="0"/>
              </a:rPr>
              <a:t>Country</a:t>
            </a:r>
            <a:r>
              <a:rPr lang="en-US" dirty="0">
                <a:latin typeface="Times New Roman" pitchFamily="18" charset="0"/>
              </a:rPr>
              <a:t> is </a:t>
            </a:r>
            <a:r>
              <a:rPr lang="en-US" i="1" dirty="0">
                <a:latin typeface="Times New Roman" pitchFamily="18" charset="0"/>
              </a:rPr>
              <a:t>AU</a:t>
            </a:r>
            <a:r>
              <a:rPr lang="en-US" dirty="0">
                <a:latin typeface="Times New Roman" pitchFamily="18" charset="0"/>
              </a:rPr>
              <a:t>. The input data set must be sorted by </a:t>
            </a:r>
            <a:r>
              <a:rPr lang="en-US" b="1" dirty="0">
                <a:latin typeface="Times New Roman" pitchFamily="18" charset="0"/>
              </a:rPr>
              <a:t>Gender</a:t>
            </a:r>
            <a:r>
              <a:rPr lang="en-US" dirty="0">
                <a:latin typeface="Times New Roman" pitchFamily="18" charset="0"/>
              </a:rPr>
              <a:t>, the variable specified in the BY statement. The label </a:t>
            </a:r>
            <a:r>
              <a:rPr lang="en-US" i="1" dirty="0">
                <a:latin typeface="Times New Roman" pitchFamily="18" charset="0"/>
              </a:rPr>
              <a:t>Annual Salary </a:t>
            </a:r>
            <a:r>
              <a:rPr lang="en-US" dirty="0">
                <a:latin typeface="Times New Roman" pitchFamily="18" charset="0"/>
              </a:rPr>
              <a:t>will not be displayed because the LABEL option is not included in the PROC PRINT statement.</a:t>
            </a:r>
          </a:p>
          <a:p>
            <a:r>
              <a:rPr lang="en-US" dirty="0">
                <a:latin typeface="Times New Roman" pitchFamily="18" charset="0"/>
              </a:rPr>
              <a:t> </a:t>
            </a:r>
          </a:p>
          <a:p>
            <a:endParaRPr lang="en-US" dirty="0"/>
          </a:p>
        </p:txBody>
      </p:sp>
    </p:spTree>
    <p:extLst>
      <p:ext uri="{BB962C8B-B14F-4D97-AF65-F5344CB8AC3E}">
        <p14:creationId xmlns:p14="http://schemas.microsoft.com/office/powerpoint/2010/main" val="167011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13</a:t>
            </a:fld>
            <a:endParaRPr lang="en-US" dirty="0"/>
          </a:p>
        </p:txBody>
      </p:sp>
    </p:spTree>
    <p:extLst>
      <p:ext uri="{BB962C8B-B14F-4D97-AF65-F5344CB8AC3E}">
        <p14:creationId xmlns:p14="http://schemas.microsoft.com/office/powerpoint/2010/main" val="2055046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BEAD6E52-5955-49B2-AC68-AE1ACF4993EF}" type="slidenum">
              <a:rPr lang="en-US" sz="1200"/>
              <a:pPr/>
              <a:t>14</a:t>
            </a:fld>
            <a:endParaRPr lang="en-US" sz="1200" dirty="0"/>
          </a:p>
        </p:txBody>
      </p:sp>
      <p:sp>
        <p:nvSpPr>
          <p:cNvPr id="129027" name="Rectangle 2"/>
          <p:cNvSpPr>
            <a:spLocks noGrp="1" noRot="1" noChangeAspect="1" noChangeArrowheads="1" noTextEdit="1"/>
          </p:cNvSpPr>
          <p:nvPr>
            <p:ph type="sldImg"/>
          </p:nvPr>
        </p:nvSpPr>
        <p:spPr>
          <a:xfrm>
            <a:off x="1216025" y="914400"/>
            <a:ext cx="4425950" cy="3319463"/>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IG: Lets explore the WHERE statement in more detail. The WHERE expression is made up of operands and operators.</a:t>
            </a:r>
          </a:p>
          <a:p>
            <a:pPr eaLnBrk="1" hangingPunct="1"/>
            <a:r>
              <a:rPr lang="en-US" dirty="0">
                <a:latin typeface="Times New Roman" pitchFamily="18" charset="0"/>
              </a:rPr>
              <a:t>The operands can be constants or variables.</a:t>
            </a:r>
          </a:p>
          <a:p>
            <a:pPr eaLnBrk="1" hangingPunct="1"/>
            <a:r>
              <a:rPr lang="en-US" dirty="0">
                <a:latin typeface="Times New Roman" pitchFamily="18" charset="0"/>
              </a:rPr>
              <a:t>The operators can be arithmetic operators, SAS functions, or special WHERE operators.  A function is a routine that accepts arguments, performs a calculation or manipulation using the arguments and returns a value.   </a:t>
            </a:r>
          </a:p>
        </p:txBody>
      </p:sp>
    </p:spTree>
    <p:extLst>
      <p:ext uri="{BB962C8B-B14F-4D97-AF65-F5344CB8AC3E}">
        <p14:creationId xmlns:p14="http://schemas.microsoft.com/office/powerpoint/2010/main" val="58236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6B32FC32-AF60-4DF7-8A91-B064F4FB6B62}" type="slidenum">
              <a:rPr lang="en-US" sz="1200">
                <a:latin typeface="Times New Roman" pitchFamily="18" charset="0"/>
              </a:rPr>
              <a:pPr/>
              <a:t>15</a:t>
            </a:fld>
            <a:endParaRPr lang="en-US" sz="1200" dirty="0">
              <a:latin typeface="Times New Roman" pitchFamily="18" charset="0"/>
            </a:endParaRPr>
          </a:p>
        </p:txBody>
      </p:sp>
      <p:sp>
        <p:nvSpPr>
          <p:cNvPr id="140291" name="Rectangle 2"/>
          <p:cNvSpPr>
            <a:spLocks noGrp="1" noRot="1" noChangeAspect="1" noChangeArrowheads="1" noTextEdit="1"/>
          </p:cNvSpPr>
          <p:nvPr>
            <p:ph type="sldImg"/>
          </p:nvPr>
        </p:nvSpPr>
        <p:spPr>
          <a:xfrm>
            <a:off x="1216025" y="914400"/>
            <a:ext cx="4425950" cy="3319463"/>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83735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12FC2-4010-40F0-9A5A-7DC0E26AEFAE}" type="slidenum">
              <a:rPr lang="en-US" smtClean="0"/>
              <a:pPr/>
              <a:t>16</a:t>
            </a:fld>
            <a:endParaRPr lang="en-US" dirty="0"/>
          </a:p>
        </p:txBody>
      </p:sp>
    </p:spTree>
    <p:extLst>
      <p:ext uri="{BB962C8B-B14F-4D97-AF65-F5344CB8AC3E}">
        <p14:creationId xmlns:p14="http://schemas.microsoft.com/office/powerpoint/2010/main" val="2766420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728F3A3-F43E-4490-9BC0-E5A59DB0E9F7}" type="slidenum">
              <a:rPr lang="en-US" sz="1200">
                <a:latin typeface="Times New Roman" pitchFamily="18" charset="0"/>
              </a:rPr>
              <a:pPr/>
              <a:t>17</a:t>
            </a:fld>
            <a:endParaRPr lang="en-US" sz="1200" dirty="0">
              <a:latin typeface="Times New Roman" pitchFamily="18" charset="0"/>
            </a:endParaRPr>
          </a:p>
        </p:txBody>
      </p:sp>
      <p:sp>
        <p:nvSpPr>
          <p:cNvPr id="141315" name="Rectangle 2"/>
          <p:cNvSpPr>
            <a:spLocks noGrp="1" noRot="1" noChangeAspect="1" noChangeArrowheads="1" noTextEdit="1"/>
          </p:cNvSpPr>
          <p:nvPr>
            <p:ph type="sldImg"/>
          </p:nvPr>
        </p:nvSpPr>
        <p:spPr>
          <a:xfrm>
            <a:off x="1216025" y="914400"/>
            <a:ext cx="4425950" cy="3319463"/>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6392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98379F1-F12E-4055-BDE6-60837212D9D7}" type="slidenum">
              <a:rPr lang="en-US" sz="1200">
                <a:latin typeface="Times New Roman" pitchFamily="18" charset="0"/>
              </a:rPr>
              <a:pPr/>
              <a:t>18</a:t>
            </a:fld>
            <a:endParaRPr lang="en-US" sz="12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530272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512FC2-4010-40F0-9A5A-7DC0E26AEFAE}" type="slidenum">
              <a:rPr lang="en-US" smtClean="0"/>
              <a:pPr/>
              <a:t>19</a:t>
            </a:fld>
            <a:endParaRPr lang="en-US" dirty="0"/>
          </a:p>
        </p:txBody>
      </p:sp>
    </p:spTree>
    <p:extLst>
      <p:ext uri="{BB962C8B-B14F-4D97-AF65-F5344CB8AC3E}">
        <p14:creationId xmlns:p14="http://schemas.microsoft.com/office/powerpoint/2010/main" val="127068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2169206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812C6C-A67F-4B59-AFE0-1688C9A7DC9A}" type="slidenum">
              <a:rPr lang="en-US" sz="1200"/>
              <a:pPr/>
              <a:t>20</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3426232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812C6C-A67F-4B59-AFE0-1688C9A7DC9A}" type="slidenum">
              <a:rPr lang="en-US" sz="1200"/>
              <a:pPr/>
              <a:t>21</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D</a:t>
            </a:r>
          </a:p>
          <a:p>
            <a:endParaRPr lang="en-US" dirty="0"/>
          </a:p>
        </p:txBody>
      </p:sp>
    </p:spTree>
    <p:extLst>
      <p:ext uri="{BB962C8B-B14F-4D97-AF65-F5344CB8AC3E}">
        <p14:creationId xmlns:p14="http://schemas.microsoft.com/office/powerpoint/2010/main" val="243055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7DEEEF7-995F-44AA-ADE4-B10FE1635D47}" type="slidenum">
              <a:rPr lang="en-US" sz="1200">
                <a:latin typeface="Times New Roman" pitchFamily="18" charset="0"/>
              </a:rPr>
              <a:pPr/>
              <a:t>22</a:t>
            </a:fld>
            <a:endParaRPr lang="en-US" sz="1200" dirty="0">
              <a:latin typeface="Times New Roman" pitchFamily="18" charset="0"/>
            </a:endParaRPr>
          </a:p>
        </p:txBody>
      </p:sp>
      <p:sp>
        <p:nvSpPr>
          <p:cNvPr id="145411" name="Rectangle 2"/>
          <p:cNvSpPr>
            <a:spLocks noGrp="1" noRot="1" noChangeAspect="1" noChangeArrowheads="1" noTextEdit="1"/>
          </p:cNvSpPr>
          <p:nvPr>
            <p:ph type="sldImg"/>
          </p:nvPr>
        </p:nvSpPr>
        <p:spPr>
          <a:xfrm>
            <a:off x="1216025" y="914400"/>
            <a:ext cx="4425950" cy="331946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568915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23</a:t>
            </a:fld>
            <a:endParaRPr lang="en-US" dirty="0"/>
          </a:p>
        </p:txBody>
      </p:sp>
    </p:spTree>
    <p:extLst>
      <p:ext uri="{BB962C8B-B14F-4D97-AF65-F5344CB8AC3E}">
        <p14:creationId xmlns:p14="http://schemas.microsoft.com/office/powerpoint/2010/main" val="426431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7DEEEF7-995F-44AA-ADE4-B10FE1635D47}" type="slidenum">
              <a:rPr lang="en-US" sz="1200">
                <a:latin typeface="Times New Roman" pitchFamily="18" charset="0"/>
              </a:rPr>
              <a:pPr/>
              <a:t>24</a:t>
            </a:fld>
            <a:endParaRPr lang="en-US" sz="1200" dirty="0">
              <a:latin typeface="Times New Roman" pitchFamily="18" charset="0"/>
            </a:endParaRPr>
          </a:p>
        </p:txBody>
      </p:sp>
      <p:sp>
        <p:nvSpPr>
          <p:cNvPr id="145411" name="Rectangle 2"/>
          <p:cNvSpPr>
            <a:spLocks noGrp="1" noRot="1" noChangeAspect="1" noChangeArrowheads="1" noTextEdit="1"/>
          </p:cNvSpPr>
          <p:nvPr>
            <p:ph type="sldImg"/>
          </p:nvPr>
        </p:nvSpPr>
        <p:spPr>
          <a:xfrm>
            <a:off x="1216025" y="914400"/>
            <a:ext cx="4425950" cy="331946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dirty="0">
                <a:latin typeface="Times New Roman" pitchFamily="18" charset="0"/>
              </a:rPr>
              <a:t>Notes: </a:t>
            </a:r>
            <a:r>
              <a:rPr lang="en-US" dirty="0"/>
              <a:t>NOT modifies a condition by finding the complement of the specified criteria.</a:t>
            </a:r>
          </a:p>
          <a:p>
            <a:pPr lvl="1"/>
            <a:r>
              <a:rPr lang="en-US" dirty="0"/>
              <a:t>AND finds observations that satisfy both conditions. </a:t>
            </a:r>
          </a:p>
          <a:p>
            <a:pPr lvl="1"/>
            <a:r>
              <a:rPr lang="en-US" dirty="0"/>
              <a:t>OR finds observations that satisfy one or both conditions.</a:t>
            </a:r>
            <a:r>
              <a:rPr lang="en-US" i="1" dirty="0">
                <a:sym typeface="Wingdings"/>
              </a:rPr>
              <a:t> </a:t>
            </a:r>
          </a:p>
          <a:p>
            <a:endParaRPr lang="en-US" dirty="0">
              <a:latin typeface="Times New Roman" pitchFamily="18" charset="0"/>
            </a:endParaRPr>
          </a:p>
        </p:txBody>
      </p:sp>
    </p:spTree>
    <p:extLst>
      <p:ext uri="{BB962C8B-B14F-4D97-AF65-F5344CB8AC3E}">
        <p14:creationId xmlns:p14="http://schemas.microsoft.com/office/powerpoint/2010/main" val="2350933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739D9FD-5258-4BA2-A095-2F9E0E85E13D}" type="slidenum">
              <a:rPr lang="en-US" sz="1200">
                <a:latin typeface="Times New Roman" pitchFamily="18" charset="0"/>
              </a:rPr>
              <a:pPr/>
              <a:t>25</a:t>
            </a:fld>
            <a:endParaRPr lang="en-US" sz="1200" dirty="0">
              <a:latin typeface="Times New Roman" pitchFamily="18" charset="0"/>
            </a:endParaRPr>
          </a:p>
        </p:txBody>
      </p:sp>
      <p:sp>
        <p:nvSpPr>
          <p:cNvPr id="146435" name="Rectangle 2"/>
          <p:cNvSpPr>
            <a:spLocks noGrp="1" noRot="1" noChangeAspect="1" noChangeArrowheads="1" noTextEdit="1"/>
          </p:cNvSpPr>
          <p:nvPr>
            <p:ph type="sldImg"/>
          </p:nvPr>
        </p:nvSpPr>
        <p:spPr>
          <a:xfrm>
            <a:off x="1216025" y="914400"/>
            <a:ext cx="4425950" cy="3319463"/>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860404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B</a:t>
            </a:r>
          </a:p>
        </p:txBody>
      </p:sp>
    </p:spTree>
    <p:extLst>
      <p:ext uri="{BB962C8B-B14F-4D97-AF65-F5344CB8AC3E}">
        <p14:creationId xmlns:p14="http://schemas.microsoft.com/office/powerpoint/2010/main" val="1867707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14537FA8-218B-4260-AC18-C717BACB1AF2}" type="slidenum">
              <a:rPr lang="en-US" sz="1200">
                <a:latin typeface="Times New Roman" pitchFamily="18" charset="0"/>
              </a:rPr>
              <a:pPr/>
              <a:t>28</a:t>
            </a:fld>
            <a:endParaRPr lang="en-US" sz="1200" dirty="0">
              <a:latin typeface="Times New Roman" pitchFamily="18" charset="0"/>
            </a:endParaRPr>
          </a:p>
        </p:txBody>
      </p:sp>
      <p:sp>
        <p:nvSpPr>
          <p:cNvPr id="162819" name="Rectangle 2"/>
          <p:cNvSpPr>
            <a:spLocks noGrp="1" noRot="1" noChangeAspect="1" noChangeArrowheads="1" noTextEdit="1"/>
          </p:cNvSpPr>
          <p:nvPr>
            <p:ph type="sldImg"/>
          </p:nvPr>
        </p:nvSpPr>
        <p:spPr>
          <a:xfrm>
            <a:off x="1216025" y="914400"/>
            <a:ext cx="4425950" cy="3319463"/>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4127789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29</a:t>
            </a:fld>
            <a:endParaRPr lang="en-US" dirty="0"/>
          </a:p>
        </p:txBody>
      </p:sp>
    </p:spTree>
    <p:extLst>
      <p:ext uri="{BB962C8B-B14F-4D97-AF65-F5344CB8AC3E}">
        <p14:creationId xmlns:p14="http://schemas.microsoft.com/office/powerpoint/2010/main" val="413825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3</a:t>
            </a:fld>
            <a:endParaRPr lang="en-US" dirty="0"/>
          </a:p>
        </p:txBody>
      </p:sp>
    </p:spTree>
    <p:extLst>
      <p:ext uri="{BB962C8B-B14F-4D97-AF65-F5344CB8AC3E}">
        <p14:creationId xmlns:p14="http://schemas.microsoft.com/office/powerpoint/2010/main" val="3159767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14537FA8-218B-4260-AC18-C717BACB1AF2}" type="slidenum">
              <a:rPr lang="en-US" sz="1200">
                <a:latin typeface="Times New Roman" pitchFamily="18" charset="0"/>
              </a:rPr>
              <a:pPr/>
              <a:t>30</a:t>
            </a:fld>
            <a:endParaRPr lang="en-US" sz="1200" dirty="0">
              <a:latin typeface="Times New Roman" pitchFamily="18" charset="0"/>
            </a:endParaRPr>
          </a:p>
        </p:txBody>
      </p:sp>
      <p:sp>
        <p:nvSpPr>
          <p:cNvPr id="162819" name="Rectangle 2"/>
          <p:cNvSpPr>
            <a:spLocks noGrp="1" noRot="1" noChangeAspect="1" noChangeArrowheads="1" noTextEdit="1"/>
          </p:cNvSpPr>
          <p:nvPr>
            <p:ph type="sldImg"/>
          </p:nvPr>
        </p:nvSpPr>
        <p:spPr>
          <a:xfrm>
            <a:off x="1216025" y="914400"/>
            <a:ext cx="4425950" cy="3319463"/>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3609211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A4A1AE1-7E3E-43BC-9C5B-67EC88F2AB30}" type="slidenum">
              <a:rPr lang="en-US" sz="1200">
                <a:latin typeface="Times New Roman" pitchFamily="18" charset="0"/>
              </a:rPr>
              <a:pPr/>
              <a:t>31</a:t>
            </a:fld>
            <a:endParaRPr lang="en-US" sz="1200" dirty="0">
              <a:latin typeface="Times New Roman" pitchFamily="18" charset="0"/>
            </a:endParaRPr>
          </a:p>
        </p:txBody>
      </p:sp>
      <p:sp>
        <p:nvSpPr>
          <p:cNvPr id="153603" name="Rectangle 2"/>
          <p:cNvSpPr>
            <a:spLocks noGrp="1" noRot="1" noChangeAspect="1" noChangeArrowheads="1" noTextEdit="1"/>
          </p:cNvSpPr>
          <p:nvPr>
            <p:ph type="sldImg"/>
          </p:nvPr>
        </p:nvSpPr>
        <p:spPr>
          <a:xfrm>
            <a:off x="1216025" y="914400"/>
            <a:ext cx="4425950" cy="331946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94760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14537FA8-218B-4260-AC18-C717BACB1AF2}" type="slidenum">
              <a:rPr lang="en-US" sz="1200">
                <a:latin typeface="Times New Roman" pitchFamily="18" charset="0"/>
              </a:rPr>
              <a:pPr/>
              <a:t>32</a:t>
            </a:fld>
            <a:endParaRPr lang="en-US" sz="1200" dirty="0">
              <a:latin typeface="Times New Roman" pitchFamily="18" charset="0"/>
            </a:endParaRPr>
          </a:p>
        </p:txBody>
      </p:sp>
      <p:sp>
        <p:nvSpPr>
          <p:cNvPr id="162819" name="Rectangle 2"/>
          <p:cNvSpPr>
            <a:spLocks noGrp="1" noRot="1" noChangeAspect="1" noChangeArrowheads="1" noTextEdit="1"/>
          </p:cNvSpPr>
          <p:nvPr>
            <p:ph type="sldImg"/>
          </p:nvPr>
        </p:nvSpPr>
        <p:spPr>
          <a:xfrm>
            <a:off x="1216025" y="914400"/>
            <a:ext cx="4425950" cy="3319463"/>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05785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ABD7A95E-50BC-45D1-B19E-6736A843BFE1}" type="slidenum">
              <a:rPr lang="en-US" sz="1200">
                <a:latin typeface="Times New Roman" pitchFamily="18" charset="0"/>
              </a:rPr>
              <a:pPr/>
              <a:t>33</a:t>
            </a:fld>
            <a:endParaRPr lang="en-US" sz="1200" dirty="0">
              <a:latin typeface="Times New Roman" pitchFamily="18" charset="0"/>
            </a:endParaRPr>
          </a:p>
        </p:txBody>
      </p:sp>
      <p:sp>
        <p:nvSpPr>
          <p:cNvPr id="150531" name="Rectangle 2"/>
          <p:cNvSpPr>
            <a:spLocks noGrp="1" noRot="1" noChangeAspect="1" noChangeArrowheads="1" noTextEdit="1"/>
          </p:cNvSpPr>
          <p:nvPr>
            <p:ph type="sldImg"/>
          </p:nvPr>
        </p:nvSpPr>
        <p:spPr>
          <a:xfrm>
            <a:off x="1216025" y="914400"/>
            <a:ext cx="4425950" cy="3319463"/>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Lets explore the special WHERE operators.</a:t>
            </a:r>
          </a:p>
        </p:txBody>
      </p:sp>
    </p:spTree>
    <p:extLst>
      <p:ext uri="{BB962C8B-B14F-4D97-AF65-F5344CB8AC3E}">
        <p14:creationId xmlns:p14="http://schemas.microsoft.com/office/powerpoint/2010/main" val="2770516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18B3225-F402-42A6-856D-79BB16E125D4}" type="slidenum">
              <a:rPr lang="en-US" sz="1200">
                <a:latin typeface="Times New Roman" pitchFamily="18" charset="0"/>
              </a:rPr>
              <a:pPr/>
              <a:t>34</a:t>
            </a:fld>
            <a:endParaRPr lang="en-US" sz="1200" dirty="0">
              <a:latin typeface="Times New Roman" pitchFamily="18" charset="0"/>
            </a:endParaRPr>
          </a:p>
        </p:txBody>
      </p:sp>
      <p:sp>
        <p:nvSpPr>
          <p:cNvPr id="151555" name="Rectangle 2"/>
          <p:cNvSpPr>
            <a:spLocks noGrp="1" noRot="1" noChangeAspect="1" noChangeArrowheads="1" noTextEdit="1"/>
          </p:cNvSpPr>
          <p:nvPr>
            <p:ph type="sldImg"/>
          </p:nvPr>
        </p:nvSpPr>
        <p:spPr>
          <a:xfrm>
            <a:off x="1216025" y="914400"/>
            <a:ext cx="4425950" cy="331946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880672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18B3225-F402-42A6-856D-79BB16E125D4}" type="slidenum">
              <a:rPr lang="en-US" sz="1200">
                <a:latin typeface="Times New Roman" pitchFamily="18" charset="0"/>
              </a:rPr>
              <a:pPr/>
              <a:t>35</a:t>
            </a:fld>
            <a:endParaRPr lang="en-US" sz="1200" dirty="0">
              <a:latin typeface="Times New Roman" pitchFamily="18" charset="0"/>
            </a:endParaRPr>
          </a:p>
        </p:txBody>
      </p:sp>
      <p:sp>
        <p:nvSpPr>
          <p:cNvPr id="151555" name="Rectangle 2"/>
          <p:cNvSpPr>
            <a:spLocks noGrp="1" noRot="1" noChangeAspect="1" noChangeArrowheads="1" noTextEdit="1"/>
          </p:cNvSpPr>
          <p:nvPr>
            <p:ph type="sldImg"/>
          </p:nvPr>
        </p:nvSpPr>
        <p:spPr>
          <a:xfrm>
            <a:off x="1216025" y="914400"/>
            <a:ext cx="4425950" cy="331946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615164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IG: Use the SAME-AND operator to add more conditions to an existing WHERE expression later in the program without retyping the original conditions. This capability is useful with the following:</a:t>
            </a:r>
          </a:p>
          <a:p>
            <a:pPr marL="171450" indent="-171450">
              <a:buFont typeface="Arial" pitchFamily="34" charset="0"/>
              <a:buChar char="•"/>
            </a:pPr>
            <a:r>
              <a:rPr lang="en-US" dirty="0"/>
              <a:t>interactive SAS procedures</a:t>
            </a:r>
          </a:p>
          <a:p>
            <a:pPr marL="171450" indent="-171450">
              <a:buFont typeface="Arial" pitchFamily="34" charset="0"/>
              <a:buChar char="•"/>
            </a:pPr>
            <a:r>
              <a:rPr lang="en-US" dirty="0"/>
              <a:t>full-screen SAS procedures that enable you to type a WHERE expression on the command line</a:t>
            </a:r>
          </a:p>
          <a:p>
            <a:pPr marL="171450" indent="-171450">
              <a:buFont typeface="Arial" pitchFamily="34" charset="0"/>
              <a:buChar char="•"/>
            </a:pPr>
            <a:r>
              <a:rPr lang="en-US" dirty="0"/>
              <a:t>any kind of RUN-group processing.</a:t>
            </a:r>
          </a:p>
          <a:p>
            <a:endParaRPr lang="en-US" dirty="0"/>
          </a:p>
          <a:p>
            <a:r>
              <a:rPr lang="en-US" dirty="0"/>
              <a:t>WHERE ALSO is an alias for WHERE SAME AND. </a:t>
            </a:r>
          </a:p>
        </p:txBody>
      </p:sp>
      <p:sp>
        <p:nvSpPr>
          <p:cNvPr id="4" name="Slide Number Placeholder 3"/>
          <p:cNvSpPr>
            <a:spLocks noGrp="1"/>
          </p:cNvSpPr>
          <p:nvPr>
            <p:ph type="sldNum" sz="quarter" idx="10"/>
          </p:nvPr>
        </p:nvSpPr>
        <p:spPr/>
        <p:txBody>
          <a:bodyPr/>
          <a:lstStyle/>
          <a:p>
            <a:fld id="{BB512FC2-4010-40F0-9A5A-7DC0E26AEFAE}" type="slidenum">
              <a:rPr lang="en-US" smtClean="0"/>
              <a:pPr/>
              <a:t>36</a:t>
            </a:fld>
            <a:endParaRPr lang="en-US" dirty="0"/>
          </a:p>
        </p:txBody>
      </p:sp>
    </p:spTree>
    <p:extLst>
      <p:ext uri="{BB962C8B-B14F-4D97-AF65-F5344CB8AC3E}">
        <p14:creationId xmlns:p14="http://schemas.microsoft.com/office/powerpoint/2010/main" val="3750237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37</a:t>
            </a:fld>
            <a:endParaRPr lang="en-US" dirty="0"/>
          </a:p>
        </p:txBody>
      </p:sp>
    </p:spTree>
    <p:extLst>
      <p:ext uri="{BB962C8B-B14F-4D97-AF65-F5344CB8AC3E}">
        <p14:creationId xmlns:p14="http://schemas.microsoft.com/office/powerpoint/2010/main" val="1091996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38</a:t>
            </a:fld>
            <a:endParaRPr lang="en-US" dirty="0"/>
          </a:p>
        </p:txBody>
      </p:sp>
    </p:spTree>
    <p:extLst>
      <p:ext uri="{BB962C8B-B14F-4D97-AF65-F5344CB8AC3E}">
        <p14:creationId xmlns:p14="http://schemas.microsoft.com/office/powerpoint/2010/main" val="3585818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4</a:t>
            </a:fld>
            <a:endParaRPr lang="en-US" dirty="0"/>
          </a:p>
        </p:txBody>
      </p:sp>
    </p:spTree>
    <p:extLst>
      <p:ext uri="{BB962C8B-B14F-4D97-AF65-F5344CB8AC3E}">
        <p14:creationId xmlns:p14="http://schemas.microsoft.com/office/powerpoint/2010/main" val="23834301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725749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262A99D2-1E71-4BCE-83E3-B604034D8D70}" type="slidenum">
              <a:rPr lang="en-US" sz="1200">
                <a:latin typeface="Times New Roman" pitchFamily="18" charset="0"/>
              </a:rPr>
              <a:pPr/>
              <a:t>41</a:t>
            </a:fld>
            <a:endParaRPr lang="en-US" sz="1200" dirty="0">
              <a:latin typeface="Times New Roman" pitchFamily="18" charset="0"/>
            </a:endParaRPr>
          </a:p>
        </p:txBody>
      </p:sp>
      <p:sp>
        <p:nvSpPr>
          <p:cNvPr id="152579" name="Rectangle 2"/>
          <p:cNvSpPr>
            <a:spLocks noGrp="1" noRot="1" noChangeAspect="1" noChangeArrowheads="1" noTextEdit="1"/>
          </p:cNvSpPr>
          <p:nvPr>
            <p:ph type="sldImg"/>
          </p:nvPr>
        </p:nvSpPr>
        <p:spPr>
          <a:xfrm>
            <a:off x="1216025" y="914400"/>
            <a:ext cx="4425950" cy="3319463"/>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3253360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262A99D2-1E71-4BCE-83E3-B604034D8D70}" type="slidenum">
              <a:rPr lang="en-US" sz="1200">
                <a:latin typeface="Times New Roman" pitchFamily="18" charset="0"/>
              </a:rPr>
              <a:pPr/>
              <a:t>42</a:t>
            </a:fld>
            <a:endParaRPr lang="en-US" sz="1200" dirty="0">
              <a:latin typeface="Times New Roman" pitchFamily="18" charset="0"/>
            </a:endParaRPr>
          </a:p>
        </p:txBody>
      </p:sp>
      <p:sp>
        <p:nvSpPr>
          <p:cNvPr id="152579" name="Rectangle 2"/>
          <p:cNvSpPr>
            <a:spLocks noGrp="1" noRot="1" noChangeAspect="1" noChangeArrowheads="1" noTextEdit="1"/>
          </p:cNvSpPr>
          <p:nvPr>
            <p:ph type="sldImg"/>
          </p:nvPr>
        </p:nvSpPr>
        <p:spPr>
          <a:xfrm>
            <a:off x="1216025" y="914400"/>
            <a:ext cx="4425950" cy="3319463"/>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1925307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272DE727-EA23-4F01-886D-215F76F7D3DE}" type="slidenum">
              <a:rPr lang="en-US" sz="1200">
                <a:latin typeface="Times New Roman" pitchFamily="18" charset="0"/>
              </a:rPr>
              <a:pPr/>
              <a:t>43</a:t>
            </a:fld>
            <a:endParaRPr lang="en-US" sz="1200" dirty="0">
              <a:latin typeface="Times New Roman" pitchFamily="18" charset="0"/>
            </a:endParaRPr>
          </a:p>
        </p:txBody>
      </p:sp>
      <p:sp>
        <p:nvSpPr>
          <p:cNvPr id="157699" name="Rectangle 2"/>
          <p:cNvSpPr>
            <a:spLocks noGrp="1" noRot="1" noChangeAspect="1" noChangeArrowheads="1" noTextEdit="1"/>
          </p:cNvSpPr>
          <p:nvPr>
            <p:ph type="sldImg"/>
          </p:nvPr>
        </p:nvSpPr>
        <p:spPr>
          <a:xfrm>
            <a:off x="1216025" y="914400"/>
            <a:ext cx="4425950" cy="331946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dirty="0">
                <a:latin typeface="Times New Roman" pitchFamily="18" charset="0"/>
              </a:rPr>
              <a:t>Notes: </a:t>
            </a:r>
            <a:r>
              <a:rPr lang="en-US" dirty="0"/>
              <a:t>Consecutive underscores can be specified.</a:t>
            </a:r>
          </a:p>
          <a:p>
            <a:pPr marL="0" indent="0" eaLnBrk="1" hangingPunct="1"/>
            <a:r>
              <a:rPr lang="en-US" dirty="0"/>
              <a:t>A percent sign and an underscore can be specified in the same pattern. </a:t>
            </a:r>
          </a:p>
          <a:p>
            <a:pPr marL="0" indent="0" eaLnBrk="1" hangingPunct="1"/>
            <a:r>
              <a:rPr lang="en-US" dirty="0"/>
              <a:t>The operator is case sensitive.</a:t>
            </a:r>
          </a:p>
          <a:p>
            <a:endParaRPr lang="en-US" dirty="0">
              <a:latin typeface="Times New Roman" pitchFamily="18" charset="0"/>
            </a:endParaRPr>
          </a:p>
        </p:txBody>
      </p:sp>
    </p:spTree>
    <p:extLst>
      <p:ext uri="{BB962C8B-B14F-4D97-AF65-F5344CB8AC3E}">
        <p14:creationId xmlns:p14="http://schemas.microsoft.com/office/powerpoint/2010/main" val="2378749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B</a:t>
            </a:r>
          </a:p>
        </p:txBody>
      </p:sp>
    </p:spTree>
    <p:extLst>
      <p:ext uri="{BB962C8B-B14F-4D97-AF65-F5344CB8AC3E}">
        <p14:creationId xmlns:p14="http://schemas.microsoft.com/office/powerpoint/2010/main" val="2082496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46</a:t>
            </a:fld>
            <a:endParaRPr lang="en-US" sz="1200" dirty="0">
              <a:solidFill>
                <a:prstClr val="black"/>
              </a:solidFill>
            </a:endParaRPr>
          </a:p>
        </p:txBody>
      </p:sp>
    </p:spTree>
    <p:extLst>
      <p:ext uri="{BB962C8B-B14F-4D97-AF65-F5344CB8AC3E}">
        <p14:creationId xmlns:p14="http://schemas.microsoft.com/office/powerpoint/2010/main" val="1038883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47</a:t>
            </a:fld>
            <a:endParaRPr lang="en-US" dirty="0"/>
          </a:p>
        </p:txBody>
      </p:sp>
    </p:spTree>
    <p:extLst>
      <p:ext uri="{BB962C8B-B14F-4D97-AF65-F5344CB8AC3E}">
        <p14:creationId xmlns:p14="http://schemas.microsoft.com/office/powerpoint/2010/main" val="1805070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IG: The WHERE statement selects the observations for</a:t>
            </a:r>
            <a:r>
              <a:rPr lang="en-US" baseline="0" dirty="0"/>
              <a:t> customers who are 21 years old.</a:t>
            </a:r>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48</a:t>
            </a:fld>
            <a:endParaRPr lang="en-US" dirty="0"/>
          </a:p>
        </p:txBody>
      </p:sp>
    </p:spTree>
    <p:extLst>
      <p:ext uri="{BB962C8B-B14F-4D97-AF65-F5344CB8AC3E}">
        <p14:creationId xmlns:p14="http://schemas.microsoft.com/office/powerpoint/2010/main" val="1595115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IG:  T</a:t>
            </a:r>
            <a:r>
              <a:rPr lang="en-US" baseline="0" dirty="0"/>
              <a:t>his subset of orion.customer_dim contains 6 observations – one for each customer who is 21 years old. Notice that the </a:t>
            </a:r>
            <a:r>
              <a:rPr lang="en-US" dirty="0"/>
              <a:t>lines wrap within each page of the report, and are presented in groups. </a:t>
            </a:r>
            <a:r>
              <a:rPr lang="en-US" baseline="0" dirty="0"/>
              <a:t>The first group displays the first 8 variables for each observation, and the next group displays the last three variables.  The OBS column provides a way to link or associate a single line from one section to the next.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49</a:t>
            </a:fld>
            <a:endParaRPr lang="en-US" dirty="0"/>
          </a:p>
        </p:txBody>
      </p:sp>
    </p:spTree>
    <p:extLst>
      <p:ext uri="{BB962C8B-B14F-4D97-AF65-F5344CB8AC3E}">
        <p14:creationId xmlns:p14="http://schemas.microsoft.com/office/powerpoint/2010/main" val="362665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B01B60C4-F689-4E95-9888-F27549FD2420}" type="slidenum">
              <a:rPr lang="en-US" sz="1200">
                <a:latin typeface="Times New Roman" pitchFamily="18" charset="0"/>
              </a:rPr>
              <a:pPr/>
              <a:t>5</a:t>
            </a:fld>
            <a:endParaRPr lang="en-US" sz="1200" dirty="0">
              <a:latin typeface="Times New Roman" pitchFamily="18" charset="0"/>
            </a:endParaRPr>
          </a:p>
        </p:txBody>
      </p:sp>
      <p:sp>
        <p:nvSpPr>
          <p:cNvPr id="118787" name="Rectangle 2"/>
          <p:cNvSpPr>
            <a:spLocks noGrp="1" noRot="1" noChangeAspect="1" noChangeArrowheads="1" noTextEdit="1"/>
          </p:cNvSpPr>
          <p:nvPr>
            <p:ph type="sldImg"/>
          </p:nvPr>
        </p:nvSpPr>
        <p:spPr>
          <a:xfrm>
            <a:off x="1216025" y="914400"/>
            <a:ext cx="4425950" cy="3319463"/>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2538343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IG:  You can use</a:t>
            </a:r>
            <a:r>
              <a:rPr lang="en-US" baseline="0" dirty="0"/>
              <a:t> t</a:t>
            </a:r>
            <a:r>
              <a:rPr lang="en-US" dirty="0"/>
              <a:t>he ID statement to select</a:t>
            </a:r>
            <a:r>
              <a:rPr lang="en-US" baseline="0" dirty="0"/>
              <a:t> the </a:t>
            </a:r>
            <a:r>
              <a:rPr lang="en-US" dirty="0"/>
              <a:t>variable or variables to use as the column identifier,</a:t>
            </a:r>
            <a:r>
              <a:rPr lang="en-US" baseline="0" dirty="0"/>
              <a:t> instead of the OBS column. We specified Customer_ID for this purpose.  We did not include a VAR statement or the NOOBS option.</a:t>
            </a:r>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50</a:t>
            </a:fld>
            <a:endParaRPr lang="en-US" dirty="0"/>
          </a:p>
        </p:txBody>
      </p:sp>
    </p:spTree>
    <p:extLst>
      <p:ext uri="{BB962C8B-B14F-4D97-AF65-F5344CB8AC3E}">
        <p14:creationId xmlns:p14="http://schemas.microsoft.com/office/powerpoint/2010/main" val="38960727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All columns are displayed, but </a:t>
            </a:r>
            <a:r>
              <a:rPr lang="en-US" baseline="0" dirty="0"/>
              <a:t>is no OBS column. It has been replaced, in both groups of this report, with Customer_ID.  </a:t>
            </a:r>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51</a:t>
            </a:fld>
            <a:endParaRPr lang="en-US" dirty="0"/>
          </a:p>
        </p:txBody>
      </p:sp>
    </p:spTree>
    <p:extLst>
      <p:ext uri="{BB962C8B-B14F-4D97-AF65-F5344CB8AC3E}">
        <p14:creationId xmlns:p14="http://schemas.microsoft.com/office/powerpoint/2010/main" val="389357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52</a:t>
            </a:fld>
            <a:endParaRPr lang="en-US" sz="1200" dirty="0">
              <a:solidFill>
                <a:prstClr val="black"/>
              </a:solidFill>
            </a:endParaRPr>
          </a:p>
        </p:txBody>
      </p:sp>
    </p:spTree>
    <p:extLst>
      <p:ext uri="{BB962C8B-B14F-4D97-AF65-F5344CB8AC3E}">
        <p14:creationId xmlns:p14="http://schemas.microsoft.com/office/powerpoint/2010/main" val="500235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53</a:t>
            </a:fld>
            <a:endParaRPr lang="en-US" sz="1200" dirty="0"/>
          </a:p>
        </p:txBody>
      </p:sp>
    </p:spTree>
    <p:extLst>
      <p:ext uri="{BB962C8B-B14F-4D97-AF65-F5344CB8AC3E}">
        <p14:creationId xmlns:p14="http://schemas.microsoft.com/office/powerpoint/2010/main" val="268209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54</a:t>
            </a:fld>
            <a:endParaRPr lang="en-US" dirty="0"/>
          </a:p>
        </p:txBody>
      </p:sp>
    </p:spTree>
    <p:extLst>
      <p:ext uri="{BB962C8B-B14F-4D97-AF65-F5344CB8AC3E}">
        <p14:creationId xmlns:p14="http://schemas.microsoft.com/office/powerpoint/2010/main" val="506905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55</a:t>
            </a:fld>
            <a:endParaRPr lang="en-US" dirty="0"/>
          </a:p>
        </p:txBody>
      </p:sp>
    </p:spTree>
    <p:extLst>
      <p:ext uri="{BB962C8B-B14F-4D97-AF65-F5344CB8AC3E}">
        <p14:creationId xmlns:p14="http://schemas.microsoft.com/office/powerpoint/2010/main" val="1560549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56</a:t>
            </a:fld>
            <a:endParaRPr lang="en-US" dirty="0"/>
          </a:p>
        </p:txBody>
      </p:sp>
    </p:spTree>
    <p:extLst>
      <p:ext uri="{BB962C8B-B14F-4D97-AF65-F5344CB8AC3E}">
        <p14:creationId xmlns:p14="http://schemas.microsoft.com/office/powerpoint/2010/main" val="445940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57</a:t>
            </a:fld>
            <a:endParaRPr lang="en-US" dirty="0"/>
          </a:p>
        </p:txBody>
      </p:sp>
    </p:spTree>
    <p:extLst>
      <p:ext uri="{BB962C8B-B14F-4D97-AF65-F5344CB8AC3E}">
        <p14:creationId xmlns:p14="http://schemas.microsoft.com/office/powerpoint/2010/main" val="4459400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58</a:t>
            </a:fld>
            <a:endParaRPr lang="en-US" dirty="0"/>
          </a:p>
        </p:txBody>
      </p:sp>
    </p:spTree>
    <p:extLst>
      <p:ext uri="{BB962C8B-B14F-4D97-AF65-F5344CB8AC3E}">
        <p14:creationId xmlns:p14="http://schemas.microsoft.com/office/powerpoint/2010/main" val="937974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59</a:t>
            </a:fld>
            <a:endParaRPr lang="en-US" dirty="0"/>
          </a:p>
        </p:txBody>
      </p:sp>
    </p:spTree>
    <p:extLst>
      <p:ext uri="{BB962C8B-B14F-4D97-AF65-F5344CB8AC3E}">
        <p14:creationId xmlns:p14="http://schemas.microsoft.com/office/powerpoint/2010/main" val="110610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B90EAFBA-7D70-4E80-9822-F1F507ABB2EE}" type="slidenum">
              <a:rPr lang="en-US" sz="1200">
                <a:latin typeface="Times New Roman" pitchFamily="18" charset="0"/>
              </a:rPr>
              <a:pPr/>
              <a:t>6</a:t>
            </a:fld>
            <a:endParaRPr lang="en-US" sz="1200" dirty="0">
              <a:latin typeface="Times New Roman" pitchFamily="18" charset="0"/>
            </a:endParaRPr>
          </a:p>
        </p:txBody>
      </p:sp>
      <p:sp>
        <p:nvSpPr>
          <p:cNvPr id="121859" name="Rectangle 2"/>
          <p:cNvSpPr>
            <a:spLocks noGrp="1" noRot="1" noChangeAspect="1" noChangeArrowheads="1" noTextEdit="1"/>
          </p:cNvSpPr>
          <p:nvPr>
            <p:ph type="sldImg"/>
          </p:nvPr>
        </p:nvSpPr>
        <p:spPr>
          <a:xfrm>
            <a:off x="1216025" y="914400"/>
            <a:ext cx="4425950" cy="331946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76297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notice the order of the values of Salary…sorted in ascending</a:t>
            </a:r>
          </a:p>
        </p:txBody>
      </p:sp>
      <p:sp>
        <p:nvSpPr>
          <p:cNvPr id="4" name="Slide Number Placeholder 3"/>
          <p:cNvSpPr>
            <a:spLocks noGrp="1"/>
          </p:cNvSpPr>
          <p:nvPr>
            <p:ph type="sldNum" sz="quarter" idx="10"/>
          </p:nvPr>
        </p:nvSpPr>
        <p:spPr/>
        <p:txBody>
          <a:bodyPr/>
          <a:lstStyle/>
          <a:p>
            <a:fld id="{BB512FC2-4010-40F0-9A5A-7DC0E26AEFAE}" type="slidenum">
              <a:rPr lang="en-US" smtClean="0"/>
              <a:pPr/>
              <a:t>60</a:t>
            </a:fld>
            <a:endParaRPr lang="en-US" dirty="0"/>
          </a:p>
        </p:txBody>
      </p:sp>
    </p:spTree>
    <p:extLst>
      <p:ext uri="{BB962C8B-B14F-4D97-AF65-F5344CB8AC3E}">
        <p14:creationId xmlns:p14="http://schemas.microsoft.com/office/powerpoint/2010/main" val="20101700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61</a:t>
            </a:fld>
            <a:endParaRPr lang="en-US" dirty="0"/>
          </a:p>
        </p:txBody>
      </p:sp>
    </p:spTree>
    <p:extLst>
      <p:ext uri="{BB962C8B-B14F-4D97-AF65-F5344CB8AC3E}">
        <p14:creationId xmlns:p14="http://schemas.microsoft.com/office/powerpoint/2010/main" val="1933958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a:t>
            </a:r>
          </a:p>
        </p:txBody>
      </p:sp>
    </p:spTree>
    <p:extLst>
      <p:ext uri="{BB962C8B-B14F-4D97-AF65-F5344CB8AC3E}">
        <p14:creationId xmlns:p14="http://schemas.microsoft.com/office/powerpoint/2010/main" val="11558468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64</a:t>
            </a:fld>
            <a:endParaRPr lang="en-US" sz="1200" dirty="0">
              <a:solidFill>
                <a:prstClr val="black"/>
              </a:solidFill>
            </a:endParaRPr>
          </a:p>
        </p:txBody>
      </p:sp>
    </p:spTree>
    <p:extLst>
      <p:ext uri="{BB962C8B-B14F-4D97-AF65-F5344CB8AC3E}">
        <p14:creationId xmlns:p14="http://schemas.microsoft.com/office/powerpoint/2010/main" val="21741748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65</a:t>
            </a:fld>
            <a:endParaRPr lang="en-US" dirty="0"/>
          </a:p>
        </p:txBody>
      </p:sp>
    </p:spTree>
    <p:extLst>
      <p:ext uri="{BB962C8B-B14F-4D97-AF65-F5344CB8AC3E}">
        <p14:creationId xmlns:p14="http://schemas.microsoft.com/office/powerpoint/2010/main" val="1531431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66</a:t>
            </a:fld>
            <a:endParaRPr lang="en-US" dirty="0"/>
          </a:p>
        </p:txBody>
      </p:sp>
    </p:spTree>
    <p:extLst>
      <p:ext uri="{BB962C8B-B14F-4D97-AF65-F5344CB8AC3E}">
        <p14:creationId xmlns:p14="http://schemas.microsoft.com/office/powerpoint/2010/main" val="599841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This</a:t>
            </a:r>
            <a:r>
              <a:rPr lang="en-US" baseline="0" dirty="0"/>
              <a:t> PROC SORT step sorts orion.sales by country and then by descending salary within country.  Since the data is sorted by country, the Australian employees are listed before the US employees.  But the manager wanted the report GROUPED by country.  WE need to add a BY statement to the PROC PRINT step also.</a:t>
            </a:r>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67</a:t>
            </a:fld>
            <a:endParaRPr lang="en-US" dirty="0"/>
          </a:p>
        </p:txBody>
      </p:sp>
    </p:spTree>
    <p:extLst>
      <p:ext uri="{BB962C8B-B14F-4D97-AF65-F5344CB8AC3E}">
        <p14:creationId xmlns:p14="http://schemas.microsoft.com/office/powerpoint/2010/main" val="2883188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E31D9F61-4F19-443D-9BBC-24CF2AC97B60}" type="slidenum">
              <a:rPr lang="en-US" sz="1200">
                <a:latin typeface="Times New Roman" pitchFamily="18" charset="0"/>
              </a:rPr>
              <a:pPr/>
              <a:t>68</a:t>
            </a:fld>
            <a:endParaRPr lang="en-US" sz="1200" dirty="0">
              <a:latin typeface="Times New Roman" pitchFamily="18" charset="0"/>
            </a:endParaRPr>
          </a:p>
        </p:txBody>
      </p:sp>
      <p:sp>
        <p:nvSpPr>
          <p:cNvPr id="337923" name="Rectangle 2"/>
          <p:cNvSpPr>
            <a:spLocks noGrp="1" noRot="1" noChangeAspect="1" noChangeArrowheads="1" noTextEdit="1"/>
          </p:cNvSpPr>
          <p:nvPr>
            <p:ph type="sldImg"/>
          </p:nvPr>
        </p:nvSpPr>
        <p:spPr>
          <a:xfrm>
            <a:off x="1216025" y="914400"/>
            <a:ext cx="4425950" cy="3319463"/>
          </a:xfrm>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9132851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21967BB5-AEE8-49B3-8152-7337D6E4A530}" type="slidenum">
              <a:rPr lang="en-US" sz="1200">
                <a:latin typeface="Times New Roman" pitchFamily="18" charset="0"/>
              </a:rPr>
              <a:pPr/>
              <a:t>69</a:t>
            </a:fld>
            <a:endParaRPr lang="en-US" sz="1200" dirty="0">
              <a:latin typeface="Times New Roman" pitchFamily="18" charset="0"/>
            </a:endParaRPr>
          </a:p>
        </p:txBody>
      </p:sp>
      <p:sp>
        <p:nvSpPr>
          <p:cNvPr id="336899" name="Rectangle 2"/>
          <p:cNvSpPr>
            <a:spLocks noGrp="1" noRot="1" noChangeAspect="1" noChangeArrowheads="1" noTextEdit="1"/>
          </p:cNvSpPr>
          <p:nvPr>
            <p:ph type="sldImg"/>
          </p:nvPr>
        </p:nvSpPr>
        <p:spPr>
          <a:xfrm>
            <a:off x="1216025" y="914400"/>
            <a:ext cx="4425950" cy="3319463"/>
          </a:xfrm>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02728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E7ECED5E-BE6D-40F2-A56D-D74BCEF4D7E2}" type="slidenum">
              <a:rPr lang="en-US" sz="1200">
                <a:latin typeface="Times New Roman" pitchFamily="18" charset="0"/>
              </a:rPr>
              <a:pPr/>
              <a:t>7</a:t>
            </a:fld>
            <a:endParaRPr lang="en-US" sz="1200" dirty="0">
              <a:latin typeface="Times New Roman" pitchFamily="18" charset="0"/>
            </a:endParaRPr>
          </a:p>
        </p:txBody>
      </p:sp>
      <p:sp>
        <p:nvSpPr>
          <p:cNvPr id="120835" name="Rectangle 2"/>
          <p:cNvSpPr>
            <a:spLocks noGrp="1" noRot="1" noChangeAspect="1" noChangeArrowheads="1" noTextEdit="1"/>
          </p:cNvSpPr>
          <p:nvPr>
            <p:ph type="sldImg"/>
          </p:nvPr>
        </p:nvSpPr>
        <p:spPr>
          <a:xfrm>
            <a:off x="1216025" y="914400"/>
            <a:ext cx="4425950" cy="3319463"/>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2637315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70</a:t>
            </a:fld>
            <a:endParaRPr lang="en-US" dirty="0"/>
          </a:p>
        </p:txBody>
      </p:sp>
    </p:spTree>
    <p:extLst>
      <p:ext uri="{BB962C8B-B14F-4D97-AF65-F5344CB8AC3E}">
        <p14:creationId xmlns:p14="http://schemas.microsoft.com/office/powerpoint/2010/main" val="11739018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71</a:t>
            </a:fld>
            <a:endParaRPr lang="en-US" dirty="0"/>
          </a:p>
        </p:txBody>
      </p:sp>
    </p:spTree>
    <p:extLst>
      <p:ext uri="{BB962C8B-B14F-4D97-AF65-F5344CB8AC3E}">
        <p14:creationId xmlns:p14="http://schemas.microsoft.com/office/powerpoint/2010/main" val="3795465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587318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74</a:t>
            </a:fld>
            <a:endParaRPr lang="en-US" dirty="0"/>
          </a:p>
        </p:txBody>
      </p:sp>
    </p:spTree>
    <p:extLst>
      <p:ext uri="{BB962C8B-B14F-4D97-AF65-F5344CB8AC3E}">
        <p14:creationId xmlns:p14="http://schemas.microsoft.com/office/powerpoint/2010/main" val="600005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75</a:t>
            </a:fld>
            <a:endParaRPr lang="en-US" dirty="0"/>
          </a:p>
        </p:txBody>
      </p:sp>
    </p:spTree>
    <p:extLst>
      <p:ext uri="{BB962C8B-B14F-4D97-AF65-F5344CB8AC3E}">
        <p14:creationId xmlns:p14="http://schemas.microsoft.com/office/powerpoint/2010/main" val="9649324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76</a:t>
            </a:fld>
            <a:endParaRPr lang="en-US" dirty="0"/>
          </a:p>
        </p:txBody>
      </p:sp>
    </p:spTree>
    <p:extLst>
      <p:ext uri="{BB962C8B-B14F-4D97-AF65-F5344CB8AC3E}">
        <p14:creationId xmlns:p14="http://schemas.microsoft.com/office/powerpoint/2010/main" val="27920428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IG: The Payroll manager wants the same report it should include only the employees who</a:t>
            </a:r>
            <a:r>
              <a:rPr lang="en-US" baseline="0" dirty="0"/>
              <a:t> earn less than 25,500.  Which WHERE statement(s) result in the most efficient processing?</a:t>
            </a:r>
          </a:p>
          <a:p>
            <a:endParaRPr lang="en-US" baseline="0" dirty="0"/>
          </a:p>
          <a:p>
            <a:r>
              <a:rPr lang="en-US" baseline="0" dirty="0"/>
              <a:t>You can do this as a demo instead of a quiz, trying one WHERE at a time and discussing the results.  Or you can do it as a Quiz - have the students run the program themselves and analyze the result. Another option is to just ask them what they think…and then discuss the answer without running the program.</a:t>
            </a:r>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77</a:t>
            </a:fld>
            <a:endParaRPr lang="en-US" dirty="0"/>
          </a:p>
        </p:txBody>
      </p:sp>
    </p:spTree>
    <p:extLst>
      <p:ext uri="{BB962C8B-B14F-4D97-AF65-F5344CB8AC3E}">
        <p14:creationId xmlns:p14="http://schemas.microsoft.com/office/powerpoint/2010/main" val="12688662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FDE9E8-A7F5-4336-A91B-57557705BE30}" type="slidenum">
              <a:rPr lang="en-US" sz="1200"/>
              <a:pPr/>
              <a:t>78</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867807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FDE9E8-A7F5-4336-A91B-57557705BE30}" type="slidenum">
              <a:rPr lang="en-US" sz="1200"/>
              <a:pPr/>
              <a:t>79</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a</a:t>
            </a:r>
          </a:p>
          <a:p>
            <a:endParaRPr lang="en-US" dirty="0"/>
          </a:p>
        </p:txBody>
      </p:sp>
    </p:spTree>
    <p:extLst>
      <p:ext uri="{BB962C8B-B14F-4D97-AF65-F5344CB8AC3E}">
        <p14:creationId xmlns:p14="http://schemas.microsoft.com/office/powerpoint/2010/main" val="276707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8</a:t>
            </a:fld>
            <a:endParaRPr lang="en-US" dirty="0"/>
          </a:p>
        </p:txBody>
      </p:sp>
    </p:spTree>
    <p:extLst>
      <p:ext uri="{BB962C8B-B14F-4D97-AF65-F5344CB8AC3E}">
        <p14:creationId xmlns:p14="http://schemas.microsoft.com/office/powerpoint/2010/main" val="28291571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80</a:t>
            </a:fld>
            <a:endParaRPr lang="en-US" sz="1200" dirty="0">
              <a:solidFill>
                <a:prstClr val="black"/>
              </a:solidFill>
            </a:endParaRPr>
          </a:p>
        </p:txBody>
      </p:sp>
    </p:spTree>
    <p:extLst>
      <p:ext uri="{BB962C8B-B14F-4D97-AF65-F5344CB8AC3E}">
        <p14:creationId xmlns:p14="http://schemas.microsoft.com/office/powerpoint/2010/main" val="36382466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81</a:t>
            </a:fld>
            <a:endParaRPr lang="en-US" sz="1200" dirty="0"/>
          </a:p>
        </p:txBody>
      </p:sp>
    </p:spTree>
    <p:extLst>
      <p:ext uri="{BB962C8B-B14F-4D97-AF65-F5344CB8AC3E}">
        <p14:creationId xmlns:p14="http://schemas.microsoft.com/office/powerpoint/2010/main" val="17061236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82</a:t>
            </a:fld>
            <a:endParaRPr lang="en-US" dirty="0"/>
          </a:p>
        </p:txBody>
      </p:sp>
    </p:spTree>
    <p:extLst>
      <p:ext uri="{BB962C8B-B14F-4D97-AF65-F5344CB8AC3E}">
        <p14:creationId xmlns:p14="http://schemas.microsoft.com/office/powerpoint/2010/main" val="41601519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83</a:t>
            </a:fld>
            <a:endParaRPr lang="en-US" dirty="0"/>
          </a:p>
        </p:txBody>
      </p:sp>
    </p:spTree>
    <p:extLst>
      <p:ext uri="{BB962C8B-B14F-4D97-AF65-F5344CB8AC3E}">
        <p14:creationId xmlns:p14="http://schemas.microsoft.com/office/powerpoint/2010/main" val="38992410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C77D9E0C-38A4-43A0-8CD5-9292EC1950F7}" type="slidenum">
              <a:rPr lang="en-US" sz="1200" smtClean="0">
                <a:latin typeface="Times New Roman" pitchFamily="18" charset="0"/>
              </a:rPr>
              <a:pPr/>
              <a:t>84</a:t>
            </a:fld>
            <a:endParaRPr lang="en-US" sz="1200" dirty="0">
              <a:latin typeface="Times New Roman" pitchFamily="18" charset="0"/>
            </a:endParaRPr>
          </a:p>
        </p:txBody>
      </p:sp>
      <p:sp>
        <p:nvSpPr>
          <p:cNvPr id="212995" name="Rectangle 2"/>
          <p:cNvSpPr>
            <a:spLocks noGrp="1" noRot="1" noChangeAspect="1" noChangeArrowheads="1" noTextEdit="1"/>
          </p:cNvSpPr>
          <p:nvPr>
            <p:ph type="sldImg"/>
          </p:nvPr>
        </p:nvSpPr>
        <p:spPr>
          <a:xfrm>
            <a:off x="1216025" y="914400"/>
            <a:ext cx="4425950" cy="3319463"/>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369781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85</a:t>
            </a:fld>
            <a:endParaRPr lang="en-US" dirty="0"/>
          </a:p>
        </p:txBody>
      </p:sp>
    </p:spTree>
    <p:extLst>
      <p:ext uri="{BB962C8B-B14F-4D97-AF65-F5344CB8AC3E}">
        <p14:creationId xmlns:p14="http://schemas.microsoft.com/office/powerpoint/2010/main" val="31365163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A75AF44F-93CF-4FBD-9182-EBB2D6E7641A}" type="slidenum">
              <a:rPr lang="en-US" sz="1200" smtClean="0">
                <a:latin typeface="Times New Roman" pitchFamily="18" charset="0"/>
              </a:rPr>
              <a:pPr/>
              <a:t>86</a:t>
            </a:fld>
            <a:endParaRPr lang="en-US" sz="1200" dirty="0">
              <a:latin typeface="Times New Roman" pitchFamily="18" charset="0"/>
            </a:endParaRPr>
          </a:p>
        </p:txBody>
      </p:sp>
      <p:sp>
        <p:nvSpPr>
          <p:cNvPr id="210947" name="Rectangle 2"/>
          <p:cNvSpPr>
            <a:spLocks noGrp="1" noRot="1" noChangeAspect="1" noChangeArrowheads="1" noTextEdit="1"/>
          </p:cNvSpPr>
          <p:nvPr>
            <p:ph type="sldImg"/>
          </p:nvPr>
        </p:nvSpPr>
        <p:spPr>
          <a:xfrm>
            <a:off x="1216025" y="914400"/>
            <a:ext cx="4425950" cy="3319463"/>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2769417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B7C9C60A-9E40-4013-848A-BF3A6406140C}" type="slidenum">
              <a:rPr lang="en-US" sz="1200" smtClean="0">
                <a:latin typeface="Times New Roman" pitchFamily="18" charset="0"/>
              </a:rPr>
              <a:pPr/>
              <a:t>87</a:t>
            </a:fld>
            <a:endParaRPr lang="en-US" sz="1200" dirty="0">
              <a:latin typeface="Times New Roman" pitchFamily="18" charset="0"/>
            </a:endParaRPr>
          </a:p>
        </p:txBody>
      </p:sp>
      <p:sp>
        <p:nvSpPr>
          <p:cNvPr id="211971" name="Rectangle 2"/>
          <p:cNvSpPr>
            <a:spLocks noGrp="1" noRot="1" noChangeAspect="1" noChangeArrowheads="1" noTextEdit="1"/>
          </p:cNvSpPr>
          <p:nvPr>
            <p:ph type="sldImg"/>
          </p:nvPr>
        </p:nvSpPr>
        <p:spPr>
          <a:xfrm>
            <a:off x="1216025" y="914400"/>
            <a:ext cx="4425950" cy="3319463"/>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3921445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B5BDAE3-071C-45C5-AB15-105B1B5465CC}" type="slidenum">
              <a:rPr lang="en-US" sz="1200" smtClean="0">
                <a:latin typeface="Times New Roman" pitchFamily="18" charset="0"/>
              </a:rPr>
              <a:pPr/>
              <a:t>88</a:t>
            </a:fld>
            <a:endParaRPr lang="en-US" sz="1200" dirty="0">
              <a:latin typeface="Times New Roman" pitchFamily="18" charset="0"/>
            </a:endParaRPr>
          </a:p>
        </p:txBody>
      </p:sp>
      <p:sp>
        <p:nvSpPr>
          <p:cNvPr id="215043" name="Rectangle 2"/>
          <p:cNvSpPr>
            <a:spLocks noGrp="1" noRot="1" noChangeAspect="1" noChangeArrowheads="1" noTextEdit="1"/>
          </p:cNvSpPr>
          <p:nvPr>
            <p:ph type="sldImg"/>
          </p:nvPr>
        </p:nvSpPr>
        <p:spPr>
          <a:xfrm>
            <a:off x="1216025" y="914400"/>
            <a:ext cx="4425950" cy="3319463"/>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To change a title line, you just submit a TITLE statemtn for that line.  The new text will replace the current text, and will cancel any title lines with hight=er numbers.</a:t>
            </a:r>
            <a:r>
              <a:rPr lang="en-US" baseline="0" noProof="1">
                <a:latin typeface="Times New Roman" pitchFamily="18" charset="0"/>
              </a:rPr>
              <a:t> That means it willc ancel the titles below the line being changed.</a:t>
            </a:r>
          </a:p>
          <a:p>
            <a:endParaRPr lang="en-US" baseline="0" noProof="1">
              <a:latin typeface="Times New Roman" pitchFamily="18" charset="0"/>
            </a:endParaRPr>
          </a:p>
          <a:p>
            <a:r>
              <a:rPr lang="en-US" baseline="0" noProof="1">
                <a:latin typeface="Times New Roman" pitchFamily="18" charset="0"/>
              </a:rPr>
              <a:t>In the example, we start by defining three lines of titles.  Later we submit a new TITLE1 statement.  The topmost title line is change, and the lower titles, title2 and titl3 are cancelled.</a:t>
            </a:r>
            <a:endParaRPr lang="en-US" noProof="1">
              <a:latin typeface="Times New Roman" pitchFamily="18" charset="0"/>
            </a:endParaRPr>
          </a:p>
          <a:p>
            <a:endParaRPr lang="en-US" noProof="1">
              <a:latin typeface="Times New Roman" pitchFamily="18" charset="0"/>
            </a:endParaRPr>
          </a:p>
        </p:txBody>
      </p:sp>
    </p:spTree>
    <p:extLst>
      <p:ext uri="{BB962C8B-B14F-4D97-AF65-F5344CB8AC3E}">
        <p14:creationId xmlns:p14="http://schemas.microsoft.com/office/powerpoint/2010/main" val="18406823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806DE99B-C292-4B29-8EB9-855A13C9B9E8}" type="slidenum">
              <a:rPr lang="en-US" sz="1200" smtClean="0">
                <a:latin typeface="Times New Roman" pitchFamily="18" charset="0"/>
              </a:rPr>
              <a:pPr/>
              <a:t>89</a:t>
            </a:fld>
            <a:endParaRPr lang="en-US" sz="1200" dirty="0">
              <a:latin typeface="Times New Roman" pitchFamily="18" charset="0"/>
            </a:endParaRPr>
          </a:p>
        </p:txBody>
      </p:sp>
      <p:sp>
        <p:nvSpPr>
          <p:cNvPr id="216067" name="Rectangle 2"/>
          <p:cNvSpPr>
            <a:spLocks noGrp="1" noRot="1" noChangeAspect="1" noChangeArrowheads="1" noTextEdit="1"/>
          </p:cNvSpPr>
          <p:nvPr>
            <p:ph type="sldImg"/>
          </p:nvPr>
        </p:nvSpPr>
        <p:spPr>
          <a:xfrm>
            <a:off x="1216025" y="914400"/>
            <a:ext cx="4425950" cy="3319463"/>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76485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12FC2-4010-40F0-9A5A-7DC0E26AEFAE}" type="slidenum">
              <a:rPr lang="en-US" smtClean="0"/>
              <a:pPr/>
              <a:t>9</a:t>
            </a:fld>
            <a:endParaRPr lang="en-US" dirty="0"/>
          </a:p>
        </p:txBody>
      </p:sp>
    </p:spTree>
    <p:extLst>
      <p:ext uri="{BB962C8B-B14F-4D97-AF65-F5344CB8AC3E}">
        <p14:creationId xmlns:p14="http://schemas.microsoft.com/office/powerpoint/2010/main" val="15398002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90</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3501211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91</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35812583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92</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9605670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93</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30178026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94</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23592095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95</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29422288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96</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5216495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97</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5282515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98</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19355225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6D4B64E8-3F9E-46FC-9BFF-46CFEDF6C1E8}" type="slidenum">
              <a:rPr lang="en-US" sz="1200" smtClean="0">
                <a:latin typeface="Times New Roman" pitchFamily="18" charset="0"/>
              </a:rPr>
              <a:pPr/>
              <a:t>99</a:t>
            </a:fld>
            <a:endParaRPr lang="en-US" sz="1200" dirty="0">
              <a:latin typeface="Times New Roman" pitchFamily="18" charset="0"/>
            </a:endParaRPr>
          </a:p>
        </p:txBody>
      </p:sp>
      <p:sp>
        <p:nvSpPr>
          <p:cNvPr id="217091" name="Rectangle 2"/>
          <p:cNvSpPr>
            <a:spLocks noGrp="1" noRot="1" noChangeAspect="1" noChangeArrowheads="1" noTextEdit="1"/>
          </p:cNvSpPr>
          <p:nvPr>
            <p:ph type="sldImg"/>
          </p:nvPr>
        </p:nvSpPr>
        <p:spPr>
          <a:xfrm>
            <a:off x="1216025" y="914400"/>
            <a:ext cx="4425950" cy="3319463"/>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Instructors, you can cycle through these slides asking for verbal responses. This is not an official activity but works well in IBT as an interaction. Just tell students to not look in the book. </a:t>
            </a:r>
          </a:p>
        </p:txBody>
      </p:sp>
    </p:spTree>
    <p:extLst>
      <p:ext uri="{BB962C8B-B14F-4D97-AF65-F5344CB8AC3E}">
        <p14:creationId xmlns:p14="http://schemas.microsoft.com/office/powerpoint/2010/main" val="477339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30736306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3014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4409DE1-3DB2-4A13-9DFF-3D3F39297ADC}"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04458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C20838C8-DD23-4554-BF4A-4AE60AC54A3D}"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60556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C65C3402-BB03-48C3-970C-853C83BA0BF3}"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83898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pPr>
              <a:defRPr/>
            </a:pPr>
            <a:fld id="{34E292FE-65F8-4ECC-BF2E-7F416B8DE1DC}"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84831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able Placeholder 2"/>
          <p:cNvSpPr>
            <a:spLocks noGrp="1"/>
          </p:cNvSpPr>
          <p:nvPr>
            <p:ph type="tbl" idx="1"/>
          </p:nvPr>
        </p:nvSpPr>
        <p:spPr>
          <a:xfrm>
            <a:off x="685800" y="1071563"/>
            <a:ext cx="7848600" cy="4267200"/>
          </a:xfrm>
        </p:spPr>
        <p:txBody>
          <a:bodyPr/>
          <a:lstStyle/>
          <a:p>
            <a:pPr lvl="0"/>
            <a:endParaRPr lang="en-US" noProof="0" dirty="0"/>
          </a:p>
        </p:txBody>
      </p:sp>
      <p:sp>
        <p:nvSpPr>
          <p:cNvPr id="4" name="Slide Number Placeholder 3"/>
          <p:cNvSpPr>
            <a:spLocks noGrp="1"/>
          </p:cNvSpPr>
          <p:nvPr>
            <p:ph type="sldNum" sz="quarter" idx="10"/>
          </p:nvPr>
        </p:nvSpPr>
        <p:spPr/>
        <p:txBody>
          <a:bodyPr/>
          <a:lstStyle>
            <a:lvl1pPr>
              <a:defRPr/>
            </a:lvl1pPr>
          </a:lstStyle>
          <a:p>
            <a:pPr>
              <a:defRPr/>
            </a:pPr>
            <a:fld id="{5E146451-8915-4A3D-BB3B-A7CF66D885CB}"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384521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fld id="{A267F8E9-3C9A-4A61-AEBC-33AFEE9F6EB3}"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006DC3D4-B89C-43AF-B652-305CC6EAB1AA}"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3542519729"/>
      </p:ext>
    </p:extLst>
  </p:cSld>
  <p:clrMap bg1="lt1" tx1="dk1" bg2="lt2" tx2="dk2" accent1="accent1" accent2="accent2" accent3="accent3" accent4="accent4" accent5="accent5" accent6="accent6" hlink="hlink" folHlink="folHlink"/>
  <p:sldLayoutIdLst>
    <p:sldLayoutId id="2147484540" r:id="rId1"/>
    <p:sldLayoutId id="2147484541" r:id="rId2"/>
    <p:sldLayoutId id="2147484542" r:id="rId3"/>
    <p:sldLayoutId id="2147484543" r:id="rId4"/>
    <p:sldLayoutId id="2147484544" r:id="rId5"/>
    <p:sldLayoutId id="2147484545" r:id="rId6"/>
    <p:sldLayoutId id="2147484547" r:id="rId7"/>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4.xml"/><Relationship Id="rId1" Type="http://schemas.openxmlformats.org/officeDocument/2006/relationships/tags" Target="../tags/tag108.xml"/><Relationship Id="rId4" Type="http://schemas.openxmlformats.org/officeDocument/2006/relationships/image" Target="../media/image17.png"/></Relationships>
</file>

<file path=ppt/slides/_rels/slide104.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notesSlide" Target="../notesSlides/notesSlide104.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4.xml"/><Relationship Id="rId5" Type="http://schemas.openxmlformats.org/officeDocument/2006/relationships/tags" Target="../tags/tag113.xml"/><Relationship Id="rId4" Type="http://schemas.openxmlformats.org/officeDocument/2006/relationships/tags" Target="../tags/tag1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107.xml"/><Relationship Id="rId5" Type="http://schemas.openxmlformats.org/officeDocument/2006/relationships/slideLayout" Target="../slideLayouts/slideLayout4.xml"/><Relationship Id="rId4" Type="http://schemas.openxmlformats.org/officeDocument/2006/relationships/tags" Target="../tags/tag11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4.xml"/><Relationship Id="rId1" Type="http://schemas.openxmlformats.org/officeDocument/2006/relationships/tags" Target="../tags/tag1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4.xml"/><Relationship Id="rId1" Type="http://schemas.openxmlformats.org/officeDocument/2006/relationships/tags" Target="../tags/tag119.xml"/><Relationship Id="rId5" Type="http://schemas.openxmlformats.org/officeDocument/2006/relationships/image" Target="../media/image23.png"/><Relationship Id="rId4" Type="http://schemas.openxmlformats.org/officeDocument/2006/relationships/hyperlink" Target="http://support.sas.com/quiz/pg1"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22.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40.xml"/><Relationship Id="rId5" Type="http://schemas.openxmlformats.org/officeDocument/2006/relationships/slideLayout" Target="../slideLayouts/slideLayout4.xml"/><Relationship Id="rId4"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4.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60.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7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73.xml"/><Relationship Id="rId4"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77.xml"/><Relationship Id="rId4"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7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76.xml"/><Relationship Id="rId4" Type="http://schemas.openxmlformats.org/officeDocument/2006/relationships/image" Target="../media/image17.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4.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81.xml"/><Relationship Id="rId7" Type="http://schemas.openxmlformats.org/officeDocument/2006/relationships/slideLayout" Target="../slideLayouts/slideLayout4.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10" Type="http://schemas.openxmlformats.org/officeDocument/2006/relationships/image" Target="../media/image22.png"/><Relationship Id="rId4" Type="http://schemas.openxmlformats.org/officeDocument/2006/relationships/tags" Target="../tags/tag82.xml"/><Relationship Id="rId9" Type="http://schemas.openxmlformats.org/officeDocument/2006/relationships/image" Target="../media/image21.png"/></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9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9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4: Producing Detail Reports</a:t>
            </a:r>
          </a:p>
        </p:txBody>
      </p:sp>
      <p:graphicFrame>
        <p:nvGraphicFramePr>
          <p:cNvPr id="7" name="Group Organizer"/>
          <p:cNvGraphicFramePr>
            <a:graphicFrameLocks noGrp="1"/>
          </p:cNvGraphicFramePr>
          <p:nvPr>
            <p:extLst>
              <p:ext uri="{D42A27DB-BD31-4B8C-83A1-F6EECF244321}">
                <p14:modId xmlns:p14="http://schemas.microsoft.com/office/powerpoint/2010/main" val="393141232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Subsetting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Sorting and Grouping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Enhancing Reports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685800" y="1071563"/>
            <a:ext cx="7848600"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Monotype Sorts" pitchFamily="2" charset="2"/>
              <a:buNone/>
            </a:pPr>
            <a:r>
              <a:rPr lang="en-US" dirty="0"/>
              <a:t>The </a:t>
            </a:r>
            <a:r>
              <a:rPr lang="en-US" i="1" dirty="0"/>
              <a:t>WHERE</a:t>
            </a:r>
            <a:r>
              <a:rPr lang="en-US" dirty="0"/>
              <a:t> </a:t>
            </a:r>
            <a:r>
              <a:rPr lang="en-US" i="1" dirty="0"/>
              <a:t>statement</a:t>
            </a:r>
            <a:r>
              <a:rPr lang="en-US" dirty="0"/>
              <a:t> selects observations that meet the criteria specified in the WHERE expression. </a:t>
            </a:r>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p:txBody>
      </p:sp>
      <p:sp>
        <p:nvSpPr>
          <p:cNvPr id="46082" name="Rectangle 2"/>
          <p:cNvSpPr>
            <a:spLocks noGrp="1" noChangeArrowheads="1"/>
          </p:cNvSpPr>
          <p:nvPr>
            <p:ph type="title"/>
          </p:nvPr>
        </p:nvSpPr>
        <p:spPr/>
        <p:txBody>
          <a:bodyPr/>
          <a:lstStyle/>
          <a:p>
            <a:pPr eaLnBrk="1" hangingPunct="1"/>
            <a:r>
              <a:rPr lang="en-US" dirty="0"/>
              <a:t>WHERE Statement</a:t>
            </a:r>
          </a:p>
        </p:txBody>
      </p:sp>
      <p:sp>
        <p:nvSpPr>
          <p:cNvPr id="46086" name="Rectangle 6"/>
          <p:cNvSpPr>
            <a:spLocks noChangeArrowheads="1"/>
          </p:cNvSpPr>
          <p:nvPr/>
        </p:nvSpPr>
        <p:spPr bwMode="auto">
          <a:xfrm>
            <a:off x="685800" y="1943422"/>
            <a:ext cx="6595716" cy="1358321"/>
          </a:xfrm>
          <a:prstGeom prst="rect">
            <a:avLst/>
          </a:prstGeom>
          <a:solidFill>
            <a:srgbClr val="FFFFFF"/>
          </a:solidFill>
          <a:ln w="38100">
            <a:solidFill>
              <a:schemeClr val="tx2"/>
            </a:solidFill>
            <a:miter lim="800000"/>
            <a:headEnd type="none" w="med" len="lg"/>
            <a:tailEnd type="none" w="med" len="lg"/>
          </a:ln>
        </p:spPr>
        <p:txBody>
          <a:bodyPr wrap="none" lIns="91440" tIns="50800" rIns="50800" bIns="50800">
            <a:spAutoFit/>
          </a:bodyPr>
          <a:lstStyle/>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   var</a:t>
            </a:r>
            <a:r>
              <a:rPr lang="en-US" b="1" dirty="0">
                <a:latin typeface="Courier New" pitchFamily="49" charset="0"/>
              </a:rPr>
              <a:t> Last_Name First_Name Salary;</a:t>
            </a:r>
          </a:p>
          <a:p>
            <a:pPr>
              <a:lnSpc>
                <a:spcPct val="85000"/>
              </a:lnSpc>
            </a:pPr>
            <a:r>
              <a:rPr lang="en-US" b="1" dirty="0">
                <a:latin typeface="Courier New" pitchFamily="49" charset="0"/>
              </a:rPr>
              <a:t>   where Salary&lt;25500;</a:t>
            </a:r>
          </a:p>
          <a:p>
            <a:pPr>
              <a:lnSpc>
                <a:spcPct val="85000"/>
              </a:lnSpc>
            </a:pPr>
            <a:r>
              <a:rPr lang="en-US" b="1" dirty="0">
                <a:latin typeface="Courier New" pitchFamily="49" charset="0"/>
              </a:rPr>
              <a:t>run; </a:t>
            </a:r>
          </a:p>
        </p:txBody>
      </p:sp>
      <p:sp>
        <p:nvSpPr>
          <p:cNvPr id="46091" name="Text Box 1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p104d02</a:t>
            </a:r>
          </a:p>
        </p:txBody>
      </p:sp>
      <p:sp>
        <p:nvSpPr>
          <p:cNvPr id="4" name="Rectangle 3"/>
          <p:cNvSpPr/>
          <p:nvPr>
            <p:custDataLst>
              <p:tags r:id="rId1"/>
            </p:custDataLst>
          </p:nvPr>
        </p:nvSpPr>
        <p:spPr bwMode="auto">
          <a:xfrm>
            <a:off x="1307221" y="2607920"/>
            <a:ext cx="350000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7" name="Rectangle 4"/>
          <p:cNvSpPr>
            <a:spLocks noChangeArrowheads="1"/>
          </p:cNvSpPr>
          <p:nvPr>
            <p:custDataLst>
              <p:tags r:id="rId2"/>
            </p:custDataLst>
          </p:nvPr>
        </p:nvSpPr>
        <p:spPr bwMode="auto">
          <a:xfrm>
            <a:off x="4774019" y="3198415"/>
            <a:ext cx="3602655"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WHERE </a:t>
            </a:r>
            <a:r>
              <a:rPr lang="en-US" sz="2000" i="1" dirty="0"/>
              <a:t>WHERE-expression</a:t>
            </a:r>
            <a:r>
              <a:rPr lang="en-US" sz="2000" dirty="0"/>
              <a:t>;</a:t>
            </a:r>
          </a:p>
        </p:txBody>
      </p:sp>
    </p:spTree>
    <p:extLst>
      <p:ext uri="{BB962C8B-B14F-4D97-AF65-F5344CB8AC3E}">
        <p14:creationId xmlns:p14="http://schemas.microsoft.com/office/powerpoint/2010/main" val="9858260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100</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3509384573"/>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noProof="1">
                          <a:ln>
                            <a:noFill/>
                          </a:ln>
                          <a:solidFill>
                            <a:schemeClr val="tx1"/>
                          </a:solidFill>
                          <a:effectLst/>
                          <a:latin typeface="Courier New" pitchFamily="49" charset="0"/>
                        </a:rPr>
                        <a:t>The Third Line</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6" name="Rectangle 5"/>
          <p:cNvSpPr/>
          <p:nvPr>
            <p:custDataLst>
              <p:tags r:id="rId1"/>
            </p:custDataLst>
          </p:nvPr>
        </p:nvSpPr>
        <p:spPr bwMode="auto">
          <a:xfrm>
            <a:off x="710786" y="5821680"/>
            <a:ext cx="95567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244266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4.08 Short Answer Poll</a:t>
            </a:r>
          </a:p>
        </p:txBody>
      </p:sp>
      <p:sp>
        <p:nvSpPr>
          <p:cNvPr id="3075" name="Rectangle 5"/>
          <p:cNvSpPr>
            <a:spLocks noGrp="1" noChangeArrowheads="1"/>
          </p:cNvSpPr>
          <p:nvPr>
            <p:ph idx="1"/>
          </p:nvPr>
        </p:nvSpPr>
        <p:spPr/>
        <p:txBody>
          <a:bodyPr/>
          <a:lstStyle/>
          <a:p>
            <a:r>
              <a:rPr lang="en-US" dirty="0"/>
              <a:t>Which footnote or footnotes appear in the second procedure output?</a:t>
            </a:r>
          </a:p>
          <a:p>
            <a:r>
              <a:rPr lang="en-US" dirty="0"/>
              <a:t>a.				c.</a:t>
            </a:r>
          </a:p>
          <a:p>
            <a:endParaRPr lang="en-US" dirty="0"/>
          </a:p>
          <a:p>
            <a:r>
              <a:rPr lang="en-US" dirty="0"/>
              <a:t>b.				d.</a:t>
            </a:r>
          </a:p>
        </p:txBody>
      </p:sp>
      <p:sp>
        <p:nvSpPr>
          <p:cNvPr id="4" name="Text Box 4"/>
          <p:cNvSpPr txBox="1">
            <a:spLocks noChangeArrowheads="1"/>
          </p:cNvSpPr>
          <p:nvPr/>
        </p:nvSpPr>
        <p:spPr bwMode="auto">
          <a:xfrm>
            <a:off x="1163638" y="3733800"/>
            <a:ext cx="6035040" cy="2927981"/>
          </a:xfrm>
          <a:prstGeom prst="rect">
            <a:avLst/>
          </a:prstGeom>
          <a:solidFill>
            <a:srgbClr val="FFFFFF"/>
          </a:solidFill>
          <a:ln w="38100">
            <a:solidFill>
              <a:schemeClr val="tx2"/>
            </a:solidFill>
            <a:miter lim="800000"/>
            <a:headEnd type="none" w="med" len="lg"/>
            <a:tailEnd type="none" w="med" len="lg"/>
          </a:ln>
        </p:spPr>
        <p:txBody>
          <a:bodyPr wrap="none" lIns="91440"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footnote1 'Orion Star';</a:t>
            </a:r>
          </a:p>
          <a:p>
            <a:pPr>
              <a:lnSpc>
                <a:spcPct val="85000"/>
              </a:lnSpc>
            </a:pPr>
            <a:r>
              <a:rPr lang="en-US" b="1" dirty="0">
                <a:solidFill>
                  <a:srgbClr val="000000"/>
                </a:solidFill>
                <a:latin typeface="Courier New" pitchFamily="49" charset="0"/>
              </a:rPr>
              <a:t>footnote2 'Sales Employees';</a:t>
            </a:r>
          </a:p>
          <a:p>
            <a:pPr>
              <a:lnSpc>
                <a:spcPct val="85000"/>
              </a:lnSpc>
            </a:pPr>
            <a:r>
              <a:rPr lang="en-US" b="1" dirty="0">
                <a:solidFill>
                  <a:srgbClr val="000000"/>
                </a:solidFill>
                <a:latin typeface="Courier New" pitchFamily="49" charset="0"/>
              </a:rPr>
              <a:t>footnote3 'Confidential';</a:t>
            </a:r>
          </a:p>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run;</a:t>
            </a:r>
          </a:p>
          <a:p>
            <a:pPr>
              <a:lnSpc>
                <a:spcPct val="85000"/>
              </a:lnSpc>
            </a:pPr>
            <a:endParaRPr lang="en-US" b="1" dirty="0">
              <a:solidFill>
                <a:srgbClr val="000000"/>
              </a:solidFill>
              <a:latin typeface="Courier New" pitchFamily="49" charset="0"/>
            </a:endParaRPr>
          </a:p>
          <a:p>
            <a:pPr>
              <a:lnSpc>
                <a:spcPct val="85000"/>
              </a:lnSpc>
            </a:pPr>
            <a:r>
              <a:rPr lang="en-US" b="1" dirty="0">
                <a:solidFill>
                  <a:srgbClr val="000000"/>
                </a:solidFill>
                <a:latin typeface="Courier New" pitchFamily="49" charset="0"/>
              </a:rPr>
              <a:t>footnote2 'Non</a:t>
            </a:r>
            <a:r>
              <a:rPr lang="en-US" b="1" dirty="0">
                <a:latin typeface="Courier New" pitchFamily="49" charset="0"/>
              </a:rPr>
              <a:t> Sales Employees';</a:t>
            </a:r>
          </a:p>
          <a:p>
            <a:pPr>
              <a:lnSpc>
                <a:spcPct val="85000"/>
              </a:lnSpc>
            </a:pPr>
            <a:r>
              <a:rPr lang="en-US" b="1" dirty="0">
                <a:latin typeface="Courier New" pitchFamily="49" charset="0"/>
              </a:rPr>
              <a:t>proc print data=orion.nonsales;</a:t>
            </a:r>
          </a:p>
          <a:p>
            <a:pPr>
              <a:lnSpc>
                <a:spcPct val="85000"/>
              </a:lnSpc>
            </a:pPr>
            <a:r>
              <a:rPr lang="en-US" b="1" dirty="0">
                <a:latin typeface="Courier New" pitchFamily="49" charset="0"/>
              </a:rPr>
              <a:t>run;</a:t>
            </a:r>
          </a:p>
        </p:txBody>
      </p:sp>
      <p:sp>
        <p:nvSpPr>
          <p:cNvPr id="5" name="Text Box 9"/>
          <p:cNvSpPr txBox="1">
            <a:spLocks noChangeArrowheads="1"/>
          </p:cNvSpPr>
          <p:nvPr/>
        </p:nvSpPr>
        <p:spPr bwMode="auto">
          <a:xfrm>
            <a:off x="1335725" y="1895198"/>
            <a:ext cx="2514600" cy="348813"/>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Non Sales Employees</a:t>
            </a:r>
          </a:p>
        </p:txBody>
      </p:sp>
      <p:sp>
        <p:nvSpPr>
          <p:cNvPr id="6" name="Text Box 10"/>
          <p:cNvSpPr txBox="1">
            <a:spLocks noChangeArrowheads="1"/>
          </p:cNvSpPr>
          <p:nvPr/>
        </p:nvSpPr>
        <p:spPr bwMode="auto">
          <a:xfrm>
            <a:off x="4844100" y="1895198"/>
            <a:ext cx="2514600" cy="59503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Non Sales Employees</a:t>
            </a:r>
          </a:p>
          <a:p>
            <a:pPr algn="ctr"/>
            <a:r>
              <a:rPr lang="en-US" sz="1600" b="1" dirty="0">
                <a:solidFill>
                  <a:srgbClr val="000000"/>
                </a:solidFill>
                <a:latin typeface="SAS Monospace" pitchFamily="49" charset="0"/>
              </a:rPr>
              <a:t>Confidential</a:t>
            </a:r>
          </a:p>
        </p:txBody>
      </p:sp>
      <p:sp>
        <p:nvSpPr>
          <p:cNvPr id="7" name="Text Box 11"/>
          <p:cNvSpPr txBox="1">
            <a:spLocks noChangeArrowheads="1"/>
          </p:cNvSpPr>
          <p:nvPr/>
        </p:nvSpPr>
        <p:spPr bwMode="auto">
          <a:xfrm>
            <a:off x="1335725" y="2673350"/>
            <a:ext cx="2514600" cy="59503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Orion Star</a:t>
            </a:r>
          </a:p>
          <a:p>
            <a:pPr algn="ctr"/>
            <a:r>
              <a:rPr lang="en-US" sz="1600" b="1" dirty="0">
                <a:solidFill>
                  <a:srgbClr val="000000"/>
                </a:solidFill>
                <a:latin typeface="SAS Monospace" pitchFamily="49" charset="0"/>
              </a:rPr>
              <a:t>Non Sales Employees</a:t>
            </a:r>
          </a:p>
        </p:txBody>
      </p:sp>
      <p:sp>
        <p:nvSpPr>
          <p:cNvPr id="8" name="Text Box 12"/>
          <p:cNvSpPr txBox="1">
            <a:spLocks noChangeArrowheads="1"/>
          </p:cNvSpPr>
          <p:nvPr/>
        </p:nvSpPr>
        <p:spPr bwMode="auto">
          <a:xfrm>
            <a:off x="4844101" y="2673350"/>
            <a:ext cx="2514600" cy="87312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Orion Star</a:t>
            </a:r>
          </a:p>
          <a:p>
            <a:pPr algn="ctr"/>
            <a:r>
              <a:rPr lang="en-US" sz="1600" b="1" dirty="0">
                <a:solidFill>
                  <a:srgbClr val="000000"/>
                </a:solidFill>
                <a:latin typeface="SAS Monospace" pitchFamily="49" charset="0"/>
              </a:rPr>
              <a:t>Non Sales Employees</a:t>
            </a:r>
          </a:p>
          <a:p>
            <a:pPr algn="ctr"/>
            <a:r>
              <a:rPr lang="en-US" sz="1600" b="1" dirty="0">
                <a:solidFill>
                  <a:srgbClr val="000000"/>
                </a:solidFill>
                <a:latin typeface="SAS Monospace" pitchFamily="49" charset="0"/>
              </a:rPr>
              <a:t>Confidential</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4.08 Short Answer Poll – Correct Answer</a:t>
            </a:r>
          </a:p>
        </p:txBody>
      </p:sp>
      <p:sp>
        <p:nvSpPr>
          <p:cNvPr id="3075" name="Rectangle 5"/>
          <p:cNvSpPr>
            <a:spLocks noGrp="1" noChangeArrowheads="1"/>
          </p:cNvSpPr>
          <p:nvPr>
            <p:ph idx="1"/>
          </p:nvPr>
        </p:nvSpPr>
        <p:spPr/>
        <p:txBody>
          <a:bodyPr/>
          <a:lstStyle/>
          <a:p>
            <a:r>
              <a:rPr lang="en-US" dirty="0"/>
              <a:t>Which footnote or footnotes appear in the second procedure output?</a:t>
            </a:r>
          </a:p>
          <a:p>
            <a:r>
              <a:rPr lang="en-US" dirty="0"/>
              <a:t>a.				c.</a:t>
            </a:r>
          </a:p>
          <a:p>
            <a:endParaRPr lang="en-US" dirty="0"/>
          </a:p>
          <a:p>
            <a:r>
              <a:rPr lang="en-US" dirty="0"/>
              <a:t>b.				d.</a:t>
            </a:r>
          </a:p>
          <a:p>
            <a:pPr marL="0" indent="0"/>
            <a:endParaRPr lang="en-US" dirty="0"/>
          </a:p>
        </p:txBody>
      </p:sp>
      <p:sp>
        <p:nvSpPr>
          <p:cNvPr id="9" name="Oval 9"/>
          <p:cNvSpPr>
            <a:spLocks noChangeArrowheads="1"/>
          </p:cNvSpPr>
          <p:nvPr/>
        </p:nvSpPr>
        <p:spPr bwMode="auto">
          <a:xfrm>
            <a:off x="533400" y="2686050"/>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10" name="Text Box 4"/>
          <p:cNvSpPr txBox="1">
            <a:spLocks noChangeArrowheads="1"/>
          </p:cNvSpPr>
          <p:nvPr/>
        </p:nvSpPr>
        <p:spPr bwMode="auto">
          <a:xfrm>
            <a:off x="1163638" y="3733800"/>
            <a:ext cx="6035040" cy="2927981"/>
          </a:xfrm>
          <a:prstGeom prst="rect">
            <a:avLst/>
          </a:prstGeom>
          <a:solidFill>
            <a:srgbClr val="FFFFFF"/>
          </a:solidFill>
          <a:ln w="38100">
            <a:solidFill>
              <a:schemeClr val="tx2"/>
            </a:solidFill>
            <a:miter lim="800000"/>
            <a:headEnd type="none" w="med" len="lg"/>
            <a:tailEnd type="none" w="med" len="lg"/>
          </a:ln>
        </p:spPr>
        <p:txBody>
          <a:bodyPr wrap="none" lIns="91440"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solidFill>
                  <a:srgbClr val="000000"/>
                </a:solidFill>
                <a:latin typeface="Courier New" pitchFamily="49" charset="0"/>
              </a:rPr>
              <a:t>footnote1 'Orion Star';</a:t>
            </a:r>
          </a:p>
          <a:p>
            <a:pPr>
              <a:lnSpc>
                <a:spcPct val="85000"/>
              </a:lnSpc>
            </a:pPr>
            <a:r>
              <a:rPr lang="en-US" b="1" dirty="0">
                <a:solidFill>
                  <a:srgbClr val="000000"/>
                </a:solidFill>
                <a:latin typeface="Courier New" pitchFamily="49" charset="0"/>
              </a:rPr>
              <a:t>footnote2 'Sales Employees';</a:t>
            </a:r>
          </a:p>
          <a:p>
            <a:pPr>
              <a:lnSpc>
                <a:spcPct val="85000"/>
              </a:lnSpc>
            </a:pPr>
            <a:r>
              <a:rPr lang="en-US" b="1" dirty="0">
                <a:solidFill>
                  <a:srgbClr val="000000"/>
                </a:solidFill>
                <a:latin typeface="Courier New" pitchFamily="49" charset="0"/>
              </a:rPr>
              <a:t>footnote3 'Confidential';</a:t>
            </a:r>
          </a:p>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run;</a:t>
            </a:r>
          </a:p>
          <a:p>
            <a:pPr>
              <a:lnSpc>
                <a:spcPct val="85000"/>
              </a:lnSpc>
            </a:pPr>
            <a:endParaRPr lang="en-US" b="1" dirty="0">
              <a:solidFill>
                <a:srgbClr val="000000"/>
              </a:solidFill>
              <a:latin typeface="Courier New" pitchFamily="49" charset="0"/>
            </a:endParaRPr>
          </a:p>
          <a:p>
            <a:pPr>
              <a:lnSpc>
                <a:spcPct val="85000"/>
              </a:lnSpc>
            </a:pPr>
            <a:r>
              <a:rPr lang="en-US" b="1" dirty="0">
                <a:solidFill>
                  <a:srgbClr val="000000"/>
                </a:solidFill>
                <a:latin typeface="Courier New" pitchFamily="49" charset="0"/>
              </a:rPr>
              <a:t>footnote2 'Non</a:t>
            </a:r>
            <a:r>
              <a:rPr lang="en-US" b="1" dirty="0">
                <a:latin typeface="Courier New" pitchFamily="49" charset="0"/>
              </a:rPr>
              <a:t> Sales Employees';</a:t>
            </a:r>
          </a:p>
          <a:p>
            <a:pPr>
              <a:lnSpc>
                <a:spcPct val="85000"/>
              </a:lnSpc>
            </a:pPr>
            <a:r>
              <a:rPr lang="en-US" b="1" dirty="0">
                <a:latin typeface="Courier New" pitchFamily="49" charset="0"/>
              </a:rPr>
              <a:t>proc print data=orion.nonsales;</a:t>
            </a:r>
          </a:p>
          <a:p>
            <a:pPr>
              <a:lnSpc>
                <a:spcPct val="85000"/>
              </a:lnSpc>
            </a:pPr>
            <a:r>
              <a:rPr lang="en-US" b="1" dirty="0">
                <a:latin typeface="Courier New" pitchFamily="49" charset="0"/>
              </a:rPr>
              <a:t>run;</a:t>
            </a:r>
          </a:p>
        </p:txBody>
      </p:sp>
      <p:sp>
        <p:nvSpPr>
          <p:cNvPr id="11" name="Text Box 9"/>
          <p:cNvSpPr txBox="1">
            <a:spLocks noChangeArrowheads="1"/>
          </p:cNvSpPr>
          <p:nvPr/>
        </p:nvSpPr>
        <p:spPr bwMode="auto">
          <a:xfrm>
            <a:off x="1335725" y="1895198"/>
            <a:ext cx="2514600" cy="348813"/>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Non Sales Employees</a:t>
            </a:r>
          </a:p>
        </p:txBody>
      </p:sp>
      <p:sp>
        <p:nvSpPr>
          <p:cNvPr id="12" name="Text Box 10"/>
          <p:cNvSpPr txBox="1">
            <a:spLocks noChangeArrowheads="1"/>
          </p:cNvSpPr>
          <p:nvPr/>
        </p:nvSpPr>
        <p:spPr bwMode="auto">
          <a:xfrm>
            <a:off x="4844100" y="1895198"/>
            <a:ext cx="2514600" cy="59503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Non Sales Employees</a:t>
            </a:r>
          </a:p>
          <a:p>
            <a:pPr algn="ctr"/>
            <a:r>
              <a:rPr lang="en-US" sz="1600" b="1" dirty="0">
                <a:solidFill>
                  <a:srgbClr val="000000"/>
                </a:solidFill>
                <a:latin typeface="SAS Monospace" pitchFamily="49" charset="0"/>
              </a:rPr>
              <a:t>Confidential</a:t>
            </a:r>
          </a:p>
        </p:txBody>
      </p:sp>
      <p:sp>
        <p:nvSpPr>
          <p:cNvPr id="13" name="Text Box 11"/>
          <p:cNvSpPr txBox="1">
            <a:spLocks noChangeArrowheads="1"/>
          </p:cNvSpPr>
          <p:nvPr/>
        </p:nvSpPr>
        <p:spPr bwMode="auto">
          <a:xfrm>
            <a:off x="1335725" y="2673350"/>
            <a:ext cx="2514600" cy="59503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Orion Star</a:t>
            </a:r>
          </a:p>
          <a:p>
            <a:pPr algn="ctr"/>
            <a:r>
              <a:rPr lang="en-US" sz="1600" b="1" dirty="0">
                <a:solidFill>
                  <a:srgbClr val="000000"/>
                </a:solidFill>
                <a:latin typeface="SAS Monospace" pitchFamily="49" charset="0"/>
              </a:rPr>
              <a:t>Non Sales Employees</a:t>
            </a:r>
          </a:p>
        </p:txBody>
      </p:sp>
      <p:sp>
        <p:nvSpPr>
          <p:cNvPr id="14" name="Text Box 12"/>
          <p:cNvSpPr txBox="1">
            <a:spLocks noChangeArrowheads="1"/>
          </p:cNvSpPr>
          <p:nvPr/>
        </p:nvSpPr>
        <p:spPr bwMode="auto">
          <a:xfrm>
            <a:off x="4844101" y="2673350"/>
            <a:ext cx="2514600" cy="87312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600" b="1" dirty="0">
                <a:solidFill>
                  <a:srgbClr val="000000"/>
                </a:solidFill>
                <a:latin typeface="SAS Monospace" pitchFamily="49" charset="0"/>
              </a:rPr>
              <a:t>Orion Star</a:t>
            </a:r>
          </a:p>
          <a:p>
            <a:pPr algn="ctr"/>
            <a:r>
              <a:rPr lang="en-US" sz="1600" b="1" dirty="0">
                <a:solidFill>
                  <a:srgbClr val="000000"/>
                </a:solidFill>
                <a:latin typeface="SAS Monospace" pitchFamily="49" charset="0"/>
              </a:rPr>
              <a:t>Non Sales Employees</a:t>
            </a:r>
          </a:p>
          <a:p>
            <a:pPr algn="ctr"/>
            <a:r>
              <a:rPr lang="en-US" sz="1600" b="1" dirty="0">
                <a:solidFill>
                  <a:srgbClr val="000000"/>
                </a:solidFill>
                <a:latin typeface="SAS Monospace" pitchFamily="49" charset="0"/>
              </a:rPr>
              <a:t>Confidential</a:t>
            </a:r>
          </a:p>
        </p:txBody>
      </p:sp>
    </p:spTree>
    <p:custDataLst>
      <p:tags r:id="rId1"/>
    </p:custDataLst>
    <p:extLst>
      <p:ext uri="{BB962C8B-B14F-4D97-AF65-F5344CB8AC3E}">
        <p14:creationId xmlns:p14="http://schemas.microsoft.com/office/powerpoint/2010/main" val="3642947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Statement and Option</a:t>
            </a:r>
          </a:p>
        </p:txBody>
      </p:sp>
      <p:sp>
        <p:nvSpPr>
          <p:cNvPr id="11" name="Content Placeholder 10"/>
          <p:cNvSpPr>
            <a:spLocks noGrp="1"/>
          </p:cNvSpPr>
          <p:nvPr>
            <p:ph idx="1"/>
          </p:nvPr>
        </p:nvSpPr>
        <p:spPr/>
        <p:txBody>
          <a:bodyPr/>
          <a:lstStyle/>
          <a:p>
            <a:r>
              <a:rPr lang="en-US" dirty="0"/>
              <a:t>Use a LABEL statement and the LABEL option to display descriptive column headings instead of variable names.</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104</a:t>
            </a:fld>
            <a:endParaRPr lang="en-US" b="0" dirty="0">
              <a:latin typeface="Times New Roman" pitchFamily="18" charset="0"/>
            </a:endParaRPr>
          </a:p>
        </p:txBody>
      </p:sp>
      <p:sp>
        <p:nvSpPr>
          <p:cNvPr id="21" name="Rectangle 20"/>
          <p:cNvSpPr/>
          <p:nvPr/>
        </p:nvSpPr>
        <p:spPr>
          <a:xfrm>
            <a:off x="686543" y="2033138"/>
            <a:ext cx="7772400" cy="4260654"/>
          </a:xfrm>
          <a:prstGeom prst="rect">
            <a:avLst/>
          </a:prstGeom>
          <a:solidFill>
            <a:srgbClr val="FFFFFF"/>
          </a:solidFill>
          <a:ln w="38100" cmpd="sng">
            <a:solidFill>
              <a:schemeClr val="tx2"/>
            </a:solidFill>
          </a:ln>
        </p:spPr>
        <p:txBody>
          <a:bodyPr wrap="square" lIns="88900" tIns="88900" rIns="88900" bIns="88900">
            <a:spAutoFit/>
          </a:bodyPr>
          <a:lstStyle/>
          <a:p>
            <a:pPr>
              <a:lnSpc>
                <a:spcPct val="85000"/>
              </a:lnSpc>
            </a:pPr>
            <a:r>
              <a:rPr lang="en-US" b="1" dirty="0">
                <a:solidFill>
                  <a:srgbClr val="000000"/>
                </a:solidFill>
                <a:latin typeface="Courier New"/>
              </a:rPr>
              <a:t>title1 'Orion Star Sales Staff';</a:t>
            </a:r>
          </a:p>
          <a:p>
            <a:pPr>
              <a:lnSpc>
                <a:spcPct val="85000"/>
              </a:lnSpc>
            </a:pPr>
            <a:r>
              <a:rPr lang="en-US" b="1" dirty="0">
                <a:solidFill>
                  <a:srgbClr val="000000"/>
                </a:solidFill>
                <a:latin typeface="Courier New"/>
              </a:rPr>
              <a:t>title2 'Salary Report';</a:t>
            </a:r>
          </a:p>
          <a:p>
            <a:pPr>
              <a:lnSpc>
                <a:spcPct val="85000"/>
              </a:lnSpc>
            </a:pPr>
            <a:r>
              <a:rPr lang="en-US" b="1" dirty="0">
                <a:solidFill>
                  <a:srgbClr val="000000"/>
                </a:solidFill>
                <a:latin typeface="Courier New"/>
              </a:rPr>
              <a:t>footnote1 'Confidential';</a:t>
            </a:r>
          </a:p>
          <a:p>
            <a:pPr>
              <a:lnSpc>
                <a:spcPct val="85000"/>
              </a:lnSpc>
            </a:pPr>
            <a:endParaRPr lang="en-US" b="1" dirty="0">
              <a:solidFill>
                <a:srgbClr val="000000"/>
              </a:solidFill>
              <a:latin typeface="Courier New"/>
            </a:endParaRPr>
          </a:p>
          <a:p>
            <a:pPr>
              <a:lnSpc>
                <a:spcPct val="85000"/>
              </a:lnSpc>
            </a:pPr>
            <a:r>
              <a:rPr lang="en-US" b="1" dirty="0">
                <a:solidFill>
                  <a:srgbClr val="000000"/>
                </a:solidFill>
                <a:latin typeface="Courier New"/>
              </a:rPr>
              <a:t>proc print data=orion.sales label;</a:t>
            </a:r>
          </a:p>
          <a:p>
            <a:pPr>
              <a:lnSpc>
                <a:spcPct val="85000"/>
              </a:lnSpc>
            </a:pPr>
            <a:r>
              <a:rPr lang="en-US" b="1" dirty="0">
                <a:solidFill>
                  <a:srgbClr val="000000"/>
                </a:solidFill>
                <a:latin typeface="Courier New"/>
              </a:rPr>
              <a:t>   var</a:t>
            </a:r>
            <a:r>
              <a:rPr lang="en-US" b="1" dirty="0">
                <a:latin typeface="Courier New"/>
              </a:rPr>
              <a:t> Employee_ID Last_Name Salary;</a:t>
            </a:r>
          </a:p>
          <a:p>
            <a:pPr>
              <a:lnSpc>
                <a:spcPct val="85000"/>
              </a:lnSpc>
            </a:pPr>
            <a:r>
              <a:rPr lang="en-US" b="1" dirty="0">
                <a:latin typeface="Courier New"/>
              </a:rPr>
              <a:t>   label Employee_ID='Sales ID'</a:t>
            </a:r>
          </a:p>
          <a:p>
            <a:pPr>
              <a:lnSpc>
                <a:spcPct val="85000"/>
              </a:lnSpc>
            </a:pPr>
            <a:r>
              <a:rPr lang="en-US" b="1" dirty="0">
                <a:latin typeface="Courier New"/>
              </a:rPr>
              <a:t>	    Last_Name='Last Name'</a:t>
            </a:r>
          </a:p>
          <a:p>
            <a:pPr>
              <a:lnSpc>
                <a:spcPct val="85000"/>
              </a:lnSpc>
            </a:pPr>
            <a:r>
              <a:rPr lang="en-US" b="1" dirty="0">
                <a:latin typeface="Courier New"/>
              </a:rPr>
              <a:t>	    Salary='Annual Salary';</a:t>
            </a:r>
          </a:p>
          <a:p>
            <a:pPr>
              <a:lnSpc>
                <a:spcPct val="85000"/>
              </a:lnSpc>
            </a:pPr>
            <a:r>
              <a:rPr lang="en-US" b="1" dirty="0">
                <a:latin typeface="Courier New"/>
              </a:rPr>
              <a:t>run;</a:t>
            </a:r>
          </a:p>
          <a:p>
            <a:pPr>
              <a:lnSpc>
                <a:spcPct val="85000"/>
              </a:lnSpc>
            </a:pPr>
            <a:endParaRPr lang="en-US" b="1" dirty="0">
              <a:latin typeface="Courier New"/>
            </a:endParaRPr>
          </a:p>
          <a:p>
            <a:pPr>
              <a:lnSpc>
                <a:spcPct val="85000"/>
              </a:lnSpc>
            </a:pPr>
            <a:r>
              <a:rPr lang="en-US" b="1" dirty="0">
                <a:latin typeface="Courier New"/>
              </a:rPr>
              <a:t>title;</a:t>
            </a:r>
          </a:p>
          <a:p>
            <a:pPr>
              <a:lnSpc>
                <a:spcPct val="85000"/>
              </a:lnSpc>
            </a:pPr>
            <a:r>
              <a:rPr lang="en-US" b="1" dirty="0">
                <a:latin typeface="Courier New"/>
              </a:rPr>
              <a:t>footnote;</a:t>
            </a:r>
          </a:p>
        </p:txBody>
      </p:sp>
      <p:sp>
        <p:nvSpPr>
          <p:cNvPr id="12" name="Program Name"/>
          <p:cNvSpPr txBox="1"/>
          <p:nvPr/>
        </p:nvSpPr>
        <p:spPr>
          <a:xfrm>
            <a:off x="7997825" y="6324600"/>
            <a:ext cx="1003801" cy="338554"/>
          </a:xfrm>
          <a:prstGeom prst="rect">
            <a:avLst/>
          </a:prstGeom>
          <a:noFill/>
        </p:spPr>
        <p:txBody>
          <a:bodyPr vert="horz" wrap="none" rtlCol="0">
            <a:spAutoFit/>
          </a:bodyPr>
          <a:lstStyle/>
          <a:p>
            <a:r>
              <a:rPr lang="en-US" sz="1600" b="1" dirty="0"/>
              <a:t>p104d12</a:t>
            </a:r>
          </a:p>
        </p:txBody>
      </p:sp>
      <p:sp>
        <p:nvSpPr>
          <p:cNvPr id="13" name="Rectangle 4"/>
          <p:cNvSpPr>
            <a:spLocks noChangeArrowheads="1"/>
          </p:cNvSpPr>
          <p:nvPr>
            <p:custDataLst>
              <p:tags r:id="rId1"/>
            </p:custDataLst>
          </p:nvPr>
        </p:nvSpPr>
        <p:spPr bwMode="auto">
          <a:xfrm>
            <a:off x="4359141" y="5183359"/>
            <a:ext cx="3411106" cy="1354217"/>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pPr>
              <a:spcBef>
                <a:spcPct val="20000"/>
              </a:spcBef>
              <a:buClr>
                <a:schemeClr val="tx1"/>
              </a:buClr>
            </a:pPr>
            <a:r>
              <a:rPr lang="en-US" sz="2000" b="1" dirty="0"/>
              <a:t>LABEL</a:t>
            </a:r>
            <a:r>
              <a:rPr lang="en-US" sz="2000" dirty="0"/>
              <a:t> </a:t>
            </a:r>
            <a:r>
              <a:rPr lang="en-US" sz="2000" i="1" dirty="0"/>
              <a:t>variable-1</a:t>
            </a:r>
            <a:r>
              <a:rPr lang="en-US" sz="2000" b="1" dirty="0"/>
              <a:t>='</a:t>
            </a:r>
            <a:r>
              <a:rPr lang="en-US" sz="2000" i="1" dirty="0"/>
              <a:t>label </a:t>
            </a:r>
            <a:r>
              <a:rPr lang="en-US" sz="2000" b="1" dirty="0"/>
              <a:t>'</a:t>
            </a:r>
          </a:p>
          <a:p>
            <a:pPr>
              <a:spcBef>
                <a:spcPct val="20000"/>
              </a:spcBef>
              <a:buClr>
                <a:schemeClr val="tx1"/>
              </a:buClr>
            </a:pPr>
            <a:r>
              <a:rPr lang="en-US" sz="2000" b="1" dirty="0"/>
              <a:t>	…</a:t>
            </a:r>
          </a:p>
          <a:p>
            <a:pPr>
              <a:spcBef>
                <a:spcPct val="20000"/>
              </a:spcBef>
              <a:buClr>
                <a:schemeClr val="tx1"/>
              </a:buClr>
            </a:pPr>
            <a:r>
              <a:rPr lang="en-US" sz="2000" i="1" dirty="0"/>
              <a:t>             variable-n</a:t>
            </a:r>
            <a:r>
              <a:rPr lang="en-US" sz="2000" b="1" dirty="0"/>
              <a:t>='</a:t>
            </a:r>
            <a:r>
              <a:rPr lang="en-US" sz="2000" i="1" dirty="0"/>
              <a:t>label </a:t>
            </a:r>
            <a:r>
              <a:rPr lang="en-US" sz="2000" b="1" dirty="0"/>
              <a:t>';</a:t>
            </a:r>
          </a:p>
        </p:txBody>
      </p:sp>
      <p:sp>
        <p:nvSpPr>
          <p:cNvPr id="15" name="Rectangle 14"/>
          <p:cNvSpPr/>
          <p:nvPr>
            <p:custDataLst>
              <p:tags r:id="rId2"/>
            </p:custDataLst>
          </p:nvPr>
        </p:nvSpPr>
        <p:spPr bwMode="auto">
          <a:xfrm>
            <a:off x="5895562" y="3318033"/>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2" name="Rectangle 21"/>
          <p:cNvSpPr/>
          <p:nvPr>
            <p:custDataLst>
              <p:tags r:id="rId3"/>
            </p:custDataLst>
          </p:nvPr>
        </p:nvSpPr>
        <p:spPr bwMode="auto">
          <a:xfrm>
            <a:off x="1323131" y="3987414"/>
            <a:ext cx="537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3" name="Rectangle 22"/>
          <p:cNvSpPr/>
          <p:nvPr>
            <p:custDataLst>
              <p:tags r:id="rId4"/>
            </p:custDataLst>
          </p:nvPr>
        </p:nvSpPr>
        <p:spPr bwMode="auto">
          <a:xfrm>
            <a:off x="2400231" y="4276538"/>
            <a:ext cx="429577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4" name="Rectangle 23"/>
          <p:cNvSpPr/>
          <p:nvPr>
            <p:custDataLst>
              <p:tags r:id="rId5"/>
            </p:custDataLst>
          </p:nvPr>
        </p:nvSpPr>
        <p:spPr bwMode="auto">
          <a:xfrm>
            <a:off x="2400232" y="4598320"/>
            <a:ext cx="428738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0356446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LABEL Statement</a:t>
            </a:r>
            <a:endParaRPr lang="en-US" dirty="0"/>
          </a:p>
        </p:txBody>
      </p:sp>
      <p:sp>
        <p:nvSpPr>
          <p:cNvPr id="3" name="Content Placeholder 2"/>
          <p:cNvSpPr>
            <a:spLocks noGrp="1"/>
          </p:cNvSpPr>
          <p:nvPr>
            <p:ph idx="1"/>
          </p:nvPr>
        </p:nvSpPr>
        <p:spPr/>
        <p:txBody>
          <a:bodyPr/>
          <a:lstStyle/>
          <a:p>
            <a:r>
              <a:rPr lang="en-US" dirty="0"/>
              <a:t>The LABEL statement assigns descriptive labels </a:t>
            </a:r>
            <a:br>
              <a:rPr lang="en-US" dirty="0"/>
            </a:br>
            <a:r>
              <a:rPr lang="en-US" dirty="0"/>
              <a:t>to variables.</a:t>
            </a:r>
          </a:p>
          <a:p>
            <a:pPr lvl="1"/>
            <a:r>
              <a:rPr lang="en-US" dirty="0"/>
              <a:t>A label can be up to 256 characters and include </a:t>
            </a:r>
            <a:br>
              <a:rPr lang="en-US" dirty="0"/>
            </a:br>
            <a:r>
              <a:rPr lang="en-US" dirty="0"/>
              <a:t>any characters, including blanks.</a:t>
            </a:r>
          </a:p>
          <a:p>
            <a:pPr lvl="1"/>
            <a:r>
              <a:rPr lang="en-US" dirty="0"/>
              <a:t>Labels are used automatically by many procedures.</a:t>
            </a:r>
          </a:p>
          <a:p>
            <a:pPr lvl="1"/>
            <a:r>
              <a:rPr lang="en-US" dirty="0"/>
              <a:t>The PRINT procedure uses labels only </a:t>
            </a:r>
            <a:br>
              <a:rPr lang="en-US" dirty="0"/>
            </a:br>
            <a:r>
              <a:rPr lang="en-US" dirty="0"/>
              <a:t>when the LABEL or SPLIT= option is specified.</a:t>
            </a:r>
          </a:p>
        </p:txBody>
      </p:sp>
      <p:sp>
        <p:nvSpPr>
          <p:cNvPr id="4" name="Slide Number Placeholder 3"/>
          <p:cNvSpPr>
            <a:spLocks noGrp="1"/>
          </p:cNvSpPr>
          <p:nvPr>
            <p:ph type="sldNum" sz="quarter" idx="10"/>
          </p:nvPr>
        </p:nvSpPr>
        <p:spPr/>
        <p:txBody>
          <a:bodyPr/>
          <a:lstStyle/>
          <a:p>
            <a:fld id="{C20838C8-DD23-4554-BF4A-4AE60AC54A3D}" type="slidenum">
              <a:rPr lang="en-US" smtClean="0"/>
              <a:pPr/>
              <a:t>105</a:t>
            </a:fld>
            <a:endParaRPr lang="en-US" dirty="0"/>
          </a:p>
        </p:txBody>
      </p:sp>
    </p:spTree>
    <p:extLst>
      <p:ext uri="{BB962C8B-B14F-4D97-AF65-F5344CB8AC3E}">
        <p14:creationId xmlns:p14="http://schemas.microsoft.com/office/powerpoint/2010/main" val="758883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106</a:t>
            </a:fld>
            <a:endParaRPr lang="en-US" b="0" dirty="0">
              <a:latin typeface="Times New Roman" pitchFamily="18" charset="0"/>
            </a:endParaRPr>
          </a:p>
        </p:txBody>
      </p:sp>
      <p:sp>
        <p:nvSpPr>
          <p:cNvPr id="14" name="Rectangle 13"/>
          <p:cNvSpPr/>
          <p:nvPr/>
        </p:nvSpPr>
        <p:spPr>
          <a:xfrm>
            <a:off x="1184759" y="1137888"/>
            <a:ext cx="6776485" cy="4857740"/>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Orion Star Sales Staff </a:t>
            </a:r>
          </a:p>
          <a:p>
            <a:r>
              <a:rPr lang="en-US" sz="1600" b="1" dirty="0">
                <a:solidFill>
                  <a:srgbClr val="000000"/>
                </a:solidFill>
                <a:latin typeface="SAS Monospace"/>
              </a:rPr>
              <a:t>                   Salary Report</a:t>
            </a:r>
          </a:p>
          <a:p>
            <a:endParaRPr lang="en-US" sz="1600" b="1" dirty="0">
              <a:solidFill>
                <a:srgbClr val="000000"/>
              </a:solidFill>
              <a:latin typeface="SAS Monospace"/>
            </a:endParaRPr>
          </a:p>
          <a:p>
            <a:r>
              <a:rPr lang="en-US" sz="1600" b="1" dirty="0">
                <a:solidFill>
                  <a:srgbClr val="000000"/>
                </a:solidFill>
                <a:latin typeface="SAS Monospace"/>
              </a:rPr>
              <a:t>                                         Annual</a:t>
            </a:r>
          </a:p>
          <a:p>
            <a:r>
              <a:rPr lang="en-US" sz="1600" b="1" dirty="0">
                <a:solidFill>
                  <a:srgbClr val="000000"/>
                </a:solidFill>
                <a:latin typeface="SAS Monospace"/>
              </a:rPr>
              <a:t>  Obs        Sales ID    Last Name       Salary</a:t>
            </a:r>
          </a:p>
          <a:p>
            <a:endParaRPr lang="en-US" sz="1600" b="1" dirty="0">
              <a:solidFill>
                <a:srgbClr val="000000"/>
              </a:solidFill>
              <a:latin typeface="SAS Monospace"/>
            </a:endParaRPr>
          </a:p>
          <a:p>
            <a:r>
              <a:rPr lang="en-US" sz="1600" b="1" dirty="0">
                <a:solidFill>
                  <a:srgbClr val="000000"/>
                </a:solidFill>
                <a:latin typeface="SAS Monospace"/>
              </a:rPr>
              <a:t>    1          120102    Zhou            108255</a:t>
            </a:r>
          </a:p>
          <a:p>
            <a:r>
              <a:rPr lang="en-US" sz="1600" b="1" dirty="0">
                <a:solidFill>
                  <a:srgbClr val="000000"/>
                </a:solidFill>
                <a:latin typeface="SAS Monospace"/>
              </a:rPr>
              <a:t>    2          120103    Dawes            87975</a:t>
            </a:r>
          </a:p>
          <a:p>
            <a:r>
              <a:rPr lang="en-US" sz="1600" b="1" dirty="0">
                <a:solidFill>
                  <a:srgbClr val="000000"/>
                </a:solidFill>
                <a:latin typeface="SAS Monospace"/>
              </a:rPr>
              <a:t>    3          120121    Elvish           26600</a:t>
            </a:r>
          </a:p>
          <a:p>
            <a:r>
              <a:rPr lang="en-US" sz="1600" b="1" dirty="0">
                <a:solidFill>
                  <a:srgbClr val="000000"/>
                </a:solidFill>
                <a:latin typeface="SAS Monospace"/>
              </a:rPr>
              <a:t>  ...</a:t>
            </a:r>
          </a:p>
          <a:p>
            <a:r>
              <a:rPr lang="en-US" sz="1600" b="1" dirty="0">
                <a:solidFill>
                  <a:srgbClr val="000000"/>
                </a:solidFill>
                <a:latin typeface="SAS Monospace"/>
              </a:rPr>
              <a:t>  164          121144    Capachietti      83505</a:t>
            </a:r>
          </a:p>
          <a:p>
            <a:r>
              <a:rPr lang="en-US" sz="1600" b="1" dirty="0">
                <a:solidFill>
                  <a:srgbClr val="000000"/>
                </a:solidFill>
                <a:latin typeface="SAS Monospace"/>
              </a:rPr>
              <a:t>  165          121145    Lansberry        84260</a:t>
            </a: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r>
              <a:rPr lang="en-US" sz="1600" b="1" dirty="0">
                <a:solidFill>
                  <a:srgbClr val="000000"/>
                </a:solidFill>
                <a:latin typeface="SAS Monospace"/>
              </a:rPr>
              <a:t>                    Confidential</a:t>
            </a:r>
          </a:p>
        </p:txBody>
      </p:sp>
      <p:sp>
        <p:nvSpPr>
          <p:cNvPr id="15" name="AutoShape 10"/>
          <p:cNvSpPr>
            <a:spLocks noChangeArrowheads="1"/>
          </p:cNvSpPr>
          <p:nvPr/>
        </p:nvSpPr>
        <p:spPr bwMode="auto">
          <a:xfrm>
            <a:off x="2790276" y="1936272"/>
            <a:ext cx="4242391" cy="51276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29709166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SPLIT= Option</a:t>
            </a:r>
            <a:endParaRPr lang="en-US" dirty="0"/>
          </a:p>
        </p:txBody>
      </p:sp>
      <p:sp>
        <p:nvSpPr>
          <p:cNvPr id="68611" name="Rectangle 3"/>
          <p:cNvSpPr>
            <a:spLocks noGrp="1" noChangeArrowheads="1"/>
          </p:cNvSpPr>
          <p:nvPr>
            <p:ph idx="1"/>
          </p:nvPr>
        </p:nvSpPr>
        <p:spPr>
          <a:xfrm>
            <a:off x="685800" y="1074738"/>
            <a:ext cx="7848600" cy="4792662"/>
          </a:xfrm>
        </p:spPr>
        <p:txBody>
          <a:bodyPr/>
          <a:lstStyle/>
          <a:p>
            <a:r>
              <a:rPr lang="en-US" dirty="0"/>
              <a:t>The SPLIT= option in PROC PRINT specifies a split character to control line breaks in column headings.</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SPLIT= option can be used instead of the LABEL option in a PROC PRINT step.</a:t>
            </a:r>
          </a:p>
        </p:txBody>
      </p:sp>
      <p:sp>
        <p:nvSpPr>
          <p:cNvPr id="14" name="Slide Number Placeholder 3"/>
          <p:cNvSpPr>
            <a:spLocks noGrp="1"/>
          </p:cNvSpPr>
          <p:nvPr>
            <p:ph type="sldNum" sz="quarter" idx="10"/>
          </p:nvPr>
        </p:nvSpPr>
        <p:spPr/>
        <p:txBody>
          <a:bodyPr/>
          <a:lstStyle/>
          <a:p>
            <a:fld id="{76995897-B1BD-4BB8-B2D3-282FE6A36299}" type="slidenum">
              <a:rPr lang="en-US" smtClean="0"/>
              <a:pPr/>
              <a:t>107</a:t>
            </a:fld>
            <a:endParaRPr lang="en-US" dirty="0"/>
          </a:p>
        </p:txBody>
      </p:sp>
      <p:sp>
        <p:nvSpPr>
          <p:cNvPr id="68618" name="Text Box 11"/>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p104d13</a:t>
            </a:r>
          </a:p>
        </p:txBody>
      </p:sp>
      <p:sp>
        <p:nvSpPr>
          <p:cNvPr id="68620" name="Rectangle 13"/>
          <p:cNvSpPr>
            <a:spLocks noChangeArrowheads="1"/>
          </p:cNvSpPr>
          <p:nvPr/>
        </p:nvSpPr>
        <p:spPr bwMode="auto">
          <a:xfrm>
            <a:off x="685800" y="2117725"/>
            <a:ext cx="7104062" cy="1986185"/>
          </a:xfrm>
          <a:prstGeom prst="rect">
            <a:avLst/>
          </a:prstGeom>
          <a:solidFill>
            <a:srgbClr val="FFFFFF"/>
          </a:solidFill>
          <a:ln w="38100">
            <a:solidFill>
              <a:schemeClr val="tx2"/>
            </a:solidFill>
            <a:miter lim="800000"/>
            <a:headEnd type="none" w="med" len="lg"/>
            <a:tailEnd type="none" w="med" len="lg"/>
          </a:ln>
        </p:spPr>
        <p:txBody>
          <a:bodyPr lIns="91440" tIns="50800" rIns="50800" bIns="50800">
            <a:spAutoFit/>
          </a:bodyPr>
          <a:lstStyle/>
          <a:p>
            <a:pPr>
              <a:lnSpc>
                <a:spcPct val="85000"/>
              </a:lnSpc>
            </a:pPr>
            <a:r>
              <a:rPr lang="en-US" b="1" dirty="0">
                <a:solidFill>
                  <a:srgbClr val="000000"/>
                </a:solidFill>
                <a:latin typeface="Courier New" pitchFamily="49" charset="0"/>
              </a:rPr>
              <a:t>proc print data=orion.sales split='*';</a:t>
            </a:r>
          </a:p>
          <a:p>
            <a:pPr>
              <a:lnSpc>
                <a:spcPct val="85000"/>
              </a:lnSpc>
            </a:pPr>
            <a:r>
              <a:rPr lang="en-US" b="1" dirty="0">
                <a:solidFill>
                  <a:srgbClr val="000000"/>
                </a:solidFill>
                <a:latin typeface="Courier New" pitchFamily="49" charset="0"/>
              </a:rPr>
              <a:t>   var</a:t>
            </a:r>
            <a:r>
              <a:rPr lang="en-US" b="1" dirty="0">
                <a:latin typeface="Courier New" pitchFamily="49" charset="0"/>
              </a:rPr>
              <a:t> Employee_ID Last_Name Salary;</a:t>
            </a:r>
          </a:p>
          <a:p>
            <a:pPr>
              <a:lnSpc>
                <a:spcPct val="85000"/>
              </a:lnSpc>
            </a:pPr>
            <a:r>
              <a:rPr lang="en-US" b="1" dirty="0">
                <a:latin typeface="Courier New" pitchFamily="49" charset="0"/>
              </a:rPr>
              <a:t>   label Employee_ID='Sales ID'</a:t>
            </a:r>
          </a:p>
          <a:p>
            <a:pPr>
              <a:lnSpc>
                <a:spcPct val="85000"/>
              </a:lnSpc>
            </a:pPr>
            <a:r>
              <a:rPr lang="en-US" b="1" dirty="0">
                <a:latin typeface="Courier New" pitchFamily="49" charset="0"/>
              </a:rPr>
              <a:t>         Last_Name='Last*Name'</a:t>
            </a:r>
          </a:p>
          <a:p>
            <a:pPr>
              <a:lnSpc>
                <a:spcPct val="85000"/>
              </a:lnSpc>
            </a:pPr>
            <a:r>
              <a:rPr lang="en-US" b="1" dirty="0">
                <a:latin typeface="Courier New" pitchFamily="49" charset="0"/>
              </a:rPr>
              <a:t>         Salary='Annual*Salary';</a:t>
            </a:r>
          </a:p>
          <a:p>
            <a:pPr>
              <a:lnSpc>
                <a:spcPct val="85000"/>
              </a:lnSpc>
            </a:pPr>
            <a:r>
              <a:rPr lang="en-US" b="1" dirty="0">
                <a:latin typeface="Courier New" pitchFamily="49" charset="0"/>
              </a:rPr>
              <a:t>run;</a:t>
            </a:r>
          </a:p>
        </p:txBody>
      </p:sp>
      <p:sp>
        <p:nvSpPr>
          <p:cNvPr id="68622" name="Rectangle 22"/>
          <p:cNvSpPr>
            <a:spLocks noChangeArrowheads="1"/>
          </p:cNvSpPr>
          <p:nvPr>
            <p:custDataLst>
              <p:tags r:id="rId1"/>
            </p:custDataLst>
          </p:nvPr>
        </p:nvSpPr>
        <p:spPr bwMode="auto">
          <a:xfrm>
            <a:off x="5831575" y="2117725"/>
            <a:ext cx="1668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 name="Rectangle 4"/>
          <p:cNvSpPr>
            <a:spLocks noChangeArrowheads="1"/>
          </p:cNvSpPr>
          <p:nvPr>
            <p:custDataLst>
              <p:tags r:id="rId2"/>
            </p:custDataLst>
          </p:nvPr>
        </p:nvSpPr>
        <p:spPr bwMode="auto">
          <a:xfrm>
            <a:off x="5453760" y="3816548"/>
            <a:ext cx="2830161"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SPLIT='</a:t>
            </a:r>
            <a:r>
              <a:rPr lang="en-US" sz="2000" i="1" dirty="0"/>
              <a:t>split-character</a:t>
            </a:r>
            <a:r>
              <a:rPr lang="en-US" sz="2000" b="1" dirty="0"/>
              <a:t>'</a:t>
            </a:r>
            <a:r>
              <a:rPr lang="en-US" sz="2000" dirty="0"/>
              <a:t> </a:t>
            </a:r>
          </a:p>
        </p:txBody>
      </p:sp>
      <p:sp>
        <p:nvSpPr>
          <p:cNvPr id="2" name="Rectangle 1"/>
          <p:cNvSpPr/>
          <p:nvPr>
            <p:custDataLst>
              <p:tags r:id="rId3"/>
            </p:custDataLst>
          </p:nvPr>
        </p:nvSpPr>
        <p:spPr bwMode="auto">
          <a:xfrm>
            <a:off x="5159030" y="3101213"/>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4"/>
            </p:custDataLst>
          </p:nvPr>
        </p:nvSpPr>
        <p:spPr bwMode="auto">
          <a:xfrm>
            <a:off x="4976468" y="3412109"/>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08417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Viewing the Output</a:t>
            </a:r>
            <a:endParaRPr lang="en-US" dirty="0"/>
          </a:p>
        </p:txBody>
      </p:sp>
      <p:sp>
        <p:nvSpPr>
          <p:cNvPr id="68611" name="Rectangle 3"/>
          <p:cNvSpPr>
            <a:spLocks noGrp="1" noChangeArrowheads="1"/>
          </p:cNvSpPr>
          <p:nvPr>
            <p:ph idx="1"/>
          </p:nvPr>
        </p:nvSpPr>
        <p:spPr>
          <a:xfrm>
            <a:off x="685800" y="1059114"/>
            <a:ext cx="7848600" cy="4267200"/>
          </a:xfrm>
        </p:spPr>
        <p:txBody>
          <a:bodyPr/>
          <a:lstStyle/>
          <a:p>
            <a:r>
              <a:rPr lang="en-US" dirty="0"/>
              <a:t>Partial PROC PRINT Output</a:t>
            </a:r>
          </a:p>
        </p:txBody>
      </p:sp>
      <p:sp>
        <p:nvSpPr>
          <p:cNvPr id="14" name="Slide Number Placeholder 3"/>
          <p:cNvSpPr>
            <a:spLocks noGrp="1"/>
          </p:cNvSpPr>
          <p:nvPr>
            <p:ph type="sldNum" sz="quarter" idx="4294967295"/>
          </p:nvPr>
        </p:nvSpPr>
        <p:spPr>
          <a:xfrm>
            <a:off x="0" y="6770688"/>
            <a:ext cx="98425" cy="87312"/>
          </a:xfrm>
        </p:spPr>
        <p:txBody>
          <a:bodyPr/>
          <a:lstStyle/>
          <a:p>
            <a:fld id="{76995897-B1BD-4BB8-B2D3-282FE6A36299}" type="slidenum">
              <a:rPr lang="en-US" smtClean="0"/>
              <a:pPr/>
              <a:t>108</a:t>
            </a:fld>
            <a:endParaRPr lang="en-US" dirty="0"/>
          </a:p>
        </p:txBody>
      </p:sp>
      <p:sp>
        <p:nvSpPr>
          <p:cNvPr id="15" name="Rectangle 14"/>
          <p:cNvSpPr/>
          <p:nvPr/>
        </p:nvSpPr>
        <p:spPr>
          <a:xfrm>
            <a:off x="685801" y="1491198"/>
            <a:ext cx="6172200" cy="4857740"/>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Orion Star Sales Staff</a:t>
            </a:r>
          </a:p>
          <a:p>
            <a:r>
              <a:rPr lang="en-US" sz="1600" b="1" dirty="0">
                <a:solidFill>
                  <a:srgbClr val="000000"/>
                </a:solidFill>
                <a:latin typeface="SAS Monospace"/>
              </a:rPr>
              <a:t>                 Salary Report</a:t>
            </a:r>
          </a:p>
          <a:p>
            <a:endParaRPr lang="en-US" sz="1600" b="1" dirty="0">
              <a:solidFill>
                <a:srgbClr val="000000"/>
              </a:solidFill>
              <a:latin typeface="SAS Monospace"/>
            </a:endParaRPr>
          </a:p>
          <a:p>
            <a:r>
              <a:rPr lang="en-US" sz="1600" b="1" dirty="0">
                <a:solidFill>
                  <a:srgbClr val="000000"/>
                </a:solidFill>
                <a:latin typeface="SAS Monospace"/>
              </a:rPr>
              <a:t>                         Last            Annual</a:t>
            </a:r>
          </a:p>
          <a:p>
            <a:r>
              <a:rPr lang="en-US" sz="1600" b="1" dirty="0">
                <a:solidFill>
                  <a:srgbClr val="000000"/>
                </a:solidFill>
                <a:latin typeface="SAS Monospace"/>
              </a:rPr>
              <a:t>  Obs        Sales ID    Name            Salary</a:t>
            </a:r>
          </a:p>
          <a:p>
            <a:endParaRPr lang="en-US" sz="1600" b="1" dirty="0">
              <a:solidFill>
                <a:srgbClr val="000000"/>
              </a:solidFill>
              <a:latin typeface="SAS Monospace"/>
            </a:endParaRPr>
          </a:p>
          <a:p>
            <a:r>
              <a:rPr lang="en-US" sz="1600" b="1" dirty="0">
                <a:solidFill>
                  <a:srgbClr val="000000"/>
                </a:solidFill>
                <a:latin typeface="SAS Monospace"/>
              </a:rPr>
              <a:t>    1          120102    Zhou            108255</a:t>
            </a:r>
          </a:p>
          <a:p>
            <a:r>
              <a:rPr lang="en-US" sz="1600" b="1" dirty="0">
                <a:solidFill>
                  <a:srgbClr val="000000"/>
                </a:solidFill>
                <a:latin typeface="SAS Monospace"/>
              </a:rPr>
              <a:t>    2          120103    Dawes            87975</a:t>
            </a:r>
          </a:p>
          <a:p>
            <a:r>
              <a:rPr lang="en-US" sz="1600" b="1" dirty="0">
                <a:solidFill>
                  <a:srgbClr val="000000"/>
                </a:solidFill>
                <a:latin typeface="SAS Monospace"/>
              </a:rPr>
              <a:t>    3          120121    Elvish           26600</a:t>
            </a:r>
          </a:p>
          <a:p>
            <a:r>
              <a:rPr lang="en-US" sz="1600" b="1" dirty="0">
                <a:solidFill>
                  <a:srgbClr val="000000"/>
                </a:solidFill>
                <a:latin typeface="SAS Monospace"/>
              </a:rPr>
              <a:t>  ...</a:t>
            </a:r>
          </a:p>
          <a:p>
            <a:r>
              <a:rPr lang="en-US" sz="1600" b="1" dirty="0">
                <a:solidFill>
                  <a:srgbClr val="000000"/>
                </a:solidFill>
                <a:latin typeface="SAS Monospace"/>
              </a:rPr>
              <a:t>  164          121144    Capachietti      83505</a:t>
            </a:r>
          </a:p>
          <a:p>
            <a:r>
              <a:rPr lang="en-US" sz="1600" b="1" dirty="0">
                <a:solidFill>
                  <a:srgbClr val="000000"/>
                </a:solidFill>
                <a:latin typeface="SAS Monospace"/>
              </a:rPr>
              <a:t>  165          121145    Lansberry        84260</a:t>
            </a: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endParaRPr lang="en-US" sz="1600" b="1" dirty="0">
              <a:solidFill>
                <a:srgbClr val="000000"/>
              </a:solidFill>
              <a:latin typeface="SAS Monospace"/>
            </a:endParaRPr>
          </a:p>
          <a:p>
            <a:r>
              <a:rPr lang="en-US" sz="1600" b="1" dirty="0">
                <a:solidFill>
                  <a:srgbClr val="000000"/>
                </a:solidFill>
                <a:latin typeface="SAS Monospace"/>
              </a:rPr>
              <a:t>                   Confidential  </a:t>
            </a:r>
          </a:p>
        </p:txBody>
      </p:sp>
      <p:sp>
        <p:nvSpPr>
          <p:cNvPr id="16" name="AutoShape 10"/>
          <p:cNvSpPr>
            <a:spLocks noChangeArrowheads="1"/>
          </p:cNvSpPr>
          <p:nvPr/>
        </p:nvSpPr>
        <p:spPr bwMode="auto">
          <a:xfrm>
            <a:off x="3609754" y="2278441"/>
            <a:ext cx="3031435" cy="51276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2267467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p:txBody>
          <a:bodyPr/>
          <a:lstStyle/>
          <a:p>
            <a:r>
              <a:rPr lang="en-US" dirty="0"/>
              <a:t>Only 7 of the 165 observations from </a:t>
            </a:r>
            <a:r>
              <a:rPr lang="en-US" b="1" dirty="0">
                <a:latin typeface="Arial"/>
              </a:rPr>
              <a:t>orion.sales</a:t>
            </a:r>
            <a:r>
              <a:rPr lang="en-US" dirty="0"/>
              <a:t> were selected by the WHERE statement.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11</a:t>
            </a:fld>
            <a:endParaRPr lang="en-US" b="0" dirty="0">
              <a:latin typeface="Times New Roman" pitchFamily="18" charset="0"/>
            </a:endParaRPr>
          </a:p>
        </p:txBody>
      </p:sp>
      <p:sp>
        <p:nvSpPr>
          <p:cNvPr id="7" name="Rectangle 6"/>
          <p:cNvSpPr/>
          <p:nvPr/>
        </p:nvSpPr>
        <p:spPr>
          <a:xfrm>
            <a:off x="417444" y="2150198"/>
            <a:ext cx="8305800" cy="190308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295  proc print data=orion.sales;</a:t>
            </a:r>
          </a:p>
          <a:p>
            <a:r>
              <a:rPr lang="en-US" sz="1600" b="1" dirty="0">
                <a:solidFill>
                  <a:srgbClr val="000000"/>
                </a:solidFill>
                <a:latin typeface="SAS Monospace"/>
              </a:rPr>
              <a:t>296     var Last_Name First_Name Salary;</a:t>
            </a:r>
          </a:p>
          <a:p>
            <a:pPr marL="342900" indent="-342900">
              <a:buAutoNum type="arabicPlain" startAt="297"/>
            </a:pPr>
            <a:r>
              <a:rPr lang="en-US" sz="1600" b="1" dirty="0">
                <a:solidFill>
                  <a:srgbClr val="000000"/>
                </a:solidFill>
                <a:latin typeface="SAS Monospace"/>
              </a:rPr>
              <a:t>     where Salary&lt;25500;</a:t>
            </a:r>
          </a:p>
          <a:p>
            <a:r>
              <a:rPr lang="en-US" sz="1600" b="1" dirty="0">
                <a:solidFill>
                  <a:srgbClr val="000000"/>
                </a:solidFill>
                <a:latin typeface="SAS Monospace"/>
              </a:rPr>
              <a:t>298  run;</a:t>
            </a:r>
          </a:p>
          <a:p>
            <a:endParaRPr lang="en-US" sz="1600" b="1" dirty="0">
              <a:solidFill>
                <a:srgbClr val="000000"/>
              </a:solidFill>
              <a:latin typeface="SAS Monospace"/>
            </a:endParaRPr>
          </a:p>
          <a:p>
            <a:r>
              <a:rPr lang="en-US" sz="1600" b="1" dirty="0">
                <a:solidFill>
                  <a:srgbClr val="0000FF"/>
                </a:solidFill>
                <a:latin typeface="SAS Monospace"/>
              </a:rPr>
              <a:t>NOTE: There were 7 observations read from the data set ORION.SALES.</a:t>
            </a:r>
          </a:p>
          <a:p>
            <a:r>
              <a:rPr lang="en-US" sz="1600" b="1" dirty="0">
                <a:solidFill>
                  <a:srgbClr val="0000FF"/>
                </a:solidFill>
                <a:latin typeface="SAS Monospace"/>
              </a:rPr>
              <a:t>      WHERE Salary&lt;25500;</a:t>
            </a:r>
          </a:p>
        </p:txBody>
      </p:sp>
      <p:sp>
        <p:nvSpPr>
          <p:cNvPr id="10" name="Rectangle 9"/>
          <p:cNvSpPr/>
          <p:nvPr>
            <p:custDataLst>
              <p:tags r:id="rId1"/>
            </p:custDataLst>
          </p:nvPr>
        </p:nvSpPr>
        <p:spPr bwMode="auto">
          <a:xfrm>
            <a:off x="1395344" y="2726778"/>
            <a:ext cx="245011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2"/>
            </p:custDataLst>
          </p:nvPr>
        </p:nvSpPr>
        <p:spPr bwMode="auto">
          <a:xfrm>
            <a:off x="2541519" y="3429013"/>
            <a:ext cx="1809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3"/>
            </p:custDataLst>
          </p:nvPr>
        </p:nvSpPr>
        <p:spPr bwMode="auto">
          <a:xfrm>
            <a:off x="1214369" y="3672853"/>
            <a:ext cx="22924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435325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715000"/>
          </a:xfrm>
        </p:spPr>
        <p:txBody>
          <a:bodyPr/>
          <a:lstStyle/>
          <a:p>
            <a:pPr marL="457200" indent="-457200">
              <a:buFont typeface="+mj-lt"/>
              <a:buAutoNum type="arabicPeriod"/>
              <a:defRPr/>
            </a:pPr>
            <a:r>
              <a:rPr lang="en-US" dirty="0"/>
              <a:t>Which observation or observations are selected </a:t>
            </a:r>
            <a:br>
              <a:rPr lang="en-US" dirty="0"/>
            </a:br>
            <a:r>
              <a:rPr lang="en-US" dirty="0"/>
              <a:t>by the following WHERE statement? </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914400" lvl="1" indent="-465138">
              <a:buClr>
                <a:schemeClr val="tx1"/>
              </a:buClr>
              <a:buSzTx/>
              <a:buFont typeface="Wingdings" pitchFamily="2" charset="2"/>
              <a:buAutoNum type="alphaLcPeriod"/>
              <a:defRPr/>
            </a:pPr>
            <a:r>
              <a:rPr lang="en-US" dirty="0"/>
              <a:t>observation 1</a:t>
            </a:r>
          </a:p>
          <a:p>
            <a:pPr marL="914400" lvl="1" indent="-465138">
              <a:buClr>
                <a:schemeClr val="tx1"/>
              </a:buClr>
              <a:buSzTx/>
              <a:buFont typeface="Wingdings" pitchFamily="2" charset="2"/>
              <a:buAutoNum type="alphaLcPeriod"/>
              <a:defRPr/>
            </a:pPr>
            <a:r>
              <a:rPr lang="en-US" dirty="0"/>
              <a:t>observation 2</a:t>
            </a:r>
          </a:p>
          <a:p>
            <a:pPr marL="914400" lvl="1" indent="-465138">
              <a:buClr>
                <a:schemeClr val="tx1"/>
              </a:buClr>
              <a:buSzTx/>
              <a:buFont typeface="Wingdings" pitchFamily="2" charset="2"/>
              <a:buAutoNum type="alphaLcPeriod"/>
              <a:defRPr/>
            </a:pPr>
            <a:r>
              <a:rPr lang="en-US" dirty="0"/>
              <a:t>observation 3</a:t>
            </a:r>
          </a:p>
          <a:p>
            <a:pPr marL="914400" lvl="1" indent="-465138">
              <a:buClr>
                <a:schemeClr val="tx1"/>
              </a:buClr>
              <a:buSzTx/>
              <a:buFont typeface="Wingdings" pitchFamily="2" charset="2"/>
              <a:buAutoNum type="alphaLcPeriod"/>
              <a:defRPr/>
            </a:pPr>
            <a:r>
              <a:rPr lang="en-US" dirty="0"/>
              <a:t>observations 1 and 3</a:t>
            </a:r>
          </a:p>
          <a:p>
            <a:pPr marL="914400" lvl="1" indent="-465138">
              <a:buClr>
                <a:schemeClr val="tx1"/>
              </a:buClr>
              <a:buSzTx/>
              <a:buFont typeface="Wingdings" pitchFamily="2" charset="2"/>
              <a:buAutoNum type="alphaLcPeriod"/>
              <a:defRPr/>
            </a:pPr>
            <a:r>
              <a:rPr lang="en-US" dirty="0"/>
              <a:t>all observations</a:t>
            </a:r>
          </a:p>
        </p:txBody>
      </p:sp>
      <p:sp>
        <p:nvSpPr>
          <p:cNvPr id="3" name="Text Box 6"/>
          <p:cNvSpPr txBox="1">
            <a:spLocks noChangeArrowheads="1"/>
          </p:cNvSpPr>
          <p:nvPr/>
        </p:nvSpPr>
        <p:spPr bwMode="auto">
          <a:xfrm>
            <a:off x="1141413" y="1724298"/>
            <a:ext cx="4725987" cy="441146"/>
          </a:xfrm>
          <a:prstGeom prst="rect">
            <a:avLst/>
          </a:prstGeom>
          <a:solidFill>
            <a:srgbClr val="FFFFFF"/>
          </a:solidFill>
          <a:ln w="38100" cmpd="sng">
            <a:solidFill>
              <a:schemeClr val="tx2"/>
            </a:solidFill>
          </a:ln>
        </p:spPr>
        <p:txBody>
          <a:bodyPr wrap="square" lIns="88900" tIns="88900" rIns="91440" bIns="88900">
            <a:spAutoFit/>
          </a:bodyPr>
          <a:lstStyle>
            <a:defPPr>
              <a:defRPr lang="en-US"/>
            </a:defPPr>
            <a:lvl1pPr>
              <a:lnSpc>
                <a:spcPct val="85000"/>
              </a:lnSpc>
              <a:buNone/>
              <a:defRPr kumimoji="0" lang="en-US" sz="2400" b="1" i="0" u="none" baseline="0">
                <a:latin typeface="Courier New"/>
              </a:defRPr>
            </a:lvl1pPr>
            <a:lvl2pPr>
              <a:buNone/>
              <a:defRPr kumimoji="0" lang="en-US" sz="2400" b="0" i="0" u="none" baseline="0">
                <a:latin typeface="Arial"/>
              </a:defRPr>
            </a:lvl2pPr>
            <a:lvl3pPr>
              <a:buNone/>
              <a:defRPr kumimoji="0" lang="en-US" sz="2400" b="0" i="0" u="none" baseline="0">
                <a:latin typeface="Arial"/>
              </a:defRPr>
            </a:lvl3pPr>
            <a:lvl4pPr>
              <a:buNone/>
              <a:defRPr kumimoji="0" lang="en-US" sz="2400" b="0" i="0" u="none" baseline="0">
                <a:latin typeface="Arial"/>
              </a:defRPr>
            </a:lvl4pPr>
            <a:lvl5pPr>
              <a:buNone/>
              <a:defRPr kumimoji="0" lang="en-US" sz="2400" b="0" i="0" u="none" baseline="0">
                <a:latin typeface="Arial"/>
              </a:defRPr>
            </a:lvl5pPr>
          </a:lstStyle>
          <a:p>
            <a:r>
              <a:rPr lang="en-US" sz="2000" dirty="0"/>
              <a:t>where Job_Title contains 'I';</a:t>
            </a:r>
          </a:p>
        </p:txBody>
      </p:sp>
      <p:graphicFrame>
        <p:nvGraphicFramePr>
          <p:cNvPr id="4" name="Group 63"/>
          <p:cNvGraphicFramePr>
            <a:graphicFrameLocks noGrp="1"/>
          </p:cNvGraphicFramePr>
          <p:nvPr>
            <p:extLst>
              <p:ext uri="{D42A27DB-BD31-4B8C-83A1-F6EECF244321}">
                <p14:modId xmlns:p14="http://schemas.microsoft.com/office/powerpoint/2010/main" val="2666539736"/>
              </p:ext>
            </p:extLst>
          </p:nvPr>
        </p:nvGraphicFramePr>
        <p:xfrm>
          <a:off x="1141413" y="2150207"/>
          <a:ext cx="7326969" cy="1540589"/>
        </p:xfrm>
        <a:graphic>
          <a:graphicData uri="http://schemas.openxmlformats.org/drawingml/2006/table">
            <a:tbl>
              <a:tblPr/>
              <a:tblGrid>
                <a:gridCol w="787651">
                  <a:extLst>
                    <a:ext uri="{9D8B030D-6E8A-4147-A177-3AD203B41FA5}">
                      <a16:colId xmlns:a16="http://schemas.microsoft.com/office/drawing/2014/main" val="20000"/>
                    </a:ext>
                  </a:extLst>
                </a:gridCol>
                <a:gridCol w="1566249">
                  <a:extLst>
                    <a:ext uri="{9D8B030D-6E8A-4147-A177-3AD203B41FA5}">
                      <a16:colId xmlns:a16="http://schemas.microsoft.com/office/drawing/2014/main" val="20001"/>
                    </a:ext>
                  </a:extLst>
                </a:gridCol>
                <a:gridCol w="1620570">
                  <a:extLst>
                    <a:ext uri="{9D8B030D-6E8A-4147-A177-3AD203B41FA5}">
                      <a16:colId xmlns:a16="http://schemas.microsoft.com/office/drawing/2014/main" val="20002"/>
                    </a:ext>
                  </a:extLst>
                </a:gridCol>
                <a:gridCol w="12493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gridSpan="2">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Obs</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Last_Name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First_Name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Country</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Job_Title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0439">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Wu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Christine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AU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Sales Rep. I</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2"/>
                  </a:ext>
                </a:extLst>
              </a:tr>
              <a:tr h="285750">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2</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Stone</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cs typeface="Arial" pitchFamily="34" charset="0"/>
                        </a:rPr>
                        <a:t>Kimiko</a:t>
                      </a:r>
                      <a:endParaRPr kumimoji="0" lang="en-US" sz="2000" b="0" i="0" u="none" strike="noStrike" cap="none" normalizeH="0" baseline="0" dirty="0">
                        <a:ln>
                          <a:noFill/>
                        </a:ln>
                        <a:solidFill>
                          <a:srgbClr val="000000"/>
                        </a:solidFill>
                        <a:effectLst/>
                        <a:latin typeface="Arial"/>
                        <a:cs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AU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Sales Manager</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3"/>
                  </a:ext>
                </a:extLst>
              </a:tr>
              <a:tr h="285750">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3</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Hofmann</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Fred</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AU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Insurance Sales</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6248400"/>
          </a:xfrm>
        </p:spPr>
        <p:txBody>
          <a:bodyPr/>
          <a:lstStyle/>
          <a:p>
            <a:pPr marL="457200" indent="-457200">
              <a:buFont typeface="+mj-lt"/>
              <a:buAutoNum type="arabicPeriod" startAt="2"/>
              <a:defRPr/>
            </a:pPr>
            <a:r>
              <a:rPr lang="en-US" dirty="0"/>
              <a:t>Which statement in a PROC SORT step prepares data to be displayed as shown in this output?</a:t>
            </a:r>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0" indent="0">
              <a:defRPr/>
            </a:pPr>
            <a:endParaRPr lang="en-US" sz="800" b="1" dirty="0"/>
          </a:p>
          <a:p>
            <a:pPr marL="466725" lvl="1" indent="0">
              <a:buClr>
                <a:schemeClr val="tx1"/>
              </a:buClr>
              <a:buSzTx/>
              <a:buNone/>
              <a:defRPr/>
            </a:pPr>
            <a:r>
              <a:rPr lang="en-US" dirty="0">
                <a:cs typeface="Courier New" pitchFamily="49" charset="0"/>
              </a:rPr>
              <a:t>a.</a:t>
            </a:r>
            <a:r>
              <a:rPr lang="en-US" b="1" dirty="0">
                <a:latin typeface="Courier New" pitchFamily="49" charset="0"/>
                <a:cs typeface="Courier New" pitchFamily="49" charset="0"/>
              </a:rPr>
              <a:t> by Postal_Code Employee_ID;</a:t>
            </a:r>
          </a:p>
          <a:p>
            <a:pPr marL="466725" lvl="1" indent="0">
              <a:buClr>
                <a:schemeClr val="tx1"/>
              </a:buClr>
              <a:buSzTx/>
              <a:buNone/>
              <a:defRPr/>
            </a:pPr>
            <a:r>
              <a:rPr lang="en-US" dirty="0">
                <a:cs typeface="Courier New" pitchFamily="49" charset="0"/>
              </a:rPr>
              <a:t>b.</a:t>
            </a:r>
            <a:r>
              <a:rPr lang="en-US" b="1" dirty="0">
                <a:latin typeface="Courier New" pitchFamily="49" charset="0"/>
                <a:cs typeface="Courier New" pitchFamily="49" charset="0"/>
              </a:rPr>
              <a:t> by descending Postal_Code Employee_ID;</a:t>
            </a:r>
          </a:p>
          <a:p>
            <a:pPr marL="466725" lvl="1" indent="0">
              <a:buClr>
                <a:schemeClr val="tx1"/>
              </a:buClr>
              <a:buSzTx/>
              <a:buNone/>
              <a:defRPr/>
            </a:pPr>
            <a:r>
              <a:rPr lang="en-US" dirty="0">
                <a:cs typeface="Courier New" pitchFamily="49" charset="0"/>
              </a:rPr>
              <a:t>c.</a:t>
            </a:r>
            <a:r>
              <a:rPr lang="en-US" b="1" dirty="0">
                <a:latin typeface="Courier New" pitchFamily="49" charset="0"/>
                <a:cs typeface="Courier New" pitchFamily="49" charset="0"/>
              </a:rPr>
              <a:t> by Postal_Code descending Employee_ID;</a:t>
            </a:r>
          </a:p>
          <a:p>
            <a:pPr marL="466725" lvl="1" indent="0">
              <a:buClr>
                <a:schemeClr val="tx1"/>
              </a:buClr>
              <a:buSzTx/>
              <a:buNone/>
              <a:tabLst>
                <a:tab pos="1085850" algn="l"/>
              </a:tabLst>
              <a:defRPr/>
            </a:pPr>
            <a:r>
              <a:rPr lang="en-US" dirty="0">
                <a:cs typeface="Courier New" pitchFamily="49" charset="0"/>
              </a:rPr>
              <a:t>d.</a:t>
            </a:r>
            <a:r>
              <a:rPr lang="en-US" b="1" dirty="0">
                <a:latin typeface="Courier New" pitchFamily="49" charset="0"/>
                <a:cs typeface="Courier New" pitchFamily="49" charset="0"/>
              </a:rPr>
              <a:t> by descending Postal_Code</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sz="800" b="1" dirty="0">
                <a:latin typeface="Courier New" pitchFamily="49" charset="0"/>
                <a:cs typeface="Courier New" pitchFamily="49" charset="0"/>
              </a:rPr>
              <a:t> </a:t>
            </a:r>
            <a:r>
              <a:rPr lang="en-US" b="1" dirty="0">
                <a:latin typeface="Courier New" pitchFamily="49" charset="0"/>
                <a:cs typeface="Courier New" pitchFamily="49" charset="0"/>
              </a:rPr>
              <a:t>descending </a:t>
            </a:r>
            <a:r>
              <a:rPr lang="en-US" b="1" dirty="0" err="1">
                <a:latin typeface="Courier New" pitchFamily="49" charset="0"/>
                <a:cs typeface="Courier New" pitchFamily="49" charset="0"/>
              </a:rPr>
              <a:t>Employee_ID</a:t>
            </a:r>
            <a:r>
              <a:rPr lang="en-US" b="1" dirty="0">
                <a:latin typeface="Courier New" pitchFamily="49" charset="0"/>
                <a:cs typeface="Courier New" pitchFamily="49" charset="0"/>
              </a:rPr>
              <a:t>;</a:t>
            </a:r>
          </a:p>
        </p:txBody>
      </p:sp>
      <p:graphicFrame>
        <p:nvGraphicFramePr>
          <p:cNvPr id="3" name="Group 219"/>
          <p:cNvGraphicFramePr>
            <a:graphicFrameLocks noGrp="1"/>
          </p:cNvGraphicFramePr>
          <p:nvPr>
            <p:extLst>
              <p:ext uri="{D42A27DB-BD31-4B8C-83A1-F6EECF244321}">
                <p14:modId xmlns:p14="http://schemas.microsoft.com/office/powerpoint/2010/main" val="123529220"/>
              </p:ext>
            </p:extLst>
          </p:nvPr>
        </p:nvGraphicFramePr>
        <p:xfrm>
          <a:off x="1141413" y="1496285"/>
          <a:ext cx="3975234" cy="2743204"/>
        </p:xfrm>
        <a:graphic>
          <a:graphicData uri="http://schemas.openxmlformats.org/drawingml/2006/table">
            <a:tbl>
              <a:tblPr/>
              <a:tblGrid>
                <a:gridCol w="1915427">
                  <a:extLst>
                    <a:ext uri="{9D8B030D-6E8A-4147-A177-3AD203B41FA5}">
                      <a16:colId xmlns:a16="http://schemas.microsoft.com/office/drawing/2014/main" val="20000"/>
                    </a:ext>
                  </a:extLst>
                </a:gridCol>
                <a:gridCol w="2059807">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mn-lt"/>
                          <a:cs typeface="Times New Roman" pitchFamily="18" charset="0"/>
                        </a:rPr>
                        <a:t>Postal_Code</a:t>
                      </a:r>
                      <a:endParaRPr kumimoji="0" lang="en-US" sz="2000" b="0" i="0" u="none" strike="noStrike" cap="none" normalizeH="0" baseline="0" dirty="0">
                        <a:ln>
                          <a:noFill/>
                        </a:ln>
                        <a:solidFill>
                          <a:schemeClr val="tx1"/>
                        </a:solidFill>
                        <a:effectLst/>
                        <a:latin typeface="+mn-lt"/>
                      </a:endParaRPr>
                    </a:p>
                  </a:txBody>
                  <a:tcPr marL="121949" marR="121949" marT="128017" marB="12801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254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mn-lt"/>
                          <a:cs typeface="Times New Roman" pitchFamily="18" charset="0"/>
                        </a:rPr>
                        <a:t>Employee_ID</a:t>
                      </a:r>
                      <a:endParaRPr kumimoji="0" lang="en-US" sz="2000" b="0" i="0" u="none" strike="noStrike" cap="none" normalizeH="0" baseline="0" dirty="0">
                        <a:ln>
                          <a:noFill/>
                        </a:ln>
                        <a:solidFill>
                          <a:schemeClr val="tx1"/>
                        </a:solidFill>
                        <a:effectLst/>
                        <a:latin typeface="+mn-lt"/>
                      </a:endParaRPr>
                    </a:p>
                  </a:txBody>
                  <a:tcPr marL="121949" marR="121949" marT="128017" marB="12801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254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extLst>
                  <a:ext uri="{0D108BD9-81ED-4DB2-BD59-A6C34878D82A}">
                    <a16:rowId xmlns:a16="http://schemas.microsoft.com/office/drawing/2014/main" val="10000"/>
                  </a:ext>
                </a:extLst>
              </a:tr>
              <a:tr h="33117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92129</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121074</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4884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92129</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121001</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r h="34884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92128</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121128</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3"/>
                  </a:ext>
                </a:extLst>
              </a:tr>
              <a:tr h="33117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92128</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120755</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4"/>
                  </a:ext>
                </a:extLst>
              </a:tr>
              <a:tr h="33117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92128</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120730</a:t>
                      </a:r>
                      <a:endParaRPr kumimoji="0" lang="en-US" sz="2000" b="0" i="0" u="none" strike="noStrike" cap="none" normalizeH="0" baseline="0" dirty="0">
                        <a:ln>
                          <a:noFill/>
                        </a:ln>
                        <a:solidFill>
                          <a:schemeClr val="tx1"/>
                        </a:solidFill>
                        <a:effectLst/>
                        <a:latin typeface="+mn-lt"/>
                      </a:endParaRPr>
                    </a:p>
                  </a:txBody>
                  <a:tcPr marL="62717" marR="62717" marT="65837" marB="65837"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6019800"/>
          </a:xfrm>
        </p:spPr>
        <p:txBody>
          <a:bodyPr/>
          <a:lstStyle/>
          <a:p>
            <a:pPr marL="457200" indent="-457200">
              <a:buFont typeface="+mj-lt"/>
              <a:buAutoNum type="arabicPeriod" startAt="3"/>
              <a:defRPr/>
            </a:pPr>
            <a:r>
              <a:rPr lang="en-US" dirty="0"/>
              <a:t>Which statement about this PROC SORT step is true?</a:t>
            </a:r>
          </a:p>
          <a:p>
            <a:pPr marL="457200" indent="-457200">
              <a:buFont typeface="+mj-lt"/>
              <a:buAutoNum type="arabicPeriod" startAt="3"/>
              <a:defRPr/>
            </a:pPr>
            <a:endParaRPr lang="en-US" dirty="0"/>
          </a:p>
          <a:p>
            <a:pPr marL="457200" indent="-457200">
              <a:buFont typeface="+mj-lt"/>
              <a:buAutoNum type="arabicPeriod" startAt="3"/>
              <a:defRPr/>
            </a:pPr>
            <a:endParaRPr lang="en-US" dirty="0"/>
          </a:p>
          <a:p>
            <a:pPr marL="457200" indent="-457200">
              <a:buFont typeface="+mj-lt"/>
              <a:buAutoNum type="arabicPeriod" startAt="3"/>
              <a:defRPr/>
            </a:pPr>
            <a:endParaRPr lang="en-US" dirty="0"/>
          </a:p>
          <a:p>
            <a:pPr marL="457200" indent="-457200">
              <a:buFont typeface="+mj-lt"/>
              <a:buAutoNum type="arabicPeriod" startAt="3"/>
              <a:defRPr/>
            </a:pPr>
            <a:endParaRPr lang="en-US" dirty="0"/>
          </a:p>
          <a:p>
            <a:pPr marL="457200" indent="-457200">
              <a:buFont typeface="+mj-lt"/>
              <a:buAutoNum type="arabicPeriod" startAt="3"/>
              <a:defRPr/>
            </a:pPr>
            <a:endParaRPr lang="en-US" dirty="0"/>
          </a:p>
          <a:p>
            <a:pPr marL="0" indent="0">
              <a:defRPr/>
            </a:pPr>
            <a:endParaRPr lang="en-US" sz="800" b="1" dirty="0"/>
          </a:p>
          <a:p>
            <a:pPr marL="914400" lvl="1" indent="-463550">
              <a:buClr>
                <a:schemeClr val="tx1"/>
              </a:buClr>
              <a:buSzTx/>
              <a:buFont typeface="Wingdings" pitchFamily="2" charset="2"/>
              <a:buAutoNum type="alphaLcPeriod"/>
              <a:defRPr/>
            </a:pPr>
            <a:r>
              <a:rPr lang="en-US" dirty="0"/>
              <a:t>The sorted data set overwrites the input data set.</a:t>
            </a:r>
          </a:p>
          <a:p>
            <a:pPr marL="914400" lvl="1" indent="-463550">
              <a:buClr>
                <a:schemeClr val="tx1"/>
              </a:buClr>
              <a:buSzTx/>
              <a:buFont typeface="Wingdings" pitchFamily="2" charset="2"/>
              <a:buAutoNum type="alphaLcPeriod"/>
              <a:defRPr/>
            </a:pPr>
            <a:r>
              <a:rPr lang="en-US" dirty="0"/>
              <a:t>The observations are sorted by </a:t>
            </a:r>
            <a:r>
              <a:rPr lang="en-US" b="1" dirty="0"/>
              <a:t>Salary</a:t>
            </a:r>
            <a:r>
              <a:rPr lang="en-US" dirty="0"/>
              <a:t> in descending order, and then by </a:t>
            </a:r>
            <a:r>
              <a:rPr lang="en-US" b="1" dirty="0" err="1"/>
              <a:t>Manager_ID</a:t>
            </a:r>
            <a:r>
              <a:rPr lang="en-US" dirty="0"/>
              <a:t> </a:t>
            </a:r>
            <a:br>
              <a:rPr lang="en-US" dirty="0"/>
            </a:br>
            <a:r>
              <a:rPr lang="en-US" dirty="0"/>
              <a:t>in descending order.</a:t>
            </a:r>
          </a:p>
          <a:p>
            <a:pPr marL="914400" lvl="1" indent="-463550">
              <a:buClr>
                <a:schemeClr val="tx1"/>
              </a:buClr>
              <a:buSzTx/>
              <a:buFont typeface="Wingdings" pitchFamily="2" charset="2"/>
              <a:buAutoNum type="alphaLcPeriod"/>
              <a:defRPr/>
            </a:pPr>
            <a:r>
              <a:rPr lang="en-US" dirty="0"/>
              <a:t>A semicolon should not appear after the input </a:t>
            </a:r>
            <a:br>
              <a:rPr lang="en-US" dirty="0"/>
            </a:br>
            <a:r>
              <a:rPr lang="en-US" dirty="0"/>
              <a:t>data set name.</a:t>
            </a:r>
          </a:p>
          <a:p>
            <a:pPr marL="914400" lvl="1" indent="-463550">
              <a:buClr>
                <a:schemeClr val="tx1"/>
              </a:buClr>
              <a:buSzTx/>
              <a:buFont typeface="Wingdings" pitchFamily="2" charset="2"/>
              <a:buAutoNum type="alphaLcPeriod"/>
              <a:defRPr/>
            </a:pPr>
            <a:r>
              <a:rPr lang="en-US" dirty="0"/>
              <a:t>The sorted data set contains only the variables specified in the BY statement.</a:t>
            </a:r>
          </a:p>
        </p:txBody>
      </p:sp>
      <p:sp>
        <p:nvSpPr>
          <p:cNvPr id="5" name="AutoShape 6"/>
          <p:cNvSpPr>
            <a:spLocks noChangeArrowheads="1"/>
          </p:cNvSpPr>
          <p:nvPr/>
        </p:nvSpPr>
        <p:spPr bwMode="auto">
          <a:xfrm>
            <a:off x="1141413" y="1218995"/>
            <a:ext cx="5437621" cy="1696327"/>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eaLnBrk="0" hangingPunct="0">
              <a:lnSpc>
                <a:spcPct val="85000"/>
              </a:lnSpc>
            </a:pPr>
            <a:r>
              <a:rPr lang="en-US" b="1" dirty="0">
                <a:latin typeface="Courier New"/>
              </a:rPr>
              <a:t>proc sort data=orion.staff;</a:t>
            </a:r>
            <a:endParaRPr lang="en-US" b="1" dirty="0">
              <a:solidFill>
                <a:srgbClr val="FF0000"/>
              </a:solidFill>
              <a:latin typeface="Courier New"/>
            </a:endParaRPr>
          </a:p>
          <a:p>
            <a:pPr defTabSz="876976" eaLnBrk="0" hangingPunct="0">
              <a:lnSpc>
                <a:spcPct val="85000"/>
              </a:lnSpc>
            </a:pPr>
            <a:r>
              <a:rPr lang="en-US" b="1" dirty="0">
                <a:latin typeface="Courier New"/>
              </a:rPr>
              <a:t>          out=work.staff;</a:t>
            </a:r>
          </a:p>
          <a:p>
            <a:pPr defTabSz="876976" eaLnBrk="0" hangingPunct="0">
              <a:lnSpc>
                <a:spcPct val="85000"/>
              </a:lnSpc>
            </a:pPr>
            <a:r>
              <a:rPr lang="en-US" b="1" dirty="0">
                <a:latin typeface="Courier New"/>
              </a:rPr>
              <a:t>   by descending Salary </a:t>
            </a:r>
            <a:br>
              <a:rPr lang="en-US" b="1" dirty="0">
                <a:latin typeface="Courier New"/>
              </a:rPr>
            </a:br>
            <a:r>
              <a:rPr lang="en-US" b="1" dirty="0">
                <a:latin typeface="Courier New"/>
              </a:rPr>
              <a:t>      Manager_ID;</a:t>
            </a:r>
          </a:p>
          <a:p>
            <a:pPr defTabSz="876976" eaLnBrk="0" hangingPunct="0">
              <a:lnSpc>
                <a:spcPct val="85000"/>
              </a:lnSpc>
            </a:pPr>
            <a:r>
              <a:rPr lang="en-US" b="1" dirty="0">
                <a:latin typeface="Courier New"/>
              </a:rPr>
              <a:t>run;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799" y="609600"/>
            <a:ext cx="8177543" cy="4724400"/>
          </a:xfrm>
        </p:spPr>
        <p:txBody>
          <a:bodyPr/>
          <a:lstStyle/>
          <a:p>
            <a:pPr marL="457200" indent="-457200">
              <a:buFont typeface="+mj-lt"/>
              <a:buAutoNum type="arabicPeriod" startAt="4"/>
              <a:defRPr/>
            </a:pPr>
            <a:r>
              <a:rPr lang="en-US" dirty="0"/>
              <a:t>Which of the following statements selects from a data set only those observations for which the value of the variable </a:t>
            </a:r>
            <a:r>
              <a:rPr lang="en-US" b="1" dirty="0"/>
              <a:t>Style</a:t>
            </a:r>
            <a:r>
              <a:rPr lang="en-US" dirty="0"/>
              <a:t> is </a:t>
            </a:r>
            <a:r>
              <a:rPr lang="en-US" i="1" dirty="0"/>
              <a:t>RANCH</a:t>
            </a:r>
            <a:r>
              <a:rPr lang="en-US" dirty="0"/>
              <a:t>, </a:t>
            </a:r>
            <a:r>
              <a:rPr lang="en-US" i="1" dirty="0"/>
              <a:t>SPLIT</a:t>
            </a:r>
            <a:r>
              <a:rPr lang="en-US" dirty="0"/>
              <a:t>, or </a:t>
            </a:r>
            <a:r>
              <a:rPr lang="en-US" i="1" dirty="0"/>
              <a:t>TWOSTORY</a:t>
            </a:r>
            <a:r>
              <a:rPr lang="en-US" dirty="0"/>
              <a:t>?</a:t>
            </a:r>
          </a:p>
          <a:p>
            <a:pPr marL="457200" indent="-457200">
              <a:buFont typeface="+mj-lt"/>
              <a:buAutoNum type="arabicPeriod" startAt="4"/>
              <a:defRPr/>
            </a:pPr>
            <a:endParaRPr lang="en-US" dirty="0"/>
          </a:p>
          <a:p>
            <a:pPr marL="0" indent="0">
              <a:defRPr/>
            </a:pPr>
            <a:endParaRPr lang="en-US" sz="800" b="1" dirty="0"/>
          </a:p>
          <a:p>
            <a:pPr marL="849313" lvl="1" indent="-398463">
              <a:buClr>
                <a:schemeClr val="tx1"/>
              </a:buClr>
              <a:buSzTx/>
              <a:buNone/>
              <a:defRPr/>
            </a:pPr>
            <a:r>
              <a:rPr lang="en-US" dirty="0">
                <a:cs typeface="Courier New" pitchFamily="49" charset="0"/>
              </a:rPr>
              <a:t>a.</a:t>
            </a:r>
            <a:r>
              <a:rPr lang="en-US" b="1" dirty="0">
                <a:latin typeface="Courier New" pitchFamily="49" charset="0"/>
                <a:cs typeface="Courier New" pitchFamily="49" charset="0"/>
              </a:rPr>
              <a:t> where Style='RANCH' or 'SPLIT' or </a:t>
            </a:r>
            <a:br>
              <a:rPr lang="en-US" b="1" dirty="0">
                <a:latin typeface="Courier New" pitchFamily="49" charset="0"/>
                <a:cs typeface="Courier New" pitchFamily="49" charset="0"/>
              </a:rPr>
            </a:br>
            <a:r>
              <a:rPr lang="en-US" b="1" dirty="0">
                <a:latin typeface="Courier New" pitchFamily="49" charset="0"/>
                <a:cs typeface="Courier New" pitchFamily="49" charset="0"/>
              </a:rPr>
              <a:t>'TWOSTORY';</a:t>
            </a:r>
          </a:p>
          <a:p>
            <a:pPr marL="849313" lvl="1" indent="-398463">
              <a:buClr>
                <a:schemeClr val="tx1"/>
              </a:buClr>
              <a:buSzTx/>
              <a:buNone/>
              <a:defRPr/>
            </a:pPr>
            <a:r>
              <a:rPr lang="en-US" dirty="0">
                <a:cs typeface="Courier New" pitchFamily="49" charset="0"/>
              </a:rPr>
              <a:t>b.</a:t>
            </a:r>
            <a:r>
              <a:rPr lang="en-US" b="1" dirty="0">
                <a:latin typeface="Courier New" pitchFamily="49" charset="0"/>
                <a:cs typeface="Courier New" pitchFamily="49" charset="0"/>
              </a:rPr>
              <a:t> where Style in 'RANCH' or 'SPLIT' or</a:t>
            </a:r>
            <a:br>
              <a:rPr lang="en-US" b="1" dirty="0">
                <a:latin typeface="Courier New" pitchFamily="49" charset="0"/>
                <a:cs typeface="Courier New" pitchFamily="49" charset="0"/>
              </a:rPr>
            </a:br>
            <a:r>
              <a:rPr lang="en-US" b="1" dirty="0">
                <a:latin typeface="Courier New" pitchFamily="49" charset="0"/>
                <a:cs typeface="Courier New" pitchFamily="49" charset="0"/>
              </a:rPr>
              <a:t>'TWOSTORY';</a:t>
            </a:r>
          </a:p>
          <a:p>
            <a:pPr marL="849313" lvl="1" indent="-398463">
              <a:buClr>
                <a:schemeClr val="tx1"/>
              </a:buClr>
              <a:buSzTx/>
              <a:buNone/>
              <a:defRPr/>
            </a:pPr>
            <a:r>
              <a:rPr lang="en-US" dirty="0">
                <a:cs typeface="Courier New" pitchFamily="49" charset="0"/>
              </a:rPr>
              <a:t>c.</a:t>
            </a:r>
            <a:r>
              <a:rPr lang="en-US" b="1" dirty="0">
                <a:latin typeface="Courier New" pitchFamily="49" charset="0"/>
                <a:cs typeface="Courier New" pitchFamily="49" charset="0"/>
              </a:rPr>
              <a:t> where Style in (RANCH, SPLIT, TWOSTORY);</a:t>
            </a:r>
          </a:p>
          <a:p>
            <a:pPr marL="849313" lvl="1" indent="-398463">
              <a:buClr>
                <a:schemeClr val="tx1"/>
              </a:buClr>
              <a:buSzTx/>
              <a:buNone/>
              <a:defRPr/>
            </a:pPr>
            <a:r>
              <a:rPr lang="en-US" dirty="0">
                <a:cs typeface="Courier New" pitchFamily="49" charset="0"/>
              </a:rPr>
              <a:t>d.</a:t>
            </a:r>
            <a:r>
              <a:rPr lang="en-US" b="1" dirty="0">
                <a:latin typeface="Courier New" pitchFamily="49" charset="0"/>
                <a:cs typeface="Courier New" pitchFamily="49" charset="0"/>
              </a:rPr>
              <a:t> where Style in </a:t>
            </a:r>
            <a:br>
              <a:rPr lang="en-US" b="1" dirty="0">
                <a:latin typeface="Courier New" pitchFamily="49" charset="0"/>
                <a:cs typeface="Courier New" pitchFamily="49" charset="0"/>
              </a:rPr>
            </a:br>
            <a:r>
              <a:rPr lang="en-US" b="1" dirty="0">
                <a:latin typeface="Courier New" pitchFamily="49" charset="0"/>
                <a:cs typeface="Courier New" pitchFamily="49" charset="0"/>
              </a:rPr>
              <a:t>('RANCH','SPLIT','TWOSTORY');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solidFill>
                  <a:srgbClr val="000000"/>
                </a:solidFill>
              </a:rPr>
              <a:t>Which of the following statements selects rows </a:t>
            </a:r>
            <a:br>
              <a:rPr lang="en-US" dirty="0">
                <a:solidFill>
                  <a:srgbClr val="000000"/>
                </a:solidFill>
              </a:rPr>
            </a:br>
            <a:r>
              <a:rPr lang="en-US" dirty="0">
                <a:solidFill>
                  <a:srgbClr val="000000"/>
                </a:solidFill>
              </a:rPr>
              <a:t>in which </a:t>
            </a:r>
            <a:r>
              <a:rPr lang="en-US" b="1" dirty="0">
                <a:solidFill>
                  <a:srgbClr val="000000"/>
                </a:solidFill>
              </a:rPr>
              <a:t>Amount</a:t>
            </a:r>
            <a:r>
              <a:rPr lang="en-US" dirty="0">
                <a:solidFill>
                  <a:srgbClr val="000000"/>
                </a:solidFill>
              </a:rPr>
              <a:t> is less than or equal to $5,000 </a:t>
            </a:r>
            <a:br>
              <a:rPr lang="en-US" dirty="0">
                <a:solidFill>
                  <a:srgbClr val="000000"/>
                </a:solidFill>
              </a:rPr>
            </a:br>
            <a:r>
              <a:rPr lang="en-US" dirty="0">
                <a:solidFill>
                  <a:srgbClr val="000000"/>
                </a:solidFill>
              </a:rPr>
              <a:t>or </a:t>
            </a:r>
            <a:r>
              <a:rPr lang="en-US" b="1" dirty="0">
                <a:solidFill>
                  <a:srgbClr val="000000"/>
                </a:solidFill>
              </a:rPr>
              <a:t>Rate</a:t>
            </a:r>
            <a:r>
              <a:rPr lang="en-US" dirty="0">
                <a:solidFill>
                  <a:srgbClr val="000000"/>
                </a:solidFill>
              </a:rPr>
              <a:t> equals 0.095?</a:t>
            </a:r>
          </a:p>
          <a:p>
            <a:pPr marL="457200" indent="-457200">
              <a:buFont typeface="+mj-lt"/>
              <a:buAutoNum type="arabicPeriod" startAt="5"/>
              <a:defRPr/>
            </a:pPr>
            <a:endParaRPr lang="en-US" dirty="0"/>
          </a:p>
          <a:p>
            <a:pPr marL="0" indent="0">
              <a:defRPr/>
            </a:pPr>
            <a:endParaRPr lang="en-US" sz="800" b="1" dirty="0"/>
          </a:p>
          <a:p>
            <a:pPr marL="466725" lvl="1" indent="0">
              <a:buClr>
                <a:schemeClr val="tx1"/>
              </a:buClr>
              <a:buSzTx/>
              <a:buNone/>
              <a:defRPr/>
            </a:pPr>
            <a:r>
              <a:rPr lang="en-US" dirty="0">
                <a:latin typeface="Arial"/>
                <a:cs typeface="Courier New" pitchFamily="49" charset="0"/>
              </a:rPr>
              <a:t>a.</a:t>
            </a:r>
            <a:r>
              <a:rPr lang="en-US" b="1" dirty="0">
                <a:latin typeface="Courier New" pitchFamily="49" charset="0"/>
                <a:cs typeface="Courier New" pitchFamily="49" charset="0"/>
              </a:rPr>
              <a:t> where Amount&lt;=5000 or Rate=0.095;</a:t>
            </a:r>
          </a:p>
          <a:p>
            <a:pPr marL="466725" lvl="1" indent="0">
              <a:buClr>
                <a:schemeClr val="tx1"/>
              </a:buClr>
              <a:buSzTx/>
              <a:buNone/>
              <a:defRPr/>
            </a:pPr>
            <a:r>
              <a:rPr lang="en-US" dirty="0">
                <a:latin typeface="Arial"/>
                <a:cs typeface="Courier New" pitchFamily="49" charset="0"/>
              </a:rPr>
              <a:t>b.</a:t>
            </a:r>
            <a:r>
              <a:rPr lang="en-US" b="1" dirty="0">
                <a:latin typeface="Courier New" pitchFamily="49" charset="0"/>
                <a:cs typeface="Courier New" pitchFamily="49" charset="0"/>
              </a:rPr>
              <a:t> where Amount le 5000 or Rate=0.095;</a:t>
            </a:r>
          </a:p>
          <a:p>
            <a:pPr marL="466725" lvl="1" indent="0">
              <a:buClr>
                <a:schemeClr val="tx1"/>
              </a:buClr>
              <a:buSzTx/>
              <a:buNone/>
              <a:defRPr/>
            </a:pPr>
            <a:r>
              <a:rPr lang="en-US" dirty="0">
                <a:latin typeface="Arial"/>
                <a:cs typeface="Courier New" pitchFamily="49" charset="0"/>
              </a:rPr>
              <a:t>c.</a:t>
            </a:r>
            <a:r>
              <a:rPr lang="en-US" b="1" dirty="0">
                <a:latin typeface="Courier New" pitchFamily="49" charset="0"/>
                <a:cs typeface="Courier New" pitchFamily="49" charset="0"/>
              </a:rPr>
              <a:t> where Amount&lt;=5000 or Rate eq 0.095;</a:t>
            </a:r>
          </a:p>
          <a:p>
            <a:pPr marL="466725" lvl="1" indent="0">
              <a:buClr>
                <a:schemeClr val="tx1"/>
              </a:buClr>
              <a:buSzTx/>
              <a:buNone/>
              <a:defRPr/>
            </a:pPr>
            <a:r>
              <a:rPr lang="en-US" dirty="0">
                <a:latin typeface="Arial"/>
                <a:cs typeface="Courier New" pitchFamily="49" charset="0"/>
              </a:rPr>
              <a:t>d.</a:t>
            </a:r>
            <a:r>
              <a:rPr lang="en-US" b="1" dirty="0">
                <a:latin typeface="Courier New" pitchFamily="49" charset="0"/>
                <a:cs typeface="Courier New" pitchFamily="49" charset="0"/>
              </a:rPr>
              <a:t> </a:t>
            </a:r>
            <a:r>
              <a:rPr lang="en-US" dirty="0">
                <a:cs typeface="Courier New" pitchFamily="49" charset="0"/>
              </a:rPr>
              <a:t>all of the above</a:t>
            </a:r>
          </a:p>
          <a:p>
            <a:pPr marL="0" indent="0">
              <a:defRPr/>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724400"/>
          </a:xfrm>
        </p:spPr>
        <p:txBody>
          <a:bodyPr/>
          <a:lstStyle/>
          <a:p>
            <a:pPr marL="457200" indent="-457200">
              <a:buFont typeface="+mj-lt"/>
              <a:buAutoNum type="arabicPeriod" startAt="6"/>
              <a:defRPr/>
            </a:pPr>
            <a:r>
              <a:rPr lang="en-US" dirty="0"/>
              <a:t>When you run this code, which title or titles appear </a:t>
            </a:r>
            <a:br>
              <a:rPr lang="en-US" dirty="0"/>
            </a:br>
            <a:r>
              <a:rPr lang="en-US" dirty="0"/>
              <a:t>in the last PROC PRINT output?</a:t>
            </a:r>
          </a:p>
          <a:p>
            <a:pPr marL="457200" indent="-457200">
              <a:buFont typeface="+mj-lt"/>
              <a:buAutoNum type="arabicPeriod" startAt="6"/>
              <a:defRPr/>
            </a:pPr>
            <a:endParaRPr lang="en-US" dirty="0"/>
          </a:p>
          <a:p>
            <a:pPr marL="0" indent="0">
              <a:defRPr/>
            </a:pPr>
            <a:endParaRPr lang="en-US" sz="800" b="1" dirty="0"/>
          </a:p>
          <a:p>
            <a:pPr marL="566738" lvl="1" indent="-449263">
              <a:buClr>
                <a:schemeClr val="tx1"/>
              </a:buClr>
              <a:buSzTx/>
              <a:buFont typeface="Wingdings" pitchFamily="2" charset="2"/>
              <a:buAutoNum type="alphaLcPeriod"/>
              <a:defRPr/>
            </a:pPr>
            <a:r>
              <a:rPr lang="en-US" dirty="0"/>
              <a:t>The Top Line</a:t>
            </a:r>
          </a:p>
          <a:p>
            <a:pPr marL="566738" lvl="1" indent="-449263">
              <a:spcBef>
                <a:spcPts val="2400"/>
              </a:spcBef>
              <a:buClr>
                <a:schemeClr val="tx1"/>
              </a:buClr>
              <a:buSzTx/>
              <a:buFont typeface="Wingdings" pitchFamily="2" charset="2"/>
              <a:buAutoNum type="alphaLcPeriod"/>
              <a:defRPr/>
            </a:pPr>
            <a:r>
              <a:rPr lang="en-US" dirty="0"/>
              <a:t>The Top Line</a:t>
            </a:r>
            <a:br>
              <a:rPr lang="en-US" dirty="0"/>
            </a:br>
            <a:r>
              <a:rPr lang="en-US" dirty="0"/>
              <a:t>The Next Line</a:t>
            </a:r>
          </a:p>
          <a:p>
            <a:pPr marL="566738" lvl="1" indent="-449263">
              <a:spcBef>
                <a:spcPts val="2400"/>
              </a:spcBef>
              <a:buClr>
                <a:schemeClr val="tx1"/>
              </a:buClr>
              <a:buSzTx/>
              <a:buFont typeface="Wingdings" pitchFamily="2" charset="2"/>
              <a:buAutoNum type="alphaLcPeriod"/>
              <a:defRPr/>
            </a:pPr>
            <a:r>
              <a:rPr lang="en-US" dirty="0"/>
              <a:t>The Top Line</a:t>
            </a:r>
            <a:br>
              <a:rPr lang="en-US" dirty="0"/>
            </a:br>
            <a:r>
              <a:rPr lang="en-US" dirty="0"/>
              <a:t>The First Line</a:t>
            </a:r>
            <a:br>
              <a:rPr lang="en-US" dirty="0"/>
            </a:br>
            <a:r>
              <a:rPr lang="en-US" dirty="0"/>
              <a:t>The Next Line</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AutoShape 61"/>
          <p:cNvSpPr>
            <a:spLocks noChangeArrowheads="1"/>
          </p:cNvSpPr>
          <p:nvPr/>
        </p:nvSpPr>
        <p:spPr bwMode="auto">
          <a:xfrm>
            <a:off x="3430267" y="1775632"/>
            <a:ext cx="5401340" cy="4189233"/>
          </a:xfrm>
          <a:prstGeom prst="flowChartProcess">
            <a:avLst/>
          </a:prstGeom>
          <a:solidFill>
            <a:srgbClr val="FFFFFF"/>
          </a:solidFill>
          <a:ln w="38100" cmpd="sng">
            <a:solidFill>
              <a:schemeClr val="tx2"/>
            </a:solidFill>
            <a:miter lim="800000"/>
            <a:headEnd/>
            <a:tailEnd/>
          </a:ln>
        </p:spPr>
        <p:txBody>
          <a:bodyPr lIns="88900" tIns="88900" rIns="88900" bIns="88900" anchor="ctr"/>
          <a:lstStyle/>
          <a:p>
            <a:pPr defTabSz="876976" eaLnBrk="0" hangingPunct="0">
              <a:lnSpc>
                <a:spcPct val="85000"/>
              </a:lnSpc>
            </a:pPr>
            <a:r>
              <a:rPr lang="en-US" b="1" dirty="0">
                <a:latin typeface="Courier New"/>
              </a:rPr>
              <a:t>title1 'The First Line';</a:t>
            </a:r>
          </a:p>
          <a:p>
            <a:pPr defTabSz="876976" eaLnBrk="0" hangingPunct="0">
              <a:lnSpc>
                <a:spcPct val="85000"/>
              </a:lnSpc>
            </a:pPr>
            <a:r>
              <a:rPr lang="en-US" b="1" dirty="0">
                <a:latin typeface="Courier New"/>
              </a:rPr>
              <a:t>title2 'The Second Line';</a:t>
            </a:r>
          </a:p>
          <a:p>
            <a:pPr defTabSz="876976" eaLnBrk="0" hangingPunct="0">
              <a:lnSpc>
                <a:spcPct val="85000"/>
              </a:lnSpc>
            </a:pPr>
            <a:r>
              <a:rPr lang="en-US" b="1" dirty="0">
                <a:latin typeface="Courier New"/>
              </a:rPr>
              <a:t>proc print data=orion.sales;</a:t>
            </a:r>
          </a:p>
          <a:p>
            <a:pPr defTabSz="876976" eaLnBrk="0" hangingPunct="0">
              <a:lnSpc>
                <a:spcPct val="85000"/>
              </a:lnSpc>
            </a:pPr>
            <a:r>
              <a:rPr lang="en-US" b="1" dirty="0">
                <a:latin typeface="Courier New"/>
              </a:rPr>
              <a:t>run;</a:t>
            </a:r>
          </a:p>
          <a:p>
            <a:pPr defTabSz="876976" eaLnBrk="0" hangingPunct="0">
              <a:lnSpc>
                <a:spcPct val="85000"/>
              </a:lnSpc>
            </a:pPr>
            <a:endParaRPr lang="en-US" b="1" dirty="0">
              <a:latin typeface="Courier New"/>
            </a:endParaRPr>
          </a:p>
          <a:p>
            <a:pPr defTabSz="876976" eaLnBrk="0" hangingPunct="0">
              <a:lnSpc>
                <a:spcPct val="85000"/>
              </a:lnSpc>
            </a:pPr>
            <a:r>
              <a:rPr lang="en-US" b="1" dirty="0">
                <a:latin typeface="Courier New"/>
              </a:rPr>
              <a:t>title2 'The Next Line';</a:t>
            </a:r>
          </a:p>
          <a:p>
            <a:pPr defTabSz="876976" eaLnBrk="0" hangingPunct="0">
              <a:lnSpc>
                <a:spcPct val="85000"/>
              </a:lnSpc>
            </a:pPr>
            <a:r>
              <a:rPr lang="en-US" b="1" dirty="0">
                <a:latin typeface="Courier New"/>
              </a:rPr>
              <a:t>proc print data=orion.sales;</a:t>
            </a:r>
          </a:p>
          <a:p>
            <a:pPr defTabSz="876976" eaLnBrk="0" hangingPunct="0">
              <a:lnSpc>
                <a:spcPct val="85000"/>
              </a:lnSpc>
            </a:pPr>
            <a:r>
              <a:rPr lang="en-US" b="1" dirty="0">
                <a:latin typeface="Courier New"/>
              </a:rPr>
              <a:t>run;</a:t>
            </a:r>
          </a:p>
          <a:p>
            <a:pPr defTabSz="876976" eaLnBrk="0" hangingPunct="0">
              <a:lnSpc>
                <a:spcPct val="85000"/>
              </a:lnSpc>
            </a:pPr>
            <a:endParaRPr lang="en-US" b="1" dirty="0">
              <a:latin typeface="Courier New"/>
            </a:endParaRPr>
          </a:p>
          <a:p>
            <a:pPr defTabSz="876976" eaLnBrk="0" hangingPunct="0">
              <a:lnSpc>
                <a:spcPct val="85000"/>
              </a:lnSpc>
            </a:pPr>
            <a:r>
              <a:rPr lang="en-US" b="1" dirty="0">
                <a:latin typeface="Courier New"/>
              </a:rPr>
              <a:t>title 'The Top Line';</a:t>
            </a:r>
          </a:p>
          <a:p>
            <a:pPr defTabSz="876976" eaLnBrk="0" hangingPunct="0">
              <a:lnSpc>
                <a:spcPct val="85000"/>
              </a:lnSpc>
            </a:pPr>
            <a:r>
              <a:rPr lang="en-US" b="1" dirty="0">
                <a:latin typeface="Courier New"/>
              </a:rPr>
              <a:t>proc print data=orion.sales;</a:t>
            </a:r>
          </a:p>
          <a:p>
            <a:pPr defTabSz="876976" eaLnBrk="0" hangingPunct="0">
              <a:lnSpc>
                <a:spcPct val="85000"/>
              </a:lnSpc>
            </a:pPr>
            <a:r>
              <a:rPr lang="en-US" b="1" dirty="0">
                <a:latin typeface="Courier New"/>
              </a:rPr>
              <a:t>run;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800600"/>
          </a:xfrm>
        </p:spPr>
        <p:txBody>
          <a:bodyPr/>
          <a:lstStyle/>
          <a:p>
            <a:pPr marL="457200" indent="-457200">
              <a:buFont typeface="+mj-lt"/>
              <a:buAutoNum type="arabicPeriod" startAt="7"/>
              <a:defRPr/>
            </a:pPr>
            <a:r>
              <a:rPr lang="en-US" dirty="0"/>
              <a:t>Which program creates the output shown here?</a:t>
            </a:r>
          </a:p>
          <a:p>
            <a:pPr marL="0" indent="0">
              <a:defRPr/>
            </a:pPr>
            <a:endParaRPr lang="en-US" sz="800" b="1" dirty="0"/>
          </a:p>
          <a:p>
            <a:pPr defTabSz="876976"/>
            <a:endParaRPr lang="en-US" sz="800" b="1" dirty="0">
              <a:cs typeface="Courier New" pitchFamily="49" charset="0"/>
            </a:endParaRPr>
          </a:p>
          <a:p>
            <a:pPr defTabSz="876976"/>
            <a:r>
              <a:rPr lang="en-US" dirty="0">
                <a:latin typeface="Arial"/>
                <a:cs typeface="Courier New" pitchFamily="49" charset="0"/>
              </a:rPr>
              <a:t>a.</a:t>
            </a:r>
            <a:r>
              <a:rPr lang="en-US" sz="800" b="1" dirty="0">
                <a:latin typeface="Courier New" pitchFamily="49" charset="0"/>
                <a:cs typeface="Courier New" pitchFamily="49" charset="0"/>
              </a:rPr>
              <a:t>      </a:t>
            </a:r>
            <a:r>
              <a:rPr lang="en-US" sz="2000" b="1" dirty="0">
                <a:latin typeface="Courier New" pitchFamily="49" charset="0"/>
                <a:cs typeface="Courier New" pitchFamily="49" charset="0"/>
              </a:rPr>
              <a:t>proc print data=orion.staff;</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var Employee_ID Emp_Hire_Date;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label Employee_ID='Emp ID'</a:t>
            </a:r>
          </a:p>
          <a:p>
            <a:pPr defTabSz="876976"/>
            <a:r>
              <a:rPr lang="en-US" sz="2000" b="1" dirty="0">
                <a:latin typeface="Courier New" pitchFamily="49" charset="0"/>
                <a:cs typeface="Courier New" pitchFamily="49" charset="0"/>
              </a:rPr>
              <a:t>             'Employee_Hire Date';</a:t>
            </a:r>
          </a:p>
          <a:p>
            <a:pPr defTabSz="876976"/>
            <a:r>
              <a:rPr lang="en-US" sz="2000" b="1" dirty="0">
                <a:latin typeface="Courier New" pitchFamily="49" charset="0"/>
                <a:cs typeface="Courier New" pitchFamily="49" charset="0"/>
              </a:rPr>
              <a:t>    run;</a:t>
            </a:r>
          </a:p>
          <a:p>
            <a:pPr defTabSz="876976"/>
            <a:endParaRPr lang="en-US" sz="2000" b="1" dirty="0">
              <a:latin typeface="Courier New" pitchFamily="49" charset="0"/>
              <a:cs typeface="Courier New" pitchFamily="49" charset="0"/>
            </a:endParaRPr>
          </a:p>
          <a:p>
            <a:pPr defTabSz="876976"/>
            <a:r>
              <a:rPr lang="en-US" dirty="0">
                <a:latin typeface="Arial"/>
                <a:cs typeface="Courier New" pitchFamily="49" charset="0"/>
              </a:rPr>
              <a:t>b.</a:t>
            </a:r>
            <a:r>
              <a:rPr lang="en-US" sz="2000" b="1" dirty="0">
                <a:latin typeface="Courier New" pitchFamily="49" charset="0"/>
                <a:cs typeface="Courier New" pitchFamily="49" charset="0"/>
              </a:rPr>
              <a:t>  proc print data=orion.staff split='+';</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var Employee_ID Emp_Hire_Date;</a:t>
            </a:r>
          </a:p>
          <a:p>
            <a:pPr defTabSz="876976"/>
            <a:r>
              <a:rPr lang="en-US" sz="2000" b="1" dirty="0">
                <a:latin typeface="Courier New" pitchFamily="49" charset="0"/>
                <a:cs typeface="Courier New" pitchFamily="49" charset="0"/>
              </a:rPr>
              <a:t>       label Employee_ID='Emp ID'</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Emp_Hire_Date='Employee+Hire Date';</a:t>
            </a:r>
          </a:p>
          <a:p>
            <a:pPr defTabSz="876976"/>
            <a:r>
              <a:rPr lang="en-US" sz="2000" b="1" dirty="0">
                <a:latin typeface="Courier New" pitchFamily="49" charset="0"/>
                <a:cs typeface="Courier New" pitchFamily="49" charset="0"/>
              </a:rPr>
              <a:t>    run;</a:t>
            </a:r>
          </a:p>
        </p:txBody>
      </p:sp>
      <p:graphicFrame>
        <p:nvGraphicFramePr>
          <p:cNvPr id="5" name="Group 607"/>
          <p:cNvGraphicFramePr>
            <a:graphicFrameLocks noGrp="1"/>
          </p:cNvGraphicFramePr>
          <p:nvPr>
            <p:extLst>
              <p:ext uri="{D42A27DB-BD31-4B8C-83A1-F6EECF244321}">
                <p14:modId xmlns:p14="http://schemas.microsoft.com/office/powerpoint/2010/main" val="3601129234"/>
              </p:ext>
            </p:extLst>
          </p:nvPr>
        </p:nvGraphicFramePr>
        <p:xfrm>
          <a:off x="7085384" y="1805412"/>
          <a:ext cx="1988205" cy="2194176"/>
        </p:xfrm>
        <a:graphic>
          <a:graphicData uri="http://schemas.openxmlformats.org/drawingml/2006/table">
            <a:tbl>
              <a:tblPr/>
              <a:tblGrid>
                <a:gridCol w="376571">
                  <a:extLst>
                    <a:ext uri="{9D8B030D-6E8A-4147-A177-3AD203B41FA5}">
                      <a16:colId xmlns:a16="http://schemas.microsoft.com/office/drawing/2014/main" val="20000"/>
                    </a:ext>
                  </a:extLst>
                </a:gridCol>
                <a:gridCol w="613472">
                  <a:extLst>
                    <a:ext uri="{9D8B030D-6E8A-4147-A177-3AD203B41FA5}">
                      <a16:colId xmlns:a16="http://schemas.microsoft.com/office/drawing/2014/main" val="20001"/>
                    </a:ext>
                  </a:extLst>
                </a:gridCol>
                <a:gridCol w="998162">
                  <a:extLst>
                    <a:ext uri="{9D8B030D-6E8A-4147-A177-3AD203B41FA5}">
                      <a16:colId xmlns:a16="http://schemas.microsoft.com/office/drawing/2014/main" val="20002"/>
                    </a:ext>
                  </a:extLst>
                </a:gridCol>
              </a:tblGrid>
              <a:tr h="4635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Obs</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905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003399"/>
                          </a:solidFill>
                          <a:effectLst/>
                          <a:latin typeface="Trebuchet MS" pitchFamily="34" charset="0"/>
                          <a:cs typeface="Times New Roman" pitchFamily="18" charset="0"/>
                        </a:rPr>
                        <a:t>Emp</a:t>
                      </a:r>
                      <a:r>
                        <a:rPr kumimoji="0" lang="en-US" sz="1200" b="1" i="0" u="none" strike="noStrike" cap="none" normalizeH="0" baseline="0" dirty="0">
                          <a:ln>
                            <a:noFill/>
                          </a:ln>
                          <a:solidFill>
                            <a:srgbClr val="003399"/>
                          </a:solidFill>
                          <a:effectLst/>
                          <a:latin typeface="Trebuchet MS" pitchFamily="34" charset="0"/>
                          <a:cs typeface="Times New Roman" pitchFamily="18" charset="0"/>
                        </a:rPr>
                        <a:t> ID</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905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Employee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Hire Date</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905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extLst>
                  <a:ext uri="{0D108BD9-81ED-4DB2-BD59-A6C34878D82A}">
                    <a16:rowId xmlns:a16="http://schemas.microsoft.com/office/drawing/2014/main" val="10000"/>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1</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120101</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01JUL2003</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2</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120102</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01JUN1989</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3</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120103</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01JAN1974</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4</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120104</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01JAN1981</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5</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120105</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01MAY1999</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84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3399"/>
                          </a:solidFill>
                          <a:effectLst/>
                          <a:latin typeface="Trebuchet MS" pitchFamily="34" charset="0"/>
                          <a:cs typeface="Times New Roman" pitchFamily="18" charset="0"/>
                        </a:rPr>
                        <a:t>6</a:t>
                      </a:r>
                    </a:p>
                  </a:txBody>
                  <a:tcPr marL="49747" marR="49747" marT="52224" marB="52224" horzOverflow="overflow">
                    <a:lnL w="1905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AF3D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120106</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rebuchet MS" pitchFamily="34" charset="0"/>
                          <a:cs typeface="Times New Roman" pitchFamily="18" charset="0"/>
                        </a:rPr>
                        <a:t>01JAN1974</a:t>
                      </a:r>
                    </a:p>
                  </a:txBody>
                  <a:tcPr marL="49747" marR="49747" marT="52224" marB="52224" horzOverflow="overflow">
                    <a:lnL w="12700" cap="flat" cmpd="sng" algn="ctr">
                      <a:solidFill>
                        <a:srgbClr val="3872AC"/>
                      </a:solidFill>
                      <a:prstDash val="solid"/>
                      <a:round/>
                      <a:headEnd type="none" w="med" len="med"/>
                      <a:tailEnd type="none" w="med" len="med"/>
                    </a:lnL>
                    <a:lnR w="12700" cap="flat" cmpd="sng" algn="ctr">
                      <a:solidFill>
                        <a:srgbClr val="3872AC"/>
                      </a:solidFill>
                      <a:prstDash val="solid"/>
                      <a:round/>
                      <a:headEnd type="none" w="med" len="med"/>
                      <a:tailEnd type="none" w="med" len="med"/>
                    </a:lnR>
                    <a:lnT w="12700" cap="flat" cmpd="sng" algn="ctr">
                      <a:solidFill>
                        <a:srgbClr val="3872AC"/>
                      </a:solidFill>
                      <a:prstDash val="solid"/>
                      <a:round/>
                      <a:headEnd type="none" w="med" len="med"/>
                      <a:tailEnd type="none" w="med" len="med"/>
                    </a:lnT>
                    <a:lnB w="12700" cap="flat" cmpd="sng" algn="ctr">
                      <a:solidFill>
                        <a:srgbClr val="3872A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8" name="TextBox 12"/>
          <p:cNvSpPr txBox="1">
            <a:spLocks noChangeArrowheads="1"/>
          </p:cNvSpPr>
          <p:nvPr/>
        </p:nvSpPr>
        <p:spPr bwMode="auto">
          <a:xfrm>
            <a:off x="7027746" y="1014075"/>
            <a:ext cx="1790555"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900" tIns="88900" rIns="88900" bIns="88900">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eaLnBrk="1" hangingPunct="1"/>
            <a:r>
              <a:rPr lang="en-US" sz="2000" dirty="0"/>
              <a:t>Partial PROC </a:t>
            </a:r>
            <a:br>
              <a:rPr lang="en-US" sz="2000" dirty="0"/>
            </a:br>
            <a:r>
              <a:rPr lang="en-US" sz="2000" dirty="0"/>
              <a:t>PRINT Output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8281930" cy="4267200"/>
          </a:xfrm>
        </p:spPr>
        <p:txBody>
          <a:bodyPr/>
          <a:lstStyle/>
          <a:p>
            <a:pPr marL="457200" indent="-457200">
              <a:buFont typeface="+mj-lt"/>
              <a:buAutoNum type="arabicPeriod" startAt="8"/>
              <a:defRPr/>
            </a:pPr>
            <a:r>
              <a:rPr lang="en-US" dirty="0"/>
              <a:t>Which BY statement is valid for this PROC PRINT step? </a:t>
            </a:r>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457200" indent="-457200">
              <a:buFont typeface="+mj-lt"/>
              <a:buAutoNum type="arabicPeriod" startAt="8"/>
              <a:defRPr/>
            </a:pPr>
            <a:endParaRPr lang="en-US" dirty="0"/>
          </a:p>
          <a:p>
            <a:pPr marL="0" indent="0">
              <a:defRPr/>
            </a:pPr>
            <a:endParaRPr lang="en-US" sz="800" b="1" dirty="0"/>
          </a:p>
          <a:p>
            <a:pPr marL="466725" lvl="1" indent="0">
              <a:buClr>
                <a:schemeClr val="tx1"/>
              </a:buClr>
              <a:buSzTx/>
              <a:buNone/>
              <a:defRPr/>
            </a:pPr>
            <a:r>
              <a:rPr lang="en-US" dirty="0">
                <a:latin typeface="Arial"/>
                <a:cs typeface="Courier New" pitchFamily="49" charset="0"/>
              </a:rPr>
              <a:t>a.</a:t>
            </a:r>
            <a:r>
              <a:rPr lang="en-US" b="1" dirty="0">
                <a:latin typeface="Courier New" pitchFamily="49" charset="0"/>
                <a:cs typeface="Courier New" pitchFamily="49" charset="0"/>
              </a:rPr>
              <a:t> by Start_Date Gender;</a:t>
            </a:r>
          </a:p>
          <a:p>
            <a:pPr marL="466725" lvl="1" indent="0">
              <a:buClr>
                <a:schemeClr val="tx1"/>
              </a:buClr>
              <a:buSzTx/>
              <a:buNone/>
              <a:defRPr/>
            </a:pPr>
            <a:r>
              <a:rPr lang="en-US" dirty="0">
                <a:latin typeface="Arial"/>
                <a:cs typeface="Courier New" pitchFamily="49" charset="0"/>
              </a:rPr>
              <a:t>b.</a:t>
            </a:r>
            <a:r>
              <a:rPr lang="en-US" b="1" dirty="0">
                <a:latin typeface="Courier New" pitchFamily="49" charset="0"/>
                <a:cs typeface="Courier New" pitchFamily="49" charset="0"/>
              </a:rPr>
              <a:t> by Start;</a:t>
            </a:r>
          </a:p>
          <a:p>
            <a:pPr marL="466725" lvl="1" indent="0">
              <a:buClr>
                <a:schemeClr val="tx1"/>
              </a:buClr>
              <a:buSzTx/>
              <a:buNone/>
              <a:defRPr/>
            </a:pPr>
            <a:r>
              <a:rPr lang="en-US" dirty="0">
                <a:latin typeface="Arial"/>
                <a:cs typeface="Courier New" pitchFamily="49" charset="0"/>
              </a:rPr>
              <a:t>c.</a:t>
            </a:r>
            <a:r>
              <a:rPr lang="en-US" b="1" dirty="0">
                <a:latin typeface="Courier New" pitchFamily="49" charset="0"/>
                <a:cs typeface="Courier New" pitchFamily="49" charset="0"/>
              </a:rPr>
              <a:t> by descending Gender;</a:t>
            </a:r>
          </a:p>
          <a:p>
            <a:pPr marL="466725" lvl="1" indent="0">
              <a:buClr>
                <a:schemeClr val="tx1"/>
              </a:buClr>
              <a:buSzTx/>
              <a:buNone/>
              <a:defRPr/>
            </a:pPr>
            <a:r>
              <a:rPr lang="en-US" dirty="0">
                <a:latin typeface="Arial"/>
                <a:cs typeface="Courier New" pitchFamily="49" charset="0"/>
              </a:rPr>
              <a:t>d.</a:t>
            </a:r>
            <a:r>
              <a:rPr lang="en-US" b="1" dirty="0">
                <a:latin typeface="Courier New" pitchFamily="49" charset="0"/>
                <a:cs typeface="Courier New" pitchFamily="49" charset="0"/>
              </a:rPr>
              <a:t> by Gender;</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AutoShape 61"/>
          <p:cNvSpPr>
            <a:spLocks noChangeArrowheads="1"/>
          </p:cNvSpPr>
          <p:nvPr/>
        </p:nvSpPr>
        <p:spPr bwMode="auto">
          <a:xfrm>
            <a:off x="1141413" y="1167785"/>
            <a:ext cx="6984694" cy="3117773"/>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eaLnBrk="0" hangingPunct="0">
              <a:lnSpc>
                <a:spcPct val="85000"/>
              </a:lnSpc>
            </a:pPr>
            <a:r>
              <a:rPr lang="en-US" b="1" dirty="0">
                <a:latin typeface="Courier New"/>
              </a:rPr>
              <a:t>proc sort data=orion.staff</a:t>
            </a:r>
          </a:p>
          <a:p>
            <a:pPr defTabSz="876976" eaLnBrk="0" hangingPunct="0">
              <a:lnSpc>
                <a:spcPct val="85000"/>
              </a:lnSpc>
            </a:pPr>
            <a:r>
              <a:rPr lang="en-US" b="1" dirty="0">
                <a:latin typeface="Courier New"/>
              </a:rPr>
              <a:t>          out=work.staffsort;</a:t>
            </a:r>
          </a:p>
          <a:p>
            <a:pPr defTabSz="876976" eaLnBrk="0" hangingPunct="0">
              <a:lnSpc>
                <a:spcPct val="85000"/>
              </a:lnSpc>
            </a:pPr>
            <a:r>
              <a:rPr lang="en-US" b="1" dirty="0">
                <a:latin typeface="Courier New"/>
              </a:rPr>
              <a:t>   by Gender Start_Date;</a:t>
            </a:r>
          </a:p>
          <a:p>
            <a:pPr defTabSz="876976" eaLnBrk="0" hangingPunct="0">
              <a:lnSpc>
                <a:spcPct val="85000"/>
              </a:lnSpc>
            </a:pPr>
            <a:r>
              <a:rPr lang="en-US" b="1" dirty="0">
                <a:latin typeface="Courier New"/>
              </a:rPr>
              <a:t>run;</a:t>
            </a:r>
          </a:p>
          <a:p>
            <a:pPr defTabSz="876976" eaLnBrk="0" hangingPunct="0">
              <a:lnSpc>
                <a:spcPct val="85000"/>
              </a:lnSpc>
            </a:pPr>
            <a:endParaRPr lang="en-US" b="1" dirty="0">
              <a:latin typeface="Courier New"/>
            </a:endParaRPr>
          </a:p>
          <a:p>
            <a:pPr defTabSz="876976" eaLnBrk="0" hangingPunct="0">
              <a:lnSpc>
                <a:spcPct val="85000"/>
              </a:lnSpc>
            </a:pPr>
            <a:r>
              <a:rPr lang="en-US" b="1" dirty="0">
                <a:latin typeface="Courier New"/>
              </a:rPr>
              <a:t>proc print data=work.staffsort label;</a:t>
            </a:r>
          </a:p>
          <a:p>
            <a:pPr defTabSz="876976" eaLnBrk="0" hangingPunct="0">
              <a:lnSpc>
                <a:spcPct val="85000"/>
              </a:lnSpc>
            </a:pPr>
            <a:r>
              <a:rPr lang="en-US" b="1" dirty="0">
                <a:latin typeface="Courier New"/>
              </a:rPr>
              <a:t>   by ________________________;</a:t>
            </a:r>
          </a:p>
          <a:p>
            <a:pPr defTabSz="876976" eaLnBrk="0" hangingPunct="0">
              <a:lnSpc>
                <a:spcPct val="85000"/>
              </a:lnSpc>
            </a:pPr>
            <a:r>
              <a:rPr lang="en-US" b="1" dirty="0">
                <a:latin typeface="Courier New"/>
              </a:rPr>
              <a:t>   label Start_Date='Start';</a:t>
            </a:r>
          </a:p>
          <a:p>
            <a:pPr defTabSz="876976" eaLnBrk="0" hangingPunct="0">
              <a:lnSpc>
                <a:spcPct val="85000"/>
              </a:lnSpc>
            </a:pPr>
            <a:r>
              <a:rPr lang="en-US" b="1" dirty="0">
                <a:latin typeface="Courier New"/>
              </a:rPr>
              <a:t>run;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419548" y="609600"/>
            <a:ext cx="8114852" cy="5715000"/>
          </a:xfrm>
        </p:spPr>
        <p:txBody>
          <a:bodyPr/>
          <a:lstStyle/>
          <a:p>
            <a:pPr marL="457200" indent="-457200">
              <a:buFont typeface="+mj-lt"/>
              <a:buAutoNum type="arabicPeriod" startAt="9"/>
              <a:defRPr/>
            </a:pPr>
            <a:r>
              <a:rPr lang="en-US" dirty="0"/>
              <a:t>Suppose you already ran the first program, which created a one-page report. Next, you want to run </a:t>
            </a:r>
            <a:br>
              <a:rPr lang="en-US" dirty="0"/>
            </a:br>
            <a:r>
              <a:rPr lang="en-US" dirty="0"/>
              <a:t>the second program. What appears at the top of </a:t>
            </a:r>
            <a:br>
              <a:rPr lang="en-US" dirty="0"/>
            </a:br>
            <a:r>
              <a:rPr lang="en-US" dirty="0"/>
              <a:t>the second report?</a:t>
            </a:r>
          </a:p>
          <a:p>
            <a:pPr marL="0" indent="0">
              <a:defRPr/>
            </a:pPr>
            <a:endParaRPr lang="en-US" sz="800" b="1" dirty="0"/>
          </a:p>
          <a:p>
            <a:pPr marL="566738" lvl="1" indent="-449263">
              <a:buClr>
                <a:schemeClr val="tx1"/>
              </a:buClr>
              <a:buSzTx/>
              <a:buFont typeface="Wingdings" pitchFamily="2" charset="2"/>
              <a:buAutoNum type="alphaLcPeriod"/>
              <a:defRPr/>
            </a:pPr>
            <a:r>
              <a:rPr lang="en-US" dirty="0"/>
              <a:t>no titles</a:t>
            </a:r>
          </a:p>
          <a:p>
            <a:pPr marL="566738" lvl="1" indent="-449263">
              <a:spcBef>
                <a:spcPts val="2400"/>
              </a:spcBef>
              <a:buClr>
                <a:schemeClr val="tx1"/>
              </a:buClr>
              <a:buSzTx/>
              <a:buFont typeface="Wingdings" pitchFamily="2" charset="2"/>
              <a:buAutoNum type="alphaLcPeriod"/>
              <a:defRPr/>
            </a:pPr>
            <a:r>
              <a:rPr lang="en-US" dirty="0"/>
              <a:t>RADIX Company</a:t>
            </a:r>
            <a:br>
              <a:rPr lang="en-US" dirty="0"/>
            </a:br>
            <a:r>
              <a:rPr lang="en-US" dirty="0"/>
              <a:t>Best Sales</a:t>
            </a:r>
            <a:br>
              <a:rPr lang="en-US" dirty="0"/>
            </a:br>
            <a:r>
              <a:rPr lang="en-US" dirty="0"/>
              <a:t>DVD Sales</a:t>
            </a:r>
          </a:p>
          <a:p>
            <a:pPr marL="566738" lvl="1" indent="-449263">
              <a:spcBef>
                <a:spcPts val="2400"/>
              </a:spcBef>
              <a:buClr>
                <a:schemeClr val="tx1"/>
              </a:buClr>
              <a:buSzTx/>
              <a:buFont typeface="Wingdings" pitchFamily="2" charset="2"/>
              <a:buAutoNum type="alphaLcPeriod"/>
              <a:defRPr/>
            </a:pPr>
            <a:r>
              <a:rPr lang="en-US" dirty="0"/>
              <a:t>RADIX Company</a:t>
            </a:r>
            <a:br>
              <a:rPr lang="en-US" dirty="0"/>
            </a:br>
            <a:r>
              <a:rPr lang="en-US" dirty="0"/>
              <a:t>Best Sales</a:t>
            </a:r>
          </a:p>
          <a:p>
            <a:pPr marL="566738" lvl="1" indent="-449263">
              <a:spcBef>
                <a:spcPts val="2400"/>
              </a:spcBef>
              <a:buClr>
                <a:schemeClr val="tx1"/>
              </a:buClr>
              <a:buSzTx/>
              <a:buFont typeface="Wingdings" pitchFamily="2" charset="2"/>
              <a:buAutoNum type="alphaLcPeriod"/>
              <a:defRPr/>
            </a:pPr>
            <a:r>
              <a:rPr lang="en-US" dirty="0"/>
              <a:t>RADIX Company</a:t>
            </a:r>
          </a:p>
        </p:txBody>
      </p:sp>
      <p:sp>
        <p:nvSpPr>
          <p:cNvPr id="6" name="AutoShape 61"/>
          <p:cNvSpPr>
            <a:spLocks noChangeArrowheads="1"/>
          </p:cNvSpPr>
          <p:nvPr/>
        </p:nvSpPr>
        <p:spPr bwMode="auto">
          <a:xfrm>
            <a:off x="3496233" y="2243172"/>
            <a:ext cx="5306837" cy="1749197"/>
          </a:xfrm>
          <a:prstGeom prst="flowChartProcess">
            <a:avLst/>
          </a:prstGeom>
          <a:solidFill>
            <a:srgbClr val="FFFFFF"/>
          </a:solidFill>
          <a:ln w="38100" cmpd="sng">
            <a:solidFill>
              <a:schemeClr val="tx2"/>
            </a:solidFill>
            <a:miter lim="800000"/>
            <a:headEnd/>
            <a:tailEnd/>
          </a:ln>
        </p:spPr>
        <p:txBody>
          <a:bodyPr wrap="none" lIns="88900" tIns="88900" rIns="54864" bIns="88900" anchor="ctr">
            <a:spAutoFit/>
          </a:bodyPr>
          <a:lstStyle/>
          <a:p>
            <a:pPr defTabSz="876976" eaLnBrk="0" hangingPunct="0">
              <a:lnSpc>
                <a:spcPct val="85000"/>
              </a:lnSpc>
            </a:pPr>
            <a:r>
              <a:rPr lang="en-US" b="1" dirty="0">
                <a:latin typeface="Courier New"/>
              </a:rPr>
              <a:t>title1 'RADIX Company';</a:t>
            </a:r>
          </a:p>
          <a:p>
            <a:pPr defTabSz="876976" eaLnBrk="0" hangingPunct="0">
              <a:lnSpc>
                <a:spcPct val="85000"/>
              </a:lnSpc>
            </a:pPr>
            <a:r>
              <a:rPr lang="en-US" b="1" dirty="0">
                <a:latin typeface="Courier New"/>
              </a:rPr>
              <a:t>title3 'DVD Sales';</a:t>
            </a:r>
          </a:p>
          <a:p>
            <a:pPr defTabSz="876976" eaLnBrk="0" hangingPunct="0">
              <a:lnSpc>
                <a:spcPct val="85000"/>
              </a:lnSpc>
            </a:pPr>
            <a:r>
              <a:rPr lang="en-US" b="1" dirty="0">
                <a:latin typeface="Courier New"/>
              </a:rPr>
              <a:t>proc print data=radix.sales;</a:t>
            </a:r>
          </a:p>
          <a:p>
            <a:pPr defTabSz="876976" eaLnBrk="0" hangingPunct="0">
              <a:lnSpc>
                <a:spcPct val="85000"/>
              </a:lnSpc>
            </a:pPr>
            <a:r>
              <a:rPr lang="en-US" b="1" dirty="0">
                <a:latin typeface="Courier New"/>
              </a:rPr>
              <a:t>   where UnitSold&gt;=30;</a:t>
            </a:r>
          </a:p>
          <a:p>
            <a:pPr defTabSz="876976" eaLnBrk="0" hangingPunct="0">
              <a:lnSpc>
                <a:spcPct val="85000"/>
              </a:lnSpc>
            </a:pPr>
            <a:r>
              <a:rPr lang="en-US" b="1" dirty="0">
                <a:latin typeface="Courier New"/>
              </a:rPr>
              <a:t>run;</a:t>
            </a:r>
          </a:p>
        </p:txBody>
      </p:sp>
      <p:sp>
        <p:nvSpPr>
          <p:cNvPr id="7" name="AutoShape 61"/>
          <p:cNvSpPr>
            <a:spLocks noChangeArrowheads="1"/>
          </p:cNvSpPr>
          <p:nvPr/>
        </p:nvSpPr>
        <p:spPr bwMode="auto">
          <a:xfrm>
            <a:off x="3506991" y="4114575"/>
            <a:ext cx="5306837" cy="1749197"/>
          </a:xfrm>
          <a:prstGeom prst="flowChartProcess">
            <a:avLst/>
          </a:prstGeom>
          <a:solidFill>
            <a:srgbClr val="FFFFFF"/>
          </a:solidFill>
          <a:ln w="38100" cmpd="sng">
            <a:solidFill>
              <a:schemeClr val="tx2"/>
            </a:solidFill>
            <a:miter lim="800000"/>
            <a:headEnd/>
            <a:tailEnd/>
          </a:ln>
        </p:spPr>
        <p:txBody>
          <a:bodyPr wrap="none" lIns="88900" tIns="88900" rIns="54864" bIns="88900" anchor="ctr">
            <a:spAutoFit/>
          </a:bodyPr>
          <a:lstStyle/>
          <a:p>
            <a:pPr defTabSz="876976" eaLnBrk="0" hangingPunct="0">
              <a:lnSpc>
                <a:spcPct val="85000"/>
              </a:lnSpc>
            </a:pPr>
            <a:r>
              <a:rPr lang="en-US" b="1" dirty="0">
                <a:latin typeface="Courier New"/>
              </a:rPr>
              <a:t>title2 'Best Sales';</a:t>
            </a:r>
          </a:p>
          <a:p>
            <a:pPr defTabSz="876976" eaLnBrk="0" hangingPunct="0">
              <a:lnSpc>
                <a:spcPct val="85000"/>
              </a:lnSpc>
            </a:pPr>
            <a:r>
              <a:rPr lang="en-US" b="1" dirty="0">
                <a:latin typeface="Courier New"/>
              </a:rPr>
              <a:t>title;</a:t>
            </a:r>
          </a:p>
          <a:p>
            <a:pPr defTabSz="876976" eaLnBrk="0" hangingPunct="0">
              <a:lnSpc>
                <a:spcPct val="85000"/>
              </a:lnSpc>
            </a:pPr>
            <a:r>
              <a:rPr lang="en-US" b="1" dirty="0">
                <a:latin typeface="Courier New"/>
              </a:rPr>
              <a:t>proc print data=radix.staff;</a:t>
            </a:r>
          </a:p>
          <a:p>
            <a:pPr defTabSz="876976" eaLnBrk="0" hangingPunct="0">
              <a:lnSpc>
                <a:spcPct val="85000"/>
              </a:lnSpc>
            </a:pPr>
            <a:r>
              <a:rPr lang="en-US" b="1" dirty="0">
                <a:latin typeface="Courier New"/>
              </a:rPr>
              <a:t>   where Sales&gt;25000;</a:t>
            </a:r>
          </a:p>
          <a:p>
            <a:pPr defTabSz="876976" eaLnBrk="0" hangingPunct="0">
              <a:lnSpc>
                <a:spcPct val="85000"/>
              </a:lnSpc>
            </a:pPr>
            <a:r>
              <a:rPr lang="en-US" b="1" dirty="0">
                <a:latin typeface="Courier New"/>
              </a:rPr>
              <a:t>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r>
              <a:rPr lang="en-US" dirty="0"/>
              <a:t>PROC PRINT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12</a:t>
            </a:fld>
            <a:endParaRPr lang="en-US" b="0" dirty="0">
              <a:latin typeface="Times New Roman" pitchFamily="18" charset="0"/>
            </a:endParaRPr>
          </a:p>
        </p:txBody>
      </p:sp>
      <p:sp>
        <p:nvSpPr>
          <p:cNvPr id="5" name="Rectangle 4"/>
          <p:cNvSpPr/>
          <p:nvPr/>
        </p:nvSpPr>
        <p:spPr>
          <a:xfrm>
            <a:off x="685800" y="1569925"/>
            <a:ext cx="5212080" cy="2641749"/>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Last_      First_</a:t>
            </a:r>
          </a:p>
          <a:p>
            <a:r>
              <a:rPr lang="en-US" sz="1600" b="1" dirty="0">
                <a:solidFill>
                  <a:srgbClr val="000000"/>
                </a:solidFill>
                <a:latin typeface="SAS Monospace"/>
              </a:rPr>
              <a:t> Obs    Name       Name        Salary</a:t>
            </a:r>
          </a:p>
          <a:p>
            <a:endParaRPr lang="en-US" sz="1600" b="1" dirty="0">
              <a:solidFill>
                <a:srgbClr val="000000"/>
              </a:solidFill>
              <a:latin typeface="SAS Monospace"/>
            </a:endParaRPr>
          </a:p>
          <a:p>
            <a:r>
              <a:rPr lang="en-US" sz="1600" b="1" dirty="0">
                <a:solidFill>
                  <a:srgbClr val="000000"/>
                </a:solidFill>
                <a:latin typeface="SAS Monospace"/>
              </a:rPr>
              <a:t>  49    Tilley     Kimiko       25185</a:t>
            </a:r>
          </a:p>
          <a:p>
            <a:r>
              <a:rPr lang="en-US" sz="1600" b="1" dirty="0">
                <a:solidFill>
                  <a:srgbClr val="000000"/>
                </a:solidFill>
                <a:latin typeface="SAS Monospace"/>
              </a:rPr>
              <a:t>  50    Barcoe     Selina       25275</a:t>
            </a:r>
          </a:p>
          <a:p>
            <a:r>
              <a:rPr lang="en-US" sz="1600" b="1" dirty="0">
                <a:solidFill>
                  <a:srgbClr val="000000"/>
                </a:solidFill>
                <a:latin typeface="SAS Monospace"/>
              </a:rPr>
              <a:t>  85    Anstey     David        25285</a:t>
            </a:r>
          </a:p>
          <a:p>
            <a:r>
              <a:rPr lang="en-US" sz="1600" b="1" dirty="0">
                <a:solidFill>
                  <a:srgbClr val="000000"/>
                </a:solidFill>
                <a:latin typeface="SAS Monospace"/>
              </a:rPr>
              <a:t> 104    Voron      Tachaun      25125</a:t>
            </a:r>
          </a:p>
          <a:p>
            <a:r>
              <a:rPr lang="en-US" sz="1600" b="1" dirty="0">
                <a:solidFill>
                  <a:srgbClr val="000000"/>
                </a:solidFill>
                <a:latin typeface="SAS Monospace"/>
              </a:rPr>
              <a:t> 111    Polky      Asishana     25110</a:t>
            </a:r>
          </a:p>
          <a:p>
            <a:r>
              <a:rPr lang="en-US" sz="1600" b="1" dirty="0">
                <a:solidFill>
                  <a:srgbClr val="000000"/>
                </a:solidFill>
                <a:latin typeface="SAS Monospace"/>
              </a:rPr>
              <a:t> 131    Ould       Tulsidas     22710</a:t>
            </a:r>
          </a:p>
          <a:p>
            <a:r>
              <a:rPr lang="en-US" sz="1600" b="1" dirty="0">
                <a:solidFill>
                  <a:srgbClr val="000000"/>
                </a:solidFill>
                <a:latin typeface="SAS Monospace"/>
              </a:rPr>
              <a:t> 148    Buckner    Burnetta     25390                             </a:t>
            </a:r>
          </a:p>
        </p:txBody>
      </p:sp>
      <p:sp>
        <p:nvSpPr>
          <p:cNvPr id="6" name="Rounded Rectangle 5"/>
          <p:cNvSpPr/>
          <p:nvPr/>
        </p:nvSpPr>
        <p:spPr bwMode="auto">
          <a:xfrm>
            <a:off x="4520785" y="2243469"/>
            <a:ext cx="951207" cy="187132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8" name="Line Callout 2 7"/>
          <p:cNvSpPr/>
          <p:nvPr/>
        </p:nvSpPr>
        <p:spPr bwMode="auto">
          <a:xfrm>
            <a:off x="1227619" y="4713791"/>
            <a:ext cx="3781702" cy="487313"/>
          </a:xfrm>
          <a:prstGeom prst="borderCallout2">
            <a:avLst>
              <a:gd name="adj1" fmla="val 21682"/>
              <a:gd name="adj2" fmla="val 126"/>
              <a:gd name="adj3" fmla="val 21416"/>
              <a:gd name="adj4" fmla="val -2852"/>
              <a:gd name="adj5" fmla="val -95835"/>
              <a:gd name="adj6" fmla="val -262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original observation numbers</a:t>
            </a:r>
          </a:p>
        </p:txBody>
      </p:sp>
    </p:spTree>
    <p:extLst>
      <p:ext uri="{BB962C8B-B14F-4D97-AF65-F5344CB8AC3E}">
        <p14:creationId xmlns:p14="http://schemas.microsoft.com/office/powerpoint/2010/main" val="385673722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562600"/>
          </a:xfrm>
        </p:spPr>
        <p:txBody>
          <a:bodyPr/>
          <a:lstStyle/>
          <a:p>
            <a:pPr marL="457200" indent="-457200">
              <a:buFont typeface="+mj-lt"/>
              <a:buAutoNum type="arabicPeriod" startAt="10"/>
              <a:defRPr/>
            </a:pPr>
            <a:r>
              <a:rPr lang="en-US" dirty="0"/>
              <a:t>Which statement about this program is true?</a:t>
            </a:r>
          </a:p>
          <a:p>
            <a:pPr marL="457200" indent="-457200">
              <a:buFont typeface="+mj-lt"/>
              <a:buAutoNum type="arabicPeriod" startAt="10"/>
              <a:defRPr/>
            </a:pPr>
            <a:endParaRPr lang="en-US" dirty="0"/>
          </a:p>
          <a:p>
            <a:pPr marL="457200" indent="-457200">
              <a:buFont typeface="+mj-lt"/>
              <a:buAutoNum type="arabicPeriod" startAt="10"/>
              <a:defRPr/>
            </a:pPr>
            <a:endParaRPr lang="en-US" dirty="0"/>
          </a:p>
          <a:p>
            <a:pPr marL="457200" indent="-457200">
              <a:buFont typeface="+mj-lt"/>
              <a:buAutoNum type="arabicPeriod" startAt="10"/>
              <a:defRPr/>
            </a:pPr>
            <a:endParaRPr lang="en-US" dirty="0"/>
          </a:p>
          <a:p>
            <a:pPr marL="457200" indent="-457200">
              <a:buFont typeface="+mj-lt"/>
              <a:buAutoNum type="arabicPeriod" startAt="10"/>
              <a:defRPr/>
            </a:pPr>
            <a:endParaRPr lang="en-US" dirty="0"/>
          </a:p>
          <a:p>
            <a:pPr marL="457200" indent="-457200">
              <a:buFont typeface="+mj-lt"/>
              <a:buAutoNum type="arabicPeriod" startAt="10"/>
              <a:defRPr/>
            </a:pPr>
            <a:endParaRPr lang="en-US" dirty="0"/>
          </a:p>
          <a:p>
            <a:pPr marL="457200" indent="-457200">
              <a:buFont typeface="+mj-lt"/>
              <a:buAutoNum type="arabicPeriod" startAt="10"/>
              <a:defRPr/>
            </a:pPr>
            <a:endParaRPr lang="en-US" dirty="0"/>
          </a:p>
          <a:p>
            <a:pPr marL="0" indent="0">
              <a:defRPr/>
            </a:pPr>
            <a:endParaRPr lang="en-US" sz="800" b="1" dirty="0"/>
          </a:p>
          <a:p>
            <a:pPr marL="914400" lvl="1" indent="-463550">
              <a:buClr>
                <a:schemeClr val="tx1"/>
              </a:buClr>
              <a:buSzTx/>
              <a:buFont typeface="Wingdings" pitchFamily="2" charset="2"/>
              <a:buAutoNum type="alphaLcPeriod"/>
              <a:defRPr/>
            </a:pPr>
            <a:r>
              <a:rPr lang="en-US" dirty="0"/>
              <a:t>This program runs correctly only if </a:t>
            </a:r>
            <a:r>
              <a:rPr lang="en-US" b="1" dirty="0" err="1"/>
              <a:t>orion.sales</a:t>
            </a:r>
            <a:r>
              <a:rPr lang="en-US" dirty="0"/>
              <a:t> </a:t>
            </a:r>
            <a:br>
              <a:rPr lang="en-US" dirty="0"/>
            </a:br>
            <a:r>
              <a:rPr lang="en-US" dirty="0"/>
              <a:t>is sorted in ascending order by </a:t>
            </a:r>
            <a:r>
              <a:rPr lang="en-US" b="1" dirty="0"/>
              <a:t>Country</a:t>
            </a:r>
            <a:r>
              <a:rPr lang="en-US" dirty="0"/>
              <a:t>.</a:t>
            </a:r>
          </a:p>
          <a:p>
            <a:pPr marL="914400" lvl="1" indent="-463550">
              <a:buClr>
                <a:schemeClr val="tx1"/>
              </a:buClr>
              <a:buSzTx/>
              <a:buFont typeface="Wingdings" pitchFamily="2" charset="2"/>
              <a:buAutoNum type="alphaLcPeriod"/>
              <a:defRPr/>
            </a:pPr>
            <a:r>
              <a:rPr lang="en-US" dirty="0"/>
              <a:t>The PROC PRINT report displays only the observations in which the value of </a:t>
            </a:r>
            <a:r>
              <a:rPr lang="en-US" b="1" dirty="0"/>
              <a:t>Country</a:t>
            </a:r>
            <a:r>
              <a:rPr lang="en-US" dirty="0"/>
              <a:t> is </a:t>
            </a:r>
            <a:r>
              <a:rPr lang="en-US" i="1" dirty="0"/>
              <a:t>AU</a:t>
            </a:r>
            <a:r>
              <a:rPr lang="en-US" dirty="0"/>
              <a:t>.</a:t>
            </a:r>
          </a:p>
          <a:p>
            <a:pPr marL="914400" lvl="1" indent="-463550">
              <a:buClr>
                <a:schemeClr val="tx1"/>
              </a:buClr>
              <a:buSzTx/>
              <a:buFont typeface="Wingdings" pitchFamily="2" charset="2"/>
              <a:buAutoNum type="alphaLcPeriod"/>
              <a:defRPr/>
            </a:pPr>
            <a:r>
              <a:rPr lang="en-US" i="1" dirty="0"/>
              <a:t>Annual Salary </a:t>
            </a:r>
            <a:r>
              <a:rPr lang="en-US" dirty="0"/>
              <a:t>is displayed at the top of the </a:t>
            </a:r>
            <a:r>
              <a:rPr lang="en-US" b="1" dirty="0"/>
              <a:t>Salary</a:t>
            </a:r>
            <a:r>
              <a:rPr lang="en-US" dirty="0"/>
              <a:t> column.</a:t>
            </a:r>
          </a:p>
        </p:txBody>
      </p:sp>
      <p:sp>
        <p:nvSpPr>
          <p:cNvPr id="6" name="AutoShape 61"/>
          <p:cNvSpPr>
            <a:spLocks noChangeArrowheads="1"/>
          </p:cNvSpPr>
          <p:nvPr/>
        </p:nvSpPr>
        <p:spPr bwMode="auto">
          <a:xfrm>
            <a:off x="1133864" y="1338421"/>
            <a:ext cx="6793054" cy="2083790"/>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eaLnBrk="0" hangingPunct="0">
              <a:lnSpc>
                <a:spcPct val="85000"/>
              </a:lnSpc>
            </a:pPr>
            <a:r>
              <a:rPr lang="en-US" b="1" dirty="0">
                <a:solidFill>
                  <a:srgbClr val="000000"/>
                </a:solidFill>
                <a:latin typeface="Courier New"/>
              </a:rPr>
              <a:t>proc print data=</a:t>
            </a:r>
            <a:r>
              <a:rPr lang="en-US" b="1" dirty="0" err="1">
                <a:solidFill>
                  <a:srgbClr val="000000"/>
                </a:solidFill>
                <a:latin typeface="Courier New"/>
              </a:rPr>
              <a:t>orion.sales</a:t>
            </a:r>
            <a:r>
              <a:rPr lang="en-US" b="1" dirty="0">
                <a:solidFill>
                  <a:srgbClr val="000000"/>
                </a:solidFill>
                <a:latin typeface="Courier New"/>
              </a:rPr>
              <a:t>;</a:t>
            </a:r>
          </a:p>
          <a:p>
            <a:pPr defTabSz="876976" eaLnBrk="0" hangingPunct="0">
              <a:lnSpc>
                <a:spcPct val="85000"/>
              </a:lnSpc>
            </a:pPr>
            <a:r>
              <a:rPr lang="en-US" b="1" dirty="0">
                <a:solidFill>
                  <a:srgbClr val="000000"/>
                </a:solidFill>
                <a:latin typeface="Courier New"/>
              </a:rPr>
              <a:t>   var</a:t>
            </a:r>
            <a:r>
              <a:rPr lang="en-US" b="1" dirty="0">
                <a:latin typeface="Courier New"/>
              </a:rPr>
              <a:t> Employee_ID Salary;</a:t>
            </a:r>
          </a:p>
          <a:p>
            <a:pPr defTabSz="876976" eaLnBrk="0" hangingPunct="0">
              <a:lnSpc>
                <a:spcPct val="85000"/>
              </a:lnSpc>
            </a:pPr>
            <a:r>
              <a:rPr lang="en-US" b="1" dirty="0">
                <a:latin typeface="Courier New"/>
              </a:rPr>
              <a:t>   where Country='AU';</a:t>
            </a:r>
          </a:p>
          <a:p>
            <a:pPr defTabSz="876976" eaLnBrk="0" hangingPunct="0">
              <a:lnSpc>
                <a:spcPct val="85000"/>
              </a:lnSpc>
            </a:pPr>
            <a:r>
              <a:rPr lang="en-US" b="1" dirty="0">
                <a:latin typeface="Courier New"/>
              </a:rPr>
              <a:t>   by Gender;</a:t>
            </a:r>
          </a:p>
          <a:p>
            <a:pPr defTabSz="876976" eaLnBrk="0" hangingPunct="0">
              <a:lnSpc>
                <a:spcPct val="85000"/>
              </a:lnSpc>
            </a:pPr>
            <a:r>
              <a:rPr lang="en-US" b="1" dirty="0">
                <a:latin typeface="Courier New"/>
              </a:rPr>
              <a:t>   label Salary='Annual Salary';</a:t>
            </a:r>
          </a:p>
          <a:p>
            <a:pPr defTabSz="876976" eaLnBrk="0" hangingPunct="0">
              <a:lnSpc>
                <a:spcPct val="85000"/>
              </a:lnSpc>
            </a:pPr>
            <a:r>
              <a:rPr lang="en-US" b="1" dirty="0">
                <a:latin typeface="Courier New"/>
              </a:rPr>
              <a:t>run;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Suppressing the Obs Column</a:t>
            </a:r>
          </a:p>
        </p:txBody>
      </p:sp>
      <p:sp>
        <p:nvSpPr>
          <p:cNvPr id="3" name="Content Placeholder 2"/>
          <p:cNvSpPr>
            <a:spLocks noGrp="1"/>
          </p:cNvSpPr>
          <p:nvPr>
            <p:ph idx="1"/>
          </p:nvPr>
        </p:nvSpPr>
        <p:spPr/>
        <p:txBody>
          <a:bodyPr/>
          <a:lstStyle/>
          <a:p>
            <a:r>
              <a:rPr lang="en-US" dirty="0"/>
              <a:t>Use the NOOBS option in the PROC PRINT statement </a:t>
            </a:r>
            <a:br>
              <a:rPr lang="en-US" dirty="0"/>
            </a:br>
            <a:r>
              <a:rPr lang="en-US" dirty="0"/>
              <a:t>to suppress the Obs column.</a:t>
            </a:r>
          </a:p>
          <a:p>
            <a:endParaRPr lang="en-US" dirty="0"/>
          </a:p>
          <a:p>
            <a:endParaRPr lang="en-US" dirty="0"/>
          </a:p>
          <a:p>
            <a:endParaRPr lang="en-US" dirty="0"/>
          </a:p>
          <a:p>
            <a:endParaRPr lang="en-US" sz="1400" dirty="0"/>
          </a:p>
          <a:p>
            <a:r>
              <a:rPr lang="en-US" dirty="0"/>
              <a:t>PROC PRINT Output</a:t>
            </a:r>
          </a:p>
        </p:txBody>
      </p:sp>
      <p:sp>
        <p:nvSpPr>
          <p:cNvPr id="10" name="Rectangle 9"/>
          <p:cNvSpPr/>
          <p:nvPr/>
        </p:nvSpPr>
        <p:spPr>
          <a:xfrm>
            <a:off x="685800" y="1849534"/>
            <a:ext cx="6726521" cy="1435265"/>
          </a:xfrm>
          <a:prstGeom prst="rect">
            <a:avLst/>
          </a:prstGeom>
          <a:solidFill>
            <a:srgbClr val="FFFFFF"/>
          </a:solidFill>
          <a:ln w="38100" cmpd="sng">
            <a:solidFill>
              <a:schemeClr val="tx2"/>
            </a:solidFill>
          </a:ln>
        </p:spPr>
        <p:txBody>
          <a:bodyPr wrap="none" lIns="88900" tIns="88900" rIns="182880" bIns="88900">
            <a:spAutoFit/>
          </a:bodyPr>
          <a:lstStyle/>
          <a:p>
            <a:pPr>
              <a:lnSpc>
                <a:spcPct val="85000"/>
              </a:lnSpc>
            </a:pPr>
            <a:r>
              <a:rPr lang="en-US" b="1" dirty="0">
                <a:solidFill>
                  <a:srgbClr val="000000"/>
                </a:solidFill>
                <a:latin typeface="Courier New"/>
              </a:rPr>
              <a:t>proc print data=orion.sales noobs;</a:t>
            </a:r>
          </a:p>
          <a:p>
            <a:pPr>
              <a:lnSpc>
                <a:spcPct val="85000"/>
              </a:lnSpc>
            </a:pPr>
            <a:r>
              <a:rPr lang="en-US" b="1" dirty="0">
                <a:solidFill>
                  <a:srgbClr val="000000"/>
                </a:solidFill>
                <a:latin typeface="Courier New"/>
              </a:rPr>
              <a:t>   var</a:t>
            </a:r>
            <a:r>
              <a:rPr lang="en-US" b="1" dirty="0">
                <a:latin typeface="Courier New"/>
              </a:rPr>
              <a:t> Last_Name First_Name Salary;</a:t>
            </a:r>
          </a:p>
          <a:p>
            <a:pPr>
              <a:lnSpc>
                <a:spcPct val="85000"/>
              </a:lnSpc>
            </a:pPr>
            <a:r>
              <a:rPr lang="en-US" b="1" dirty="0">
                <a:latin typeface="Courier New"/>
              </a:rPr>
              <a:t>   where Salary&lt;25500;</a:t>
            </a:r>
          </a:p>
          <a:p>
            <a:pPr>
              <a:lnSpc>
                <a:spcPct val="85000"/>
              </a:lnSpc>
            </a:pPr>
            <a:r>
              <a:rPr lang="en-US" b="1" dirty="0">
                <a:latin typeface="Courier New"/>
              </a:rPr>
              <a:t>run;</a:t>
            </a:r>
          </a:p>
        </p:txBody>
      </p:sp>
      <p:sp>
        <p:nvSpPr>
          <p:cNvPr id="13" name="Rectangle 12"/>
          <p:cNvSpPr/>
          <p:nvPr/>
        </p:nvSpPr>
        <p:spPr>
          <a:xfrm>
            <a:off x="685800" y="3810000"/>
            <a:ext cx="4172937" cy="2641749"/>
          </a:xfrm>
          <a:prstGeom prst="rect">
            <a:avLst/>
          </a:prstGeom>
          <a:solidFill>
            <a:srgbClr val="FFFFFF"/>
          </a:solidFill>
          <a:ln w="38100" cmpd="sng">
            <a:solidFill>
              <a:schemeClr val="tx2"/>
            </a:solidFill>
          </a:ln>
        </p:spPr>
        <p:txBody>
          <a:bodyPr wrap="none" lIns="88900" tIns="88900" rIns="182880" bIns="88900">
            <a:spAutoFit/>
          </a:bodyPr>
          <a:lstStyle/>
          <a:p>
            <a:r>
              <a:rPr lang="en-US" sz="1600" b="1" dirty="0">
                <a:solidFill>
                  <a:srgbClr val="000000"/>
                </a:solidFill>
                <a:latin typeface="SAS Monospace"/>
              </a:rPr>
              <a:t>   Last_      First_</a:t>
            </a:r>
          </a:p>
          <a:p>
            <a:r>
              <a:rPr lang="en-US" sz="1600" b="1" dirty="0">
                <a:solidFill>
                  <a:srgbClr val="000000"/>
                </a:solidFill>
                <a:latin typeface="SAS Monospace"/>
              </a:rPr>
              <a:t>   Name       Name        Salary</a:t>
            </a:r>
          </a:p>
          <a:p>
            <a:endParaRPr lang="en-US" sz="1600" b="1" dirty="0">
              <a:solidFill>
                <a:srgbClr val="000000"/>
              </a:solidFill>
              <a:latin typeface="SAS Monospace"/>
            </a:endParaRPr>
          </a:p>
          <a:p>
            <a:r>
              <a:rPr lang="en-US" sz="1600" b="1" dirty="0">
                <a:solidFill>
                  <a:srgbClr val="000000"/>
                </a:solidFill>
                <a:latin typeface="SAS Monospace"/>
              </a:rPr>
              <a:t>   Tilley     Kimiko       25185</a:t>
            </a:r>
          </a:p>
          <a:p>
            <a:r>
              <a:rPr lang="en-US" sz="1600" b="1" dirty="0">
                <a:solidFill>
                  <a:srgbClr val="000000"/>
                </a:solidFill>
                <a:latin typeface="SAS Monospace"/>
              </a:rPr>
              <a:t>   Barcoe     Selina       25275</a:t>
            </a:r>
          </a:p>
          <a:p>
            <a:r>
              <a:rPr lang="en-US" sz="1600" b="1" dirty="0">
                <a:solidFill>
                  <a:srgbClr val="000000"/>
                </a:solidFill>
                <a:latin typeface="SAS Monospace"/>
              </a:rPr>
              <a:t>   Anstey     David        25285</a:t>
            </a:r>
          </a:p>
          <a:p>
            <a:r>
              <a:rPr lang="en-US" sz="1600" b="1" dirty="0">
                <a:solidFill>
                  <a:srgbClr val="000000"/>
                </a:solidFill>
                <a:latin typeface="SAS Monospace"/>
              </a:rPr>
              <a:t>   Voron      Tachaun      25125</a:t>
            </a:r>
          </a:p>
          <a:p>
            <a:r>
              <a:rPr lang="en-US" sz="1600" b="1" dirty="0">
                <a:solidFill>
                  <a:srgbClr val="000000"/>
                </a:solidFill>
                <a:latin typeface="SAS Monospace"/>
              </a:rPr>
              <a:t>   Polky      Asishana     25110</a:t>
            </a:r>
          </a:p>
          <a:p>
            <a:r>
              <a:rPr lang="en-US" sz="1600" b="1" dirty="0">
                <a:solidFill>
                  <a:srgbClr val="000000"/>
                </a:solidFill>
                <a:latin typeface="SAS Monospace"/>
              </a:rPr>
              <a:t>   Ould       Tulsidas     22710</a:t>
            </a:r>
          </a:p>
          <a:p>
            <a:r>
              <a:rPr lang="en-US" sz="1600" b="1" dirty="0">
                <a:solidFill>
                  <a:srgbClr val="000000"/>
                </a:solidFill>
                <a:latin typeface="SAS Monospace"/>
              </a:rPr>
              <a:t>   Buckner    Burnetta     25390</a:t>
            </a:r>
          </a:p>
        </p:txBody>
      </p:sp>
      <p:sp>
        <p:nvSpPr>
          <p:cNvPr id="14" name="Rectangle 13"/>
          <p:cNvSpPr/>
          <p:nvPr>
            <p:custDataLst>
              <p:tags r:id="rId1"/>
            </p:custDataLst>
          </p:nvPr>
        </p:nvSpPr>
        <p:spPr bwMode="auto">
          <a:xfrm>
            <a:off x="5886449" y="1938434"/>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4"/>
          <p:cNvSpPr>
            <a:spLocks noChangeArrowheads="1"/>
          </p:cNvSpPr>
          <p:nvPr>
            <p:custDataLst>
              <p:tags r:id="rId2"/>
            </p:custDataLst>
          </p:nvPr>
        </p:nvSpPr>
        <p:spPr bwMode="auto">
          <a:xfrm>
            <a:off x="3658453" y="2881772"/>
            <a:ext cx="5251822"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PROC PRINT DATA=</a:t>
            </a:r>
            <a:r>
              <a:rPr lang="en-US" sz="2000" i="1" dirty="0"/>
              <a:t>SAS-data-set </a:t>
            </a:r>
            <a:r>
              <a:rPr lang="en-US" sz="2000" b="1" dirty="0"/>
              <a:t>NOOBS;</a:t>
            </a:r>
          </a:p>
        </p:txBody>
      </p:sp>
      <p:sp>
        <p:nvSpPr>
          <p:cNvPr id="15" name="Text Box 1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p104d02</a:t>
            </a:r>
          </a:p>
        </p:txBody>
      </p:sp>
    </p:spTree>
    <p:extLst>
      <p:ext uri="{BB962C8B-B14F-4D97-AF65-F5344CB8AC3E}">
        <p14:creationId xmlns:p14="http://schemas.microsoft.com/office/powerpoint/2010/main" val="48687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a:t>WHERE Statement</a:t>
            </a:r>
          </a:p>
        </p:txBody>
      </p:sp>
      <p:sp>
        <p:nvSpPr>
          <p:cNvPr id="39938" name="Rectangle 3"/>
          <p:cNvSpPr>
            <a:spLocks noGrp="1" noChangeArrowheads="1"/>
          </p:cNvSpPr>
          <p:nvPr>
            <p:ph idx="1"/>
          </p:nvPr>
        </p:nvSpPr>
        <p:spPr/>
        <p:txBody>
          <a:bodyPr/>
          <a:lstStyle/>
          <a:p>
            <a:pPr marL="0" indent="0" eaLnBrk="1" hangingPunct="1"/>
            <a:r>
              <a:rPr lang="en-US" dirty="0"/>
              <a:t>The WHERE expression defines the condition (or conditions) for selecting observations.</a:t>
            </a:r>
          </a:p>
        </p:txBody>
      </p:sp>
      <p:pic>
        <p:nvPicPr>
          <p:cNvPr id="39948" name="Picture 2" descr="H:\Library_ec\graphics\soft_blue_oval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643" y="4209275"/>
            <a:ext cx="2286385" cy="1956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17"/>
          <p:cNvSpPr txBox="1">
            <a:spLocks noChangeArrowheads="1"/>
          </p:cNvSpPr>
          <p:nvPr/>
        </p:nvSpPr>
        <p:spPr bwMode="auto">
          <a:xfrm>
            <a:off x="5507777" y="3380339"/>
            <a:ext cx="3437672" cy="3195747"/>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wrap="square" lIns="88900" tIns="88900" rIns="88900" bIns="88900">
            <a:spAutoFit/>
          </a:bodyPr>
          <a:lstStyle>
            <a:lvl1pPr marL="342900" indent="-342900" defTabSz="652463" eaLnBrk="0" hangingPunct="0">
              <a:defRPr sz="1200">
                <a:solidFill>
                  <a:schemeClr val="tx1"/>
                </a:solidFill>
                <a:latin typeface="Arial" pitchFamily="34" charset="0"/>
              </a:defRPr>
            </a:lvl1pPr>
            <a:lvl2pPr indent="-90488"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marL="288925" lvl="1" indent="-288925" eaLnBrk="1" hangingPunct="1">
              <a:buClr>
                <a:srgbClr val="0053C3"/>
              </a:buClr>
              <a:buSzPct val="70000"/>
              <a:buFont typeface="Wingdings" panose="05000000000000000000" pitchFamily="2" charset="2"/>
              <a:buChar char="n"/>
              <a:defRPr/>
            </a:pPr>
            <a:r>
              <a:rPr lang="en-US" sz="2000" dirty="0">
                <a:latin typeface="+mn-lt"/>
              </a:rPr>
              <a:t>symbols that represent a</a:t>
            </a:r>
            <a:br>
              <a:rPr lang="en-US" sz="2000" dirty="0">
                <a:latin typeface="+mn-lt"/>
              </a:rPr>
            </a:br>
            <a:r>
              <a:rPr lang="en-US" sz="2000" dirty="0">
                <a:latin typeface="+mn-lt"/>
              </a:rPr>
              <a:t>comparison, calculation,</a:t>
            </a:r>
            <a:br>
              <a:rPr lang="en-US" sz="2000" dirty="0">
                <a:latin typeface="+mn-lt"/>
              </a:rPr>
            </a:br>
            <a:r>
              <a:rPr lang="en-US" sz="2000" dirty="0">
                <a:latin typeface="+mn-lt"/>
              </a:rPr>
              <a:t>or logical operation</a:t>
            </a:r>
          </a:p>
          <a:p>
            <a:pPr marL="250825" lvl="1" indent="-250825" eaLnBrk="1" hangingPunct="1">
              <a:buFont typeface="Wingdings" pitchFamily="2" charset="2"/>
              <a:buChar char="§"/>
              <a:defRPr/>
            </a:pPr>
            <a:endParaRPr lang="en-US" sz="2000" dirty="0"/>
          </a:p>
          <a:p>
            <a:pPr marL="250825" lvl="1" indent="-250825" eaLnBrk="1" hangingPunct="1">
              <a:buFont typeface="Wingdings" pitchFamily="2" charset="2"/>
              <a:buChar char="§"/>
              <a:defRPr/>
            </a:pPr>
            <a:endParaRPr lang="en-US" sz="2000" dirty="0"/>
          </a:p>
          <a:p>
            <a:pPr marL="250825" lvl="1" indent="-250825" eaLnBrk="1" hangingPunct="1">
              <a:buFont typeface="Wingdings" pitchFamily="2" charset="2"/>
              <a:buChar char="§"/>
              <a:defRPr/>
            </a:pPr>
            <a:endParaRPr lang="en-US" sz="3600" dirty="0"/>
          </a:p>
          <a:p>
            <a:pPr marL="250825" lvl="1" indent="-250825" eaLnBrk="1" hangingPunct="1">
              <a:buFont typeface="Wingdings" pitchFamily="2" charset="2"/>
              <a:buChar char="§"/>
              <a:defRPr/>
            </a:pPr>
            <a:endParaRPr lang="en-US" sz="2000" dirty="0"/>
          </a:p>
          <a:p>
            <a:pPr marL="288925" lvl="1" indent="-288925" eaLnBrk="1" hangingPunct="1">
              <a:buClr>
                <a:srgbClr val="0053C3"/>
              </a:buClr>
              <a:buSzPct val="70000"/>
              <a:buFont typeface="Wingdings" panose="05000000000000000000" pitchFamily="2" charset="2"/>
              <a:buChar char="n"/>
              <a:defRPr/>
            </a:pPr>
            <a:r>
              <a:rPr lang="en-US" sz="2000" dirty="0">
                <a:latin typeface="+mn-lt"/>
              </a:rPr>
              <a:t>SAS functions</a:t>
            </a:r>
          </a:p>
          <a:p>
            <a:pPr marL="288925" lvl="1" indent="-288925" eaLnBrk="1" hangingPunct="1">
              <a:buClr>
                <a:srgbClr val="0053C3"/>
              </a:buClr>
              <a:buSzPct val="70000"/>
              <a:buFont typeface="Wingdings" panose="05000000000000000000" pitchFamily="2" charset="2"/>
              <a:buChar char="n"/>
              <a:defRPr/>
            </a:pPr>
            <a:r>
              <a:rPr lang="en-US" sz="2000" dirty="0">
                <a:latin typeface="+mn-lt"/>
              </a:rPr>
              <a:t>special WHERE operators</a:t>
            </a:r>
          </a:p>
        </p:txBody>
      </p:sp>
      <p:pic>
        <p:nvPicPr>
          <p:cNvPr id="39945" name="Picture 3" descr="O:\Library_ec\graphics\arrow_swoop_down_rt_transp.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2786462"/>
            <a:ext cx="10287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4"/>
          <p:cNvSpPr>
            <a:spLocks noChangeArrowheads="1"/>
          </p:cNvSpPr>
          <p:nvPr>
            <p:custDataLst>
              <p:tags r:id="rId1"/>
            </p:custDataLst>
          </p:nvPr>
        </p:nvSpPr>
        <p:spPr bwMode="auto">
          <a:xfrm>
            <a:off x="2417859" y="2047068"/>
            <a:ext cx="4297680"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r>
              <a:rPr lang="en-US" b="1" dirty="0"/>
              <a:t>WHERE</a:t>
            </a:r>
            <a:r>
              <a:rPr lang="en-US" b="1" i="1" dirty="0"/>
              <a:t> </a:t>
            </a:r>
            <a:r>
              <a:rPr lang="en-US" i="1" dirty="0"/>
              <a:t>WHERE-expression</a:t>
            </a:r>
            <a:r>
              <a:rPr lang="en-US" b="1" dirty="0"/>
              <a:t>;</a:t>
            </a:r>
          </a:p>
        </p:txBody>
      </p:sp>
      <p:sp>
        <p:nvSpPr>
          <p:cNvPr id="13" name="Text Box 11"/>
          <p:cNvSpPr txBox="1">
            <a:spLocks noChangeArrowheads="1"/>
          </p:cNvSpPr>
          <p:nvPr/>
        </p:nvSpPr>
        <p:spPr bwMode="auto">
          <a:xfrm>
            <a:off x="766068" y="3380339"/>
            <a:ext cx="2770188" cy="1718419"/>
          </a:xfrm>
          <a:prstGeom prst="rect">
            <a:avLst/>
          </a:prstGeom>
          <a:noFill/>
          <a:ln w="12700">
            <a:no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lIns="88900" tIns="88900" rIns="88900" bIns="88900">
            <a:spAutoFit/>
          </a:bodyPr>
          <a:lstStyle>
            <a:lvl1pPr marL="342900" indent="-342900" defTabSz="652463" eaLnBrk="0" hangingPunct="0">
              <a:defRPr sz="1200">
                <a:solidFill>
                  <a:schemeClr val="tx1"/>
                </a:solidFill>
                <a:latin typeface="Arial" pitchFamily="34" charset="0"/>
              </a:defRPr>
            </a:lvl1pPr>
            <a:lvl2pPr indent="-90488"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marL="288925" lvl="1" indent="-288925" eaLnBrk="1" hangingPunct="1">
              <a:buClr>
                <a:srgbClr val="0053C3"/>
              </a:buClr>
              <a:buSzPct val="70000"/>
              <a:buFont typeface="Wingdings" panose="05000000000000000000" pitchFamily="2" charset="2"/>
              <a:buChar char="n"/>
              <a:defRPr/>
            </a:pPr>
            <a:r>
              <a:rPr lang="en-US" sz="2000" dirty="0">
                <a:latin typeface="+mn-lt"/>
              </a:rPr>
              <a:t>character constants</a:t>
            </a:r>
          </a:p>
          <a:p>
            <a:pPr marL="288925" lvl="1" indent="-288925" eaLnBrk="1" hangingPunct="1">
              <a:buClr>
                <a:srgbClr val="0053C3"/>
              </a:buClr>
              <a:buSzPct val="70000"/>
              <a:buFont typeface="Wingdings" panose="05000000000000000000" pitchFamily="2" charset="2"/>
              <a:buChar char="n"/>
              <a:defRPr/>
            </a:pPr>
            <a:r>
              <a:rPr lang="en-US" sz="2000" dirty="0">
                <a:latin typeface="+mn-lt"/>
              </a:rPr>
              <a:t>numeric constants</a:t>
            </a:r>
          </a:p>
          <a:p>
            <a:pPr marL="288925" lvl="1" indent="-288925" eaLnBrk="1" hangingPunct="1">
              <a:buClr>
                <a:srgbClr val="0053C3"/>
              </a:buClr>
              <a:buSzPct val="70000"/>
              <a:buFont typeface="Wingdings" panose="05000000000000000000" pitchFamily="2" charset="2"/>
              <a:buChar char="n"/>
              <a:defRPr/>
            </a:pPr>
            <a:r>
              <a:rPr lang="en-US" sz="2000" dirty="0">
                <a:latin typeface="+mn-lt"/>
              </a:rPr>
              <a:t>date constants</a:t>
            </a:r>
          </a:p>
          <a:p>
            <a:pPr marL="288925" lvl="1" indent="-288925" eaLnBrk="1" hangingPunct="1">
              <a:buClr>
                <a:srgbClr val="0053C3"/>
              </a:buClr>
              <a:buSzPct val="70000"/>
              <a:buFont typeface="Wingdings" panose="05000000000000000000" pitchFamily="2" charset="2"/>
              <a:buChar char="n"/>
              <a:defRPr/>
            </a:pPr>
            <a:r>
              <a:rPr lang="en-US" sz="2000" dirty="0">
                <a:latin typeface="+mn-lt"/>
              </a:rPr>
              <a:t>character variables</a:t>
            </a:r>
          </a:p>
          <a:p>
            <a:pPr marL="288925" lvl="1" indent="-288925" eaLnBrk="1" hangingPunct="1">
              <a:buClr>
                <a:srgbClr val="0053C3"/>
              </a:buClr>
              <a:buSzPct val="70000"/>
              <a:buFont typeface="Wingdings" panose="05000000000000000000" pitchFamily="2" charset="2"/>
              <a:buChar char="n"/>
              <a:defRPr/>
            </a:pPr>
            <a:r>
              <a:rPr lang="en-US" sz="2000" dirty="0">
                <a:latin typeface="+mn-lt"/>
              </a:rPr>
              <a:t>numeric variables</a:t>
            </a:r>
          </a:p>
        </p:txBody>
      </p:sp>
      <p:sp>
        <p:nvSpPr>
          <p:cNvPr id="39944" name="Text Box 12"/>
          <p:cNvSpPr txBox="1">
            <a:spLocks noChangeArrowheads="1"/>
          </p:cNvSpPr>
          <p:nvPr/>
        </p:nvSpPr>
        <p:spPr bwMode="auto">
          <a:xfrm>
            <a:off x="784225" y="3023261"/>
            <a:ext cx="143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eaLnBrk="1" hangingPunct="1"/>
            <a:r>
              <a:rPr lang="en-US" b="1" dirty="0">
                <a:latin typeface="Arial"/>
              </a:rPr>
              <a:t>Operands</a:t>
            </a:r>
          </a:p>
        </p:txBody>
      </p:sp>
      <p:sp>
        <p:nvSpPr>
          <p:cNvPr id="39950" name="Text Box 18"/>
          <p:cNvSpPr txBox="1">
            <a:spLocks noChangeArrowheads="1"/>
          </p:cNvSpPr>
          <p:nvPr/>
        </p:nvSpPr>
        <p:spPr bwMode="auto">
          <a:xfrm>
            <a:off x="5519738" y="3023261"/>
            <a:ext cx="1471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eaLnBrk="1" hangingPunct="1"/>
            <a:r>
              <a:rPr lang="en-US" b="1" dirty="0">
                <a:latin typeface="Arial"/>
              </a:rPr>
              <a:t>Operators</a:t>
            </a:r>
          </a:p>
        </p:txBody>
      </p:sp>
      <p:sp>
        <p:nvSpPr>
          <p:cNvPr id="25" name="TextBox 24"/>
          <p:cNvSpPr txBox="1"/>
          <p:nvPr/>
        </p:nvSpPr>
        <p:spPr>
          <a:xfrm>
            <a:off x="6384580" y="4848369"/>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 name="TextBox 1"/>
          <p:cNvSpPr txBox="1"/>
          <p:nvPr/>
        </p:nvSpPr>
        <p:spPr>
          <a:xfrm>
            <a:off x="6755683" y="4542131"/>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6" name="TextBox 25"/>
          <p:cNvSpPr txBox="1"/>
          <p:nvPr/>
        </p:nvSpPr>
        <p:spPr>
          <a:xfrm>
            <a:off x="6646830" y="5250089"/>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27" name="TextBox 26"/>
          <p:cNvSpPr txBox="1"/>
          <p:nvPr/>
        </p:nvSpPr>
        <p:spPr>
          <a:xfrm>
            <a:off x="6908083" y="4904519"/>
            <a:ext cx="457200" cy="461665"/>
          </a:xfrm>
          <a:prstGeom prst="rect">
            <a:avLst/>
          </a:prstGeom>
          <a:solidFill>
            <a:schemeClr val="bg1"/>
          </a:solidFill>
          <a:ln>
            <a:solidFill>
              <a:schemeClr val="tx1"/>
            </a:solidFill>
          </a:ln>
        </p:spPr>
        <p:txBody>
          <a:bodyPr wrap="square" rtlCol="0">
            <a:spAutoFit/>
          </a:bodyPr>
          <a:lstStyle/>
          <a:p>
            <a:pPr algn="ctr"/>
            <a:r>
              <a:rPr lang="en-US" b="1" dirty="0"/>
              <a:t>&gt;</a:t>
            </a:r>
          </a:p>
        </p:txBody>
      </p:sp>
      <p:sp>
        <p:nvSpPr>
          <p:cNvPr id="29" name="TextBox 28"/>
          <p:cNvSpPr txBox="1"/>
          <p:nvPr/>
        </p:nvSpPr>
        <p:spPr>
          <a:xfrm>
            <a:off x="7257594" y="5289254"/>
            <a:ext cx="515412" cy="400110"/>
          </a:xfrm>
          <a:prstGeom prst="rect">
            <a:avLst/>
          </a:prstGeom>
          <a:solidFill>
            <a:schemeClr val="bg1"/>
          </a:solidFill>
          <a:ln>
            <a:solidFill>
              <a:schemeClr val="tx1"/>
            </a:solidFill>
          </a:ln>
        </p:spPr>
        <p:txBody>
          <a:bodyPr wrap="square" rtlCol="0">
            <a:spAutoFit/>
          </a:bodyPr>
          <a:lstStyle/>
          <a:p>
            <a:pPr algn="ctr"/>
            <a:r>
              <a:rPr lang="en-US" sz="2000" b="1" dirty="0"/>
              <a:t>LT</a:t>
            </a:r>
          </a:p>
        </p:txBody>
      </p:sp>
      <p:sp>
        <p:nvSpPr>
          <p:cNvPr id="30" name="TextBox 29"/>
          <p:cNvSpPr txBox="1"/>
          <p:nvPr/>
        </p:nvSpPr>
        <p:spPr>
          <a:xfrm>
            <a:off x="7582506" y="4876735"/>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sp>
        <p:nvSpPr>
          <p:cNvPr id="31" name="TextBox 30"/>
          <p:cNvSpPr txBox="1"/>
          <p:nvPr/>
        </p:nvSpPr>
        <p:spPr>
          <a:xfrm>
            <a:off x="7330155" y="4529204"/>
            <a:ext cx="381000" cy="461665"/>
          </a:xfrm>
          <a:prstGeom prst="rect">
            <a:avLst/>
          </a:prstGeom>
          <a:solidFill>
            <a:schemeClr val="bg1"/>
          </a:solidFill>
          <a:ln>
            <a:solidFill>
              <a:schemeClr val="tx1"/>
            </a:solidFill>
          </a:ln>
        </p:spPr>
        <p:txBody>
          <a:bodyPr wrap="square" rtlCol="0">
            <a:spAutoFit/>
          </a:bodyPr>
          <a:lstStyle/>
          <a:p>
            <a:pPr algn="ctr"/>
            <a:r>
              <a:rPr lang="en-US" b="1" dirty="0"/>
              <a:t>-</a:t>
            </a:r>
          </a:p>
        </p:txBody>
      </p:sp>
      <p:pic>
        <p:nvPicPr>
          <p:cNvPr id="20" name="Picture 3" descr="O:\Library_ec\graphics\arrow_swoop_down_rt_transp.png"/>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681046" y="2786462"/>
            <a:ext cx="103327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600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Operands</a:t>
            </a:r>
          </a:p>
        </p:txBody>
      </p:sp>
      <p:sp>
        <p:nvSpPr>
          <p:cNvPr id="45059" name="Rectangle 3"/>
          <p:cNvSpPr>
            <a:spLocks noGrp="1" noChangeArrowheads="1"/>
          </p:cNvSpPr>
          <p:nvPr>
            <p:ph idx="1"/>
          </p:nvPr>
        </p:nvSpPr>
        <p:spPr/>
        <p:txBody>
          <a:bodyPr/>
          <a:lstStyle/>
          <a:p>
            <a:pPr marL="1588" lvl="1" indent="-1588" eaLnBrk="1" hangingPunct="1">
              <a:buFont typeface="Wingdings" pitchFamily="2" charset="2"/>
              <a:buNone/>
            </a:pPr>
            <a:r>
              <a:rPr lang="en-US" i="1" dirty="0"/>
              <a:t>Constants </a:t>
            </a:r>
            <a:r>
              <a:rPr lang="en-US" dirty="0"/>
              <a:t>are fixed values.</a:t>
            </a:r>
          </a:p>
          <a:p>
            <a:pPr lvl="1" eaLnBrk="1" hangingPunct="1"/>
            <a:r>
              <a:rPr lang="en-US" dirty="0"/>
              <a:t>Character values are enclosed in quotation marks </a:t>
            </a:r>
            <a:br>
              <a:rPr lang="en-US" dirty="0"/>
            </a:br>
            <a:r>
              <a:rPr lang="en-US" dirty="0"/>
              <a:t>and are case sensitive.</a:t>
            </a:r>
          </a:p>
          <a:p>
            <a:pPr lvl="1" eaLnBrk="1" hangingPunct="1"/>
            <a:r>
              <a:rPr lang="en-US" dirty="0"/>
              <a:t>Numeric values do not use quotation marks or </a:t>
            </a:r>
            <a:br>
              <a:rPr lang="en-US" dirty="0"/>
            </a:br>
            <a:r>
              <a:rPr lang="en-US" dirty="0"/>
              <a:t>special characters.</a:t>
            </a:r>
          </a:p>
          <a:p>
            <a:pPr marL="117475" lvl="1" indent="0">
              <a:buNone/>
            </a:pPr>
            <a:endParaRPr lang="en-US" sz="1000" dirty="0"/>
          </a:p>
          <a:p>
            <a:pPr marL="0" lvl="1" indent="0">
              <a:buNone/>
            </a:pPr>
            <a:r>
              <a:rPr lang="en-US" i="1" dirty="0"/>
              <a:t>Variables </a:t>
            </a:r>
            <a:r>
              <a:rPr lang="en-US" dirty="0"/>
              <a:t>must exist in the input data set.</a:t>
            </a:r>
          </a:p>
        </p:txBody>
      </p:sp>
      <p:sp>
        <p:nvSpPr>
          <p:cNvPr id="45062" name="Text Box 6"/>
          <p:cNvSpPr txBox="1">
            <a:spLocks noChangeArrowheads="1"/>
          </p:cNvSpPr>
          <p:nvPr/>
        </p:nvSpPr>
        <p:spPr bwMode="auto">
          <a:xfrm>
            <a:off x="989805" y="3968750"/>
            <a:ext cx="3277500"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Gender='M';</a:t>
            </a:r>
          </a:p>
        </p:txBody>
      </p:sp>
      <p:sp>
        <p:nvSpPr>
          <p:cNvPr id="45063" name="Text Box 7"/>
          <p:cNvSpPr txBox="1">
            <a:spLocks noChangeArrowheads="1"/>
          </p:cNvSpPr>
          <p:nvPr/>
        </p:nvSpPr>
        <p:spPr bwMode="auto">
          <a:xfrm>
            <a:off x="4750487" y="3968750"/>
            <a:ext cx="3646191"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Salary&gt;50000;</a:t>
            </a:r>
          </a:p>
        </p:txBody>
      </p:sp>
      <p:sp>
        <p:nvSpPr>
          <p:cNvPr id="45064" name="Rectangle 14"/>
          <p:cNvSpPr>
            <a:spLocks noChangeArrowheads="1"/>
          </p:cNvSpPr>
          <p:nvPr/>
        </p:nvSpPr>
        <p:spPr bwMode="auto">
          <a:xfrm>
            <a:off x="3211858" y="4852988"/>
            <a:ext cx="1188720" cy="457200"/>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constant</a:t>
            </a:r>
          </a:p>
        </p:txBody>
      </p:sp>
      <p:sp>
        <p:nvSpPr>
          <p:cNvPr id="45065" name="Line 15"/>
          <p:cNvSpPr>
            <a:spLocks noChangeShapeType="1"/>
          </p:cNvSpPr>
          <p:nvPr/>
        </p:nvSpPr>
        <p:spPr bwMode="auto">
          <a:xfrm flipV="1">
            <a:off x="3811588" y="4376737"/>
            <a:ext cx="0" cy="45720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45067" name="Line 17"/>
          <p:cNvSpPr>
            <a:spLocks noChangeShapeType="1"/>
          </p:cNvSpPr>
          <p:nvPr/>
        </p:nvSpPr>
        <p:spPr bwMode="auto">
          <a:xfrm flipV="1">
            <a:off x="7819920" y="4376737"/>
            <a:ext cx="0" cy="75526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45069" name="Line 19"/>
          <p:cNvSpPr>
            <a:spLocks noChangeShapeType="1"/>
          </p:cNvSpPr>
          <p:nvPr/>
        </p:nvSpPr>
        <p:spPr bwMode="auto">
          <a:xfrm flipV="1">
            <a:off x="6455462" y="4376737"/>
            <a:ext cx="0" cy="746209"/>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45070" name="Rectangle 20"/>
          <p:cNvSpPr>
            <a:spLocks noChangeArrowheads="1"/>
          </p:cNvSpPr>
          <p:nvPr/>
        </p:nvSpPr>
        <p:spPr bwMode="auto">
          <a:xfrm>
            <a:off x="1916458" y="4857750"/>
            <a:ext cx="1188720" cy="457200"/>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variable</a:t>
            </a:r>
          </a:p>
        </p:txBody>
      </p:sp>
      <p:sp>
        <p:nvSpPr>
          <p:cNvPr id="45071" name="Line 21"/>
          <p:cNvSpPr>
            <a:spLocks noChangeShapeType="1"/>
          </p:cNvSpPr>
          <p:nvPr/>
        </p:nvSpPr>
        <p:spPr bwMode="auto">
          <a:xfrm flipV="1">
            <a:off x="2516187" y="4376737"/>
            <a:ext cx="0" cy="47413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45066" name="Rectangle 16"/>
          <p:cNvSpPr>
            <a:spLocks noChangeArrowheads="1"/>
          </p:cNvSpPr>
          <p:nvPr/>
        </p:nvSpPr>
        <p:spPr bwMode="auto">
          <a:xfrm>
            <a:off x="7230198" y="4848225"/>
            <a:ext cx="1188720" cy="457200"/>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constant</a:t>
            </a:r>
          </a:p>
        </p:txBody>
      </p:sp>
      <p:sp>
        <p:nvSpPr>
          <p:cNvPr id="45068" name="Rectangle 18"/>
          <p:cNvSpPr>
            <a:spLocks noChangeArrowheads="1"/>
          </p:cNvSpPr>
          <p:nvPr/>
        </p:nvSpPr>
        <p:spPr bwMode="auto">
          <a:xfrm>
            <a:off x="5855733" y="4848225"/>
            <a:ext cx="1188720" cy="457200"/>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variable</a:t>
            </a:r>
          </a:p>
        </p:txBody>
      </p:sp>
    </p:spTree>
    <p:extLst>
      <p:ext uri="{BB962C8B-B14F-4D97-AF65-F5344CB8AC3E}">
        <p14:creationId xmlns:p14="http://schemas.microsoft.com/office/powerpoint/2010/main" val="109497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Date Constant</a:t>
            </a:r>
          </a:p>
        </p:txBody>
      </p:sp>
      <p:sp>
        <p:nvSpPr>
          <p:cNvPr id="3" name="Content Placeholder 2"/>
          <p:cNvSpPr>
            <a:spLocks noGrp="1"/>
          </p:cNvSpPr>
          <p:nvPr>
            <p:ph idx="1"/>
          </p:nvPr>
        </p:nvSpPr>
        <p:spPr>
          <a:xfrm>
            <a:off x="685800" y="1074738"/>
            <a:ext cx="7848600" cy="4792662"/>
          </a:xfrm>
        </p:spPr>
        <p:txBody>
          <a:bodyPr/>
          <a:lstStyle/>
          <a:p>
            <a:r>
              <a:rPr lang="en-US" dirty="0"/>
              <a:t>A </a:t>
            </a:r>
            <a:r>
              <a:rPr lang="en-US" i="1" dirty="0"/>
              <a:t>SAS date constant</a:t>
            </a:r>
            <a:r>
              <a:rPr lang="en-US" dirty="0"/>
              <a:t> is a date written in the following form: </a:t>
            </a:r>
            <a:r>
              <a:rPr lang="en-US" b="1" dirty="0"/>
              <a:t>'</a:t>
            </a:r>
            <a:r>
              <a:rPr lang="en-US" b="1" dirty="0" err="1"/>
              <a:t>ddmmm</a:t>
            </a:r>
            <a:r>
              <a:rPr lang="en-US" b="1" dirty="0"/>
              <a:t>&lt;</a:t>
            </a:r>
            <a:r>
              <a:rPr lang="en-US" b="1" dirty="0" err="1"/>
              <a:t>yy</a:t>
            </a:r>
            <a:r>
              <a:rPr lang="en-US" b="1" dirty="0"/>
              <a:t>&gt;</a:t>
            </a:r>
            <a:r>
              <a:rPr lang="en-US" b="1" dirty="0" err="1"/>
              <a:t>yy'd</a:t>
            </a:r>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r>
              <a:rPr lang="en-US" dirty="0"/>
              <a:t>SAS automatically converts a date constant </a:t>
            </a:r>
            <a:br>
              <a:rPr lang="en-US" dirty="0"/>
            </a:br>
            <a:r>
              <a:rPr lang="en-US" dirty="0"/>
              <a:t>to a SAS date value.</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16</a:t>
            </a:fld>
            <a:endParaRPr lang="en-US" b="0" dirty="0">
              <a:latin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08394850"/>
              </p:ext>
            </p:extLst>
          </p:nvPr>
        </p:nvGraphicFramePr>
        <p:xfrm>
          <a:off x="2918155" y="2113281"/>
          <a:ext cx="3261360" cy="2426820"/>
        </p:xfrm>
        <a:graphic>
          <a:graphicData uri="http://schemas.openxmlformats.org/drawingml/2006/table">
            <a:tbl>
              <a:tblPr firstRow="1" bandRow="1">
                <a:tableStyleId>{5C22544A-7EE6-4342-B048-85BDC9FD1C3A}</a:tableStyleId>
              </a:tblPr>
              <a:tblGrid>
                <a:gridCol w="3261360">
                  <a:extLst>
                    <a:ext uri="{9D8B030D-6E8A-4147-A177-3AD203B41FA5}">
                      <a16:colId xmlns:a16="http://schemas.microsoft.com/office/drawing/2014/main" val="20000"/>
                    </a:ext>
                  </a:extLst>
                </a:gridCol>
              </a:tblGrid>
              <a:tr h="485364">
                <a:tc>
                  <a:txBody>
                    <a:bodyPr/>
                    <a:lstStyle/>
                    <a:p>
                      <a:pPr algn="ctr"/>
                      <a:r>
                        <a:rPr lang="en-US" sz="2000" b="1" i="0" dirty="0">
                          <a:solidFill>
                            <a:srgbClr val="FFFFFF"/>
                          </a:solidFill>
                          <a:latin typeface="Arial"/>
                        </a:rPr>
                        <a:t>Examples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5364">
                <a:tc>
                  <a:txBody>
                    <a:bodyPr/>
                    <a:lstStyle/>
                    <a:p>
                      <a:pPr algn="ctr"/>
                      <a:r>
                        <a:rPr lang="en-US" sz="2000" b="0" i="0" dirty="0">
                          <a:solidFill>
                            <a:srgbClr val="000000"/>
                          </a:solidFill>
                          <a:latin typeface="Arial"/>
                        </a:rPr>
                        <a:t>'01JAN2000'd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85364">
                <a:tc>
                  <a:txBody>
                    <a:bodyPr/>
                    <a:lstStyle/>
                    <a:p>
                      <a:pPr algn="ctr"/>
                      <a:r>
                        <a:rPr lang="en-US" sz="2000" b="0" i="0" dirty="0">
                          <a:solidFill>
                            <a:srgbClr val="000000"/>
                          </a:solidFill>
                          <a:latin typeface="Arial"/>
                        </a:rPr>
                        <a:t>'31Dec11'D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485364">
                <a:tc>
                  <a:txBody>
                    <a:bodyPr/>
                    <a:lstStyle/>
                    <a:p>
                      <a:pPr algn="ctr"/>
                      <a:r>
                        <a:rPr lang="en-US" sz="2000" b="0" i="0" dirty="0">
                          <a:solidFill>
                            <a:srgbClr val="000000"/>
                          </a:solidFill>
                          <a:latin typeface="Arial"/>
                        </a:rPr>
                        <a:t>'1jan04'd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r h="485364">
                <a:tc>
                  <a:txBody>
                    <a:bodyPr/>
                    <a:lstStyle/>
                    <a:p>
                      <a:pPr algn="ctr"/>
                      <a:r>
                        <a:rPr lang="en-US" sz="2000" b="0" i="0" dirty="0">
                          <a:solidFill>
                            <a:srgbClr val="000000"/>
                          </a:solidFill>
                          <a:latin typeface="Arial"/>
                        </a:rPr>
                        <a:t>'06NOV2000'D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131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Comparison Operators</a:t>
            </a:r>
          </a:p>
        </p:txBody>
      </p:sp>
      <p:sp>
        <p:nvSpPr>
          <p:cNvPr id="46083" name="Rectangle 3"/>
          <p:cNvSpPr>
            <a:spLocks noGrp="1" noChangeArrowheads="1"/>
          </p:cNvSpPr>
          <p:nvPr>
            <p:ph type="body" sz="half" idx="1"/>
          </p:nvPr>
        </p:nvSpPr>
        <p:spPr>
          <a:xfrm>
            <a:off x="685800" y="1071563"/>
            <a:ext cx="7824788" cy="5597525"/>
          </a:xfrm>
        </p:spPr>
        <p:txBody>
          <a:bodyPr/>
          <a:lstStyle/>
          <a:p>
            <a:pPr marL="0" indent="0" eaLnBrk="1" hangingPunct="1"/>
            <a:r>
              <a:rPr lang="en-US" i="1" dirty="0"/>
              <a:t>Comparison operators</a:t>
            </a:r>
            <a:r>
              <a:rPr lang="en-US" dirty="0"/>
              <a:t> compare a variable with a value </a:t>
            </a:r>
            <a:br>
              <a:rPr lang="en-US" dirty="0"/>
            </a:br>
            <a:r>
              <a:rPr lang="en-US" dirty="0"/>
              <a:t>or with another variable.</a:t>
            </a:r>
          </a:p>
        </p:txBody>
      </p:sp>
      <p:sp>
        <p:nvSpPr>
          <p:cNvPr id="104" name="Slide Number Placeholder 4"/>
          <p:cNvSpPr>
            <a:spLocks noGrp="1"/>
          </p:cNvSpPr>
          <p:nvPr>
            <p:ph type="sldNum" sz="quarter" idx="10"/>
          </p:nvPr>
        </p:nvSpPr>
        <p:spPr/>
        <p:txBody>
          <a:bodyPr/>
          <a:lstStyle/>
          <a:p>
            <a:pPr>
              <a:defRPr/>
            </a:pPr>
            <a:fld id="{A2A3D2C3-2EAF-4DB8-8B3D-A1752A004AF7}" type="slidenum">
              <a:rPr lang="en-US"/>
              <a:pPr>
                <a:defRPr/>
              </a:pPr>
              <a:t>17</a:t>
            </a:fld>
            <a:endParaRPr lang="en-US" b="0" dirty="0">
              <a:latin typeface="Times New Roman" pitchFamily="18" charset="0"/>
            </a:endParaRPr>
          </a:p>
        </p:txBody>
      </p:sp>
      <p:graphicFrame>
        <p:nvGraphicFramePr>
          <p:cNvPr id="286047" name="Group 351"/>
          <p:cNvGraphicFramePr>
            <a:graphicFrameLocks noGrp="1"/>
          </p:cNvGraphicFramePr>
          <p:nvPr>
            <p:extLst>
              <p:ext uri="{D42A27DB-BD31-4B8C-83A1-F6EECF244321}">
                <p14:modId xmlns:p14="http://schemas.microsoft.com/office/powerpoint/2010/main" val="2523553384"/>
              </p:ext>
            </p:extLst>
          </p:nvPr>
        </p:nvGraphicFramePr>
        <p:xfrm>
          <a:off x="684972" y="1940938"/>
          <a:ext cx="7772400" cy="4389120"/>
        </p:xfrm>
        <a:graphic>
          <a:graphicData uri="http://schemas.openxmlformats.org/drawingml/2006/table">
            <a:tbl>
              <a:tblPr/>
              <a:tblGrid>
                <a:gridCol w="2370061">
                  <a:extLst>
                    <a:ext uri="{9D8B030D-6E8A-4147-A177-3AD203B41FA5}">
                      <a16:colId xmlns:a16="http://schemas.microsoft.com/office/drawing/2014/main" val="20000"/>
                    </a:ext>
                  </a:extLst>
                </a:gridCol>
                <a:gridCol w="1951786">
                  <a:extLst>
                    <a:ext uri="{9D8B030D-6E8A-4147-A177-3AD203B41FA5}">
                      <a16:colId xmlns:a16="http://schemas.microsoft.com/office/drawing/2014/main" val="20001"/>
                    </a:ext>
                  </a:extLst>
                </a:gridCol>
                <a:gridCol w="3450553">
                  <a:extLst>
                    <a:ext uri="{9D8B030D-6E8A-4147-A177-3AD203B41FA5}">
                      <a16:colId xmlns:a16="http://schemas.microsoft.com/office/drawing/2014/main" val="20002"/>
                    </a:ext>
                  </a:extLst>
                </a:gridCol>
              </a:tblGrid>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Symbol</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Mnemonic</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Definition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EQ</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Equal to</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   </a:t>
                      </a:r>
                      <a:r>
                        <a:rPr kumimoji="0" lang="en-US" sz="2400" b="0" i="0" u="none" strike="noStrike" cap="none" normalizeH="0" baseline="0" dirty="0">
                          <a:ln>
                            <a:noFill/>
                          </a:ln>
                          <a:solidFill>
                            <a:srgbClr val="000000"/>
                          </a:solidFill>
                          <a:effectLst/>
                          <a:latin typeface="Arial" charset="0"/>
                          <a:cs typeface="Arial" charset="0"/>
                        </a:rPr>
                        <a:t>¬</a:t>
                      </a:r>
                      <a:r>
                        <a:rPr kumimoji="0" lang="en-US" sz="2400" b="0" i="0" u="none" strike="noStrike" cap="none" normalizeH="0" baseline="0" dirty="0">
                          <a:ln>
                            <a:noFill/>
                          </a:ln>
                          <a:solidFill>
                            <a:srgbClr val="000000"/>
                          </a:solidFill>
                          <a:effectLst/>
                          <a:latin typeface="Arial" charset="0"/>
                        </a:rPr>
                        <a:t>=   ~=</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Not equal to</a:t>
                      </a:r>
                      <a:endParaRPr kumimoji="0" lang="en-US" sz="2400" b="0" i="0" u="none" strike="noStrike" cap="none" normalizeH="0" baseline="0" dirty="0">
                        <a:ln>
                          <a:noFill/>
                        </a:ln>
                        <a:solidFill>
                          <a:srgbClr val="000000"/>
                        </a:solidFill>
                        <a:effectLst/>
                        <a:latin typeface="Arial"/>
                      </a:endParaRP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Greater than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Less than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Greater than or equal</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Less than or equal</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rgbClr val="000000"/>
                        </a:solidFill>
                        <a:effectLst/>
                        <a:latin typeface="Arial" charset="0"/>
                      </a:endParaRP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IN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Equal to one of a list</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951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Comparison Operators</a:t>
            </a:r>
          </a:p>
        </p:txBody>
      </p:sp>
      <p:sp>
        <p:nvSpPr>
          <p:cNvPr id="3" name="Content Placeholder 2"/>
          <p:cNvSpPr>
            <a:spLocks noGrp="1"/>
          </p:cNvSpPr>
          <p:nvPr>
            <p:ph idx="1"/>
          </p:nvPr>
        </p:nvSpPr>
        <p:spPr>
          <a:xfrm>
            <a:off x="685800" y="1078992"/>
            <a:ext cx="7848600" cy="539800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r>
              <a:rPr lang="en-US" dirty="0"/>
              <a:t>The value list in the IN operator must be enclosed in parentheses and separated by either commas or blanks. Character values must be enclosed in quotation marks.</a:t>
            </a:r>
          </a:p>
        </p:txBody>
      </p:sp>
      <p:sp>
        <p:nvSpPr>
          <p:cNvPr id="13" name="Slide Number Placeholder 3"/>
          <p:cNvSpPr>
            <a:spLocks noGrp="1"/>
          </p:cNvSpPr>
          <p:nvPr>
            <p:ph type="sldNum" sz="quarter" idx="4294967295"/>
          </p:nvPr>
        </p:nvSpPr>
        <p:spPr>
          <a:xfrm>
            <a:off x="0" y="6770688"/>
            <a:ext cx="98425" cy="87312"/>
          </a:xfrm>
        </p:spPr>
        <p:txBody>
          <a:bodyPr/>
          <a:lstStyle/>
          <a:p>
            <a:pPr>
              <a:defRPr/>
            </a:pPr>
            <a:fld id="{CBE3D121-E387-4E3D-AA5D-B76D5711E53A}" type="slidenum">
              <a:rPr lang="en-US"/>
              <a:pPr>
                <a:defRPr/>
              </a:pPr>
              <a:t>18</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06390392"/>
              </p:ext>
            </p:extLst>
          </p:nvPr>
        </p:nvGraphicFramePr>
        <p:xfrm>
          <a:off x="678385" y="1131051"/>
          <a:ext cx="7772400" cy="38770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0000"/>
                    </a:ext>
                  </a:extLst>
                </a:gridCol>
              </a:tblGrid>
              <a:tr h="484632">
                <a:tc>
                  <a:txBody>
                    <a:bodyPr/>
                    <a:lstStyle/>
                    <a:p>
                      <a:pPr algn="ctr"/>
                      <a:r>
                        <a:rPr lang="en-US" sz="2400" b="1" i="0" dirty="0">
                          <a:solidFill>
                            <a:srgbClr val="FFFFFF"/>
                          </a:solidFill>
                          <a:latin typeface="Arial"/>
                        </a:rPr>
                        <a:t>Examples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Gender eq '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Salary ne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Salary&gt;=50000;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Hire_Date&lt;'01Jan2000'd;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4"/>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 in ('AU','US');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5"/>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 in ('AU' 'US');</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6"/>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Order_Type in (1,2,3);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5871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r>
              <a:rPr lang="en-US" dirty="0"/>
              <a:t>Program </a:t>
            </a:r>
            <a:r>
              <a:rPr lang="en-US" b="1" dirty="0"/>
              <a:t>p104a01</a:t>
            </a:r>
            <a:r>
              <a:rPr lang="en-US" dirty="0"/>
              <a:t> contains two WHERE statements. Open and submit the program.</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4: Producing Detail Reports</a:t>
            </a:r>
          </a:p>
        </p:txBody>
      </p:sp>
      <p:graphicFrame>
        <p:nvGraphicFramePr>
          <p:cNvPr id="7" name="Group Organizer"/>
          <p:cNvGraphicFramePr>
            <a:graphicFrameLocks noGrp="1"/>
          </p:cNvGraphicFramePr>
          <p:nvPr>
            <p:extLst>
              <p:ext uri="{D42A27DB-BD31-4B8C-83A1-F6EECF244321}">
                <p14:modId xmlns:p14="http://schemas.microsoft.com/office/powerpoint/2010/main" val="2954520981"/>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4.1 Subsetting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Sorting and Grouping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Enhancing Reports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20829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4.01 Multiple </a:t>
            </a:r>
            <a:r>
              <a:rPr lang="en-US" dirty="0"/>
              <a:t>Choice Poll</a:t>
            </a:r>
          </a:p>
        </p:txBody>
      </p:sp>
      <p:sp>
        <p:nvSpPr>
          <p:cNvPr id="2051" name="Rectangle 5"/>
          <p:cNvSpPr>
            <a:spLocks noGrp="1" noChangeArrowheads="1"/>
          </p:cNvSpPr>
          <p:nvPr>
            <p:ph idx="1"/>
          </p:nvPr>
        </p:nvSpPr>
        <p:spPr/>
        <p:txBody>
          <a:bodyPr/>
          <a:lstStyle/>
          <a:p>
            <a:pPr marL="0" indent="0"/>
            <a:r>
              <a:rPr lang="en-US" dirty="0"/>
              <a:t>Which of the following is true?</a:t>
            </a:r>
          </a:p>
          <a:p>
            <a:pPr marL="0" indent="0"/>
            <a:endParaRPr lang="en-US" sz="800" b="1" dirty="0"/>
          </a:p>
          <a:p>
            <a:pPr lvl="1">
              <a:buClr>
                <a:schemeClr val="tx1"/>
              </a:buClr>
              <a:buSzTx/>
              <a:buFont typeface="Wingdings" pitchFamily="2" charset="2"/>
              <a:buAutoNum type="alphaLcPeriod"/>
            </a:pPr>
            <a:r>
              <a:rPr lang="en-US" dirty="0"/>
              <a:t>The program executes, and applies both WHERE conditions successfully.</a:t>
            </a:r>
          </a:p>
          <a:p>
            <a:pPr lvl="1">
              <a:buClr>
                <a:schemeClr val="tx1"/>
              </a:buClr>
              <a:buSzTx/>
              <a:buFont typeface="Wingdings" pitchFamily="2" charset="2"/>
              <a:buAutoNum type="alphaLcPeriod"/>
            </a:pPr>
            <a:r>
              <a:rPr lang="en-US" dirty="0"/>
              <a:t>The program fails and an error message is written </a:t>
            </a:r>
            <a:br>
              <a:rPr lang="en-US" dirty="0"/>
            </a:br>
            <a:r>
              <a:rPr lang="en-US" dirty="0"/>
              <a:t>to the log.</a:t>
            </a:r>
          </a:p>
          <a:p>
            <a:pPr lvl="1">
              <a:buClr>
                <a:schemeClr val="tx1"/>
              </a:buClr>
              <a:buSzTx/>
              <a:buFont typeface="Wingdings" pitchFamily="2" charset="2"/>
              <a:buAutoNum type="alphaLcPeriod"/>
            </a:pPr>
            <a:r>
              <a:rPr lang="en-US" dirty="0"/>
              <a:t>The program executes, but only the first WHERE condition is applied.</a:t>
            </a:r>
          </a:p>
          <a:p>
            <a:pPr lvl="1">
              <a:buClr>
                <a:schemeClr val="tx1"/>
              </a:buClr>
              <a:buSzTx/>
              <a:buFont typeface="Wingdings" pitchFamily="2" charset="2"/>
              <a:buAutoNum type="alphaLcPeriod"/>
            </a:pPr>
            <a:r>
              <a:rPr lang="en-US" dirty="0"/>
              <a:t>The program executes, but only the second WHERE condition is applied.</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4850" y="4793937"/>
            <a:ext cx="7658100" cy="1810752"/>
          </a:xfrm>
          <a:prstGeom prst="rect">
            <a:avLst/>
          </a:prstGeom>
          <a:solidFill>
            <a:srgbClr val="FFFFFF"/>
          </a:solidFill>
          <a:ln w="38100" cmpd="sng">
            <a:solidFill>
              <a:schemeClr val="tx2"/>
            </a:solidFill>
          </a:ln>
        </p:spPr>
        <p:txBody>
          <a:bodyPr wrap="square" lIns="88900" tIns="88900" rIns="88900" bIns="88900">
            <a:spAutoFit/>
          </a:bodyPr>
          <a:lstStyle/>
          <a:p>
            <a:r>
              <a:rPr lang="en-US" sz="1400" b="1" dirty="0">
                <a:solidFill>
                  <a:srgbClr val="000000"/>
                </a:solidFill>
                <a:latin typeface="SAS Monospace"/>
              </a:rPr>
              <a:t>182  proc print data=orion.sales;</a:t>
            </a:r>
          </a:p>
          <a:p>
            <a:r>
              <a:rPr lang="en-US" sz="1400" b="1" dirty="0">
                <a:solidFill>
                  <a:srgbClr val="000000"/>
                </a:solidFill>
                <a:latin typeface="SAS Monospace"/>
              </a:rPr>
              <a:t>183     where Country='AU';</a:t>
            </a:r>
          </a:p>
          <a:p>
            <a:r>
              <a:rPr lang="en-US" sz="1400" b="1" dirty="0">
                <a:solidFill>
                  <a:srgbClr val="000000"/>
                </a:solidFill>
                <a:latin typeface="SAS Monospace"/>
              </a:rPr>
              <a:t>184     where Salary&lt;30000;</a:t>
            </a:r>
          </a:p>
          <a:p>
            <a:r>
              <a:rPr lang="en-US" sz="1400" b="1" dirty="0">
                <a:solidFill>
                  <a:srgbClr val="0000FF"/>
                </a:solidFill>
                <a:latin typeface="SAS Monospace"/>
              </a:rPr>
              <a:t>NOTE: WHERE clause has been replaced.</a:t>
            </a:r>
          </a:p>
          <a:p>
            <a:r>
              <a:rPr lang="en-US" sz="1400" b="1" dirty="0">
                <a:solidFill>
                  <a:srgbClr val="000000"/>
                </a:solidFill>
                <a:latin typeface="SAS Monospace"/>
              </a:rPr>
              <a:t>185  run;</a:t>
            </a:r>
          </a:p>
          <a:p>
            <a:endParaRPr lang="en-US" sz="800" b="1" dirty="0">
              <a:solidFill>
                <a:srgbClr val="000000"/>
              </a:solidFill>
              <a:latin typeface="SAS Monospace"/>
            </a:endParaRPr>
          </a:p>
          <a:p>
            <a:r>
              <a:rPr lang="en-US" sz="1400" b="1" dirty="0">
                <a:solidFill>
                  <a:srgbClr val="0000FF"/>
                </a:solidFill>
                <a:latin typeface="SAS Monospace"/>
              </a:rPr>
              <a:t>NOTE: There were 134 observations read from the data set ORION.SALES.</a:t>
            </a:r>
          </a:p>
          <a:p>
            <a:r>
              <a:rPr lang="en-US" sz="1400" b="1" dirty="0">
                <a:solidFill>
                  <a:srgbClr val="0000FF"/>
                </a:solidFill>
                <a:latin typeface="SAS Monospace"/>
              </a:rPr>
              <a:t>      WHERE Salary&lt;30000;</a:t>
            </a:r>
          </a:p>
        </p:txBody>
      </p:sp>
      <p:sp>
        <p:nvSpPr>
          <p:cNvPr id="2050" name="Rectangle 4"/>
          <p:cNvSpPr>
            <a:spLocks noGrp="1" noChangeArrowheads="1"/>
          </p:cNvSpPr>
          <p:nvPr>
            <p:ph type="title"/>
          </p:nvPr>
        </p:nvSpPr>
        <p:spPr/>
        <p:txBody>
          <a:bodyPr/>
          <a:lstStyle/>
          <a:p>
            <a:r>
              <a:rPr lang="en-US"/>
              <a:t>4.01 Multiple </a:t>
            </a:r>
            <a:r>
              <a:rPr lang="en-US" dirty="0"/>
              <a:t>Choice Poll – Correct Answer</a:t>
            </a:r>
          </a:p>
        </p:txBody>
      </p:sp>
      <p:sp>
        <p:nvSpPr>
          <p:cNvPr id="2051" name="Rectangle 5"/>
          <p:cNvSpPr>
            <a:spLocks noGrp="1" noChangeArrowheads="1"/>
          </p:cNvSpPr>
          <p:nvPr>
            <p:ph idx="1"/>
          </p:nvPr>
        </p:nvSpPr>
        <p:spPr/>
        <p:txBody>
          <a:bodyPr/>
          <a:lstStyle/>
          <a:p>
            <a:pPr marL="0" indent="0"/>
            <a:r>
              <a:rPr lang="en-US" dirty="0"/>
              <a:t>Which of the following is true?</a:t>
            </a:r>
          </a:p>
          <a:p>
            <a:pPr marL="0" indent="0"/>
            <a:endParaRPr lang="en-US" sz="800" b="1" dirty="0"/>
          </a:p>
          <a:p>
            <a:pPr lvl="1">
              <a:buClr>
                <a:schemeClr val="tx1"/>
              </a:buClr>
              <a:buSzTx/>
              <a:buFont typeface="Wingdings" pitchFamily="2" charset="2"/>
              <a:buAutoNum type="alphaLcPeriod"/>
            </a:pPr>
            <a:r>
              <a:rPr lang="en-US" dirty="0"/>
              <a:t>The program executes, and applies both WHERE conditions successfully.</a:t>
            </a:r>
          </a:p>
          <a:p>
            <a:pPr lvl="1">
              <a:buClr>
                <a:schemeClr val="tx1"/>
              </a:buClr>
              <a:buSzTx/>
              <a:buFont typeface="Wingdings" pitchFamily="2" charset="2"/>
              <a:buAutoNum type="alphaLcPeriod"/>
            </a:pPr>
            <a:r>
              <a:rPr lang="en-US" dirty="0"/>
              <a:t>The program fails and an error message is written </a:t>
            </a:r>
            <a:br>
              <a:rPr lang="en-US" dirty="0"/>
            </a:br>
            <a:r>
              <a:rPr lang="en-US" dirty="0"/>
              <a:t>to the log.</a:t>
            </a:r>
          </a:p>
          <a:p>
            <a:pPr lvl="1">
              <a:buClr>
                <a:schemeClr val="tx1"/>
              </a:buClr>
              <a:buSzTx/>
              <a:buFont typeface="Wingdings" pitchFamily="2" charset="2"/>
              <a:buAutoNum type="alphaLcPeriod"/>
            </a:pPr>
            <a:r>
              <a:rPr lang="en-US" dirty="0"/>
              <a:t>The program executes, but only the first WHERE condition is applied.</a:t>
            </a:r>
          </a:p>
          <a:p>
            <a:pPr lvl="1">
              <a:buClr>
                <a:schemeClr val="tx1"/>
              </a:buClr>
              <a:buSzTx/>
              <a:buFont typeface="Wingdings" pitchFamily="2" charset="2"/>
              <a:buAutoNum type="alphaLcPeriod"/>
            </a:pPr>
            <a:r>
              <a:rPr lang="en-US" dirty="0"/>
              <a:t>The program executes, but only the second WHERE condition is applied.</a:t>
            </a:r>
          </a:p>
        </p:txBody>
      </p:sp>
      <p:sp>
        <p:nvSpPr>
          <p:cNvPr id="2" name="Oval 1"/>
          <p:cNvSpPr/>
          <p:nvPr/>
        </p:nvSpPr>
        <p:spPr bwMode="auto">
          <a:xfrm>
            <a:off x="647247" y="3991784"/>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8" name="Rectangle 7"/>
          <p:cNvSpPr/>
          <p:nvPr>
            <p:custDataLst>
              <p:tags r:id="rId2"/>
            </p:custDataLst>
          </p:nvPr>
        </p:nvSpPr>
        <p:spPr bwMode="auto">
          <a:xfrm>
            <a:off x="774668" y="5501639"/>
            <a:ext cx="3908168"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3"/>
            </p:custDataLst>
          </p:nvPr>
        </p:nvSpPr>
        <p:spPr bwMode="auto">
          <a:xfrm>
            <a:off x="1348509" y="6258009"/>
            <a:ext cx="2142836"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15682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Logical Operators</a:t>
            </a:r>
          </a:p>
        </p:txBody>
      </p:sp>
      <p:sp>
        <p:nvSpPr>
          <p:cNvPr id="50179" name="Rectangle 3"/>
          <p:cNvSpPr>
            <a:spLocks noGrp="1" noChangeArrowheads="1"/>
          </p:cNvSpPr>
          <p:nvPr>
            <p:ph type="body" sz="half" idx="1"/>
          </p:nvPr>
        </p:nvSpPr>
        <p:spPr>
          <a:xfrm>
            <a:off x="685800" y="1071563"/>
            <a:ext cx="7797800" cy="4267200"/>
          </a:xfrm>
        </p:spPr>
        <p:txBody>
          <a:bodyPr/>
          <a:lstStyle/>
          <a:p>
            <a:r>
              <a:rPr lang="en-US" i="1" dirty="0"/>
              <a:t>Logical operators</a:t>
            </a:r>
            <a:r>
              <a:rPr lang="en-US" dirty="0"/>
              <a:t> combine or modify WHERE expressions. </a:t>
            </a:r>
          </a:p>
          <a:p>
            <a:endParaRPr lang="en-US" dirty="0"/>
          </a:p>
          <a:p>
            <a:endParaRPr lang="en-US" dirty="0"/>
          </a:p>
          <a:p>
            <a:endParaRPr lang="en-US" dirty="0"/>
          </a:p>
          <a:p>
            <a:endParaRPr lang="en-US" dirty="0"/>
          </a:p>
          <a:p>
            <a:endParaRPr lang="en-US" dirty="0"/>
          </a:p>
          <a:p>
            <a:endParaRPr lang="en-US" dirty="0"/>
          </a:p>
          <a:p>
            <a:endParaRPr lang="en-US" dirty="0"/>
          </a:p>
          <a:p>
            <a:pPr marL="0" indent="0" eaLnBrk="1" hangingPunct="1"/>
            <a:endParaRPr lang="en-US" i="1" dirty="0"/>
          </a:p>
        </p:txBody>
      </p:sp>
      <p:sp>
        <p:nvSpPr>
          <p:cNvPr id="26" name="Slide Number Placeholder 5"/>
          <p:cNvSpPr>
            <a:spLocks noGrp="1"/>
          </p:cNvSpPr>
          <p:nvPr>
            <p:ph type="sldNum" sz="quarter" idx="10"/>
          </p:nvPr>
        </p:nvSpPr>
        <p:spPr/>
        <p:txBody>
          <a:bodyPr/>
          <a:lstStyle/>
          <a:p>
            <a:pPr>
              <a:defRPr/>
            </a:pPr>
            <a:fld id="{90EAE187-7279-4B40-8B3A-6AE4D043CB41}" type="slidenum">
              <a:rPr lang="en-US"/>
              <a:pPr>
                <a:defRPr/>
              </a:pPr>
              <a:t>22</a:t>
            </a:fld>
            <a:endParaRPr lang="en-US" b="0" dirty="0">
              <a:latin typeface="Times New Roman" pitchFamily="18" charset="0"/>
            </a:endParaRPr>
          </a:p>
        </p:txBody>
      </p:sp>
      <p:sp>
        <p:nvSpPr>
          <p:cNvPr id="8" name="Rectangle 7"/>
          <p:cNvSpPr/>
          <p:nvPr/>
        </p:nvSpPr>
        <p:spPr>
          <a:xfrm>
            <a:off x="685800" y="1942267"/>
            <a:ext cx="7772400" cy="143526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print data=orion.sales;</a:t>
            </a:r>
          </a:p>
          <a:p>
            <a:pPr>
              <a:lnSpc>
                <a:spcPct val="85000"/>
              </a:lnSpc>
            </a:pPr>
            <a:r>
              <a:rPr lang="en-US" b="1" dirty="0">
                <a:latin typeface="Courier New"/>
              </a:rPr>
              <a:t>   where Country='AU' and</a:t>
            </a:r>
          </a:p>
          <a:p>
            <a:pPr>
              <a:lnSpc>
                <a:spcPct val="85000"/>
              </a:lnSpc>
            </a:pPr>
            <a:r>
              <a:rPr lang="en-US" b="1" dirty="0">
                <a:latin typeface="Courier New"/>
              </a:rPr>
              <a:t>         Salary&lt;30000;</a:t>
            </a:r>
          </a:p>
          <a:p>
            <a:pPr>
              <a:lnSpc>
                <a:spcPct val="85000"/>
              </a:lnSpc>
            </a:pPr>
            <a:r>
              <a:rPr lang="en-US" b="1" dirty="0">
                <a:latin typeface="Courier New"/>
              </a:rPr>
              <a:t>run;</a:t>
            </a:r>
          </a:p>
        </p:txBody>
      </p:sp>
      <p:sp>
        <p:nvSpPr>
          <p:cNvPr id="2" name="TextBox 1"/>
          <p:cNvSpPr txBox="1"/>
          <p:nvPr>
            <p:custDataLst>
              <p:tags r:id="rId1"/>
            </p:custDataLst>
          </p:nvPr>
        </p:nvSpPr>
        <p:spPr>
          <a:xfrm>
            <a:off x="2645979" y="3158102"/>
            <a:ext cx="5913230" cy="918200"/>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700000">
              <a:srgbClr val="000000">
                <a:alpha val="40000"/>
              </a:srgbClr>
            </a:outerShdw>
          </a:effectLst>
        </p:spPr>
        <p:txBody>
          <a:bodyPr vert="horz" wrap="square" lIns="88900" tIns="88900" rIns="88900" bIns="88900" rtlCol="0">
            <a:spAutoFit/>
          </a:bodyPr>
          <a:lstStyle/>
          <a:p>
            <a:r>
              <a:rPr lang="en-US" b="1" dirty="0">
                <a:solidFill>
                  <a:srgbClr val="000000"/>
                </a:solidFill>
              </a:rPr>
              <a:t>WHERE</a:t>
            </a:r>
            <a:r>
              <a:rPr lang="en-US" dirty="0">
                <a:solidFill>
                  <a:srgbClr val="000000"/>
                </a:solidFill>
              </a:rPr>
              <a:t> </a:t>
            </a:r>
            <a:r>
              <a:rPr lang="en-US" i="1" dirty="0">
                <a:solidFill>
                  <a:srgbClr val="000000"/>
                </a:solidFill>
              </a:rPr>
              <a:t>WHERE-expression-1</a:t>
            </a:r>
            <a:r>
              <a:rPr lang="en-US" dirty="0">
                <a:solidFill>
                  <a:srgbClr val="000000"/>
                </a:solidFill>
              </a:rPr>
              <a:t> AND | OR </a:t>
            </a:r>
          </a:p>
          <a:p>
            <a:r>
              <a:rPr lang="en-US" dirty="0">
                <a:solidFill>
                  <a:srgbClr val="000000"/>
                </a:solidFill>
              </a:rPr>
              <a:t>               </a:t>
            </a:r>
            <a:r>
              <a:rPr lang="en-US" i="1" dirty="0">
                <a:solidFill>
                  <a:srgbClr val="000000"/>
                </a:solidFill>
              </a:rPr>
              <a:t>WHERE-expression-n</a:t>
            </a:r>
            <a:r>
              <a:rPr lang="en-US" b="1" dirty="0">
                <a:solidFill>
                  <a:srgbClr val="000000"/>
                </a:solidFill>
              </a:rPr>
              <a:t>;</a:t>
            </a:r>
          </a:p>
        </p:txBody>
      </p:sp>
      <p:sp>
        <p:nvSpPr>
          <p:cNvPr id="5" name="Rectangle 4"/>
          <p:cNvSpPr/>
          <p:nvPr>
            <p:custDataLst>
              <p:tags r:id="rId2"/>
            </p:custDataLst>
          </p:nvPr>
        </p:nvSpPr>
        <p:spPr bwMode="auto">
          <a:xfrm>
            <a:off x="1288152" y="2342063"/>
            <a:ext cx="4199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2341821" y="2659899"/>
            <a:ext cx="251229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p104d03</a:t>
            </a:r>
          </a:p>
        </p:txBody>
      </p:sp>
    </p:spTree>
    <p:extLst>
      <p:ext uri="{BB962C8B-B14F-4D97-AF65-F5344CB8AC3E}">
        <p14:creationId xmlns:p14="http://schemas.microsoft.com/office/powerpoint/2010/main" val="381138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p:txBody>
          <a:bodyPr/>
          <a:lstStyle/>
          <a:p>
            <a:r>
              <a:rPr lang="en-US" dirty="0"/>
              <a:t>Partial SAS Log</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23</a:t>
            </a:fld>
            <a:endParaRPr lang="en-US" b="0" dirty="0">
              <a:latin typeface="Times New Roman" pitchFamily="18" charset="0"/>
            </a:endParaRPr>
          </a:p>
        </p:txBody>
      </p:sp>
      <p:grpSp>
        <p:nvGrpSpPr>
          <p:cNvPr id="6" name="Group 5"/>
          <p:cNvGrpSpPr/>
          <p:nvPr/>
        </p:nvGrpSpPr>
        <p:grpSpPr>
          <a:xfrm>
            <a:off x="341244" y="1493039"/>
            <a:ext cx="8455232" cy="1903085"/>
            <a:chOff x="443508" y="1550789"/>
            <a:chExt cx="8455232" cy="1903085"/>
          </a:xfrm>
        </p:grpSpPr>
        <p:sp>
          <p:nvSpPr>
            <p:cNvPr id="7" name="Rectangle 6"/>
            <p:cNvSpPr/>
            <p:nvPr/>
          </p:nvSpPr>
          <p:spPr>
            <a:xfrm>
              <a:off x="443508" y="1550789"/>
              <a:ext cx="8455232" cy="190308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67   proc print data=orion.sales;</a:t>
              </a:r>
            </a:p>
            <a:p>
              <a:r>
                <a:rPr lang="en-US" sz="1600" b="1" dirty="0">
                  <a:solidFill>
                    <a:srgbClr val="000000"/>
                  </a:solidFill>
                  <a:latin typeface="SAS Monospace"/>
                </a:rPr>
                <a:t>68      where Country='AU' and</a:t>
              </a:r>
            </a:p>
            <a:p>
              <a:r>
                <a:rPr lang="en-US" sz="1600" b="1" dirty="0">
                  <a:solidFill>
                    <a:srgbClr val="000000"/>
                  </a:solidFill>
                  <a:latin typeface="SAS Monospace"/>
                </a:rPr>
                <a:t>69            Salary&lt;30000;</a:t>
              </a:r>
            </a:p>
            <a:p>
              <a:r>
                <a:rPr lang="en-US" sz="1600" b="1" dirty="0">
                  <a:solidFill>
                    <a:srgbClr val="000000"/>
                  </a:solidFill>
                  <a:latin typeface="SAS Monospace"/>
                </a:rPr>
                <a:t>70   run;</a:t>
              </a:r>
            </a:p>
            <a:p>
              <a:endParaRPr lang="en-US" sz="1600" b="1" dirty="0">
                <a:solidFill>
                  <a:srgbClr val="000000"/>
                </a:solidFill>
                <a:latin typeface="SAS Monospace"/>
              </a:endParaRPr>
            </a:p>
            <a:p>
              <a:r>
                <a:rPr lang="en-US" sz="1600" b="1" dirty="0">
                  <a:solidFill>
                    <a:srgbClr val="0000FF"/>
                  </a:solidFill>
                  <a:latin typeface="SAS Monospace"/>
                </a:rPr>
                <a:t>NOTE: There were 51 observations read from the data set ORION.SALES. </a:t>
              </a:r>
            </a:p>
            <a:p>
              <a:r>
                <a:rPr lang="en-US" sz="1600" b="1" dirty="0">
                  <a:solidFill>
                    <a:srgbClr val="0000FF"/>
                  </a:solidFill>
                  <a:latin typeface="SAS Monospace"/>
                </a:rPr>
                <a:t>WHERE (Country='AU') and (Salary&lt;30000);</a:t>
              </a:r>
            </a:p>
          </p:txBody>
        </p:sp>
        <p:sp>
          <p:nvSpPr>
            <p:cNvPr id="8" name="Rectangle 7"/>
            <p:cNvSpPr/>
            <p:nvPr>
              <p:custDataLst>
                <p:tags r:id="rId1"/>
              </p:custDataLst>
            </p:nvPr>
          </p:nvSpPr>
          <p:spPr bwMode="auto">
            <a:xfrm>
              <a:off x="2611928" y="2853512"/>
              <a:ext cx="18098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2"/>
              </p:custDataLst>
            </p:nvPr>
          </p:nvSpPr>
          <p:spPr bwMode="auto">
            <a:xfrm>
              <a:off x="549003" y="3083630"/>
              <a:ext cx="48260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553559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Logical Operator Priority</a:t>
            </a:r>
          </a:p>
        </p:txBody>
      </p:sp>
      <p:sp>
        <p:nvSpPr>
          <p:cNvPr id="50179" name="Rectangle 3"/>
          <p:cNvSpPr>
            <a:spLocks noGrp="1" noChangeArrowheads="1"/>
          </p:cNvSpPr>
          <p:nvPr>
            <p:ph type="body" sz="half" idx="1"/>
          </p:nvPr>
        </p:nvSpPr>
        <p:spPr>
          <a:xfrm>
            <a:off x="685800" y="1042987"/>
            <a:ext cx="7797800" cy="5440073"/>
          </a:xfrm>
        </p:spPr>
        <p:txBody>
          <a:bodyPr/>
          <a:lstStyle/>
          <a:p>
            <a:r>
              <a:rPr lang="en-US" dirty="0"/>
              <a:t>The operators can be written as symbols or mnemonics, and parentheses can be added to modify the order of evaluation.</a:t>
            </a:r>
          </a:p>
          <a:p>
            <a:endParaRPr lang="en-US" dirty="0"/>
          </a:p>
          <a:p>
            <a:endParaRPr lang="en-US" dirty="0"/>
          </a:p>
          <a:p>
            <a:endParaRPr lang="en-US" dirty="0"/>
          </a:p>
          <a:p>
            <a:endParaRPr lang="en-US" dirty="0"/>
          </a:p>
          <a:p>
            <a:endParaRPr lang="en-US" dirty="0"/>
          </a:p>
          <a:p>
            <a:endParaRPr lang="en-US" dirty="0"/>
          </a:p>
          <a:p>
            <a:r>
              <a:rPr lang="en-US" dirty="0"/>
              <a:t>The NOT operator modifies a condition by finding </a:t>
            </a:r>
            <a:br>
              <a:rPr lang="en-US" dirty="0"/>
            </a:br>
            <a:r>
              <a:rPr lang="en-US" dirty="0"/>
              <a:t>the complement of the specified criteria.</a:t>
            </a:r>
          </a:p>
        </p:txBody>
      </p:sp>
      <p:sp>
        <p:nvSpPr>
          <p:cNvPr id="26" name="Slide Number Placeholder 5"/>
          <p:cNvSpPr>
            <a:spLocks noGrp="1"/>
          </p:cNvSpPr>
          <p:nvPr>
            <p:ph type="sldNum" sz="quarter" idx="10"/>
          </p:nvPr>
        </p:nvSpPr>
        <p:spPr/>
        <p:txBody>
          <a:bodyPr/>
          <a:lstStyle/>
          <a:p>
            <a:pPr>
              <a:defRPr/>
            </a:pPr>
            <a:fld id="{90EAE187-7279-4B40-8B3A-6AE4D043CB41}" type="slidenum">
              <a:rPr lang="en-US"/>
              <a:pPr>
                <a:defRPr/>
              </a:pPr>
              <a:t>24</a:t>
            </a:fld>
            <a:endParaRPr lang="en-US" b="0" dirty="0">
              <a:latin typeface="Times New Roman" pitchFamily="18" charset="0"/>
            </a:endParaRPr>
          </a:p>
        </p:txBody>
      </p:sp>
      <p:graphicFrame>
        <p:nvGraphicFramePr>
          <p:cNvPr id="10" name="Group 238"/>
          <p:cNvGraphicFramePr>
            <a:graphicFrameLocks noGrp="1"/>
          </p:cNvGraphicFramePr>
          <p:nvPr>
            <p:extLst>
              <p:ext uri="{D42A27DB-BD31-4B8C-83A1-F6EECF244321}">
                <p14:modId xmlns:p14="http://schemas.microsoft.com/office/powerpoint/2010/main" val="1654030050"/>
              </p:ext>
            </p:extLst>
          </p:nvPr>
        </p:nvGraphicFramePr>
        <p:xfrm>
          <a:off x="2231284" y="2286000"/>
          <a:ext cx="4636655" cy="2174240"/>
        </p:xfrm>
        <a:graphic>
          <a:graphicData uri="http://schemas.openxmlformats.org/drawingml/2006/table">
            <a:tbl>
              <a:tblPr/>
              <a:tblGrid>
                <a:gridCol w="1519382">
                  <a:extLst>
                    <a:ext uri="{9D8B030D-6E8A-4147-A177-3AD203B41FA5}">
                      <a16:colId xmlns:a16="http://schemas.microsoft.com/office/drawing/2014/main" val="20000"/>
                    </a:ext>
                  </a:extLst>
                </a:gridCol>
                <a:gridCol w="1856509">
                  <a:extLst>
                    <a:ext uri="{9D8B030D-6E8A-4147-A177-3AD203B41FA5}">
                      <a16:colId xmlns:a16="http://schemas.microsoft.com/office/drawing/2014/main" val="20001"/>
                    </a:ext>
                  </a:extLst>
                </a:gridCol>
                <a:gridCol w="1260764">
                  <a:extLst>
                    <a:ext uri="{9D8B030D-6E8A-4147-A177-3AD203B41FA5}">
                      <a16:colId xmlns:a16="http://schemas.microsoft.com/office/drawing/2014/main" val="20002"/>
                    </a:ext>
                  </a:extLst>
                </a:gridCol>
              </a:tblGrid>
              <a:tr h="49016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a:rPr>
                        <a:t>Symbol</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a:rPr>
                        <a:t>Mnemonic</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a:rPr>
                        <a:t>Priority</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901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    </a:t>
                      </a:r>
                      <a:r>
                        <a:rPr kumimoji="0" lang="en-US" sz="2400" b="0" i="0" u="none" strike="noStrike" cap="none" normalizeH="0" baseline="0" dirty="0">
                          <a:ln>
                            <a:noFill/>
                          </a:ln>
                          <a:solidFill>
                            <a:srgbClr val="000000"/>
                          </a:solidFill>
                          <a:effectLst/>
                          <a:latin typeface="Arial"/>
                          <a:cs typeface="Arial" charset="0"/>
                        </a:rPr>
                        <a:t>¬</a:t>
                      </a:r>
                      <a:r>
                        <a:rPr kumimoji="0" lang="en-US" sz="2400" b="0" i="0" u="none" strike="noStrike" cap="none" normalizeH="0" baseline="0" dirty="0">
                          <a:ln>
                            <a:noFill/>
                          </a:ln>
                          <a:solidFill>
                            <a:srgbClr val="000000"/>
                          </a:solidFill>
                          <a:effectLst/>
                          <a:latin typeface="Arial"/>
                        </a:rPr>
                        <a:t>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NOT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I</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901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&amp;</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AND</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II</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901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OR</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III</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469200" y="5674441"/>
            <a:ext cx="8183880" cy="493468"/>
          </a:xfrm>
          <a:prstGeom prst="rect">
            <a:avLst/>
          </a:prstGeom>
          <a:solidFill>
            <a:srgbClr val="FFFFFF"/>
          </a:solidFill>
          <a:ln w="38100" cmpd="sng">
            <a:solidFill>
              <a:schemeClr val="tx2"/>
            </a:solidFill>
          </a:ln>
        </p:spPr>
        <p:txBody>
          <a:bodyPr vert="horz" wrap="none" lIns="88900" tIns="88900" rIns="0" bIns="88900" rtlCol="0">
            <a:spAutoFit/>
          </a:bodyPr>
          <a:lstStyle/>
          <a:p>
            <a:pPr>
              <a:lnSpc>
                <a:spcPct val="85000"/>
              </a:lnSpc>
            </a:pPr>
            <a:r>
              <a:rPr lang="en-US" b="1" dirty="0">
                <a:latin typeface="Courier New"/>
              </a:rPr>
              <a:t>where City not in ('London','Rome','Paris');</a:t>
            </a:r>
          </a:p>
        </p:txBody>
      </p:sp>
      <p:sp>
        <p:nvSpPr>
          <p:cNvPr id="7" name="Rectangle 6"/>
          <p:cNvSpPr/>
          <p:nvPr>
            <p:custDataLst>
              <p:tags r:id="rId1"/>
            </p:custDataLst>
          </p:nvPr>
        </p:nvSpPr>
        <p:spPr bwMode="auto">
          <a:xfrm>
            <a:off x="2568011" y="5758869"/>
            <a:ext cx="547751" cy="32461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5540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Logical Operators</a:t>
            </a:r>
          </a:p>
        </p:txBody>
      </p:sp>
      <p:sp>
        <p:nvSpPr>
          <p:cNvPr id="8" name="Slide Number Placeholder 3"/>
          <p:cNvSpPr>
            <a:spLocks noGrp="1"/>
          </p:cNvSpPr>
          <p:nvPr>
            <p:ph type="sldNum" sz="quarter" idx="10"/>
          </p:nvPr>
        </p:nvSpPr>
        <p:spPr/>
        <p:txBody>
          <a:bodyPr/>
          <a:lstStyle/>
          <a:p>
            <a:pPr>
              <a:defRPr/>
            </a:pPr>
            <a:fld id="{28BD5EAC-B7FE-4CCA-9C72-F969772CAE22}" type="slidenum">
              <a:rPr lang="en-US"/>
              <a:pPr>
                <a:defRPr/>
              </a:pPr>
              <a:t>25</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70155684"/>
              </p:ext>
            </p:extLst>
          </p:nvPr>
        </p:nvGraphicFramePr>
        <p:xfrm>
          <a:off x="688156" y="1141484"/>
          <a:ext cx="7772400" cy="3296802"/>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0000"/>
                    </a:ext>
                  </a:extLst>
                </a:gridCol>
              </a:tblGrid>
              <a:tr h="538161">
                <a:tc>
                  <a:txBody>
                    <a:bodyPr/>
                    <a:lstStyle/>
                    <a:p>
                      <a:pPr algn="ctr"/>
                      <a:r>
                        <a:rPr lang="en-US" sz="2400" b="1" i="0" dirty="0">
                          <a:solidFill>
                            <a:srgbClr val="FFFFFF"/>
                          </a:solidFill>
                          <a:latin typeface="Arial"/>
                        </a:rPr>
                        <a:t>Examples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38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 ne 'AU' and Salary&gt;=50000;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38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Gender eq 'M' or Salary ge 50000;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538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Country='AU' or Country='US';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bg2">
                        <a:lumMod val="20000"/>
                        <a:lumOff val="80000"/>
                      </a:schemeClr>
                    </a:solidFill>
                  </a:tcPr>
                </a:tc>
                <a:extLst>
                  <a:ext uri="{0D108BD9-81ED-4DB2-BD59-A6C34878D82A}">
                    <a16:rowId xmlns:a16="http://schemas.microsoft.com/office/drawing/2014/main" val="10003"/>
                  </a:ext>
                </a:extLst>
              </a:tr>
              <a:tr h="572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 in ('AU','US');</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572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Country not in ('AU','US');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E6E6E6"/>
                    </a:solidFill>
                  </a:tcPr>
                </a:tc>
                <a:extLst>
                  <a:ext uri="{0D108BD9-81ED-4DB2-BD59-A6C34878D82A}">
                    <a16:rowId xmlns:a16="http://schemas.microsoft.com/office/drawing/2014/main" val="10005"/>
                  </a:ext>
                </a:extLst>
              </a:tr>
            </a:tbl>
          </a:graphicData>
        </a:graphic>
      </p:graphicFrame>
      <p:sp>
        <p:nvSpPr>
          <p:cNvPr id="6" name="Line Callout 2 5"/>
          <p:cNvSpPr/>
          <p:nvPr/>
        </p:nvSpPr>
        <p:spPr bwMode="auto">
          <a:xfrm>
            <a:off x="1110341" y="4859763"/>
            <a:ext cx="3081648" cy="487313"/>
          </a:xfrm>
          <a:prstGeom prst="borderCallout2">
            <a:avLst>
              <a:gd name="adj1" fmla="val 18750"/>
              <a:gd name="adj2" fmla="val 0"/>
              <a:gd name="adj3" fmla="val 18750"/>
              <a:gd name="adj4" fmla="val -29839"/>
              <a:gd name="adj5" fmla="val -326151"/>
              <a:gd name="adj6" fmla="val -2909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equivalent expressions</a:t>
            </a:r>
          </a:p>
        </p:txBody>
      </p:sp>
      <p:sp>
        <p:nvSpPr>
          <p:cNvPr id="7" name="Left Brace 6"/>
          <p:cNvSpPr/>
          <p:nvPr/>
        </p:nvSpPr>
        <p:spPr bwMode="auto">
          <a:xfrm>
            <a:off x="261258" y="2723579"/>
            <a:ext cx="427512" cy="1104406"/>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a:ln>
                <a:noFill/>
              </a:ln>
              <a:solidFill>
                <a:srgbClr val="292929"/>
              </a:solidFill>
              <a:effectLst/>
              <a:latin typeface="Arial" charset="0"/>
            </a:endParaRPr>
          </a:p>
        </p:txBody>
      </p:sp>
      <p:sp>
        <p:nvSpPr>
          <p:cNvPr id="10" name="TextBox 9"/>
          <p:cNvSpPr txBox="1"/>
          <p:nvPr/>
        </p:nvSpPr>
        <p:spPr>
          <a:xfrm>
            <a:off x="1199792" y="5726476"/>
            <a:ext cx="7347140" cy="369332"/>
          </a:xfrm>
          <a:prstGeom prst="rect">
            <a:avLst/>
          </a:prstGeom>
          <a:noFill/>
        </p:spPr>
        <p:txBody>
          <a:bodyPr wrap="none" lIns="0" tIns="0" rIns="0" bIns="0" rtlCol="0">
            <a:spAutoFit/>
          </a:bodyPr>
          <a:lstStyle/>
          <a:p>
            <a:r>
              <a:rPr lang="en-US" dirty="0">
                <a:solidFill>
                  <a:srgbClr val="000000"/>
                </a:solidFill>
              </a:rPr>
              <a:t>You should use only one WHERE statement in a step.</a:t>
            </a:r>
          </a:p>
        </p:txBody>
      </p:sp>
      <p:pic>
        <p:nvPicPr>
          <p:cNvPr id="11" name="Picture 10"/>
          <p:cNvPicPr>
            <a:picLocks/>
          </p:cNvPicPr>
          <p:nvPr/>
        </p:nvPicPr>
        <p:blipFill>
          <a:blip r:embed="rId3">
            <a:extLst>
              <a:ext uri="{28A0092B-C50C-407E-A947-70E740481C1C}">
                <a14:useLocalDpi xmlns:a14="http://schemas.microsoft.com/office/drawing/2010/main" val="0"/>
              </a:ext>
            </a:extLst>
          </a:blip>
          <a:stretch>
            <a:fillRect/>
          </a:stretch>
        </p:blipFill>
        <p:spPr>
          <a:xfrm>
            <a:off x="646923" y="5638800"/>
            <a:ext cx="503174" cy="503174"/>
          </a:xfrm>
          <a:prstGeom prst="rect">
            <a:avLst/>
          </a:prstGeom>
        </p:spPr>
      </p:pic>
    </p:spTree>
    <p:extLst>
      <p:ext uri="{BB962C8B-B14F-4D97-AF65-F5344CB8AC3E}">
        <p14:creationId xmlns:p14="http://schemas.microsoft.com/office/powerpoint/2010/main" val="2248501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Answer Poll</a:t>
            </a:r>
          </a:p>
        </p:txBody>
      </p:sp>
      <p:sp>
        <p:nvSpPr>
          <p:cNvPr id="3075" name="Rectangle 5"/>
          <p:cNvSpPr>
            <a:spLocks noGrp="1" noChangeArrowheads="1"/>
          </p:cNvSpPr>
          <p:nvPr>
            <p:ph idx="1"/>
          </p:nvPr>
        </p:nvSpPr>
        <p:spPr>
          <a:xfrm>
            <a:off x="685800" y="1074738"/>
            <a:ext cx="7848600" cy="4945062"/>
          </a:xfrm>
        </p:spPr>
        <p:txBody>
          <a:bodyPr/>
          <a:lstStyle/>
          <a:p>
            <a:r>
              <a:rPr lang="en-US" dirty="0"/>
              <a:t>Which WHERE statement correctly subsets the numeric values for May, June, or July and missing character names?</a:t>
            </a:r>
          </a:p>
          <a:p>
            <a:endParaRPr lang="en-US" dirty="0"/>
          </a:p>
          <a:p>
            <a:r>
              <a:rPr lang="en-US" dirty="0"/>
              <a:t>a.</a:t>
            </a:r>
          </a:p>
          <a:p>
            <a:endParaRPr lang="en-US" dirty="0"/>
          </a:p>
          <a:p>
            <a:endParaRPr lang="en-US" dirty="0"/>
          </a:p>
          <a:p>
            <a:r>
              <a:rPr lang="en-US" dirty="0"/>
              <a:t>b.</a:t>
            </a:r>
          </a:p>
          <a:p>
            <a:endParaRPr lang="en-US" dirty="0"/>
          </a:p>
          <a:p>
            <a:endParaRPr lang="en-US" dirty="0"/>
          </a:p>
          <a:p>
            <a:r>
              <a:rPr lang="en-US" dirty="0"/>
              <a:t>c.</a:t>
            </a:r>
          </a:p>
        </p:txBody>
      </p:sp>
      <p:sp>
        <p:nvSpPr>
          <p:cNvPr id="4" name="Text Box 5"/>
          <p:cNvSpPr txBox="1">
            <a:spLocks noChangeArrowheads="1"/>
          </p:cNvSpPr>
          <p:nvPr/>
        </p:nvSpPr>
        <p:spPr bwMode="auto">
          <a:xfrm>
            <a:off x="1244600" y="3716338"/>
            <a:ext cx="5445125"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(5,6,7)</a:t>
            </a:r>
          </a:p>
          <a:p>
            <a:pPr>
              <a:lnSpc>
                <a:spcPct val="85000"/>
              </a:lnSpc>
            </a:pPr>
            <a:r>
              <a:rPr lang="en-US" b="1" dirty="0">
                <a:latin typeface="Courier New" pitchFamily="49" charset="0"/>
              </a:rPr>
              <a:t>      and Names=' ';</a:t>
            </a:r>
          </a:p>
        </p:txBody>
      </p:sp>
      <p:sp>
        <p:nvSpPr>
          <p:cNvPr id="5" name="Text Box 6"/>
          <p:cNvSpPr txBox="1">
            <a:spLocks noChangeArrowheads="1"/>
          </p:cNvSpPr>
          <p:nvPr/>
        </p:nvSpPr>
        <p:spPr bwMode="auto">
          <a:xfrm>
            <a:off x="1228725" y="2416175"/>
            <a:ext cx="5461000"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(5-7) </a:t>
            </a:r>
          </a:p>
          <a:p>
            <a:pPr>
              <a:lnSpc>
                <a:spcPct val="85000"/>
              </a:lnSpc>
            </a:pPr>
            <a:r>
              <a:rPr lang="en-US" b="1" dirty="0">
                <a:latin typeface="Courier New" pitchFamily="49" charset="0"/>
              </a:rPr>
              <a:t>      and Names=.;</a:t>
            </a:r>
          </a:p>
        </p:txBody>
      </p:sp>
      <p:sp>
        <p:nvSpPr>
          <p:cNvPr id="6" name="Text Box 11"/>
          <p:cNvSpPr txBox="1">
            <a:spLocks noChangeArrowheads="1"/>
          </p:cNvSpPr>
          <p:nvPr/>
        </p:nvSpPr>
        <p:spPr bwMode="auto">
          <a:xfrm>
            <a:off x="1222603" y="5021943"/>
            <a:ext cx="5489575" cy="730250"/>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('5','6','7')</a:t>
            </a:r>
          </a:p>
          <a:p>
            <a:pPr>
              <a:lnSpc>
                <a:spcPct val="85000"/>
              </a:lnSpc>
            </a:pPr>
            <a:r>
              <a:rPr lang="en-US" b="1" dirty="0">
                <a:latin typeface="Courier New" pitchFamily="49" charset="0"/>
              </a:rPr>
              <a:t>      and Names='.';</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Answer Poll – Correct Answer</a:t>
            </a:r>
          </a:p>
        </p:txBody>
      </p:sp>
      <p:sp>
        <p:nvSpPr>
          <p:cNvPr id="3075" name="Rectangle 5"/>
          <p:cNvSpPr>
            <a:spLocks noGrp="1" noChangeArrowheads="1"/>
          </p:cNvSpPr>
          <p:nvPr>
            <p:ph idx="1"/>
          </p:nvPr>
        </p:nvSpPr>
        <p:spPr>
          <a:xfrm>
            <a:off x="685800" y="1074738"/>
            <a:ext cx="7848600" cy="4868862"/>
          </a:xfrm>
        </p:spPr>
        <p:txBody>
          <a:bodyPr/>
          <a:lstStyle/>
          <a:p>
            <a:r>
              <a:rPr lang="en-US" dirty="0"/>
              <a:t>Which WHERE statement correctly subsets the numeric values for May, June, or July and missing character names?</a:t>
            </a:r>
          </a:p>
          <a:p>
            <a:endParaRPr lang="en-US" dirty="0"/>
          </a:p>
          <a:p>
            <a:r>
              <a:rPr lang="en-US" dirty="0"/>
              <a:t>a.</a:t>
            </a:r>
          </a:p>
          <a:p>
            <a:endParaRPr lang="en-US" dirty="0"/>
          </a:p>
          <a:p>
            <a:endParaRPr lang="en-US" dirty="0"/>
          </a:p>
          <a:p>
            <a:r>
              <a:rPr lang="en-US" dirty="0"/>
              <a:t>b.</a:t>
            </a:r>
          </a:p>
          <a:p>
            <a:endParaRPr lang="en-US" dirty="0"/>
          </a:p>
          <a:p>
            <a:endParaRPr lang="en-US" dirty="0"/>
          </a:p>
          <a:p>
            <a:r>
              <a:rPr lang="en-US" dirty="0"/>
              <a:t>c.</a:t>
            </a:r>
          </a:p>
        </p:txBody>
      </p:sp>
      <p:sp>
        <p:nvSpPr>
          <p:cNvPr id="4" name="Text Box 5"/>
          <p:cNvSpPr txBox="1">
            <a:spLocks noChangeArrowheads="1"/>
          </p:cNvSpPr>
          <p:nvPr/>
        </p:nvSpPr>
        <p:spPr bwMode="auto">
          <a:xfrm>
            <a:off x="1244600" y="3716338"/>
            <a:ext cx="5445125"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(5,6,7)</a:t>
            </a:r>
          </a:p>
          <a:p>
            <a:pPr>
              <a:lnSpc>
                <a:spcPct val="85000"/>
              </a:lnSpc>
            </a:pPr>
            <a:r>
              <a:rPr lang="en-US" b="1" dirty="0">
                <a:latin typeface="Courier New" pitchFamily="49" charset="0"/>
              </a:rPr>
              <a:t>      and Names=' ';</a:t>
            </a:r>
          </a:p>
        </p:txBody>
      </p:sp>
      <p:sp>
        <p:nvSpPr>
          <p:cNvPr id="5" name="Text Box 6"/>
          <p:cNvSpPr txBox="1">
            <a:spLocks noChangeArrowheads="1"/>
          </p:cNvSpPr>
          <p:nvPr/>
        </p:nvSpPr>
        <p:spPr bwMode="auto">
          <a:xfrm>
            <a:off x="1228725" y="2416175"/>
            <a:ext cx="5461000"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(5-7) </a:t>
            </a:r>
          </a:p>
          <a:p>
            <a:pPr>
              <a:lnSpc>
                <a:spcPct val="85000"/>
              </a:lnSpc>
            </a:pPr>
            <a:r>
              <a:rPr lang="en-US" b="1" dirty="0">
                <a:latin typeface="Courier New" pitchFamily="49" charset="0"/>
              </a:rPr>
              <a:t>      and Names=.;</a:t>
            </a:r>
          </a:p>
        </p:txBody>
      </p:sp>
      <p:sp>
        <p:nvSpPr>
          <p:cNvPr id="6" name="Text Box 11"/>
          <p:cNvSpPr txBox="1">
            <a:spLocks noChangeArrowheads="1"/>
          </p:cNvSpPr>
          <p:nvPr/>
        </p:nvSpPr>
        <p:spPr bwMode="auto">
          <a:xfrm>
            <a:off x="1222603" y="5021943"/>
            <a:ext cx="5489575" cy="730250"/>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Month in ('5','6','7')</a:t>
            </a:r>
          </a:p>
          <a:p>
            <a:pPr>
              <a:lnSpc>
                <a:spcPct val="85000"/>
              </a:lnSpc>
            </a:pPr>
            <a:r>
              <a:rPr lang="en-US" b="1" dirty="0">
                <a:latin typeface="Courier New" pitchFamily="49" charset="0"/>
              </a:rPr>
              <a:t>      and Names='.';</a:t>
            </a:r>
          </a:p>
        </p:txBody>
      </p:sp>
      <p:sp>
        <p:nvSpPr>
          <p:cNvPr id="7" name="Oval 7"/>
          <p:cNvSpPr>
            <a:spLocks noChangeArrowheads="1"/>
          </p:cNvSpPr>
          <p:nvPr/>
        </p:nvSpPr>
        <p:spPr bwMode="auto">
          <a:xfrm>
            <a:off x="551386" y="3902756"/>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dirty="0">
              <a:solidFill>
                <a:srgbClr val="000000"/>
              </a:solidFill>
            </a:endParaRPr>
          </a:p>
        </p:txBody>
      </p:sp>
    </p:spTree>
    <p:custDataLst>
      <p:tags r:id="rId1"/>
    </p:custDataLst>
    <p:extLst>
      <p:ext uri="{BB962C8B-B14F-4D97-AF65-F5344CB8AC3E}">
        <p14:creationId xmlns:p14="http://schemas.microsoft.com/office/powerpoint/2010/main" val="212942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Business Scenario</a:t>
            </a:r>
          </a:p>
        </p:txBody>
      </p:sp>
      <p:sp>
        <p:nvSpPr>
          <p:cNvPr id="67587" name="Rectangle 3"/>
          <p:cNvSpPr>
            <a:spLocks noGrp="1" noChangeArrowheads="1"/>
          </p:cNvSpPr>
          <p:nvPr>
            <p:ph idx="1"/>
          </p:nvPr>
        </p:nvSpPr>
        <p:spPr>
          <a:xfrm>
            <a:off x="685800" y="1074739"/>
            <a:ext cx="7848600" cy="982662"/>
          </a:xfrm>
        </p:spPr>
        <p:txBody>
          <a:bodyPr/>
          <a:lstStyle/>
          <a:p>
            <a:r>
              <a:rPr lang="en-US" dirty="0"/>
              <a:t>Orion Star management wants a report that lists only </a:t>
            </a:r>
            <a:br>
              <a:rPr lang="en-US" dirty="0"/>
            </a:br>
            <a:r>
              <a:rPr lang="en-US" dirty="0"/>
              <a:t>the Australian sales representatives.</a:t>
            </a:r>
          </a:p>
        </p:txBody>
      </p:sp>
      <p:sp>
        <p:nvSpPr>
          <p:cNvPr id="12" name="Slide Number Placeholder 3"/>
          <p:cNvSpPr>
            <a:spLocks noGrp="1"/>
          </p:cNvSpPr>
          <p:nvPr>
            <p:ph type="sldNum" sz="quarter" idx="10"/>
          </p:nvPr>
        </p:nvSpPr>
        <p:spPr/>
        <p:txBody>
          <a:bodyPr/>
          <a:lstStyle/>
          <a:p>
            <a:fld id="{40F8DC6F-53DE-4897-85FF-FF458B71ED73}" type="slidenum">
              <a:rPr lang="en-US" smtClean="0"/>
              <a:pPr/>
              <a:t>28</a:t>
            </a:fld>
            <a:endParaRPr lang="en-US" dirty="0"/>
          </a:p>
        </p:txBody>
      </p:sp>
      <p:sp>
        <p:nvSpPr>
          <p:cNvPr id="67590" name="Text Box 4"/>
          <p:cNvSpPr txBox="1">
            <a:spLocks noChangeArrowheads="1"/>
          </p:cNvSpPr>
          <p:nvPr/>
        </p:nvSpPr>
        <p:spPr bwMode="auto">
          <a:xfrm>
            <a:off x="2260829" y="336617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Courier New" pitchFamily="49" charset="0"/>
            </a:endParaRPr>
          </a:p>
        </p:txBody>
      </p:sp>
      <p:sp>
        <p:nvSpPr>
          <p:cNvPr id="67593" name="Text Box 15"/>
          <p:cNvSpPr txBox="1">
            <a:spLocks noChangeArrowheads="1"/>
          </p:cNvSpPr>
          <p:nvPr/>
        </p:nvSpPr>
        <p:spPr bwMode="auto">
          <a:xfrm>
            <a:off x="2260829" y="336617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latin typeface="SAS Monospace" pitchFamily="49" charset="0"/>
            </a:endParaRPr>
          </a:p>
        </p:txBody>
      </p:sp>
      <p:pic>
        <p:nvPicPr>
          <p:cNvPr id="8" name="Picture 14" descr="australi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9548" y="2444114"/>
            <a:ext cx="1816664" cy="141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280" y="2566277"/>
            <a:ext cx="1386681" cy="130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L:\graphics\person_blue.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662377" y="2820223"/>
            <a:ext cx="1088222" cy="1270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ashq\root\dept\PSD\GRAPHICS\Illustrations\Arrows\arrow_swoop_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05711">
            <a:off x="6017068" y="3341578"/>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ashq\root\dept\PSD\GRAPHICS\Illustrations\Arrows\arrow_swoop_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706269">
            <a:off x="2470574" y="2671591"/>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7031" y="2245900"/>
            <a:ext cx="1537600" cy="400110"/>
          </a:xfrm>
          <a:prstGeom prst="rect">
            <a:avLst/>
          </a:prstGeom>
          <a:noFill/>
        </p:spPr>
        <p:txBody>
          <a:bodyPr wrap="none" rtlCol="0">
            <a:spAutoFit/>
          </a:bodyPr>
          <a:lstStyle/>
          <a:p>
            <a:r>
              <a:rPr lang="en-US" sz="2000" b="1" dirty="0"/>
              <a:t>orion.sales</a:t>
            </a:r>
          </a:p>
        </p:txBody>
      </p:sp>
      <p:sp>
        <p:nvSpPr>
          <p:cNvPr id="15" name="Rectangle 14"/>
          <p:cNvSpPr/>
          <p:nvPr/>
        </p:nvSpPr>
        <p:spPr>
          <a:xfrm>
            <a:off x="1447800" y="4285356"/>
            <a:ext cx="7010400" cy="190308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Bold" panose="020B0709020202020204" pitchFamily="49" charset="0"/>
              </a:rPr>
              <a:t>                 First_</a:t>
            </a:r>
          </a:p>
          <a:p>
            <a:r>
              <a:rPr lang="en-US" sz="1600" b="1" dirty="0">
                <a:solidFill>
                  <a:srgbClr val="000000"/>
                </a:solidFill>
                <a:latin typeface="SAS Monospace Bold" panose="020B0709020202020204" pitchFamily="49" charset="0"/>
              </a:rPr>
              <a:t>Last_Name        Name         Country       Job_Title</a:t>
            </a:r>
          </a:p>
          <a:p>
            <a:endParaRPr lang="en-US" sz="1600" b="1" dirty="0">
              <a:solidFill>
                <a:srgbClr val="000000"/>
              </a:solidFill>
              <a:latin typeface="SAS Monospace Bold" panose="020B0709020202020204" pitchFamily="49" charset="0"/>
            </a:endParaRPr>
          </a:p>
          <a:p>
            <a:r>
              <a:rPr lang="en-US" sz="1600" b="1" dirty="0">
                <a:solidFill>
                  <a:srgbClr val="000000"/>
                </a:solidFill>
                <a:latin typeface="SAS Monospace Bold" panose="020B0709020202020204" pitchFamily="49" charset="0"/>
              </a:rPr>
              <a:t>xxxxxxxxxx       xxxxxxx         xx         xxxxxxxxxxxx</a:t>
            </a:r>
          </a:p>
          <a:p>
            <a:r>
              <a:rPr lang="en-US" sz="1600" b="1" dirty="0">
                <a:solidFill>
                  <a:srgbClr val="000000"/>
                </a:solidFill>
                <a:latin typeface="SAS Monospace Bold" panose="020B0709020202020204" pitchFamily="49" charset="0"/>
              </a:rPr>
              <a:t>xxxxxxxxxx       xxxxxxx         xx         xxxxxxxxxxxx</a:t>
            </a:r>
          </a:p>
          <a:p>
            <a:r>
              <a:rPr lang="en-US" sz="1600" b="1" dirty="0">
                <a:solidFill>
                  <a:srgbClr val="000000"/>
                </a:solidFill>
                <a:latin typeface="SAS Monospace Bold" panose="020B0709020202020204" pitchFamily="49" charset="0"/>
              </a:rPr>
              <a:t>xxxxxxxxxx       xxxxxxx         xx         xxxxxxxxxxxx</a:t>
            </a:r>
            <a:endParaRPr lang="en-US" sz="1600" b="1" u="sng" dirty="0">
              <a:solidFill>
                <a:srgbClr val="FF8383"/>
              </a:solidFill>
              <a:latin typeface="SAS Monospace Bold" panose="020B0709020202020204" pitchFamily="49" charset="0"/>
            </a:endParaRPr>
          </a:p>
          <a:p>
            <a:r>
              <a:rPr lang="en-US" sz="1600" b="1" dirty="0">
                <a:solidFill>
                  <a:srgbClr val="000000"/>
                </a:solidFill>
                <a:latin typeface="SAS Monospace Bold" panose="020B0709020202020204" pitchFamily="49" charset="0"/>
              </a:rPr>
              <a:t>xxxxxxxxxx       xxxxxxx         xx         xxxxxxxxxxxx</a:t>
            </a:r>
          </a:p>
        </p:txBody>
      </p:sp>
    </p:spTree>
    <p:extLst>
      <p:ext uri="{BB962C8B-B14F-4D97-AF65-F5344CB8AC3E}">
        <p14:creationId xmlns:p14="http://schemas.microsoft.com/office/powerpoint/2010/main" val="336424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Data</a:t>
            </a:r>
          </a:p>
        </p:txBody>
      </p:sp>
      <p:sp>
        <p:nvSpPr>
          <p:cNvPr id="3" name="Content Placeholder 2"/>
          <p:cNvSpPr>
            <a:spLocks noGrp="1"/>
          </p:cNvSpPr>
          <p:nvPr>
            <p:ph idx="1"/>
          </p:nvPr>
        </p:nvSpPr>
        <p:spPr>
          <a:xfrm>
            <a:off x="685800" y="1074738"/>
            <a:ext cx="7848600" cy="2097754"/>
          </a:xfrm>
        </p:spPr>
        <p:txBody>
          <a:bodyPr>
            <a:spAutoFit/>
          </a:bodyPr>
          <a:lstStyle/>
          <a:p>
            <a:endParaRPr lang="en-US" dirty="0"/>
          </a:p>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29</a:t>
            </a:fld>
            <a:endParaRPr lang="en-US" b="0" dirty="0">
              <a:latin typeface="Times New Roman" pitchFamily="18" charset="0"/>
            </a:endParaRPr>
          </a:p>
        </p:txBody>
      </p:sp>
      <p:sp>
        <p:nvSpPr>
          <p:cNvPr id="8" name="TextBox 7"/>
          <p:cNvSpPr txBox="1"/>
          <p:nvPr/>
        </p:nvSpPr>
        <p:spPr>
          <a:xfrm>
            <a:off x="685800" y="1155535"/>
            <a:ext cx="6815968" cy="1435265"/>
          </a:xfrm>
          <a:prstGeom prst="rect">
            <a:avLst/>
          </a:prstGeom>
          <a:solidFill>
            <a:srgbClr val="FFFFFF"/>
          </a:solidFill>
          <a:ln w="38100" cmpd="sng">
            <a:solidFill>
              <a:schemeClr val="tx2"/>
            </a:solidFill>
          </a:ln>
        </p:spPr>
        <p:txBody>
          <a:bodyPr vert="horz" wrap="none" lIns="88900" tIns="88900" rIns="88900" bIns="88900" rtlCol="0">
            <a:spAutoFit/>
          </a:bodyPr>
          <a:lstStyle/>
          <a:p>
            <a:pPr>
              <a:lnSpc>
                <a:spcPct val="85000"/>
              </a:lnSpc>
            </a:pPr>
            <a:r>
              <a:rPr lang="en-US" b="1" dirty="0">
                <a:solidFill>
                  <a:srgbClr val="000000"/>
                </a:solidFill>
                <a:latin typeface="Courier New"/>
              </a:rPr>
              <a:t>proc print data=orion.sales noobs;</a:t>
            </a:r>
          </a:p>
          <a:p>
            <a:pPr>
              <a:lnSpc>
                <a:spcPct val="85000"/>
              </a:lnSpc>
            </a:pPr>
            <a:r>
              <a:rPr lang="en-US" b="1" dirty="0">
                <a:solidFill>
                  <a:srgbClr val="000000"/>
                </a:solidFill>
                <a:latin typeface="Courier New"/>
              </a:rPr>
              <a:t>   var</a:t>
            </a:r>
            <a:r>
              <a:rPr lang="en-US" b="1" dirty="0">
                <a:latin typeface="Courier New"/>
              </a:rPr>
              <a:t> Last_Name First_Name Country </a:t>
            </a:r>
          </a:p>
          <a:p>
            <a:pPr>
              <a:lnSpc>
                <a:spcPct val="85000"/>
              </a:lnSpc>
            </a:pPr>
            <a:r>
              <a:rPr lang="en-US" b="1" dirty="0">
                <a:latin typeface="Courier New"/>
              </a:rPr>
              <a:t>       Job_Title;</a:t>
            </a:r>
          </a:p>
          <a:p>
            <a:pPr>
              <a:lnSpc>
                <a:spcPct val="85000"/>
              </a:lnSpc>
            </a:pPr>
            <a:r>
              <a:rPr lang="en-US" b="1" dirty="0">
                <a:latin typeface="Courier New"/>
              </a:rPr>
              <a:t>run;</a:t>
            </a:r>
          </a:p>
        </p:txBody>
      </p:sp>
      <p:sp>
        <p:nvSpPr>
          <p:cNvPr id="14" name="Text Box 11"/>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p104d04</a:t>
            </a:r>
          </a:p>
        </p:txBody>
      </p:sp>
      <p:sp>
        <p:nvSpPr>
          <p:cNvPr id="16" name="Rectangle 15"/>
          <p:cNvSpPr/>
          <p:nvPr/>
        </p:nvSpPr>
        <p:spPr>
          <a:xfrm>
            <a:off x="685800" y="3191012"/>
            <a:ext cx="8229600" cy="2149306"/>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Plested               Billy           AU       Sales Rep. II</a:t>
            </a:r>
          </a:p>
          <a:p>
            <a:r>
              <a:rPr lang="en-US" sz="1600" b="1" dirty="0">
                <a:solidFill>
                  <a:srgbClr val="000000"/>
                </a:solidFill>
                <a:latin typeface="SAS Monospace"/>
              </a:rPr>
              <a:t>Wills                 Matsuoka        AU       Sales Rep. III</a:t>
            </a:r>
          </a:p>
          <a:p>
            <a:r>
              <a:rPr lang="en-US" sz="1600" b="1" dirty="0">
                <a:solidFill>
                  <a:srgbClr val="000000"/>
                </a:solidFill>
                <a:latin typeface="SAS Monospace"/>
              </a:rPr>
              <a:t>George                Vino            AU       Sales Rep. II</a:t>
            </a:r>
          </a:p>
          <a:p>
            <a:r>
              <a:rPr lang="en-US" sz="1600" b="1" dirty="0">
                <a:solidFill>
                  <a:srgbClr val="000000"/>
                </a:solidFill>
                <a:latin typeface="SAS Monospace"/>
              </a:rPr>
              <a:t>Body                  Meera           AU       Sales Rep. III</a:t>
            </a:r>
          </a:p>
          <a:p>
            <a:r>
              <a:rPr lang="en-US" sz="1600" b="1" dirty="0">
                <a:solidFill>
                  <a:srgbClr val="000000"/>
                </a:solidFill>
                <a:latin typeface="SAS Monospace"/>
              </a:rPr>
              <a:t>Highpoint             Harry           US       Chief Sales Officer</a:t>
            </a:r>
          </a:p>
          <a:p>
            <a:r>
              <a:rPr lang="en-US" sz="1600" b="1" dirty="0">
                <a:solidFill>
                  <a:srgbClr val="000000"/>
                </a:solidFill>
                <a:latin typeface="SAS Monospace"/>
              </a:rPr>
              <a:t>Magolan               Julienne        US       Sales Rep. II</a:t>
            </a:r>
          </a:p>
          <a:p>
            <a:r>
              <a:rPr lang="en-US" sz="1600" b="1" dirty="0">
                <a:solidFill>
                  <a:srgbClr val="000000"/>
                </a:solidFill>
                <a:latin typeface="SAS Monospace"/>
              </a:rPr>
              <a:t>Desanctis             Scott           US       Sales Rep. IV</a:t>
            </a:r>
          </a:p>
          <a:p>
            <a:r>
              <a:rPr lang="en-US" sz="1600" b="1" dirty="0">
                <a:solidFill>
                  <a:srgbClr val="000000"/>
                </a:solidFill>
                <a:latin typeface="SAS Monospace"/>
              </a:rPr>
              <a:t>Ridley                Cherda          US       Sales Rep. IV</a:t>
            </a:r>
          </a:p>
        </p:txBody>
      </p:sp>
      <p:sp>
        <p:nvSpPr>
          <p:cNvPr id="9" name="Rectangle 8"/>
          <p:cNvSpPr/>
          <p:nvPr>
            <p:custDataLst>
              <p:tags r:id="rId1"/>
            </p:custDataLst>
          </p:nvPr>
        </p:nvSpPr>
        <p:spPr bwMode="auto">
          <a:xfrm>
            <a:off x="7188799" y="3253939"/>
            <a:ext cx="373889" cy="1011725"/>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7" name="Rectangle 16"/>
          <p:cNvSpPr/>
          <p:nvPr>
            <p:custDataLst>
              <p:tags r:id="rId2"/>
            </p:custDataLst>
          </p:nvPr>
        </p:nvSpPr>
        <p:spPr bwMode="auto">
          <a:xfrm>
            <a:off x="5380038" y="3279912"/>
            <a:ext cx="241364" cy="98575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904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Create a default PROC PRINT report.</a:t>
            </a:r>
          </a:p>
          <a:p>
            <a:pPr lvl="1"/>
            <a:r>
              <a:rPr lang="en-US" dirty="0"/>
              <a:t>Select variables with a VAR statement.</a:t>
            </a:r>
          </a:p>
          <a:p>
            <a:pPr lvl="1"/>
            <a:r>
              <a:rPr lang="en-US" dirty="0"/>
              <a:t>Calculate totals with a SUM statement.</a:t>
            </a:r>
          </a:p>
          <a:p>
            <a:pPr lvl="1"/>
            <a:r>
              <a:rPr lang="en-US" dirty="0"/>
              <a:t>Select observations with a WHERE statement.</a:t>
            </a:r>
          </a:p>
          <a:p>
            <a:pPr lvl="1"/>
            <a:r>
              <a:rPr lang="en-US" dirty="0"/>
              <a:t>Define a date constant.</a:t>
            </a:r>
          </a:p>
          <a:p>
            <a:pPr lvl="1"/>
            <a:r>
              <a:rPr lang="en-US" dirty="0"/>
              <a:t>Identify observations with an ID statement.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3</a:t>
            </a:fld>
            <a:endParaRPr lang="en-US" b="0" dirty="0">
              <a:latin typeface="Times New Roman" pitchFamily="18" charset="0"/>
            </a:endParaRPr>
          </a:p>
        </p:txBody>
      </p:sp>
    </p:spTree>
    <p:extLst>
      <p:ext uri="{BB962C8B-B14F-4D97-AF65-F5344CB8AC3E}">
        <p14:creationId xmlns:p14="http://schemas.microsoft.com/office/powerpoint/2010/main" val="2172718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Subsetting in a PROC PRINT Step</a:t>
            </a:r>
          </a:p>
        </p:txBody>
      </p:sp>
      <p:sp>
        <p:nvSpPr>
          <p:cNvPr id="67587" name="Rectangle 3"/>
          <p:cNvSpPr>
            <a:spLocks noGrp="1" noChangeArrowheads="1"/>
          </p:cNvSpPr>
          <p:nvPr>
            <p:ph idx="1"/>
          </p:nvPr>
        </p:nvSpPr>
        <p:spPr/>
        <p:txBody>
          <a:bodyPr/>
          <a:lstStyle/>
          <a:p>
            <a:pPr marL="0" indent="0" eaLnBrk="1" hangingPunct="1"/>
            <a:r>
              <a:rPr lang="en-US" dirty="0"/>
              <a:t>Include a WHERE statement to subset by </a:t>
            </a:r>
            <a:r>
              <a:rPr lang="en-US" b="1" dirty="0"/>
              <a:t>Country</a:t>
            </a:r>
            <a:r>
              <a:rPr lang="en-US" dirty="0"/>
              <a:t> </a:t>
            </a:r>
            <a:br>
              <a:rPr lang="en-US" dirty="0"/>
            </a:br>
            <a:r>
              <a:rPr lang="en-US" dirty="0"/>
              <a:t>and </a:t>
            </a:r>
            <a:r>
              <a:rPr lang="en-US" b="1" dirty="0"/>
              <a:t>Job_Title</a:t>
            </a:r>
            <a:r>
              <a:rPr lang="en-US" dirty="0"/>
              <a:t>.</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sz="1200" dirty="0"/>
          </a:p>
          <a:p>
            <a:pPr marL="0" indent="0" eaLnBrk="1" hangingPunct="1"/>
            <a:endParaRPr lang="en-US" dirty="0"/>
          </a:p>
          <a:p>
            <a:pPr marL="0" indent="0" eaLnBrk="1" hangingPunct="1"/>
            <a:r>
              <a:rPr lang="en-US" dirty="0"/>
              <a:t>CONTAINS is a special WHERE operator.</a:t>
            </a:r>
          </a:p>
        </p:txBody>
      </p:sp>
      <p:sp>
        <p:nvSpPr>
          <p:cNvPr id="67592" name="Text Box 11"/>
          <p:cNvSpPr txBox="1">
            <a:spLocks noChangeArrowheads="1"/>
          </p:cNvSpPr>
          <p:nvPr/>
        </p:nvSpPr>
        <p:spPr bwMode="auto">
          <a:xfrm>
            <a:off x="7932604"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p104d04</a:t>
            </a:r>
          </a:p>
        </p:txBody>
      </p:sp>
      <p:sp>
        <p:nvSpPr>
          <p:cNvPr id="18" name="Rectangle 17"/>
          <p:cNvSpPr/>
          <p:nvPr/>
        </p:nvSpPr>
        <p:spPr>
          <a:xfrm>
            <a:off x="685800" y="1905000"/>
            <a:ext cx="6766560" cy="206312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data=orion.sales noobs;</a:t>
            </a:r>
          </a:p>
          <a:p>
            <a:pPr>
              <a:lnSpc>
                <a:spcPct val="85000"/>
              </a:lnSpc>
            </a:pPr>
            <a:r>
              <a:rPr lang="en-US" b="1" dirty="0">
                <a:solidFill>
                  <a:srgbClr val="000000"/>
                </a:solidFill>
                <a:latin typeface="Courier New"/>
              </a:rPr>
              <a:t>   var</a:t>
            </a:r>
            <a:r>
              <a:rPr lang="en-US" b="1" dirty="0">
                <a:latin typeface="Courier New"/>
              </a:rPr>
              <a:t> Last_Name First_Name Country</a:t>
            </a:r>
          </a:p>
          <a:p>
            <a:pPr>
              <a:lnSpc>
                <a:spcPct val="85000"/>
              </a:lnSpc>
            </a:pPr>
            <a:r>
              <a:rPr lang="en-US" b="1" dirty="0">
                <a:latin typeface="Courier New"/>
              </a:rPr>
              <a:t>       Job_Title;</a:t>
            </a:r>
          </a:p>
          <a:p>
            <a:pPr>
              <a:lnSpc>
                <a:spcPct val="85000"/>
              </a:lnSpc>
            </a:pPr>
            <a:r>
              <a:rPr lang="en-US" b="1" dirty="0">
                <a:latin typeface="Courier New"/>
              </a:rPr>
              <a:t>   where Country='AU' and </a:t>
            </a:r>
          </a:p>
          <a:p>
            <a:pPr>
              <a:lnSpc>
                <a:spcPct val="85000"/>
              </a:lnSpc>
            </a:pPr>
            <a:r>
              <a:rPr lang="en-US" b="1" dirty="0">
                <a:latin typeface="Courier New"/>
              </a:rPr>
              <a:t>         Job_Title contains 'Rep';</a:t>
            </a:r>
          </a:p>
          <a:p>
            <a:pPr>
              <a:lnSpc>
                <a:spcPct val="85000"/>
              </a:lnSpc>
            </a:pPr>
            <a:r>
              <a:rPr lang="en-US" b="1" dirty="0">
                <a:latin typeface="Courier New"/>
              </a:rPr>
              <a:t>run;</a:t>
            </a:r>
          </a:p>
        </p:txBody>
      </p:sp>
      <p:sp>
        <p:nvSpPr>
          <p:cNvPr id="6" name="Rectangle 5"/>
          <p:cNvSpPr/>
          <p:nvPr>
            <p:custDataLst>
              <p:tags r:id="rId1"/>
            </p:custDataLst>
          </p:nvPr>
        </p:nvSpPr>
        <p:spPr bwMode="auto">
          <a:xfrm>
            <a:off x="1314567" y="2934498"/>
            <a:ext cx="41021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2"/>
            </p:custDataLst>
          </p:nvPr>
        </p:nvSpPr>
        <p:spPr bwMode="auto">
          <a:xfrm>
            <a:off x="2409942" y="3245394"/>
            <a:ext cx="467012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8883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t>CONTAINS Operator</a:t>
            </a:r>
          </a:p>
        </p:txBody>
      </p:sp>
      <p:sp>
        <p:nvSpPr>
          <p:cNvPr id="58371" name="Rectangle 3"/>
          <p:cNvSpPr>
            <a:spLocks noGrp="1" noChangeArrowheads="1"/>
          </p:cNvSpPr>
          <p:nvPr>
            <p:ph idx="1"/>
          </p:nvPr>
        </p:nvSpPr>
        <p:spPr>
          <a:xfrm>
            <a:off x="685800" y="1071563"/>
            <a:ext cx="7848600" cy="5522912"/>
          </a:xfrm>
        </p:spPr>
        <p:txBody>
          <a:bodyPr/>
          <a:lstStyle/>
          <a:p>
            <a:pPr marL="0" indent="0" eaLnBrk="1" hangingPunct="1"/>
            <a:r>
              <a:rPr lang="en-US" dirty="0"/>
              <a:t>The </a:t>
            </a:r>
            <a:r>
              <a:rPr lang="en-US" i="1" dirty="0"/>
              <a:t>CONTAINS operator</a:t>
            </a:r>
            <a:r>
              <a:rPr lang="en-US" dirty="0"/>
              <a:t> selects observations </a:t>
            </a:r>
            <a:br>
              <a:rPr lang="en-US" dirty="0"/>
            </a:br>
            <a:r>
              <a:rPr lang="en-US" dirty="0"/>
              <a:t>that include the specified substring.</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lvl="1" eaLnBrk="1" hangingPunct="1"/>
            <a:r>
              <a:rPr lang="en-US" dirty="0"/>
              <a:t>? can be used instead of the mnemonic.</a:t>
            </a:r>
          </a:p>
          <a:p>
            <a:pPr lvl="1" eaLnBrk="1" hangingPunct="1"/>
            <a:r>
              <a:rPr lang="en-US" dirty="0"/>
              <a:t>The position of the substring within the variable’s values is not important.</a:t>
            </a:r>
          </a:p>
          <a:p>
            <a:pPr lvl="1" eaLnBrk="1" hangingPunct="1"/>
            <a:r>
              <a:rPr lang="en-US" dirty="0"/>
              <a:t>Comparisons made with the CONTAINS operator </a:t>
            </a:r>
            <a:br>
              <a:rPr lang="en-US" dirty="0"/>
            </a:br>
            <a:r>
              <a:rPr lang="en-US" dirty="0"/>
              <a:t>are case sensitive.</a:t>
            </a:r>
          </a:p>
        </p:txBody>
      </p:sp>
      <p:sp>
        <p:nvSpPr>
          <p:cNvPr id="5" name="Slide Number Placeholder 3"/>
          <p:cNvSpPr>
            <a:spLocks noGrp="1"/>
          </p:cNvSpPr>
          <p:nvPr>
            <p:ph type="sldNum" sz="quarter" idx="10"/>
          </p:nvPr>
        </p:nvSpPr>
        <p:spPr/>
        <p:txBody>
          <a:bodyPr/>
          <a:lstStyle/>
          <a:p>
            <a:pPr>
              <a:defRPr/>
            </a:pPr>
            <a:fld id="{76FD1DF9-6EFB-48C9-8728-6FEA367D5F66}" type="slidenum">
              <a:rPr lang="en-US"/>
              <a:pPr>
                <a:defRPr/>
              </a:pPr>
              <a:t>31</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47890752"/>
              </p:ext>
            </p:extLst>
          </p:nvPr>
        </p:nvGraphicFramePr>
        <p:xfrm>
          <a:off x="1465266" y="2142836"/>
          <a:ext cx="6156037" cy="1550257"/>
        </p:xfrm>
        <a:graphic>
          <a:graphicData uri="http://schemas.openxmlformats.org/drawingml/2006/table">
            <a:tbl>
              <a:tblPr firstRow="1" bandRow="1">
                <a:tableStyleId>{5C22544A-7EE6-4342-B048-85BDC9FD1C3A}</a:tableStyleId>
              </a:tblPr>
              <a:tblGrid>
                <a:gridCol w="6156037">
                  <a:extLst>
                    <a:ext uri="{9D8B030D-6E8A-4147-A177-3AD203B41FA5}">
                      <a16:colId xmlns:a16="http://schemas.microsoft.com/office/drawing/2014/main" val="20000"/>
                    </a:ext>
                  </a:extLst>
                </a:gridCol>
              </a:tblGrid>
              <a:tr h="425599">
                <a:tc>
                  <a:txBody>
                    <a:bodyPr/>
                    <a:lstStyle/>
                    <a:p>
                      <a:pPr algn="ctr"/>
                      <a:r>
                        <a:rPr lang="en-US" sz="2400" b="1" i="0" dirty="0">
                          <a:solidFill>
                            <a:srgbClr val="FFFFFF"/>
                          </a:solidFill>
                          <a:latin typeface="Arial"/>
                        </a:rPr>
                        <a:t>Equivalent  Statements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03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latin typeface="Arial"/>
                        </a:rPr>
                        <a:t> </a:t>
                      </a:r>
                      <a:r>
                        <a:rPr lang="en-US" sz="2400" b="1" dirty="0">
                          <a:latin typeface="Courier New" pitchFamily="49" charset="0"/>
                        </a:rPr>
                        <a:t>where Job_Title contains 'Rep';</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89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latin typeface="Arial"/>
                        </a:rPr>
                        <a:t> </a:t>
                      </a:r>
                      <a:r>
                        <a:rPr lang="en-US" sz="2400" b="1" dirty="0">
                          <a:latin typeface="Courier New" pitchFamily="49" charset="0"/>
                        </a:rPr>
                        <a:t>where Job_Title ? 'Rep';</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144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Viewing the Output</a:t>
            </a:r>
          </a:p>
        </p:txBody>
      </p:sp>
      <p:sp>
        <p:nvSpPr>
          <p:cNvPr id="67587" name="Rectangle 3"/>
          <p:cNvSpPr>
            <a:spLocks noGrp="1" noChangeArrowheads="1"/>
          </p:cNvSpPr>
          <p:nvPr>
            <p:ph idx="1"/>
          </p:nvPr>
        </p:nvSpPr>
        <p:spPr/>
        <p:txBody>
          <a:bodyPr/>
          <a:lstStyle/>
          <a:p>
            <a:pPr marL="0" indent="0" eaLnBrk="1" hangingPunct="1"/>
            <a:r>
              <a:rPr lang="en-US" dirty="0"/>
              <a:t>Partial PROC PRINT Output</a:t>
            </a:r>
          </a:p>
          <a:p>
            <a:pPr marL="0" indent="0" eaLnBrk="1" hangingPunct="1"/>
            <a:endParaRPr lang="en-US" dirty="0"/>
          </a:p>
        </p:txBody>
      </p:sp>
      <p:sp>
        <p:nvSpPr>
          <p:cNvPr id="12" name="Slide Number Placeholder 3"/>
          <p:cNvSpPr>
            <a:spLocks noGrp="1"/>
          </p:cNvSpPr>
          <p:nvPr>
            <p:ph type="sldNum" sz="quarter" idx="10"/>
          </p:nvPr>
        </p:nvSpPr>
        <p:spPr/>
        <p:txBody>
          <a:bodyPr/>
          <a:lstStyle/>
          <a:p>
            <a:pPr>
              <a:defRPr/>
            </a:pPr>
            <a:fld id="{40F8DC6F-53DE-4897-85FF-FF458B71ED73}" type="slidenum">
              <a:rPr lang="en-US"/>
              <a:pPr>
                <a:defRPr/>
              </a:pPr>
              <a:t>32</a:t>
            </a:fld>
            <a:endParaRPr lang="en-US" b="0" dirty="0">
              <a:latin typeface="Times New Roman" pitchFamily="18" charset="0"/>
            </a:endParaRPr>
          </a:p>
        </p:txBody>
      </p:sp>
      <p:grpSp>
        <p:nvGrpSpPr>
          <p:cNvPr id="2" name="Group 1"/>
          <p:cNvGrpSpPr/>
          <p:nvPr/>
        </p:nvGrpSpPr>
        <p:grpSpPr>
          <a:xfrm>
            <a:off x="690959" y="1486657"/>
            <a:ext cx="7114572" cy="2149306"/>
            <a:chOff x="690959" y="1582907"/>
            <a:chExt cx="7114572" cy="2149306"/>
          </a:xfrm>
        </p:grpSpPr>
        <p:sp>
          <p:nvSpPr>
            <p:cNvPr id="15" name="Rectangle 14"/>
            <p:cNvSpPr/>
            <p:nvPr/>
          </p:nvSpPr>
          <p:spPr>
            <a:xfrm>
              <a:off x="690959" y="1582907"/>
              <a:ext cx="7114572" cy="2149306"/>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First_</a:t>
              </a:r>
            </a:p>
            <a:p>
              <a:r>
                <a:rPr lang="en-US" sz="1600" b="1" dirty="0">
                  <a:solidFill>
                    <a:srgbClr val="000000"/>
                  </a:solidFill>
                  <a:latin typeface="SAS Monospace"/>
                </a:rPr>
                <a:t>Last_Name       Name         Country      Job_Title</a:t>
              </a:r>
            </a:p>
            <a:p>
              <a:endParaRPr lang="en-US" sz="1600" b="1" dirty="0">
                <a:solidFill>
                  <a:srgbClr val="000000"/>
                </a:solidFill>
                <a:latin typeface="SAS Monospace"/>
              </a:endParaRPr>
            </a:p>
            <a:p>
              <a:r>
                <a:rPr lang="en-US" sz="1600" b="1" dirty="0">
                  <a:solidFill>
                    <a:srgbClr val="000000"/>
                  </a:solidFill>
                  <a:latin typeface="SAS Monospace"/>
                </a:rPr>
                <a:t>Elvish          Irenie         AU       Sales Rep. II</a:t>
              </a:r>
            </a:p>
            <a:p>
              <a:r>
                <a:rPr lang="en-US" sz="1600" b="1" dirty="0">
                  <a:solidFill>
                    <a:srgbClr val="000000"/>
                  </a:solidFill>
                  <a:latin typeface="SAS Monospace"/>
                </a:rPr>
                <a:t>Ngan            Christina      AU       Sales Rep. II</a:t>
              </a:r>
            </a:p>
            <a:p>
              <a:r>
                <a:rPr lang="en-US" sz="1600" b="1" dirty="0">
                  <a:solidFill>
                    <a:srgbClr val="000000"/>
                  </a:solidFill>
                  <a:latin typeface="SAS Monospace"/>
                </a:rPr>
                <a:t>Hotstone        Kimiko         AU       Sales Rep. I</a:t>
              </a:r>
            </a:p>
            <a:p>
              <a:r>
                <a:rPr lang="en-US" sz="1600" b="1" dirty="0">
                  <a:solidFill>
                    <a:srgbClr val="000000"/>
                  </a:solidFill>
                  <a:latin typeface="SAS Monospace"/>
                </a:rPr>
                <a:t>Daymond         Lucian         AU       Sales Rep. I</a:t>
              </a:r>
            </a:p>
            <a:p>
              <a:r>
                <a:rPr lang="de-DE" sz="1600" b="1" dirty="0">
                  <a:solidFill>
                    <a:srgbClr val="000000"/>
                  </a:solidFill>
                  <a:latin typeface="SAS Monospace"/>
                </a:rPr>
                <a:t>Hofmeister      Fong           AU       Sales Rep. IV</a:t>
              </a:r>
              <a:endParaRPr lang="en-US" sz="1600" b="1" dirty="0">
                <a:solidFill>
                  <a:srgbClr val="000000"/>
                </a:solidFill>
                <a:latin typeface="SAS Monospace"/>
              </a:endParaRPr>
            </a:p>
          </p:txBody>
        </p:sp>
        <p:sp>
          <p:nvSpPr>
            <p:cNvPr id="8" name="Rounded Rectangle 7"/>
            <p:cNvSpPr/>
            <p:nvPr/>
          </p:nvSpPr>
          <p:spPr bwMode="auto">
            <a:xfrm>
              <a:off x="4141026" y="1758099"/>
              <a:ext cx="1116774" cy="19050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22" name="Rounded Rectangle 21"/>
            <p:cNvSpPr/>
            <p:nvPr/>
          </p:nvSpPr>
          <p:spPr bwMode="auto">
            <a:xfrm>
              <a:off x="5486400" y="1758099"/>
              <a:ext cx="1981200" cy="19050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grpSp>
    </p:spTree>
    <p:extLst>
      <p:ext uri="{BB962C8B-B14F-4D97-AF65-F5344CB8AC3E}">
        <p14:creationId xmlns:p14="http://schemas.microsoft.com/office/powerpoint/2010/main" val="413398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Special WHERE Operators</a:t>
            </a:r>
          </a:p>
        </p:txBody>
      </p:sp>
      <p:sp>
        <p:nvSpPr>
          <p:cNvPr id="55299" name="Rectangle 3"/>
          <p:cNvSpPr>
            <a:spLocks noGrp="1" noChangeArrowheads="1"/>
          </p:cNvSpPr>
          <p:nvPr>
            <p:ph type="body" sz="half" idx="1"/>
          </p:nvPr>
        </p:nvSpPr>
        <p:spPr>
          <a:xfrm>
            <a:off x="685800" y="1071563"/>
            <a:ext cx="7820025" cy="4267200"/>
          </a:xfrm>
        </p:spPr>
        <p:txBody>
          <a:bodyPr/>
          <a:lstStyle/>
          <a:p>
            <a:pPr marL="0" indent="0" eaLnBrk="1" hangingPunct="1"/>
            <a:r>
              <a:rPr lang="en-US" i="1" dirty="0"/>
              <a:t>Special WHERE operators</a:t>
            </a:r>
            <a:r>
              <a:rPr lang="en-US" dirty="0"/>
              <a:t> are operators </a:t>
            </a:r>
            <a:br>
              <a:rPr lang="en-US" dirty="0"/>
            </a:br>
            <a:r>
              <a:rPr lang="en-US" dirty="0"/>
              <a:t>that can be used only in WHERE expressions.</a:t>
            </a:r>
          </a:p>
        </p:txBody>
      </p:sp>
      <p:sp>
        <p:nvSpPr>
          <p:cNvPr id="80" name="Slide Number Placeholder 5"/>
          <p:cNvSpPr>
            <a:spLocks noGrp="1"/>
          </p:cNvSpPr>
          <p:nvPr>
            <p:ph type="sldNum" sz="quarter" idx="10"/>
          </p:nvPr>
        </p:nvSpPr>
        <p:spPr/>
        <p:txBody>
          <a:bodyPr/>
          <a:lstStyle/>
          <a:p>
            <a:pPr>
              <a:defRPr/>
            </a:pPr>
            <a:fld id="{0331F4D9-DFFF-42E7-A063-5A453582E20B}" type="slidenum">
              <a:rPr lang="en-US"/>
              <a:pPr>
                <a:defRPr/>
              </a:pPr>
              <a:t>33</a:t>
            </a:fld>
            <a:endParaRPr lang="en-US" b="0" dirty="0">
              <a:latin typeface="Times New Roman" pitchFamily="18" charset="0"/>
            </a:endParaRPr>
          </a:p>
        </p:txBody>
      </p:sp>
      <p:graphicFrame>
        <p:nvGraphicFramePr>
          <p:cNvPr id="402781" name="Group 349"/>
          <p:cNvGraphicFramePr>
            <a:graphicFrameLocks noGrp="1"/>
          </p:cNvGraphicFramePr>
          <p:nvPr>
            <p:extLst>
              <p:ext uri="{D42A27DB-BD31-4B8C-83A1-F6EECF244321}">
                <p14:modId xmlns:p14="http://schemas.microsoft.com/office/powerpoint/2010/main" val="2875770097"/>
              </p:ext>
            </p:extLst>
          </p:nvPr>
        </p:nvGraphicFramePr>
        <p:xfrm>
          <a:off x="676621" y="2011181"/>
          <a:ext cx="7772401" cy="3824606"/>
        </p:xfrm>
        <a:graphic>
          <a:graphicData uri="http://schemas.openxmlformats.org/drawingml/2006/table">
            <a:tbl>
              <a:tblPr/>
              <a:tblGrid>
                <a:gridCol w="2755059">
                  <a:extLst>
                    <a:ext uri="{9D8B030D-6E8A-4147-A177-3AD203B41FA5}">
                      <a16:colId xmlns:a16="http://schemas.microsoft.com/office/drawing/2014/main" val="20000"/>
                    </a:ext>
                  </a:extLst>
                </a:gridCol>
                <a:gridCol w="3018243">
                  <a:extLst>
                    <a:ext uri="{9D8B030D-6E8A-4147-A177-3AD203B41FA5}">
                      <a16:colId xmlns:a16="http://schemas.microsoft.com/office/drawing/2014/main" val="20001"/>
                    </a:ext>
                  </a:extLst>
                </a:gridCol>
                <a:gridCol w="999549">
                  <a:extLst>
                    <a:ext uri="{9D8B030D-6E8A-4147-A177-3AD203B41FA5}">
                      <a16:colId xmlns:a16="http://schemas.microsoft.com/office/drawing/2014/main" val="20002"/>
                    </a:ext>
                  </a:extLst>
                </a:gridCol>
                <a:gridCol w="999550">
                  <a:extLst>
                    <a:ext uri="{9D8B030D-6E8A-4147-A177-3AD203B41FA5}">
                      <a16:colId xmlns:a16="http://schemas.microsoft.com/office/drawing/2014/main" val="20003"/>
                    </a:ext>
                  </a:extLst>
                </a:gridCol>
              </a:tblGrid>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Operator</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Definition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Char</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FFFFFF"/>
                          </a:solidFill>
                          <a:effectLst/>
                          <a:latin typeface="Arial" charset="0"/>
                        </a:rPr>
                        <a:t>Num</a:t>
                      </a:r>
                      <a:endParaRPr kumimoji="0" lang="en-US" sz="2000" b="1" i="0" u="none" strike="noStrike" cap="none" normalizeH="0" baseline="0" dirty="0">
                        <a:ln>
                          <a:noFill/>
                        </a:ln>
                        <a:solidFill>
                          <a:srgbClr val="FFFFFF"/>
                        </a:solidFill>
                        <a:effectLst/>
                        <a:latin typeface="Arial"/>
                      </a:endParaRP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5048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CONTAINS</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Includes  a substring</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charset="0"/>
                      </a:endParaRP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5048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BETWEEN-AND</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An inclusive range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506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WHERE SAME AND</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Augment a WHERE expression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5064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IS NULL</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A missing value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5048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IS MISSING</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A missing value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5048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LIKE</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Matches a pattern</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x</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charset="0"/>
                      </a:endParaRP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66569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t>BETWEEN-AND Operator</a:t>
            </a:r>
          </a:p>
        </p:txBody>
      </p:sp>
      <p:sp>
        <p:nvSpPr>
          <p:cNvPr id="56323" name="Rectangle 3"/>
          <p:cNvSpPr>
            <a:spLocks noGrp="1" noChangeArrowheads="1"/>
          </p:cNvSpPr>
          <p:nvPr>
            <p:ph idx="1"/>
          </p:nvPr>
        </p:nvSpPr>
        <p:spPr>
          <a:xfrm>
            <a:off x="685800" y="1071563"/>
            <a:ext cx="7848600" cy="5495925"/>
          </a:xfrm>
        </p:spPr>
        <p:txBody>
          <a:bodyPr/>
          <a:lstStyle/>
          <a:p>
            <a:pPr marL="0" indent="0" eaLnBrk="1" hangingPunct="1"/>
            <a:r>
              <a:rPr lang="en-US" dirty="0"/>
              <a:t>The </a:t>
            </a:r>
            <a:r>
              <a:rPr lang="en-US" i="1" dirty="0"/>
              <a:t>BETWEEN-AND operator</a:t>
            </a:r>
            <a:r>
              <a:rPr lang="en-US" dirty="0"/>
              <a:t> selects observations in which the value of a variable falls within an inclusive range of values.</a:t>
            </a:r>
          </a:p>
        </p:txBody>
      </p:sp>
      <p:sp>
        <p:nvSpPr>
          <p:cNvPr id="8" name="Slide Number Placeholder 3"/>
          <p:cNvSpPr>
            <a:spLocks noGrp="1"/>
          </p:cNvSpPr>
          <p:nvPr>
            <p:ph type="sldNum" sz="quarter" idx="10"/>
          </p:nvPr>
        </p:nvSpPr>
        <p:spPr/>
        <p:txBody>
          <a:bodyPr/>
          <a:lstStyle/>
          <a:p>
            <a:pPr>
              <a:defRPr/>
            </a:pPr>
            <a:fld id="{864A6773-E808-4759-A557-BDD77E90342F}" type="slidenum">
              <a:rPr lang="en-US"/>
              <a:pPr>
                <a:defRPr/>
              </a:pPr>
              <a:t>34</a:t>
            </a:fld>
            <a:endParaRPr lang="en-US" b="0" dirty="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19500907"/>
              </p:ext>
            </p:extLst>
          </p:nvPr>
        </p:nvGraphicFramePr>
        <p:xfrm>
          <a:off x="686560" y="2342154"/>
          <a:ext cx="7863840" cy="2423160"/>
        </p:xfrm>
        <a:graphic>
          <a:graphicData uri="http://schemas.openxmlformats.org/drawingml/2006/table">
            <a:tbl>
              <a:tblPr firstRow="1" bandRow="1">
                <a:tableStyleId>{5C22544A-7EE6-4342-B048-85BDC9FD1C3A}</a:tableStyleId>
              </a:tblPr>
              <a:tblGrid>
                <a:gridCol w="7863840">
                  <a:extLst>
                    <a:ext uri="{9D8B030D-6E8A-4147-A177-3AD203B41FA5}">
                      <a16:colId xmlns:a16="http://schemas.microsoft.com/office/drawing/2014/main" val="20000"/>
                    </a:ext>
                  </a:extLst>
                </a:gridCol>
              </a:tblGrid>
              <a:tr h="484632">
                <a:tc>
                  <a:txBody>
                    <a:bodyPr/>
                    <a:lstStyle/>
                    <a:p>
                      <a:pPr algn="ctr"/>
                      <a:r>
                        <a:rPr lang="en-US" sz="2400" b="1" i="0" dirty="0">
                          <a:solidFill>
                            <a:srgbClr val="FFFFFF"/>
                          </a:solidFill>
                          <a:latin typeface="Arial"/>
                        </a:rPr>
                        <a:t>Examples</a:t>
                      </a:r>
                    </a:p>
                  </a:txBody>
                  <a:tcPr marR="0">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4632">
                <a:tc>
                  <a:txBody>
                    <a:bodyPr/>
                    <a:lstStyle/>
                    <a:p>
                      <a:pPr>
                        <a:lnSpc>
                          <a:spcPct val="100000"/>
                        </a:lnSpc>
                        <a:buClr>
                          <a:schemeClr val="tx1"/>
                        </a:buClr>
                        <a:buFont typeface="Monotype Sorts" pitchFamily="2" charset="2"/>
                        <a:buNone/>
                      </a:pPr>
                      <a:r>
                        <a:rPr lang="en-US" sz="2300" b="1" dirty="0">
                          <a:latin typeface="Courier New" pitchFamily="49" charset="0"/>
                        </a:rPr>
                        <a:t>where salary between 50000 and 100000;</a:t>
                      </a:r>
                    </a:p>
                  </a:txBody>
                  <a:tcPr marR="0">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b="1" dirty="0">
                          <a:latin typeface="Courier New" pitchFamily="49" charset="0"/>
                        </a:rPr>
                        <a:t>where salary not between 50000 and 100000;</a:t>
                      </a:r>
                    </a:p>
                  </a:txBody>
                  <a:tcPr marR="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b="1" kern="1200" baseline="0" dirty="0">
                          <a:solidFill>
                            <a:schemeClr val="dk1"/>
                          </a:solidFill>
                          <a:latin typeface="Courier New" pitchFamily="49" charset="0"/>
                          <a:ea typeface="+mn-ea"/>
                          <a:cs typeface="+mn-cs"/>
                        </a:rPr>
                        <a:t>w</a:t>
                      </a:r>
                      <a:r>
                        <a:rPr lang="en-US" sz="2300" b="1" kern="1200" dirty="0">
                          <a:solidFill>
                            <a:schemeClr val="dk1"/>
                          </a:solidFill>
                          <a:latin typeface="Courier New" pitchFamily="49" charset="0"/>
                          <a:ea typeface="+mn-ea"/>
                          <a:cs typeface="+mn-cs"/>
                        </a:rPr>
                        <a:t>here Last_Name between 'A' and 'L';</a:t>
                      </a:r>
                    </a:p>
                  </a:txBody>
                  <a:tcPr marR="0">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4846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b="1" kern="1200" dirty="0">
                          <a:solidFill>
                            <a:schemeClr val="dk1"/>
                          </a:solidFill>
                          <a:latin typeface="Courier New" pitchFamily="49" charset="0"/>
                          <a:ea typeface="+mn-ea"/>
                          <a:cs typeface="+mn-cs"/>
                        </a:rPr>
                        <a:t>where Last_Name</a:t>
                      </a:r>
                      <a:r>
                        <a:rPr lang="en-US" sz="2300" b="1" kern="1200" baseline="0" dirty="0">
                          <a:solidFill>
                            <a:schemeClr val="dk1"/>
                          </a:solidFill>
                          <a:latin typeface="Courier New" pitchFamily="49" charset="0"/>
                          <a:ea typeface="+mn-ea"/>
                          <a:cs typeface="+mn-cs"/>
                        </a:rPr>
                        <a:t> between 'Baker' and 'Gomez';</a:t>
                      </a:r>
                      <a:endParaRPr lang="en-US" sz="2300" b="1" kern="1200" dirty="0">
                        <a:solidFill>
                          <a:schemeClr val="dk1"/>
                        </a:solidFill>
                        <a:latin typeface="Courier New" pitchFamily="49" charset="0"/>
                        <a:ea typeface="+mn-ea"/>
                        <a:cs typeface="+mn-cs"/>
                      </a:endParaRPr>
                    </a:p>
                  </a:txBody>
                  <a:tcPr marR="0">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8526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t>BETWEEN-AND Operator</a:t>
            </a:r>
          </a:p>
        </p:txBody>
      </p:sp>
      <p:sp>
        <p:nvSpPr>
          <p:cNvPr id="8" name="Slide Number Placeholder 3"/>
          <p:cNvSpPr>
            <a:spLocks noGrp="1"/>
          </p:cNvSpPr>
          <p:nvPr>
            <p:ph type="sldNum" sz="quarter" idx="10"/>
          </p:nvPr>
        </p:nvSpPr>
        <p:spPr/>
        <p:txBody>
          <a:bodyPr/>
          <a:lstStyle/>
          <a:p>
            <a:pPr>
              <a:defRPr/>
            </a:pPr>
            <a:fld id="{864A6773-E808-4759-A557-BDD77E90342F}" type="slidenum">
              <a:rPr lang="en-US"/>
              <a:pPr>
                <a:defRPr/>
              </a:pPr>
              <a:t>35</a:t>
            </a:fld>
            <a:endParaRPr lang="en-US" b="0" dirty="0">
              <a:latin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83632516"/>
              </p:ext>
            </p:extLst>
          </p:nvPr>
        </p:nvGraphicFramePr>
        <p:xfrm>
          <a:off x="684972" y="1128438"/>
          <a:ext cx="7772400" cy="2057400"/>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0000"/>
                    </a:ext>
                  </a:extLst>
                </a:gridCol>
              </a:tblGrid>
              <a:tr h="548640">
                <a:tc>
                  <a:txBody>
                    <a:bodyPr/>
                    <a:lstStyle/>
                    <a:p>
                      <a:pPr algn="ctr"/>
                      <a:r>
                        <a:rPr lang="en-US" sz="2400" b="1" i="0" dirty="0">
                          <a:solidFill>
                            <a:srgbClr val="FFFFFF"/>
                          </a:solidFill>
                          <a:latin typeface="Arial"/>
                        </a:rPr>
                        <a:t>Equivalent</a:t>
                      </a:r>
                      <a:r>
                        <a:rPr lang="en-US" sz="2400" b="1" i="0" baseline="0" dirty="0">
                          <a:solidFill>
                            <a:srgbClr val="FFFFFF"/>
                          </a:solidFill>
                          <a:latin typeface="Arial"/>
                        </a:rPr>
                        <a:t> Statements</a:t>
                      </a:r>
                      <a:r>
                        <a:rPr lang="en-US" sz="2400" b="1" i="0" dirty="0">
                          <a:solidFill>
                            <a:srgbClr val="FFFFFF"/>
                          </a:solidFill>
                          <a:latin typeface="Arial"/>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Courier New" pitchFamily="49" charset="0"/>
                          <a:ea typeface="+mn-ea"/>
                          <a:cs typeface="+mn-cs"/>
                        </a:rPr>
                        <a:t>where salary between 50000 and 100000;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Courier New" pitchFamily="49" charset="0"/>
                          <a:ea typeface="+mn-ea"/>
                          <a:cs typeface="+mn-cs"/>
                        </a:rPr>
                        <a:t>where salary&gt;=50000 and salary&lt;=100000;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Courier New" pitchFamily="49" charset="0"/>
                          <a:ea typeface="+mn-ea"/>
                          <a:cs typeface="+mn-cs"/>
                        </a:rPr>
                        <a:t>where 50000&lt;=salary&lt;=100000;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929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SAME AND Operator</a:t>
            </a:r>
          </a:p>
        </p:txBody>
      </p:sp>
      <p:sp>
        <p:nvSpPr>
          <p:cNvPr id="3" name="Content Placeholder 2"/>
          <p:cNvSpPr>
            <a:spLocks noGrp="1"/>
          </p:cNvSpPr>
          <p:nvPr>
            <p:ph idx="1"/>
          </p:nvPr>
        </p:nvSpPr>
        <p:spPr/>
        <p:txBody>
          <a:bodyPr/>
          <a:lstStyle/>
          <a:p>
            <a:r>
              <a:rPr lang="en-US" dirty="0"/>
              <a:t>Use the</a:t>
            </a:r>
            <a:r>
              <a:rPr lang="en-US" i="1" dirty="0"/>
              <a:t> WHERE SAME AND operator</a:t>
            </a:r>
            <a:r>
              <a:rPr lang="en-US" dirty="0"/>
              <a:t> to add more conditions to an existing WHERE expression.</a:t>
            </a:r>
          </a:p>
          <a:p>
            <a:endParaRPr lang="en-US" dirty="0"/>
          </a:p>
          <a:p>
            <a:endParaRPr lang="en-US" dirty="0"/>
          </a:p>
          <a:p>
            <a:endParaRPr lang="en-US" dirty="0"/>
          </a:p>
          <a:p>
            <a:endParaRPr lang="en-US" dirty="0"/>
          </a:p>
          <a:p>
            <a:endParaRPr lang="en-US" dirty="0"/>
          </a:p>
          <a:p>
            <a:endParaRPr lang="en-US" dirty="0"/>
          </a:p>
          <a:p>
            <a:r>
              <a:rPr lang="en-US" b="1" dirty="0">
                <a:solidFill>
                  <a:srgbClr val="FF0000"/>
                </a:solidFill>
              </a:rPr>
              <a:t>The WHERE SAME AND condition </a:t>
            </a:r>
            <a:r>
              <a:rPr lang="en-US" b="1" i="1" dirty="0">
                <a:solidFill>
                  <a:srgbClr val="FF0000"/>
                </a:solidFill>
              </a:rPr>
              <a:t>augments</a:t>
            </a:r>
            <a:r>
              <a:rPr lang="en-US" b="1" dirty="0">
                <a:solidFill>
                  <a:srgbClr val="FF0000"/>
                </a:solidFill>
              </a:rPr>
              <a:t> the original condition.</a:t>
            </a:r>
          </a:p>
        </p:txBody>
      </p:sp>
      <p:sp>
        <p:nvSpPr>
          <p:cNvPr id="10" name="Rectangle 9"/>
          <p:cNvSpPr/>
          <p:nvPr/>
        </p:nvSpPr>
        <p:spPr>
          <a:xfrm>
            <a:off x="686559" y="1989648"/>
            <a:ext cx="7772400" cy="206312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data=orion.sales;</a:t>
            </a:r>
          </a:p>
          <a:p>
            <a:pPr>
              <a:lnSpc>
                <a:spcPct val="85000"/>
              </a:lnSpc>
            </a:pPr>
            <a:r>
              <a:rPr lang="en-US" b="1" dirty="0">
                <a:solidFill>
                  <a:srgbClr val="000000"/>
                </a:solidFill>
                <a:latin typeface="Courier New"/>
              </a:rPr>
              <a:t>   where Country='AU' and Salary&lt;30000; </a:t>
            </a:r>
          </a:p>
          <a:p>
            <a:pPr>
              <a:lnSpc>
                <a:spcPct val="85000"/>
              </a:lnSpc>
            </a:pPr>
            <a:r>
              <a:rPr lang="en-US" b="1" dirty="0">
                <a:solidFill>
                  <a:srgbClr val="000000"/>
                </a:solidFill>
                <a:latin typeface="Courier New"/>
              </a:rPr>
              <a:t>   where same and Gender='F';</a:t>
            </a:r>
          </a:p>
          <a:p>
            <a:pPr>
              <a:lnSpc>
                <a:spcPct val="85000"/>
              </a:lnSpc>
            </a:pPr>
            <a:r>
              <a:rPr lang="en-US" b="1" dirty="0">
                <a:solidFill>
                  <a:srgbClr val="000000"/>
                </a:solidFill>
                <a:latin typeface="Courier New"/>
              </a:rPr>
              <a:t>   var</a:t>
            </a:r>
            <a:r>
              <a:rPr lang="en-US" b="1" dirty="0">
                <a:latin typeface="Courier New"/>
              </a:rPr>
              <a:t> First_Name Last_Name Gender</a:t>
            </a:r>
          </a:p>
          <a:p>
            <a:pPr>
              <a:lnSpc>
                <a:spcPct val="85000"/>
              </a:lnSpc>
            </a:pPr>
            <a:r>
              <a:rPr lang="en-US" b="1" dirty="0">
                <a:latin typeface="Courier New"/>
              </a:rPr>
              <a:t>       Salary Country;</a:t>
            </a:r>
          </a:p>
          <a:p>
            <a:pPr>
              <a:lnSpc>
                <a:spcPct val="85000"/>
              </a:lnSpc>
            </a:pPr>
            <a:r>
              <a:rPr lang="en-US" b="1" dirty="0">
                <a:latin typeface="Courier New"/>
              </a:rPr>
              <a:t>run;</a:t>
            </a:r>
          </a:p>
        </p:txBody>
      </p:sp>
      <p:sp>
        <p:nvSpPr>
          <p:cNvPr id="9" name="Program Name"/>
          <p:cNvSpPr txBox="1"/>
          <p:nvPr/>
        </p:nvSpPr>
        <p:spPr>
          <a:xfrm>
            <a:off x="7931331" y="6324600"/>
            <a:ext cx="1003800" cy="338554"/>
          </a:xfrm>
          <a:prstGeom prst="rect">
            <a:avLst/>
          </a:prstGeom>
          <a:noFill/>
        </p:spPr>
        <p:txBody>
          <a:bodyPr vert="horz" wrap="none" rtlCol="0">
            <a:spAutoFit/>
          </a:bodyPr>
          <a:lstStyle/>
          <a:p>
            <a:pPr algn="r"/>
            <a:r>
              <a:rPr lang="en-US" sz="1600" b="1" dirty="0"/>
              <a:t>p104d05</a:t>
            </a:r>
          </a:p>
        </p:txBody>
      </p:sp>
      <p:sp>
        <p:nvSpPr>
          <p:cNvPr id="13" name="Rectangle 12"/>
          <p:cNvSpPr/>
          <p:nvPr>
            <p:custDataLst>
              <p:tags r:id="rId1"/>
            </p:custDataLst>
          </p:nvPr>
        </p:nvSpPr>
        <p:spPr bwMode="auto">
          <a:xfrm>
            <a:off x="1316579" y="2710316"/>
            <a:ext cx="479304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888721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p:txBody>
          <a:bodyPr/>
          <a:lstStyle/>
          <a:p>
            <a:r>
              <a:rPr lang="en-US" dirty="0"/>
              <a:t>Partial SAS Log</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37</a:t>
            </a:fld>
            <a:endParaRPr lang="en-US" b="0" dirty="0">
              <a:latin typeface="Times New Roman" pitchFamily="18" charset="0"/>
            </a:endParaRPr>
          </a:p>
        </p:txBody>
      </p:sp>
      <p:grpSp>
        <p:nvGrpSpPr>
          <p:cNvPr id="5" name="Group 4"/>
          <p:cNvGrpSpPr/>
          <p:nvPr/>
        </p:nvGrpSpPr>
        <p:grpSpPr>
          <a:xfrm>
            <a:off x="359737" y="1489706"/>
            <a:ext cx="8412480" cy="2395528"/>
            <a:chOff x="409432" y="1547456"/>
            <a:chExt cx="8412480" cy="2395528"/>
          </a:xfrm>
        </p:grpSpPr>
        <p:sp>
          <p:nvSpPr>
            <p:cNvPr id="7" name="Rectangle 6"/>
            <p:cNvSpPr/>
            <p:nvPr/>
          </p:nvSpPr>
          <p:spPr>
            <a:xfrm>
              <a:off x="409432" y="1547456"/>
              <a:ext cx="8412480" cy="2395528"/>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22   proc print data=orion.sales;</a:t>
              </a:r>
            </a:p>
            <a:p>
              <a:r>
                <a:rPr lang="en-US" sz="1600" b="1" dirty="0">
                  <a:solidFill>
                    <a:srgbClr val="000000"/>
                  </a:solidFill>
                  <a:latin typeface="SAS Monospace"/>
                </a:rPr>
                <a:t>23       where Country='AU'  and Salary&lt;30000;</a:t>
              </a:r>
            </a:p>
            <a:p>
              <a:r>
                <a:rPr lang="en-US" sz="1600" b="1" dirty="0">
                  <a:solidFill>
                    <a:srgbClr val="000000"/>
                  </a:solidFill>
                  <a:latin typeface="SAS Monospace"/>
                </a:rPr>
                <a:t>24       where same and Gender='F';</a:t>
              </a:r>
            </a:p>
            <a:p>
              <a:r>
                <a:rPr lang="en-US" sz="1600" b="1" dirty="0">
                  <a:solidFill>
                    <a:srgbClr val="0000FF"/>
                  </a:solidFill>
                  <a:latin typeface="SAS Monospace"/>
                </a:rPr>
                <a:t>NOTE: WHERE clause has been augmented.</a:t>
              </a:r>
            </a:p>
            <a:p>
              <a:r>
                <a:rPr lang="en-US" sz="1600" b="1" dirty="0">
                  <a:solidFill>
                    <a:srgbClr val="000000"/>
                  </a:solidFill>
                  <a:latin typeface="SAS Monospace"/>
                </a:rPr>
                <a:t>25       var First_Name Last_Name Gender Salary Country;</a:t>
              </a:r>
            </a:p>
            <a:p>
              <a:r>
                <a:rPr lang="en-US" sz="1600" b="1" dirty="0">
                  <a:solidFill>
                    <a:srgbClr val="000000"/>
                  </a:solidFill>
                  <a:latin typeface="SAS Monospace"/>
                </a:rPr>
                <a:t>26   run;</a:t>
              </a:r>
            </a:p>
            <a:p>
              <a:endParaRPr lang="en-US" sz="1600" b="1" dirty="0">
                <a:solidFill>
                  <a:srgbClr val="000000"/>
                </a:solidFill>
                <a:latin typeface="SAS Monospace"/>
              </a:endParaRPr>
            </a:p>
            <a:p>
              <a:r>
                <a:rPr lang="en-US" sz="1600" b="1" dirty="0">
                  <a:solidFill>
                    <a:srgbClr val="0000FF"/>
                  </a:solidFill>
                  <a:latin typeface="SAS Monospace"/>
                </a:rPr>
                <a:t>NOTE: There were 23 observations read from the data set ORION.SALES.</a:t>
              </a:r>
            </a:p>
            <a:p>
              <a:r>
                <a:rPr lang="en-US" sz="1600" b="1" dirty="0">
                  <a:solidFill>
                    <a:srgbClr val="0000FF"/>
                  </a:solidFill>
                  <a:latin typeface="SAS Monospace"/>
                </a:rPr>
                <a:t>      WHERE (Country='AU') and (Gender='F') and (Salary&lt;30000);</a:t>
              </a:r>
            </a:p>
          </p:txBody>
        </p:sp>
        <p:sp>
          <p:nvSpPr>
            <p:cNvPr id="8" name="Rectangle 7"/>
            <p:cNvSpPr/>
            <p:nvPr>
              <p:custDataLst>
                <p:tags r:id="rId1"/>
              </p:custDataLst>
            </p:nvPr>
          </p:nvSpPr>
          <p:spPr bwMode="auto">
            <a:xfrm>
              <a:off x="498332" y="2367876"/>
              <a:ext cx="47053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2"/>
              </p:custDataLst>
            </p:nvPr>
          </p:nvSpPr>
          <p:spPr bwMode="auto">
            <a:xfrm>
              <a:off x="1222232" y="3587076"/>
              <a:ext cx="67564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1240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Output</a:t>
            </a:r>
            <a:endParaRPr lang="en-US" dirty="0"/>
          </a:p>
        </p:txBody>
      </p:sp>
      <p:sp>
        <p:nvSpPr>
          <p:cNvPr id="3" name="Content Placeholder 2"/>
          <p:cNvSpPr>
            <a:spLocks noGrp="1"/>
          </p:cNvSpPr>
          <p:nvPr>
            <p:ph idx="1"/>
          </p:nvPr>
        </p:nvSpPr>
        <p:spPr>
          <a:xfrm>
            <a:off x="685800" y="1059114"/>
            <a:ext cx="7848600" cy="4267200"/>
          </a:xfrm>
        </p:spPr>
        <p:txBody>
          <a:bodyPr/>
          <a:lstStyle/>
          <a:p>
            <a:r>
              <a:rPr lang="en-US" dirty="0"/>
              <a:t>Partial PROC PRINT Output</a:t>
            </a:r>
          </a:p>
        </p:txBody>
      </p:sp>
      <p:sp>
        <p:nvSpPr>
          <p:cNvPr id="4" name="Slide Number Placeholder 3"/>
          <p:cNvSpPr>
            <a:spLocks noGrp="1"/>
          </p:cNvSpPr>
          <p:nvPr>
            <p:ph type="sldNum" sz="quarter" idx="4294967295"/>
          </p:nvPr>
        </p:nvSpPr>
        <p:spPr>
          <a:xfrm>
            <a:off x="0" y="6770688"/>
            <a:ext cx="98425" cy="87312"/>
          </a:xfrm>
        </p:spPr>
        <p:txBody>
          <a:bodyPr/>
          <a:lstStyle/>
          <a:p>
            <a:fld id="{C20838C8-DD23-4554-BF4A-4AE60AC54A3D}" type="slidenum">
              <a:rPr lang="en-US" smtClean="0"/>
              <a:pPr/>
              <a:t>38</a:t>
            </a:fld>
            <a:endParaRPr lang="en-US" dirty="0"/>
          </a:p>
        </p:txBody>
      </p:sp>
      <p:sp>
        <p:nvSpPr>
          <p:cNvPr id="14" name="Rectangle 13"/>
          <p:cNvSpPr/>
          <p:nvPr/>
        </p:nvSpPr>
        <p:spPr>
          <a:xfrm>
            <a:off x="685800" y="1499650"/>
            <a:ext cx="7863840" cy="3134191"/>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Obs    First_Name    Last_Name      Gender    Salary    Country</a:t>
            </a:r>
          </a:p>
          <a:p>
            <a:endParaRPr lang="en-US" sz="1600" b="1" dirty="0">
              <a:solidFill>
                <a:srgbClr val="000000"/>
              </a:solidFill>
              <a:latin typeface="SAS Monospace"/>
            </a:endParaRPr>
          </a:p>
          <a:p>
            <a:r>
              <a:rPr lang="fr-FR" sz="1600" b="1" dirty="0">
                <a:solidFill>
                  <a:srgbClr val="000000"/>
                </a:solidFill>
                <a:latin typeface="SAS Monospace"/>
              </a:rPr>
              <a:t>  3    Irenie        Elvish           F        26600      AU</a:t>
            </a:r>
          </a:p>
          <a:p>
            <a:r>
              <a:rPr lang="fr-FR" sz="1600" b="1" dirty="0">
                <a:solidFill>
                  <a:srgbClr val="000000"/>
                </a:solidFill>
                <a:latin typeface="SAS Monospace"/>
              </a:rPr>
              <a:t>  4    Christina     Ngan             F        27475      AU</a:t>
            </a:r>
          </a:p>
          <a:p>
            <a:r>
              <a:rPr lang="de-DE" sz="1600" b="1" dirty="0">
                <a:solidFill>
                  <a:srgbClr val="000000"/>
                </a:solidFill>
                <a:latin typeface="SAS Monospace"/>
              </a:rPr>
              <a:t>  5    Kimiko        Hotstone         F        26190      AU</a:t>
            </a:r>
          </a:p>
          <a:p>
            <a:r>
              <a:rPr lang="en-US" sz="1600" b="1" dirty="0">
                <a:solidFill>
                  <a:srgbClr val="000000"/>
                </a:solidFill>
                <a:latin typeface="SAS Monospace"/>
              </a:rPr>
              <a:t>  9    Sharryn       Clarkson         F        28100      AU</a:t>
            </a:r>
          </a:p>
          <a:p>
            <a:r>
              <a:rPr lang="fr-FR" sz="1600" b="1" dirty="0">
                <a:solidFill>
                  <a:srgbClr val="000000"/>
                </a:solidFill>
                <a:latin typeface="SAS Monospace"/>
              </a:rPr>
              <a:t> 14    Fancine       Kaiser           F        28525      AU</a:t>
            </a:r>
          </a:p>
          <a:p>
            <a:r>
              <a:rPr lang="fr-FR" sz="1600" b="1" dirty="0">
                <a:solidFill>
                  <a:srgbClr val="000000"/>
                </a:solidFill>
                <a:latin typeface="SAS Monospace"/>
              </a:rPr>
              <a:t> 15    Petrea        Soltau           F        27440      AU</a:t>
            </a:r>
          </a:p>
          <a:p>
            <a:r>
              <a:rPr lang="en-US" sz="1600" b="1" dirty="0">
                <a:solidFill>
                  <a:srgbClr val="000000"/>
                </a:solidFill>
                <a:latin typeface="SAS Monospace"/>
              </a:rPr>
              <a:t> 19    Marina        Iyengar          F        29715      AU</a:t>
            </a:r>
          </a:p>
          <a:p>
            <a:r>
              <a:rPr lang="en-US" sz="1600" b="1" dirty="0">
                <a:solidFill>
                  <a:srgbClr val="000000"/>
                </a:solidFill>
                <a:latin typeface="SAS Monospace"/>
              </a:rPr>
              <a:t> 20    Shani         Duckett          F        25795      AU</a:t>
            </a:r>
          </a:p>
          <a:p>
            <a:r>
              <a:rPr lang="de-DE" sz="1600" b="1" dirty="0">
                <a:solidFill>
                  <a:srgbClr val="000000"/>
                </a:solidFill>
                <a:latin typeface="SAS Monospace"/>
              </a:rPr>
              <a:t> 21    Fang          Wilson           F        26810      AU</a:t>
            </a:r>
          </a:p>
          <a:p>
            <a:r>
              <a:rPr lang="en-US" sz="1600" b="1" dirty="0">
                <a:solidFill>
                  <a:srgbClr val="000000"/>
                </a:solidFill>
                <a:latin typeface="SAS Monospace"/>
              </a:rPr>
              <a:t> 23    Amanda        Liebman          F        27465      AU</a:t>
            </a:r>
          </a:p>
        </p:txBody>
      </p:sp>
      <p:sp>
        <p:nvSpPr>
          <p:cNvPr id="8" name="Left Brace 7"/>
          <p:cNvSpPr/>
          <p:nvPr/>
        </p:nvSpPr>
        <p:spPr bwMode="auto">
          <a:xfrm rot="16200000">
            <a:off x="6538366" y="3246415"/>
            <a:ext cx="688768" cy="3187535"/>
          </a:xfrm>
          <a:prstGeom prst="leftBrace">
            <a:avLst>
              <a:gd name="adj1" fmla="val 35727"/>
              <a:gd name="adj2" fmla="val 50000"/>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dirty="0">
              <a:ln>
                <a:noFill/>
              </a:ln>
              <a:solidFill>
                <a:srgbClr val="292929"/>
              </a:solidFill>
              <a:effectLst/>
              <a:latin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685" y="5118959"/>
            <a:ext cx="2261429" cy="1475110"/>
          </a:xfrm>
          <a:prstGeom prst="rect">
            <a:avLst/>
          </a:prstGeom>
        </p:spPr>
      </p:pic>
    </p:spTree>
    <p:extLst>
      <p:ext uri="{BB962C8B-B14F-4D97-AF65-F5344CB8AC3E}">
        <p14:creationId xmlns:p14="http://schemas.microsoft.com/office/powerpoint/2010/main" val="1809324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Answer Poll</a:t>
            </a:r>
          </a:p>
        </p:txBody>
      </p:sp>
      <p:sp>
        <p:nvSpPr>
          <p:cNvPr id="3075" name="Rectangle 5"/>
          <p:cNvSpPr>
            <a:spLocks noGrp="1" noChangeArrowheads="1"/>
          </p:cNvSpPr>
          <p:nvPr>
            <p:ph idx="1"/>
          </p:nvPr>
        </p:nvSpPr>
        <p:spPr/>
        <p:txBody>
          <a:bodyPr/>
          <a:lstStyle/>
          <a:p>
            <a:r>
              <a:rPr lang="en-US" dirty="0"/>
              <a:t>Open </a:t>
            </a:r>
            <a:r>
              <a:rPr lang="en-US" b="1" dirty="0"/>
              <a:t>p104a01b</a:t>
            </a:r>
            <a:r>
              <a:rPr lang="en-US" dirty="0"/>
              <a:t>. Change WHERE SAME AND to WHERE ALSO. Submit the program and view the log.</a:t>
            </a:r>
          </a:p>
          <a:p>
            <a:r>
              <a:rPr lang="en-US" dirty="0"/>
              <a:t>What message is written to the log?</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dataset_no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890" y="2441025"/>
            <a:ext cx="1386681" cy="130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a:xfrm>
            <a:off x="685799" y="1071563"/>
            <a:ext cx="7937205" cy="4267200"/>
          </a:xfrm>
        </p:spPr>
        <p:txBody>
          <a:bodyPr/>
          <a:lstStyle/>
          <a:p>
            <a:r>
              <a:rPr lang="en-US" dirty="0"/>
              <a:t>Orion Star management wants a report that displays the names, salaries, and a salary total for all sales employees. </a:t>
            </a:r>
          </a:p>
        </p:txBody>
      </p:sp>
      <p:sp>
        <p:nvSpPr>
          <p:cNvPr id="17" name="Rectangle 16"/>
          <p:cNvSpPr/>
          <p:nvPr/>
        </p:nvSpPr>
        <p:spPr>
          <a:xfrm>
            <a:off x="1492361" y="3886200"/>
            <a:ext cx="6147517" cy="2026196"/>
          </a:xfrm>
          <a:prstGeom prst="rect">
            <a:avLst/>
          </a:prstGeom>
          <a:solidFill>
            <a:srgbClr val="FFFFFF"/>
          </a:solidFill>
          <a:ln w="38100" cmpd="sng">
            <a:solidFill>
              <a:schemeClr val="tx2"/>
            </a:solidFill>
          </a:ln>
        </p:spPr>
        <p:txBody>
          <a:bodyPr wrap="none" lIns="88900" tIns="88900" rIns="88900" bIns="88900">
            <a:spAutoFit/>
          </a:bodyPr>
          <a:lstStyle/>
          <a:p>
            <a:r>
              <a:rPr lang="en-US" sz="2000" b="1" dirty="0">
                <a:solidFill>
                  <a:srgbClr val="000000"/>
                </a:solidFill>
                <a:latin typeface="SAS Monospace Bold" panose="020B0709020202020204" pitchFamily="49" charset="0"/>
              </a:rPr>
              <a:t>Obs	Last_Name 	First_Name     Salary</a:t>
            </a:r>
          </a:p>
          <a:p>
            <a:r>
              <a:rPr lang="en-US" sz="2000" b="1" dirty="0">
                <a:solidFill>
                  <a:srgbClr val="000000"/>
                </a:solidFill>
                <a:latin typeface="SAS Monospace Bold" panose="020B0709020202020204" pitchFamily="49" charset="0"/>
              </a:rPr>
              <a:t> 1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p>
          <a:p>
            <a:r>
              <a:rPr lang="en-US" sz="2000" b="1" dirty="0">
                <a:solidFill>
                  <a:srgbClr val="000000"/>
                </a:solidFill>
                <a:latin typeface="SAS Monospace Bold" panose="020B0709020202020204" pitchFamily="49" charset="0"/>
              </a:rPr>
              <a:t> 2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p>
          <a:p>
            <a:r>
              <a:rPr lang="en-US" sz="2000" b="1" dirty="0">
                <a:solidFill>
                  <a:srgbClr val="000000"/>
                </a:solidFill>
                <a:latin typeface="SAS Monospace Bold" panose="020B0709020202020204" pitchFamily="49" charset="0"/>
              </a:rPr>
              <a:t> 3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p>
          <a:p>
            <a:r>
              <a:rPr lang="en-US" sz="2000" b="1" dirty="0">
                <a:solidFill>
                  <a:srgbClr val="000000"/>
                </a:solidFill>
                <a:latin typeface="SAS Monospace Bold" panose="020B0709020202020204" pitchFamily="49" charset="0"/>
              </a:rPr>
              <a:t>                                  -----</a:t>
            </a:r>
          </a:p>
          <a:p>
            <a:r>
              <a:rPr lang="en-US" sz="2000" b="1" dirty="0">
                <a:solidFill>
                  <a:srgbClr val="000000"/>
                </a:solidFill>
                <a:latin typeface="SAS Monospace Bold" panose="020B0709020202020204" pitchFamily="49" charset="0"/>
              </a:rPr>
              <a:t>                                  99999</a:t>
            </a:r>
            <a:endParaRPr lang="en-US" sz="2000" b="1" dirty="0">
              <a:latin typeface="SAS Monospace Bold" panose="020B0709020202020204" pitchFamily="49" charset="0"/>
            </a:endParaRPr>
          </a:p>
        </p:txBody>
      </p:sp>
      <p:pic>
        <p:nvPicPr>
          <p:cNvPr id="15" name="Picture 3" descr="L:\graphics\vertical_blue_haze copy.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761" y="2713686"/>
            <a:ext cx="2505075" cy="233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graphics\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458278"/>
            <a:ext cx="1554480" cy="10752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52641" y="2080892"/>
            <a:ext cx="1583767" cy="307777"/>
          </a:xfrm>
          <a:prstGeom prst="rect">
            <a:avLst/>
          </a:prstGeom>
          <a:noFill/>
        </p:spPr>
        <p:txBody>
          <a:bodyPr wrap="none" lIns="0" tIns="0" rIns="0" bIns="0" rtlCol="0">
            <a:spAutoFit/>
          </a:bodyPr>
          <a:lstStyle/>
          <a:p>
            <a:pPr algn="ctr"/>
            <a:r>
              <a:rPr lang="en-US" sz="2000" dirty="0"/>
              <a:t>PROC PRINT</a:t>
            </a:r>
          </a:p>
        </p:txBody>
      </p:sp>
      <p:pic>
        <p:nvPicPr>
          <p:cNvPr id="16" name="Picture 4"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790" y="2743884"/>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284788" y="2080892"/>
            <a:ext cx="1352934" cy="307777"/>
          </a:xfrm>
          <a:prstGeom prst="rect">
            <a:avLst/>
          </a:prstGeom>
          <a:noFill/>
        </p:spPr>
        <p:txBody>
          <a:bodyPr wrap="none" lIns="0" tIns="0" rIns="0" bIns="0" rtlCol="0">
            <a:spAutoFit/>
          </a:bodyPr>
          <a:lstStyle/>
          <a:p>
            <a:r>
              <a:rPr lang="en-US" sz="2000" b="1" dirty="0"/>
              <a:t>orion.sales</a:t>
            </a:r>
          </a:p>
        </p:txBody>
      </p:sp>
      <p:pic>
        <p:nvPicPr>
          <p:cNvPr id="13" name="Picture 5" descr="L:\graphics\person_nob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27" y="4800929"/>
            <a:ext cx="2125414" cy="216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998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Answer Poll – Correct Answer</a:t>
            </a:r>
          </a:p>
        </p:txBody>
      </p:sp>
      <p:sp>
        <p:nvSpPr>
          <p:cNvPr id="3075" name="Rectangle 5"/>
          <p:cNvSpPr>
            <a:spLocks noGrp="1" noChangeArrowheads="1"/>
          </p:cNvSpPr>
          <p:nvPr>
            <p:ph idx="1"/>
          </p:nvPr>
        </p:nvSpPr>
        <p:spPr/>
        <p:txBody>
          <a:bodyPr/>
          <a:lstStyle/>
          <a:p>
            <a:r>
              <a:rPr lang="en-US" dirty="0"/>
              <a:t>Open </a:t>
            </a:r>
            <a:r>
              <a:rPr lang="en-US" b="1" dirty="0"/>
              <a:t>p104a01b</a:t>
            </a:r>
            <a:r>
              <a:rPr lang="en-US" dirty="0"/>
              <a:t>. Change WHERE SAME AND to WHERE ALSO. Submit the program and view the log.</a:t>
            </a:r>
          </a:p>
          <a:p>
            <a:r>
              <a:rPr lang="en-US" dirty="0"/>
              <a:t>What message is written to the log?</a:t>
            </a:r>
          </a:p>
          <a:p>
            <a:endParaRPr lang="en-US" dirty="0"/>
          </a:p>
          <a:p>
            <a:endParaRPr lang="en-US" dirty="0"/>
          </a:p>
          <a:p>
            <a:endParaRPr lang="en-US" dirty="0"/>
          </a:p>
          <a:p>
            <a:endParaRPr lang="en-US" dirty="0"/>
          </a:p>
          <a:p>
            <a:endParaRPr lang="en-US" dirty="0"/>
          </a:p>
          <a:p>
            <a:endParaRPr lang="en-US" dirty="0"/>
          </a:p>
          <a:p>
            <a:r>
              <a:rPr lang="en-US" b="1" dirty="0"/>
              <a:t>WHERE ALSO results in the same message:</a:t>
            </a:r>
          </a:p>
          <a:p>
            <a:r>
              <a:rPr lang="en-US" b="1" dirty="0"/>
              <a:t>      WHERE clause has been augmented.</a:t>
            </a:r>
          </a:p>
        </p:txBody>
      </p:sp>
      <p:sp>
        <p:nvSpPr>
          <p:cNvPr id="4" name="Rectangle 3"/>
          <p:cNvSpPr/>
          <p:nvPr/>
        </p:nvSpPr>
        <p:spPr>
          <a:xfrm>
            <a:off x="359067" y="2360544"/>
            <a:ext cx="8412480" cy="2395528"/>
          </a:xfrm>
          <a:prstGeom prst="rect">
            <a:avLst/>
          </a:prstGeom>
          <a:solidFill>
            <a:srgbClr val="FFFFFF"/>
          </a:solidFill>
          <a:ln w="38100" cmpd="sng">
            <a:solidFill>
              <a:schemeClr val="tx2"/>
            </a:solidFill>
          </a:ln>
        </p:spPr>
        <p:txBody>
          <a:bodyPr wrap="none" lIns="88900" tIns="88900" rIns="0" bIns="88900">
            <a:spAutoFit/>
          </a:bodyPr>
          <a:lstStyle/>
          <a:p>
            <a:r>
              <a:rPr lang="en-US" sz="1600" b="1" dirty="0">
                <a:solidFill>
                  <a:srgbClr val="000000"/>
                </a:solidFill>
                <a:latin typeface="SAS Monospace"/>
              </a:rPr>
              <a:t>27   proc print data=orion.sales;</a:t>
            </a:r>
          </a:p>
          <a:p>
            <a:r>
              <a:rPr lang="en-US" sz="1600" b="1" dirty="0">
                <a:solidFill>
                  <a:srgbClr val="000000"/>
                </a:solidFill>
                <a:latin typeface="SAS Monospace"/>
              </a:rPr>
              <a:t>28       where Country='AU'  and Salary&lt;30000;</a:t>
            </a:r>
          </a:p>
          <a:p>
            <a:r>
              <a:rPr lang="en-US" sz="1600" b="1" dirty="0">
                <a:solidFill>
                  <a:srgbClr val="000000"/>
                </a:solidFill>
                <a:latin typeface="SAS Monospace"/>
              </a:rPr>
              <a:t>29       where also Gender='F';</a:t>
            </a:r>
          </a:p>
          <a:p>
            <a:r>
              <a:rPr lang="en-US" sz="1600" b="1" dirty="0">
                <a:solidFill>
                  <a:srgbClr val="0000FF"/>
                </a:solidFill>
                <a:latin typeface="SAS Monospace"/>
              </a:rPr>
              <a:t>NOTE: WHERE clause has been augmented.</a:t>
            </a:r>
          </a:p>
          <a:p>
            <a:r>
              <a:rPr lang="en-US" sz="1600" b="1" dirty="0">
                <a:solidFill>
                  <a:srgbClr val="000000"/>
                </a:solidFill>
                <a:latin typeface="SAS Monospace"/>
              </a:rPr>
              <a:t>30       var First_Name Last_Name Gender Salary Country;</a:t>
            </a:r>
          </a:p>
          <a:p>
            <a:r>
              <a:rPr lang="en-US" sz="1600" b="1" dirty="0">
                <a:solidFill>
                  <a:srgbClr val="000000"/>
                </a:solidFill>
                <a:latin typeface="SAS Monospace"/>
              </a:rPr>
              <a:t>31   run;</a:t>
            </a:r>
          </a:p>
          <a:p>
            <a:endParaRPr lang="en-US" sz="1600" b="1" dirty="0">
              <a:solidFill>
                <a:srgbClr val="000000"/>
              </a:solidFill>
              <a:latin typeface="SAS Monospace"/>
            </a:endParaRPr>
          </a:p>
          <a:p>
            <a:r>
              <a:rPr lang="en-US" sz="1600" b="1" dirty="0">
                <a:solidFill>
                  <a:srgbClr val="0000FF"/>
                </a:solidFill>
                <a:latin typeface="SAS Monospace"/>
              </a:rPr>
              <a:t>NOTE: There were 23 observations read from the data set ORION.SALES.</a:t>
            </a:r>
          </a:p>
          <a:p>
            <a:r>
              <a:rPr lang="en-US" sz="1600" b="1" dirty="0">
                <a:solidFill>
                  <a:srgbClr val="0000FF"/>
                </a:solidFill>
                <a:latin typeface="SAS Monospace"/>
              </a:rPr>
              <a:t>      WHERE (Country='AU') and (Gender='F') and (Salary&lt;30000);</a:t>
            </a:r>
          </a:p>
        </p:txBody>
      </p:sp>
      <p:sp>
        <p:nvSpPr>
          <p:cNvPr id="5" name="Rectangle 4"/>
          <p:cNvSpPr/>
          <p:nvPr>
            <p:custDataLst>
              <p:tags r:id="rId2"/>
            </p:custDataLst>
          </p:nvPr>
        </p:nvSpPr>
        <p:spPr bwMode="auto">
          <a:xfrm>
            <a:off x="376646" y="3145955"/>
            <a:ext cx="47053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1100545" y="4378803"/>
            <a:ext cx="6849863"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4"/>
            </p:custDataLst>
          </p:nvPr>
        </p:nvSpPr>
        <p:spPr bwMode="auto">
          <a:xfrm>
            <a:off x="1467721" y="2902115"/>
            <a:ext cx="2838735"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3157410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IS NULL Operator</a:t>
            </a:r>
          </a:p>
        </p:txBody>
      </p:sp>
      <p:sp>
        <p:nvSpPr>
          <p:cNvPr id="57347" name="Rectangle 3"/>
          <p:cNvSpPr>
            <a:spLocks noGrp="1" noChangeArrowheads="1"/>
          </p:cNvSpPr>
          <p:nvPr>
            <p:ph idx="1"/>
          </p:nvPr>
        </p:nvSpPr>
        <p:spPr>
          <a:xfrm>
            <a:off x="685800" y="1071563"/>
            <a:ext cx="7848600" cy="5400675"/>
          </a:xfrm>
        </p:spPr>
        <p:txBody>
          <a:bodyPr/>
          <a:lstStyle/>
          <a:p>
            <a:pPr marL="0" indent="0" eaLnBrk="1" hangingPunct="1"/>
            <a:r>
              <a:rPr lang="en-US" dirty="0"/>
              <a:t>The </a:t>
            </a:r>
            <a:r>
              <a:rPr lang="en-US" i="1" dirty="0"/>
              <a:t>IS NULL</a:t>
            </a:r>
            <a:r>
              <a:rPr lang="en-US" dirty="0"/>
              <a:t> </a:t>
            </a:r>
            <a:r>
              <a:rPr lang="en-US" i="1" dirty="0"/>
              <a:t>operator</a:t>
            </a:r>
            <a:r>
              <a:rPr lang="en-US" dirty="0"/>
              <a:t> selects observations </a:t>
            </a:r>
            <a:br>
              <a:rPr lang="en-US" dirty="0"/>
            </a:br>
            <a:r>
              <a:rPr lang="en-US" dirty="0"/>
              <a:t>in which a variable has a missing value.</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endParaRPr lang="en-US" sz="1000" dirty="0"/>
          </a:p>
          <a:p>
            <a:pPr marL="0" lvl="1" indent="0" eaLnBrk="1" hangingPunct="1">
              <a:buNone/>
            </a:pPr>
            <a:r>
              <a:rPr lang="en-US" dirty="0"/>
              <a:t>IS NULL can be used for both character and numeric variables, and is equivalent to the following statements:</a:t>
            </a:r>
          </a:p>
        </p:txBody>
      </p:sp>
      <p:sp>
        <p:nvSpPr>
          <p:cNvPr id="6" name="Slide Number Placeholder 3"/>
          <p:cNvSpPr>
            <a:spLocks noGrp="1"/>
          </p:cNvSpPr>
          <p:nvPr>
            <p:ph type="sldNum" sz="quarter" idx="10"/>
          </p:nvPr>
        </p:nvSpPr>
        <p:spPr/>
        <p:txBody>
          <a:bodyPr/>
          <a:lstStyle/>
          <a:p>
            <a:pPr>
              <a:defRPr/>
            </a:pPr>
            <a:fld id="{CBEEECF3-2766-4962-BA34-124111230558}" type="slidenum">
              <a:rPr lang="en-US"/>
              <a:pPr>
                <a:defRPr/>
              </a:pPr>
              <a:t>41</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317096"/>
              </p:ext>
            </p:extLst>
          </p:nvPr>
        </p:nvGraphicFramePr>
        <p:xfrm>
          <a:off x="1077031" y="2066636"/>
          <a:ext cx="6949440" cy="1464426"/>
        </p:xfrm>
        <a:graphic>
          <a:graphicData uri="http://schemas.openxmlformats.org/drawingml/2006/table">
            <a:tbl>
              <a:tblPr firstRow="1" bandRow="1">
                <a:tableStyleId>{5C22544A-7EE6-4342-B048-85BDC9FD1C3A}</a:tableStyleId>
              </a:tblPr>
              <a:tblGrid>
                <a:gridCol w="6949440">
                  <a:extLst>
                    <a:ext uri="{9D8B030D-6E8A-4147-A177-3AD203B41FA5}">
                      <a16:colId xmlns:a16="http://schemas.microsoft.com/office/drawing/2014/main" val="20000"/>
                    </a:ext>
                  </a:extLst>
                </a:gridCol>
              </a:tblGrid>
              <a:tr h="488142">
                <a:tc>
                  <a:txBody>
                    <a:bodyPr/>
                    <a:lstStyle/>
                    <a:p>
                      <a:pPr algn="ctr"/>
                      <a:r>
                        <a:rPr lang="en-US" sz="2400" b="1" i="0" dirty="0">
                          <a:solidFill>
                            <a:srgbClr val="FFFFFF"/>
                          </a:solidFill>
                          <a:latin typeface="Arial"/>
                        </a:rPr>
                        <a:t>Examples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81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Employee_ID is null;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881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Employee_ID is not null;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1698170" y="4724400"/>
            <a:ext cx="4857009" cy="50731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latin typeface="Courier New"/>
              </a:rPr>
              <a:t>where employee_ID=' ';</a:t>
            </a:r>
          </a:p>
        </p:txBody>
      </p:sp>
      <p:sp>
        <p:nvSpPr>
          <p:cNvPr id="9" name="TextBox 8"/>
          <p:cNvSpPr txBox="1"/>
          <p:nvPr/>
        </p:nvSpPr>
        <p:spPr>
          <a:xfrm>
            <a:off x="1698170" y="5390753"/>
            <a:ext cx="4857009" cy="50731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latin typeface="Courier New"/>
              </a:rPr>
              <a:t>where employee_ID=.;</a:t>
            </a:r>
          </a:p>
        </p:txBody>
      </p:sp>
    </p:spTree>
    <p:extLst>
      <p:ext uri="{BB962C8B-B14F-4D97-AF65-F5344CB8AC3E}">
        <p14:creationId xmlns:p14="http://schemas.microsoft.com/office/powerpoint/2010/main" val="2165809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IS MISSING Operator</a:t>
            </a:r>
          </a:p>
        </p:txBody>
      </p:sp>
      <p:sp>
        <p:nvSpPr>
          <p:cNvPr id="57347" name="Rectangle 3"/>
          <p:cNvSpPr>
            <a:spLocks noGrp="1" noChangeArrowheads="1"/>
          </p:cNvSpPr>
          <p:nvPr>
            <p:ph idx="1"/>
          </p:nvPr>
        </p:nvSpPr>
        <p:spPr>
          <a:xfrm>
            <a:off x="685800" y="1071563"/>
            <a:ext cx="7848600" cy="5400675"/>
          </a:xfrm>
        </p:spPr>
        <p:txBody>
          <a:bodyPr/>
          <a:lstStyle/>
          <a:p>
            <a:r>
              <a:rPr lang="en-US" dirty="0"/>
              <a:t>The </a:t>
            </a:r>
            <a:r>
              <a:rPr lang="en-US" i="1" dirty="0"/>
              <a:t>IS MISSING operator</a:t>
            </a:r>
            <a:r>
              <a:rPr lang="en-US" dirty="0"/>
              <a:t> selects observations </a:t>
            </a:r>
            <a:br>
              <a:rPr lang="en-US" dirty="0"/>
            </a:br>
            <a:r>
              <a:rPr lang="en-US" dirty="0"/>
              <a:t>in which a variable has a missing value.</a:t>
            </a:r>
          </a:p>
          <a:p>
            <a:endParaRPr lang="en-US" dirty="0"/>
          </a:p>
          <a:p>
            <a:pPr marL="0" indent="0" eaLnBrk="1" hangingPunct="1"/>
            <a:endParaRPr lang="en-US" dirty="0"/>
          </a:p>
          <a:p>
            <a:pPr marL="0" indent="0" eaLnBrk="1" hangingPunct="1"/>
            <a:endParaRPr lang="en-US" dirty="0"/>
          </a:p>
          <a:p>
            <a:pPr marL="0" indent="0" eaLnBrk="1" hangingPunct="1"/>
            <a:endParaRPr lang="en-US" dirty="0"/>
          </a:p>
          <a:p>
            <a:pPr marL="0" lvl="1" indent="0" eaLnBrk="1" hangingPunct="1">
              <a:buNone/>
            </a:pPr>
            <a:endParaRPr lang="en-US" sz="1000" dirty="0"/>
          </a:p>
          <a:p>
            <a:pPr marL="1588" lvl="1" indent="0" eaLnBrk="1" hangingPunct="1">
              <a:buNone/>
            </a:pPr>
            <a:r>
              <a:rPr lang="en-US" dirty="0"/>
              <a:t>IS MISSING can be used for both character and numeric variables, and is equivalent to the following statements:</a:t>
            </a:r>
          </a:p>
        </p:txBody>
      </p:sp>
      <p:sp>
        <p:nvSpPr>
          <p:cNvPr id="6" name="Slide Number Placeholder 3"/>
          <p:cNvSpPr>
            <a:spLocks noGrp="1"/>
          </p:cNvSpPr>
          <p:nvPr>
            <p:ph type="sldNum" sz="quarter" idx="10"/>
          </p:nvPr>
        </p:nvSpPr>
        <p:spPr/>
        <p:txBody>
          <a:bodyPr/>
          <a:lstStyle/>
          <a:p>
            <a:pPr>
              <a:defRPr/>
            </a:pPr>
            <a:fld id="{CBEEECF3-2766-4962-BA34-124111230558}" type="slidenum">
              <a:rPr lang="en-US"/>
              <a:pPr>
                <a:defRPr/>
              </a:pPr>
              <a:t>42</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08138215"/>
              </p:ext>
            </p:extLst>
          </p:nvPr>
        </p:nvGraphicFramePr>
        <p:xfrm>
          <a:off x="1077031" y="2066636"/>
          <a:ext cx="6949440" cy="1464426"/>
        </p:xfrm>
        <a:graphic>
          <a:graphicData uri="http://schemas.openxmlformats.org/drawingml/2006/table">
            <a:tbl>
              <a:tblPr firstRow="1" bandRow="1">
                <a:tableStyleId>{5C22544A-7EE6-4342-B048-85BDC9FD1C3A}</a:tableStyleId>
              </a:tblPr>
              <a:tblGrid>
                <a:gridCol w="6949440">
                  <a:extLst>
                    <a:ext uri="{9D8B030D-6E8A-4147-A177-3AD203B41FA5}">
                      <a16:colId xmlns:a16="http://schemas.microsoft.com/office/drawing/2014/main" val="20000"/>
                    </a:ext>
                  </a:extLst>
                </a:gridCol>
              </a:tblGrid>
              <a:tr h="488142">
                <a:tc>
                  <a:txBody>
                    <a:bodyPr/>
                    <a:lstStyle/>
                    <a:p>
                      <a:pPr algn="ctr"/>
                      <a:r>
                        <a:rPr lang="en-US" sz="2400" b="1" i="0" dirty="0">
                          <a:solidFill>
                            <a:srgbClr val="FFFFFF"/>
                          </a:solidFill>
                          <a:latin typeface="Arial"/>
                        </a:rPr>
                        <a:t>Examples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81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Employee_ID is missing;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881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Employee_ID is not missing;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1698170" y="4724400"/>
            <a:ext cx="4857009" cy="50731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latin typeface="Courier New"/>
              </a:rPr>
              <a:t>where employee_ID=' ';</a:t>
            </a:r>
          </a:p>
        </p:txBody>
      </p:sp>
      <p:sp>
        <p:nvSpPr>
          <p:cNvPr id="9" name="TextBox 8"/>
          <p:cNvSpPr txBox="1"/>
          <p:nvPr/>
        </p:nvSpPr>
        <p:spPr>
          <a:xfrm>
            <a:off x="1698170" y="5390753"/>
            <a:ext cx="4857009" cy="50731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latin typeface="Courier New"/>
              </a:rPr>
              <a:t>where employee_ID=.;</a:t>
            </a:r>
          </a:p>
        </p:txBody>
      </p:sp>
    </p:spTree>
    <p:extLst>
      <p:ext uri="{BB962C8B-B14F-4D97-AF65-F5344CB8AC3E}">
        <p14:creationId xmlns:p14="http://schemas.microsoft.com/office/powerpoint/2010/main" val="1018040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t>LIKE Operator</a:t>
            </a:r>
          </a:p>
        </p:txBody>
      </p:sp>
      <p:sp>
        <p:nvSpPr>
          <p:cNvPr id="62467" name="Rectangle 3"/>
          <p:cNvSpPr>
            <a:spLocks noGrp="1" noChangeArrowheads="1"/>
          </p:cNvSpPr>
          <p:nvPr>
            <p:ph idx="1"/>
          </p:nvPr>
        </p:nvSpPr>
        <p:spPr>
          <a:xfrm>
            <a:off x="685800" y="1071563"/>
            <a:ext cx="7848600" cy="5400675"/>
          </a:xfrm>
        </p:spPr>
        <p:txBody>
          <a:bodyPr/>
          <a:lstStyle/>
          <a:p>
            <a:r>
              <a:rPr lang="en-US" dirty="0"/>
              <a:t>The </a:t>
            </a:r>
            <a:r>
              <a:rPr lang="en-US" i="1" dirty="0"/>
              <a:t>LIKE operator</a:t>
            </a:r>
            <a:r>
              <a:rPr lang="en-US" dirty="0"/>
              <a:t> selects observations by comparing character values to specified patterns. Two special characters are used to define a pattern.</a:t>
            </a:r>
          </a:p>
          <a:p>
            <a:pPr lvl="1"/>
            <a:r>
              <a:rPr lang="en-US" b="1" dirty="0">
                <a:solidFill>
                  <a:srgbClr val="FF0000"/>
                </a:solidFill>
              </a:rPr>
              <a:t>A percent sign (%) </a:t>
            </a:r>
            <a:r>
              <a:rPr lang="en-US" b="1" i="0" dirty="0">
                <a:solidFill>
                  <a:srgbClr val="FF0000"/>
                </a:solidFill>
              </a:rPr>
              <a:t>specifies that </a:t>
            </a:r>
            <a:r>
              <a:rPr lang="en-US" b="1" i="1" dirty="0">
                <a:solidFill>
                  <a:srgbClr val="FF0000"/>
                </a:solidFill>
              </a:rPr>
              <a:t>any number </a:t>
            </a:r>
            <a:br>
              <a:rPr lang="en-US" b="1" i="1" dirty="0">
                <a:solidFill>
                  <a:srgbClr val="FF0000"/>
                </a:solidFill>
              </a:rPr>
            </a:br>
            <a:r>
              <a:rPr lang="en-US" b="1" i="0" dirty="0">
                <a:solidFill>
                  <a:srgbClr val="FF0000"/>
                </a:solidFill>
              </a:rPr>
              <a:t>of characters can occupy that position.</a:t>
            </a:r>
          </a:p>
          <a:p>
            <a:pPr lvl="1"/>
            <a:r>
              <a:rPr lang="en-US" b="1" dirty="0">
                <a:solidFill>
                  <a:srgbClr val="FF0000"/>
                </a:solidFill>
              </a:rPr>
              <a:t>An underscore (_) </a:t>
            </a:r>
            <a:r>
              <a:rPr lang="en-US" b="1" i="0" dirty="0">
                <a:solidFill>
                  <a:srgbClr val="FF0000"/>
                </a:solidFill>
              </a:rPr>
              <a:t>specifies that </a:t>
            </a:r>
            <a:r>
              <a:rPr lang="en-US" b="1" i="1" dirty="0">
                <a:solidFill>
                  <a:srgbClr val="FF0000"/>
                </a:solidFill>
              </a:rPr>
              <a:t>exactly one </a:t>
            </a:r>
            <a:r>
              <a:rPr lang="en-US" b="1" i="0" dirty="0">
                <a:solidFill>
                  <a:srgbClr val="FF0000"/>
                </a:solidFill>
              </a:rPr>
              <a:t>character must occupy that position.</a:t>
            </a:r>
          </a:p>
        </p:txBody>
      </p:sp>
      <p:sp>
        <p:nvSpPr>
          <p:cNvPr id="4" name="Slide Number Placeholder 3"/>
          <p:cNvSpPr>
            <a:spLocks noGrp="1"/>
          </p:cNvSpPr>
          <p:nvPr>
            <p:ph type="sldNum" sz="quarter" idx="10"/>
          </p:nvPr>
        </p:nvSpPr>
        <p:spPr/>
        <p:txBody>
          <a:bodyPr/>
          <a:lstStyle/>
          <a:p>
            <a:pPr>
              <a:defRPr/>
            </a:pPr>
            <a:fld id="{79EE8D3A-8091-45F3-86F1-16FF2DA53BD1}" type="slidenum">
              <a:rPr lang="en-US"/>
              <a:pPr>
                <a:defRPr/>
              </a:pPr>
              <a:t>43</a:t>
            </a:fld>
            <a:endParaRPr lang="en-US" b="0" dirty="0">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9964413"/>
              </p:ext>
            </p:extLst>
          </p:nvPr>
        </p:nvGraphicFramePr>
        <p:xfrm>
          <a:off x="2210772" y="4004244"/>
          <a:ext cx="4678219" cy="2241356"/>
        </p:xfrm>
        <a:graphic>
          <a:graphicData uri="http://schemas.openxmlformats.org/drawingml/2006/table">
            <a:tbl>
              <a:tblPr firstRow="1" bandRow="1">
                <a:tableStyleId>{5C22544A-7EE6-4342-B048-85BDC9FD1C3A}</a:tableStyleId>
              </a:tblPr>
              <a:tblGrid>
                <a:gridCol w="4678219">
                  <a:extLst>
                    <a:ext uri="{9D8B030D-6E8A-4147-A177-3AD203B41FA5}">
                      <a16:colId xmlns:a16="http://schemas.microsoft.com/office/drawing/2014/main" val="20000"/>
                    </a:ext>
                  </a:extLst>
                </a:gridCol>
              </a:tblGrid>
              <a:tr h="560339">
                <a:tc>
                  <a:txBody>
                    <a:bodyPr/>
                    <a:lstStyle/>
                    <a:p>
                      <a:pPr algn="ctr"/>
                      <a:r>
                        <a:rPr lang="en-US" sz="2400" b="1" i="0" dirty="0">
                          <a:solidFill>
                            <a:srgbClr val="FFFFFF"/>
                          </a:solidFill>
                          <a:latin typeface="Arial"/>
                        </a:rPr>
                        <a:t>Examples</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60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Name like '%N';</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60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Name like 'T_m';</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560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ourier New" pitchFamily="49" charset="0"/>
                        </a:rPr>
                        <a:t>where Name like 'T_m%';</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57762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Answer Poll</a:t>
            </a:r>
          </a:p>
        </p:txBody>
      </p:sp>
      <p:sp>
        <p:nvSpPr>
          <p:cNvPr id="3075" name="Rectangle 5"/>
          <p:cNvSpPr>
            <a:spLocks noGrp="1" noChangeArrowheads="1"/>
          </p:cNvSpPr>
          <p:nvPr>
            <p:ph idx="1"/>
          </p:nvPr>
        </p:nvSpPr>
        <p:spPr/>
        <p:txBody>
          <a:bodyPr/>
          <a:lstStyle/>
          <a:p>
            <a:r>
              <a:rPr lang="en-US" dirty="0"/>
              <a:t>Which WHERE statement returns all the observations </a:t>
            </a:r>
            <a:br>
              <a:rPr lang="en-US" dirty="0"/>
            </a:br>
            <a:r>
              <a:rPr lang="en-US" dirty="0"/>
              <a:t>that have a first name starting with the letter M for the given values?</a:t>
            </a:r>
          </a:p>
          <a:p>
            <a:pPr marL="0" indent="0"/>
            <a:r>
              <a:rPr lang="en-US" dirty="0"/>
              <a:t>a.</a:t>
            </a:r>
          </a:p>
          <a:p>
            <a:pPr marL="0" indent="0"/>
            <a:endParaRPr lang="en-US" dirty="0"/>
          </a:p>
          <a:p>
            <a:pPr marL="0" indent="0"/>
            <a:r>
              <a:rPr lang="en-US" dirty="0"/>
              <a:t>b.</a:t>
            </a:r>
          </a:p>
          <a:p>
            <a:pPr marL="0" indent="0"/>
            <a:endParaRPr lang="en-US" dirty="0"/>
          </a:p>
          <a:p>
            <a:pPr marL="0" indent="0"/>
            <a:r>
              <a:rPr lang="en-US" dirty="0"/>
              <a:t>c.</a:t>
            </a:r>
          </a:p>
          <a:p>
            <a:pPr marL="0" indent="0"/>
            <a:endParaRPr lang="en-US" dirty="0"/>
          </a:p>
          <a:p>
            <a:pPr marL="0" indent="0"/>
            <a:r>
              <a:rPr lang="en-US" dirty="0"/>
              <a:t>d.</a:t>
            </a:r>
          </a:p>
        </p:txBody>
      </p:sp>
      <p:graphicFrame>
        <p:nvGraphicFramePr>
          <p:cNvPr id="4" name="Table 3"/>
          <p:cNvGraphicFramePr>
            <a:graphicFrameLocks noGrp="1"/>
          </p:cNvGraphicFramePr>
          <p:nvPr>
            <p:extLst>
              <p:ext uri="{D42A27DB-BD31-4B8C-83A1-F6EECF244321}">
                <p14:modId xmlns:p14="http://schemas.microsoft.com/office/powerpoint/2010/main" val="3099311263"/>
              </p:ext>
            </p:extLst>
          </p:nvPr>
        </p:nvGraphicFramePr>
        <p:xfrm>
          <a:off x="6222567" y="1915795"/>
          <a:ext cx="2639291" cy="3480435"/>
        </p:xfrm>
        <a:graphic>
          <a:graphicData uri="http://schemas.openxmlformats.org/drawingml/2006/table">
            <a:tbl>
              <a:tblPr firstRow="1" bandRow="1">
                <a:tableStyleId>{5C22544A-7EE6-4342-B048-85BDC9FD1C3A}</a:tableStyleId>
              </a:tblPr>
              <a:tblGrid>
                <a:gridCol w="2639291">
                  <a:extLst>
                    <a:ext uri="{9D8B030D-6E8A-4147-A177-3AD203B41FA5}">
                      <a16:colId xmlns:a16="http://schemas.microsoft.com/office/drawing/2014/main" val="20000"/>
                    </a:ext>
                  </a:extLst>
                </a:gridCol>
              </a:tblGrid>
              <a:tr h="346075">
                <a:tc>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1" i="0" u="none" dirty="0" err="1">
                          <a:solidFill>
                            <a:srgbClr val="000000"/>
                          </a:solidFill>
                          <a:latin typeface="Arial"/>
                        </a:rPr>
                        <a:t>Elvish</a:t>
                      </a:r>
                      <a:r>
                        <a:rPr lang="en-US" sz="2000" b="1" i="0" dirty="0">
                          <a:solidFill>
                            <a:srgbClr val="000000"/>
                          </a:solidFill>
                          <a:latin typeface="Arial"/>
                        </a:rPr>
                        <a:t>, </a:t>
                      </a:r>
                      <a:r>
                        <a:rPr lang="en-US" sz="2000" b="1" i="0" u="none" dirty="0" err="1">
                          <a:solidFill>
                            <a:srgbClr val="000000"/>
                          </a:solidFill>
                          <a:latin typeface="Arial"/>
                        </a:rPr>
                        <a:t>Irenie</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r h="346075">
                <a:tc>
                  <a:txBody>
                    <a:bodyPr/>
                    <a:lstStyle/>
                    <a:p>
                      <a:pPr algn="l"/>
                      <a:r>
                        <a:rPr lang="en-US" sz="2000" b="1" i="0" dirty="0">
                          <a:solidFill>
                            <a:srgbClr val="000000"/>
                          </a:solidFill>
                          <a:latin typeface="Arial"/>
                        </a:rPr>
                        <a:t>Ngan, Christina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3"/>
                  </a:ext>
                </a:extLst>
              </a:tr>
              <a:tr h="346075">
                <a:tc>
                  <a:txBody>
                    <a:bodyPr/>
                    <a:lstStyle/>
                    <a:p>
                      <a:pPr algn="l"/>
                      <a:r>
                        <a:rPr lang="en-US" sz="2000" b="1" i="0" u="none" dirty="0" err="1">
                          <a:solidFill>
                            <a:srgbClr val="000000"/>
                          </a:solidFill>
                          <a:latin typeface="Arial"/>
                        </a:rPr>
                        <a:t>Hotstone</a:t>
                      </a:r>
                      <a:r>
                        <a:rPr lang="en-US" sz="2000" b="1" i="0" dirty="0">
                          <a:solidFill>
                            <a:srgbClr val="000000"/>
                          </a:solidFill>
                          <a:latin typeface="Arial"/>
                        </a:rPr>
                        <a:t>, </a:t>
                      </a:r>
                      <a:r>
                        <a:rPr lang="en-US" sz="2000" b="1" i="0" u="none" dirty="0" err="1">
                          <a:solidFill>
                            <a:srgbClr val="000000"/>
                          </a:solidFill>
                          <a:latin typeface="Arial"/>
                        </a:rPr>
                        <a:t>Kimiko</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4"/>
                  </a:ext>
                </a:extLst>
              </a:tr>
              <a:tr h="346075">
                <a:tc>
                  <a:txBody>
                    <a:bodyPr/>
                    <a:lstStyle/>
                    <a:p>
                      <a:pPr algn="l"/>
                      <a:r>
                        <a:rPr lang="en-US" sz="2000" b="1" i="0" u="none" dirty="0" err="1">
                          <a:solidFill>
                            <a:srgbClr val="000000"/>
                          </a:solidFill>
                          <a:latin typeface="Arial"/>
                        </a:rPr>
                        <a:t>Daymond</a:t>
                      </a:r>
                      <a:r>
                        <a:rPr lang="en-US" sz="2000" b="1" i="0" dirty="0">
                          <a:solidFill>
                            <a:srgbClr val="000000"/>
                          </a:solidFill>
                          <a:latin typeface="Arial"/>
                        </a:rPr>
                        <a:t>, </a:t>
                      </a:r>
                      <a:r>
                        <a:rPr lang="en-US" sz="2000" b="1" i="0" u="none" dirty="0">
                          <a:solidFill>
                            <a:srgbClr val="000000"/>
                          </a:solidFill>
                          <a:latin typeface="Arial"/>
                        </a:rPr>
                        <a:t>Lucian</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5"/>
                  </a:ext>
                </a:extLst>
              </a:tr>
              <a:tr h="346075">
                <a:tc>
                  <a:txBody>
                    <a:bodyPr/>
                    <a:lstStyle/>
                    <a:p>
                      <a:pPr algn="l"/>
                      <a:r>
                        <a:rPr lang="en-US" sz="2000" b="1" i="0" u="none" dirty="0" err="1">
                          <a:solidFill>
                            <a:srgbClr val="000000"/>
                          </a:solidFill>
                          <a:latin typeface="Arial"/>
                        </a:rPr>
                        <a:t>Hofmeister</a:t>
                      </a:r>
                      <a:r>
                        <a:rPr lang="en-US" sz="2000" b="1" i="0" dirty="0">
                          <a:solidFill>
                            <a:srgbClr val="000000"/>
                          </a:solidFill>
                          <a:latin typeface="Arial"/>
                        </a:rPr>
                        <a:t>, </a:t>
                      </a:r>
                      <a:r>
                        <a:rPr lang="en-US" sz="2000" b="1" i="0" u="none" dirty="0">
                          <a:solidFill>
                            <a:srgbClr val="000000"/>
                          </a:solidFill>
                          <a:latin typeface="Arial"/>
                        </a:rPr>
                        <a:t>Fong</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6"/>
                  </a:ext>
                </a:extLst>
              </a:tr>
              <a:tr h="346075">
                <a:tc>
                  <a:txBody>
                    <a:bodyPr/>
                    <a:lstStyle/>
                    <a:p>
                      <a:pPr algn="l"/>
                      <a:r>
                        <a:rPr lang="en-US" sz="2000" b="1" i="0" u="none" dirty="0">
                          <a:solidFill>
                            <a:srgbClr val="000000"/>
                          </a:solidFill>
                          <a:latin typeface="Arial"/>
                        </a:rPr>
                        <a:t>Denny</a:t>
                      </a:r>
                      <a:r>
                        <a:rPr lang="en-US" sz="2000" b="1" i="0" dirty="0">
                          <a:solidFill>
                            <a:srgbClr val="000000"/>
                          </a:solidFill>
                          <a:latin typeface="Arial"/>
                        </a:rPr>
                        <a:t>, </a:t>
                      </a:r>
                      <a:r>
                        <a:rPr lang="en-US" sz="2000" b="1" i="0" u="none" dirty="0" err="1">
                          <a:solidFill>
                            <a:srgbClr val="000000"/>
                          </a:solidFill>
                          <a:latin typeface="Arial"/>
                        </a:rPr>
                        <a:t>Satyakam</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7"/>
                  </a:ext>
                </a:extLst>
              </a:tr>
              <a:tr h="346075">
                <a:tc>
                  <a:txBody>
                    <a:bodyPr/>
                    <a:lstStyle/>
                    <a:p>
                      <a:pPr algn="l"/>
                      <a:r>
                        <a:rPr lang="en-US" sz="2000" b="1" i="0" u="none" dirty="0">
                          <a:solidFill>
                            <a:srgbClr val="000000"/>
                          </a:solidFill>
                          <a:latin typeface="Arial"/>
                        </a:rPr>
                        <a:t>Clarkson, </a:t>
                      </a:r>
                      <a:r>
                        <a:rPr lang="en-US" sz="2000" b="1" i="0" u="none" dirty="0" err="1">
                          <a:solidFill>
                            <a:srgbClr val="000000"/>
                          </a:solidFill>
                          <a:latin typeface="Arial"/>
                        </a:rPr>
                        <a:t>Sharryn</a:t>
                      </a: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8"/>
                  </a:ext>
                </a:extLst>
              </a:tr>
              <a:tr h="346075">
                <a:tc>
                  <a:txBody>
                    <a:bodyPr/>
                    <a:lstStyle/>
                    <a:p>
                      <a:pPr algn="l"/>
                      <a:r>
                        <a:rPr lang="en-US" sz="2000" b="1" i="0" dirty="0">
                          <a:solidFill>
                            <a:srgbClr val="000000"/>
                          </a:solidFill>
                          <a:latin typeface="Arial"/>
                        </a:rPr>
                        <a:t>Kletschkus, Monica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9"/>
                  </a:ext>
                </a:extLst>
              </a:tr>
            </a:tbl>
          </a:graphicData>
        </a:graphic>
      </p:graphicFrame>
      <p:sp>
        <p:nvSpPr>
          <p:cNvPr id="5" name="Rectangle 4"/>
          <p:cNvSpPr>
            <a:spLocks noChangeArrowheads="1"/>
          </p:cNvSpPr>
          <p:nvPr/>
        </p:nvSpPr>
        <p:spPr bwMode="auto">
          <a:xfrm>
            <a:off x="6197599" y="5850659"/>
            <a:ext cx="2772227" cy="373063"/>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last name, first name</a:t>
            </a:r>
          </a:p>
        </p:txBody>
      </p:sp>
      <p:sp>
        <p:nvSpPr>
          <p:cNvPr id="7" name="Text Box 18"/>
          <p:cNvSpPr txBox="1">
            <a:spLocks noChangeArrowheads="1"/>
          </p:cNvSpPr>
          <p:nvPr/>
        </p:nvSpPr>
        <p:spPr bwMode="auto">
          <a:xfrm>
            <a:off x="1222375" y="2368550"/>
            <a:ext cx="4567238"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'_, M_';</a:t>
            </a:r>
          </a:p>
        </p:txBody>
      </p:sp>
      <p:sp>
        <p:nvSpPr>
          <p:cNvPr id="8" name="Text Box 19"/>
          <p:cNvSpPr txBox="1">
            <a:spLocks noChangeArrowheads="1"/>
          </p:cNvSpPr>
          <p:nvPr/>
        </p:nvSpPr>
        <p:spPr bwMode="auto">
          <a:xfrm>
            <a:off x="1222375" y="3240088"/>
            <a:ext cx="4567238"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 M%';</a:t>
            </a:r>
          </a:p>
        </p:txBody>
      </p:sp>
      <p:sp>
        <p:nvSpPr>
          <p:cNvPr id="9" name="Text Box 20"/>
          <p:cNvSpPr txBox="1">
            <a:spLocks noChangeArrowheads="1"/>
          </p:cNvSpPr>
          <p:nvPr/>
        </p:nvSpPr>
        <p:spPr bwMode="auto">
          <a:xfrm>
            <a:off x="1208088" y="4111625"/>
            <a:ext cx="4567237"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'_, M%';</a:t>
            </a:r>
          </a:p>
        </p:txBody>
      </p:sp>
      <p:sp>
        <p:nvSpPr>
          <p:cNvPr id="10" name="Text Box 21"/>
          <p:cNvSpPr txBox="1">
            <a:spLocks noChangeArrowheads="1"/>
          </p:cNvSpPr>
          <p:nvPr/>
        </p:nvSpPr>
        <p:spPr bwMode="auto">
          <a:xfrm>
            <a:off x="1208088" y="4984750"/>
            <a:ext cx="4567237"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 M_';</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Answer Poll – Correct Answer</a:t>
            </a:r>
          </a:p>
        </p:txBody>
      </p:sp>
      <p:sp>
        <p:nvSpPr>
          <p:cNvPr id="3075" name="Rectangle 5"/>
          <p:cNvSpPr>
            <a:spLocks noGrp="1" noChangeArrowheads="1"/>
          </p:cNvSpPr>
          <p:nvPr>
            <p:ph idx="1"/>
          </p:nvPr>
        </p:nvSpPr>
        <p:spPr/>
        <p:txBody>
          <a:bodyPr/>
          <a:lstStyle/>
          <a:p>
            <a:r>
              <a:rPr lang="en-US" dirty="0"/>
              <a:t>Which WHERE statement returns all the observations </a:t>
            </a:r>
            <a:br>
              <a:rPr lang="en-US" dirty="0"/>
            </a:br>
            <a:r>
              <a:rPr lang="en-US" dirty="0"/>
              <a:t>that have a first name starting with the letter M for the given values?</a:t>
            </a:r>
          </a:p>
          <a:p>
            <a:pPr marL="0" indent="0"/>
            <a:r>
              <a:rPr lang="en-US" dirty="0"/>
              <a:t>a.</a:t>
            </a:r>
          </a:p>
          <a:p>
            <a:pPr marL="0" indent="0"/>
            <a:endParaRPr lang="en-US" dirty="0"/>
          </a:p>
          <a:p>
            <a:pPr marL="0" indent="0"/>
            <a:r>
              <a:rPr lang="en-US" dirty="0"/>
              <a:t>b.</a:t>
            </a:r>
          </a:p>
          <a:p>
            <a:pPr marL="0" indent="0"/>
            <a:endParaRPr lang="en-US" dirty="0"/>
          </a:p>
          <a:p>
            <a:pPr marL="0" indent="0"/>
            <a:r>
              <a:rPr lang="en-US" dirty="0"/>
              <a:t>c.</a:t>
            </a:r>
          </a:p>
          <a:p>
            <a:pPr marL="0" indent="0"/>
            <a:endParaRPr lang="en-US" dirty="0"/>
          </a:p>
          <a:p>
            <a:pPr marL="0" indent="0"/>
            <a:r>
              <a:rPr lang="en-US" dirty="0"/>
              <a:t>d.</a:t>
            </a:r>
          </a:p>
        </p:txBody>
      </p:sp>
      <p:graphicFrame>
        <p:nvGraphicFramePr>
          <p:cNvPr id="4" name="Table 3"/>
          <p:cNvGraphicFramePr>
            <a:graphicFrameLocks noGrp="1"/>
          </p:cNvGraphicFramePr>
          <p:nvPr>
            <p:extLst>
              <p:ext uri="{D42A27DB-BD31-4B8C-83A1-F6EECF244321}">
                <p14:modId xmlns:p14="http://schemas.microsoft.com/office/powerpoint/2010/main" val="3099311263"/>
              </p:ext>
            </p:extLst>
          </p:nvPr>
        </p:nvGraphicFramePr>
        <p:xfrm>
          <a:off x="6222567" y="1915795"/>
          <a:ext cx="2639291" cy="3480435"/>
        </p:xfrm>
        <a:graphic>
          <a:graphicData uri="http://schemas.openxmlformats.org/drawingml/2006/table">
            <a:tbl>
              <a:tblPr firstRow="1" bandRow="1">
                <a:tableStyleId>{5C22544A-7EE6-4342-B048-85BDC9FD1C3A}</a:tableStyleId>
              </a:tblPr>
              <a:tblGrid>
                <a:gridCol w="2639291">
                  <a:extLst>
                    <a:ext uri="{9D8B030D-6E8A-4147-A177-3AD203B41FA5}">
                      <a16:colId xmlns:a16="http://schemas.microsoft.com/office/drawing/2014/main" val="20000"/>
                    </a:ext>
                  </a:extLst>
                </a:gridCol>
              </a:tblGrid>
              <a:tr h="346075">
                <a:tc>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Name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1" i="0" u="none">
                          <a:solidFill>
                            <a:srgbClr val="000000"/>
                          </a:solidFill>
                          <a:latin typeface="Arial"/>
                        </a:rPr>
                        <a:t>Elvish</a:t>
                      </a:r>
                      <a:r>
                        <a:rPr lang="en-US" sz="2000" b="1" i="0">
                          <a:solidFill>
                            <a:srgbClr val="000000"/>
                          </a:solidFill>
                          <a:latin typeface="Arial"/>
                        </a:rPr>
                        <a:t>, </a:t>
                      </a:r>
                      <a:r>
                        <a:rPr lang="en-US" sz="2000" b="1" i="0" u="none">
                          <a:solidFill>
                            <a:srgbClr val="000000"/>
                          </a:solidFill>
                          <a:latin typeface="Arial"/>
                        </a:rPr>
                        <a:t>Irenie</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r h="346075">
                <a:tc>
                  <a:txBody>
                    <a:bodyPr/>
                    <a:lstStyle/>
                    <a:p>
                      <a:pPr algn="l"/>
                      <a:r>
                        <a:rPr lang="en-US" sz="2000" b="1" i="0" dirty="0">
                          <a:solidFill>
                            <a:srgbClr val="000000"/>
                          </a:solidFill>
                          <a:latin typeface="Arial"/>
                        </a:rPr>
                        <a:t>Ngan, Christina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3"/>
                  </a:ext>
                </a:extLst>
              </a:tr>
              <a:tr h="346075">
                <a:tc>
                  <a:txBody>
                    <a:bodyPr/>
                    <a:lstStyle/>
                    <a:p>
                      <a:pPr algn="l"/>
                      <a:r>
                        <a:rPr lang="en-US" sz="2000" b="1" i="0" u="none">
                          <a:solidFill>
                            <a:srgbClr val="000000"/>
                          </a:solidFill>
                          <a:latin typeface="Arial"/>
                        </a:rPr>
                        <a:t>Hotstone</a:t>
                      </a:r>
                      <a:r>
                        <a:rPr lang="en-US" sz="2000" b="1" i="0">
                          <a:solidFill>
                            <a:srgbClr val="000000"/>
                          </a:solidFill>
                          <a:latin typeface="Arial"/>
                        </a:rPr>
                        <a:t>, </a:t>
                      </a:r>
                      <a:r>
                        <a:rPr lang="en-US" sz="2000" b="1" i="0" u="none">
                          <a:solidFill>
                            <a:srgbClr val="000000"/>
                          </a:solidFill>
                          <a:latin typeface="Arial"/>
                        </a:rPr>
                        <a:t>Kimiko</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4"/>
                  </a:ext>
                </a:extLst>
              </a:tr>
              <a:tr h="346075">
                <a:tc>
                  <a:txBody>
                    <a:bodyPr/>
                    <a:lstStyle/>
                    <a:p>
                      <a:pPr algn="l"/>
                      <a:r>
                        <a:rPr lang="en-US" sz="2000" b="1" i="0" u="none">
                          <a:solidFill>
                            <a:srgbClr val="000000"/>
                          </a:solidFill>
                          <a:latin typeface="Arial"/>
                        </a:rPr>
                        <a:t>Daymond</a:t>
                      </a:r>
                      <a:r>
                        <a:rPr lang="en-US" sz="2000" b="1" i="0">
                          <a:solidFill>
                            <a:srgbClr val="000000"/>
                          </a:solidFill>
                          <a:latin typeface="Arial"/>
                        </a:rPr>
                        <a:t>, </a:t>
                      </a:r>
                      <a:r>
                        <a:rPr lang="en-US" sz="2000" b="1" i="0" u="none">
                          <a:solidFill>
                            <a:srgbClr val="000000"/>
                          </a:solidFill>
                          <a:latin typeface="Arial"/>
                        </a:rPr>
                        <a:t>Lucian</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5"/>
                  </a:ext>
                </a:extLst>
              </a:tr>
              <a:tr h="346075">
                <a:tc>
                  <a:txBody>
                    <a:bodyPr/>
                    <a:lstStyle/>
                    <a:p>
                      <a:pPr algn="l"/>
                      <a:r>
                        <a:rPr lang="en-US" sz="2000" b="1" i="0" u="none">
                          <a:solidFill>
                            <a:srgbClr val="000000"/>
                          </a:solidFill>
                          <a:latin typeface="Arial"/>
                        </a:rPr>
                        <a:t>Hofmeister</a:t>
                      </a:r>
                      <a:r>
                        <a:rPr lang="en-US" sz="2000" b="1" i="0">
                          <a:solidFill>
                            <a:srgbClr val="000000"/>
                          </a:solidFill>
                          <a:latin typeface="Arial"/>
                        </a:rPr>
                        <a:t>, </a:t>
                      </a:r>
                      <a:r>
                        <a:rPr lang="en-US" sz="2000" b="1" i="0" u="none">
                          <a:solidFill>
                            <a:srgbClr val="000000"/>
                          </a:solidFill>
                          <a:latin typeface="Arial"/>
                        </a:rPr>
                        <a:t>Fong</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6"/>
                  </a:ext>
                </a:extLst>
              </a:tr>
              <a:tr h="346075">
                <a:tc>
                  <a:txBody>
                    <a:bodyPr/>
                    <a:lstStyle/>
                    <a:p>
                      <a:pPr algn="l"/>
                      <a:r>
                        <a:rPr lang="en-US" sz="2000" b="1" i="0" u="none">
                          <a:solidFill>
                            <a:srgbClr val="000000"/>
                          </a:solidFill>
                          <a:latin typeface="Arial"/>
                        </a:rPr>
                        <a:t>Denny</a:t>
                      </a:r>
                      <a:r>
                        <a:rPr lang="en-US" sz="2000" b="1" i="0">
                          <a:solidFill>
                            <a:srgbClr val="000000"/>
                          </a:solidFill>
                          <a:latin typeface="Arial"/>
                        </a:rPr>
                        <a:t>, </a:t>
                      </a:r>
                      <a:r>
                        <a:rPr lang="en-US" sz="2000" b="1" i="0" u="none">
                          <a:solidFill>
                            <a:srgbClr val="000000"/>
                          </a:solidFill>
                          <a:latin typeface="Arial"/>
                        </a:rPr>
                        <a:t>Satyakam</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7"/>
                  </a:ext>
                </a:extLst>
              </a:tr>
              <a:tr h="346075">
                <a:tc>
                  <a:txBody>
                    <a:bodyPr/>
                    <a:lstStyle/>
                    <a:p>
                      <a:pPr algn="l"/>
                      <a:r>
                        <a:rPr lang="en-US" sz="2000" b="1" i="0" u="none" dirty="0">
                          <a:solidFill>
                            <a:srgbClr val="000000"/>
                          </a:solidFill>
                          <a:latin typeface="Arial"/>
                        </a:rPr>
                        <a:t>Clarkson</a:t>
                      </a:r>
                      <a:r>
                        <a:rPr lang="en-US" sz="2000" b="1" i="0" u="none">
                          <a:solidFill>
                            <a:srgbClr val="000000"/>
                          </a:solidFill>
                          <a:latin typeface="Arial"/>
                        </a:rPr>
                        <a:t>, Sharryn</a:t>
                      </a:r>
                      <a:r>
                        <a:rPr lang="en-US" sz="2000" b="1" i="0">
                          <a:solidFill>
                            <a:srgbClr val="000000"/>
                          </a:solidFill>
                          <a:latin typeface="Arial"/>
                        </a:rPr>
                        <a:t>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8"/>
                  </a:ext>
                </a:extLst>
              </a:tr>
              <a:tr h="346075">
                <a:tc>
                  <a:txBody>
                    <a:bodyPr/>
                    <a:lstStyle/>
                    <a:p>
                      <a:pPr algn="l"/>
                      <a:r>
                        <a:rPr lang="en-US" sz="2000" b="1" i="0" dirty="0">
                          <a:solidFill>
                            <a:srgbClr val="000000"/>
                          </a:solidFill>
                          <a:latin typeface="Arial"/>
                        </a:rPr>
                        <a:t>Kletschkus, Monica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9"/>
                  </a:ext>
                </a:extLst>
              </a:tr>
            </a:tbl>
          </a:graphicData>
        </a:graphic>
      </p:graphicFrame>
      <p:sp>
        <p:nvSpPr>
          <p:cNvPr id="5" name="Rectangle 4"/>
          <p:cNvSpPr>
            <a:spLocks noChangeArrowheads="1"/>
          </p:cNvSpPr>
          <p:nvPr/>
        </p:nvSpPr>
        <p:spPr bwMode="auto">
          <a:xfrm>
            <a:off x="6197599" y="5850659"/>
            <a:ext cx="2772227" cy="373063"/>
          </a:xfrm>
          <a:prstGeom prst="rect">
            <a:avLst/>
          </a:prstGeom>
          <a:solidFill>
            <a:srgbClr val="009900"/>
          </a:solidFill>
          <a:ln w="19050">
            <a:solidFill>
              <a:srgbClr val="000000"/>
            </a:solidFill>
            <a:miter lim="800000"/>
            <a:headEnd type="none" w="med" len="lg"/>
            <a:tailEnd type="none" w="med" len="lg"/>
          </a:ln>
        </p:spPr>
        <p:txBody>
          <a:bodyPr wrap="none" lIns="88900" tIns="88900" rIns="88900" bIns="88900" anchor="ctr"/>
          <a:lstStyle/>
          <a:p>
            <a:pPr algn="ctr"/>
            <a:r>
              <a:rPr lang="en-US" sz="2000" b="1" dirty="0">
                <a:solidFill>
                  <a:srgbClr val="FFFFFF"/>
                </a:solidFill>
              </a:rPr>
              <a:t>last name, first name</a:t>
            </a:r>
          </a:p>
        </p:txBody>
      </p:sp>
      <p:sp>
        <p:nvSpPr>
          <p:cNvPr id="7" name="Text Box 18"/>
          <p:cNvSpPr txBox="1">
            <a:spLocks noChangeArrowheads="1"/>
          </p:cNvSpPr>
          <p:nvPr/>
        </p:nvSpPr>
        <p:spPr bwMode="auto">
          <a:xfrm>
            <a:off x="1222375" y="2368550"/>
            <a:ext cx="4567238"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'_, M_';</a:t>
            </a:r>
          </a:p>
        </p:txBody>
      </p:sp>
      <p:sp>
        <p:nvSpPr>
          <p:cNvPr id="8" name="Text Box 19"/>
          <p:cNvSpPr txBox="1">
            <a:spLocks noChangeArrowheads="1"/>
          </p:cNvSpPr>
          <p:nvPr/>
        </p:nvSpPr>
        <p:spPr bwMode="auto">
          <a:xfrm>
            <a:off x="1222375" y="3240088"/>
            <a:ext cx="4567238"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 M%';</a:t>
            </a:r>
          </a:p>
        </p:txBody>
      </p:sp>
      <p:sp>
        <p:nvSpPr>
          <p:cNvPr id="9" name="Text Box 20"/>
          <p:cNvSpPr txBox="1">
            <a:spLocks noChangeArrowheads="1"/>
          </p:cNvSpPr>
          <p:nvPr/>
        </p:nvSpPr>
        <p:spPr bwMode="auto">
          <a:xfrm>
            <a:off x="1208088" y="4111625"/>
            <a:ext cx="4567237"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'_, M%';</a:t>
            </a:r>
          </a:p>
        </p:txBody>
      </p:sp>
      <p:sp>
        <p:nvSpPr>
          <p:cNvPr id="10" name="Text Box 21"/>
          <p:cNvSpPr txBox="1">
            <a:spLocks noChangeArrowheads="1"/>
          </p:cNvSpPr>
          <p:nvPr/>
        </p:nvSpPr>
        <p:spPr bwMode="auto">
          <a:xfrm>
            <a:off x="1208088" y="4984750"/>
            <a:ext cx="4567237"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where Name like '%, M_';</a:t>
            </a:r>
          </a:p>
        </p:txBody>
      </p:sp>
      <p:sp>
        <p:nvSpPr>
          <p:cNvPr id="11" name="Oval 8"/>
          <p:cNvSpPr>
            <a:spLocks noChangeArrowheads="1"/>
          </p:cNvSpPr>
          <p:nvPr/>
        </p:nvSpPr>
        <p:spPr bwMode="auto">
          <a:xfrm>
            <a:off x="535309" y="3043226"/>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dirty="0">
              <a:solidFill>
                <a:srgbClr val="000000"/>
              </a:solidFill>
            </a:endParaRPr>
          </a:p>
        </p:txBody>
      </p:sp>
    </p:spTree>
    <p:custDataLst>
      <p:tags r:id="rId1"/>
    </p:custDataLst>
    <p:extLst>
      <p:ext uri="{BB962C8B-B14F-4D97-AF65-F5344CB8AC3E}">
        <p14:creationId xmlns:p14="http://schemas.microsoft.com/office/powerpoint/2010/main" val="729573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The Sales Manager wants a report that includes </a:t>
            </a:r>
            <a:br>
              <a:rPr lang="en-US" dirty="0"/>
            </a:br>
            <a:r>
              <a:rPr lang="en-US" dirty="0"/>
              <a:t>only the customers who are 21 years old. </a:t>
            </a:r>
          </a:p>
        </p:txBody>
      </p:sp>
      <p:pic>
        <p:nvPicPr>
          <p:cNvPr id="4" name="Picture 3" descr="dataset_no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878" y="2650699"/>
            <a:ext cx="1260619" cy="118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graphics\person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155" y="2401735"/>
            <a:ext cx="1088222" cy="1270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3411762" y="3642570"/>
            <a:ext cx="2324354" cy="487313"/>
          </a:xfrm>
          <a:prstGeom prst="rect">
            <a:avLst/>
          </a:prstGeom>
          <a:solidFill>
            <a:srgbClr val="00FF00">
              <a:alpha val="30196"/>
            </a:srgbClr>
          </a:solidFill>
          <a:ln w="12700">
            <a:solidFill>
              <a:schemeClr val="tx1"/>
            </a:solidFill>
            <a:miter lim="800000"/>
            <a:headEnd type="none" w="med" len="lg"/>
            <a:tailEnd type="none" w="med" len="lg"/>
          </a:ln>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t>Customer_Age=21</a:t>
            </a:r>
          </a:p>
        </p:txBody>
      </p:sp>
      <p:pic>
        <p:nvPicPr>
          <p:cNvPr id="8" name="Picture 2" descr="\\sashq\root\dept\PSD\GRAPHICS\Illustrations\Arrows\arrow_swoop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98195">
            <a:off x="5667224" y="3444626"/>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ashq\root\dept\PSD\GRAPHICS\Illustrations\Arrows\arrow_swoop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706269">
            <a:off x="2876851" y="2792275"/>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59330" y="2328978"/>
            <a:ext cx="2780160" cy="400110"/>
          </a:xfrm>
          <a:prstGeom prst="rect">
            <a:avLst/>
          </a:prstGeom>
          <a:noFill/>
        </p:spPr>
        <p:txBody>
          <a:bodyPr wrap="square" rtlCol="0">
            <a:spAutoFit/>
          </a:bodyPr>
          <a:lstStyle/>
          <a:p>
            <a:pPr algn="ctr"/>
            <a:r>
              <a:rPr lang="en-US" sz="2000" b="1" dirty="0"/>
              <a:t>orion.customer_dim</a:t>
            </a:r>
          </a:p>
        </p:txBody>
      </p:sp>
      <p:sp>
        <p:nvSpPr>
          <p:cNvPr id="12" name="Rectangle 11"/>
          <p:cNvSpPr/>
          <p:nvPr/>
        </p:nvSpPr>
        <p:spPr>
          <a:xfrm>
            <a:off x="270128" y="4565462"/>
            <a:ext cx="8665535" cy="1287532"/>
          </a:xfrm>
          <a:prstGeom prst="rect">
            <a:avLst/>
          </a:prstGeom>
          <a:solidFill>
            <a:srgbClr val="FFFFFF"/>
          </a:solidFill>
          <a:ln w="38100" cmpd="sng">
            <a:solidFill>
              <a:schemeClr val="tx2"/>
            </a:solidFill>
          </a:ln>
        </p:spPr>
        <p:txBody>
          <a:bodyPr wrap="square" lIns="88900" tIns="88900" rIns="88900" bIns="88900">
            <a:spAutoFit/>
          </a:bodyPr>
          <a:lstStyle/>
          <a:p>
            <a:r>
              <a:rPr lang="en-US" sz="1200" b="1" dirty="0">
                <a:solidFill>
                  <a:srgbClr val="000000"/>
                </a:solidFill>
                <a:latin typeface="SAS Monospace Bold" panose="020B0709020202020204" pitchFamily="49" charset="0"/>
              </a:rPr>
              <a:t>                                 Customer_  Customer_                  Customer_    Customer_</a:t>
            </a:r>
          </a:p>
          <a:p>
            <a:r>
              <a:rPr lang="en-US" sz="1200" b="1" dirty="0" err="1">
                <a:solidFill>
                  <a:srgbClr val="000000"/>
                </a:solidFill>
                <a:latin typeface="SAS Monospace Bold" panose="020B0709020202020204" pitchFamily="49" charset="0"/>
              </a:rPr>
              <a:t>Obs</a:t>
            </a:r>
            <a:r>
              <a:rPr lang="en-US" sz="1200" b="1" dirty="0">
                <a:solidFill>
                  <a:srgbClr val="000000"/>
                </a:solidFill>
                <a:latin typeface="SAS Monospace Bold" panose="020B0709020202020204" pitchFamily="49" charset="0"/>
              </a:rPr>
              <a:t>  </a:t>
            </a:r>
            <a:r>
              <a:rPr lang="en-US" sz="1200" b="1" dirty="0" err="1">
                <a:solidFill>
                  <a:srgbClr val="000000"/>
                </a:solidFill>
                <a:latin typeface="SAS Monospace Bold" panose="020B0709020202020204" pitchFamily="49" charset="0"/>
              </a:rPr>
              <a:t>Customer_ID</a:t>
            </a:r>
            <a:r>
              <a:rPr lang="en-US" sz="1200" b="1" dirty="0">
                <a:solidFill>
                  <a:srgbClr val="000000"/>
                </a:solidFill>
                <a:latin typeface="SAS Monospace Bold" panose="020B0709020202020204" pitchFamily="49" charset="0"/>
              </a:rPr>
              <a:t>  </a:t>
            </a:r>
            <a:r>
              <a:rPr lang="en-US" sz="1200" b="1" dirty="0" err="1">
                <a:solidFill>
                  <a:srgbClr val="000000"/>
                </a:solidFill>
                <a:latin typeface="SAS Monospace Bold" panose="020B0709020202020204" pitchFamily="49" charset="0"/>
              </a:rPr>
              <a:t>Customer_Name</a:t>
            </a:r>
            <a:r>
              <a:rPr lang="en-US" sz="1200" b="1" dirty="0">
                <a:solidFill>
                  <a:srgbClr val="000000"/>
                </a:solidFill>
                <a:latin typeface="SAS Monospace Bold" panose="020B0709020202020204" pitchFamily="49" charset="0"/>
              </a:rPr>
              <a:t>  Gender     Country    </a:t>
            </a:r>
            <a:r>
              <a:rPr lang="en-US" sz="1200" b="1" dirty="0" err="1">
                <a:solidFill>
                  <a:srgbClr val="000000"/>
                </a:solidFill>
                <a:latin typeface="SAS Monospace Bold" panose="020B0709020202020204" pitchFamily="49" charset="0"/>
              </a:rPr>
              <a:t>Customer_Group</a:t>
            </a:r>
            <a:r>
              <a:rPr lang="en-US" sz="1200" b="1" dirty="0">
                <a:solidFill>
                  <a:srgbClr val="000000"/>
                </a:solidFill>
                <a:latin typeface="SAS Monospace Bold" panose="020B0709020202020204" pitchFamily="49" charset="0"/>
              </a:rPr>
              <a:t>  </a:t>
            </a:r>
            <a:r>
              <a:rPr lang="en-US" sz="1200" b="1" dirty="0" err="1">
                <a:solidFill>
                  <a:srgbClr val="000000"/>
                </a:solidFill>
                <a:latin typeface="SAS Monospace Bold" panose="020B0709020202020204" pitchFamily="49" charset="0"/>
              </a:rPr>
              <a:t>Age_Group</a:t>
            </a:r>
            <a:r>
              <a:rPr lang="en-US" sz="1200" b="1" dirty="0">
                <a:solidFill>
                  <a:srgbClr val="000000"/>
                </a:solidFill>
                <a:latin typeface="SAS Monospace Bold" panose="020B0709020202020204" pitchFamily="49" charset="0"/>
              </a:rPr>
              <a:t>     Type</a:t>
            </a:r>
          </a:p>
          <a:p>
            <a:r>
              <a:rPr lang="en-US" sz="1200" b="1" dirty="0">
                <a:solidFill>
                  <a:srgbClr val="000000"/>
                </a:solidFill>
                <a:latin typeface="SAS Monospace Bold" panose="020B0709020202020204" pitchFamily="49" charset="0"/>
              </a:rPr>
              <a:t>     </a:t>
            </a:r>
          </a:p>
          <a:p>
            <a:r>
              <a:rPr lang="en-US" sz="1200" b="1" dirty="0">
                <a:solidFill>
                  <a:srgbClr val="000000"/>
                </a:solidFill>
                <a:latin typeface="SAS Monospace Bold" panose="020B0709020202020204" pitchFamily="49" charset="0"/>
              </a:rPr>
              <a:t> 1      999       XXXXXXXXXXXX        X       XX        XXXXXXXXXXXX   XXXXXXXXX    XXXXXXXX</a:t>
            </a:r>
          </a:p>
          <a:p>
            <a:r>
              <a:rPr lang="en-US" sz="1200" b="1" dirty="0">
                <a:solidFill>
                  <a:srgbClr val="000000"/>
                </a:solidFill>
                <a:latin typeface="SAS Monospace Bold" panose="020B0709020202020204" pitchFamily="49" charset="0"/>
              </a:rPr>
              <a:t> 2      999       XXXXXXXXXXXX        X       XX        XXXXXXXXXXXX   XXXXXXXXX    XXXXXXXX</a:t>
            </a:r>
          </a:p>
          <a:p>
            <a:r>
              <a:rPr lang="en-US" sz="1200" b="1" dirty="0">
                <a:solidFill>
                  <a:srgbClr val="000000"/>
                </a:solidFill>
                <a:latin typeface="SAS Monospace Bold" panose="020B0709020202020204" pitchFamily="49" charset="0"/>
              </a:rPr>
              <a:t> 3      999       XXXXXXXXXXXX        X       XX        XXXXXXXXXXXX   XXXXXXXXX    XXXXXXXX</a:t>
            </a:r>
          </a:p>
        </p:txBody>
      </p:sp>
    </p:spTree>
    <p:extLst>
      <p:ext uri="{BB962C8B-B14F-4D97-AF65-F5344CB8AC3E}">
        <p14:creationId xmlns:p14="http://schemas.microsoft.com/office/powerpoint/2010/main" val="4174360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Subsetting the Data Set</a:t>
            </a:r>
          </a:p>
        </p:txBody>
      </p:sp>
      <p:sp>
        <p:nvSpPr>
          <p:cNvPr id="3" name="Content Placeholder 2"/>
          <p:cNvSpPr>
            <a:spLocks noGrp="1"/>
          </p:cNvSpPr>
          <p:nvPr>
            <p:ph idx="1"/>
          </p:nvPr>
        </p:nvSpPr>
        <p:spPr/>
        <p:txBody>
          <a:bodyPr/>
          <a:lstStyle/>
          <a:p>
            <a:r>
              <a:rPr lang="en-US" dirty="0"/>
              <a:t>Display the required rows and variables.</a:t>
            </a:r>
          </a:p>
          <a:p>
            <a:endParaRPr lang="en-US" dirty="0"/>
          </a:p>
          <a:p>
            <a:endParaRPr lang="en-US" dirty="0"/>
          </a:p>
          <a:p>
            <a:endParaRPr lang="en-US" dirty="0"/>
          </a:p>
          <a:p>
            <a:endParaRPr lang="en-US" dirty="0"/>
          </a:p>
          <a:p>
            <a:endParaRPr lang="en-US" dirty="0"/>
          </a:p>
          <a:p>
            <a:endParaRPr lang="en-US" dirty="0"/>
          </a:p>
          <a:p>
            <a:endParaRPr lang="en-US" dirty="0"/>
          </a:p>
          <a:p>
            <a:pPr marL="515938" indent="-515938"/>
            <a:r>
              <a:rPr lang="en-US" b="1" dirty="0">
                <a:sym typeface="Wingdings"/>
              </a:rPr>
              <a:t></a:t>
            </a:r>
            <a:r>
              <a:rPr lang="en-US" dirty="0">
                <a:sym typeface="Wingdings"/>
              </a:rPr>
              <a:t> 	The subsetting variable does not need to be included in the report.</a:t>
            </a:r>
            <a:endParaRPr lang="en-US" dirty="0"/>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48</a:t>
            </a:fld>
            <a:endParaRPr lang="en-US" b="0" dirty="0">
              <a:latin typeface="Times New Roman" pitchFamily="18" charset="0"/>
            </a:endParaRPr>
          </a:p>
        </p:txBody>
      </p:sp>
      <p:sp>
        <p:nvSpPr>
          <p:cNvPr id="11"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p104d06</a:t>
            </a:r>
          </a:p>
        </p:txBody>
      </p:sp>
      <p:sp>
        <p:nvSpPr>
          <p:cNvPr id="12" name="Rectangle 11"/>
          <p:cNvSpPr/>
          <p:nvPr/>
        </p:nvSpPr>
        <p:spPr>
          <a:xfrm>
            <a:off x="685800" y="1621101"/>
            <a:ext cx="7772400" cy="2377061"/>
          </a:xfrm>
          <a:prstGeom prst="rect">
            <a:avLst/>
          </a:prstGeom>
          <a:solidFill>
            <a:srgbClr val="FFFFFF"/>
          </a:solidFill>
          <a:ln w="38100" cmpd="sng">
            <a:solidFill>
              <a:schemeClr val="tx2"/>
            </a:solidFill>
          </a:ln>
        </p:spPr>
        <p:txBody>
          <a:bodyPr wrap="square" lIns="88900" tIns="88900" rIns="88900" bIns="88900">
            <a:spAutoFit/>
          </a:bodyPr>
          <a:lstStyle/>
          <a:p>
            <a:pPr>
              <a:lnSpc>
                <a:spcPct val="85000"/>
              </a:lnSpc>
            </a:pPr>
            <a:r>
              <a:rPr lang="en-US" b="1" dirty="0">
                <a:solidFill>
                  <a:srgbClr val="000000"/>
                </a:solidFill>
                <a:latin typeface="Courier New"/>
              </a:rPr>
              <a:t>proc print data=orion.customer_dim;</a:t>
            </a:r>
          </a:p>
          <a:p>
            <a:pPr>
              <a:lnSpc>
                <a:spcPct val="85000"/>
              </a:lnSpc>
            </a:pPr>
            <a:r>
              <a:rPr lang="en-US" b="1" dirty="0">
                <a:solidFill>
                  <a:srgbClr val="000000"/>
                </a:solidFill>
                <a:latin typeface="Courier New"/>
              </a:rPr>
              <a:t>   where Customer_Age=21;</a:t>
            </a:r>
          </a:p>
          <a:p>
            <a:pPr>
              <a:lnSpc>
                <a:spcPct val="85000"/>
              </a:lnSpc>
            </a:pPr>
            <a:r>
              <a:rPr lang="en-US" b="1" dirty="0">
                <a:solidFill>
                  <a:srgbClr val="000000"/>
                </a:solidFill>
                <a:latin typeface="Courier New"/>
              </a:rPr>
              <a:t>   var</a:t>
            </a:r>
            <a:r>
              <a:rPr lang="en-US" b="1" dirty="0">
                <a:latin typeface="Courier New"/>
              </a:rPr>
              <a:t> Customer_ID Customer_Name</a:t>
            </a:r>
          </a:p>
          <a:p>
            <a:pPr>
              <a:lnSpc>
                <a:spcPct val="85000"/>
              </a:lnSpc>
            </a:pPr>
            <a:r>
              <a:rPr lang="en-US" b="1" dirty="0">
                <a:latin typeface="Courier New"/>
              </a:rPr>
              <a:t>       Customer_Gender Customer_Country</a:t>
            </a:r>
          </a:p>
          <a:p>
            <a:pPr>
              <a:lnSpc>
                <a:spcPct val="85000"/>
              </a:lnSpc>
            </a:pPr>
            <a:r>
              <a:rPr lang="en-US" b="1" dirty="0">
                <a:latin typeface="Courier New"/>
              </a:rPr>
              <a:t>       Customer_Group Customer_Age_Group</a:t>
            </a:r>
          </a:p>
          <a:p>
            <a:pPr>
              <a:lnSpc>
                <a:spcPct val="85000"/>
              </a:lnSpc>
            </a:pPr>
            <a:r>
              <a:rPr lang="en-US" b="1" dirty="0">
                <a:latin typeface="Courier New"/>
              </a:rPr>
              <a:t>       Customer_Type; </a:t>
            </a:r>
          </a:p>
          <a:p>
            <a:pPr>
              <a:lnSpc>
                <a:spcPct val="85000"/>
              </a:lnSpc>
            </a:pPr>
            <a:r>
              <a:rPr lang="en-US" b="1" dirty="0">
                <a:latin typeface="Courier New"/>
              </a:rPr>
              <a:t>run;</a:t>
            </a:r>
            <a:endParaRPr lang="en-US" b="1" dirty="0">
              <a:solidFill>
                <a:srgbClr val="000000"/>
              </a:solidFill>
              <a:latin typeface="Courier New"/>
            </a:endParaRPr>
          </a:p>
        </p:txBody>
      </p:sp>
      <p:sp>
        <p:nvSpPr>
          <p:cNvPr id="14" name="Rectangle 13"/>
          <p:cNvSpPr/>
          <p:nvPr>
            <p:custDataLst>
              <p:tags r:id="rId1"/>
            </p:custDataLst>
          </p:nvPr>
        </p:nvSpPr>
        <p:spPr bwMode="auto">
          <a:xfrm>
            <a:off x="1335779" y="2022257"/>
            <a:ext cx="39460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30339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a:xfrm>
            <a:off x="685800" y="1059114"/>
            <a:ext cx="7848600" cy="5398008"/>
          </a:xfrm>
        </p:spPr>
        <p:txBody>
          <a:bodyPr/>
          <a:lstStyle/>
          <a:p>
            <a:r>
              <a:rPr lang="en-US" dirty="0"/>
              <a:t>In this output, two lines are used for each observation.</a:t>
            </a:r>
          </a:p>
          <a:p>
            <a:endParaRPr lang="en-US" sz="800" dirty="0"/>
          </a:p>
          <a:p>
            <a:r>
              <a:rPr lang="en-US" dirty="0"/>
              <a:t>PROC PRINT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Obs column helps identify observations that span multiple lines in a report.</a:t>
            </a:r>
          </a:p>
        </p:txBody>
      </p:sp>
      <p:sp>
        <p:nvSpPr>
          <p:cNvPr id="13" name="Rectangle 12"/>
          <p:cNvSpPr/>
          <p:nvPr/>
        </p:nvSpPr>
        <p:spPr>
          <a:xfrm>
            <a:off x="685800" y="2040958"/>
            <a:ext cx="8133907" cy="3318857"/>
          </a:xfrm>
          <a:prstGeom prst="rect">
            <a:avLst/>
          </a:prstGeom>
          <a:solidFill>
            <a:srgbClr val="FFFFFF"/>
          </a:solidFill>
          <a:ln w="38100" cmpd="sng">
            <a:solidFill>
              <a:schemeClr val="tx2"/>
            </a:solidFill>
          </a:ln>
        </p:spPr>
        <p:txBody>
          <a:bodyPr wrap="square" lIns="88900" tIns="88900" rIns="88900" bIns="88900">
            <a:spAutoFit/>
          </a:bodyPr>
          <a:lstStyle/>
          <a:p>
            <a:r>
              <a:rPr lang="en-US" sz="1200" b="1" dirty="0">
                <a:solidFill>
                  <a:srgbClr val="000000"/>
                </a:solidFill>
                <a:latin typeface="SAS Monospace"/>
              </a:rPr>
              <a:t>                                       Customer_    Customer_</a:t>
            </a:r>
          </a:p>
          <a:p>
            <a:r>
              <a:rPr lang="en-US" sz="1200" b="1" dirty="0">
                <a:solidFill>
                  <a:srgbClr val="000000"/>
                </a:solidFill>
                <a:latin typeface="SAS Monospace"/>
              </a:rPr>
              <a:t>Obs     Customer_ID    Customer_Name      Gender     Country         Customer_Group</a:t>
            </a:r>
          </a:p>
          <a:p>
            <a:endParaRPr lang="en-US" sz="1200" b="1" dirty="0">
              <a:solidFill>
                <a:srgbClr val="000000"/>
              </a:solidFill>
              <a:latin typeface="SAS Monospace"/>
            </a:endParaRPr>
          </a:p>
          <a:p>
            <a:r>
              <a:rPr lang="en-US" sz="1200" b="1" dirty="0">
                <a:solidFill>
                  <a:srgbClr val="000000"/>
                </a:solidFill>
                <a:latin typeface="SAS Monospace"/>
              </a:rPr>
              <a:t> 37              79    Najma Hicks           F        US        Orion Club members</a:t>
            </a:r>
          </a:p>
          <a:p>
            <a:r>
              <a:rPr lang="en-US" sz="1200" b="1" dirty="0">
                <a:solidFill>
                  <a:srgbClr val="000000"/>
                </a:solidFill>
                <a:latin typeface="SAS Monospace"/>
              </a:rPr>
              <a:t> 58           11171    Bill Cuddy            M        CA        Orion Club Gold members</a:t>
            </a:r>
          </a:p>
          <a:p>
            <a:r>
              <a:rPr lang="en-US" sz="1200" b="1" dirty="0">
                <a:solidFill>
                  <a:srgbClr val="000000"/>
                </a:solidFill>
                <a:latin typeface="SAS Monospace"/>
              </a:rPr>
              <a:t> 66           46966    Lauren Krasowski      F        CA        Orion Club members</a:t>
            </a:r>
          </a:p>
          <a:p>
            <a:r>
              <a:rPr lang="en-US" sz="1200" b="1" dirty="0">
                <a:solidFill>
                  <a:srgbClr val="000000"/>
                </a:solidFill>
                <a:latin typeface="SAS Monospace"/>
              </a:rPr>
              <a:t> ...</a:t>
            </a:r>
          </a:p>
          <a:p>
            <a:r>
              <a:rPr lang="en-US" sz="1200" b="1" dirty="0">
                <a:solidFill>
                  <a:srgbClr val="000000"/>
                </a:solidFill>
                <a:latin typeface="SAS Monospace"/>
              </a:rPr>
              <a:t> 76           70210    Alex Santinello       M        CA        Orion Club members</a:t>
            </a:r>
          </a:p>
          <a:p>
            <a:endParaRPr lang="en-US" sz="1200" b="1" dirty="0">
              <a:solidFill>
                <a:srgbClr val="000000"/>
              </a:solidFill>
              <a:latin typeface="SAS Monospace"/>
            </a:endParaRPr>
          </a:p>
          <a:p>
            <a:r>
              <a:rPr lang="en-US" sz="1200" b="1" dirty="0">
                <a:solidFill>
                  <a:srgbClr val="000000"/>
                </a:solidFill>
                <a:latin typeface="SAS Monospace"/>
              </a:rPr>
              <a:t>        Customer_</a:t>
            </a:r>
          </a:p>
          <a:p>
            <a:r>
              <a:rPr lang="en-US" sz="1200" b="1" dirty="0">
                <a:solidFill>
                  <a:srgbClr val="000000"/>
                </a:solidFill>
                <a:latin typeface="SAS Monospace"/>
              </a:rPr>
              <a:t>Obs     Age_Group                Customer_Type</a:t>
            </a:r>
          </a:p>
          <a:p>
            <a:endParaRPr lang="en-US" sz="1200" b="1" dirty="0">
              <a:solidFill>
                <a:srgbClr val="000000"/>
              </a:solidFill>
              <a:latin typeface="SAS Monospace"/>
            </a:endParaRPr>
          </a:p>
          <a:p>
            <a:r>
              <a:rPr lang="en-US" sz="1200" b="1" dirty="0">
                <a:solidFill>
                  <a:srgbClr val="000000"/>
                </a:solidFill>
                <a:latin typeface="SAS Monospace"/>
              </a:rPr>
              <a:t> 37    15-30 years    Orion  Club members medium activity</a:t>
            </a:r>
          </a:p>
          <a:p>
            <a:r>
              <a:rPr lang="en-US" sz="1200" b="1" dirty="0">
                <a:solidFill>
                  <a:srgbClr val="000000"/>
                </a:solidFill>
                <a:latin typeface="SAS Monospace"/>
              </a:rPr>
              <a:t> 58    15-30 years    Orion Club Gold members low activity</a:t>
            </a:r>
          </a:p>
          <a:p>
            <a:r>
              <a:rPr lang="en-US" sz="1200" b="1" dirty="0">
                <a:solidFill>
                  <a:srgbClr val="000000"/>
                </a:solidFill>
                <a:latin typeface="SAS Monospace"/>
              </a:rPr>
              <a:t> 66    15-30 years    Orion  Club members high activity</a:t>
            </a:r>
          </a:p>
          <a:p>
            <a:r>
              <a:rPr lang="en-US" sz="1200" b="1" dirty="0">
                <a:solidFill>
                  <a:srgbClr val="000000"/>
                </a:solidFill>
                <a:latin typeface="SAS Monospace"/>
              </a:rPr>
              <a:t> ...</a:t>
            </a:r>
          </a:p>
          <a:p>
            <a:r>
              <a:rPr lang="en-US" sz="1200" b="1" dirty="0">
                <a:solidFill>
                  <a:srgbClr val="000000"/>
                </a:solidFill>
                <a:latin typeface="SAS Monospace"/>
              </a:rPr>
              <a:t> 76    15-30 years    Orion  Club members medium activity</a:t>
            </a:r>
          </a:p>
        </p:txBody>
      </p:sp>
      <p:sp>
        <p:nvSpPr>
          <p:cNvPr id="8" name="Rectangle 7"/>
          <p:cNvSpPr/>
          <p:nvPr>
            <p:custDataLst>
              <p:tags r:id="rId1"/>
            </p:custDataLst>
          </p:nvPr>
        </p:nvSpPr>
        <p:spPr bwMode="auto">
          <a:xfrm>
            <a:off x="842917" y="2667978"/>
            <a:ext cx="7420038" cy="1828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4" name="Rectangle 13"/>
          <p:cNvSpPr/>
          <p:nvPr>
            <p:custDataLst>
              <p:tags r:id="rId2"/>
            </p:custDataLst>
          </p:nvPr>
        </p:nvSpPr>
        <p:spPr bwMode="auto">
          <a:xfrm>
            <a:off x="842917" y="4305189"/>
            <a:ext cx="5165997" cy="1828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27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p:txBody>
          <a:bodyPr/>
          <a:lstStyle/>
          <a:p>
            <a:r>
              <a:rPr lang="en-US" dirty="0"/>
              <a:t>PRINT Procedure</a:t>
            </a:r>
          </a:p>
        </p:txBody>
      </p:sp>
      <p:sp>
        <p:nvSpPr>
          <p:cNvPr id="43011" name="Rectangle 2"/>
          <p:cNvSpPr>
            <a:spLocks noGrp="1" noChangeArrowheads="1"/>
          </p:cNvSpPr>
          <p:nvPr>
            <p:ph idx="1"/>
          </p:nvPr>
        </p:nvSpPr>
        <p:spPr>
          <a:xfrm>
            <a:off x="688975" y="1068388"/>
            <a:ext cx="7848600" cy="5332412"/>
          </a:xfrm>
        </p:spPr>
        <p:txBody>
          <a:bodyPr/>
          <a:lstStyle/>
          <a:p>
            <a:pPr marL="0" indent="0"/>
            <a:r>
              <a:rPr lang="en-US" dirty="0"/>
              <a:t>By default, PROC PRINT displays all observations, </a:t>
            </a:r>
            <a:br>
              <a:rPr lang="en-US" dirty="0"/>
            </a:br>
            <a:r>
              <a:rPr lang="en-US" dirty="0"/>
              <a:t>all variables, and an Obs column on the left side.</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sz="1600" dirty="0"/>
          </a:p>
          <a:p>
            <a:pPr marL="0" indent="0" eaLnBrk="1" hangingPunct="1">
              <a:buFont typeface="Monotype Sorts" pitchFamily="2" charset="2"/>
              <a:buNone/>
            </a:pPr>
            <a:r>
              <a:rPr lang="en-US" dirty="0"/>
              <a:t>Partial PROC PRINT Output</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a:br>
              <a:rPr lang="en-US" sz="1100" dirty="0"/>
            </a:br>
            <a:r>
              <a:rPr lang="en-US" dirty="0"/>
              <a:t>Statements and options can be added to the </a:t>
            </a:r>
            <a:br>
              <a:rPr lang="en-US" dirty="0"/>
            </a:br>
            <a:r>
              <a:rPr lang="en-US" dirty="0"/>
              <a:t>PRINT procedure to modify the default behavior.</a:t>
            </a:r>
          </a:p>
        </p:txBody>
      </p:sp>
      <p:sp>
        <p:nvSpPr>
          <p:cNvPr id="43016" name="Rectangle 12"/>
          <p:cNvSpPr>
            <a:spLocks noChangeArrowheads="1"/>
          </p:cNvSpPr>
          <p:nvPr/>
        </p:nvSpPr>
        <p:spPr bwMode="auto">
          <a:xfrm>
            <a:off x="704850" y="2011017"/>
            <a:ext cx="5603185" cy="730456"/>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pPr>
            <a:r>
              <a:rPr lang="en-US" b="1" dirty="0">
                <a:latin typeface="Courier New" pitchFamily="49" charset="0"/>
              </a:rPr>
              <a:t>proc print data=orion.sales;</a:t>
            </a:r>
          </a:p>
          <a:p>
            <a:pPr>
              <a:lnSpc>
                <a:spcPct val="85000"/>
              </a:lnSpc>
            </a:pPr>
            <a:r>
              <a:rPr lang="en-US" b="1" dirty="0">
                <a:latin typeface="Courier New" pitchFamily="49" charset="0"/>
              </a:rPr>
              <a:t>run;</a:t>
            </a:r>
          </a:p>
        </p:txBody>
      </p:sp>
      <p:sp>
        <p:nvSpPr>
          <p:cNvPr id="43017" name="Text Box 13"/>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p104d01</a:t>
            </a:r>
          </a:p>
        </p:txBody>
      </p:sp>
      <p:sp>
        <p:nvSpPr>
          <p:cNvPr id="13" name="Rectangle 12"/>
          <p:cNvSpPr/>
          <p:nvPr/>
        </p:nvSpPr>
        <p:spPr>
          <a:xfrm>
            <a:off x="269126" y="3429000"/>
            <a:ext cx="8595360" cy="1656864"/>
          </a:xfrm>
          <a:prstGeom prst="rect">
            <a:avLst/>
          </a:prstGeom>
          <a:solidFill>
            <a:srgbClr val="FFFFFF"/>
          </a:solidFill>
          <a:ln w="38100" cmpd="sng">
            <a:solidFill>
              <a:schemeClr val="tx2"/>
            </a:solidFill>
          </a:ln>
        </p:spPr>
        <p:txBody>
          <a:bodyPr wrap="none" lIns="88900" tIns="88900" rIns="54864" bIns="88900">
            <a:spAutoFit/>
          </a:bodyPr>
          <a:lstStyle/>
          <a:p>
            <a:r>
              <a:rPr lang="en-US" sz="1200" b="1" dirty="0">
                <a:solidFill>
                  <a:srgbClr val="000000"/>
                </a:solidFill>
                <a:latin typeface="SAS Monospace"/>
              </a:rPr>
              <a:t> 	        First_                                                       Birth_  Hire_</a:t>
            </a:r>
          </a:p>
          <a:p>
            <a:r>
              <a:rPr lang="en-US" sz="1200" b="1" dirty="0">
                <a:solidFill>
                  <a:srgbClr val="000000"/>
                </a:solidFill>
                <a:latin typeface="SAS Monospace"/>
              </a:rPr>
              <a:t>Obs  Employee_ID   Name      Last_Name   Gender Salary   Job_Title    Country   Date    Date</a:t>
            </a:r>
          </a:p>
          <a:p>
            <a:r>
              <a:rPr lang="en-US" sz="1200" b="1" dirty="0">
                <a:solidFill>
                  <a:srgbClr val="000000"/>
                </a:solidFill>
                <a:latin typeface="SAS Monospace"/>
              </a:rPr>
              <a:t> </a:t>
            </a:r>
          </a:p>
          <a:p>
            <a:r>
              <a:rPr lang="en-US" sz="1200" b="1" dirty="0">
                <a:solidFill>
                  <a:srgbClr val="000000"/>
                </a:solidFill>
                <a:latin typeface="SAS Monospace"/>
              </a:rPr>
              <a:t>  1       120102  Tom        Zhou         M     108255  Sales Manager    AU      3510  10744</a:t>
            </a:r>
          </a:p>
          <a:p>
            <a:r>
              <a:rPr lang="fr-FR" sz="1200" b="1" dirty="0">
                <a:solidFill>
                  <a:srgbClr val="000000"/>
                </a:solidFill>
                <a:latin typeface="SAS Monospace"/>
              </a:rPr>
              <a:t>  2       120103  Wilson     Dawes        M      87975  Sales Manager    AU     -3996   5114</a:t>
            </a:r>
          </a:p>
          <a:p>
            <a:r>
              <a:rPr lang="en-US" sz="1200" b="1" dirty="0">
                <a:solidFill>
                  <a:srgbClr val="000000"/>
                </a:solidFill>
                <a:latin typeface="SAS Monospace"/>
              </a:rPr>
              <a:t>  3       120121  Irenie     Elvish       F      26600  Sales Rep. II    AU     -5630   5114</a:t>
            </a:r>
          </a:p>
          <a:p>
            <a:r>
              <a:rPr lang="en-US" sz="1200" b="1" dirty="0">
                <a:solidFill>
                  <a:srgbClr val="000000"/>
                </a:solidFill>
                <a:latin typeface="SAS Monospace"/>
              </a:rPr>
              <a:t>  4       120122  Christina  Ngan         F      27475  Sales Rep. II    AU     -1984   6756</a:t>
            </a:r>
          </a:p>
          <a:p>
            <a:r>
              <a:rPr lang="en-US" sz="1200" b="1" dirty="0">
                <a:solidFill>
                  <a:srgbClr val="000000"/>
                </a:solidFill>
                <a:latin typeface="SAS Monospace"/>
              </a:rPr>
              <a:t>  5       120123  Kimiko     Hotstone     F      26190  Sales Rep. I     AU      1732   9405</a:t>
            </a:r>
          </a:p>
        </p:txBody>
      </p:sp>
    </p:spTree>
    <p:extLst>
      <p:ext uri="{BB962C8B-B14F-4D97-AF65-F5344CB8AC3E}">
        <p14:creationId xmlns:p14="http://schemas.microsoft.com/office/powerpoint/2010/main" val="3261096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Statement</a:t>
            </a:r>
          </a:p>
        </p:txBody>
      </p:sp>
      <p:sp>
        <p:nvSpPr>
          <p:cNvPr id="3" name="Content Placeholder 2"/>
          <p:cNvSpPr>
            <a:spLocks noGrp="1"/>
          </p:cNvSpPr>
          <p:nvPr>
            <p:ph idx="1"/>
          </p:nvPr>
        </p:nvSpPr>
        <p:spPr>
          <a:xfrm>
            <a:off x="685799" y="1074738"/>
            <a:ext cx="8249152" cy="5097462"/>
          </a:xfrm>
        </p:spPr>
        <p:txBody>
          <a:bodyPr/>
          <a:lstStyle/>
          <a:p>
            <a:r>
              <a:rPr lang="en-US" b="1" dirty="0">
                <a:solidFill>
                  <a:srgbClr val="FF0000"/>
                </a:solidFill>
              </a:rPr>
              <a:t>The </a:t>
            </a:r>
            <a:r>
              <a:rPr lang="en-US" b="1" i="1" dirty="0">
                <a:solidFill>
                  <a:srgbClr val="FF0000"/>
                </a:solidFill>
              </a:rPr>
              <a:t>ID statement</a:t>
            </a:r>
            <a:r>
              <a:rPr lang="en-US" b="1" dirty="0">
                <a:solidFill>
                  <a:srgbClr val="FF0000"/>
                </a:solidFill>
              </a:rPr>
              <a:t> specifies the variable or variables </a:t>
            </a:r>
            <a:br>
              <a:rPr lang="en-US" b="1" dirty="0">
                <a:solidFill>
                  <a:srgbClr val="FF0000"/>
                </a:solidFill>
              </a:rPr>
            </a:br>
            <a:r>
              <a:rPr lang="en-US" b="1" dirty="0">
                <a:solidFill>
                  <a:srgbClr val="FF0000"/>
                </a:solidFill>
              </a:rPr>
              <a:t>to print at the beginning of each row instead of an observation number.</a:t>
            </a:r>
          </a:p>
          <a:p>
            <a:endParaRPr lang="en-US" dirty="0"/>
          </a:p>
          <a:p>
            <a:endParaRPr lang="en-US" dirty="0"/>
          </a:p>
          <a:p>
            <a:endParaRPr lang="en-US" dirty="0"/>
          </a:p>
          <a:p>
            <a:endParaRPr lang="en-US" dirty="0"/>
          </a:p>
          <a:p>
            <a:endParaRPr lang="en-US" dirty="0"/>
          </a:p>
          <a:p>
            <a:endParaRPr lang="en-US" dirty="0"/>
          </a:p>
          <a:p>
            <a:endParaRPr lang="en-US" dirty="0"/>
          </a:p>
          <a:p>
            <a:r>
              <a:rPr lang="en-US" dirty="0"/>
              <a:t>       Choose ID variables that uniquely identify observations.</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50</a:t>
            </a:fld>
            <a:endParaRPr lang="en-US" b="0" dirty="0">
              <a:latin typeface="Times New Roman" pitchFamily="18" charset="0"/>
            </a:endParaRPr>
          </a:p>
        </p:txBody>
      </p:sp>
      <p:sp>
        <p:nvSpPr>
          <p:cNvPr id="7"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p104d07</a:t>
            </a:r>
          </a:p>
        </p:txBody>
      </p:sp>
      <p:sp>
        <p:nvSpPr>
          <p:cNvPr id="12" name="Rectangle 11"/>
          <p:cNvSpPr/>
          <p:nvPr/>
        </p:nvSpPr>
        <p:spPr>
          <a:xfrm>
            <a:off x="685800" y="2276053"/>
            <a:ext cx="7772400" cy="2377061"/>
          </a:xfrm>
          <a:prstGeom prst="rect">
            <a:avLst/>
          </a:prstGeom>
          <a:solidFill>
            <a:srgbClr val="FFFFFF"/>
          </a:solidFill>
          <a:ln w="38100" cmpd="sng">
            <a:solidFill>
              <a:schemeClr val="tx2"/>
            </a:solidFill>
          </a:ln>
        </p:spPr>
        <p:txBody>
          <a:bodyPr wrap="square" lIns="88900" tIns="88900" rIns="88900" bIns="88900">
            <a:spAutoFit/>
          </a:bodyPr>
          <a:lstStyle/>
          <a:p>
            <a:pPr>
              <a:lnSpc>
                <a:spcPct val="85000"/>
              </a:lnSpc>
            </a:pPr>
            <a:r>
              <a:rPr lang="en-US" b="1" dirty="0">
                <a:solidFill>
                  <a:srgbClr val="000000"/>
                </a:solidFill>
                <a:latin typeface="Courier New"/>
              </a:rPr>
              <a:t>proc print data=orion.customer_dim;</a:t>
            </a:r>
          </a:p>
          <a:p>
            <a:pPr>
              <a:lnSpc>
                <a:spcPct val="85000"/>
              </a:lnSpc>
            </a:pPr>
            <a:r>
              <a:rPr lang="en-US" b="1" dirty="0">
                <a:solidFill>
                  <a:srgbClr val="000000"/>
                </a:solidFill>
                <a:latin typeface="Courier New"/>
              </a:rPr>
              <a:t>   where Customer_Age=21;</a:t>
            </a:r>
          </a:p>
          <a:p>
            <a:pPr>
              <a:lnSpc>
                <a:spcPct val="85000"/>
              </a:lnSpc>
            </a:pPr>
            <a:r>
              <a:rPr lang="en-US" b="1" dirty="0">
                <a:solidFill>
                  <a:srgbClr val="000000"/>
                </a:solidFill>
                <a:latin typeface="Courier New"/>
              </a:rPr>
              <a:t>   id</a:t>
            </a:r>
            <a:r>
              <a:rPr lang="en-US" b="1" dirty="0">
                <a:latin typeface="Courier New"/>
              </a:rPr>
              <a:t> Customer_ID;</a:t>
            </a:r>
          </a:p>
          <a:p>
            <a:pPr>
              <a:lnSpc>
                <a:spcPct val="85000"/>
              </a:lnSpc>
            </a:pPr>
            <a:r>
              <a:rPr lang="en-US" b="1" dirty="0">
                <a:latin typeface="Courier New"/>
              </a:rPr>
              <a:t>   </a:t>
            </a:r>
            <a:r>
              <a:rPr lang="en-US" b="1" dirty="0">
                <a:solidFill>
                  <a:srgbClr val="000000"/>
                </a:solidFill>
                <a:latin typeface="Courier New"/>
              </a:rPr>
              <a:t>var</a:t>
            </a:r>
            <a:r>
              <a:rPr lang="en-US" b="1" dirty="0">
                <a:latin typeface="Courier New"/>
              </a:rPr>
              <a:t> Customer_Name Customer_Gender</a:t>
            </a:r>
          </a:p>
          <a:p>
            <a:pPr>
              <a:lnSpc>
                <a:spcPct val="85000"/>
              </a:lnSpc>
            </a:pPr>
            <a:r>
              <a:rPr lang="en-US" b="1" dirty="0">
                <a:latin typeface="Courier New"/>
              </a:rPr>
              <a:t>       Customer_Country Customer_Group</a:t>
            </a:r>
          </a:p>
          <a:p>
            <a:pPr>
              <a:lnSpc>
                <a:spcPct val="85000"/>
              </a:lnSpc>
            </a:pPr>
            <a:r>
              <a:rPr lang="en-US" b="1" dirty="0">
                <a:latin typeface="Courier New"/>
              </a:rPr>
              <a:t>       Customer_Age_Group Customer_Type; </a:t>
            </a:r>
          </a:p>
          <a:p>
            <a:pPr>
              <a:lnSpc>
                <a:spcPct val="85000"/>
              </a:lnSpc>
            </a:pPr>
            <a:r>
              <a:rPr lang="en-US" b="1" dirty="0">
                <a:latin typeface="Courier New"/>
              </a:rPr>
              <a:t>run;</a:t>
            </a:r>
          </a:p>
        </p:txBody>
      </p:sp>
      <p:sp>
        <p:nvSpPr>
          <p:cNvPr id="13" name="Rectangle 12"/>
          <p:cNvSpPr/>
          <p:nvPr>
            <p:custDataLst>
              <p:tags r:id="rId1"/>
            </p:custDataLst>
          </p:nvPr>
        </p:nvSpPr>
        <p:spPr bwMode="auto">
          <a:xfrm>
            <a:off x="1295288" y="2993313"/>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639826" y="5105400"/>
            <a:ext cx="503174" cy="503174"/>
          </a:xfrm>
          <a:prstGeom prst="rect">
            <a:avLst/>
          </a:prstGeom>
        </p:spPr>
      </p:pic>
      <p:sp>
        <p:nvSpPr>
          <p:cNvPr id="6" name="TextBox 5"/>
          <p:cNvSpPr txBox="1"/>
          <p:nvPr/>
        </p:nvSpPr>
        <p:spPr bwMode="auto">
          <a:xfrm>
            <a:off x="3920324" y="4385526"/>
            <a:ext cx="1965282" cy="548868"/>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nchor="b">
            <a:spAutoFit/>
          </a:bodyPr>
          <a:lstStyle/>
          <a:p>
            <a:r>
              <a:rPr lang="en-US" sz="2000" dirty="0">
                <a:solidFill>
                  <a:srgbClr val="000000"/>
                </a:solidFill>
              </a:rPr>
              <a:t> </a:t>
            </a:r>
            <a:r>
              <a:rPr lang="en-US" b="1" dirty="0">
                <a:solidFill>
                  <a:srgbClr val="000000"/>
                </a:solidFill>
              </a:rPr>
              <a:t>ID</a:t>
            </a:r>
            <a:r>
              <a:rPr lang="en-US" sz="2000" dirty="0">
                <a:solidFill>
                  <a:srgbClr val="000000"/>
                </a:solidFill>
              </a:rPr>
              <a:t> </a:t>
            </a:r>
            <a:r>
              <a:rPr lang="en-US" i="1" dirty="0">
                <a:solidFill>
                  <a:srgbClr val="000000"/>
                </a:solidFill>
              </a:rPr>
              <a:t>variables</a:t>
            </a:r>
            <a:r>
              <a:rPr lang="en-US" b="1" dirty="0">
                <a:solidFill>
                  <a:srgbClr val="000000"/>
                </a:solidFill>
              </a:rPr>
              <a:t>;</a:t>
            </a:r>
          </a:p>
        </p:txBody>
      </p:sp>
    </p:spTree>
    <p:extLst>
      <p:ext uri="{BB962C8B-B14F-4D97-AF65-F5344CB8AC3E}">
        <p14:creationId xmlns:p14="http://schemas.microsoft.com/office/powerpoint/2010/main" val="279286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11" name="Content Placeholder 10"/>
          <p:cNvSpPr>
            <a:spLocks noGrp="1"/>
          </p:cNvSpPr>
          <p:nvPr>
            <p:ph idx="1"/>
          </p:nvPr>
        </p:nvSpPr>
        <p:spPr/>
        <p:txBody>
          <a:bodyPr/>
          <a:lstStyle/>
          <a:p>
            <a:r>
              <a:rPr lang="en-US" dirty="0"/>
              <a:t>PROC PRINT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51</a:t>
            </a:fld>
            <a:endParaRPr lang="en-US" b="0" dirty="0">
              <a:latin typeface="Times New Roman" pitchFamily="18" charset="0"/>
            </a:endParaRPr>
          </a:p>
        </p:txBody>
      </p:sp>
      <p:grpSp>
        <p:nvGrpSpPr>
          <p:cNvPr id="7" name="Group 6"/>
          <p:cNvGrpSpPr/>
          <p:nvPr/>
        </p:nvGrpSpPr>
        <p:grpSpPr>
          <a:xfrm>
            <a:off x="274983" y="1479171"/>
            <a:ext cx="8595360" cy="4272965"/>
            <a:chOff x="304800" y="1479171"/>
            <a:chExt cx="8595360" cy="4272965"/>
          </a:xfrm>
        </p:grpSpPr>
        <p:sp>
          <p:nvSpPr>
            <p:cNvPr id="14" name="Rectangle 13"/>
            <p:cNvSpPr/>
            <p:nvPr/>
          </p:nvSpPr>
          <p:spPr>
            <a:xfrm>
              <a:off x="304800" y="1479171"/>
              <a:ext cx="8595360" cy="4272965"/>
            </a:xfrm>
            <a:prstGeom prst="rect">
              <a:avLst/>
            </a:prstGeom>
            <a:solidFill>
              <a:srgbClr val="FFFFFF"/>
            </a:solidFill>
            <a:ln w="38100" cmpd="sng">
              <a:solidFill>
                <a:schemeClr val="tx2"/>
              </a:solidFill>
            </a:ln>
          </p:spPr>
          <p:txBody>
            <a:bodyPr wrap="none" lIns="88900" tIns="88900" rIns="0" bIns="88900">
              <a:spAutoFit/>
            </a:bodyPr>
            <a:lstStyle/>
            <a:p>
              <a:r>
                <a:rPr lang="en-US" sz="1400" b="1" dirty="0">
                  <a:solidFill>
                    <a:srgbClr val="000000"/>
                  </a:solidFill>
                  <a:latin typeface="SAS Monospace"/>
                </a:rPr>
                <a:t>                               Customer_   Customer_</a:t>
              </a:r>
            </a:p>
            <a:p>
              <a:r>
                <a:rPr lang="en-US" sz="1400" b="1" dirty="0">
                  <a:solidFill>
                    <a:srgbClr val="000000"/>
                  </a:solidFill>
                  <a:latin typeface="SAS Monospace"/>
                </a:rPr>
                <a:t>Customer_ID    Customer_Name     Gender      Country         Customer_Group</a:t>
              </a:r>
            </a:p>
            <a:p>
              <a:endParaRPr lang="en-US" sz="1400" b="1" dirty="0">
                <a:solidFill>
                  <a:srgbClr val="000000"/>
                </a:solidFill>
                <a:latin typeface="SAS Monospace"/>
              </a:endParaRPr>
            </a:p>
            <a:p>
              <a:r>
                <a:rPr lang="en-US" sz="1400" b="1" dirty="0">
                  <a:solidFill>
                    <a:srgbClr val="000000"/>
                  </a:solidFill>
                  <a:latin typeface="SAS Monospace"/>
                </a:rPr>
                <a:t>         79    Najma Hicks          F          US        Orion Club members</a:t>
              </a:r>
            </a:p>
            <a:p>
              <a:r>
                <a:rPr lang="en-US" sz="1400" b="1" dirty="0">
                  <a:solidFill>
                    <a:srgbClr val="000000"/>
                  </a:solidFill>
                  <a:latin typeface="SAS Monospace"/>
                </a:rPr>
                <a:t>      11171    Bill Cuddy           M          CA        Orion Club Gold members</a:t>
              </a:r>
            </a:p>
            <a:p>
              <a:r>
                <a:rPr lang="en-US" sz="1400" b="1" dirty="0">
                  <a:solidFill>
                    <a:srgbClr val="000000"/>
                  </a:solidFill>
                  <a:latin typeface="SAS Monospace"/>
                </a:rPr>
                <a:t>      46966    Lauren Krasowski     F          CA        Orion Club members</a:t>
              </a:r>
            </a:p>
            <a:p>
              <a:r>
                <a:rPr lang="en-US" sz="1400" b="1" dirty="0">
                  <a:solidFill>
                    <a:srgbClr val="000000"/>
                  </a:solidFill>
                  <a:latin typeface="SAS Monospace"/>
                </a:rPr>
                <a:t>      70079    Lera Knott           F          CA        Orion Club members</a:t>
              </a:r>
            </a:p>
            <a:p>
              <a:r>
                <a:rPr lang="en-US" sz="1400" b="1" dirty="0">
                  <a:solidFill>
                    <a:srgbClr val="000000"/>
                  </a:solidFill>
                  <a:latin typeface="SAS Monospace"/>
                </a:rPr>
                <a:t>      70187    Soberina Berent      F          CA        Orion Club members</a:t>
              </a:r>
            </a:p>
            <a:p>
              <a:r>
                <a:rPr lang="en-US" sz="1400" b="1" dirty="0">
                  <a:solidFill>
                    <a:srgbClr val="000000"/>
                  </a:solidFill>
                  <a:latin typeface="SAS Monospace"/>
                </a:rPr>
                <a:t>      70210    Alex Santinello      M          CA        Orion Club members</a:t>
              </a:r>
            </a:p>
            <a:p>
              <a:endParaRPr lang="en-US" sz="1400" b="1" dirty="0">
                <a:solidFill>
                  <a:srgbClr val="000000"/>
                </a:solidFill>
                <a:latin typeface="SAS Monospace"/>
              </a:endParaRPr>
            </a:p>
            <a:p>
              <a:r>
                <a:rPr lang="en-US" sz="1400" b="1" dirty="0">
                  <a:solidFill>
                    <a:srgbClr val="000000"/>
                  </a:solidFill>
                  <a:latin typeface="SAS Monospace"/>
                </a:rPr>
                <a:t>                Customer_</a:t>
              </a:r>
            </a:p>
            <a:p>
              <a:r>
                <a:rPr lang="en-US" sz="1400" b="1" dirty="0">
                  <a:solidFill>
                    <a:srgbClr val="000000"/>
                  </a:solidFill>
                  <a:latin typeface="SAS Monospace"/>
                </a:rPr>
                <a:t>Customer_ID     Age_Group                Customer_Type</a:t>
              </a:r>
            </a:p>
            <a:p>
              <a:endParaRPr lang="en-US" sz="1400" b="1" dirty="0">
                <a:solidFill>
                  <a:srgbClr val="000000"/>
                </a:solidFill>
                <a:latin typeface="SAS Monospace"/>
              </a:endParaRPr>
            </a:p>
            <a:p>
              <a:r>
                <a:rPr lang="en-US" sz="1400" b="1" dirty="0">
                  <a:solidFill>
                    <a:srgbClr val="000000"/>
                  </a:solidFill>
                  <a:latin typeface="SAS Monospace"/>
                </a:rPr>
                <a:t>         79    15-30 years    Orion  Club members medium activity</a:t>
              </a:r>
            </a:p>
            <a:p>
              <a:r>
                <a:rPr lang="en-US" sz="1400" b="1" dirty="0">
                  <a:solidFill>
                    <a:srgbClr val="000000"/>
                  </a:solidFill>
                  <a:latin typeface="SAS Monospace"/>
                </a:rPr>
                <a:t>      11171    15-30 years    Orion Club Gold members low activity</a:t>
              </a:r>
            </a:p>
            <a:p>
              <a:r>
                <a:rPr lang="en-US" sz="1400" b="1" dirty="0">
                  <a:solidFill>
                    <a:srgbClr val="000000"/>
                  </a:solidFill>
                  <a:latin typeface="SAS Monospace"/>
                </a:rPr>
                <a:t>      46966    15-30 years    Orion  Club members high activity</a:t>
              </a:r>
            </a:p>
            <a:p>
              <a:r>
                <a:rPr lang="en-US" sz="1400" b="1" dirty="0">
                  <a:solidFill>
                    <a:srgbClr val="000000"/>
                  </a:solidFill>
                  <a:latin typeface="SAS Monospace"/>
                </a:rPr>
                <a:t>      70079    15-30 years    Orion  Club members medium activity</a:t>
              </a:r>
            </a:p>
            <a:p>
              <a:r>
                <a:rPr lang="en-US" sz="1400" b="1" dirty="0">
                  <a:solidFill>
                    <a:srgbClr val="000000"/>
                  </a:solidFill>
                  <a:latin typeface="SAS Monospace"/>
                </a:rPr>
                <a:t>      70187    15-30 years    Orion  Club members medium activity</a:t>
              </a:r>
            </a:p>
            <a:p>
              <a:r>
                <a:rPr lang="en-US" sz="1400" b="1" dirty="0">
                  <a:solidFill>
                    <a:srgbClr val="000000"/>
                  </a:solidFill>
                  <a:latin typeface="SAS Monospace"/>
                </a:rPr>
                <a:t>      70210    15-30 years    Orion  Club members medium activity</a:t>
              </a:r>
            </a:p>
          </p:txBody>
        </p:sp>
        <p:sp>
          <p:nvSpPr>
            <p:cNvPr id="3" name="Rounded Rectangle 2"/>
            <p:cNvSpPr/>
            <p:nvPr/>
          </p:nvSpPr>
          <p:spPr bwMode="auto">
            <a:xfrm>
              <a:off x="352332" y="1525141"/>
              <a:ext cx="1476468" cy="4151081"/>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5" name="Rectangle 4"/>
            <p:cNvSpPr/>
            <p:nvPr>
              <p:custDataLst>
                <p:tags r:id="rId1"/>
              </p:custDataLst>
            </p:nvPr>
          </p:nvSpPr>
          <p:spPr bwMode="auto">
            <a:xfrm>
              <a:off x="1212725" y="2211367"/>
              <a:ext cx="412814" cy="1676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2"/>
              </p:custDataLst>
            </p:nvPr>
          </p:nvSpPr>
          <p:spPr bwMode="auto">
            <a:xfrm>
              <a:off x="1187386" y="4323469"/>
              <a:ext cx="412814" cy="1676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1885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4: Producing Detail Reports</a:t>
            </a:r>
          </a:p>
        </p:txBody>
      </p:sp>
      <p:graphicFrame>
        <p:nvGraphicFramePr>
          <p:cNvPr id="7" name="Group Organizer"/>
          <p:cNvGraphicFramePr>
            <a:graphicFrameLocks noGrp="1"/>
          </p:cNvGraphicFramePr>
          <p:nvPr>
            <p:extLst>
              <p:ext uri="{D42A27DB-BD31-4B8C-83A1-F6EECF244321}">
                <p14:modId xmlns:p14="http://schemas.microsoft.com/office/powerpoint/2010/main" val="1422284226"/>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Subsetting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4.2 Sorting and Grouping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4.3 Enhancing Reports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20829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Sort the observations in a SAS data set based </a:t>
            </a:r>
            <a:br>
              <a:rPr lang="en-US" dirty="0"/>
            </a:br>
            <a:r>
              <a:rPr lang="en-US" dirty="0"/>
              <a:t>on the values of one or more variables.</a:t>
            </a:r>
          </a:p>
          <a:p>
            <a:pPr lvl="1"/>
            <a:r>
              <a:rPr lang="en-US" dirty="0"/>
              <a:t>Display the sorted observations.</a:t>
            </a:r>
          </a:p>
          <a:p>
            <a:pPr lvl="1"/>
            <a:r>
              <a:rPr lang="en-US" dirty="0"/>
              <a:t>Display a data set with report totals and subtotals </a:t>
            </a:r>
            <a:br>
              <a:rPr lang="en-US" dirty="0"/>
            </a:br>
            <a:r>
              <a:rPr lang="en-US" dirty="0"/>
              <a:t>for each BY group.</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54</a:t>
            </a:fld>
            <a:endParaRPr lang="en-US" b="0" dirty="0">
              <a:latin typeface="Times New Roman" pitchFamily="18" charset="0"/>
            </a:endParaRPr>
          </a:p>
        </p:txBody>
      </p:sp>
    </p:spTree>
    <p:extLst>
      <p:ext uri="{BB962C8B-B14F-4D97-AF65-F5344CB8AC3E}">
        <p14:creationId xmlns:p14="http://schemas.microsoft.com/office/powerpoint/2010/main" val="1709586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Display observations from </a:t>
            </a:r>
            <a:r>
              <a:rPr lang="en-US" b="1" dirty="0"/>
              <a:t>orion.sales</a:t>
            </a:r>
            <a:r>
              <a:rPr lang="en-US" dirty="0"/>
              <a:t> in ascending order by the variable </a:t>
            </a:r>
            <a:r>
              <a:rPr lang="en-US" b="1" dirty="0"/>
              <a:t>Salary</a:t>
            </a:r>
            <a:r>
              <a:rPr lang="en-US" dirty="0"/>
              <a:t>. </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55</a:t>
            </a:fld>
            <a:endParaRPr lang="en-US" b="0" dirty="0">
              <a:latin typeface="Times New Roman" pitchFamily="18" charset="0"/>
            </a:endParaRPr>
          </a:p>
        </p:txBody>
      </p:sp>
      <p:sp>
        <p:nvSpPr>
          <p:cNvPr id="9" name="Rectangle 8"/>
          <p:cNvSpPr/>
          <p:nvPr/>
        </p:nvSpPr>
        <p:spPr>
          <a:xfrm>
            <a:off x="1835213" y="2259861"/>
            <a:ext cx="6546451" cy="1410643"/>
          </a:xfrm>
          <a:prstGeom prst="rect">
            <a:avLst/>
          </a:prstGeom>
          <a:solidFill>
            <a:srgbClr val="FFFFFF"/>
          </a:solidFill>
          <a:ln w="38100" cmpd="sng">
            <a:solidFill>
              <a:schemeClr val="tx2"/>
            </a:solidFill>
          </a:ln>
        </p:spPr>
        <p:txBody>
          <a:bodyPr wrap="square" lIns="88900" tIns="88900" rIns="88900" bIns="88900">
            <a:spAutoFit/>
          </a:bodyPr>
          <a:lstStyle/>
          <a:p>
            <a:r>
              <a:rPr lang="en-US" sz="2000" b="1" dirty="0">
                <a:solidFill>
                  <a:srgbClr val="000000"/>
                </a:solidFill>
                <a:latin typeface="SAS Monospace Bold" panose="020B0709020202020204" pitchFamily="49" charset="0"/>
              </a:rPr>
              <a:t>   Employee_ID     Last_Name      Salary</a:t>
            </a:r>
          </a:p>
          <a:p>
            <a:r>
              <a:rPr lang="en-US" sz="2000" b="1" dirty="0">
                <a:solidFill>
                  <a:srgbClr val="000000"/>
                </a:solidFill>
                <a:latin typeface="SAS Monospace Bold" panose="020B0709020202020204" pitchFamily="49" charset="0"/>
              </a:rPr>
              <a:t>        999999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p>
          <a:p>
            <a:r>
              <a:rPr lang="en-US" sz="2000" b="1" dirty="0">
                <a:solidFill>
                  <a:srgbClr val="000000"/>
                </a:solidFill>
                <a:latin typeface="SAS Monospace Bold" panose="020B0709020202020204" pitchFamily="49" charset="0"/>
              </a:rPr>
              <a:t>        999999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p>
          <a:p>
            <a:r>
              <a:rPr lang="en-US" sz="2000" b="1" dirty="0">
                <a:solidFill>
                  <a:srgbClr val="000000"/>
                </a:solidFill>
                <a:latin typeface="SAS Monospace Bold" panose="020B0709020202020204" pitchFamily="49" charset="0"/>
              </a:rPr>
              <a:t>        999999    </a:t>
            </a:r>
            <a:r>
              <a:rPr lang="en-US" sz="2000" b="1" dirty="0" err="1">
                <a:solidFill>
                  <a:srgbClr val="000000"/>
                </a:solidFill>
                <a:latin typeface="SAS Monospace Bold" panose="020B0709020202020204" pitchFamily="49" charset="0"/>
              </a:rPr>
              <a:t>xxxxxxxxxx</a:t>
            </a:r>
            <a:r>
              <a:rPr lang="en-US" sz="2000" b="1" dirty="0">
                <a:solidFill>
                  <a:srgbClr val="000000"/>
                </a:solidFill>
                <a:latin typeface="SAS Monospace Bold" panose="020B0709020202020204" pitchFamily="49" charset="0"/>
              </a:rPr>
              <a:t>       99999</a:t>
            </a:r>
            <a:endParaRPr lang="en-US" sz="2000" b="1" dirty="0">
              <a:latin typeface="SAS Monospace Bold" panose="020B0709020202020204" pitchFamily="49" charset="0"/>
            </a:endParaRPr>
          </a:p>
        </p:txBody>
      </p:sp>
      <p:pic>
        <p:nvPicPr>
          <p:cNvPr id="7" name="Picture 5" descr="L:\graphics\person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5" y="2674228"/>
            <a:ext cx="2125414" cy="216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350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sashq\root\dept\PSD\GRAPHICS\Illustrations\Background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100" y="2010872"/>
            <a:ext cx="3549930" cy="3666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Creating a Sorted Report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56</a:t>
            </a:fld>
            <a:endParaRPr lang="en-US" b="0" dirty="0">
              <a:latin typeface="Times New Roman" pitchFamily="18" charset="0"/>
            </a:endParaRPr>
          </a:p>
        </p:txBody>
      </p:sp>
      <p:pic>
        <p:nvPicPr>
          <p:cNvPr id="8" name="Picture 2" descr="L:\graphics\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892" y="3083419"/>
            <a:ext cx="1532859" cy="10603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808162" y="2696498"/>
            <a:ext cx="1521442" cy="307777"/>
          </a:xfrm>
          <a:prstGeom prst="rect">
            <a:avLst/>
          </a:prstGeom>
          <a:noFill/>
        </p:spPr>
        <p:txBody>
          <a:bodyPr wrap="none" lIns="0" tIns="0" rIns="0" bIns="0" rtlCol="0">
            <a:spAutoFit/>
          </a:bodyPr>
          <a:lstStyle/>
          <a:p>
            <a:pPr algn="ctr"/>
            <a:r>
              <a:rPr lang="en-US" sz="2000" dirty="0"/>
              <a:t>PROC SORT</a:t>
            </a:r>
          </a:p>
        </p:txBody>
      </p:sp>
      <p:pic>
        <p:nvPicPr>
          <p:cNvPr id="13" name="Picture 4"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249" y="3376034"/>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dataset_notit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156" y="3056620"/>
            <a:ext cx="1571277" cy="147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4"/>
          <p:cNvSpPr txBox="1">
            <a:spLocks noChangeArrowheads="1"/>
          </p:cNvSpPr>
          <p:nvPr/>
        </p:nvSpPr>
        <p:spPr bwMode="auto">
          <a:xfrm>
            <a:off x="1250440" y="2696498"/>
            <a:ext cx="1352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t>orion.sales</a:t>
            </a:r>
          </a:p>
        </p:txBody>
      </p:sp>
      <p:pic>
        <p:nvPicPr>
          <p:cNvPr id="14" name="Picture 4"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433" y="3376034"/>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ataset_notit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6995" y="3056620"/>
            <a:ext cx="1571277" cy="147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
          <p:cNvSpPr txBox="1">
            <a:spLocks noChangeArrowheads="1"/>
          </p:cNvSpPr>
          <p:nvPr/>
        </p:nvSpPr>
        <p:spPr bwMode="auto">
          <a:xfrm>
            <a:off x="6587456" y="2696498"/>
            <a:ext cx="13096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t>work.sales</a:t>
            </a:r>
          </a:p>
        </p:txBody>
      </p:sp>
      <p:graphicFrame>
        <p:nvGraphicFramePr>
          <p:cNvPr id="5" name="Table 4"/>
          <p:cNvGraphicFramePr>
            <a:graphicFrameLocks noGrp="1"/>
          </p:cNvGraphicFramePr>
          <p:nvPr>
            <p:extLst>
              <p:ext uri="{D42A27DB-BD31-4B8C-83A1-F6EECF244321}">
                <p14:modId xmlns:p14="http://schemas.microsoft.com/office/powerpoint/2010/main" val="965438737"/>
              </p:ext>
            </p:extLst>
          </p:nvPr>
        </p:nvGraphicFramePr>
        <p:xfrm>
          <a:off x="685800" y="1097280"/>
          <a:ext cx="7772400" cy="1275080"/>
        </p:xfrm>
        <a:graphic>
          <a:graphicData uri="http://schemas.openxmlformats.org/drawingml/2006/table">
            <a:tbl>
              <a:tblPr firstRow="1" bandRow="1">
                <a:tableStyleId>{5C22544A-7EE6-4342-B048-85BDC9FD1C3A}</a:tableStyleId>
              </a:tblPr>
              <a:tblGrid>
                <a:gridCol w="1226576">
                  <a:extLst>
                    <a:ext uri="{9D8B030D-6E8A-4147-A177-3AD203B41FA5}">
                      <a16:colId xmlns:a16="http://schemas.microsoft.com/office/drawing/2014/main" val="20000"/>
                    </a:ext>
                  </a:extLst>
                </a:gridCol>
                <a:gridCol w="6545824">
                  <a:extLst>
                    <a:ext uri="{9D8B030D-6E8A-4147-A177-3AD203B41FA5}">
                      <a16:colId xmlns:a16="http://schemas.microsoft.com/office/drawing/2014/main" val="20001"/>
                    </a:ext>
                  </a:extLst>
                </a:gridCol>
              </a:tblGrid>
              <a:tr h="370840">
                <a:tc>
                  <a:txBody>
                    <a:bodyPr/>
                    <a:lstStyle/>
                    <a:p>
                      <a:r>
                        <a:rPr lang="en-US" sz="2400" b="1" i="1" dirty="0">
                          <a:solidFill>
                            <a:schemeClr val="tx1"/>
                          </a:solidFill>
                        </a:rPr>
                        <a:t> </a:t>
                      </a:r>
                      <a:r>
                        <a:rPr lang="en-US" sz="2400" b="1" i="1" dirty="0">
                          <a:solidFill>
                            <a:srgbClr val="FFFFFF"/>
                          </a:solidFill>
                        </a:rPr>
                        <a:t>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Use the SORT procedure to create a new </a:t>
                      </a:r>
                      <a:br>
                        <a:rPr lang="en-US" sz="2400" b="0" dirty="0">
                          <a:solidFill>
                            <a:schemeClr val="tx1"/>
                          </a:solidFill>
                        </a:rPr>
                      </a:br>
                      <a:r>
                        <a:rPr lang="en-US" sz="2400" b="0" dirty="0">
                          <a:solidFill>
                            <a:schemeClr val="tx1"/>
                          </a:solidFill>
                        </a:rPr>
                        <a:t>data set, </a:t>
                      </a:r>
                      <a:r>
                        <a:rPr lang="en-US" sz="2400" b="1" dirty="0" err="1">
                          <a:solidFill>
                            <a:schemeClr val="tx1"/>
                          </a:solidFill>
                        </a:rPr>
                        <a:t>work.sales</a:t>
                      </a:r>
                      <a:r>
                        <a:rPr lang="en-US" sz="2400" b="0" dirty="0">
                          <a:solidFill>
                            <a:schemeClr val="tx1"/>
                          </a:solidFill>
                        </a:rPr>
                        <a:t>. Order the observations by the value of </a:t>
                      </a:r>
                      <a:r>
                        <a:rPr lang="en-US" sz="2400" b="1" dirty="0">
                          <a:solidFill>
                            <a:schemeClr val="tx1"/>
                          </a:solidFill>
                        </a:rPr>
                        <a:t>Salary</a:t>
                      </a:r>
                      <a:r>
                        <a:rPr lang="en-US" sz="2400" b="0" dirty="0">
                          <a:solidFill>
                            <a:schemeClr val="tx1"/>
                          </a:solidFill>
                        </a:rPr>
                        <a:t>.</a:t>
                      </a:r>
                      <a:endParaRPr lang="en-US" sz="2400" b="0" i="0" dirty="0">
                        <a:solidFill>
                          <a:schemeClr val="tx1"/>
                        </a:solidFill>
                      </a:endParaRP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9290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Sorted Report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57</a:t>
            </a:fld>
            <a:endParaRPr lang="en-US" b="0" dirty="0">
              <a:latin typeface="Times New Roman" pitchFamily="18" charset="0"/>
            </a:endParaRPr>
          </a:p>
        </p:txBody>
      </p:sp>
      <p:pic>
        <p:nvPicPr>
          <p:cNvPr id="17" name="Picture 2" descr="\\sashq\root\dept\PSD\GRAPHICS\Illustrations\Background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100" y="2010872"/>
            <a:ext cx="3549930" cy="36665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graphics\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892" y="3083419"/>
            <a:ext cx="1532859" cy="10603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777000" y="2696498"/>
            <a:ext cx="1583767" cy="307777"/>
          </a:xfrm>
          <a:prstGeom prst="rect">
            <a:avLst/>
          </a:prstGeom>
          <a:noFill/>
        </p:spPr>
        <p:txBody>
          <a:bodyPr wrap="none" lIns="0" tIns="0" rIns="0" bIns="0" rtlCol="0">
            <a:spAutoFit/>
          </a:bodyPr>
          <a:lstStyle/>
          <a:p>
            <a:pPr algn="ctr"/>
            <a:r>
              <a:rPr lang="en-US" sz="2000" dirty="0"/>
              <a:t>PROC PRINT</a:t>
            </a:r>
          </a:p>
        </p:txBody>
      </p:sp>
      <p:pic>
        <p:nvPicPr>
          <p:cNvPr id="13" name="Picture 4"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249" y="3376034"/>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dataset_notit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156" y="3056620"/>
            <a:ext cx="1571277" cy="147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4"/>
          <p:cNvSpPr txBox="1">
            <a:spLocks noChangeArrowheads="1"/>
          </p:cNvSpPr>
          <p:nvPr/>
        </p:nvSpPr>
        <p:spPr bwMode="auto">
          <a:xfrm>
            <a:off x="1200745" y="2696498"/>
            <a:ext cx="13096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000" b="1" dirty="0"/>
              <a:t>work.sales</a:t>
            </a:r>
          </a:p>
        </p:txBody>
      </p:sp>
      <p:pic>
        <p:nvPicPr>
          <p:cNvPr id="14" name="Picture 4"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433" y="3376034"/>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Documents and Reports\report_med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7808" y="2696498"/>
            <a:ext cx="1514475" cy="18573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p:cNvGraphicFramePr>
            <a:graphicFrameLocks noGrp="1"/>
          </p:cNvGraphicFramePr>
          <p:nvPr>
            <p:extLst>
              <p:ext uri="{D42A27DB-BD31-4B8C-83A1-F6EECF244321}">
                <p14:modId xmlns:p14="http://schemas.microsoft.com/office/powerpoint/2010/main" val="1183635674"/>
              </p:ext>
            </p:extLst>
          </p:nvPr>
        </p:nvGraphicFramePr>
        <p:xfrm>
          <a:off x="685800" y="1097280"/>
          <a:ext cx="7772400" cy="909320"/>
        </p:xfrm>
        <a:graphic>
          <a:graphicData uri="http://schemas.openxmlformats.org/drawingml/2006/table">
            <a:tbl>
              <a:tblPr firstRow="1" bandRow="1">
                <a:tableStyleId>{5C22544A-7EE6-4342-B048-85BDC9FD1C3A}</a:tableStyleId>
              </a:tblPr>
              <a:tblGrid>
                <a:gridCol w="1226576">
                  <a:extLst>
                    <a:ext uri="{9D8B030D-6E8A-4147-A177-3AD203B41FA5}">
                      <a16:colId xmlns:a16="http://schemas.microsoft.com/office/drawing/2014/main" val="20000"/>
                    </a:ext>
                  </a:extLst>
                </a:gridCol>
                <a:gridCol w="6545824">
                  <a:extLst>
                    <a:ext uri="{9D8B030D-6E8A-4147-A177-3AD203B41FA5}">
                      <a16:colId xmlns:a16="http://schemas.microsoft.com/office/drawing/2014/main" val="20001"/>
                    </a:ext>
                  </a:extLst>
                </a:gridCol>
              </a:tblGrid>
              <a:tr h="370840">
                <a:tc>
                  <a:txBody>
                    <a:bodyPr/>
                    <a:lstStyle/>
                    <a:p>
                      <a:r>
                        <a:rPr lang="en-US" sz="2400" b="1" i="1" dirty="0">
                          <a:solidFill>
                            <a:schemeClr val="tx1"/>
                          </a:solidFill>
                        </a:rPr>
                        <a:t> </a:t>
                      </a:r>
                      <a:r>
                        <a:rPr lang="en-US" sz="2400" b="1" i="1" dirty="0">
                          <a:solidFill>
                            <a:srgbClr val="FFFFFF"/>
                          </a:solidFill>
                        </a:rPr>
                        <a:t>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Use the PRINT procedure to display the sorted data set, </a:t>
                      </a:r>
                      <a:r>
                        <a:rPr lang="en-US" sz="2400" b="1" dirty="0" err="1">
                          <a:solidFill>
                            <a:schemeClr val="tx1"/>
                          </a:solidFill>
                        </a:rPr>
                        <a:t>work.sales</a:t>
                      </a:r>
                      <a:r>
                        <a:rPr lang="en-US" sz="2400" b="0" dirty="0">
                          <a:solidFill>
                            <a:schemeClr val="tx1"/>
                          </a:solidFill>
                        </a:rPr>
                        <a:t>.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8869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SORT Procedure</a:t>
            </a:r>
          </a:p>
        </p:txBody>
      </p:sp>
      <p:sp>
        <p:nvSpPr>
          <p:cNvPr id="3" name="Content Placeholder 2"/>
          <p:cNvSpPr>
            <a:spLocks noGrp="1"/>
          </p:cNvSpPr>
          <p:nvPr>
            <p:ph idx="1"/>
          </p:nvPr>
        </p:nvSpPr>
        <p:spPr>
          <a:xfrm>
            <a:off x="685800" y="1074738"/>
            <a:ext cx="7848600" cy="5249862"/>
          </a:xfrm>
        </p:spPr>
        <p:txBody>
          <a:bodyPr/>
          <a:lstStyle/>
          <a:p>
            <a:r>
              <a:rPr lang="en-US" dirty="0"/>
              <a:t>The </a:t>
            </a:r>
            <a:r>
              <a:rPr lang="en-US" i="1" dirty="0"/>
              <a:t>SORT</a:t>
            </a:r>
            <a:r>
              <a:rPr lang="en-US" dirty="0"/>
              <a:t> </a:t>
            </a:r>
            <a:r>
              <a:rPr lang="en-US" i="1" dirty="0"/>
              <a:t>procedure</a:t>
            </a:r>
            <a:r>
              <a:rPr lang="en-US" dirty="0"/>
              <a:t> rearranges the observations in the input data set based on the values of the variable or variables listed in the BY statement.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BY statement in a PROC SORT step specifies </a:t>
            </a:r>
            <a:br>
              <a:rPr lang="en-US" dirty="0"/>
            </a:br>
            <a:r>
              <a:rPr lang="en-US" dirty="0"/>
              <a:t>the sort variables, and if you indicate it, the sort order.</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58</a:t>
            </a:fld>
            <a:endParaRPr lang="en-US" b="0" dirty="0">
              <a:latin typeface="Times New Roman" pitchFamily="18" charset="0"/>
            </a:endParaRPr>
          </a:p>
        </p:txBody>
      </p:sp>
      <p:sp>
        <p:nvSpPr>
          <p:cNvPr id="5" name="TextBox 4"/>
          <p:cNvSpPr txBox="1"/>
          <p:nvPr/>
        </p:nvSpPr>
        <p:spPr>
          <a:xfrm>
            <a:off x="706438" y="2310718"/>
            <a:ext cx="5152051" cy="1435265"/>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sort data=orion.sales</a:t>
            </a:r>
          </a:p>
          <a:p>
            <a:pPr>
              <a:lnSpc>
                <a:spcPct val="85000"/>
              </a:lnSpc>
            </a:pPr>
            <a:r>
              <a:rPr lang="en-US" b="1" dirty="0">
                <a:latin typeface="Courier New"/>
              </a:rPr>
              <a:t>	     out=work.sales;</a:t>
            </a:r>
          </a:p>
          <a:p>
            <a:pPr>
              <a:lnSpc>
                <a:spcPct val="85000"/>
              </a:lnSpc>
            </a:pPr>
            <a:r>
              <a:rPr lang="en-US" b="1" dirty="0">
                <a:latin typeface="Courier New"/>
              </a:rPr>
              <a:t>   by Salary;</a:t>
            </a:r>
          </a:p>
          <a:p>
            <a:pPr>
              <a:lnSpc>
                <a:spcPct val="85000"/>
              </a:lnSpc>
            </a:pPr>
            <a:r>
              <a:rPr lang="en-US" b="1" dirty="0">
                <a:latin typeface="Courier New"/>
              </a:rPr>
              <a:t>run;</a:t>
            </a:r>
          </a:p>
        </p:txBody>
      </p:sp>
      <p:sp>
        <p:nvSpPr>
          <p:cNvPr id="7" name="Rectangle 4"/>
          <p:cNvSpPr>
            <a:spLocks noChangeArrowheads="1"/>
          </p:cNvSpPr>
          <p:nvPr>
            <p:custDataLst>
              <p:tags r:id="rId1"/>
            </p:custDataLst>
          </p:nvPr>
        </p:nvSpPr>
        <p:spPr bwMode="auto">
          <a:xfrm>
            <a:off x="3200400" y="3440208"/>
            <a:ext cx="5251822" cy="153888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solidFill>
                  <a:srgbClr val="000000"/>
                </a:solidFill>
              </a:rPr>
              <a:t>PROC SORT DATA=</a:t>
            </a:r>
            <a:r>
              <a:rPr lang="en-US" sz="2000" i="1" dirty="0">
                <a:solidFill>
                  <a:srgbClr val="000000"/>
                </a:solidFill>
              </a:rPr>
              <a:t>input-SAS-data-set</a:t>
            </a:r>
          </a:p>
          <a:p>
            <a:r>
              <a:rPr lang="en-US" sz="2000" dirty="0">
                <a:solidFill>
                  <a:srgbClr val="000000"/>
                </a:solidFill>
              </a:rPr>
              <a:t>                     &lt;</a:t>
            </a:r>
            <a:r>
              <a:rPr lang="en-US" sz="2000" b="1" dirty="0">
                <a:solidFill>
                  <a:srgbClr val="000000"/>
                </a:solidFill>
              </a:rPr>
              <a:t>OUT=</a:t>
            </a:r>
            <a:r>
              <a:rPr lang="en-US" sz="2000" i="1" dirty="0">
                <a:solidFill>
                  <a:srgbClr val="000000"/>
                </a:solidFill>
              </a:rPr>
              <a:t>output-SAS-data-set</a:t>
            </a:r>
            <a:r>
              <a:rPr lang="en-US" sz="2000" dirty="0">
                <a:solidFill>
                  <a:srgbClr val="000000"/>
                </a:solidFill>
              </a:rPr>
              <a:t>&gt;</a:t>
            </a:r>
            <a:r>
              <a:rPr lang="en-US" sz="2000" b="1" dirty="0">
                <a:solidFill>
                  <a:srgbClr val="000000"/>
                </a:solidFill>
              </a:rPr>
              <a:t>;</a:t>
            </a:r>
          </a:p>
          <a:p>
            <a:r>
              <a:rPr lang="en-US" sz="2000" dirty="0">
                <a:solidFill>
                  <a:srgbClr val="000000"/>
                </a:solidFill>
              </a:rPr>
              <a:t>       </a:t>
            </a:r>
            <a:r>
              <a:rPr lang="en-US" sz="2000" b="1" dirty="0">
                <a:solidFill>
                  <a:srgbClr val="000000"/>
                </a:solidFill>
              </a:rPr>
              <a:t>BY</a:t>
            </a:r>
            <a:r>
              <a:rPr lang="en-US" sz="2000" dirty="0">
                <a:solidFill>
                  <a:srgbClr val="000000"/>
                </a:solidFill>
              </a:rPr>
              <a:t> &lt;</a:t>
            </a:r>
            <a:r>
              <a:rPr lang="en-US" sz="2000" b="1" dirty="0">
                <a:solidFill>
                  <a:srgbClr val="000000"/>
                </a:solidFill>
              </a:rPr>
              <a:t>DESCENDING</a:t>
            </a:r>
            <a:r>
              <a:rPr lang="en-US" sz="2000" dirty="0">
                <a:solidFill>
                  <a:srgbClr val="000000"/>
                </a:solidFill>
              </a:rPr>
              <a:t>&gt; </a:t>
            </a:r>
            <a:r>
              <a:rPr lang="en-US" sz="2000" i="1" dirty="0">
                <a:solidFill>
                  <a:srgbClr val="000000"/>
                </a:solidFill>
              </a:rPr>
              <a:t>variables</a:t>
            </a:r>
            <a:r>
              <a:rPr lang="en-US" sz="2000" b="1" dirty="0">
                <a:solidFill>
                  <a:srgbClr val="000000"/>
                </a:solidFill>
              </a:rPr>
              <a:t>;</a:t>
            </a:r>
          </a:p>
          <a:p>
            <a:r>
              <a:rPr lang="en-US" sz="2000" b="1" dirty="0">
                <a:solidFill>
                  <a:srgbClr val="000000"/>
                </a:solidFill>
              </a:rPr>
              <a:t>RUN;</a:t>
            </a:r>
          </a:p>
        </p:txBody>
      </p:sp>
      <p:sp>
        <p:nvSpPr>
          <p:cNvPr id="6" name="Program Name"/>
          <p:cNvSpPr txBox="1"/>
          <p:nvPr/>
        </p:nvSpPr>
        <p:spPr>
          <a:xfrm>
            <a:off x="7997825" y="6324600"/>
            <a:ext cx="1003801" cy="338554"/>
          </a:xfrm>
          <a:prstGeom prst="rect">
            <a:avLst/>
          </a:prstGeom>
          <a:noFill/>
        </p:spPr>
        <p:txBody>
          <a:bodyPr vert="horz" wrap="none" rtlCol="0">
            <a:spAutoFit/>
          </a:bodyPr>
          <a:lstStyle/>
          <a:p>
            <a:r>
              <a:rPr lang="en-US" sz="1600" b="1" dirty="0"/>
              <a:t>p104d08</a:t>
            </a:r>
          </a:p>
        </p:txBody>
      </p:sp>
      <p:sp>
        <p:nvSpPr>
          <p:cNvPr id="8" name="Rectangle 7"/>
          <p:cNvSpPr/>
          <p:nvPr>
            <p:custDataLst>
              <p:tags r:id="rId2"/>
            </p:custDataLst>
          </p:nvPr>
        </p:nvSpPr>
        <p:spPr bwMode="auto">
          <a:xfrm>
            <a:off x="1208576" y="3025658"/>
            <a:ext cx="18029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069819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p:txBody>
          <a:bodyPr/>
          <a:lstStyle/>
          <a:p>
            <a:r>
              <a:rPr lang="en-US" dirty="0"/>
              <a:t>The SORT procedure does not produce a report. Check the log for errors or warnings.</a:t>
            </a:r>
          </a:p>
          <a:p>
            <a:endParaRPr lang="en-US" sz="1200" dirty="0"/>
          </a:p>
          <a:p>
            <a:r>
              <a:rPr lang="en-US" dirty="0"/>
              <a:t>Partial SAS Log</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59</a:t>
            </a:fld>
            <a:endParaRPr lang="en-US" b="0" dirty="0">
              <a:latin typeface="Times New Roman" pitchFamily="18" charset="0"/>
            </a:endParaRPr>
          </a:p>
        </p:txBody>
      </p:sp>
      <p:sp>
        <p:nvSpPr>
          <p:cNvPr id="7" name="Rectangle 6"/>
          <p:cNvSpPr/>
          <p:nvPr/>
        </p:nvSpPr>
        <p:spPr>
          <a:xfrm>
            <a:off x="706438" y="2590800"/>
            <a:ext cx="7324379" cy="2395528"/>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34   proc sort data=orion.sales</a:t>
            </a:r>
          </a:p>
          <a:p>
            <a:r>
              <a:rPr lang="en-US" sz="1600" b="1" dirty="0">
                <a:solidFill>
                  <a:srgbClr val="000000"/>
                </a:solidFill>
                <a:latin typeface="SAS Monospace"/>
              </a:rPr>
              <a:t>35             out=work.sales;</a:t>
            </a:r>
          </a:p>
          <a:p>
            <a:r>
              <a:rPr lang="en-US" sz="1600" b="1" dirty="0">
                <a:solidFill>
                  <a:srgbClr val="000000"/>
                </a:solidFill>
                <a:latin typeface="SAS Monospace"/>
              </a:rPr>
              <a:t>36      by Salary;</a:t>
            </a:r>
          </a:p>
          <a:p>
            <a:r>
              <a:rPr lang="en-US" sz="1600" b="1" dirty="0">
                <a:solidFill>
                  <a:srgbClr val="000000"/>
                </a:solidFill>
                <a:latin typeface="SAS Monospace"/>
              </a:rPr>
              <a:t>37   run;</a:t>
            </a:r>
          </a:p>
          <a:p>
            <a:endParaRPr lang="en-US" sz="1600" b="1" dirty="0">
              <a:solidFill>
                <a:srgbClr val="000000"/>
              </a:solidFill>
              <a:latin typeface="SAS Monospace"/>
            </a:endParaRPr>
          </a:p>
          <a:p>
            <a:r>
              <a:rPr lang="en-US" sz="1600" b="1" dirty="0">
                <a:solidFill>
                  <a:srgbClr val="0000FF"/>
                </a:solidFill>
                <a:latin typeface="SAS Monospace"/>
              </a:rPr>
              <a:t>NOTE: There were 165 observations read from the data set ORION.SALES.</a:t>
            </a:r>
          </a:p>
          <a:p>
            <a:r>
              <a:rPr lang="en-US" sz="1600" b="1" dirty="0">
                <a:solidFill>
                  <a:srgbClr val="0000FF"/>
                </a:solidFill>
                <a:latin typeface="SAS Monospace"/>
              </a:rPr>
              <a:t>NOTE: The data set WORK.SALES has 165 observations and 9 variables.</a:t>
            </a:r>
          </a:p>
        </p:txBody>
      </p:sp>
    </p:spTree>
    <p:extLst>
      <p:ext uri="{BB962C8B-B14F-4D97-AF65-F5344CB8AC3E}">
        <p14:creationId xmlns:p14="http://schemas.microsoft.com/office/powerpoint/2010/main" val="266014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VAR Statement</a:t>
            </a:r>
          </a:p>
        </p:txBody>
      </p:sp>
      <p:sp>
        <p:nvSpPr>
          <p:cNvPr id="46083" name="Rectangle 3"/>
          <p:cNvSpPr>
            <a:spLocks noGrp="1" noChangeArrowheads="1"/>
          </p:cNvSpPr>
          <p:nvPr>
            <p:ph idx="1"/>
          </p:nvPr>
        </p:nvSpPr>
        <p:spPr/>
        <p:txBody>
          <a:bodyPr/>
          <a:lstStyle/>
          <a:p>
            <a:r>
              <a:rPr lang="en-US" dirty="0"/>
              <a:t>The VAR statement selects variables to include </a:t>
            </a:r>
            <a:br>
              <a:rPr lang="en-US" dirty="0"/>
            </a:br>
            <a:r>
              <a:rPr lang="en-US" dirty="0"/>
              <a:t>in the report and specifies their order.</a:t>
            </a:r>
          </a:p>
          <a:p>
            <a:endParaRPr lang="en-US" dirty="0"/>
          </a:p>
          <a:p>
            <a:endParaRPr lang="en-US" dirty="0"/>
          </a:p>
          <a:p>
            <a:endParaRPr lang="en-US" dirty="0"/>
          </a:p>
          <a:p>
            <a:endParaRPr lang="en-US" sz="1400" dirty="0"/>
          </a:p>
          <a:p>
            <a:r>
              <a:rPr lang="en-US" dirty="0"/>
              <a:t>Partial PROC PRINT Output</a:t>
            </a:r>
          </a:p>
          <a:p>
            <a:endParaRPr lang="en-US" dirty="0"/>
          </a:p>
        </p:txBody>
      </p:sp>
      <p:sp>
        <p:nvSpPr>
          <p:cNvPr id="46086" name="Rectangle 6"/>
          <p:cNvSpPr>
            <a:spLocks noChangeArrowheads="1"/>
          </p:cNvSpPr>
          <p:nvPr/>
        </p:nvSpPr>
        <p:spPr bwMode="auto">
          <a:xfrm>
            <a:off x="685800" y="1920669"/>
            <a:ext cx="6858000" cy="1044388"/>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   var</a:t>
            </a:r>
            <a:r>
              <a:rPr lang="en-US" b="1" dirty="0">
                <a:latin typeface="Courier New" pitchFamily="49" charset="0"/>
              </a:rPr>
              <a:t> Last_Name First_Name Salary;</a:t>
            </a:r>
          </a:p>
          <a:p>
            <a:pPr>
              <a:lnSpc>
                <a:spcPct val="85000"/>
              </a:lnSpc>
            </a:pPr>
            <a:r>
              <a:rPr lang="en-US" b="1" dirty="0">
                <a:latin typeface="Courier New" pitchFamily="49" charset="0"/>
              </a:rPr>
              <a:t>run;</a:t>
            </a:r>
          </a:p>
        </p:txBody>
      </p:sp>
      <p:sp>
        <p:nvSpPr>
          <p:cNvPr id="46091" name="Text Box 1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p104d01</a:t>
            </a:r>
          </a:p>
        </p:txBody>
      </p:sp>
      <p:sp>
        <p:nvSpPr>
          <p:cNvPr id="2" name="Rectangle 1"/>
          <p:cNvSpPr/>
          <p:nvPr>
            <p:custDataLst>
              <p:tags r:id="rId1"/>
            </p:custDataLst>
          </p:nvPr>
        </p:nvSpPr>
        <p:spPr bwMode="auto">
          <a:xfrm>
            <a:off x="1283425" y="2282365"/>
            <a:ext cx="5842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Rectangle 4"/>
          <p:cNvSpPr>
            <a:spLocks noChangeArrowheads="1"/>
          </p:cNvSpPr>
          <p:nvPr>
            <p:custDataLst>
              <p:tags r:id="rId2"/>
            </p:custDataLst>
          </p:nvPr>
        </p:nvSpPr>
        <p:spPr bwMode="auto">
          <a:xfrm>
            <a:off x="6054444" y="2667000"/>
            <a:ext cx="2127711" cy="61595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VAR </a:t>
            </a:r>
            <a:r>
              <a:rPr lang="en-US" sz="2000" i="1" dirty="0"/>
              <a:t>variable(s)</a:t>
            </a:r>
            <a:r>
              <a:rPr lang="en-US" sz="2000" b="1" dirty="0"/>
              <a:t>;</a:t>
            </a:r>
          </a:p>
        </p:txBody>
      </p:sp>
      <p:sp>
        <p:nvSpPr>
          <p:cNvPr id="17" name="Rectangle 16"/>
          <p:cNvSpPr/>
          <p:nvPr/>
        </p:nvSpPr>
        <p:spPr>
          <a:xfrm>
            <a:off x="685800" y="3813048"/>
            <a:ext cx="5577840" cy="2149306"/>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First_</a:t>
            </a:r>
          </a:p>
          <a:p>
            <a:r>
              <a:rPr lang="en-US" sz="1600" b="1" dirty="0">
                <a:solidFill>
                  <a:srgbClr val="000000"/>
                </a:solidFill>
                <a:latin typeface="SAS Monospace"/>
              </a:rPr>
              <a:t> Obs    Last_Name       Name         Salary</a:t>
            </a:r>
          </a:p>
          <a:p>
            <a:endParaRPr lang="en-US" sz="1600" b="1" dirty="0">
              <a:solidFill>
                <a:srgbClr val="000000"/>
              </a:solidFill>
              <a:latin typeface="SAS Monospace"/>
            </a:endParaRPr>
          </a:p>
          <a:p>
            <a:r>
              <a:rPr lang="en-US" sz="1600" b="1" dirty="0">
                <a:solidFill>
                  <a:srgbClr val="000000"/>
                </a:solidFill>
                <a:latin typeface="SAS Monospace"/>
              </a:rPr>
              <a:t>  1     Zhou            Tom          108255</a:t>
            </a:r>
          </a:p>
          <a:p>
            <a:r>
              <a:rPr lang="en-US" sz="1600" b="1" dirty="0">
                <a:solidFill>
                  <a:srgbClr val="000000"/>
                </a:solidFill>
                <a:latin typeface="SAS Monospace"/>
              </a:rPr>
              <a:t>  2     Dawes           Wilson        87975</a:t>
            </a:r>
          </a:p>
          <a:p>
            <a:r>
              <a:rPr lang="en-US" sz="1600" b="1" dirty="0">
                <a:solidFill>
                  <a:srgbClr val="000000"/>
                </a:solidFill>
                <a:latin typeface="SAS Monospace"/>
              </a:rPr>
              <a:t>  3     Elvish          Irenie        26600</a:t>
            </a:r>
          </a:p>
          <a:p>
            <a:r>
              <a:rPr lang="en-US" sz="1600" b="1" dirty="0">
                <a:solidFill>
                  <a:srgbClr val="000000"/>
                </a:solidFill>
                <a:latin typeface="SAS Monospace"/>
              </a:rPr>
              <a:t>  4     Ngan            Christina     27475</a:t>
            </a:r>
          </a:p>
          <a:p>
            <a:r>
              <a:rPr lang="en-US" sz="1600" b="1" dirty="0">
                <a:solidFill>
                  <a:srgbClr val="000000"/>
                </a:solidFill>
                <a:latin typeface="SAS Monospace"/>
              </a:rPr>
              <a:t>  5     Hotstone        Kimiko        26190</a:t>
            </a:r>
          </a:p>
        </p:txBody>
      </p:sp>
    </p:spTree>
    <p:extLst>
      <p:ext uri="{BB962C8B-B14F-4D97-AF65-F5344CB8AC3E}">
        <p14:creationId xmlns:p14="http://schemas.microsoft.com/office/powerpoint/2010/main" val="2498127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60</a:t>
            </a:fld>
            <a:endParaRPr lang="en-US" b="0" dirty="0">
              <a:latin typeface="Times New Roman" pitchFamily="18" charset="0"/>
            </a:endParaRPr>
          </a:p>
        </p:txBody>
      </p:sp>
      <p:sp>
        <p:nvSpPr>
          <p:cNvPr id="9" name="Rectangle 8"/>
          <p:cNvSpPr/>
          <p:nvPr/>
        </p:nvSpPr>
        <p:spPr>
          <a:xfrm>
            <a:off x="685800" y="3191026"/>
            <a:ext cx="6144767" cy="2395528"/>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Employee_ID    Last_Name             Salary</a:t>
            </a:r>
          </a:p>
          <a:p>
            <a:endParaRPr lang="en-US" sz="1600" b="1" dirty="0">
              <a:solidFill>
                <a:srgbClr val="000000"/>
              </a:solidFill>
              <a:latin typeface="SAS Monospace"/>
            </a:endParaRPr>
          </a:p>
          <a:p>
            <a:r>
              <a:rPr lang="en-US" sz="1600" b="1" dirty="0">
                <a:solidFill>
                  <a:srgbClr val="000000"/>
                </a:solidFill>
                <a:latin typeface="SAS Monospace"/>
              </a:rPr>
              <a:t>      121084    Ould                   22710</a:t>
            </a:r>
          </a:p>
          <a:p>
            <a:r>
              <a:rPr lang="en-US" sz="1600" b="1" dirty="0">
                <a:solidFill>
                  <a:srgbClr val="000000"/>
                </a:solidFill>
                <a:latin typeface="SAS Monospace"/>
              </a:rPr>
              <a:t>      121064    Polky                  25110</a:t>
            </a:r>
          </a:p>
          <a:p>
            <a:r>
              <a:rPr lang="en-US" sz="1600" b="1" dirty="0">
                <a:solidFill>
                  <a:srgbClr val="000000"/>
                </a:solidFill>
                <a:latin typeface="SAS Monospace"/>
              </a:rPr>
              <a:t>      121057    Voron                  25125</a:t>
            </a:r>
          </a:p>
          <a:p>
            <a:r>
              <a:rPr lang="en-US" sz="1600" b="1" dirty="0">
                <a:solidFill>
                  <a:srgbClr val="000000"/>
                </a:solidFill>
                <a:latin typeface="SAS Monospace"/>
              </a:rPr>
              <a:t>	...</a:t>
            </a:r>
          </a:p>
          <a:p>
            <a:r>
              <a:rPr lang="en-US" sz="1600" b="1" dirty="0">
                <a:solidFill>
                  <a:srgbClr val="000000"/>
                </a:solidFill>
                <a:latin typeface="SAS Monospace"/>
              </a:rPr>
              <a:t>      121143    Favaron                95090</a:t>
            </a:r>
          </a:p>
          <a:p>
            <a:r>
              <a:rPr lang="en-US" sz="1600" b="1" dirty="0">
                <a:solidFill>
                  <a:srgbClr val="000000"/>
                </a:solidFill>
                <a:latin typeface="SAS Monospace"/>
              </a:rPr>
              <a:t>      120102    Zhou                  108255</a:t>
            </a:r>
          </a:p>
          <a:p>
            <a:r>
              <a:rPr lang="en-US" sz="1600" b="1" dirty="0">
                <a:solidFill>
                  <a:srgbClr val="000000"/>
                </a:solidFill>
                <a:latin typeface="SAS Monospace"/>
              </a:rPr>
              <a:t>      120261    Highpoint             243190</a:t>
            </a:r>
          </a:p>
        </p:txBody>
      </p:sp>
      <p:sp>
        <p:nvSpPr>
          <p:cNvPr id="5" name="Rounded Rectangle 4"/>
          <p:cNvSpPr/>
          <p:nvPr/>
        </p:nvSpPr>
        <p:spPr bwMode="auto">
          <a:xfrm>
            <a:off x="5193935" y="3233886"/>
            <a:ext cx="1147865" cy="2305455"/>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10" name="Rectangle 9"/>
          <p:cNvSpPr/>
          <p:nvPr/>
        </p:nvSpPr>
        <p:spPr>
          <a:xfrm>
            <a:off x="685800" y="1144655"/>
            <a:ext cx="7112176" cy="113518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data=work.sales noobs;</a:t>
            </a:r>
          </a:p>
          <a:p>
            <a:pPr>
              <a:lnSpc>
                <a:spcPct val="85000"/>
              </a:lnSpc>
            </a:pPr>
            <a:r>
              <a:rPr lang="en-US" b="1" dirty="0">
                <a:solidFill>
                  <a:srgbClr val="000000"/>
                </a:solidFill>
                <a:latin typeface="Courier New"/>
              </a:rPr>
              <a:t>   var</a:t>
            </a:r>
            <a:r>
              <a:rPr lang="en-US" b="1" dirty="0">
                <a:latin typeface="Courier New"/>
              </a:rPr>
              <a:t> Employee_ID Last_Name Salary;</a:t>
            </a:r>
          </a:p>
          <a:p>
            <a:pPr>
              <a:lnSpc>
                <a:spcPct val="85000"/>
              </a:lnSpc>
            </a:pPr>
            <a:r>
              <a:rPr lang="en-US" b="1" dirty="0">
                <a:latin typeface="Courier New"/>
              </a:rPr>
              <a:t>run;</a:t>
            </a:r>
          </a:p>
        </p:txBody>
      </p:sp>
      <p:sp>
        <p:nvSpPr>
          <p:cNvPr id="11"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p104d08</a:t>
            </a:r>
          </a:p>
        </p:txBody>
      </p:sp>
    </p:spTree>
    <p:extLst>
      <p:ext uri="{BB962C8B-B14F-4D97-AF65-F5344CB8AC3E}">
        <p14:creationId xmlns:p14="http://schemas.microsoft.com/office/powerpoint/2010/main" val="3208072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Procedure</a:t>
            </a:r>
          </a:p>
        </p:txBody>
      </p:sp>
      <p:sp>
        <p:nvSpPr>
          <p:cNvPr id="3" name="Content Placeholder 2"/>
          <p:cNvSpPr>
            <a:spLocks noGrp="1"/>
          </p:cNvSpPr>
          <p:nvPr>
            <p:ph idx="1"/>
          </p:nvPr>
        </p:nvSpPr>
        <p:spPr/>
        <p:txBody>
          <a:bodyPr/>
          <a:lstStyle/>
          <a:p>
            <a:r>
              <a:rPr lang="en-US" dirty="0"/>
              <a:t>The SORT procedure</a:t>
            </a:r>
          </a:p>
          <a:p>
            <a:pPr lvl="1"/>
            <a:r>
              <a:rPr lang="en-US" dirty="0"/>
              <a:t>replaces the original data set or creates a new one</a:t>
            </a:r>
          </a:p>
          <a:p>
            <a:pPr lvl="1"/>
            <a:r>
              <a:rPr lang="en-US" dirty="0"/>
              <a:t>can sort on multiple variables</a:t>
            </a:r>
          </a:p>
          <a:p>
            <a:pPr lvl="1"/>
            <a:r>
              <a:rPr lang="en-US" dirty="0"/>
              <a:t>sorts in ascending (default) or descending order</a:t>
            </a:r>
          </a:p>
          <a:p>
            <a:pPr lvl="1"/>
            <a:r>
              <a:rPr lang="en-US" dirty="0"/>
              <a:t>does not generate printed output.</a:t>
            </a:r>
          </a:p>
          <a:p>
            <a:pPr lvl="1"/>
            <a:endParaRPr lang="en-US" dirty="0"/>
          </a:p>
          <a:p>
            <a:pPr marL="514350" lvl="2" indent="0">
              <a:buNone/>
            </a:pPr>
            <a:r>
              <a:rPr lang="en-US" dirty="0"/>
              <a:t>The input data set is overwritten unless the </a:t>
            </a:r>
            <a:br>
              <a:rPr lang="en-US" dirty="0"/>
            </a:br>
            <a:r>
              <a:rPr lang="en-US" dirty="0"/>
              <a:t>OUT= option is used to specify an output data set.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61</a:t>
            </a:fld>
            <a:endParaRPr lang="en-US" b="0" dirty="0">
              <a:latin typeface="Times New Roman" pitchFamily="18" charset="0"/>
            </a:endParaRPr>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634632" y="3548392"/>
            <a:ext cx="503174" cy="503174"/>
          </a:xfrm>
          <a:prstGeom prst="rect">
            <a:avLst/>
          </a:prstGeom>
        </p:spPr>
      </p:pic>
    </p:spTree>
    <p:extLst>
      <p:ext uri="{BB962C8B-B14F-4D97-AF65-F5344CB8AC3E}">
        <p14:creationId xmlns:p14="http://schemas.microsoft.com/office/powerpoint/2010/main" val="3394219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4.05 Short Answer Poll</a:t>
            </a:r>
          </a:p>
        </p:txBody>
      </p:sp>
      <p:sp>
        <p:nvSpPr>
          <p:cNvPr id="3075" name="Rectangle 5"/>
          <p:cNvSpPr>
            <a:spLocks noGrp="1" noChangeArrowheads="1"/>
          </p:cNvSpPr>
          <p:nvPr>
            <p:ph idx="1"/>
          </p:nvPr>
        </p:nvSpPr>
        <p:spPr>
          <a:xfrm>
            <a:off x="685800" y="1074738"/>
            <a:ext cx="7848600" cy="4640262"/>
          </a:xfrm>
        </p:spPr>
        <p:txBody>
          <a:bodyPr/>
          <a:lstStyle/>
          <a:p>
            <a:r>
              <a:rPr lang="en-US" dirty="0"/>
              <a:t>Which step sorts the observations in a SAS data set </a:t>
            </a:r>
            <a:br>
              <a:rPr lang="en-US" dirty="0"/>
            </a:br>
            <a:r>
              <a:rPr lang="en-US" dirty="0"/>
              <a:t>and overwrites the same data set?</a:t>
            </a:r>
          </a:p>
          <a:p>
            <a:r>
              <a:rPr lang="en-US" dirty="0"/>
              <a:t>a.</a:t>
            </a:r>
          </a:p>
          <a:p>
            <a:endParaRPr lang="en-US" dirty="0"/>
          </a:p>
          <a:p>
            <a:endParaRPr lang="en-US" dirty="0"/>
          </a:p>
          <a:p>
            <a:endParaRPr lang="en-US" dirty="0"/>
          </a:p>
          <a:p>
            <a:r>
              <a:rPr lang="en-US" dirty="0"/>
              <a:t>b.</a:t>
            </a:r>
          </a:p>
          <a:p>
            <a:endParaRPr lang="en-US" dirty="0"/>
          </a:p>
          <a:p>
            <a:endParaRPr lang="en-US" dirty="0"/>
          </a:p>
          <a:p>
            <a:endParaRPr lang="en-US" dirty="0"/>
          </a:p>
          <a:p>
            <a:r>
              <a:rPr lang="en-US" dirty="0"/>
              <a:t>c.</a:t>
            </a:r>
          </a:p>
        </p:txBody>
      </p:sp>
      <p:sp>
        <p:nvSpPr>
          <p:cNvPr id="4" name="Rectangle 7"/>
          <p:cNvSpPr>
            <a:spLocks noChangeArrowheads="1"/>
          </p:cNvSpPr>
          <p:nvPr/>
        </p:nvSpPr>
        <p:spPr bwMode="auto">
          <a:xfrm>
            <a:off x="1252538" y="2084388"/>
            <a:ext cx="5100637" cy="13843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=work.EmpsAU </a:t>
            </a:r>
          </a:p>
          <a:p>
            <a:pPr>
              <a:lnSpc>
                <a:spcPct val="85000"/>
              </a:lnSpc>
            </a:pPr>
            <a:r>
              <a:rPr lang="en-US" b="1" dirty="0">
                <a:latin typeface="Courier New" pitchFamily="49" charset="0"/>
              </a:rPr>
              <a:t>          out=work.sorted;</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
        <p:nvSpPr>
          <p:cNvPr id="5" name="Rectangle 8"/>
          <p:cNvSpPr>
            <a:spLocks noChangeArrowheads="1"/>
          </p:cNvSpPr>
          <p:nvPr/>
        </p:nvSpPr>
        <p:spPr bwMode="auto">
          <a:xfrm>
            <a:off x="1246188" y="3733800"/>
            <a:ext cx="5100637" cy="13843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=orion.EmpsAU </a:t>
            </a:r>
          </a:p>
          <a:p>
            <a:pPr>
              <a:lnSpc>
                <a:spcPct val="85000"/>
              </a:lnSpc>
            </a:pPr>
            <a:r>
              <a:rPr lang="en-US" b="1" dirty="0">
                <a:latin typeface="Courier New" pitchFamily="49" charset="0"/>
              </a:rPr>
              <a:t>          out=EmpsAU;</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
        <p:nvSpPr>
          <p:cNvPr id="6" name="Rectangle 9"/>
          <p:cNvSpPr>
            <a:spLocks noChangeArrowheads="1"/>
          </p:cNvSpPr>
          <p:nvPr/>
        </p:nvSpPr>
        <p:spPr bwMode="auto">
          <a:xfrm>
            <a:off x="1246188" y="5410200"/>
            <a:ext cx="5100637" cy="10731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=work.EmpsAU; </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4.05 Short Answer Poll – Correct Answer</a:t>
            </a:r>
          </a:p>
        </p:txBody>
      </p:sp>
      <p:sp>
        <p:nvSpPr>
          <p:cNvPr id="3075" name="Rectangle 5"/>
          <p:cNvSpPr>
            <a:spLocks noGrp="1" noChangeArrowheads="1"/>
          </p:cNvSpPr>
          <p:nvPr>
            <p:ph idx="1"/>
          </p:nvPr>
        </p:nvSpPr>
        <p:spPr>
          <a:xfrm>
            <a:off x="685800" y="1074738"/>
            <a:ext cx="7848600" cy="4872037"/>
          </a:xfrm>
        </p:spPr>
        <p:txBody>
          <a:bodyPr/>
          <a:lstStyle/>
          <a:p>
            <a:r>
              <a:rPr lang="en-US" dirty="0"/>
              <a:t>Which step sorts the observations in a SAS data set </a:t>
            </a:r>
            <a:br>
              <a:rPr lang="en-US" dirty="0"/>
            </a:br>
            <a:r>
              <a:rPr lang="en-US" dirty="0"/>
              <a:t>and overwrites the same data set?</a:t>
            </a:r>
          </a:p>
          <a:p>
            <a:r>
              <a:rPr lang="en-US" dirty="0"/>
              <a:t>a.</a:t>
            </a:r>
          </a:p>
          <a:p>
            <a:endParaRPr lang="en-US" dirty="0"/>
          </a:p>
          <a:p>
            <a:endParaRPr lang="en-US" dirty="0"/>
          </a:p>
          <a:p>
            <a:endParaRPr lang="en-US" dirty="0"/>
          </a:p>
          <a:p>
            <a:r>
              <a:rPr lang="en-US" dirty="0"/>
              <a:t>b.</a:t>
            </a:r>
          </a:p>
          <a:p>
            <a:endParaRPr lang="en-US" dirty="0"/>
          </a:p>
          <a:p>
            <a:endParaRPr lang="en-US" dirty="0"/>
          </a:p>
          <a:p>
            <a:endParaRPr lang="en-US" dirty="0"/>
          </a:p>
          <a:p>
            <a:r>
              <a:rPr lang="en-US" dirty="0"/>
              <a:t>c.</a:t>
            </a:r>
          </a:p>
        </p:txBody>
      </p:sp>
      <p:sp>
        <p:nvSpPr>
          <p:cNvPr id="4" name="Rectangle 7"/>
          <p:cNvSpPr>
            <a:spLocks noChangeArrowheads="1"/>
          </p:cNvSpPr>
          <p:nvPr/>
        </p:nvSpPr>
        <p:spPr bwMode="auto">
          <a:xfrm>
            <a:off x="1252538" y="2084388"/>
            <a:ext cx="5100637" cy="13843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=work.EmpsAU </a:t>
            </a:r>
          </a:p>
          <a:p>
            <a:pPr>
              <a:lnSpc>
                <a:spcPct val="85000"/>
              </a:lnSpc>
            </a:pPr>
            <a:r>
              <a:rPr lang="en-US" b="1" dirty="0">
                <a:latin typeface="Courier New" pitchFamily="49" charset="0"/>
              </a:rPr>
              <a:t>          out=work.sorted;</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
        <p:nvSpPr>
          <p:cNvPr id="5" name="Rectangle 8"/>
          <p:cNvSpPr>
            <a:spLocks noChangeArrowheads="1"/>
          </p:cNvSpPr>
          <p:nvPr/>
        </p:nvSpPr>
        <p:spPr bwMode="auto">
          <a:xfrm>
            <a:off x="1246188" y="3733800"/>
            <a:ext cx="5100637" cy="13843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=orion.EmpsAU </a:t>
            </a:r>
          </a:p>
          <a:p>
            <a:pPr>
              <a:lnSpc>
                <a:spcPct val="85000"/>
              </a:lnSpc>
            </a:pPr>
            <a:r>
              <a:rPr lang="en-US" b="1" dirty="0">
                <a:latin typeface="Courier New" pitchFamily="49" charset="0"/>
              </a:rPr>
              <a:t>          out=EmpsAU;</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
        <p:nvSpPr>
          <p:cNvPr id="6" name="Rectangle 9"/>
          <p:cNvSpPr>
            <a:spLocks noChangeArrowheads="1"/>
          </p:cNvSpPr>
          <p:nvPr/>
        </p:nvSpPr>
        <p:spPr bwMode="auto">
          <a:xfrm>
            <a:off x="1246188" y="5410200"/>
            <a:ext cx="5100637" cy="10731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sort data</a:t>
            </a:r>
            <a:r>
              <a:rPr lang="en-US" b="1" dirty="0">
                <a:latin typeface="Courier New" pitchFamily="49" charset="0"/>
              </a:rPr>
              <a:t>=work.EmpsAU; </a:t>
            </a:r>
          </a:p>
          <a:p>
            <a:pPr>
              <a:lnSpc>
                <a:spcPct val="85000"/>
              </a:lnSpc>
            </a:pPr>
            <a:r>
              <a:rPr lang="en-US" b="1" dirty="0">
                <a:latin typeface="Courier New" pitchFamily="49" charset="0"/>
              </a:rPr>
              <a:t>   by First; </a:t>
            </a:r>
          </a:p>
          <a:p>
            <a:pPr>
              <a:lnSpc>
                <a:spcPct val="85000"/>
              </a:lnSpc>
            </a:pPr>
            <a:r>
              <a:rPr lang="en-US" b="1" dirty="0">
                <a:latin typeface="Courier New" pitchFamily="49" charset="0"/>
              </a:rPr>
              <a:t>run;</a:t>
            </a:r>
          </a:p>
        </p:txBody>
      </p:sp>
      <p:sp>
        <p:nvSpPr>
          <p:cNvPr id="7" name="Oval 6"/>
          <p:cNvSpPr>
            <a:spLocks noChangeArrowheads="1"/>
          </p:cNvSpPr>
          <p:nvPr/>
        </p:nvSpPr>
        <p:spPr bwMode="auto">
          <a:xfrm>
            <a:off x="562954" y="5289373"/>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extLst>
      <p:ext uri="{BB962C8B-B14F-4D97-AF65-F5344CB8AC3E}">
        <p14:creationId xmlns:p14="http://schemas.microsoft.com/office/powerpoint/2010/main" val="853379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Produce a report that lists sales employees grouped by </a:t>
            </a:r>
            <a:r>
              <a:rPr lang="en-US" b="1" dirty="0">
                <a:latin typeface="Arial"/>
              </a:rPr>
              <a:t>Country</a:t>
            </a:r>
            <a:r>
              <a:rPr lang="en-US" dirty="0">
                <a:latin typeface="Arial"/>
              </a:rPr>
              <a:t>, in descending </a:t>
            </a:r>
            <a:r>
              <a:rPr lang="en-US" b="1" dirty="0">
                <a:latin typeface="Arial"/>
              </a:rPr>
              <a:t>Salary </a:t>
            </a:r>
            <a:r>
              <a:rPr lang="en-US" dirty="0"/>
              <a:t>order within country.</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65</a:t>
            </a:fld>
            <a:endParaRPr lang="en-US" b="0" dirty="0">
              <a:latin typeface="Times New Roman" pitchFamily="18" charset="0"/>
            </a:endParaRPr>
          </a:p>
        </p:txBody>
      </p:sp>
      <p:sp>
        <p:nvSpPr>
          <p:cNvPr id="9" name="Rectangle 8"/>
          <p:cNvSpPr/>
          <p:nvPr/>
        </p:nvSpPr>
        <p:spPr>
          <a:xfrm>
            <a:off x="704510" y="2035442"/>
            <a:ext cx="7753690" cy="3842077"/>
          </a:xfrm>
          <a:prstGeom prst="rect">
            <a:avLst/>
          </a:prstGeom>
          <a:solidFill>
            <a:srgbClr val="FFFFFF"/>
          </a:solidFill>
          <a:ln w="38100" cmpd="sng">
            <a:solidFill>
              <a:schemeClr val="tx2"/>
            </a:solidFill>
          </a:ln>
        </p:spPr>
        <p:txBody>
          <a:bodyPr wrap="square" lIns="88900" tIns="88900" rIns="88900" bIns="88900">
            <a:spAutoFit/>
          </a:bodyPr>
          <a:lstStyle/>
          <a:p>
            <a:r>
              <a:rPr lang="en-US" sz="1400" dirty="0">
                <a:solidFill>
                  <a:srgbClr val="000000"/>
                </a:solidFill>
                <a:latin typeface="SAS Monospace Bold" panose="020B0709020202020204" pitchFamily="49" charset="0"/>
              </a:rPr>
              <a:t> ----------------------------Country=AU--------------------------------</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First_  Last_                             Birth_   Hire_</a:t>
            </a:r>
          </a:p>
          <a:p>
            <a:r>
              <a:rPr lang="en-US" sz="1400" dirty="0" err="1">
                <a:solidFill>
                  <a:srgbClr val="000000"/>
                </a:solidFill>
                <a:latin typeface="SAS Monospace Bold" panose="020B0709020202020204" pitchFamily="49" charset="0"/>
              </a:rPr>
              <a:t>Employee_ID</a:t>
            </a:r>
            <a:r>
              <a:rPr lang="en-US" sz="1400" dirty="0">
                <a:solidFill>
                  <a:srgbClr val="000000"/>
                </a:solidFill>
                <a:latin typeface="SAS Monospace Bold" panose="020B0709020202020204" pitchFamily="49" charset="0"/>
              </a:rPr>
              <a:t>    Name    </a:t>
            </a:r>
            <a:r>
              <a:rPr lang="en-US" sz="1400" dirty="0" err="1">
                <a:solidFill>
                  <a:srgbClr val="000000"/>
                </a:solidFill>
                <a:latin typeface="SAS Monospace Bold" panose="020B0709020202020204" pitchFamily="49" charset="0"/>
              </a:rPr>
              <a:t>Name</a:t>
            </a:r>
            <a:r>
              <a:rPr lang="en-US" sz="1400" dirty="0">
                <a:solidFill>
                  <a:srgbClr val="000000"/>
                </a:solidFill>
                <a:latin typeface="SAS Monospace Bold" panose="020B0709020202020204" pitchFamily="49" charset="0"/>
              </a:rPr>
              <a:t>   Gender  Salary  </a:t>
            </a:r>
            <a:r>
              <a:rPr lang="en-US" sz="1400" dirty="0" err="1">
                <a:solidFill>
                  <a:srgbClr val="000000"/>
                </a:solidFill>
                <a:latin typeface="SAS Monospace Bold" panose="020B0709020202020204" pitchFamily="49" charset="0"/>
              </a:rPr>
              <a:t>Job_Title</a:t>
            </a:r>
            <a:r>
              <a:rPr lang="en-US" sz="1400" dirty="0">
                <a:solidFill>
                  <a:srgbClr val="000000"/>
                </a:solidFill>
                <a:latin typeface="SAS Monospace Bold" panose="020B0709020202020204" pitchFamily="49" charset="0"/>
              </a:rPr>
              <a:t>   Date     Date</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9999       </a:t>
            </a:r>
            <a:r>
              <a:rPr lang="en-US" sz="1400" dirty="0" err="1">
                <a:solidFill>
                  <a:srgbClr val="000000"/>
                </a:solidFill>
                <a:latin typeface="SAS Monospace Bold" panose="020B0709020202020204" pitchFamily="49" charset="0"/>
              </a:rPr>
              <a:t>xxxx</a:t>
            </a:r>
            <a:r>
              <a:rPr lang="en-US" sz="1400" dirty="0">
                <a:solidFill>
                  <a:srgbClr val="000000"/>
                </a:solidFill>
                <a:latin typeface="SAS Monospace Bold" panose="020B0709020202020204" pitchFamily="49" charset="0"/>
              </a:rPr>
              <a:t>    </a:t>
            </a:r>
            <a:r>
              <a:rPr lang="en-US" sz="1400" dirty="0" err="1">
                <a:solidFill>
                  <a:srgbClr val="000000"/>
                </a:solidFill>
                <a:latin typeface="SAS Monospace Bold" panose="020B0709020202020204" pitchFamily="49" charset="0"/>
              </a:rPr>
              <a:t>xxxxx</a:t>
            </a:r>
            <a:r>
              <a:rPr lang="en-US" sz="1400" dirty="0">
                <a:solidFill>
                  <a:srgbClr val="000000"/>
                </a:solidFill>
                <a:latin typeface="SAS Monospace Bold" panose="020B0709020202020204" pitchFamily="49" charset="0"/>
              </a:rPr>
              <a:t>     x     99999   </a:t>
            </a:r>
            <a:r>
              <a:rPr lang="en-US" sz="1400" dirty="0" err="1">
                <a:solidFill>
                  <a:srgbClr val="000000"/>
                </a:solidFill>
                <a:latin typeface="SAS Monospace Bold" panose="020B0709020202020204" pitchFamily="49" charset="0"/>
              </a:rPr>
              <a:t>xxxxxx</a:t>
            </a:r>
            <a:r>
              <a:rPr lang="en-US" sz="1400" dirty="0">
                <a:solidFill>
                  <a:srgbClr val="000000"/>
                </a:solidFill>
                <a:latin typeface="SAS Monospace Bold" panose="020B0709020202020204" pitchFamily="49" charset="0"/>
              </a:rPr>
              <a:t>      9999    9999</a:t>
            </a:r>
          </a:p>
          <a:p>
            <a:r>
              <a:rPr lang="en-US" sz="1400" dirty="0">
                <a:solidFill>
                  <a:srgbClr val="000000"/>
                </a:solidFill>
                <a:latin typeface="SAS Monospace Bold" panose="020B0709020202020204" pitchFamily="49" charset="0"/>
              </a:rPr>
              <a:t>    9999       </a:t>
            </a:r>
            <a:r>
              <a:rPr lang="en-US" sz="1400" dirty="0" err="1">
                <a:solidFill>
                  <a:srgbClr val="000000"/>
                </a:solidFill>
                <a:latin typeface="SAS Monospace Bold" panose="020B0709020202020204" pitchFamily="49" charset="0"/>
              </a:rPr>
              <a:t>xxxx</a:t>
            </a:r>
            <a:r>
              <a:rPr lang="en-US" sz="1400" dirty="0">
                <a:solidFill>
                  <a:srgbClr val="000000"/>
                </a:solidFill>
                <a:latin typeface="SAS Monospace Bold" panose="020B0709020202020204" pitchFamily="49" charset="0"/>
              </a:rPr>
              <a:t>    </a:t>
            </a:r>
            <a:r>
              <a:rPr lang="en-US" sz="1400" dirty="0" err="1">
                <a:solidFill>
                  <a:srgbClr val="000000"/>
                </a:solidFill>
                <a:latin typeface="SAS Monospace Bold" panose="020B0709020202020204" pitchFamily="49" charset="0"/>
              </a:rPr>
              <a:t>xxxxx</a:t>
            </a:r>
            <a:r>
              <a:rPr lang="en-US" sz="1400" dirty="0">
                <a:solidFill>
                  <a:srgbClr val="000000"/>
                </a:solidFill>
                <a:latin typeface="SAS Monospace Bold" panose="020B0709020202020204" pitchFamily="49" charset="0"/>
              </a:rPr>
              <a:t>     x     99999   </a:t>
            </a:r>
            <a:r>
              <a:rPr lang="en-US" sz="1400" dirty="0" err="1">
                <a:solidFill>
                  <a:srgbClr val="000000"/>
                </a:solidFill>
                <a:latin typeface="SAS Monospace Bold" panose="020B0709020202020204" pitchFamily="49" charset="0"/>
              </a:rPr>
              <a:t>xxxxxx</a:t>
            </a:r>
            <a:r>
              <a:rPr lang="en-US" sz="1400" dirty="0">
                <a:solidFill>
                  <a:srgbClr val="000000"/>
                </a:solidFill>
                <a:latin typeface="SAS Monospace Bold" panose="020B0709020202020204" pitchFamily="49" charset="0"/>
              </a:rPr>
              <a:t>      9999    9999</a:t>
            </a:r>
          </a:p>
          <a:p>
            <a:endParaRPr lang="en-US" sz="1400" dirty="0">
              <a:solidFill>
                <a:srgbClr val="000000"/>
              </a:solidFill>
              <a:latin typeface="SAS Monospace Bold" panose="020B0709020202020204" pitchFamily="49" charset="0"/>
            </a:endParaRP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----------------------------Country=US--------------------------------</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First_  Last_                             Birth_   Hire_</a:t>
            </a:r>
          </a:p>
          <a:p>
            <a:r>
              <a:rPr lang="en-US" sz="1400" dirty="0" err="1">
                <a:solidFill>
                  <a:srgbClr val="000000"/>
                </a:solidFill>
                <a:latin typeface="SAS Monospace Bold" panose="020B0709020202020204" pitchFamily="49" charset="0"/>
              </a:rPr>
              <a:t>Employee_ID</a:t>
            </a:r>
            <a:r>
              <a:rPr lang="en-US" sz="1400" dirty="0">
                <a:solidFill>
                  <a:srgbClr val="000000"/>
                </a:solidFill>
                <a:latin typeface="SAS Monospace Bold" panose="020B0709020202020204" pitchFamily="49" charset="0"/>
              </a:rPr>
              <a:t>    Name    </a:t>
            </a:r>
            <a:r>
              <a:rPr lang="en-US" sz="1400" dirty="0" err="1">
                <a:solidFill>
                  <a:srgbClr val="000000"/>
                </a:solidFill>
                <a:latin typeface="SAS Monospace Bold" panose="020B0709020202020204" pitchFamily="49" charset="0"/>
              </a:rPr>
              <a:t>Name</a:t>
            </a:r>
            <a:r>
              <a:rPr lang="en-US" sz="1400" dirty="0">
                <a:solidFill>
                  <a:srgbClr val="000000"/>
                </a:solidFill>
                <a:latin typeface="SAS Monospace Bold" panose="020B0709020202020204" pitchFamily="49" charset="0"/>
              </a:rPr>
              <a:t>   Gender  Salary  </a:t>
            </a:r>
            <a:r>
              <a:rPr lang="en-US" sz="1400" dirty="0" err="1">
                <a:solidFill>
                  <a:srgbClr val="000000"/>
                </a:solidFill>
                <a:latin typeface="SAS Monospace Bold" panose="020B0709020202020204" pitchFamily="49" charset="0"/>
              </a:rPr>
              <a:t>Job_Title</a:t>
            </a:r>
            <a:r>
              <a:rPr lang="en-US" sz="1400" dirty="0">
                <a:solidFill>
                  <a:srgbClr val="000000"/>
                </a:solidFill>
                <a:latin typeface="SAS Monospace Bold" panose="020B0709020202020204" pitchFamily="49" charset="0"/>
              </a:rPr>
              <a:t>   Date     </a:t>
            </a:r>
            <a:r>
              <a:rPr lang="en-US" sz="1400" dirty="0" err="1">
                <a:solidFill>
                  <a:srgbClr val="000000"/>
                </a:solidFill>
                <a:latin typeface="SAS Monospace Bold" panose="020B0709020202020204" pitchFamily="49" charset="0"/>
              </a:rPr>
              <a:t>Date</a:t>
            </a:r>
            <a:endParaRPr lang="en-US" sz="1400" dirty="0">
              <a:solidFill>
                <a:srgbClr val="000000"/>
              </a:solidFill>
              <a:latin typeface="SAS Monospace Bold" panose="020B0709020202020204" pitchFamily="49" charset="0"/>
            </a:endParaRP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9999       </a:t>
            </a:r>
            <a:r>
              <a:rPr lang="en-US" sz="1400" dirty="0" err="1">
                <a:solidFill>
                  <a:srgbClr val="000000"/>
                </a:solidFill>
                <a:latin typeface="SAS Monospace Bold" panose="020B0709020202020204" pitchFamily="49" charset="0"/>
              </a:rPr>
              <a:t>xxxx</a:t>
            </a:r>
            <a:r>
              <a:rPr lang="en-US" sz="1400" dirty="0">
                <a:solidFill>
                  <a:srgbClr val="000000"/>
                </a:solidFill>
                <a:latin typeface="SAS Monospace Bold" panose="020B0709020202020204" pitchFamily="49" charset="0"/>
              </a:rPr>
              <a:t>    </a:t>
            </a:r>
            <a:r>
              <a:rPr lang="en-US" sz="1400" dirty="0" err="1">
                <a:solidFill>
                  <a:srgbClr val="000000"/>
                </a:solidFill>
                <a:latin typeface="SAS Monospace Bold" panose="020B0709020202020204" pitchFamily="49" charset="0"/>
              </a:rPr>
              <a:t>xxxxx</a:t>
            </a:r>
            <a:r>
              <a:rPr lang="en-US" sz="1400" dirty="0">
                <a:solidFill>
                  <a:srgbClr val="000000"/>
                </a:solidFill>
                <a:latin typeface="SAS Monospace Bold" panose="020B0709020202020204" pitchFamily="49" charset="0"/>
              </a:rPr>
              <a:t>     x     99999   </a:t>
            </a:r>
            <a:r>
              <a:rPr lang="en-US" sz="1400" dirty="0" err="1">
                <a:solidFill>
                  <a:srgbClr val="000000"/>
                </a:solidFill>
                <a:latin typeface="SAS Monospace Bold" panose="020B0709020202020204" pitchFamily="49" charset="0"/>
              </a:rPr>
              <a:t>xxxxxx</a:t>
            </a:r>
            <a:r>
              <a:rPr lang="en-US" sz="1400" dirty="0">
                <a:solidFill>
                  <a:srgbClr val="000000"/>
                </a:solidFill>
                <a:latin typeface="SAS Monospace Bold" panose="020B0709020202020204" pitchFamily="49" charset="0"/>
              </a:rPr>
              <a:t>      9999    9999</a:t>
            </a:r>
          </a:p>
          <a:p>
            <a:r>
              <a:rPr lang="en-US" sz="1400" dirty="0">
                <a:solidFill>
                  <a:srgbClr val="000000"/>
                </a:solidFill>
                <a:latin typeface="SAS Monospace Bold" panose="020B0709020202020204" pitchFamily="49" charset="0"/>
              </a:rPr>
              <a:t>    9999       </a:t>
            </a:r>
            <a:r>
              <a:rPr lang="en-US" sz="1400" dirty="0" err="1">
                <a:solidFill>
                  <a:srgbClr val="000000"/>
                </a:solidFill>
                <a:latin typeface="SAS Monospace Bold" panose="020B0709020202020204" pitchFamily="49" charset="0"/>
              </a:rPr>
              <a:t>xxxx</a:t>
            </a:r>
            <a:r>
              <a:rPr lang="en-US" sz="1400" dirty="0">
                <a:solidFill>
                  <a:srgbClr val="000000"/>
                </a:solidFill>
                <a:latin typeface="SAS Monospace Bold" panose="020B0709020202020204" pitchFamily="49" charset="0"/>
              </a:rPr>
              <a:t>    </a:t>
            </a:r>
            <a:r>
              <a:rPr lang="en-US" sz="1400" dirty="0" err="1">
                <a:solidFill>
                  <a:srgbClr val="000000"/>
                </a:solidFill>
                <a:latin typeface="SAS Monospace Bold" panose="020B0709020202020204" pitchFamily="49" charset="0"/>
              </a:rPr>
              <a:t>xxxxx</a:t>
            </a:r>
            <a:r>
              <a:rPr lang="en-US" sz="1400" dirty="0">
                <a:solidFill>
                  <a:srgbClr val="000000"/>
                </a:solidFill>
                <a:latin typeface="SAS Monospace Bold" panose="020B0709020202020204" pitchFamily="49" charset="0"/>
              </a:rPr>
              <a:t>     x     99999   </a:t>
            </a:r>
            <a:r>
              <a:rPr lang="en-US" sz="1400" dirty="0" err="1">
                <a:solidFill>
                  <a:srgbClr val="000000"/>
                </a:solidFill>
                <a:latin typeface="SAS Monospace Bold" panose="020B0709020202020204" pitchFamily="49" charset="0"/>
              </a:rPr>
              <a:t>xxxxxx</a:t>
            </a:r>
            <a:r>
              <a:rPr lang="en-US" sz="1400" dirty="0">
                <a:solidFill>
                  <a:srgbClr val="000000"/>
                </a:solidFill>
                <a:latin typeface="SAS Monospace Bold" panose="020B0709020202020204" pitchFamily="49" charset="0"/>
              </a:rPr>
              <a:t>      9999    9999</a:t>
            </a:r>
          </a:p>
          <a:p>
            <a:r>
              <a:rPr lang="en-US" sz="1400" dirty="0">
                <a:solidFill>
                  <a:srgbClr val="000000"/>
                </a:solidFill>
                <a:latin typeface="SAS Monospace Bold" panose="020B0709020202020204" pitchFamily="49" charset="0"/>
              </a:rPr>
              <a:t>    9999       </a:t>
            </a:r>
            <a:r>
              <a:rPr lang="en-US" sz="1400" dirty="0" err="1">
                <a:solidFill>
                  <a:srgbClr val="000000"/>
                </a:solidFill>
                <a:latin typeface="SAS Monospace Bold" panose="020B0709020202020204" pitchFamily="49" charset="0"/>
              </a:rPr>
              <a:t>xxxx</a:t>
            </a:r>
            <a:r>
              <a:rPr lang="en-US" sz="1400" dirty="0">
                <a:solidFill>
                  <a:srgbClr val="000000"/>
                </a:solidFill>
                <a:latin typeface="SAS Monospace Bold" panose="020B0709020202020204" pitchFamily="49" charset="0"/>
              </a:rPr>
              <a:t>    </a:t>
            </a:r>
            <a:r>
              <a:rPr lang="en-US" sz="1400" dirty="0" err="1">
                <a:solidFill>
                  <a:srgbClr val="000000"/>
                </a:solidFill>
                <a:latin typeface="SAS Monospace Bold" panose="020B0709020202020204" pitchFamily="49" charset="0"/>
              </a:rPr>
              <a:t>xxxxx</a:t>
            </a:r>
            <a:r>
              <a:rPr lang="en-US" sz="1400" dirty="0">
                <a:solidFill>
                  <a:srgbClr val="000000"/>
                </a:solidFill>
                <a:latin typeface="SAS Monospace Bold" panose="020B0709020202020204" pitchFamily="49" charset="0"/>
              </a:rPr>
              <a:t>     x     99999   </a:t>
            </a:r>
            <a:r>
              <a:rPr lang="en-US" sz="1400" dirty="0" err="1">
                <a:solidFill>
                  <a:srgbClr val="000000"/>
                </a:solidFill>
                <a:latin typeface="SAS Monospace Bold" panose="020B0709020202020204" pitchFamily="49" charset="0"/>
              </a:rPr>
              <a:t>xxxxxx</a:t>
            </a:r>
            <a:r>
              <a:rPr lang="en-US" sz="1400" dirty="0">
                <a:solidFill>
                  <a:srgbClr val="000000"/>
                </a:solidFill>
                <a:latin typeface="SAS Monospace Bold" panose="020B0709020202020204" pitchFamily="49" charset="0"/>
              </a:rPr>
              <a:t>      9999    9999</a:t>
            </a:r>
          </a:p>
        </p:txBody>
      </p:sp>
    </p:spTree>
    <p:extLst>
      <p:ext uri="{BB962C8B-B14F-4D97-AF65-F5344CB8AC3E}">
        <p14:creationId xmlns:p14="http://schemas.microsoft.com/office/powerpoint/2010/main" val="1854722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Grouped Report</a:t>
            </a:r>
          </a:p>
        </p:txBody>
      </p:sp>
      <p:sp>
        <p:nvSpPr>
          <p:cNvPr id="3" name="Content Placeholder 2"/>
          <p:cNvSpPr>
            <a:spLocks noGrp="1"/>
          </p:cNvSpPr>
          <p:nvPr>
            <p:ph idx="1"/>
          </p:nvPr>
        </p:nvSpPr>
        <p:spPr/>
        <p:txBody>
          <a:bodyPr/>
          <a:lstStyle/>
          <a:p>
            <a:pPr marL="1203325" lvl="1" indent="-1085850">
              <a:buNone/>
            </a:pPr>
            <a:endParaRPr lang="en-US" b="1" dirty="0"/>
          </a:p>
          <a:p>
            <a:pPr marL="1203325" lvl="1" indent="-1085850">
              <a:buNone/>
            </a:pPr>
            <a:endParaRPr lang="en-US" b="1" dirty="0"/>
          </a:p>
          <a:p>
            <a:pPr marL="1203325" lvl="1" indent="-1085850">
              <a:buNone/>
            </a:pPr>
            <a:endParaRPr lang="en-US" b="1" dirty="0"/>
          </a:p>
          <a:p>
            <a:pPr marL="1203325" lvl="1" indent="-1085850">
              <a:buNone/>
            </a:pPr>
            <a:endParaRPr lang="en-US" b="1" dirty="0"/>
          </a:p>
          <a:p>
            <a:pPr marL="1203325" lvl="1" indent="-1085850">
              <a:buNone/>
            </a:pPr>
            <a:endParaRPr lang="en-US" b="1" dirty="0"/>
          </a:p>
          <a:p>
            <a:pPr marL="1203325" lvl="1" indent="-1085850">
              <a:buNone/>
            </a:pPr>
            <a:endParaRPr lang="en-US" b="1" dirty="0"/>
          </a:p>
          <a:p>
            <a:pPr marL="1203325" lvl="1" indent="-1085850">
              <a:buNone/>
            </a:pP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66</a:t>
            </a:fld>
            <a:endParaRPr lang="en-US" b="0" dirty="0">
              <a:latin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2383913"/>
              </p:ext>
            </p:extLst>
          </p:nvPr>
        </p:nvGraphicFramePr>
        <p:xfrm>
          <a:off x="685800" y="1069848"/>
          <a:ext cx="7772400" cy="2006600"/>
        </p:xfrm>
        <a:graphic>
          <a:graphicData uri="http://schemas.openxmlformats.org/drawingml/2006/table">
            <a:tbl>
              <a:tblPr firstRow="1" bandRow="1">
                <a:tableStyleId>{5C22544A-7EE6-4342-B048-85BDC9FD1C3A}</a:tableStyleId>
              </a:tblPr>
              <a:tblGrid>
                <a:gridCol w="1194659">
                  <a:extLst>
                    <a:ext uri="{9D8B030D-6E8A-4147-A177-3AD203B41FA5}">
                      <a16:colId xmlns:a16="http://schemas.microsoft.com/office/drawing/2014/main" val="20000"/>
                    </a:ext>
                  </a:extLst>
                </a:gridCol>
                <a:gridCol w="6577741">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 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the SORT procedure to group data in a data set. This scenario requires two variables to be sorted:</a:t>
                      </a:r>
                    </a:p>
                    <a:p>
                      <a:pPr marL="346075" lvl="1" indent="-346075">
                        <a:buClr>
                          <a:srgbClr val="0053C3"/>
                        </a:buClr>
                        <a:buSzPct val="70000"/>
                        <a:buFont typeface="Wingdings" pitchFamily="2" charset="2"/>
                        <a:buChar char="n"/>
                      </a:pPr>
                      <a:r>
                        <a:rPr lang="en-US" sz="2400" b="1" i="0" dirty="0">
                          <a:solidFill>
                            <a:srgbClr val="000000"/>
                          </a:solidFill>
                        </a:rPr>
                        <a:t>Country</a:t>
                      </a:r>
                    </a:p>
                    <a:p>
                      <a:pPr marL="346075" lvl="1" indent="-346075">
                        <a:buClr>
                          <a:srgbClr val="0053C3"/>
                        </a:buClr>
                        <a:buSzPct val="70000"/>
                        <a:buFont typeface="Wingdings" pitchFamily="2" charset="2"/>
                        <a:buChar char="n"/>
                      </a:pPr>
                      <a:r>
                        <a:rPr lang="en-US" sz="2400" b="0" i="0" dirty="0">
                          <a:solidFill>
                            <a:srgbClr val="000000"/>
                          </a:solidFill>
                        </a:rPr>
                        <a:t>descending </a:t>
                      </a:r>
                      <a:r>
                        <a:rPr lang="en-US" sz="2400" b="1" i="0" dirty="0">
                          <a:solidFill>
                            <a:srgbClr val="000000"/>
                          </a:solidFill>
                        </a:rPr>
                        <a:t>Salary</a:t>
                      </a:r>
                      <a:r>
                        <a:rPr lang="en-US" sz="2400" b="0" i="0" dirty="0">
                          <a:solidFill>
                            <a:srgbClr val="000000"/>
                          </a:solidFill>
                        </a:rPr>
                        <a:t> within </a:t>
                      </a:r>
                      <a:r>
                        <a:rPr lang="en-US" sz="2400" b="1" i="0" dirty="0">
                          <a:solidFill>
                            <a:srgbClr val="000000"/>
                          </a:solidFill>
                        </a:rPr>
                        <a:t>Country</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29059466"/>
              </p:ext>
            </p:extLst>
          </p:nvPr>
        </p:nvGraphicFramePr>
        <p:xfrm>
          <a:off x="685800" y="3133219"/>
          <a:ext cx="7772400" cy="909320"/>
        </p:xfrm>
        <a:graphic>
          <a:graphicData uri="http://schemas.openxmlformats.org/drawingml/2006/table">
            <a:tbl>
              <a:tblPr firstRow="1" bandRow="1">
                <a:tableStyleId>{5C22544A-7EE6-4342-B048-85BDC9FD1C3A}</a:tableStyleId>
              </a:tblPr>
              <a:tblGrid>
                <a:gridCol w="1194659">
                  <a:extLst>
                    <a:ext uri="{9D8B030D-6E8A-4147-A177-3AD203B41FA5}">
                      <a16:colId xmlns:a16="http://schemas.microsoft.com/office/drawing/2014/main" val="20000"/>
                    </a:ext>
                  </a:extLst>
                </a:gridCol>
                <a:gridCol w="6577741">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 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a BY statement in PROC PRINT to display the sorted observations grouped by </a:t>
                      </a:r>
                      <a:r>
                        <a:rPr lang="en-US" sz="2400" b="1" i="0" dirty="0">
                          <a:solidFill>
                            <a:srgbClr val="000000"/>
                          </a:solidFill>
                        </a:rPr>
                        <a:t>Country</a:t>
                      </a:r>
                      <a:r>
                        <a:rPr lang="en-US" sz="2400" b="0" i="0" dirty="0">
                          <a:solidFill>
                            <a:srgbClr val="000000"/>
                          </a:solidFill>
                        </a:rPr>
                        <a: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7526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Sort the Data</a:t>
            </a:r>
          </a:p>
        </p:txBody>
      </p:sp>
      <p:sp>
        <p:nvSpPr>
          <p:cNvPr id="3" name="Content Placeholder 2"/>
          <p:cNvSpPr>
            <a:spLocks noGrp="1"/>
          </p:cNvSpPr>
          <p:nvPr>
            <p:ph idx="1"/>
          </p:nvPr>
        </p:nvSpPr>
        <p:spPr/>
        <p:txBody>
          <a:bodyPr/>
          <a:lstStyle/>
          <a:p>
            <a:r>
              <a:rPr lang="en-US" dirty="0"/>
              <a:t>Sort the data set to group the observations.</a:t>
            </a:r>
          </a:p>
          <a:p>
            <a:endParaRPr lang="en-US" dirty="0"/>
          </a:p>
          <a:p>
            <a:endParaRPr lang="en-US" dirty="0"/>
          </a:p>
          <a:p>
            <a:endParaRPr lang="en-US" dirty="0"/>
          </a:p>
          <a:p>
            <a:endParaRPr lang="en-US" dirty="0"/>
          </a:p>
          <a:p>
            <a:endParaRPr lang="en-US" sz="2000" dirty="0"/>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67</a:t>
            </a:fld>
            <a:endParaRPr lang="en-US" b="0" dirty="0">
              <a:latin typeface="Times New Roman" pitchFamily="18" charset="0"/>
            </a:endParaRPr>
          </a:p>
        </p:txBody>
      </p:sp>
      <p:sp>
        <p:nvSpPr>
          <p:cNvPr id="5" name="Rectangle 4"/>
          <p:cNvSpPr/>
          <p:nvPr/>
        </p:nvSpPr>
        <p:spPr>
          <a:xfrm>
            <a:off x="685800" y="1618079"/>
            <a:ext cx="6553200" cy="143526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sort data=orion.sales</a:t>
            </a:r>
          </a:p>
          <a:p>
            <a:pPr>
              <a:lnSpc>
                <a:spcPct val="85000"/>
              </a:lnSpc>
            </a:pPr>
            <a:r>
              <a:rPr lang="en-US" b="1" dirty="0">
                <a:latin typeface="Courier New"/>
              </a:rPr>
              <a:t>	     out=work.sales;</a:t>
            </a:r>
          </a:p>
          <a:p>
            <a:pPr>
              <a:lnSpc>
                <a:spcPct val="85000"/>
              </a:lnSpc>
            </a:pPr>
            <a:r>
              <a:rPr lang="en-US" b="1" dirty="0">
                <a:latin typeface="Courier New"/>
              </a:rPr>
              <a:t>   by Country descending Salary;</a:t>
            </a:r>
          </a:p>
          <a:p>
            <a:pPr>
              <a:lnSpc>
                <a:spcPct val="85000"/>
              </a:lnSpc>
            </a:pPr>
            <a:r>
              <a:rPr lang="en-US" b="1" dirty="0">
                <a:latin typeface="Courier New"/>
              </a:rPr>
              <a:t>run;</a:t>
            </a:r>
          </a:p>
        </p:txBody>
      </p:sp>
      <p:sp>
        <p:nvSpPr>
          <p:cNvPr id="6"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p104d09</a:t>
            </a:r>
          </a:p>
        </p:txBody>
      </p:sp>
      <p:sp>
        <p:nvSpPr>
          <p:cNvPr id="11" name="Rectangle 4"/>
          <p:cNvSpPr>
            <a:spLocks noChangeArrowheads="1"/>
          </p:cNvSpPr>
          <p:nvPr>
            <p:custDataLst>
              <p:tags r:id="rId1"/>
            </p:custDataLst>
          </p:nvPr>
        </p:nvSpPr>
        <p:spPr bwMode="auto">
          <a:xfrm>
            <a:off x="4237687" y="2796218"/>
            <a:ext cx="4195363"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solidFill>
                  <a:srgbClr val="000000"/>
                </a:solidFill>
              </a:rPr>
              <a:t> BY</a:t>
            </a:r>
            <a:r>
              <a:rPr lang="en-US" sz="2000" dirty="0">
                <a:solidFill>
                  <a:srgbClr val="000000"/>
                </a:solidFill>
              </a:rPr>
              <a:t> &lt;</a:t>
            </a:r>
            <a:r>
              <a:rPr lang="en-US" sz="2000" b="1" dirty="0">
                <a:solidFill>
                  <a:srgbClr val="000000"/>
                </a:solidFill>
              </a:rPr>
              <a:t>DESCENDING</a:t>
            </a:r>
            <a:r>
              <a:rPr lang="en-US" sz="2000" dirty="0">
                <a:solidFill>
                  <a:srgbClr val="000000"/>
                </a:solidFill>
              </a:rPr>
              <a:t>&gt; </a:t>
            </a:r>
            <a:r>
              <a:rPr lang="en-US" sz="2000" i="1" dirty="0">
                <a:solidFill>
                  <a:srgbClr val="000000"/>
                </a:solidFill>
              </a:rPr>
              <a:t>variables</a:t>
            </a:r>
            <a:r>
              <a:rPr lang="en-US" sz="2000" b="1" dirty="0">
                <a:solidFill>
                  <a:srgbClr val="000000"/>
                </a:solidFill>
              </a:rPr>
              <a:t>;</a:t>
            </a:r>
          </a:p>
        </p:txBody>
      </p:sp>
      <p:sp>
        <p:nvSpPr>
          <p:cNvPr id="12" name="Rectangle 11"/>
          <p:cNvSpPr/>
          <p:nvPr>
            <p:custDataLst>
              <p:tags r:id="rId2"/>
            </p:custDataLst>
          </p:nvPr>
        </p:nvSpPr>
        <p:spPr bwMode="auto">
          <a:xfrm>
            <a:off x="1219200" y="2328771"/>
            <a:ext cx="54769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70410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dirty="0"/>
              <a:t>Specifying Sort Order</a:t>
            </a:r>
          </a:p>
        </p:txBody>
      </p:sp>
      <p:sp>
        <p:nvSpPr>
          <p:cNvPr id="126979" name="Rectangle 3"/>
          <p:cNvSpPr>
            <a:spLocks noGrp="1" noChangeArrowheads="1"/>
          </p:cNvSpPr>
          <p:nvPr>
            <p:ph idx="1"/>
          </p:nvPr>
        </p:nvSpPr>
        <p:spPr>
          <a:xfrm>
            <a:off x="685800" y="1074739"/>
            <a:ext cx="7848600" cy="1744662"/>
          </a:xfrm>
        </p:spPr>
        <p:txBody>
          <a:bodyPr/>
          <a:lstStyle/>
          <a:p>
            <a:pPr marL="0" lvl="1" indent="0">
              <a:buClr>
                <a:schemeClr val="tx1"/>
              </a:buClr>
              <a:buSzTx/>
              <a:buNone/>
            </a:pPr>
            <a:r>
              <a:rPr lang="en-US" dirty="0"/>
              <a:t>The </a:t>
            </a:r>
            <a:r>
              <a:rPr lang="en-US" i="1" dirty="0"/>
              <a:t>DESCENDING option</a:t>
            </a:r>
            <a:r>
              <a:rPr lang="en-US" dirty="0"/>
              <a:t> reverses the sort order for the variable that immediately follows it. The observations are sorted from the largest value to the smallest value. </a:t>
            </a:r>
          </a:p>
          <a:p>
            <a:pPr marL="0" lvl="1" indent="0">
              <a:buClr>
                <a:schemeClr val="tx1"/>
              </a:buClr>
              <a:buSzTx/>
              <a:buNone/>
            </a:pPr>
            <a:endParaRPr lang="en-US" sz="1200" dirty="0"/>
          </a:p>
          <a:p>
            <a:pPr marL="0" indent="0" eaLnBrk="1" hangingPunct="1"/>
            <a:r>
              <a:rPr lang="en-US" dirty="0"/>
              <a:t>Examples:</a:t>
            </a:r>
          </a:p>
        </p:txBody>
      </p:sp>
      <p:sp>
        <p:nvSpPr>
          <p:cNvPr id="126982" name="Text Box 7"/>
          <p:cNvSpPr txBox="1">
            <a:spLocks noChangeArrowheads="1"/>
          </p:cNvSpPr>
          <p:nvPr/>
        </p:nvSpPr>
        <p:spPr bwMode="auto">
          <a:xfrm>
            <a:off x="685800" y="3092450"/>
            <a:ext cx="4721225" cy="4572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by descending Last First; </a:t>
            </a:r>
          </a:p>
        </p:txBody>
      </p:sp>
      <p:sp>
        <p:nvSpPr>
          <p:cNvPr id="126983" name="Freeform 8"/>
          <p:cNvSpPr>
            <a:spLocks/>
          </p:cNvSpPr>
          <p:nvPr/>
        </p:nvSpPr>
        <p:spPr bwMode="auto">
          <a:xfrm rot="5400000">
            <a:off x="2948159" y="2538413"/>
            <a:ext cx="355600" cy="917575"/>
          </a:xfrm>
          <a:custGeom>
            <a:avLst/>
            <a:gdLst>
              <a:gd name="T0" fmla="*/ 2147483647 w 192"/>
              <a:gd name="T1" fmla="*/ 2147483647 h 1488"/>
              <a:gd name="T2" fmla="*/ 0 w 192"/>
              <a:gd name="T3" fmla="*/ 2147483647 h 1488"/>
              <a:gd name="T4" fmla="*/ 2147483647 w 192"/>
              <a:gd name="T5" fmla="*/ 0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192" y="1488"/>
                </a:moveTo>
                <a:cubicBezTo>
                  <a:pt x="96" y="1252"/>
                  <a:pt x="0" y="1016"/>
                  <a:pt x="0" y="768"/>
                </a:cubicBezTo>
                <a:cubicBezTo>
                  <a:pt x="0" y="520"/>
                  <a:pt x="96" y="260"/>
                  <a:pt x="192" y="0"/>
                </a:cubicBezTo>
              </a:path>
            </a:pathLst>
          </a:custGeom>
          <a:noFill/>
          <a:ln w="28575">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6984" name="Text Box 10"/>
          <p:cNvSpPr txBox="1">
            <a:spLocks noChangeArrowheads="1"/>
          </p:cNvSpPr>
          <p:nvPr/>
        </p:nvSpPr>
        <p:spPr bwMode="auto">
          <a:xfrm>
            <a:off x="685800" y="4202113"/>
            <a:ext cx="4722813" cy="4572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by Last descending First; </a:t>
            </a:r>
          </a:p>
        </p:txBody>
      </p:sp>
      <p:sp>
        <p:nvSpPr>
          <p:cNvPr id="126985" name="Freeform 11"/>
          <p:cNvSpPr>
            <a:spLocks/>
          </p:cNvSpPr>
          <p:nvPr/>
        </p:nvSpPr>
        <p:spPr bwMode="auto">
          <a:xfrm rot="5400000">
            <a:off x="3797471" y="3640138"/>
            <a:ext cx="355600" cy="917575"/>
          </a:xfrm>
          <a:custGeom>
            <a:avLst/>
            <a:gdLst>
              <a:gd name="T0" fmla="*/ 2147483647 w 192"/>
              <a:gd name="T1" fmla="*/ 2147483647 h 1488"/>
              <a:gd name="T2" fmla="*/ 0 w 192"/>
              <a:gd name="T3" fmla="*/ 2147483647 h 1488"/>
              <a:gd name="T4" fmla="*/ 2147483647 w 192"/>
              <a:gd name="T5" fmla="*/ 0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192" y="1488"/>
                </a:moveTo>
                <a:cubicBezTo>
                  <a:pt x="96" y="1252"/>
                  <a:pt x="0" y="1016"/>
                  <a:pt x="0" y="768"/>
                </a:cubicBezTo>
                <a:cubicBezTo>
                  <a:pt x="0" y="520"/>
                  <a:pt x="96" y="260"/>
                  <a:pt x="192" y="0"/>
                </a:cubicBezTo>
              </a:path>
            </a:pathLst>
          </a:custGeom>
          <a:noFill/>
          <a:ln w="28575">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6986" name="Text Box 13"/>
          <p:cNvSpPr txBox="1">
            <a:spLocks noChangeArrowheads="1"/>
          </p:cNvSpPr>
          <p:nvPr/>
        </p:nvSpPr>
        <p:spPr bwMode="auto">
          <a:xfrm>
            <a:off x="685800" y="5311775"/>
            <a:ext cx="6735763" cy="4572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by descending Last descending First; </a:t>
            </a:r>
          </a:p>
        </p:txBody>
      </p:sp>
      <p:sp>
        <p:nvSpPr>
          <p:cNvPr id="126987" name="Freeform 14"/>
          <p:cNvSpPr>
            <a:spLocks/>
          </p:cNvSpPr>
          <p:nvPr/>
        </p:nvSpPr>
        <p:spPr bwMode="auto">
          <a:xfrm rot="5400000">
            <a:off x="2954509" y="4757738"/>
            <a:ext cx="355600" cy="917575"/>
          </a:xfrm>
          <a:custGeom>
            <a:avLst/>
            <a:gdLst>
              <a:gd name="T0" fmla="*/ 2147483647 w 192"/>
              <a:gd name="T1" fmla="*/ 2147483647 h 1488"/>
              <a:gd name="T2" fmla="*/ 0 w 192"/>
              <a:gd name="T3" fmla="*/ 2147483647 h 1488"/>
              <a:gd name="T4" fmla="*/ 2147483647 w 192"/>
              <a:gd name="T5" fmla="*/ 0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192" y="1488"/>
                </a:moveTo>
                <a:cubicBezTo>
                  <a:pt x="96" y="1252"/>
                  <a:pt x="0" y="1016"/>
                  <a:pt x="0" y="768"/>
                </a:cubicBezTo>
                <a:cubicBezTo>
                  <a:pt x="0" y="520"/>
                  <a:pt x="96" y="260"/>
                  <a:pt x="192" y="0"/>
                </a:cubicBezTo>
              </a:path>
            </a:pathLst>
          </a:custGeom>
          <a:noFill/>
          <a:ln w="28575">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6988" name="Freeform 6"/>
          <p:cNvSpPr>
            <a:spLocks/>
          </p:cNvSpPr>
          <p:nvPr/>
        </p:nvSpPr>
        <p:spPr bwMode="auto">
          <a:xfrm rot="5400000">
            <a:off x="5850109" y="4765675"/>
            <a:ext cx="355600" cy="917575"/>
          </a:xfrm>
          <a:custGeom>
            <a:avLst/>
            <a:gdLst>
              <a:gd name="T0" fmla="*/ 2147483647 w 192"/>
              <a:gd name="T1" fmla="*/ 2147483647 h 1488"/>
              <a:gd name="T2" fmla="*/ 0 w 192"/>
              <a:gd name="T3" fmla="*/ 2147483647 h 1488"/>
              <a:gd name="T4" fmla="*/ 2147483647 w 192"/>
              <a:gd name="T5" fmla="*/ 0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192" y="1488"/>
                </a:moveTo>
                <a:cubicBezTo>
                  <a:pt x="96" y="1252"/>
                  <a:pt x="0" y="1016"/>
                  <a:pt x="0" y="768"/>
                </a:cubicBezTo>
                <a:cubicBezTo>
                  <a:pt x="0" y="520"/>
                  <a:pt x="96" y="260"/>
                  <a:pt x="192" y="0"/>
                </a:cubicBezTo>
              </a:path>
            </a:pathLst>
          </a:custGeom>
          <a:noFill/>
          <a:ln w="28575">
            <a:solidFill>
              <a:srgbClr val="FF0000"/>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p14="http://schemas.microsoft.com/office/powerpoint/2010/main" val="1763945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dirty="0"/>
              <a:t>Specifying Multiple BY Variables</a:t>
            </a:r>
          </a:p>
        </p:txBody>
      </p:sp>
      <p:sp>
        <p:nvSpPr>
          <p:cNvPr id="125955" name="Rectangle 3"/>
          <p:cNvSpPr>
            <a:spLocks noGrp="1" noChangeArrowheads="1"/>
          </p:cNvSpPr>
          <p:nvPr>
            <p:ph idx="1"/>
          </p:nvPr>
        </p:nvSpPr>
        <p:spPr>
          <a:xfrm>
            <a:off x="685800" y="1071563"/>
            <a:ext cx="7848600" cy="5540375"/>
          </a:xfrm>
        </p:spPr>
        <p:txBody>
          <a:bodyPr/>
          <a:lstStyle/>
          <a:p>
            <a:pPr lvl="1" eaLnBrk="1" hangingPunct="1"/>
            <a:r>
              <a:rPr lang="en-US" dirty="0"/>
              <a:t>PROC SORT first arranges the data set by the values of the first BY variable.</a:t>
            </a:r>
          </a:p>
          <a:p>
            <a:pPr lvl="1" eaLnBrk="1" hangingPunct="1"/>
            <a:endParaRPr lang="en-US" dirty="0"/>
          </a:p>
          <a:p>
            <a:pPr lvl="1" eaLnBrk="1" hangingPunct="1"/>
            <a:endParaRPr lang="en-US" dirty="0"/>
          </a:p>
          <a:p>
            <a:pPr lvl="1" eaLnBrk="1" hangingPunct="1"/>
            <a:endParaRPr lang="en-US" dirty="0"/>
          </a:p>
          <a:p>
            <a:pPr lvl="1"/>
            <a:r>
              <a:rPr lang="en-US" dirty="0"/>
              <a:t>PROC SORT then arranges any observations that have the same value as the first BY variable by the values of the second BY variable.</a:t>
            </a:r>
          </a:p>
          <a:p>
            <a:pPr lvl="1"/>
            <a:endParaRPr lang="en-US" dirty="0"/>
          </a:p>
          <a:p>
            <a:pPr lvl="1"/>
            <a:endParaRPr lang="en-US" dirty="0"/>
          </a:p>
          <a:p>
            <a:pPr lvl="1"/>
            <a:endParaRPr lang="en-US" dirty="0"/>
          </a:p>
          <a:p>
            <a:pPr lvl="1"/>
            <a:r>
              <a:rPr lang="en-US" dirty="0"/>
              <a:t>This sorting continues for every specified BY variable.</a:t>
            </a:r>
          </a:p>
        </p:txBody>
      </p:sp>
      <p:sp>
        <p:nvSpPr>
          <p:cNvPr id="4" name="Slide Number Placeholder 3"/>
          <p:cNvSpPr>
            <a:spLocks noGrp="1"/>
          </p:cNvSpPr>
          <p:nvPr>
            <p:ph type="sldNum" sz="quarter" idx="10"/>
          </p:nvPr>
        </p:nvSpPr>
        <p:spPr/>
        <p:txBody>
          <a:bodyPr/>
          <a:lstStyle/>
          <a:p>
            <a:pPr>
              <a:defRPr/>
            </a:pPr>
            <a:fld id="{F7964249-951B-4E03-B850-B8E684CD3F2D}" type="slidenum">
              <a:rPr lang="en-US"/>
              <a:pPr>
                <a:defRPr/>
              </a:pPr>
              <a:t>69</a:t>
            </a:fld>
            <a:endParaRPr lang="en-US" b="0" dirty="0">
              <a:latin typeface="Times New Roman" pitchFamily="18" charset="0"/>
            </a:endParaRPr>
          </a:p>
        </p:txBody>
      </p:sp>
      <p:pic>
        <p:nvPicPr>
          <p:cNvPr id="7" name="Picture 2" descr="L:\graphics\proc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657" y="2249065"/>
            <a:ext cx="1124884" cy="7781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14404" y="1964082"/>
            <a:ext cx="1773389" cy="400110"/>
          </a:xfrm>
          <a:prstGeom prst="rect">
            <a:avLst/>
          </a:prstGeom>
          <a:noFill/>
        </p:spPr>
        <p:txBody>
          <a:bodyPr wrap="square" rtlCol="0">
            <a:spAutoFit/>
          </a:bodyPr>
          <a:lstStyle/>
          <a:p>
            <a:pPr algn="ctr"/>
            <a:r>
              <a:rPr lang="en-US" sz="2000" b="1" dirty="0"/>
              <a:t>PROC</a:t>
            </a:r>
            <a:r>
              <a:rPr lang="en-US" sz="2000" dirty="0"/>
              <a:t> </a:t>
            </a:r>
            <a:r>
              <a:rPr lang="en-US" sz="2000" b="1" dirty="0"/>
              <a:t>SORT</a:t>
            </a:r>
          </a:p>
        </p:txBody>
      </p:sp>
      <p:pic>
        <p:nvPicPr>
          <p:cNvPr id="9" name="Picture 4"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420" y="2427981"/>
            <a:ext cx="587150" cy="3075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shq\root\dept\PSD\GRAPHICS\Illustrations\Data\raw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370" y="2061423"/>
            <a:ext cx="1231330" cy="1153398"/>
          </a:xfrm>
          <a:prstGeom prst="rect">
            <a:avLst/>
          </a:prstGeom>
          <a:noFill/>
          <a:extLst>
            <a:ext uri="{909E8E84-426E-40DD-AFC4-6F175D3DCCD1}">
              <a14:hiddenFill xmlns:a14="http://schemas.microsoft.com/office/drawing/2010/main">
                <a:solidFill>
                  <a:srgbClr val="FFFFFF"/>
                </a:solidFill>
              </a14:hiddenFill>
            </a:ext>
          </a:extLst>
        </p:spPr>
      </p:pic>
      <p:sp>
        <p:nvSpPr>
          <p:cNvPr id="3" name="Line Callout 2 2"/>
          <p:cNvSpPr/>
          <p:nvPr/>
        </p:nvSpPr>
        <p:spPr bwMode="auto">
          <a:xfrm>
            <a:off x="5598622" y="2304329"/>
            <a:ext cx="2854498" cy="487313"/>
          </a:xfrm>
          <a:prstGeom prst="borderCallout2">
            <a:avLst>
              <a:gd name="adj1" fmla="val 18750"/>
              <a:gd name="adj2" fmla="val 0"/>
              <a:gd name="adj3" fmla="val 18750"/>
              <a:gd name="adj4" fmla="val -8334"/>
              <a:gd name="adj5" fmla="val 40750"/>
              <a:gd name="adj6" fmla="val -3973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dirty="0">
                <a:solidFill>
                  <a:srgbClr val="FFFFFF"/>
                </a:solidFill>
              </a:rPr>
              <a:t>by </a:t>
            </a:r>
            <a:r>
              <a:rPr lang="en-US" sz="2000" b="1" dirty="0">
                <a:solidFill>
                  <a:srgbClr val="FFFFFF"/>
                </a:solidFill>
              </a:rPr>
              <a:t>Country</a:t>
            </a:r>
            <a:r>
              <a:rPr lang="en-US" sz="2000" dirty="0">
                <a:solidFill>
                  <a:srgbClr val="FFFFFF"/>
                </a:solidFill>
              </a:rPr>
              <a:t>, ascending</a:t>
            </a:r>
          </a:p>
        </p:txBody>
      </p:sp>
      <p:pic>
        <p:nvPicPr>
          <p:cNvPr id="21" name="Picture 2" descr="L:\graphics\proc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657" y="4667145"/>
            <a:ext cx="1124884" cy="7781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420" y="4846061"/>
            <a:ext cx="587150" cy="3075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sashq\root\dept\PSD\GRAPHICS\Illustrations\Data\raw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370" y="4479503"/>
            <a:ext cx="1231330" cy="1153398"/>
          </a:xfrm>
          <a:prstGeom prst="rect">
            <a:avLst/>
          </a:prstGeom>
          <a:noFill/>
          <a:extLst>
            <a:ext uri="{909E8E84-426E-40DD-AFC4-6F175D3DCCD1}">
              <a14:hiddenFill xmlns:a14="http://schemas.microsoft.com/office/drawing/2010/main">
                <a:solidFill>
                  <a:srgbClr val="FFFFFF"/>
                </a:solidFill>
              </a14:hiddenFill>
            </a:ext>
          </a:extLst>
        </p:spPr>
      </p:pic>
      <p:sp>
        <p:nvSpPr>
          <p:cNvPr id="25" name="Line Callout 2 24"/>
          <p:cNvSpPr/>
          <p:nvPr/>
        </p:nvSpPr>
        <p:spPr bwMode="auto">
          <a:xfrm>
            <a:off x="5598622" y="4722409"/>
            <a:ext cx="2854498" cy="487313"/>
          </a:xfrm>
          <a:prstGeom prst="borderCallout2">
            <a:avLst>
              <a:gd name="adj1" fmla="val 18750"/>
              <a:gd name="adj2" fmla="val 0"/>
              <a:gd name="adj3" fmla="val 18750"/>
              <a:gd name="adj4" fmla="val -8334"/>
              <a:gd name="adj5" fmla="val 36580"/>
              <a:gd name="adj6" fmla="val -25498"/>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dirty="0">
                <a:solidFill>
                  <a:srgbClr val="FFFFFF"/>
                </a:solidFill>
              </a:rPr>
              <a:t>by </a:t>
            </a:r>
            <a:r>
              <a:rPr lang="en-US" sz="2000" b="1" dirty="0">
                <a:solidFill>
                  <a:srgbClr val="FFFFFF"/>
                </a:solidFill>
              </a:rPr>
              <a:t>Salary</a:t>
            </a:r>
            <a:r>
              <a:rPr lang="en-US" sz="2000" dirty="0">
                <a:solidFill>
                  <a:srgbClr val="FFFFFF"/>
                </a:solidFill>
              </a:rPr>
              <a:t>, descending</a:t>
            </a:r>
          </a:p>
        </p:txBody>
      </p:sp>
      <p:sp>
        <p:nvSpPr>
          <p:cNvPr id="26" name="TextBox 25"/>
          <p:cNvSpPr txBox="1"/>
          <p:nvPr/>
        </p:nvSpPr>
        <p:spPr>
          <a:xfrm>
            <a:off x="1314402" y="4380982"/>
            <a:ext cx="1773389" cy="400110"/>
          </a:xfrm>
          <a:prstGeom prst="rect">
            <a:avLst/>
          </a:prstGeom>
          <a:noFill/>
        </p:spPr>
        <p:txBody>
          <a:bodyPr wrap="square" rtlCol="0">
            <a:spAutoFit/>
          </a:bodyPr>
          <a:lstStyle/>
          <a:p>
            <a:pPr algn="ctr"/>
            <a:r>
              <a:rPr lang="en-US" sz="2000" b="1" dirty="0"/>
              <a:t>PROC</a:t>
            </a:r>
            <a:r>
              <a:rPr lang="en-US" sz="2000" dirty="0"/>
              <a:t> </a:t>
            </a:r>
            <a:r>
              <a:rPr lang="en-US" sz="2000" b="1" dirty="0"/>
              <a:t>SORT</a:t>
            </a:r>
          </a:p>
        </p:txBody>
      </p:sp>
    </p:spTree>
    <p:extLst>
      <p:ext uri="{BB962C8B-B14F-4D97-AF65-F5344CB8AC3E}">
        <p14:creationId xmlns:p14="http://schemas.microsoft.com/office/powerpoint/2010/main" val="67798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SUM Statement</a:t>
            </a:r>
          </a:p>
        </p:txBody>
      </p:sp>
      <p:sp>
        <p:nvSpPr>
          <p:cNvPr id="45059" name="Rectangle 3"/>
          <p:cNvSpPr>
            <a:spLocks noGrp="1" noChangeArrowheads="1"/>
          </p:cNvSpPr>
          <p:nvPr>
            <p:ph idx="1"/>
          </p:nvPr>
        </p:nvSpPr>
        <p:spPr>
          <a:xfrm>
            <a:off x="685800" y="1071563"/>
            <a:ext cx="7848600" cy="5532437"/>
          </a:xfrm>
        </p:spPr>
        <p:txBody>
          <a:bodyPr/>
          <a:lstStyle/>
          <a:p>
            <a:pPr marL="0" indent="0" eaLnBrk="1" hangingPunct="1">
              <a:buFont typeface="Monotype Sorts" pitchFamily="2" charset="2"/>
              <a:buNone/>
            </a:pPr>
            <a:r>
              <a:rPr lang="en-US" dirty="0"/>
              <a:t>The </a:t>
            </a:r>
            <a:r>
              <a:rPr lang="en-US" i="1" dirty="0"/>
              <a:t>SUM statement</a:t>
            </a:r>
            <a:r>
              <a:rPr lang="en-US" dirty="0"/>
              <a:t> calculates and displays report totals for the requested </a:t>
            </a:r>
            <a:r>
              <a:rPr lang="en-US" b="1" i="1" dirty="0"/>
              <a:t>numeric</a:t>
            </a:r>
            <a:r>
              <a:rPr lang="en-US" dirty="0"/>
              <a:t> variables.</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sz="1400" dirty="0"/>
          </a:p>
          <a:p>
            <a:r>
              <a:rPr lang="en-US" dirty="0"/>
              <a:t>Partial PROC PRINT Output</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p:txBody>
      </p:sp>
      <p:sp>
        <p:nvSpPr>
          <p:cNvPr id="6" name="Rectangle 6"/>
          <p:cNvSpPr>
            <a:spLocks noChangeArrowheads="1"/>
          </p:cNvSpPr>
          <p:nvPr/>
        </p:nvSpPr>
        <p:spPr bwMode="auto">
          <a:xfrm>
            <a:off x="685800" y="1920669"/>
            <a:ext cx="6855550" cy="1358321"/>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   var</a:t>
            </a:r>
            <a:r>
              <a:rPr lang="en-US" b="1" dirty="0">
                <a:latin typeface="Courier New" pitchFamily="49" charset="0"/>
              </a:rPr>
              <a:t> Last_Name First_Name Salary;</a:t>
            </a:r>
          </a:p>
          <a:p>
            <a:pPr>
              <a:lnSpc>
                <a:spcPct val="85000"/>
              </a:lnSpc>
            </a:pPr>
            <a:r>
              <a:rPr lang="en-US" b="1" dirty="0">
                <a:latin typeface="Courier New" pitchFamily="49" charset="0"/>
              </a:rPr>
              <a:t>   sum Salary;</a:t>
            </a:r>
          </a:p>
          <a:p>
            <a:pPr>
              <a:lnSpc>
                <a:spcPct val="85000"/>
              </a:lnSpc>
            </a:pPr>
            <a:r>
              <a:rPr lang="en-US" b="1" dirty="0">
                <a:latin typeface="Courier New" pitchFamily="49" charset="0"/>
              </a:rPr>
              <a:t>run;</a:t>
            </a:r>
          </a:p>
        </p:txBody>
      </p:sp>
      <p:sp>
        <p:nvSpPr>
          <p:cNvPr id="3" name="Rectangle 2"/>
          <p:cNvSpPr/>
          <p:nvPr>
            <p:custDataLst>
              <p:tags r:id="rId1"/>
            </p:custDataLst>
          </p:nvPr>
        </p:nvSpPr>
        <p:spPr bwMode="auto">
          <a:xfrm>
            <a:off x="1295400" y="2593261"/>
            <a:ext cx="2008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8" name="Text Box 14"/>
          <p:cNvSpPr txBox="1">
            <a:spLocks noChangeArrowheads="1"/>
          </p:cNvSpPr>
          <p:nvPr/>
        </p:nvSpPr>
        <p:spPr bwMode="auto">
          <a:xfrm>
            <a:off x="7934193"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p104d01</a:t>
            </a:r>
          </a:p>
        </p:txBody>
      </p:sp>
      <p:sp>
        <p:nvSpPr>
          <p:cNvPr id="11" name="Rectangle 4"/>
          <p:cNvSpPr>
            <a:spLocks noChangeArrowheads="1"/>
          </p:cNvSpPr>
          <p:nvPr>
            <p:custDataLst>
              <p:tags r:id="rId2"/>
            </p:custDataLst>
          </p:nvPr>
        </p:nvSpPr>
        <p:spPr bwMode="auto">
          <a:xfrm>
            <a:off x="6248400" y="2819400"/>
            <a:ext cx="2127711" cy="61595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SUM </a:t>
            </a:r>
            <a:r>
              <a:rPr lang="en-US" sz="2000" i="1" dirty="0"/>
              <a:t>variable(s)</a:t>
            </a:r>
            <a:r>
              <a:rPr lang="en-US" sz="2000" b="1" dirty="0"/>
              <a:t>;</a:t>
            </a:r>
          </a:p>
        </p:txBody>
      </p:sp>
      <p:sp>
        <p:nvSpPr>
          <p:cNvPr id="13" name="TextBox 12"/>
          <p:cNvSpPr txBox="1"/>
          <p:nvPr/>
        </p:nvSpPr>
        <p:spPr>
          <a:xfrm>
            <a:off x="685800" y="3810000"/>
            <a:ext cx="5577840" cy="2887970"/>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solidFill>
                  <a:srgbClr val="000000"/>
                </a:solidFill>
                <a:latin typeface="SAS Monospace"/>
              </a:rPr>
              <a:t>                        First_</a:t>
            </a:r>
          </a:p>
          <a:p>
            <a:r>
              <a:rPr lang="en-US" sz="1600" b="1" dirty="0">
                <a:solidFill>
                  <a:srgbClr val="000000"/>
                </a:solidFill>
                <a:latin typeface="SAS Monospace"/>
              </a:rPr>
              <a:t> </a:t>
            </a:r>
            <a:r>
              <a:rPr lang="en-US" sz="1600" b="1" dirty="0" err="1">
                <a:solidFill>
                  <a:srgbClr val="000000"/>
                </a:solidFill>
                <a:latin typeface="SAS Monospace"/>
              </a:rPr>
              <a:t>Obs</a:t>
            </a:r>
            <a:r>
              <a:rPr lang="en-US" sz="1600" b="1" dirty="0">
                <a:solidFill>
                  <a:srgbClr val="000000"/>
                </a:solidFill>
                <a:latin typeface="SAS Monospace"/>
              </a:rPr>
              <a:t>    </a:t>
            </a:r>
            <a:r>
              <a:rPr lang="en-US" sz="1600" b="1" dirty="0" err="1">
                <a:solidFill>
                  <a:srgbClr val="000000"/>
                </a:solidFill>
                <a:latin typeface="SAS Monospace"/>
              </a:rPr>
              <a:t>Last_Name</a:t>
            </a:r>
            <a:r>
              <a:rPr lang="en-US" sz="1600" b="1" dirty="0">
                <a:solidFill>
                  <a:srgbClr val="000000"/>
                </a:solidFill>
                <a:latin typeface="SAS Monospace"/>
              </a:rPr>
              <a:t>       Name         Salary</a:t>
            </a:r>
          </a:p>
          <a:p>
            <a:endParaRPr lang="en-US" sz="1600" b="1" dirty="0">
              <a:solidFill>
                <a:srgbClr val="000000"/>
              </a:solidFill>
              <a:latin typeface="SAS Monospace"/>
            </a:endParaRPr>
          </a:p>
          <a:p>
            <a:r>
              <a:rPr lang="en-US" sz="1600" b="1" dirty="0">
                <a:solidFill>
                  <a:srgbClr val="000000"/>
                </a:solidFill>
                <a:latin typeface="SAS Monospace"/>
              </a:rPr>
              <a:t>  1     Zhou            Tom          108255</a:t>
            </a:r>
          </a:p>
          <a:p>
            <a:r>
              <a:rPr lang="en-US" sz="1600" b="1" dirty="0">
                <a:solidFill>
                  <a:srgbClr val="000000"/>
                </a:solidFill>
                <a:latin typeface="SAS Monospace"/>
              </a:rPr>
              <a:t>  2     Dawes           Wilson        87975</a:t>
            </a:r>
          </a:p>
          <a:p>
            <a:r>
              <a:rPr lang="en-US" sz="1600" b="1" dirty="0">
                <a:solidFill>
                  <a:srgbClr val="000000"/>
                </a:solidFill>
                <a:latin typeface="SAS Monospace"/>
              </a:rPr>
              <a:t>  3     </a:t>
            </a:r>
            <a:r>
              <a:rPr lang="en-US" sz="1600" b="1" dirty="0" err="1">
                <a:solidFill>
                  <a:srgbClr val="000000"/>
                </a:solidFill>
                <a:latin typeface="SAS Monospace"/>
              </a:rPr>
              <a:t>Elvish</a:t>
            </a:r>
            <a:r>
              <a:rPr lang="en-US" sz="1600" b="1" dirty="0">
                <a:solidFill>
                  <a:srgbClr val="000000"/>
                </a:solidFill>
                <a:latin typeface="SAS Monospace"/>
              </a:rPr>
              <a:t>          </a:t>
            </a:r>
            <a:r>
              <a:rPr lang="en-US" sz="1600" b="1" dirty="0" err="1">
                <a:solidFill>
                  <a:srgbClr val="000000"/>
                </a:solidFill>
                <a:latin typeface="SAS Monospace"/>
              </a:rPr>
              <a:t>Irenie</a:t>
            </a:r>
            <a:r>
              <a:rPr lang="en-US" sz="1600" b="1" dirty="0">
                <a:solidFill>
                  <a:srgbClr val="000000"/>
                </a:solidFill>
                <a:latin typeface="SAS Monospace"/>
              </a:rPr>
              <a:t>        26600</a:t>
            </a:r>
          </a:p>
          <a:p>
            <a:r>
              <a:rPr lang="en-US" sz="1600" b="1" dirty="0">
                <a:solidFill>
                  <a:srgbClr val="000000"/>
                </a:solidFill>
                <a:latin typeface="SAS Monospace"/>
              </a:rPr>
              <a:t>        ...</a:t>
            </a:r>
          </a:p>
          <a:p>
            <a:r>
              <a:rPr lang="en-US" sz="1600" b="1" dirty="0">
                <a:solidFill>
                  <a:srgbClr val="000000"/>
                </a:solidFill>
                <a:latin typeface="SAS Monospace"/>
              </a:rPr>
              <a:t>164     </a:t>
            </a:r>
            <a:r>
              <a:rPr lang="en-US" sz="1600" b="1" dirty="0" err="1">
                <a:solidFill>
                  <a:srgbClr val="000000"/>
                </a:solidFill>
                <a:latin typeface="SAS Monospace"/>
              </a:rPr>
              <a:t>Capachietti</a:t>
            </a:r>
            <a:r>
              <a:rPr lang="en-US" sz="1600" b="1" dirty="0">
                <a:solidFill>
                  <a:srgbClr val="000000"/>
                </a:solidFill>
                <a:latin typeface="SAS Monospace"/>
              </a:rPr>
              <a:t>     Renee         83505</a:t>
            </a:r>
          </a:p>
          <a:p>
            <a:r>
              <a:rPr lang="en-US" sz="1600" b="1" dirty="0">
                <a:solidFill>
                  <a:srgbClr val="000000"/>
                </a:solidFill>
                <a:latin typeface="SAS Monospace"/>
              </a:rPr>
              <a:t>165     </a:t>
            </a:r>
            <a:r>
              <a:rPr lang="en-US" sz="1600" b="1" dirty="0" err="1">
                <a:solidFill>
                  <a:srgbClr val="000000"/>
                </a:solidFill>
                <a:latin typeface="SAS Monospace"/>
              </a:rPr>
              <a:t>Lansberry</a:t>
            </a:r>
            <a:r>
              <a:rPr lang="en-US" sz="1600" b="1" dirty="0">
                <a:solidFill>
                  <a:srgbClr val="000000"/>
                </a:solidFill>
                <a:latin typeface="SAS Monospace"/>
              </a:rPr>
              <a:t>       Dennis        84260</a:t>
            </a:r>
          </a:p>
          <a:p>
            <a:r>
              <a:rPr lang="en-US" sz="1600" b="1" dirty="0">
                <a:solidFill>
                  <a:srgbClr val="000000"/>
                </a:solidFill>
                <a:latin typeface="SAS Monospace"/>
              </a:rPr>
              <a:t>                                  =======</a:t>
            </a:r>
          </a:p>
          <a:p>
            <a:r>
              <a:rPr lang="en-US" sz="1600" b="1" dirty="0">
                <a:solidFill>
                  <a:srgbClr val="000000"/>
                </a:solidFill>
                <a:latin typeface="SAS Monospace"/>
              </a:rPr>
              <a:t>                                  5141420</a:t>
            </a:r>
          </a:p>
        </p:txBody>
      </p:sp>
      <p:sp>
        <p:nvSpPr>
          <p:cNvPr id="4" name="Rounded Rectangle 3"/>
          <p:cNvSpPr/>
          <p:nvPr/>
        </p:nvSpPr>
        <p:spPr bwMode="auto">
          <a:xfrm>
            <a:off x="4731488" y="6092456"/>
            <a:ext cx="1209732" cy="55439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extLst>
      <p:ext uri="{BB962C8B-B14F-4D97-AF65-F5344CB8AC3E}">
        <p14:creationId xmlns:p14="http://schemas.microsoft.com/office/powerpoint/2010/main" val="427343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Specify Report Groupings</a:t>
            </a:r>
          </a:p>
        </p:txBody>
      </p:sp>
      <p:sp>
        <p:nvSpPr>
          <p:cNvPr id="3" name="Content Placeholder 2"/>
          <p:cNvSpPr>
            <a:spLocks noGrp="1"/>
          </p:cNvSpPr>
          <p:nvPr>
            <p:ph idx="1"/>
          </p:nvPr>
        </p:nvSpPr>
        <p:spPr>
          <a:xfrm>
            <a:off x="685800" y="1074738"/>
            <a:ext cx="7848600" cy="5249862"/>
          </a:xfrm>
        </p:spPr>
        <p:txBody>
          <a:bodyPr/>
          <a:lstStyle/>
          <a:p>
            <a:r>
              <a:rPr lang="en-US" dirty="0"/>
              <a:t>The BY statement in a PROC PRINT step specifies </a:t>
            </a:r>
            <a:br>
              <a:rPr lang="en-US" dirty="0"/>
            </a:br>
            <a:r>
              <a:rPr lang="en-US" dirty="0"/>
              <a:t>the variable or variables to use to form </a:t>
            </a:r>
            <a:r>
              <a:rPr lang="en-US" i="1" dirty="0"/>
              <a:t>BY groups</a:t>
            </a:r>
            <a:r>
              <a:rPr lang="en-US" dirty="0"/>
              <a:t>. </a:t>
            </a:r>
          </a:p>
          <a:p>
            <a:endParaRPr lang="en-US" dirty="0"/>
          </a:p>
          <a:p>
            <a:endParaRPr lang="en-US" dirty="0"/>
          </a:p>
          <a:p>
            <a:endParaRPr lang="en-US" dirty="0"/>
          </a:p>
          <a:p>
            <a:endParaRPr lang="en-US" dirty="0"/>
          </a:p>
          <a:p>
            <a:endParaRPr lang="en-US" dirty="0"/>
          </a:p>
          <a:p>
            <a:pPr lvl="1"/>
            <a:r>
              <a:rPr lang="en-US" dirty="0"/>
              <a:t>The variables in the BY statement are called </a:t>
            </a:r>
            <a:br>
              <a:rPr lang="en-US" dirty="0"/>
            </a:br>
            <a:r>
              <a:rPr lang="en-US" i="1" dirty="0"/>
              <a:t>BY variables</a:t>
            </a:r>
            <a:r>
              <a:rPr lang="en-US" dirty="0"/>
              <a:t>.</a:t>
            </a:r>
          </a:p>
          <a:p>
            <a:pPr lvl="1"/>
            <a:r>
              <a:rPr lang="en-US" dirty="0"/>
              <a:t>The observations in the data set </a:t>
            </a:r>
            <a:r>
              <a:rPr lang="en-US" b="1" i="1" dirty="0"/>
              <a:t>must</a:t>
            </a:r>
            <a:r>
              <a:rPr lang="en-US" dirty="0"/>
              <a:t> be in order </a:t>
            </a:r>
            <a:br>
              <a:rPr lang="en-US" dirty="0"/>
            </a:br>
            <a:r>
              <a:rPr lang="en-US" dirty="0"/>
              <a:t>according to the order of the BY variable (or variables).</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70</a:t>
            </a:fld>
            <a:endParaRPr lang="en-US" b="0" dirty="0">
              <a:latin typeface="Times New Roman" pitchFamily="18" charset="0"/>
            </a:endParaRPr>
          </a:p>
        </p:txBody>
      </p:sp>
      <p:sp>
        <p:nvSpPr>
          <p:cNvPr id="10" name="Rectangle 9"/>
          <p:cNvSpPr/>
          <p:nvPr/>
        </p:nvSpPr>
        <p:spPr>
          <a:xfrm>
            <a:off x="685800" y="2139788"/>
            <a:ext cx="6553200" cy="112133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print data=work.sales noobs;</a:t>
            </a:r>
          </a:p>
          <a:p>
            <a:pPr>
              <a:lnSpc>
                <a:spcPct val="85000"/>
              </a:lnSpc>
            </a:pPr>
            <a:r>
              <a:rPr lang="en-US" b="1" dirty="0">
                <a:latin typeface="Courier New"/>
              </a:rPr>
              <a:t>   by Country;</a:t>
            </a:r>
          </a:p>
          <a:p>
            <a:pPr>
              <a:lnSpc>
                <a:spcPct val="85000"/>
              </a:lnSpc>
            </a:pPr>
            <a:r>
              <a:rPr lang="en-US" b="1" dirty="0">
                <a:latin typeface="Courier New"/>
              </a:rPr>
              <a:t>run;</a:t>
            </a:r>
          </a:p>
        </p:txBody>
      </p:sp>
      <p:sp>
        <p:nvSpPr>
          <p:cNvPr id="13" name="Rectangle 12"/>
          <p:cNvSpPr/>
          <p:nvPr>
            <p:custDataLst>
              <p:tags r:id="rId1"/>
            </p:custDataLst>
          </p:nvPr>
        </p:nvSpPr>
        <p:spPr bwMode="auto">
          <a:xfrm>
            <a:off x="1304260" y="2545006"/>
            <a:ext cx="2008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p104d09</a:t>
            </a:r>
          </a:p>
        </p:txBody>
      </p:sp>
      <p:sp>
        <p:nvSpPr>
          <p:cNvPr id="8" name="Rectangle 4"/>
          <p:cNvSpPr>
            <a:spLocks noChangeArrowheads="1"/>
          </p:cNvSpPr>
          <p:nvPr>
            <p:custDataLst>
              <p:tags r:id="rId2"/>
            </p:custDataLst>
          </p:nvPr>
        </p:nvSpPr>
        <p:spPr bwMode="auto">
          <a:xfrm>
            <a:off x="3844961" y="3060434"/>
            <a:ext cx="4195363"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solidFill>
                  <a:srgbClr val="000000"/>
                </a:solidFill>
              </a:rPr>
              <a:t> BY</a:t>
            </a:r>
            <a:r>
              <a:rPr lang="en-US" sz="2000" dirty="0">
                <a:solidFill>
                  <a:srgbClr val="000000"/>
                </a:solidFill>
              </a:rPr>
              <a:t> &lt;</a:t>
            </a:r>
            <a:r>
              <a:rPr lang="en-US" sz="2000" b="1" dirty="0">
                <a:solidFill>
                  <a:srgbClr val="000000"/>
                </a:solidFill>
              </a:rPr>
              <a:t>DESCENDING</a:t>
            </a:r>
            <a:r>
              <a:rPr lang="en-US" sz="2000" dirty="0">
                <a:solidFill>
                  <a:srgbClr val="000000"/>
                </a:solidFill>
              </a:rPr>
              <a:t>&gt; </a:t>
            </a:r>
            <a:r>
              <a:rPr lang="en-US" sz="2000" i="1" dirty="0">
                <a:solidFill>
                  <a:srgbClr val="000000"/>
                </a:solidFill>
              </a:rPr>
              <a:t>variables</a:t>
            </a:r>
            <a:r>
              <a:rPr lang="en-US" sz="2000" b="1" dirty="0">
                <a:solidFill>
                  <a:srgbClr val="000000"/>
                </a:solidFill>
              </a:rPr>
              <a:t>;</a:t>
            </a:r>
          </a:p>
        </p:txBody>
      </p:sp>
    </p:spTree>
    <p:extLst>
      <p:ext uri="{BB962C8B-B14F-4D97-AF65-F5344CB8AC3E}">
        <p14:creationId xmlns:p14="http://schemas.microsoft.com/office/powerpoint/2010/main" val="4080655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Output</a:t>
            </a:r>
            <a:endParaRPr lang="en-US" dirty="0"/>
          </a:p>
        </p:txBody>
      </p:sp>
      <p:sp>
        <p:nvSpPr>
          <p:cNvPr id="15" name="Content Placeholder 14"/>
          <p:cNvSpPr>
            <a:spLocks noGrp="1"/>
          </p:cNvSpPr>
          <p:nvPr>
            <p:ph idx="1"/>
          </p:nvPr>
        </p:nvSpPr>
        <p:spPr/>
        <p:txBody>
          <a:bodyPr/>
          <a:lstStyle/>
          <a:p>
            <a:r>
              <a:rPr lang="en-US" dirty="0"/>
              <a:t>Partial PROC PRINT Output</a:t>
            </a:r>
          </a:p>
          <a:p>
            <a:endParaRPr lang="en-US" dirty="0"/>
          </a:p>
        </p:txBody>
      </p:sp>
      <p:sp>
        <p:nvSpPr>
          <p:cNvPr id="4" name="Slide Number Placeholder 3"/>
          <p:cNvSpPr>
            <a:spLocks noGrp="1"/>
          </p:cNvSpPr>
          <p:nvPr>
            <p:ph type="sldNum" sz="quarter" idx="4294967295"/>
          </p:nvPr>
        </p:nvSpPr>
        <p:spPr>
          <a:xfrm>
            <a:off x="0" y="6770688"/>
            <a:ext cx="98425" cy="87312"/>
          </a:xfrm>
        </p:spPr>
        <p:txBody>
          <a:bodyPr/>
          <a:lstStyle/>
          <a:p>
            <a:fld id="{5E146451-8915-4A3D-BB3B-A7CF66D885CB}" type="slidenum">
              <a:rPr lang="en-US" smtClean="0"/>
              <a:pPr/>
              <a:t>71</a:t>
            </a:fld>
            <a:endParaRPr lang="en-US" dirty="0"/>
          </a:p>
        </p:txBody>
      </p:sp>
      <p:sp>
        <p:nvSpPr>
          <p:cNvPr id="13" name="Rectangle 12"/>
          <p:cNvSpPr/>
          <p:nvPr/>
        </p:nvSpPr>
        <p:spPr>
          <a:xfrm>
            <a:off x="456662" y="1578302"/>
            <a:ext cx="8220199" cy="4365298"/>
          </a:xfrm>
          <a:prstGeom prst="rect">
            <a:avLst/>
          </a:prstGeom>
          <a:solidFill>
            <a:srgbClr val="FFFFFF"/>
          </a:solidFill>
          <a:ln w="38100" cmpd="sng">
            <a:solidFill>
              <a:schemeClr val="tx2"/>
            </a:solidFill>
          </a:ln>
        </p:spPr>
        <p:txBody>
          <a:bodyPr wrap="none" lIns="88900" tIns="88900" rIns="88900" bIns="88900">
            <a:spAutoFit/>
          </a:bodyPr>
          <a:lstStyle/>
          <a:p>
            <a:r>
              <a:rPr lang="en-US" sz="1600" b="1" dirty="0">
                <a:solidFill>
                  <a:srgbClr val="000000"/>
                </a:solidFill>
                <a:latin typeface="SAS Monospace"/>
              </a:rPr>
              <a:t>---------------------------- Country=AU --------------------------</a:t>
            </a:r>
          </a:p>
          <a:p>
            <a:endParaRPr lang="en-US" sz="1600" b="1" dirty="0">
              <a:solidFill>
                <a:srgbClr val="000000"/>
              </a:solidFill>
              <a:latin typeface="SAS Monospace"/>
            </a:endParaRPr>
          </a:p>
          <a:p>
            <a:r>
              <a:rPr lang="en-US" sz="1600" b="1" dirty="0">
                <a:solidFill>
                  <a:srgbClr val="000000"/>
                </a:solidFill>
                <a:latin typeface="SAS Monospace"/>
              </a:rPr>
              <a:t>                                                             Hire_</a:t>
            </a:r>
          </a:p>
          <a:p>
            <a:r>
              <a:rPr lang="en-US" sz="1600" b="1" dirty="0">
                <a:solidFill>
                  <a:srgbClr val="000000"/>
                </a:solidFill>
                <a:latin typeface="SAS Monospace"/>
              </a:rPr>
              <a:t>Employee_ID   First_Name   Last_Name  Gender  Salary          Date</a:t>
            </a:r>
          </a:p>
          <a:p>
            <a:r>
              <a:rPr lang="en-US" sz="1600" b="1" dirty="0">
                <a:solidFill>
                  <a:srgbClr val="000000"/>
                </a:solidFill>
                <a:latin typeface="SAS Monospace"/>
              </a:rPr>
              <a:t> </a:t>
            </a:r>
          </a:p>
          <a:p>
            <a:r>
              <a:rPr lang="en-US" sz="1600" b="1" dirty="0">
                <a:solidFill>
                  <a:srgbClr val="000000"/>
                </a:solidFill>
                <a:latin typeface="SAS Monospace"/>
              </a:rPr>
              <a:t>     120102   Tom          Zhou          M    108255         12205</a:t>
            </a:r>
          </a:p>
          <a:p>
            <a:r>
              <a:rPr lang="en-US" sz="1600" b="1" dirty="0">
                <a:solidFill>
                  <a:srgbClr val="000000"/>
                </a:solidFill>
                <a:latin typeface="SAS Monospace"/>
              </a:rPr>
              <a:t>     120103   Wilson       Dawes         M     87975  ...     6575</a:t>
            </a:r>
          </a:p>
          <a:p>
            <a:r>
              <a:rPr lang="en-US" sz="1600" b="1" dirty="0">
                <a:solidFill>
                  <a:srgbClr val="000000"/>
                </a:solidFill>
                <a:latin typeface="SAS Monospace"/>
              </a:rPr>
              <a:t>     120168   Selina       Barcoe        M     36605         18567</a:t>
            </a:r>
          </a:p>
          <a:p>
            <a:r>
              <a:rPr lang="en-US" sz="1600" b="1" dirty="0">
                <a:solidFill>
                  <a:srgbClr val="000000"/>
                </a:solidFill>
                <a:latin typeface="SAS Monospace"/>
              </a:rPr>
              <a:t>     </a:t>
            </a:r>
          </a:p>
          <a:p>
            <a:r>
              <a:rPr lang="en-US" sz="1600" b="1" dirty="0">
                <a:solidFill>
                  <a:srgbClr val="000000"/>
                </a:solidFill>
                <a:latin typeface="SAS Monospace"/>
              </a:rPr>
              <a:t>---------------------------- Country=US --------------------------</a:t>
            </a:r>
          </a:p>
          <a:p>
            <a:endParaRPr lang="en-US" sz="1600" b="1" dirty="0">
              <a:solidFill>
                <a:srgbClr val="000000"/>
              </a:solidFill>
              <a:latin typeface="SAS Monospace"/>
            </a:endParaRPr>
          </a:p>
          <a:p>
            <a:r>
              <a:rPr lang="en-US" sz="1600" b="1" dirty="0">
                <a:solidFill>
                  <a:srgbClr val="000000"/>
                </a:solidFill>
                <a:latin typeface="SAS Monospace"/>
              </a:rPr>
              <a:t>                                                             Hire_</a:t>
            </a:r>
          </a:p>
          <a:p>
            <a:r>
              <a:rPr lang="en-US" sz="1600" b="1" dirty="0">
                <a:solidFill>
                  <a:srgbClr val="000000"/>
                </a:solidFill>
                <a:latin typeface="SAS Monospace"/>
              </a:rPr>
              <a:t>Employee_ID   First_Name   Last_Name   Gender  Salary         Date</a:t>
            </a:r>
          </a:p>
          <a:p>
            <a:endParaRPr lang="en-US" sz="1600" b="1" dirty="0">
              <a:solidFill>
                <a:srgbClr val="000000"/>
              </a:solidFill>
              <a:latin typeface="SAS Monospace"/>
            </a:endParaRPr>
          </a:p>
          <a:p>
            <a:r>
              <a:rPr lang="en-US" sz="1600" b="1" dirty="0">
                <a:solidFill>
                  <a:srgbClr val="000000"/>
                </a:solidFill>
                <a:latin typeface="SAS Monospace"/>
              </a:rPr>
              <a:t>     120261   Harry        Highpoint     M     243190        11535</a:t>
            </a:r>
          </a:p>
          <a:p>
            <a:r>
              <a:rPr lang="en-US" sz="1600" b="1" dirty="0">
                <a:solidFill>
                  <a:srgbClr val="000000"/>
                </a:solidFill>
                <a:latin typeface="SAS Monospace"/>
              </a:rPr>
              <a:t>     121143   Louis        Favaron       M      95090   ...  15157</a:t>
            </a:r>
          </a:p>
          <a:p>
            <a:r>
              <a:rPr lang="en-US" sz="1600" b="1" dirty="0">
                <a:solidFill>
                  <a:srgbClr val="000000"/>
                </a:solidFill>
                <a:latin typeface="SAS Monospace"/>
              </a:rPr>
              <a:t>     121064   Asishana     Polky         M      84260        13027</a:t>
            </a:r>
          </a:p>
        </p:txBody>
      </p:sp>
    </p:spTree>
    <p:extLst>
      <p:ext uri="{BB962C8B-B14F-4D97-AF65-F5344CB8AC3E}">
        <p14:creationId xmlns:p14="http://schemas.microsoft.com/office/powerpoint/2010/main" val="2595332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4.06 Short Answer Poll</a:t>
            </a:r>
          </a:p>
        </p:txBody>
      </p:sp>
      <p:sp>
        <p:nvSpPr>
          <p:cNvPr id="3075" name="Rectangle 5"/>
          <p:cNvSpPr>
            <a:spLocks noGrp="1" noChangeArrowheads="1"/>
          </p:cNvSpPr>
          <p:nvPr>
            <p:ph idx="1"/>
          </p:nvPr>
        </p:nvSpPr>
        <p:spPr/>
        <p:txBody>
          <a:bodyPr/>
          <a:lstStyle/>
          <a:p>
            <a:pPr marL="0" indent="0"/>
            <a:r>
              <a:rPr lang="en-US" dirty="0"/>
              <a:t>Open and submit </a:t>
            </a:r>
            <a:r>
              <a:rPr lang="en-US" b="1" dirty="0"/>
              <a:t>p104a02</a:t>
            </a:r>
            <a:r>
              <a:rPr lang="en-US" dirty="0"/>
              <a:t>. View the log. Why did the program fail?</a:t>
            </a: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4.06 Short Answer Poll – Correct Answer</a:t>
            </a:r>
          </a:p>
        </p:txBody>
      </p:sp>
      <p:sp>
        <p:nvSpPr>
          <p:cNvPr id="3075" name="Rectangle 5"/>
          <p:cNvSpPr>
            <a:spLocks noGrp="1" noChangeArrowheads="1"/>
          </p:cNvSpPr>
          <p:nvPr>
            <p:ph idx="1"/>
          </p:nvPr>
        </p:nvSpPr>
        <p:spPr/>
        <p:txBody>
          <a:bodyPr/>
          <a:lstStyle/>
          <a:p>
            <a:pPr marL="0" indent="0"/>
            <a:r>
              <a:rPr lang="en-US" dirty="0"/>
              <a:t>Open and submit </a:t>
            </a:r>
            <a:r>
              <a:rPr lang="en-US" b="1" dirty="0"/>
              <a:t>p104a02</a:t>
            </a:r>
            <a:r>
              <a:rPr lang="en-US" dirty="0"/>
              <a:t>. View the log. Why did the program fail?</a:t>
            </a:r>
          </a:p>
          <a:p>
            <a:pPr marL="0" indent="0"/>
            <a:endParaRPr lang="en-US" sz="1000" dirty="0"/>
          </a:p>
          <a:p>
            <a:r>
              <a:rPr lang="en-US" b="1" dirty="0"/>
              <a:t>The input data set was not sorted by Gender.</a:t>
            </a:r>
            <a:endParaRPr lang="en-US" dirty="0"/>
          </a:p>
          <a:p>
            <a:pPr marL="0" indent="0"/>
            <a:endParaRPr lang="en-US" dirty="0"/>
          </a:p>
        </p:txBody>
      </p:sp>
      <p:sp>
        <p:nvSpPr>
          <p:cNvPr id="4" name="Rectangle 3"/>
          <p:cNvSpPr/>
          <p:nvPr/>
        </p:nvSpPr>
        <p:spPr>
          <a:xfrm>
            <a:off x="449572" y="2514600"/>
            <a:ext cx="8236229" cy="3842077"/>
          </a:xfrm>
          <a:prstGeom prst="rect">
            <a:avLst/>
          </a:prstGeom>
          <a:solidFill>
            <a:srgbClr val="FFFFFF"/>
          </a:solidFill>
          <a:ln w="38100" cmpd="sng">
            <a:solidFill>
              <a:schemeClr val="tx2"/>
            </a:solidFill>
          </a:ln>
        </p:spPr>
        <p:txBody>
          <a:bodyPr wrap="none" lIns="88900" tIns="88900" rIns="0" bIns="88900">
            <a:spAutoFit/>
          </a:bodyPr>
          <a:lstStyle/>
          <a:p>
            <a:r>
              <a:rPr lang="en-US" sz="1400" b="1" dirty="0">
                <a:solidFill>
                  <a:srgbClr val="000000"/>
                </a:solidFill>
                <a:latin typeface="SAS Monospace"/>
              </a:rPr>
              <a:t>188  proc sort data=orion.sales</a:t>
            </a:r>
          </a:p>
          <a:p>
            <a:r>
              <a:rPr lang="en-US" sz="1400" b="1" dirty="0">
                <a:solidFill>
                  <a:srgbClr val="000000"/>
                </a:solidFill>
                <a:latin typeface="SAS Monospace"/>
              </a:rPr>
              <a:t>189            out=work.sorted;</a:t>
            </a:r>
          </a:p>
          <a:p>
            <a:r>
              <a:rPr lang="en-US" sz="1400" b="1" dirty="0">
                <a:solidFill>
                  <a:srgbClr val="000000"/>
                </a:solidFill>
                <a:latin typeface="SAS Monospace"/>
              </a:rPr>
              <a:t>190      by Country Gender;</a:t>
            </a:r>
          </a:p>
          <a:p>
            <a:r>
              <a:rPr lang="en-US" sz="1400" b="1" dirty="0">
                <a:solidFill>
                  <a:srgbClr val="000000"/>
                </a:solidFill>
                <a:latin typeface="SAS Monospace"/>
              </a:rPr>
              <a:t>191  run;</a:t>
            </a:r>
          </a:p>
          <a:p>
            <a:endParaRPr lang="en-US" sz="1400" b="1" dirty="0">
              <a:solidFill>
                <a:srgbClr val="000000"/>
              </a:solidFill>
              <a:latin typeface="SAS Monospace"/>
            </a:endParaRPr>
          </a:p>
          <a:p>
            <a:r>
              <a:rPr lang="en-US" sz="1400" b="1" dirty="0">
                <a:solidFill>
                  <a:srgbClr val="0000FF"/>
                </a:solidFill>
                <a:latin typeface="SAS Monospace"/>
              </a:rPr>
              <a:t>NOTE: There were 165 observations read from the data set ORION.SALES.</a:t>
            </a:r>
          </a:p>
          <a:p>
            <a:r>
              <a:rPr lang="en-US" sz="1400" b="1" dirty="0">
                <a:solidFill>
                  <a:srgbClr val="0000FF"/>
                </a:solidFill>
                <a:latin typeface="SAS Monospace"/>
              </a:rPr>
              <a:t>NOTE: The data set WORK.SORTED has 165 observations and 9 variables.</a:t>
            </a:r>
          </a:p>
          <a:p>
            <a:endParaRPr lang="en-US" sz="1400" b="1" dirty="0">
              <a:solidFill>
                <a:srgbClr val="0000FF"/>
              </a:solidFill>
              <a:latin typeface="SAS Monospace"/>
            </a:endParaRPr>
          </a:p>
          <a:p>
            <a:r>
              <a:rPr lang="en-US" sz="1400" b="1" dirty="0">
                <a:solidFill>
                  <a:srgbClr val="000000"/>
                </a:solidFill>
                <a:latin typeface="SAS Monospace"/>
              </a:rPr>
              <a:t>192</a:t>
            </a:r>
          </a:p>
          <a:p>
            <a:r>
              <a:rPr lang="en-US" sz="1400" b="1" dirty="0">
                <a:solidFill>
                  <a:srgbClr val="000000"/>
                </a:solidFill>
                <a:latin typeface="SAS Monospace"/>
              </a:rPr>
              <a:t>193  proc print data=work.sorted;</a:t>
            </a:r>
          </a:p>
          <a:p>
            <a:r>
              <a:rPr lang="en-US" sz="1400" b="1" dirty="0">
                <a:solidFill>
                  <a:srgbClr val="000000"/>
                </a:solidFill>
                <a:latin typeface="SAS Monospace"/>
              </a:rPr>
              <a:t>194      by Gender;</a:t>
            </a:r>
          </a:p>
          <a:p>
            <a:r>
              <a:rPr lang="en-US" sz="1400" b="1" dirty="0">
                <a:solidFill>
                  <a:srgbClr val="000000"/>
                </a:solidFill>
                <a:latin typeface="SAS Monospace"/>
              </a:rPr>
              <a:t>195  run;</a:t>
            </a:r>
          </a:p>
          <a:p>
            <a:endParaRPr lang="en-US" sz="1400" b="1" dirty="0">
              <a:solidFill>
                <a:srgbClr val="000000"/>
              </a:solidFill>
              <a:latin typeface="SAS Monospace"/>
            </a:endParaRPr>
          </a:p>
          <a:p>
            <a:r>
              <a:rPr lang="en-US" sz="1400" b="1" dirty="0">
                <a:solidFill>
                  <a:srgbClr val="960000"/>
                </a:solidFill>
                <a:latin typeface="SAS Monospace"/>
              </a:rPr>
              <a:t>ERROR: Data set WORK.SORTED is not sorted in ascending sequence. The current </a:t>
            </a:r>
          </a:p>
          <a:p>
            <a:r>
              <a:rPr lang="en-US" sz="1400" b="1" dirty="0">
                <a:solidFill>
                  <a:srgbClr val="960000"/>
                </a:solidFill>
                <a:latin typeface="SAS Monospace"/>
              </a:rPr>
              <a:t>       BY group has Gender = M and the next BY group has Gender = F.</a:t>
            </a:r>
          </a:p>
          <a:p>
            <a:r>
              <a:rPr lang="en-US" sz="1400" b="1" dirty="0">
                <a:solidFill>
                  <a:srgbClr val="0000FF"/>
                </a:solidFill>
                <a:latin typeface="SAS Monospace"/>
              </a:rPr>
              <a:t>NOTE: The SAS System stopped processing this step because of errors.</a:t>
            </a:r>
          </a:p>
          <a:p>
            <a:r>
              <a:rPr lang="en-US" sz="1400" b="1" dirty="0">
                <a:solidFill>
                  <a:srgbClr val="0000FF"/>
                </a:solidFill>
                <a:latin typeface="SAS Monospace"/>
              </a:rPr>
              <a:t>NOTE: There were 64 observations read from the data set WORK.SORTED.</a:t>
            </a:r>
          </a:p>
        </p:txBody>
      </p:sp>
      <p:sp>
        <p:nvSpPr>
          <p:cNvPr id="5" name="Rounded Rectangle 4"/>
          <p:cNvSpPr/>
          <p:nvPr/>
        </p:nvSpPr>
        <p:spPr bwMode="auto">
          <a:xfrm>
            <a:off x="502839" y="5257800"/>
            <a:ext cx="8031561" cy="9906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6" name="Rectangle 5"/>
          <p:cNvSpPr/>
          <p:nvPr>
            <p:custDataLst>
              <p:tags r:id="rId2"/>
            </p:custDataLst>
          </p:nvPr>
        </p:nvSpPr>
        <p:spPr bwMode="auto">
          <a:xfrm>
            <a:off x="1423087" y="4737100"/>
            <a:ext cx="1107066"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1483428" y="3030220"/>
            <a:ext cx="1886014"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3561053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a:xfrm>
            <a:off x="685800" y="1074739"/>
            <a:ext cx="7848600" cy="1363662"/>
          </a:xfrm>
        </p:spPr>
        <p:txBody>
          <a:bodyPr/>
          <a:lstStyle/>
          <a:p>
            <a:r>
              <a:rPr lang="en-US" dirty="0"/>
              <a:t>Modify the previous report to display selected variables, the salary subtotal for each country, and the salary grand total.</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74</a:t>
            </a:fld>
            <a:endParaRPr lang="en-US" b="0" dirty="0">
              <a:latin typeface="Times New Roman" pitchFamily="18" charset="0"/>
            </a:endParaRPr>
          </a:p>
        </p:txBody>
      </p:sp>
      <p:sp>
        <p:nvSpPr>
          <p:cNvPr id="6" name="Rectangle 5"/>
          <p:cNvSpPr/>
          <p:nvPr/>
        </p:nvSpPr>
        <p:spPr>
          <a:xfrm>
            <a:off x="695739" y="2212996"/>
            <a:ext cx="5669280" cy="4272965"/>
          </a:xfrm>
          <a:prstGeom prst="rect">
            <a:avLst/>
          </a:prstGeom>
          <a:solidFill>
            <a:srgbClr val="FFFFFF"/>
          </a:solidFill>
          <a:ln w="38100" cmpd="sng">
            <a:solidFill>
              <a:schemeClr val="tx2"/>
            </a:solidFill>
          </a:ln>
        </p:spPr>
        <p:txBody>
          <a:bodyPr wrap="none" lIns="88900" tIns="88900" rIns="0" bIns="88900">
            <a:spAutoFit/>
          </a:bodyPr>
          <a:lstStyle/>
          <a:p>
            <a:r>
              <a:rPr lang="en-US" sz="1400" dirty="0">
                <a:solidFill>
                  <a:srgbClr val="000000"/>
                </a:solidFill>
                <a:latin typeface="SAS Monospace Bold" panose="020B0709020202020204" pitchFamily="49" charset="0"/>
              </a:rPr>
              <a:t>-------------------- Country=AU -------------------</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First_Name    Last_Name       Gender        Salary</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XXXX          XXXXXXX           X            99999</a:t>
            </a:r>
          </a:p>
          <a:p>
            <a:r>
              <a:rPr lang="en-US" sz="1400" dirty="0">
                <a:solidFill>
                  <a:srgbClr val="000000"/>
                </a:solidFill>
                <a:latin typeface="SAS Monospace Bold" panose="020B0709020202020204" pitchFamily="49" charset="0"/>
              </a:rPr>
              <a:t>XXXX          XXXXXXX           X            99999</a:t>
            </a:r>
          </a:p>
          <a:p>
            <a:r>
              <a:rPr lang="en-US" sz="1400" dirty="0">
                <a:solidFill>
                  <a:srgbClr val="000000"/>
                </a:solidFill>
                <a:latin typeface="SAS Monospace Bold" panose="020B0709020202020204" pitchFamily="49" charset="0"/>
              </a:rPr>
              <a:t>--------                                 ---------</a:t>
            </a:r>
          </a:p>
          <a:p>
            <a:r>
              <a:rPr lang="en-US" sz="1400" dirty="0">
                <a:solidFill>
                  <a:srgbClr val="000000"/>
                </a:solidFill>
                <a:latin typeface="SAS Monospace Bold" panose="020B0709020202020204" pitchFamily="49" charset="0"/>
              </a:rPr>
              <a:t>Country                                     999999</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 Country=US -------------------</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First_Name    Last_Name        Gender        Salary</a:t>
            </a:r>
          </a:p>
          <a:p>
            <a:endParaRPr lang="en-US" sz="1400" dirty="0">
              <a:solidFill>
                <a:srgbClr val="000000"/>
              </a:solidFill>
              <a:latin typeface="SAS Monospace Bold" panose="020B0709020202020204" pitchFamily="49" charset="0"/>
            </a:endParaRPr>
          </a:p>
          <a:p>
            <a:r>
              <a:rPr lang="en-US" sz="1400" dirty="0">
                <a:solidFill>
                  <a:srgbClr val="000000"/>
                </a:solidFill>
                <a:latin typeface="SAS Monospace Bold" panose="020B0709020202020204" pitchFamily="49" charset="0"/>
              </a:rPr>
              <a:t>XXXXXXX       </a:t>
            </a:r>
            <a:r>
              <a:rPr lang="en-US" sz="1400" dirty="0" err="1">
                <a:solidFill>
                  <a:srgbClr val="000000"/>
                </a:solidFill>
                <a:latin typeface="SAS Monospace Bold" panose="020B0709020202020204" pitchFamily="49" charset="0"/>
              </a:rPr>
              <a:t>XXXXXXX</a:t>
            </a:r>
            <a:r>
              <a:rPr lang="en-US" sz="1400" dirty="0">
                <a:solidFill>
                  <a:srgbClr val="000000"/>
                </a:solidFill>
                <a:latin typeface="SAS Monospace Bold" panose="020B0709020202020204" pitchFamily="49" charset="0"/>
              </a:rPr>
              <a:t>           X             99999</a:t>
            </a:r>
          </a:p>
          <a:p>
            <a:r>
              <a:rPr lang="en-US" sz="1400" dirty="0">
                <a:solidFill>
                  <a:srgbClr val="000000"/>
                </a:solidFill>
                <a:latin typeface="SAS Monospace Bold" panose="020B0709020202020204" pitchFamily="49" charset="0"/>
              </a:rPr>
              <a:t>XXXXXXX       </a:t>
            </a:r>
            <a:r>
              <a:rPr lang="en-US" sz="1400" dirty="0" err="1">
                <a:solidFill>
                  <a:srgbClr val="000000"/>
                </a:solidFill>
                <a:latin typeface="SAS Monospace Bold" panose="020B0709020202020204" pitchFamily="49" charset="0"/>
              </a:rPr>
              <a:t>XXXXXXX</a:t>
            </a:r>
            <a:r>
              <a:rPr lang="en-US" sz="1400" dirty="0">
                <a:solidFill>
                  <a:srgbClr val="000000"/>
                </a:solidFill>
                <a:latin typeface="SAS Monospace Bold" panose="020B0709020202020204" pitchFamily="49" charset="0"/>
              </a:rPr>
              <a:t>           X             99999</a:t>
            </a:r>
          </a:p>
          <a:p>
            <a:r>
              <a:rPr lang="en-US" sz="1400" dirty="0">
                <a:solidFill>
                  <a:srgbClr val="000000"/>
                </a:solidFill>
                <a:latin typeface="SAS Monospace Bold" panose="020B0709020202020204" pitchFamily="49" charset="0"/>
              </a:rPr>
              <a:t>--------                                  ---------</a:t>
            </a:r>
          </a:p>
          <a:p>
            <a:r>
              <a:rPr lang="en-US" sz="1400" dirty="0">
                <a:solidFill>
                  <a:srgbClr val="000000"/>
                </a:solidFill>
                <a:latin typeface="SAS Monospace Bold" panose="020B0709020202020204" pitchFamily="49" charset="0"/>
              </a:rPr>
              <a:t>Country                                      999999</a:t>
            </a:r>
          </a:p>
          <a:p>
            <a:r>
              <a:rPr lang="en-US" sz="1400" dirty="0">
                <a:solidFill>
                  <a:srgbClr val="000000"/>
                </a:solidFill>
                <a:latin typeface="SAS Monospace Bold" panose="020B0709020202020204" pitchFamily="49" charset="0"/>
              </a:rPr>
              <a:t>                                          =========</a:t>
            </a:r>
          </a:p>
          <a:p>
            <a:r>
              <a:rPr lang="en-US" sz="1400" dirty="0">
                <a:solidFill>
                  <a:srgbClr val="000000"/>
                </a:solidFill>
                <a:latin typeface="SAS Monospace Bold" panose="020B0709020202020204" pitchFamily="49" charset="0"/>
              </a:rPr>
              <a:t>                                            9999999</a:t>
            </a:r>
          </a:p>
        </p:txBody>
      </p:sp>
      <p:sp>
        <p:nvSpPr>
          <p:cNvPr id="8" name="Line Callout 1 31"/>
          <p:cNvSpPr>
            <a:spLocks/>
          </p:cNvSpPr>
          <p:nvPr/>
        </p:nvSpPr>
        <p:spPr bwMode="auto">
          <a:xfrm>
            <a:off x="6877661" y="6019800"/>
            <a:ext cx="1554480" cy="487313"/>
          </a:xfrm>
          <a:prstGeom prst="borderCallout1">
            <a:avLst>
              <a:gd name="adj1" fmla="val 43226"/>
              <a:gd name="adj2" fmla="val -640"/>
              <a:gd name="adj3" fmla="val 43766"/>
              <a:gd name="adj4" fmla="val -3956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rot="0" spcFirstLastPara="0" vertOverflow="overflow" horzOverflow="overflow" vert="horz" wrap="none" lIns="88900" tIns="88900" rIns="88900" bIns="88900" numCol="1" spcCol="0" rtlCol="0" fromWordArt="0" anchor="ctr" anchorCtr="0" forceAA="0" compatLnSpc="1">
            <a:prstTxWarp prst="textNoShape">
              <a:avLst/>
            </a:prstTxWarp>
            <a:spAutoFit/>
          </a:bodyPr>
          <a:lstStyle/>
          <a:p>
            <a:pPr algn="ctr"/>
            <a:r>
              <a:rPr lang="en-US" sz="2000" b="1" dirty="0">
                <a:solidFill>
                  <a:srgbClr val="FFFFFF"/>
                </a:solidFill>
              </a:rPr>
              <a:t>grand total</a:t>
            </a:r>
          </a:p>
        </p:txBody>
      </p:sp>
      <p:sp>
        <p:nvSpPr>
          <p:cNvPr id="10" name="Line Callout 1 31"/>
          <p:cNvSpPr>
            <a:spLocks/>
          </p:cNvSpPr>
          <p:nvPr/>
        </p:nvSpPr>
        <p:spPr bwMode="auto">
          <a:xfrm>
            <a:off x="6877661" y="4520266"/>
            <a:ext cx="1554480" cy="487313"/>
          </a:xfrm>
          <a:prstGeom prst="borderCallout1">
            <a:avLst>
              <a:gd name="adj1" fmla="val 41044"/>
              <a:gd name="adj2" fmla="val 597"/>
              <a:gd name="adj3" fmla="val -123135"/>
              <a:gd name="adj4" fmla="val -4904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rot="0" spcFirstLastPara="0" vertOverflow="overflow" horzOverflow="overflow" vert="horz" wrap="square" lIns="88900" tIns="88900" rIns="88900" bIns="88900" numCol="1" spcCol="0" rtlCol="0" fromWordArt="0" anchor="ctr" anchorCtr="0" forceAA="0" compatLnSpc="1">
            <a:prstTxWarp prst="textNoShape">
              <a:avLst/>
            </a:prstTxWarp>
            <a:spAutoFit/>
          </a:bodyPr>
          <a:lstStyle/>
          <a:p>
            <a:pPr algn="ctr"/>
            <a:r>
              <a:rPr lang="en-US" sz="2000" b="1" dirty="0">
                <a:solidFill>
                  <a:srgbClr val="FFFFFF"/>
                </a:solidFill>
              </a:rPr>
              <a:t>subtotals</a:t>
            </a:r>
          </a:p>
        </p:txBody>
      </p:sp>
      <p:cxnSp>
        <p:nvCxnSpPr>
          <p:cNvPr id="12" name="Straight Arrow Connector 11"/>
          <p:cNvCxnSpPr>
            <a:stCxn id="10" idx="2"/>
          </p:cNvCxnSpPr>
          <p:nvPr/>
        </p:nvCxnSpPr>
        <p:spPr bwMode="auto">
          <a:xfrm flipH="1">
            <a:off x="6182139" y="4763923"/>
            <a:ext cx="695522" cy="1003676"/>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4095893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Subtotals</a:t>
            </a:r>
          </a:p>
        </p:txBody>
      </p:sp>
      <p:sp>
        <p:nvSpPr>
          <p:cNvPr id="3" name="Content Placeholder 2"/>
          <p:cNvSpPr>
            <a:spLocks noGrp="1"/>
          </p:cNvSpPr>
          <p:nvPr>
            <p:ph idx="1"/>
          </p:nvPr>
        </p:nvSpPr>
        <p:spPr/>
        <p:txBody>
          <a:bodyPr/>
          <a:lstStyle/>
          <a:p>
            <a:r>
              <a:rPr lang="en-US" dirty="0"/>
              <a:t>Use a BY statement and a SUM statement </a:t>
            </a:r>
            <a:br>
              <a:rPr lang="en-US" dirty="0"/>
            </a:br>
            <a:r>
              <a:rPr lang="en-US" dirty="0"/>
              <a:t>in a PROC PRINT step.</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75</a:t>
            </a:fld>
            <a:endParaRPr lang="en-US" b="0" dirty="0">
              <a:latin typeface="Times New Roman" pitchFamily="18" charset="0"/>
            </a:endParaRPr>
          </a:p>
        </p:txBody>
      </p:sp>
      <p:sp>
        <p:nvSpPr>
          <p:cNvPr id="11" name="Rectangle 10"/>
          <p:cNvSpPr/>
          <p:nvPr/>
        </p:nvSpPr>
        <p:spPr>
          <a:xfrm>
            <a:off x="678307" y="2009554"/>
            <a:ext cx="7863840" cy="3318857"/>
          </a:xfrm>
          <a:prstGeom prst="rect">
            <a:avLst/>
          </a:prstGeom>
          <a:solidFill>
            <a:srgbClr val="FFFFFF"/>
          </a:solidFill>
          <a:ln w="38100" cmpd="sng">
            <a:solidFill>
              <a:schemeClr val="tx2"/>
            </a:solidFill>
          </a:ln>
        </p:spPr>
        <p:txBody>
          <a:bodyPr wrap="none" lIns="88900" tIns="88900" rIns="0" bIns="88900">
            <a:spAutoFit/>
          </a:bodyPr>
          <a:lstStyle/>
          <a:p>
            <a:pPr>
              <a:lnSpc>
                <a:spcPct val="85000"/>
              </a:lnSpc>
            </a:pPr>
            <a:r>
              <a:rPr lang="en-US" b="1" dirty="0">
                <a:latin typeface="Courier New"/>
              </a:rPr>
              <a:t>proc sort data=orion.sales</a:t>
            </a:r>
          </a:p>
          <a:p>
            <a:pPr>
              <a:lnSpc>
                <a:spcPct val="85000"/>
              </a:lnSpc>
            </a:pPr>
            <a:r>
              <a:rPr lang="en-US" b="1" dirty="0">
                <a:latin typeface="Courier New"/>
              </a:rPr>
              <a:t>          out=work.sales;</a:t>
            </a:r>
          </a:p>
          <a:p>
            <a:pPr>
              <a:lnSpc>
                <a:spcPct val="85000"/>
              </a:lnSpc>
            </a:pPr>
            <a:r>
              <a:rPr lang="en-US" b="1" dirty="0">
                <a:latin typeface="Courier New"/>
              </a:rPr>
              <a:t>   by Country descending Salary;</a:t>
            </a:r>
          </a:p>
          <a:p>
            <a:pPr>
              <a:lnSpc>
                <a:spcPct val="85000"/>
              </a:lnSpc>
            </a:pPr>
            <a:r>
              <a:rPr lang="en-US" b="1" dirty="0">
                <a:latin typeface="Courier New"/>
              </a:rPr>
              <a:t>run;</a:t>
            </a:r>
          </a:p>
          <a:p>
            <a:pPr>
              <a:lnSpc>
                <a:spcPct val="85000"/>
              </a:lnSpc>
            </a:pPr>
            <a:endParaRPr lang="en-US" b="1" dirty="0">
              <a:latin typeface="Courier New"/>
            </a:endParaRPr>
          </a:p>
          <a:p>
            <a:pPr>
              <a:lnSpc>
                <a:spcPct val="85000"/>
              </a:lnSpc>
            </a:pPr>
            <a:r>
              <a:rPr lang="en-US" b="1" dirty="0">
                <a:latin typeface="Courier New"/>
              </a:rPr>
              <a:t>proc print data=work.sales noobs;</a:t>
            </a:r>
          </a:p>
          <a:p>
            <a:pPr>
              <a:lnSpc>
                <a:spcPct val="85000"/>
              </a:lnSpc>
            </a:pPr>
            <a:r>
              <a:rPr lang="en-US" b="1" dirty="0">
                <a:latin typeface="Courier New"/>
              </a:rPr>
              <a:t>   by Country;</a:t>
            </a:r>
          </a:p>
          <a:p>
            <a:pPr>
              <a:lnSpc>
                <a:spcPct val="85000"/>
              </a:lnSpc>
            </a:pPr>
            <a:r>
              <a:rPr lang="en-US" b="1" dirty="0">
                <a:latin typeface="Courier New"/>
              </a:rPr>
              <a:t>   sum Salary;</a:t>
            </a:r>
          </a:p>
          <a:p>
            <a:pPr>
              <a:lnSpc>
                <a:spcPct val="85000"/>
              </a:lnSpc>
            </a:pPr>
            <a:r>
              <a:rPr lang="en-US" b="1" dirty="0">
                <a:latin typeface="Courier New"/>
              </a:rPr>
              <a:t>   </a:t>
            </a:r>
            <a:r>
              <a:rPr lang="en-US" b="1" dirty="0">
                <a:solidFill>
                  <a:srgbClr val="000000"/>
                </a:solidFill>
                <a:latin typeface="Courier New"/>
              </a:rPr>
              <a:t>var</a:t>
            </a:r>
            <a:r>
              <a:rPr lang="en-US" b="1" dirty="0">
                <a:latin typeface="Courier New"/>
              </a:rPr>
              <a:t> First_Name Last_Name Gender Salary;</a:t>
            </a:r>
          </a:p>
          <a:p>
            <a:pPr>
              <a:lnSpc>
                <a:spcPct val="85000"/>
              </a:lnSpc>
            </a:pPr>
            <a:r>
              <a:rPr lang="en-US" b="1" dirty="0">
                <a:latin typeface="Courier New"/>
              </a:rPr>
              <a:t>run;</a:t>
            </a:r>
          </a:p>
        </p:txBody>
      </p:sp>
      <p:sp>
        <p:nvSpPr>
          <p:cNvPr id="6" name="TextBox 5"/>
          <p:cNvSpPr txBox="1"/>
          <p:nvPr/>
        </p:nvSpPr>
        <p:spPr>
          <a:xfrm>
            <a:off x="1602378" y="3886200"/>
            <a:ext cx="5867400" cy="457200"/>
          </a:xfrm>
          <a:prstGeom prst="rect">
            <a:avLst/>
          </a:prstGeom>
          <a:noFill/>
        </p:spPr>
        <p:txBody>
          <a:bodyPr vert="horz" wrap="none" rtlCol="0">
            <a:spAutoFit/>
          </a:bodyPr>
          <a:lstStyle/>
          <a:p>
            <a:endParaRPr lang="en-US" dirty="0"/>
          </a:p>
        </p:txBody>
      </p:sp>
      <p:sp>
        <p:nvSpPr>
          <p:cNvPr id="8" name="Rectangle 7"/>
          <p:cNvSpPr/>
          <p:nvPr>
            <p:custDataLst>
              <p:tags r:id="rId1"/>
            </p:custDataLst>
          </p:nvPr>
        </p:nvSpPr>
        <p:spPr bwMode="auto">
          <a:xfrm>
            <a:off x="1292871" y="3969985"/>
            <a:ext cx="2008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2"/>
            </p:custDataLst>
          </p:nvPr>
        </p:nvSpPr>
        <p:spPr bwMode="auto">
          <a:xfrm>
            <a:off x="1292872" y="4283058"/>
            <a:ext cx="2008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p104d10</a:t>
            </a:r>
          </a:p>
        </p:txBody>
      </p:sp>
    </p:spTree>
    <p:extLst>
      <p:ext uri="{BB962C8B-B14F-4D97-AF65-F5344CB8AC3E}">
        <p14:creationId xmlns:p14="http://schemas.microsoft.com/office/powerpoint/2010/main" val="14135207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96063" y="1134908"/>
            <a:ext cx="5365479" cy="5565626"/>
          </a:xfrm>
          <a:prstGeom prst="rect">
            <a:avLst/>
          </a:prstGeom>
          <a:solidFill>
            <a:srgbClr val="FFFFFF"/>
          </a:solidFill>
          <a:ln w="38100" cmpd="sng">
            <a:solidFill>
              <a:schemeClr val="tx2"/>
            </a:solidFill>
          </a:ln>
        </p:spPr>
        <p:txBody>
          <a:bodyPr wrap="square" lIns="88900" tIns="88900" rIns="88900" bIns="88900">
            <a:spAutoFit/>
          </a:bodyPr>
          <a:lstStyle/>
          <a:p>
            <a:r>
              <a:rPr lang="en-US" sz="1400" b="1" dirty="0">
                <a:solidFill>
                  <a:srgbClr val="000000"/>
                </a:solidFill>
                <a:latin typeface="SAS Monospace"/>
              </a:rPr>
              <a:t>----------------- Country=AU -----------------</a:t>
            </a:r>
          </a:p>
          <a:p>
            <a:endParaRPr lang="en-US" sz="1400" b="1" dirty="0">
              <a:solidFill>
                <a:srgbClr val="000000"/>
              </a:solidFill>
              <a:latin typeface="SAS Monospace"/>
            </a:endParaRPr>
          </a:p>
          <a:p>
            <a:r>
              <a:rPr lang="en-US" sz="1400" b="1" dirty="0">
                <a:solidFill>
                  <a:srgbClr val="000000"/>
                </a:solidFill>
                <a:latin typeface="SAS Monospace"/>
              </a:rPr>
              <a:t>First_Name    Last_Name       Gender    Salary</a:t>
            </a:r>
          </a:p>
          <a:p>
            <a:endParaRPr lang="en-US" sz="1400" b="1" dirty="0">
              <a:solidFill>
                <a:srgbClr val="000000"/>
              </a:solidFill>
              <a:latin typeface="SAS Monospace"/>
            </a:endParaRPr>
          </a:p>
          <a:p>
            <a:r>
              <a:rPr lang="en-US" sz="1400" b="1" dirty="0">
                <a:solidFill>
                  <a:srgbClr val="000000"/>
                </a:solidFill>
                <a:latin typeface="SAS Monospace"/>
              </a:rPr>
              <a:t>Tom           Zhou              M       108255</a:t>
            </a:r>
          </a:p>
          <a:p>
            <a:r>
              <a:rPr lang="en-US" sz="1400" b="1" dirty="0">
                <a:solidFill>
                  <a:srgbClr val="000000"/>
                </a:solidFill>
                <a:latin typeface="SAS Monospace"/>
              </a:rPr>
              <a:t>Wilson        Dawes             M        87975</a:t>
            </a:r>
          </a:p>
          <a:p>
            <a:r>
              <a:rPr lang="en-US" sz="1400" b="1" dirty="0">
                <a:solidFill>
                  <a:srgbClr val="000000"/>
                </a:solidFill>
                <a:latin typeface="SAS Monospace"/>
              </a:rPr>
              <a:t>Daniel        Pilgrim           M        36605</a:t>
            </a:r>
          </a:p>
          <a:p>
            <a:r>
              <a:rPr lang="en-US" sz="1400" b="1" dirty="0">
                <a:solidFill>
                  <a:srgbClr val="000000"/>
                </a:solidFill>
                <a:latin typeface="SAS Monospace"/>
              </a:rPr>
              <a:t>...</a:t>
            </a:r>
          </a:p>
          <a:p>
            <a:r>
              <a:rPr lang="en-US" sz="1400" b="1" dirty="0">
                <a:solidFill>
                  <a:srgbClr val="000000"/>
                </a:solidFill>
                <a:latin typeface="SAS Monospace"/>
              </a:rPr>
              <a:t>Kimiko        Tilley            F        25185</a:t>
            </a:r>
          </a:p>
          <a:p>
            <a:r>
              <a:rPr lang="en-US" sz="1400" b="1" dirty="0">
                <a:solidFill>
                  <a:srgbClr val="000000"/>
                </a:solidFill>
                <a:latin typeface="SAS Monospace"/>
              </a:rPr>
              <a:t>--------                               -------</a:t>
            </a:r>
          </a:p>
          <a:p>
            <a:r>
              <a:rPr lang="en-US" sz="1400" b="1" dirty="0">
                <a:solidFill>
                  <a:srgbClr val="000000"/>
                </a:solidFill>
                <a:latin typeface="SAS Monospace"/>
              </a:rPr>
              <a:t>Country                                1900015</a:t>
            </a:r>
          </a:p>
          <a:p>
            <a:endParaRPr lang="en-US" sz="1400" b="1" dirty="0">
              <a:solidFill>
                <a:srgbClr val="000000"/>
              </a:solidFill>
              <a:latin typeface="SAS Monospace"/>
            </a:endParaRPr>
          </a:p>
          <a:p>
            <a:r>
              <a:rPr lang="en-US" sz="1400" b="1" dirty="0">
                <a:solidFill>
                  <a:srgbClr val="000000"/>
                </a:solidFill>
                <a:latin typeface="SAS Monospace"/>
              </a:rPr>
              <a:t>------------------ Country=US ------------------</a:t>
            </a:r>
          </a:p>
          <a:p>
            <a:endParaRPr lang="en-US" sz="1400" b="1" dirty="0">
              <a:solidFill>
                <a:srgbClr val="000000"/>
              </a:solidFill>
              <a:latin typeface="SAS Monospace"/>
            </a:endParaRPr>
          </a:p>
          <a:p>
            <a:r>
              <a:rPr lang="en-US" sz="1400" b="1" dirty="0">
                <a:solidFill>
                  <a:srgbClr val="000000"/>
                </a:solidFill>
                <a:latin typeface="SAS Monospace"/>
              </a:rPr>
              <a:t>First_Name    Last_Name         Gender    Salary</a:t>
            </a:r>
          </a:p>
          <a:p>
            <a:endParaRPr lang="en-US" sz="1400" b="1" dirty="0">
              <a:solidFill>
                <a:srgbClr val="000000"/>
              </a:solidFill>
              <a:latin typeface="SAS Monospace"/>
            </a:endParaRPr>
          </a:p>
          <a:p>
            <a:r>
              <a:rPr lang="en-US" sz="1400" b="1" dirty="0">
                <a:solidFill>
                  <a:srgbClr val="000000"/>
                </a:solidFill>
                <a:latin typeface="SAS Monospace"/>
              </a:rPr>
              <a:t>Harry         Highpoint           M       243190</a:t>
            </a:r>
          </a:p>
          <a:p>
            <a:r>
              <a:rPr lang="en-US" sz="1400" b="1" dirty="0">
                <a:solidFill>
                  <a:srgbClr val="000000"/>
                </a:solidFill>
                <a:latin typeface="SAS Monospace"/>
              </a:rPr>
              <a:t>Louis         Favaron             M        95090</a:t>
            </a:r>
          </a:p>
          <a:p>
            <a:r>
              <a:rPr lang="en-US" sz="1400" b="1" dirty="0">
                <a:solidFill>
                  <a:srgbClr val="000000"/>
                </a:solidFill>
                <a:latin typeface="SAS Monospace"/>
              </a:rPr>
              <a:t>Dennis        Lansberry           M        84260</a:t>
            </a:r>
          </a:p>
          <a:p>
            <a:r>
              <a:rPr lang="en-US" sz="1400" b="1" dirty="0">
                <a:solidFill>
                  <a:srgbClr val="000000"/>
                </a:solidFill>
                <a:latin typeface="SAS Monospace"/>
              </a:rPr>
              <a:t>...</a:t>
            </a:r>
          </a:p>
          <a:p>
            <a:r>
              <a:rPr lang="en-US" sz="1400" b="1" dirty="0">
                <a:solidFill>
                  <a:srgbClr val="000000"/>
                </a:solidFill>
                <a:latin typeface="SAS Monospace"/>
              </a:rPr>
              <a:t>Tulsidas      Ould                M        22710</a:t>
            </a:r>
          </a:p>
          <a:p>
            <a:r>
              <a:rPr lang="en-US" sz="1400" b="1" dirty="0">
                <a:solidFill>
                  <a:srgbClr val="000000"/>
                </a:solidFill>
                <a:latin typeface="SAS Monospace"/>
              </a:rPr>
              <a:t>------------                             -------</a:t>
            </a:r>
          </a:p>
          <a:p>
            <a:r>
              <a:rPr lang="en-US" sz="1400" b="1" dirty="0">
                <a:solidFill>
                  <a:srgbClr val="000000"/>
                </a:solidFill>
                <a:latin typeface="SAS Monospace"/>
              </a:rPr>
              <a:t>Country                                  3241405</a:t>
            </a:r>
          </a:p>
          <a:p>
            <a:r>
              <a:rPr lang="en-US" sz="1400" b="1" dirty="0">
                <a:solidFill>
                  <a:srgbClr val="000000"/>
                </a:solidFill>
                <a:latin typeface="SAS Monospace"/>
              </a:rPr>
              <a:t>                                         =======</a:t>
            </a:r>
          </a:p>
          <a:p>
            <a:r>
              <a:rPr lang="en-US" sz="1400" b="1" dirty="0">
                <a:solidFill>
                  <a:srgbClr val="000000"/>
                </a:solidFill>
                <a:latin typeface="SAS Monospace"/>
              </a:rPr>
              <a:t>                                         5141420</a:t>
            </a:r>
          </a:p>
        </p:txBody>
      </p:sp>
      <p:sp>
        <p:nvSpPr>
          <p:cNvPr id="2" name="Title 1"/>
          <p:cNvSpPr>
            <a:spLocks noGrp="1"/>
          </p:cNvSpPr>
          <p:nvPr>
            <p:ph type="title"/>
          </p:nvPr>
        </p:nvSpPr>
        <p:spPr/>
        <p:txBody>
          <a:bodyPr/>
          <a:lstStyle/>
          <a:p>
            <a:r>
              <a:rPr lang="en-US" dirty="0"/>
              <a:t>Viewing the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76</a:t>
            </a:fld>
            <a:endParaRPr lang="en-US" b="0" dirty="0">
              <a:latin typeface="Times New Roman" pitchFamily="18" charset="0"/>
            </a:endParaRPr>
          </a:p>
        </p:txBody>
      </p:sp>
      <p:sp>
        <p:nvSpPr>
          <p:cNvPr id="13" name="Line Callout 1 31"/>
          <p:cNvSpPr>
            <a:spLocks/>
          </p:cNvSpPr>
          <p:nvPr/>
        </p:nvSpPr>
        <p:spPr bwMode="auto">
          <a:xfrm>
            <a:off x="6449059" y="5583643"/>
            <a:ext cx="2103120" cy="487313"/>
          </a:xfrm>
          <a:prstGeom prst="borderCallout1">
            <a:avLst>
              <a:gd name="adj1" fmla="val 50024"/>
              <a:gd name="adj2" fmla="val 70"/>
              <a:gd name="adj3" fmla="val 82473"/>
              <a:gd name="adj4" fmla="val -28099"/>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rot="0" spcFirstLastPara="0" vertOverflow="overflow" horzOverflow="overflow" vert="horz" wrap="square" lIns="88900" tIns="88900" rIns="0" bIns="88900" numCol="1" spcCol="0" rtlCol="0" fromWordArt="0" anchor="ctr" anchorCtr="0" forceAA="0" compatLnSpc="1">
            <a:prstTxWarp prst="textNoShape">
              <a:avLst/>
            </a:prstTxWarp>
            <a:spAutoFit/>
          </a:bodyPr>
          <a:lstStyle/>
          <a:p>
            <a:pPr algn="ctr"/>
            <a:r>
              <a:rPr lang="en-US" sz="2000" b="1" dirty="0">
                <a:solidFill>
                  <a:srgbClr val="FFFFFF"/>
                </a:solidFill>
              </a:rPr>
              <a:t>subtotal for US</a:t>
            </a:r>
          </a:p>
        </p:txBody>
      </p:sp>
      <p:sp>
        <p:nvSpPr>
          <p:cNvPr id="16" name="Line Callout 1 31"/>
          <p:cNvSpPr>
            <a:spLocks/>
          </p:cNvSpPr>
          <p:nvPr/>
        </p:nvSpPr>
        <p:spPr bwMode="auto">
          <a:xfrm>
            <a:off x="6449060" y="6202917"/>
            <a:ext cx="2103120" cy="487313"/>
          </a:xfrm>
          <a:prstGeom prst="borderCallout1">
            <a:avLst>
              <a:gd name="adj1" fmla="val 18750"/>
              <a:gd name="adj2" fmla="val 0"/>
              <a:gd name="adj3" fmla="val 43029"/>
              <a:gd name="adj4" fmla="val -3012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rot="0" spcFirstLastPara="0" vertOverflow="overflow" horzOverflow="overflow" vert="horz" wrap="square" lIns="88900" tIns="88900" rIns="88900" bIns="88900" numCol="1" spcCol="0" rtlCol="0" fromWordArt="0" anchor="ctr" anchorCtr="0" forceAA="0" compatLnSpc="1">
            <a:prstTxWarp prst="textNoShape">
              <a:avLst/>
            </a:prstTxWarp>
            <a:spAutoFit/>
          </a:bodyPr>
          <a:lstStyle/>
          <a:p>
            <a:pPr algn="ctr"/>
            <a:r>
              <a:rPr lang="en-US" sz="2000" b="1" dirty="0">
                <a:solidFill>
                  <a:srgbClr val="FFFFFF"/>
                </a:solidFill>
              </a:rPr>
              <a:t>grand total </a:t>
            </a:r>
          </a:p>
        </p:txBody>
      </p:sp>
      <p:sp>
        <p:nvSpPr>
          <p:cNvPr id="3" name="Line Callout 1 2"/>
          <p:cNvSpPr/>
          <p:nvPr/>
        </p:nvSpPr>
        <p:spPr bwMode="auto">
          <a:xfrm>
            <a:off x="6449060" y="3094087"/>
            <a:ext cx="2101174" cy="487313"/>
          </a:xfrm>
          <a:prstGeom prst="borderCallout1">
            <a:avLst>
              <a:gd name="adj1" fmla="val 35429"/>
              <a:gd name="adj2" fmla="val -627"/>
              <a:gd name="adj3" fmla="val 65428"/>
              <a:gd name="adj4" fmla="val -3344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subtotal for AU </a:t>
            </a:r>
          </a:p>
        </p:txBody>
      </p:sp>
    </p:spTree>
    <p:extLst>
      <p:ext uri="{BB962C8B-B14F-4D97-AF65-F5344CB8AC3E}">
        <p14:creationId xmlns:p14="http://schemas.microsoft.com/office/powerpoint/2010/main" val="762102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a:xfrm>
            <a:off x="685800" y="1074739"/>
            <a:ext cx="7848600" cy="1135062"/>
          </a:xfrm>
        </p:spPr>
        <p:txBody>
          <a:bodyPr/>
          <a:lstStyle/>
          <a:p>
            <a:r>
              <a:rPr lang="en-US" dirty="0"/>
              <a:t>Modify the previous report to display only employees earning less than 25,500. </a:t>
            </a:r>
            <a:r>
              <a:rPr lang="en-US" baseline="0" dirty="0"/>
              <a:t>Which WHERE statement (or statements) results in the most efficient processing?</a:t>
            </a:r>
            <a:endParaRPr lang="en-US" sz="800" b="1" dirty="0"/>
          </a:p>
        </p:txBody>
      </p:sp>
      <p:sp>
        <p:nvSpPr>
          <p:cNvPr id="2"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p104a03</a:t>
            </a:r>
          </a:p>
        </p:txBody>
      </p:sp>
      <p:sp>
        <p:nvSpPr>
          <p:cNvPr id="7" name="Rectangle 6"/>
          <p:cNvSpPr/>
          <p:nvPr/>
        </p:nvSpPr>
        <p:spPr>
          <a:xfrm>
            <a:off x="685800" y="2303903"/>
            <a:ext cx="7863840" cy="3632789"/>
          </a:xfrm>
          <a:prstGeom prst="rect">
            <a:avLst/>
          </a:prstGeom>
          <a:solidFill>
            <a:srgbClr val="FFFFFF"/>
          </a:solidFill>
          <a:ln w="38100" cmpd="sng">
            <a:solidFill>
              <a:schemeClr val="tx2"/>
            </a:solidFill>
          </a:ln>
        </p:spPr>
        <p:txBody>
          <a:bodyPr wrap="square" lIns="88900" tIns="88900" rIns="0" bIns="88900">
            <a:spAutoFit/>
          </a:bodyPr>
          <a:lstStyle/>
          <a:p>
            <a:pPr>
              <a:lnSpc>
                <a:spcPct val="85000"/>
              </a:lnSpc>
            </a:pPr>
            <a:r>
              <a:rPr lang="en-US" b="1" dirty="0">
                <a:solidFill>
                  <a:srgbClr val="000000"/>
                </a:solidFill>
                <a:latin typeface="Courier New"/>
              </a:rPr>
              <a:t>proc sort data=orion.sales</a:t>
            </a:r>
          </a:p>
          <a:p>
            <a:pPr>
              <a:lnSpc>
                <a:spcPct val="85000"/>
              </a:lnSpc>
            </a:pPr>
            <a:r>
              <a:rPr lang="en-US" b="1" dirty="0">
                <a:solidFill>
                  <a:srgbClr val="000000"/>
                </a:solidFill>
                <a:latin typeface="Courier New"/>
              </a:rPr>
              <a:t>	     out=work.sales;</a:t>
            </a:r>
          </a:p>
          <a:p>
            <a:pPr>
              <a:lnSpc>
                <a:spcPct val="85000"/>
              </a:lnSpc>
            </a:pPr>
            <a:r>
              <a:rPr lang="en-US" b="1" dirty="0">
                <a:solidFill>
                  <a:srgbClr val="000000"/>
                </a:solidFill>
                <a:latin typeface="Courier New"/>
              </a:rPr>
              <a:t>   /* where Salary&lt;25500; */</a:t>
            </a:r>
          </a:p>
          <a:p>
            <a:pPr>
              <a:lnSpc>
                <a:spcPct val="85000"/>
              </a:lnSpc>
            </a:pPr>
            <a:r>
              <a:rPr lang="en-US" b="1" dirty="0">
                <a:solidFill>
                  <a:srgbClr val="000000"/>
                </a:solidFill>
                <a:latin typeface="Courier New"/>
              </a:rPr>
              <a:t>   by Country descending Salary;</a:t>
            </a:r>
          </a:p>
          <a:p>
            <a:pPr>
              <a:lnSpc>
                <a:spcPct val="85000"/>
              </a:lnSpc>
            </a:pPr>
            <a:r>
              <a:rPr lang="en-US" b="1" dirty="0">
                <a:solidFill>
                  <a:srgbClr val="000000"/>
                </a:solidFill>
                <a:latin typeface="Courier New"/>
              </a:rPr>
              <a:t>run;</a:t>
            </a:r>
          </a:p>
          <a:p>
            <a:pPr>
              <a:lnSpc>
                <a:spcPct val="85000"/>
              </a:lnSpc>
            </a:pPr>
            <a:r>
              <a:rPr lang="en-US" b="1" dirty="0">
                <a:solidFill>
                  <a:srgbClr val="000000"/>
                </a:solidFill>
                <a:latin typeface="Courier New"/>
              </a:rPr>
              <a:t>proc print data=work.sales noobs;</a:t>
            </a:r>
          </a:p>
          <a:p>
            <a:pPr>
              <a:lnSpc>
                <a:spcPct val="85000"/>
              </a:lnSpc>
            </a:pPr>
            <a:r>
              <a:rPr lang="en-US" b="1" dirty="0">
                <a:solidFill>
                  <a:srgbClr val="000000"/>
                </a:solidFill>
                <a:latin typeface="Courier New"/>
              </a:rPr>
              <a:t>   by Country;</a:t>
            </a:r>
          </a:p>
          <a:p>
            <a:pPr>
              <a:lnSpc>
                <a:spcPct val="85000"/>
              </a:lnSpc>
            </a:pPr>
            <a:r>
              <a:rPr lang="en-US" b="1" dirty="0">
                <a:solidFill>
                  <a:srgbClr val="000000"/>
                </a:solidFill>
                <a:latin typeface="Courier New"/>
              </a:rPr>
              <a:t>   sum Salary;</a:t>
            </a:r>
          </a:p>
          <a:p>
            <a:pPr>
              <a:lnSpc>
                <a:spcPct val="85000"/>
              </a:lnSpc>
            </a:pPr>
            <a:r>
              <a:rPr lang="en-US" b="1" dirty="0">
                <a:solidFill>
                  <a:srgbClr val="000000"/>
                </a:solidFill>
                <a:latin typeface="Courier New"/>
              </a:rPr>
              <a:t>   /*	 where Salary&lt;25500; */</a:t>
            </a:r>
          </a:p>
          <a:p>
            <a:pPr>
              <a:lnSpc>
                <a:spcPct val="85000"/>
              </a:lnSpc>
            </a:pPr>
            <a:r>
              <a:rPr lang="en-US" b="1" dirty="0">
                <a:solidFill>
                  <a:srgbClr val="000000"/>
                </a:solidFill>
                <a:latin typeface="Courier New"/>
              </a:rPr>
              <a:t>   var</a:t>
            </a:r>
            <a:r>
              <a:rPr lang="en-US" b="1" dirty="0">
                <a:latin typeface="Courier New"/>
              </a:rPr>
              <a:t> First_Name Last_Name Gender Salary;</a:t>
            </a:r>
          </a:p>
          <a:p>
            <a:pPr>
              <a:lnSpc>
                <a:spcPct val="85000"/>
              </a:lnSpc>
            </a:pPr>
            <a:r>
              <a:rPr lang="en-US" b="1" dirty="0">
                <a:latin typeface="Courier New"/>
              </a:rPr>
              <a:t>run;</a:t>
            </a:r>
          </a:p>
        </p:txBody>
      </p:sp>
      <p:sp>
        <p:nvSpPr>
          <p:cNvPr id="5" name="Rectangle 4"/>
          <p:cNvSpPr/>
          <p:nvPr>
            <p:custDataLst>
              <p:tags r:id="rId2"/>
            </p:custDataLst>
          </p:nvPr>
        </p:nvSpPr>
        <p:spPr bwMode="auto">
          <a:xfrm>
            <a:off x="1341438" y="3014595"/>
            <a:ext cx="45641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1341438" y="4879971"/>
            <a:ext cx="45657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4.07 Multiple </a:t>
            </a:r>
            <a:r>
              <a:rPr lang="en-US" dirty="0"/>
              <a:t>Choice Poll</a:t>
            </a:r>
          </a:p>
        </p:txBody>
      </p:sp>
      <p:sp>
        <p:nvSpPr>
          <p:cNvPr id="2051" name="Rectangle 5"/>
          <p:cNvSpPr>
            <a:spLocks noGrp="1" noChangeArrowheads="1"/>
          </p:cNvSpPr>
          <p:nvPr>
            <p:ph idx="1"/>
          </p:nvPr>
        </p:nvSpPr>
        <p:spPr/>
        <p:txBody>
          <a:bodyPr/>
          <a:lstStyle/>
          <a:p>
            <a:pPr marL="0" indent="0"/>
            <a:r>
              <a:rPr lang="en-US" baseline="0" dirty="0"/>
              <a:t>Which WHERE statement (or statements) results in the most efficient processing?</a:t>
            </a:r>
            <a:endParaRPr lang="en-US" sz="800" b="1" dirty="0"/>
          </a:p>
          <a:p>
            <a:pPr lvl="1">
              <a:buClr>
                <a:schemeClr val="tx1"/>
              </a:buClr>
              <a:buSzTx/>
              <a:buFont typeface="Wingdings" pitchFamily="2" charset="2"/>
              <a:buAutoNum type="alphaLcPeriod"/>
            </a:pPr>
            <a:r>
              <a:rPr lang="en-US" dirty="0"/>
              <a:t>The WHERE statement in the PROC SORT step.</a:t>
            </a:r>
          </a:p>
          <a:p>
            <a:pPr lvl="1">
              <a:buClr>
                <a:schemeClr val="tx1"/>
              </a:buClr>
              <a:buSzTx/>
              <a:buFont typeface="Wingdings" pitchFamily="2" charset="2"/>
              <a:buAutoNum type="alphaLcPeriod"/>
            </a:pPr>
            <a:r>
              <a:rPr lang="en-US" dirty="0"/>
              <a:t>The WHERE statement in the PROC PRINT step.</a:t>
            </a:r>
          </a:p>
          <a:p>
            <a:pPr lvl="1">
              <a:buClr>
                <a:schemeClr val="tx1"/>
              </a:buClr>
              <a:buSzTx/>
              <a:buFont typeface="Wingdings" pitchFamily="2" charset="2"/>
              <a:buAutoNum type="alphaLcPeriod"/>
            </a:pPr>
            <a:r>
              <a:rPr lang="en-US" dirty="0"/>
              <a:t>Both WHERE statements are needed.</a:t>
            </a:r>
          </a:p>
          <a:p>
            <a:pPr lvl="1">
              <a:buClr>
                <a:schemeClr val="tx1"/>
              </a:buClr>
              <a:buSzTx/>
              <a:buFont typeface="Wingdings" pitchFamily="2" charset="2"/>
              <a:buAutoNum type="alphaLcPeriod"/>
            </a:pPr>
            <a:r>
              <a:rPr lang="en-US" dirty="0"/>
              <a:t>The WHERE statements are equally efficient.</a:t>
            </a: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4.07 Multiple </a:t>
            </a:r>
            <a:r>
              <a:rPr lang="en-US" dirty="0"/>
              <a:t>Choice Poll – Correct Answer</a:t>
            </a:r>
          </a:p>
        </p:txBody>
      </p:sp>
      <p:sp>
        <p:nvSpPr>
          <p:cNvPr id="2051" name="Rectangle 5"/>
          <p:cNvSpPr>
            <a:spLocks noGrp="1" noChangeArrowheads="1"/>
          </p:cNvSpPr>
          <p:nvPr>
            <p:ph idx="1"/>
          </p:nvPr>
        </p:nvSpPr>
        <p:spPr>
          <a:xfrm>
            <a:off x="685800" y="1074738"/>
            <a:ext cx="7848600" cy="5097462"/>
          </a:xfrm>
        </p:spPr>
        <p:txBody>
          <a:bodyPr/>
          <a:lstStyle/>
          <a:p>
            <a:pPr marL="0" indent="0"/>
            <a:r>
              <a:rPr lang="en-US" baseline="0" dirty="0"/>
              <a:t>Which WHERE statement (or statements) results in the most efficient processing?</a:t>
            </a:r>
            <a:endParaRPr lang="en-US" sz="800" b="1" dirty="0"/>
          </a:p>
          <a:p>
            <a:pPr lvl="1">
              <a:buClr>
                <a:schemeClr val="tx1"/>
              </a:buClr>
              <a:buSzTx/>
              <a:buFont typeface="Wingdings" pitchFamily="2" charset="2"/>
              <a:buAutoNum type="alphaLcPeriod"/>
            </a:pPr>
            <a:r>
              <a:rPr lang="en-US" dirty="0"/>
              <a:t>The WHERE statement in the PROC SORT step.</a:t>
            </a:r>
          </a:p>
          <a:p>
            <a:pPr lvl="1">
              <a:buClr>
                <a:schemeClr val="tx1"/>
              </a:buClr>
              <a:buSzTx/>
              <a:buFont typeface="Wingdings" pitchFamily="2" charset="2"/>
              <a:buAutoNum type="alphaLcPeriod"/>
            </a:pPr>
            <a:r>
              <a:rPr lang="en-US" dirty="0"/>
              <a:t>The WHERE statement in the PROC PRINT step.</a:t>
            </a:r>
          </a:p>
          <a:p>
            <a:pPr lvl="1">
              <a:buClr>
                <a:schemeClr val="tx1"/>
              </a:buClr>
              <a:buSzTx/>
              <a:buFont typeface="Wingdings" pitchFamily="2" charset="2"/>
              <a:buAutoNum type="alphaLcPeriod"/>
            </a:pPr>
            <a:r>
              <a:rPr lang="en-US" dirty="0"/>
              <a:t>Both WHERE statements are needed.</a:t>
            </a:r>
          </a:p>
          <a:p>
            <a:pPr lvl="1">
              <a:buClr>
                <a:schemeClr val="tx1"/>
              </a:buClr>
              <a:buSzTx/>
              <a:buFont typeface="Wingdings" pitchFamily="2" charset="2"/>
              <a:buAutoNum type="alphaLcPeriod"/>
            </a:pPr>
            <a:r>
              <a:rPr lang="en-US" dirty="0"/>
              <a:t>The WHERE statements are equally efficient.</a:t>
            </a:r>
          </a:p>
          <a:p>
            <a:pPr>
              <a:buFont typeface="Wingdings" pitchFamily="2" charset="2"/>
              <a:buAutoNum type="alphaLcPeriod"/>
            </a:pPr>
            <a:endParaRPr lang="en-US" sz="1200" dirty="0"/>
          </a:p>
          <a:p>
            <a:pPr marL="1588" lvl="1" indent="0">
              <a:buClr>
                <a:schemeClr val="tx1"/>
              </a:buClr>
              <a:buSzTx/>
              <a:buNone/>
            </a:pPr>
            <a:r>
              <a:rPr lang="en-US" b="1" dirty="0"/>
              <a:t>Subsetting in PROC SORT is more efficient. It selects and sorts only the required observations.</a:t>
            </a:r>
          </a:p>
          <a:p>
            <a:pPr marL="1588" lvl="1" indent="0">
              <a:buClr>
                <a:schemeClr val="tx1"/>
              </a:buClr>
              <a:buSzTx/>
              <a:buNone/>
            </a:pPr>
            <a:endParaRPr lang="en-US" sz="1200" b="1" dirty="0"/>
          </a:p>
          <a:p>
            <a:pPr marL="569913" lvl="1" indent="0">
              <a:buClr>
                <a:schemeClr val="tx1"/>
              </a:buClr>
              <a:buSzTx/>
              <a:buNone/>
            </a:pPr>
            <a:r>
              <a:rPr lang="en-US" b="1" dirty="0"/>
              <a:t>Be sure to use the OUT= option when you subset in PROC SORT or you will overwrite your original data set with the subset.</a:t>
            </a:r>
          </a:p>
        </p:txBody>
      </p:sp>
      <p:sp>
        <p:nvSpPr>
          <p:cNvPr id="2" name="Oval 1"/>
          <p:cNvSpPr/>
          <p:nvPr/>
        </p:nvSpPr>
        <p:spPr bwMode="auto">
          <a:xfrm>
            <a:off x="643224" y="1857832"/>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8" name="Program Name"/>
          <p:cNvSpPr txBox="1"/>
          <p:nvPr/>
        </p:nvSpPr>
        <p:spPr>
          <a:xfrm>
            <a:off x="7829550" y="6324600"/>
            <a:ext cx="1106393" cy="338554"/>
          </a:xfrm>
          <a:prstGeom prst="rect">
            <a:avLst/>
          </a:prstGeom>
          <a:noFill/>
        </p:spPr>
        <p:txBody>
          <a:bodyPr vert="horz" wrap="none" rtlCol="0">
            <a:spAutoFit/>
          </a:bodyPr>
          <a:lstStyle/>
          <a:p>
            <a:pPr algn="r"/>
            <a:r>
              <a:rPr lang="en-US" sz="1600" b="1" dirty="0"/>
              <a:t>p104a03s</a:t>
            </a:r>
          </a:p>
        </p:txBody>
      </p:sp>
      <p:pic>
        <p:nvPicPr>
          <p:cNvPr id="3" name="Picture 2"/>
          <p:cNvPicPr>
            <a:picLocks/>
          </p:cNvPicPr>
          <p:nvPr/>
        </p:nvPicPr>
        <p:blipFill>
          <a:blip r:embed="rId4">
            <a:extLst>
              <a:ext uri="{28A0092B-C50C-407E-A947-70E740481C1C}">
                <a14:useLocalDpi xmlns:a14="http://schemas.microsoft.com/office/drawing/2010/main" val="0"/>
              </a:ext>
            </a:extLst>
          </a:blip>
          <a:stretch>
            <a:fillRect/>
          </a:stretch>
        </p:blipFill>
        <p:spPr>
          <a:xfrm>
            <a:off x="641953" y="4724400"/>
            <a:ext cx="503174" cy="503174"/>
          </a:xfrm>
          <a:prstGeom prst="rect">
            <a:avLst/>
          </a:prstGeom>
        </p:spPr>
      </p:pic>
    </p:spTree>
    <p:custDataLst>
      <p:tags r:id="rId1"/>
    </p:custDataLst>
    <p:extLst>
      <p:ext uri="{BB962C8B-B14F-4D97-AF65-F5344CB8AC3E}">
        <p14:creationId xmlns:p14="http://schemas.microsoft.com/office/powerpoint/2010/main" val="362840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8347" y="1502076"/>
            <a:ext cx="8503920" cy="1656864"/>
          </a:xfrm>
          <a:prstGeom prst="rect">
            <a:avLst/>
          </a:prstGeom>
          <a:solidFill>
            <a:srgbClr val="FFFFFF"/>
          </a:solidFill>
          <a:ln w="38100" cmpd="sng">
            <a:solidFill>
              <a:schemeClr val="tx2"/>
            </a:solidFill>
          </a:ln>
        </p:spPr>
        <p:txBody>
          <a:bodyPr wrap="none" lIns="88900" tIns="88900" rIns="54864" bIns="88900">
            <a:spAutoFit/>
          </a:bodyPr>
          <a:lstStyle/>
          <a:p>
            <a:r>
              <a:rPr lang="en-US" sz="1600" b="1" dirty="0">
                <a:solidFill>
                  <a:srgbClr val="000000"/>
                </a:solidFill>
                <a:latin typeface="SAS Monospace"/>
              </a:rPr>
              <a:t>84   proc print data=orion.sales;</a:t>
            </a:r>
          </a:p>
          <a:p>
            <a:r>
              <a:rPr lang="en-US" sz="1600" b="1" dirty="0">
                <a:solidFill>
                  <a:srgbClr val="000000"/>
                </a:solidFill>
                <a:latin typeface="SAS Monospace"/>
              </a:rPr>
              <a:t>85      var Last_Name First_Name Salary;</a:t>
            </a:r>
          </a:p>
          <a:p>
            <a:r>
              <a:rPr lang="en-US" sz="1600" b="1" dirty="0">
                <a:solidFill>
                  <a:srgbClr val="000000"/>
                </a:solidFill>
                <a:latin typeface="SAS Monospace"/>
              </a:rPr>
              <a:t>86      sum salary;</a:t>
            </a:r>
          </a:p>
          <a:p>
            <a:r>
              <a:rPr lang="en-US" sz="1600" b="1" dirty="0">
                <a:solidFill>
                  <a:srgbClr val="000000"/>
                </a:solidFill>
                <a:latin typeface="SAS Monospace"/>
              </a:rPr>
              <a:t>87   run;</a:t>
            </a:r>
          </a:p>
          <a:p>
            <a:endParaRPr lang="en-US" sz="1600" b="1" dirty="0">
              <a:solidFill>
                <a:srgbClr val="000000"/>
              </a:solidFill>
              <a:latin typeface="SAS Monospace"/>
            </a:endParaRPr>
          </a:p>
          <a:p>
            <a:r>
              <a:rPr lang="en-US" sz="1600" b="1" dirty="0">
                <a:solidFill>
                  <a:srgbClr val="0000FF"/>
                </a:solidFill>
                <a:latin typeface="SAS Monospace"/>
              </a:rPr>
              <a:t>NOTE: There were 165 observations read from the data set ORION.SALES.</a:t>
            </a:r>
          </a:p>
        </p:txBody>
      </p:sp>
      <p:sp>
        <p:nvSpPr>
          <p:cNvPr id="2" name="Title 1"/>
          <p:cNvSpPr>
            <a:spLocks noGrp="1"/>
          </p:cNvSpPr>
          <p:nvPr>
            <p:ph type="title"/>
          </p:nvPr>
        </p:nvSpPr>
        <p:spPr/>
        <p:txBody>
          <a:bodyPr/>
          <a:lstStyle/>
          <a:p>
            <a:r>
              <a:rPr lang="en-US" dirty="0"/>
              <a:t>Viewing the Log</a:t>
            </a:r>
          </a:p>
        </p:txBody>
      </p:sp>
      <p:sp>
        <p:nvSpPr>
          <p:cNvPr id="3" name="Content Placeholder 2"/>
          <p:cNvSpPr>
            <a:spLocks noGrp="1"/>
          </p:cNvSpPr>
          <p:nvPr>
            <p:ph idx="1"/>
          </p:nvPr>
        </p:nvSpPr>
        <p:spPr/>
        <p:txBody>
          <a:bodyPr/>
          <a:lstStyle/>
          <a:p>
            <a:r>
              <a:rPr lang="en-US" dirty="0"/>
              <a:t>Partial SAS Log</a:t>
            </a:r>
          </a:p>
          <a:p>
            <a:endParaRPr lang="en-US" dirty="0"/>
          </a:p>
          <a:p>
            <a:endParaRPr lang="en-US" dirty="0"/>
          </a:p>
          <a:p>
            <a:endParaRPr lang="en-US" dirty="0"/>
          </a:p>
          <a:p>
            <a:endParaRPr lang="en-US" dirty="0"/>
          </a:p>
          <a:p>
            <a:endParaRPr lang="en-US" b="1" dirty="0">
              <a:sym typeface="Wingdings"/>
            </a:endParaRPr>
          </a:p>
          <a:p>
            <a:r>
              <a:rPr lang="en-US" b="1" dirty="0">
                <a:sym typeface="Wingdings"/>
              </a:rPr>
              <a:t> </a:t>
            </a:r>
            <a:r>
              <a:rPr lang="en-US" dirty="0">
                <a:sym typeface="Wingdings"/>
              </a:rPr>
              <a:t>  </a:t>
            </a:r>
            <a:r>
              <a:rPr lang="en-US" dirty="0"/>
              <a:t>The order of statements in a SAS procedure is </a:t>
            </a:r>
            <a:br>
              <a:rPr lang="en-US" dirty="0"/>
            </a:br>
            <a:r>
              <a:rPr lang="en-US" dirty="0"/>
              <a:t>       usually not important.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8</a:t>
            </a:fld>
            <a:endParaRPr lang="en-US" b="0" dirty="0">
              <a:latin typeface="Times New Roman" pitchFamily="18" charset="0"/>
            </a:endParaRPr>
          </a:p>
        </p:txBody>
      </p:sp>
      <p:sp>
        <p:nvSpPr>
          <p:cNvPr id="13" name="Rectangle 12"/>
          <p:cNvSpPr/>
          <p:nvPr>
            <p:custDataLst>
              <p:tags r:id="rId1"/>
            </p:custDataLst>
          </p:nvPr>
        </p:nvSpPr>
        <p:spPr bwMode="auto">
          <a:xfrm>
            <a:off x="1145628" y="2785005"/>
            <a:ext cx="7598979"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74649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4: Producing Detail Reports</a:t>
            </a:r>
          </a:p>
        </p:txBody>
      </p:sp>
      <p:graphicFrame>
        <p:nvGraphicFramePr>
          <p:cNvPr id="7" name="Group Organizer"/>
          <p:cNvGraphicFramePr>
            <a:graphicFrameLocks noGrp="1"/>
          </p:cNvGraphicFramePr>
          <p:nvPr>
            <p:extLst>
              <p:ext uri="{D42A27DB-BD31-4B8C-83A1-F6EECF244321}">
                <p14:modId xmlns:p14="http://schemas.microsoft.com/office/powerpoint/2010/main" val="667397557"/>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Subsetting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Sorting and Grouping Report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4.3 Enhancing Reports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20829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Include titles and footnotes in a report.</a:t>
            </a:r>
          </a:p>
          <a:p>
            <a:pPr lvl="1"/>
            <a:r>
              <a:rPr lang="en-US" dirty="0"/>
              <a:t>Use the LABEL statement to define descriptive column headings.</a:t>
            </a:r>
          </a:p>
          <a:p>
            <a:pPr lvl="1"/>
            <a:r>
              <a:rPr lang="en-US" dirty="0"/>
              <a:t>Control the use of column headings with the LABEL and SPLIT= options.</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82</a:t>
            </a:fld>
            <a:endParaRPr lang="en-US" b="0" dirty="0">
              <a:latin typeface="Times New Roman" pitchFamily="18" charset="0"/>
            </a:endParaRPr>
          </a:p>
        </p:txBody>
      </p:sp>
    </p:spTree>
    <p:extLst>
      <p:ext uri="{BB962C8B-B14F-4D97-AF65-F5344CB8AC3E}">
        <p14:creationId xmlns:p14="http://schemas.microsoft.com/office/powerpoint/2010/main" val="2775427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Enhance the payroll report by adding titles, footnotes, </a:t>
            </a:r>
            <a:br>
              <a:rPr lang="en-US" dirty="0"/>
            </a:br>
            <a:r>
              <a:rPr lang="en-US" dirty="0"/>
              <a:t>and descriptive column headings.</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83</a:t>
            </a:fld>
            <a:endParaRPr lang="en-US" b="0" dirty="0">
              <a:latin typeface="Times New Roman" pitchFamily="18" charset="0"/>
            </a:endParaRPr>
          </a:p>
        </p:txBody>
      </p:sp>
      <p:sp>
        <p:nvSpPr>
          <p:cNvPr id="13" name="Rectangle 12"/>
          <p:cNvSpPr/>
          <p:nvPr/>
        </p:nvSpPr>
        <p:spPr>
          <a:xfrm>
            <a:off x="692549" y="1981200"/>
            <a:ext cx="6546451" cy="1564531"/>
          </a:xfrm>
          <a:prstGeom prst="rect">
            <a:avLst/>
          </a:prstGeom>
          <a:solidFill>
            <a:srgbClr val="FFFFFF"/>
          </a:solidFill>
          <a:ln w="38100" cmpd="sng">
            <a:solidFill>
              <a:schemeClr val="tx2"/>
            </a:solidFill>
          </a:ln>
        </p:spPr>
        <p:txBody>
          <a:bodyPr wrap="square" lIns="88900" tIns="88900" rIns="88900" bIns="88900">
            <a:spAutoFit/>
          </a:bodyPr>
          <a:lstStyle/>
          <a:p>
            <a:r>
              <a:rPr lang="en-US" sz="2000" b="1" dirty="0">
                <a:solidFill>
                  <a:srgbClr val="000000"/>
                </a:solidFill>
                <a:latin typeface="SAS Monospace Bold" panose="020B0709020202020204" pitchFamily="49" charset="0"/>
              </a:rPr>
              <a:t> </a:t>
            </a:r>
            <a:r>
              <a:rPr lang="en-US" sz="2000" dirty="0">
                <a:solidFill>
                  <a:srgbClr val="000000"/>
                </a:solidFill>
                <a:latin typeface="SAS Monospace Bold" panose="020B0709020202020204" pitchFamily="49" charset="0"/>
              </a:rPr>
              <a:t>Obs</a:t>
            </a:r>
            <a:r>
              <a:rPr lang="en-US" sz="2000" b="1" dirty="0">
                <a:solidFill>
                  <a:srgbClr val="000000"/>
                </a:solidFill>
                <a:latin typeface="SAS Monospace Bold" panose="020B0709020202020204" pitchFamily="49" charset="0"/>
              </a:rPr>
              <a:t>  </a:t>
            </a:r>
            <a:r>
              <a:rPr lang="en-US" sz="2000" dirty="0" err="1">
                <a:solidFill>
                  <a:srgbClr val="000000"/>
                </a:solidFill>
                <a:latin typeface="SAS Monospace Bold" panose="020B0709020202020204" pitchFamily="49" charset="0"/>
              </a:rPr>
              <a:t>Employee_ID</a:t>
            </a:r>
            <a:r>
              <a:rPr lang="en-US" sz="2000" dirty="0">
                <a:solidFill>
                  <a:srgbClr val="000000"/>
                </a:solidFill>
                <a:latin typeface="SAS Monospace Bold" panose="020B0709020202020204" pitchFamily="49" charset="0"/>
              </a:rPr>
              <a:t>   </a:t>
            </a:r>
            <a:r>
              <a:rPr lang="en-US" sz="2000" dirty="0" err="1">
                <a:solidFill>
                  <a:srgbClr val="000000"/>
                </a:solidFill>
                <a:latin typeface="SAS Monospace Bold" panose="020B0709020202020204" pitchFamily="49" charset="0"/>
              </a:rPr>
              <a:t>Last_Name</a:t>
            </a:r>
            <a:r>
              <a:rPr lang="en-US" sz="2000" dirty="0">
                <a:solidFill>
                  <a:srgbClr val="000000"/>
                </a:solidFill>
                <a:latin typeface="SAS Monospace Bold" panose="020B0709020202020204" pitchFamily="49" charset="0"/>
              </a:rPr>
              <a:t>     Salary</a:t>
            </a:r>
          </a:p>
          <a:p>
            <a:endParaRPr lang="en-US" sz="1000" dirty="0">
              <a:solidFill>
                <a:srgbClr val="000000"/>
              </a:solidFill>
              <a:latin typeface="SAS Monospace Bold" panose="020B0709020202020204" pitchFamily="49" charset="0"/>
            </a:endParaRPr>
          </a:p>
          <a:p>
            <a:r>
              <a:rPr lang="en-US" sz="2000" dirty="0">
                <a:solidFill>
                  <a:srgbClr val="000000"/>
                </a:solidFill>
                <a:latin typeface="SAS Monospace Bold" panose="020B0709020202020204" pitchFamily="49" charset="0"/>
              </a:rPr>
              <a:t>  1          9999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p>
          <a:p>
            <a:r>
              <a:rPr lang="en-US" sz="2000" dirty="0">
                <a:solidFill>
                  <a:srgbClr val="000000"/>
                </a:solidFill>
                <a:latin typeface="SAS Monospace Bold" panose="020B0709020202020204" pitchFamily="49" charset="0"/>
              </a:rPr>
              <a:t>  2          9999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p>
          <a:p>
            <a:r>
              <a:rPr lang="en-US" sz="2000" dirty="0">
                <a:solidFill>
                  <a:srgbClr val="000000"/>
                </a:solidFill>
                <a:latin typeface="SAS Monospace Bold" panose="020B0709020202020204" pitchFamily="49" charset="0"/>
              </a:rPr>
              <a:t>  3          9999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endParaRPr lang="en-US" sz="2000" dirty="0">
              <a:latin typeface="SAS Monospace Bold" panose="020B0709020202020204" pitchFamily="49" charset="0"/>
            </a:endParaRPr>
          </a:p>
        </p:txBody>
      </p:sp>
      <p:pic>
        <p:nvPicPr>
          <p:cNvPr id="1026" name="Picture 2" descr="L:\graphics\arrow_swoop_rt_2_noShad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7354" y="2105428"/>
            <a:ext cx="8001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graphics\man_computer_sa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62" y="4352925"/>
            <a:ext cx="20955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362201" y="3462278"/>
            <a:ext cx="6584414" cy="3103414"/>
          </a:xfrm>
          <a:prstGeom prst="rect">
            <a:avLst/>
          </a:prstGeom>
          <a:solidFill>
            <a:srgbClr val="FFFFFF"/>
          </a:solidFill>
          <a:ln w="38100" cmpd="sng">
            <a:solidFill>
              <a:schemeClr val="tx2"/>
            </a:solidFill>
          </a:ln>
        </p:spPr>
        <p:txBody>
          <a:bodyPr wrap="square" lIns="88900" tIns="88900" rIns="88900" bIns="88900">
            <a:spAutoFit/>
          </a:bodyPr>
          <a:lstStyle/>
          <a:p>
            <a:r>
              <a:rPr lang="en-US" sz="2000" b="1" dirty="0">
                <a:solidFill>
                  <a:srgbClr val="000000"/>
                </a:solidFill>
                <a:latin typeface="SAS Monospace Bold" panose="020B0709020202020204" pitchFamily="49" charset="0"/>
              </a:rPr>
              <a:t>          </a:t>
            </a:r>
            <a:r>
              <a:rPr lang="en-US" sz="2000" dirty="0">
                <a:solidFill>
                  <a:srgbClr val="000000"/>
                </a:solidFill>
                <a:latin typeface="SAS Monospace Bold" panose="020B0709020202020204" pitchFamily="49" charset="0"/>
              </a:rPr>
              <a:t>Orion Star Sales Staff                 </a:t>
            </a:r>
          </a:p>
          <a:p>
            <a:r>
              <a:rPr lang="en-US" sz="2000" dirty="0">
                <a:solidFill>
                  <a:srgbClr val="000000"/>
                </a:solidFill>
                <a:latin typeface="SAS Monospace Bold" panose="020B0709020202020204" pitchFamily="49" charset="0"/>
              </a:rPr>
              <a:t>              Salary Report</a:t>
            </a:r>
          </a:p>
          <a:p>
            <a:endParaRPr lang="en-US" sz="1000" dirty="0">
              <a:solidFill>
                <a:srgbClr val="000000"/>
              </a:solidFill>
              <a:latin typeface="SAS Monospace Bold" panose="020B0709020202020204" pitchFamily="49" charset="0"/>
            </a:endParaRPr>
          </a:p>
          <a:p>
            <a:r>
              <a:rPr lang="en-US" sz="2000" dirty="0">
                <a:solidFill>
                  <a:srgbClr val="000000"/>
                </a:solidFill>
                <a:latin typeface="SAS Monospace Bold" panose="020B0709020202020204" pitchFamily="49" charset="0"/>
              </a:rPr>
              <a:t> </a:t>
            </a:r>
            <a:r>
              <a:rPr lang="en-US" sz="2000" dirty="0" err="1">
                <a:solidFill>
                  <a:srgbClr val="000000"/>
                </a:solidFill>
                <a:latin typeface="SAS Monospace Bold" panose="020B0709020202020204" pitchFamily="49" charset="0"/>
              </a:rPr>
              <a:t>Obs</a:t>
            </a:r>
            <a:r>
              <a:rPr lang="en-US" sz="2000" dirty="0">
                <a:solidFill>
                  <a:srgbClr val="000000"/>
                </a:solidFill>
                <a:latin typeface="SAS Monospace Bold" panose="020B0709020202020204" pitchFamily="49" charset="0"/>
              </a:rPr>
              <a:t> Employee ID  Last Name  Annual Salary</a:t>
            </a:r>
          </a:p>
          <a:p>
            <a:endParaRPr lang="en-US" sz="2000" dirty="0">
              <a:solidFill>
                <a:srgbClr val="000000"/>
              </a:solidFill>
              <a:latin typeface="SAS Monospace Bold" panose="020B0709020202020204" pitchFamily="49" charset="0"/>
            </a:endParaRPr>
          </a:p>
          <a:p>
            <a:r>
              <a:rPr lang="en-US" sz="2000" dirty="0">
                <a:solidFill>
                  <a:srgbClr val="000000"/>
                </a:solidFill>
                <a:latin typeface="SAS Monospace Bold" panose="020B0709020202020204" pitchFamily="49" charset="0"/>
              </a:rPr>
              <a:t>  1         9999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p>
          <a:p>
            <a:r>
              <a:rPr lang="en-US" sz="2000" dirty="0">
                <a:solidFill>
                  <a:srgbClr val="000000"/>
                </a:solidFill>
                <a:latin typeface="SAS Monospace Bold" panose="020B0709020202020204" pitchFamily="49" charset="0"/>
              </a:rPr>
              <a:t>  2         9999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p>
          <a:p>
            <a:r>
              <a:rPr lang="en-US" sz="2000" dirty="0">
                <a:solidFill>
                  <a:srgbClr val="000000"/>
                </a:solidFill>
                <a:latin typeface="SAS Monospace Bold" panose="020B0709020202020204" pitchFamily="49" charset="0"/>
              </a:rPr>
              <a:t>  3         9999  </a:t>
            </a:r>
            <a:r>
              <a:rPr lang="en-US" sz="2000" dirty="0" err="1">
                <a:solidFill>
                  <a:srgbClr val="000000"/>
                </a:solidFill>
                <a:latin typeface="SAS Monospace Bold" panose="020B0709020202020204" pitchFamily="49" charset="0"/>
              </a:rPr>
              <a:t>xxxxxxxxxx</a:t>
            </a:r>
            <a:r>
              <a:rPr lang="en-US" sz="2000" dirty="0">
                <a:solidFill>
                  <a:srgbClr val="000000"/>
                </a:solidFill>
                <a:latin typeface="SAS Monospace Bold" panose="020B0709020202020204" pitchFamily="49" charset="0"/>
              </a:rPr>
              <a:t>         99999</a:t>
            </a:r>
          </a:p>
          <a:p>
            <a:endParaRPr lang="en-US" sz="2000" dirty="0">
              <a:solidFill>
                <a:srgbClr val="000000"/>
              </a:solidFill>
              <a:latin typeface="SAS Monospace Bold" panose="020B0709020202020204" pitchFamily="49" charset="0"/>
            </a:endParaRPr>
          </a:p>
          <a:p>
            <a:r>
              <a:rPr lang="en-US" sz="2000" dirty="0">
                <a:solidFill>
                  <a:srgbClr val="000000"/>
                </a:solidFill>
                <a:latin typeface="SAS Monospace Bold" panose="020B0709020202020204" pitchFamily="49" charset="0"/>
              </a:rPr>
              <a:t>               Confidential</a:t>
            </a:r>
            <a:endParaRPr lang="en-US" sz="2000" dirty="0">
              <a:latin typeface="SAS Monospace Bold" panose="020B0709020202020204" pitchFamily="49" charset="0"/>
            </a:endParaRPr>
          </a:p>
        </p:txBody>
      </p:sp>
      <p:sp>
        <p:nvSpPr>
          <p:cNvPr id="10" name="Rectangle 9"/>
          <p:cNvSpPr/>
          <p:nvPr>
            <p:custDataLst>
              <p:tags r:id="rId1"/>
            </p:custDataLst>
          </p:nvPr>
        </p:nvSpPr>
        <p:spPr bwMode="auto">
          <a:xfrm>
            <a:off x="3966852" y="3563351"/>
            <a:ext cx="3380552"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2"/>
            </p:custDataLst>
          </p:nvPr>
        </p:nvSpPr>
        <p:spPr bwMode="auto">
          <a:xfrm>
            <a:off x="4577580" y="3868151"/>
            <a:ext cx="2031500"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Rectangle 14"/>
          <p:cNvSpPr/>
          <p:nvPr>
            <p:custDataLst>
              <p:tags r:id="rId3"/>
            </p:custDataLst>
          </p:nvPr>
        </p:nvSpPr>
        <p:spPr bwMode="auto">
          <a:xfrm>
            <a:off x="4724400" y="6131414"/>
            <a:ext cx="1828800"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4"/>
            </p:custDataLst>
          </p:nvPr>
        </p:nvSpPr>
        <p:spPr bwMode="auto">
          <a:xfrm>
            <a:off x="3195320" y="4312920"/>
            <a:ext cx="1702193"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5"/>
            </p:custDataLst>
          </p:nvPr>
        </p:nvSpPr>
        <p:spPr bwMode="auto">
          <a:xfrm>
            <a:off x="5166360" y="4312920"/>
            <a:ext cx="1440472"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6"/>
            </p:custDataLst>
          </p:nvPr>
        </p:nvSpPr>
        <p:spPr bwMode="auto">
          <a:xfrm>
            <a:off x="6858001" y="4312920"/>
            <a:ext cx="1991118"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016134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Displaying Titles and Footnotes</a:t>
            </a:r>
          </a:p>
        </p:txBody>
      </p:sp>
      <p:sp>
        <p:nvSpPr>
          <p:cNvPr id="17" name="Content Placeholder 2"/>
          <p:cNvSpPr>
            <a:spLocks noGrp="1"/>
          </p:cNvSpPr>
          <p:nvPr>
            <p:ph idx="1"/>
          </p:nvPr>
        </p:nvSpPr>
        <p:spPr/>
        <p:txBody>
          <a:bodyPr/>
          <a:lstStyle/>
          <a:p>
            <a:r>
              <a:rPr lang="en-US" dirty="0"/>
              <a:t>Use TITLE and FOOTNOTE statements to enhance the report.</a:t>
            </a:r>
          </a:p>
        </p:txBody>
      </p:sp>
      <p:sp>
        <p:nvSpPr>
          <p:cNvPr id="11" name="Slide Number Placeholder 3"/>
          <p:cNvSpPr>
            <a:spLocks noGrp="1"/>
          </p:cNvSpPr>
          <p:nvPr>
            <p:ph type="sldNum" sz="quarter" idx="10"/>
          </p:nvPr>
        </p:nvSpPr>
        <p:spPr/>
        <p:txBody>
          <a:bodyPr/>
          <a:lstStyle/>
          <a:p>
            <a:pPr>
              <a:defRPr/>
            </a:pPr>
            <a:fld id="{8FAD872E-2524-49E9-9B5F-425ACA84B990}" type="slidenum">
              <a:rPr lang="en-US"/>
              <a:pPr>
                <a:defRPr/>
              </a:pPr>
              <a:t>84</a:t>
            </a:fld>
            <a:endParaRPr lang="en-US" b="0" dirty="0">
              <a:latin typeface="Times New Roman" pitchFamily="18" charset="0"/>
            </a:endParaRPr>
          </a:p>
        </p:txBody>
      </p:sp>
      <p:sp>
        <p:nvSpPr>
          <p:cNvPr id="36870" name="Rectangle 10"/>
          <p:cNvSpPr>
            <a:spLocks noChangeArrowheads="1"/>
          </p:cNvSpPr>
          <p:nvPr/>
        </p:nvSpPr>
        <p:spPr bwMode="auto">
          <a:xfrm>
            <a:off x="685801" y="1935775"/>
            <a:ext cx="7753402" cy="3555845"/>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pPr>
            <a:r>
              <a:rPr lang="en-US" b="1" dirty="0">
                <a:solidFill>
                  <a:srgbClr val="000000"/>
                </a:solidFill>
                <a:latin typeface="Courier New" pitchFamily="49" charset="0"/>
              </a:rPr>
              <a:t>title1 'Orion Star Sales Staff';</a:t>
            </a:r>
          </a:p>
          <a:p>
            <a:pPr>
              <a:lnSpc>
                <a:spcPct val="85000"/>
              </a:lnSpc>
            </a:pPr>
            <a:r>
              <a:rPr lang="en-US" b="1" dirty="0">
                <a:solidFill>
                  <a:srgbClr val="000000"/>
                </a:solidFill>
                <a:latin typeface="Courier New" pitchFamily="49" charset="0"/>
              </a:rPr>
              <a:t>title2 'Salary Report';</a:t>
            </a:r>
          </a:p>
          <a:p>
            <a:pPr>
              <a:lnSpc>
                <a:spcPct val="85000"/>
              </a:lnSpc>
            </a:pPr>
            <a:endParaRPr lang="en-US" b="1" dirty="0">
              <a:solidFill>
                <a:srgbClr val="000000"/>
              </a:solidFill>
              <a:latin typeface="Courier New" pitchFamily="49" charset="0"/>
            </a:endParaRPr>
          </a:p>
          <a:p>
            <a:pPr>
              <a:lnSpc>
                <a:spcPct val="85000"/>
              </a:lnSpc>
            </a:pPr>
            <a:r>
              <a:rPr lang="en-US" b="1" dirty="0">
                <a:solidFill>
                  <a:srgbClr val="000000"/>
                </a:solidFill>
                <a:latin typeface="Courier New" pitchFamily="49" charset="0"/>
              </a:rPr>
              <a:t>footnote1 'Confidential';</a:t>
            </a:r>
          </a:p>
          <a:p>
            <a:pPr>
              <a:lnSpc>
                <a:spcPct val="85000"/>
              </a:lnSpc>
            </a:pPr>
            <a:endParaRPr lang="en-US" b="1" dirty="0">
              <a:solidFill>
                <a:srgbClr val="000000"/>
              </a:solidFill>
              <a:latin typeface="Courier New" pitchFamily="49" charset="0"/>
            </a:endParaRPr>
          </a:p>
          <a:p>
            <a:pPr>
              <a:lnSpc>
                <a:spcPct val="85000"/>
              </a:lnSpc>
            </a:pPr>
            <a:r>
              <a:rPr lang="en-US" b="1" dirty="0">
                <a:solidFill>
                  <a:srgbClr val="000000"/>
                </a:solidFill>
                <a:latin typeface="Courier New" pitchFamily="49" charset="0"/>
              </a:rPr>
              <a:t>proc print data=orion.sales;</a:t>
            </a:r>
          </a:p>
          <a:p>
            <a:pPr>
              <a:lnSpc>
                <a:spcPct val="85000"/>
              </a:lnSpc>
            </a:pPr>
            <a:r>
              <a:rPr lang="en-US" b="1" dirty="0">
                <a:solidFill>
                  <a:srgbClr val="000000"/>
                </a:solidFill>
                <a:latin typeface="Courier New" pitchFamily="49" charset="0"/>
              </a:rPr>
              <a:t>   var</a:t>
            </a:r>
            <a:r>
              <a:rPr lang="en-US" b="1" dirty="0">
                <a:latin typeface="Courier New" pitchFamily="49" charset="0"/>
              </a:rPr>
              <a:t> Employee_ID Last_Name Salary;</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title;</a:t>
            </a:r>
          </a:p>
          <a:p>
            <a:pPr>
              <a:lnSpc>
                <a:spcPct val="85000"/>
              </a:lnSpc>
            </a:pPr>
            <a:r>
              <a:rPr lang="en-US" b="1" dirty="0">
                <a:latin typeface="Courier New" pitchFamily="49" charset="0"/>
              </a:rPr>
              <a:t>footnote;</a:t>
            </a:r>
          </a:p>
        </p:txBody>
      </p:sp>
      <p:sp>
        <p:nvSpPr>
          <p:cNvPr id="36871" name="Text Box 4"/>
          <p:cNvSpPr txBox="1">
            <a:spLocks noChangeArrowheads="1"/>
          </p:cNvSpPr>
          <p:nvPr/>
        </p:nvSpPr>
        <p:spPr bwMode="auto">
          <a:xfrm>
            <a:off x="7945541" y="6324600"/>
            <a:ext cx="987322"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p104d11</a:t>
            </a:r>
          </a:p>
        </p:txBody>
      </p:sp>
      <p:sp>
        <p:nvSpPr>
          <p:cNvPr id="2" name="Rectangle 1"/>
          <p:cNvSpPr/>
          <p:nvPr>
            <p:custDataLst>
              <p:tags r:id="rId1"/>
            </p:custDataLst>
          </p:nvPr>
        </p:nvSpPr>
        <p:spPr bwMode="auto">
          <a:xfrm>
            <a:off x="742282" y="1986575"/>
            <a:ext cx="585216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742282" y="2297471"/>
            <a:ext cx="422998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3"/>
            </p:custDataLst>
          </p:nvPr>
        </p:nvSpPr>
        <p:spPr bwMode="auto">
          <a:xfrm>
            <a:off x="742281" y="2919263"/>
            <a:ext cx="459171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Rectangle 4"/>
          <p:cNvSpPr>
            <a:spLocks noChangeArrowheads="1"/>
          </p:cNvSpPr>
          <p:nvPr>
            <p:custDataLst>
              <p:tags r:id="rId4"/>
            </p:custDataLst>
          </p:nvPr>
        </p:nvSpPr>
        <p:spPr bwMode="auto">
          <a:xfrm>
            <a:off x="6750165" y="1681918"/>
            <a:ext cx="1787349"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none" lIns="88900" tIns="152400" rIns="88900" bIns="152400">
            <a:spAutoFit/>
          </a:bodyPr>
          <a:lstStyle/>
          <a:p>
            <a:r>
              <a:rPr lang="en-US" sz="2000" b="1" dirty="0"/>
              <a:t>TITLE</a:t>
            </a:r>
            <a:r>
              <a:rPr lang="en-US" sz="2000" b="1" i="1" dirty="0"/>
              <a:t>n </a:t>
            </a:r>
            <a:r>
              <a:rPr lang="en-US" sz="2000" dirty="0"/>
              <a:t>'</a:t>
            </a:r>
            <a:r>
              <a:rPr lang="en-US" sz="2000" i="1" dirty="0"/>
              <a:t>text </a:t>
            </a:r>
            <a:r>
              <a:rPr lang="en-US" sz="2000" dirty="0"/>
              <a:t>'</a:t>
            </a:r>
            <a:r>
              <a:rPr lang="en-US" sz="2000" b="1" dirty="0"/>
              <a:t>;</a:t>
            </a:r>
          </a:p>
        </p:txBody>
      </p:sp>
      <p:sp>
        <p:nvSpPr>
          <p:cNvPr id="16" name="Rectangle 4"/>
          <p:cNvSpPr>
            <a:spLocks noChangeArrowheads="1"/>
          </p:cNvSpPr>
          <p:nvPr>
            <p:custDataLst>
              <p:tags r:id="rId5"/>
            </p:custDataLst>
          </p:nvPr>
        </p:nvSpPr>
        <p:spPr bwMode="auto">
          <a:xfrm>
            <a:off x="6029410" y="2889647"/>
            <a:ext cx="2508104"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FOOTNOTE</a:t>
            </a:r>
            <a:r>
              <a:rPr lang="en-US" sz="2000" b="1" i="1" dirty="0"/>
              <a:t>n </a:t>
            </a:r>
            <a:r>
              <a:rPr lang="en-US" sz="2000" dirty="0"/>
              <a:t>'</a:t>
            </a:r>
            <a:r>
              <a:rPr lang="en-US" sz="2000" i="1" dirty="0"/>
              <a:t>text </a:t>
            </a:r>
            <a:r>
              <a:rPr lang="en-US" sz="2000" dirty="0"/>
              <a:t>'</a:t>
            </a:r>
            <a:r>
              <a:rPr lang="en-US" sz="2000" b="1" dirty="0"/>
              <a:t>;</a:t>
            </a:r>
          </a:p>
        </p:txBody>
      </p:sp>
      <p:sp>
        <p:nvSpPr>
          <p:cNvPr id="5" name="Rectangle 4"/>
          <p:cNvSpPr/>
          <p:nvPr>
            <p:custDataLst>
              <p:tags r:id="rId6"/>
            </p:custDataLst>
          </p:nvPr>
        </p:nvSpPr>
        <p:spPr bwMode="auto">
          <a:xfrm>
            <a:off x="721015" y="4784639"/>
            <a:ext cx="118398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7"/>
            </p:custDataLst>
          </p:nvPr>
        </p:nvSpPr>
        <p:spPr bwMode="auto">
          <a:xfrm>
            <a:off x="721015" y="5095535"/>
            <a:ext cx="16431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379813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13" name="Content Placeholder 12"/>
          <p:cNvSpPr>
            <a:spLocks noGrp="1"/>
          </p:cNvSpPr>
          <p:nvPr>
            <p:ph idx="1"/>
          </p:nvPr>
        </p:nvSpPr>
        <p:spPr/>
        <p:txBody>
          <a:bodyPr/>
          <a:lstStyle/>
          <a:p>
            <a:r>
              <a:rPr lang="en-US" dirty="0"/>
              <a:t>Partial PROC PRINT Output</a:t>
            </a:r>
          </a:p>
        </p:txBody>
      </p:sp>
      <p:sp>
        <p:nvSpPr>
          <p:cNvPr id="4" name="Slide Number Placeholder 3"/>
          <p:cNvSpPr>
            <a:spLocks noGrp="1"/>
          </p:cNvSpPr>
          <p:nvPr>
            <p:ph type="sldNum" sz="quarter" idx="10"/>
          </p:nvPr>
        </p:nvSpPr>
        <p:spPr/>
        <p:txBody>
          <a:bodyPr/>
          <a:lstStyle/>
          <a:p>
            <a:pPr>
              <a:defRPr/>
            </a:pPr>
            <a:fld id="{C20838C8-DD23-4554-BF4A-4AE60AC54A3D}" type="slidenum">
              <a:rPr lang="en-US" smtClean="0"/>
              <a:pPr>
                <a:defRPr/>
              </a:pPr>
              <a:t>85</a:t>
            </a:fld>
            <a:endParaRPr lang="en-US" b="0" dirty="0">
              <a:latin typeface="Times New Roman" pitchFamily="18" charset="0"/>
            </a:endParaRPr>
          </a:p>
        </p:txBody>
      </p:sp>
      <p:grpSp>
        <p:nvGrpSpPr>
          <p:cNvPr id="3" name="Group 2"/>
          <p:cNvGrpSpPr/>
          <p:nvPr/>
        </p:nvGrpSpPr>
        <p:grpSpPr>
          <a:xfrm>
            <a:off x="1380922" y="1554966"/>
            <a:ext cx="6364973" cy="3626634"/>
            <a:chOff x="746050" y="1521862"/>
            <a:chExt cx="6364973" cy="3626634"/>
          </a:xfrm>
        </p:grpSpPr>
        <p:sp>
          <p:nvSpPr>
            <p:cNvPr id="15" name="Rectangle 14"/>
            <p:cNvSpPr/>
            <p:nvPr/>
          </p:nvSpPr>
          <p:spPr>
            <a:xfrm>
              <a:off x="746050" y="1521862"/>
              <a:ext cx="6364973" cy="3626634"/>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Orion Star Sales Staff</a:t>
              </a:r>
            </a:p>
            <a:p>
              <a:r>
                <a:rPr lang="en-US" sz="1600" b="1" dirty="0">
                  <a:solidFill>
                    <a:srgbClr val="000000"/>
                  </a:solidFill>
                  <a:latin typeface="SAS Monospace"/>
                </a:rPr>
                <a:t>                  Salary Report</a:t>
              </a:r>
            </a:p>
            <a:p>
              <a:endParaRPr lang="en-US" sz="1600" b="1" dirty="0">
                <a:solidFill>
                  <a:srgbClr val="000000"/>
                </a:solidFill>
                <a:latin typeface="SAS Monospace"/>
              </a:endParaRPr>
            </a:p>
            <a:p>
              <a:r>
                <a:rPr lang="en-US" sz="1600" b="1" dirty="0">
                  <a:solidFill>
                    <a:srgbClr val="000000"/>
                  </a:solidFill>
                  <a:latin typeface="SAS Monospace"/>
                </a:rPr>
                <a:t>  Obs     Employee_ID    Last_Name       Salary</a:t>
              </a:r>
            </a:p>
            <a:p>
              <a:endParaRPr lang="en-US" sz="1600" b="1" dirty="0">
                <a:solidFill>
                  <a:srgbClr val="000000"/>
                </a:solidFill>
                <a:latin typeface="SAS Monospace"/>
              </a:endParaRPr>
            </a:p>
            <a:p>
              <a:r>
                <a:rPr lang="en-US" sz="1600" b="1" dirty="0">
                  <a:solidFill>
                    <a:srgbClr val="000000"/>
                  </a:solidFill>
                  <a:latin typeface="SAS Monospace"/>
                </a:rPr>
                <a:t>    1          120102    Zhou            108255</a:t>
              </a:r>
            </a:p>
            <a:p>
              <a:r>
                <a:rPr lang="en-US" sz="1600" b="1" dirty="0">
                  <a:solidFill>
                    <a:srgbClr val="000000"/>
                  </a:solidFill>
                  <a:latin typeface="SAS Monospace"/>
                </a:rPr>
                <a:t>    2          120103    Dawes            87975</a:t>
              </a:r>
            </a:p>
            <a:p>
              <a:r>
                <a:rPr lang="en-US" sz="1600" b="1" dirty="0">
                  <a:solidFill>
                    <a:srgbClr val="000000"/>
                  </a:solidFill>
                  <a:latin typeface="SAS Monospace"/>
                </a:rPr>
                <a:t>    3          120121    Elvish           26600</a:t>
              </a:r>
            </a:p>
            <a:p>
              <a:r>
                <a:rPr lang="en-US" sz="1600" b="1" dirty="0">
                  <a:solidFill>
                    <a:srgbClr val="000000"/>
                  </a:solidFill>
                  <a:latin typeface="SAS Monospace"/>
                </a:rPr>
                <a:t>  ...</a:t>
              </a:r>
            </a:p>
            <a:p>
              <a:r>
                <a:rPr lang="en-US" sz="1600" b="1" dirty="0">
                  <a:solidFill>
                    <a:srgbClr val="000000"/>
                  </a:solidFill>
                  <a:latin typeface="SAS Monospace"/>
                </a:rPr>
                <a:t>  164          121144    Capachietti      83505</a:t>
              </a:r>
            </a:p>
            <a:p>
              <a:r>
                <a:rPr lang="en-US" sz="1600" b="1" dirty="0">
                  <a:solidFill>
                    <a:srgbClr val="000000"/>
                  </a:solidFill>
                  <a:latin typeface="SAS Monospace"/>
                </a:rPr>
                <a:t>  165          121145    Lansberry        84260</a:t>
              </a:r>
            </a:p>
            <a:p>
              <a:endParaRPr lang="en-US" sz="1600" b="1" dirty="0">
                <a:solidFill>
                  <a:srgbClr val="000000"/>
                </a:solidFill>
                <a:latin typeface="SAS Monospace"/>
              </a:endParaRPr>
            </a:p>
            <a:p>
              <a:endParaRPr lang="en-US" sz="1600" b="1" dirty="0">
                <a:solidFill>
                  <a:srgbClr val="000000"/>
                </a:solidFill>
                <a:latin typeface="SAS Monospace"/>
              </a:endParaRPr>
            </a:p>
            <a:p>
              <a:r>
                <a:rPr lang="en-US" sz="1600" b="1" dirty="0">
                  <a:solidFill>
                    <a:srgbClr val="000000"/>
                  </a:solidFill>
                  <a:latin typeface="SAS Monospace"/>
                </a:rPr>
                <a:t>                    Confidential</a:t>
              </a:r>
            </a:p>
          </p:txBody>
        </p:sp>
        <p:sp>
          <p:nvSpPr>
            <p:cNvPr id="8" name="Rounded Rectangle 7"/>
            <p:cNvSpPr/>
            <p:nvPr/>
          </p:nvSpPr>
          <p:spPr bwMode="auto">
            <a:xfrm>
              <a:off x="3051544" y="4725820"/>
              <a:ext cx="1839436" cy="3048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7" name="Rounded Rectangle 6"/>
            <p:cNvSpPr/>
            <p:nvPr/>
          </p:nvSpPr>
          <p:spPr bwMode="auto">
            <a:xfrm>
              <a:off x="2223976" y="1571958"/>
              <a:ext cx="3124200" cy="5633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grpSp>
    </p:spTree>
    <p:extLst>
      <p:ext uri="{BB962C8B-B14F-4D97-AF65-F5344CB8AC3E}">
        <p14:creationId xmlns:p14="http://schemas.microsoft.com/office/powerpoint/2010/main" val="34349747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TITLE Statement</a:t>
            </a:r>
          </a:p>
        </p:txBody>
      </p:sp>
      <p:sp>
        <p:nvSpPr>
          <p:cNvPr id="34819" name="Rectangle 3"/>
          <p:cNvSpPr>
            <a:spLocks noGrp="1" noChangeArrowheads="1"/>
          </p:cNvSpPr>
          <p:nvPr>
            <p:ph idx="1"/>
          </p:nvPr>
        </p:nvSpPr>
        <p:spPr>
          <a:xfrm>
            <a:off x="685800" y="1071563"/>
            <a:ext cx="7848600" cy="5532437"/>
          </a:xfrm>
        </p:spPr>
        <p:txBody>
          <a:bodyPr/>
          <a:lstStyle/>
          <a:p>
            <a:pPr marL="0" indent="0" eaLnBrk="1" hangingPunct="1"/>
            <a:r>
              <a:rPr lang="en-US" dirty="0"/>
              <a:t>The global </a:t>
            </a:r>
            <a:r>
              <a:rPr lang="en-US" i="1" dirty="0"/>
              <a:t>TITLE statement</a:t>
            </a:r>
            <a:r>
              <a:rPr lang="en-US" dirty="0"/>
              <a:t> specifies title lines </a:t>
            </a:r>
            <a:br>
              <a:rPr lang="en-US" dirty="0"/>
            </a:br>
            <a:r>
              <a:rPr lang="en-US" dirty="0"/>
              <a:t>for SAS output.</a:t>
            </a:r>
          </a:p>
          <a:p>
            <a:pPr marL="0" indent="0" eaLnBrk="1" hangingPunct="1"/>
            <a:endParaRPr lang="en-US" dirty="0"/>
          </a:p>
          <a:p>
            <a:pPr marL="0" indent="0" eaLnBrk="1" hangingPunct="1"/>
            <a:endParaRPr lang="en-US" dirty="0"/>
          </a:p>
          <a:p>
            <a:pPr marL="0" indent="0" eaLnBrk="1" hangingPunct="1"/>
            <a:endParaRPr lang="en-US" dirty="0"/>
          </a:p>
          <a:p>
            <a:pPr lvl="1" eaLnBrk="1" hangingPunct="1"/>
            <a:r>
              <a:rPr lang="en-US" dirty="0"/>
              <a:t>Titles appear at the top of the page.</a:t>
            </a:r>
          </a:p>
          <a:p>
            <a:pPr lvl="1" eaLnBrk="1" hangingPunct="1"/>
            <a:r>
              <a:rPr lang="en-US" dirty="0"/>
              <a:t>The default title is </a:t>
            </a:r>
            <a:r>
              <a:rPr lang="en-US" b="1" dirty="0"/>
              <a:t>The SAS System</a:t>
            </a:r>
            <a:r>
              <a:rPr lang="en-US" dirty="0"/>
              <a:t>.</a:t>
            </a:r>
          </a:p>
          <a:p>
            <a:pPr lvl="1" eaLnBrk="1" hangingPunct="1"/>
            <a:r>
              <a:rPr lang="en-US" dirty="0"/>
              <a:t>The value of </a:t>
            </a:r>
            <a:r>
              <a:rPr lang="en-US" b="1" i="1" dirty="0"/>
              <a:t>n</a:t>
            </a:r>
            <a:r>
              <a:rPr lang="en-US" dirty="0"/>
              <a:t> can be from 1 to 10.</a:t>
            </a:r>
          </a:p>
          <a:p>
            <a:pPr lvl="1" eaLnBrk="1" hangingPunct="1"/>
            <a:r>
              <a:rPr lang="en-US" dirty="0"/>
              <a:t>An unnumbered </a:t>
            </a:r>
            <a:r>
              <a:rPr lang="en-US" b="1" dirty="0"/>
              <a:t>TITLE</a:t>
            </a:r>
            <a:r>
              <a:rPr lang="en-US" dirty="0"/>
              <a:t> is equivalent to </a:t>
            </a:r>
            <a:r>
              <a:rPr lang="en-US" b="1" dirty="0"/>
              <a:t>TITLE1</a:t>
            </a:r>
            <a:r>
              <a:rPr lang="en-US" dirty="0"/>
              <a:t>.</a:t>
            </a:r>
          </a:p>
          <a:p>
            <a:pPr lvl="1" eaLnBrk="1" hangingPunct="1">
              <a:buClr>
                <a:srgbClr val="003399"/>
              </a:buClr>
            </a:pPr>
            <a:r>
              <a:rPr lang="en-US" dirty="0"/>
              <a:t>Titles remain in effect until they are changed, canceled, or you end your SAS session.</a:t>
            </a:r>
          </a:p>
        </p:txBody>
      </p:sp>
      <p:sp>
        <p:nvSpPr>
          <p:cNvPr id="6" name="Slide Number Placeholder 3"/>
          <p:cNvSpPr>
            <a:spLocks noGrp="1"/>
          </p:cNvSpPr>
          <p:nvPr>
            <p:ph type="sldNum" sz="quarter" idx="10"/>
          </p:nvPr>
        </p:nvSpPr>
        <p:spPr/>
        <p:txBody>
          <a:bodyPr/>
          <a:lstStyle/>
          <a:p>
            <a:pPr>
              <a:defRPr/>
            </a:pPr>
            <a:fld id="{2225AF14-22C1-4D93-86D7-378E8B64EEF7}" type="slidenum">
              <a:rPr lang="en-US"/>
              <a:pPr>
                <a:defRPr/>
              </a:pPr>
              <a:t>86</a:t>
            </a:fld>
            <a:endParaRPr lang="en-US" b="0" dirty="0">
              <a:latin typeface="Times New Roman" pitchFamily="18" charset="0"/>
            </a:endParaRPr>
          </a:p>
        </p:txBody>
      </p:sp>
      <p:sp>
        <p:nvSpPr>
          <p:cNvPr id="7" name="Rectangle 4"/>
          <p:cNvSpPr>
            <a:spLocks noChangeArrowheads="1"/>
          </p:cNvSpPr>
          <p:nvPr>
            <p:custDataLst>
              <p:tags r:id="rId1"/>
            </p:custDataLst>
          </p:nvPr>
        </p:nvSpPr>
        <p:spPr bwMode="auto">
          <a:xfrm>
            <a:off x="1371600" y="2103120"/>
            <a:ext cx="1823424"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TITLE</a:t>
            </a:r>
            <a:r>
              <a:rPr lang="en-US" sz="2000" b="1" i="1" dirty="0"/>
              <a:t>n </a:t>
            </a:r>
            <a:r>
              <a:rPr lang="en-US" sz="2000" dirty="0"/>
              <a:t>'</a:t>
            </a:r>
            <a:r>
              <a:rPr lang="en-US" sz="2000" i="1" dirty="0"/>
              <a:t>text </a:t>
            </a:r>
            <a:r>
              <a:rPr lang="en-US" sz="2000" dirty="0"/>
              <a:t>'</a:t>
            </a:r>
            <a:r>
              <a:rPr lang="en-US" sz="2000" b="1" dirty="0"/>
              <a:t>;</a:t>
            </a:r>
          </a:p>
        </p:txBody>
      </p:sp>
    </p:spTree>
    <p:extLst>
      <p:ext uri="{BB962C8B-B14F-4D97-AF65-F5344CB8AC3E}">
        <p14:creationId xmlns:p14="http://schemas.microsoft.com/office/powerpoint/2010/main" val="40359426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FOOTNOTE Statement</a:t>
            </a:r>
          </a:p>
        </p:txBody>
      </p:sp>
      <p:sp>
        <p:nvSpPr>
          <p:cNvPr id="35843" name="Rectangle 3"/>
          <p:cNvSpPr>
            <a:spLocks noGrp="1" noChangeArrowheads="1"/>
          </p:cNvSpPr>
          <p:nvPr>
            <p:ph idx="1"/>
          </p:nvPr>
        </p:nvSpPr>
        <p:spPr>
          <a:xfrm>
            <a:off x="685800" y="1071563"/>
            <a:ext cx="7848600" cy="5786437"/>
          </a:xfrm>
        </p:spPr>
        <p:txBody>
          <a:bodyPr/>
          <a:lstStyle/>
          <a:p>
            <a:pPr marL="0" indent="0" eaLnBrk="1" hangingPunct="1"/>
            <a:r>
              <a:rPr lang="en-US" dirty="0"/>
              <a:t>The global </a:t>
            </a:r>
            <a:r>
              <a:rPr lang="en-US" i="1" dirty="0"/>
              <a:t>FOOTNOTE statement</a:t>
            </a:r>
            <a:r>
              <a:rPr lang="en-US" dirty="0"/>
              <a:t> specifies footnote lines </a:t>
            </a:r>
            <a:br>
              <a:rPr lang="en-US" dirty="0"/>
            </a:br>
            <a:r>
              <a:rPr lang="en-US" dirty="0"/>
              <a:t>for SAS output.</a:t>
            </a:r>
          </a:p>
          <a:p>
            <a:pPr marL="0" indent="0" eaLnBrk="1" hangingPunct="1"/>
            <a:endParaRPr lang="en-US" dirty="0"/>
          </a:p>
          <a:p>
            <a:pPr marL="0" indent="0" eaLnBrk="1" hangingPunct="1"/>
            <a:endParaRPr lang="en-US" dirty="0"/>
          </a:p>
          <a:p>
            <a:pPr marL="0" indent="0" eaLnBrk="1" hangingPunct="1"/>
            <a:endParaRPr lang="en-US" dirty="0"/>
          </a:p>
          <a:p>
            <a:pPr lvl="1" eaLnBrk="1" hangingPunct="1"/>
            <a:r>
              <a:rPr lang="en-US" dirty="0"/>
              <a:t>Footnotes appear at the bottom of the page.</a:t>
            </a:r>
          </a:p>
          <a:p>
            <a:pPr lvl="1" eaLnBrk="1" hangingPunct="1"/>
            <a:r>
              <a:rPr lang="en-US" dirty="0"/>
              <a:t>No footnote is printed unless one is specified. </a:t>
            </a:r>
          </a:p>
          <a:p>
            <a:pPr lvl="1" eaLnBrk="1" hangingPunct="1"/>
            <a:r>
              <a:rPr lang="en-US" dirty="0"/>
              <a:t>The value of </a:t>
            </a:r>
            <a:r>
              <a:rPr lang="en-US" b="1" i="1" dirty="0"/>
              <a:t>n</a:t>
            </a:r>
            <a:r>
              <a:rPr lang="en-US" dirty="0"/>
              <a:t> can be from 1 to 10.</a:t>
            </a:r>
          </a:p>
          <a:p>
            <a:pPr lvl="1" eaLnBrk="1" hangingPunct="1"/>
            <a:r>
              <a:rPr lang="en-US" dirty="0"/>
              <a:t>An unnumbered </a:t>
            </a:r>
            <a:r>
              <a:rPr lang="en-US" b="1" dirty="0"/>
              <a:t>FOOTNOTE</a:t>
            </a:r>
            <a:r>
              <a:rPr lang="en-US" dirty="0"/>
              <a:t> is equivalent </a:t>
            </a:r>
            <a:br>
              <a:rPr lang="en-US" dirty="0"/>
            </a:br>
            <a:r>
              <a:rPr lang="en-US" dirty="0"/>
              <a:t>to </a:t>
            </a:r>
            <a:r>
              <a:rPr lang="en-US" b="1" dirty="0"/>
              <a:t>FOOTNOTE1</a:t>
            </a:r>
            <a:r>
              <a:rPr lang="en-US" dirty="0"/>
              <a:t>.</a:t>
            </a:r>
          </a:p>
          <a:p>
            <a:pPr lvl="1" eaLnBrk="1" hangingPunct="1">
              <a:buClr>
                <a:srgbClr val="003399"/>
              </a:buClr>
            </a:pPr>
            <a:r>
              <a:rPr lang="en-US" dirty="0"/>
              <a:t>Footnotes remain in effect until they are changed, canceled, or you end your SAS session.</a:t>
            </a:r>
          </a:p>
        </p:txBody>
      </p:sp>
      <p:sp>
        <p:nvSpPr>
          <p:cNvPr id="6" name="Slide Number Placeholder 3"/>
          <p:cNvSpPr>
            <a:spLocks noGrp="1"/>
          </p:cNvSpPr>
          <p:nvPr>
            <p:ph type="sldNum" sz="quarter" idx="10"/>
          </p:nvPr>
        </p:nvSpPr>
        <p:spPr/>
        <p:txBody>
          <a:bodyPr/>
          <a:lstStyle/>
          <a:p>
            <a:pPr>
              <a:defRPr/>
            </a:pPr>
            <a:fld id="{3CD1DC6E-4901-48E0-A7D9-04E2A2DC5534}" type="slidenum">
              <a:rPr lang="en-US"/>
              <a:pPr>
                <a:defRPr/>
              </a:pPr>
              <a:t>87</a:t>
            </a:fld>
            <a:endParaRPr lang="en-US" b="0" dirty="0">
              <a:latin typeface="Times New Roman" pitchFamily="18" charset="0"/>
            </a:endParaRPr>
          </a:p>
        </p:txBody>
      </p:sp>
      <p:sp>
        <p:nvSpPr>
          <p:cNvPr id="8" name="Rectangle 4"/>
          <p:cNvSpPr>
            <a:spLocks noChangeArrowheads="1"/>
          </p:cNvSpPr>
          <p:nvPr>
            <p:custDataLst>
              <p:tags r:id="rId1"/>
            </p:custDataLst>
          </p:nvPr>
        </p:nvSpPr>
        <p:spPr bwMode="auto">
          <a:xfrm>
            <a:off x="1366838" y="2103120"/>
            <a:ext cx="2524826" cy="615553"/>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wrap="square" lIns="88900" tIns="152400" rIns="88900" bIns="152400">
            <a:spAutoFit/>
          </a:bodyPr>
          <a:lstStyle/>
          <a:p>
            <a:r>
              <a:rPr lang="en-US" sz="2000" b="1" dirty="0"/>
              <a:t>FOOTNOTE</a:t>
            </a:r>
            <a:r>
              <a:rPr lang="en-US" sz="2000" b="1" i="1" dirty="0"/>
              <a:t>n </a:t>
            </a:r>
            <a:r>
              <a:rPr lang="en-US" sz="2000" dirty="0"/>
              <a:t>'</a:t>
            </a:r>
            <a:r>
              <a:rPr lang="en-US" sz="2000" i="1" dirty="0"/>
              <a:t>text </a:t>
            </a:r>
            <a:r>
              <a:rPr lang="en-US" sz="2000" dirty="0"/>
              <a:t>'</a:t>
            </a:r>
            <a:r>
              <a:rPr lang="en-US" sz="2000" b="1" dirty="0"/>
              <a:t>;</a:t>
            </a:r>
          </a:p>
        </p:txBody>
      </p:sp>
    </p:spTree>
    <p:extLst>
      <p:ext uri="{BB962C8B-B14F-4D97-AF65-F5344CB8AC3E}">
        <p14:creationId xmlns:p14="http://schemas.microsoft.com/office/powerpoint/2010/main" val="2588685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Changing Titles and Footnotes</a:t>
            </a:r>
          </a:p>
        </p:txBody>
      </p:sp>
      <p:sp>
        <p:nvSpPr>
          <p:cNvPr id="38915" name="Rectangle 3"/>
          <p:cNvSpPr>
            <a:spLocks noGrp="1" noChangeArrowheads="1"/>
          </p:cNvSpPr>
          <p:nvPr>
            <p:ph idx="1"/>
          </p:nvPr>
        </p:nvSpPr>
        <p:spPr>
          <a:xfrm>
            <a:off x="685800" y="1071563"/>
            <a:ext cx="7848600" cy="5364162"/>
          </a:xfrm>
        </p:spPr>
        <p:txBody>
          <a:bodyPr/>
          <a:lstStyle/>
          <a:p>
            <a:r>
              <a:rPr lang="en-US" dirty="0"/>
              <a:t>To change a title line, submit a TITLE statement </a:t>
            </a:r>
            <a:br>
              <a:rPr lang="en-US" dirty="0"/>
            </a:br>
            <a:r>
              <a:rPr lang="en-US" dirty="0"/>
              <a:t>with the same number but different text.</a:t>
            </a:r>
          </a:p>
          <a:p>
            <a:pPr lvl="1" eaLnBrk="1" hangingPunct="1"/>
            <a:r>
              <a:rPr lang="en-US" dirty="0"/>
              <a:t>This replaces a previous title with the same number.</a:t>
            </a:r>
          </a:p>
          <a:p>
            <a:pPr lvl="1" eaLnBrk="1" hangingPunct="1"/>
            <a:r>
              <a:rPr lang="en-US" dirty="0"/>
              <a:t>It cancels all titles with higher numbers.</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r>
              <a:rPr lang="en-US" dirty="0"/>
              <a:t>Footnotes are changed the same way.</a:t>
            </a:r>
          </a:p>
        </p:txBody>
      </p:sp>
      <p:sp>
        <p:nvSpPr>
          <p:cNvPr id="4" name="Slide Number Placeholder 3"/>
          <p:cNvSpPr>
            <a:spLocks noGrp="1"/>
          </p:cNvSpPr>
          <p:nvPr>
            <p:ph type="sldNum" sz="quarter" idx="10"/>
          </p:nvPr>
        </p:nvSpPr>
        <p:spPr/>
        <p:txBody>
          <a:bodyPr/>
          <a:lstStyle/>
          <a:p>
            <a:pPr>
              <a:defRPr/>
            </a:pPr>
            <a:fld id="{9B8169B6-EB80-430F-B4D5-CA1DF1DDE459}" type="slidenum">
              <a:rPr lang="en-US"/>
              <a:pPr>
                <a:defRPr/>
              </a:pPr>
              <a:t>88</a:t>
            </a:fld>
            <a:endParaRPr lang="en-US" b="0" dirty="0">
              <a:latin typeface="Times New Roman" pitchFamily="18" charset="0"/>
            </a:endParaRPr>
          </a:p>
        </p:txBody>
      </p:sp>
      <p:sp>
        <p:nvSpPr>
          <p:cNvPr id="7" name="TextBox 6"/>
          <p:cNvSpPr txBox="1"/>
          <p:nvPr/>
        </p:nvSpPr>
        <p:spPr>
          <a:xfrm>
            <a:off x="685800" y="3005092"/>
            <a:ext cx="4023360" cy="964367"/>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sz="2000" b="1" dirty="0">
                <a:latin typeface="Courier New"/>
              </a:rPr>
              <a:t>title1 'ABC Company';</a:t>
            </a:r>
          </a:p>
          <a:p>
            <a:pPr>
              <a:lnSpc>
                <a:spcPct val="85000"/>
              </a:lnSpc>
            </a:pPr>
            <a:r>
              <a:rPr lang="en-US" sz="2000" b="1" dirty="0">
                <a:latin typeface="Courier New"/>
              </a:rPr>
              <a:t>title2 'Sales Division';</a:t>
            </a:r>
          </a:p>
          <a:p>
            <a:pPr>
              <a:lnSpc>
                <a:spcPct val="85000"/>
              </a:lnSpc>
            </a:pPr>
            <a:r>
              <a:rPr lang="en-US" sz="2000" b="1" dirty="0">
                <a:latin typeface="Courier New"/>
              </a:rPr>
              <a:t>title3 'Salary Report';</a:t>
            </a:r>
          </a:p>
        </p:txBody>
      </p:sp>
      <p:sp>
        <p:nvSpPr>
          <p:cNvPr id="9" name="TextBox 8"/>
          <p:cNvSpPr txBox="1"/>
          <p:nvPr/>
        </p:nvSpPr>
        <p:spPr>
          <a:xfrm>
            <a:off x="685800" y="4209929"/>
            <a:ext cx="4023360" cy="441146"/>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sz="2000" b="1" dirty="0">
                <a:latin typeface="Courier New"/>
              </a:rPr>
              <a:t>title1 'Salary Report';</a:t>
            </a:r>
          </a:p>
        </p:txBody>
      </p:sp>
      <p:sp>
        <p:nvSpPr>
          <p:cNvPr id="13" name="Line Callout 2 12"/>
          <p:cNvSpPr/>
          <p:nvPr/>
        </p:nvSpPr>
        <p:spPr bwMode="auto">
          <a:xfrm>
            <a:off x="5612295" y="3619464"/>
            <a:ext cx="2834640" cy="1102866"/>
          </a:xfrm>
          <a:prstGeom prst="borderCallout2">
            <a:avLst>
              <a:gd name="adj1" fmla="val 42205"/>
              <a:gd name="adj2" fmla="val 141"/>
              <a:gd name="adj3" fmla="val 42205"/>
              <a:gd name="adj4" fmla="val -8475"/>
              <a:gd name="adj5" fmla="val 65874"/>
              <a:gd name="adj6" fmla="val -29686"/>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0" bIns="88900" numCol="1" rtlCol="0" anchor="ctr" anchorCtr="0" compatLnSpc="1">
            <a:prstTxWarp prst="textNoShape">
              <a:avLst/>
            </a:prstTxWarp>
            <a:spAutoFit/>
          </a:bodyPr>
          <a:lstStyle/>
          <a:p>
            <a:r>
              <a:rPr lang="en-US" sz="2000" b="1" dirty="0">
                <a:solidFill>
                  <a:srgbClr val="FFFFFF"/>
                </a:solidFill>
              </a:rPr>
              <a:t>This statement changes title 1 and cancels titles 2 and 3.</a:t>
            </a:r>
          </a:p>
        </p:txBody>
      </p:sp>
    </p:spTree>
    <p:extLst>
      <p:ext uri="{BB962C8B-B14F-4D97-AF65-F5344CB8AC3E}">
        <p14:creationId xmlns:p14="http://schemas.microsoft.com/office/powerpoint/2010/main" val="673570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Canceling All Titles and Footnotes</a:t>
            </a:r>
          </a:p>
        </p:txBody>
      </p:sp>
      <p:sp>
        <p:nvSpPr>
          <p:cNvPr id="39939" name="Rectangle 3"/>
          <p:cNvSpPr>
            <a:spLocks noGrp="1" noChangeArrowheads="1"/>
          </p:cNvSpPr>
          <p:nvPr>
            <p:ph idx="1"/>
          </p:nvPr>
        </p:nvSpPr>
        <p:spPr/>
        <p:txBody>
          <a:bodyPr/>
          <a:lstStyle/>
          <a:p>
            <a:pPr lvl="1" eaLnBrk="1" hangingPunct="1"/>
            <a:r>
              <a:rPr lang="en-US" dirty="0"/>
              <a:t>The null TITLE statement cancels all titles.</a:t>
            </a:r>
          </a:p>
          <a:p>
            <a:pPr lvl="1" eaLnBrk="1" hangingPunct="1">
              <a:buFont typeface="Wingdings" pitchFamily="2" charset="2"/>
              <a:buNone/>
            </a:pPr>
            <a:endParaRPr lang="en-US" dirty="0"/>
          </a:p>
          <a:p>
            <a:pPr lvl="1" eaLnBrk="1" hangingPunct="1"/>
            <a:endParaRPr lang="en-US" dirty="0"/>
          </a:p>
          <a:p>
            <a:pPr lvl="1" eaLnBrk="1" hangingPunct="1"/>
            <a:r>
              <a:rPr lang="en-US" dirty="0"/>
              <a:t>The null FOOTNOTE statement cancels all footnotes.</a:t>
            </a:r>
          </a:p>
        </p:txBody>
      </p:sp>
      <p:sp>
        <p:nvSpPr>
          <p:cNvPr id="6" name="Slide Number Placeholder 3"/>
          <p:cNvSpPr>
            <a:spLocks noGrp="1"/>
          </p:cNvSpPr>
          <p:nvPr>
            <p:ph type="sldNum" sz="quarter" idx="10"/>
          </p:nvPr>
        </p:nvSpPr>
        <p:spPr/>
        <p:txBody>
          <a:bodyPr/>
          <a:lstStyle/>
          <a:p>
            <a:pPr>
              <a:defRPr/>
            </a:pPr>
            <a:fld id="{C786C2A6-B867-40D8-AEE3-77DAF60ECF65}" type="slidenum">
              <a:rPr lang="en-US"/>
              <a:pPr>
                <a:defRPr/>
              </a:pPr>
              <a:t>89</a:t>
            </a:fld>
            <a:endParaRPr lang="en-US" b="0" dirty="0">
              <a:latin typeface="Times New Roman" pitchFamily="18" charset="0"/>
            </a:endParaRPr>
          </a:p>
        </p:txBody>
      </p:sp>
      <p:sp>
        <p:nvSpPr>
          <p:cNvPr id="39941" name="Rectangle 5"/>
          <p:cNvSpPr>
            <a:spLocks noChangeArrowheads="1"/>
          </p:cNvSpPr>
          <p:nvPr/>
        </p:nvSpPr>
        <p:spPr bwMode="auto">
          <a:xfrm>
            <a:off x="1181100" y="1550988"/>
            <a:ext cx="1235075"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pPr>
            <a:r>
              <a:rPr lang="en-US" b="1" dirty="0">
                <a:latin typeface="Courier New" pitchFamily="49" charset="0"/>
              </a:rPr>
              <a:t>title;</a:t>
            </a:r>
          </a:p>
        </p:txBody>
      </p:sp>
      <p:sp>
        <p:nvSpPr>
          <p:cNvPr id="39942" name="Rectangle 6"/>
          <p:cNvSpPr>
            <a:spLocks noChangeArrowheads="1"/>
          </p:cNvSpPr>
          <p:nvPr/>
        </p:nvSpPr>
        <p:spPr bwMode="auto">
          <a:xfrm>
            <a:off x="1179513" y="2874963"/>
            <a:ext cx="1782762"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pPr>
            <a:r>
              <a:rPr lang="en-US" b="1" dirty="0">
                <a:latin typeface="Courier New" pitchFamily="49" charset="0"/>
              </a:rPr>
              <a:t>footnote;</a:t>
            </a:r>
          </a:p>
        </p:txBody>
      </p:sp>
    </p:spTree>
    <p:extLst>
      <p:ext uri="{BB962C8B-B14F-4D97-AF65-F5344CB8AC3E}">
        <p14:creationId xmlns:p14="http://schemas.microsoft.com/office/powerpoint/2010/main" val="355937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Orion Star management wants a report that displays the names and salaries of the sales employees who earn less than $25,500. Suppress the Obs column.</a:t>
            </a:r>
          </a:p>
        </p:txBody>
      </p:sp>
      <p:sp>
        <p:nvSpPr>
          <p:cNvPr id="17" name="Rectangle 16"/>
          <p:cNvSpPr/>
          <p:nvPr/>
        </p:nvSpPr>
        <p:spPr>
          <a:xfrm>
            <a:off x="1596107" y="4354179"/>
            <a:ext cx="6546451" cy="1410643"/>
          </a:xfrm>
          <a:prstGeom prst="rect">
            <a:avLst/>
          </a:prstGeom>
          <a:solidFill>
            <a:srgbClr val="FFFFFF"/>
          </a:solidFill>
          <a:ln w="38100" cmpd="sng">
            <a:solidFill>
              <a:schemeClr val="tx2"/>
            </a:solidFill>
          </a:ln>
        </p:spPr>
        <p:txBody>
          <a:bodyPr wrap="square" lIns="88900" tIns="88900" rIns="88900" bIns="88900">
            <a:spAutoFit/>
          </a:bodyPr>
          <a:lstStyle/>
          <a:p>
            <a:r>
              <a:rPr lang="en-US" sz="2000" b="1" dirty="0">
                <a:solidFill>
                  <a:srgbClr val="000000"/>
                </a:solidFill>
                <a:latin typeface="SAS Monospace Bold" panose="020B0709020202020204" pitchFamily="49" charset="0"/>
              </a:rPr>
              <a:t>	Last_Name 	First_Name     Salary</a:t>
            </a:r>
          </a:p>
          <a:p>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a:t>
            </a:r>
            <a:r>
              <a:rPr lang="en-US" sz="2000" b="1" dirty="0">
                <a:solidFill>
                  <a:srgbClr val="000000"/>
                </a:solidFill>
                <a:latin typeface="SAS Monospace Bold" panose="020B0709020202020204" pitchFamily="49" charset="0"/>
              </a:rPr>
              <a:t>        25000</a:t>
            </a:r>
          </a:p>
          <a:p>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a:t>
            </a:r>
            <a:r>
              <a:rPr lang="en-US" sz="2000" b="1" dirty="0">
                <a:solidFill>
                  <a:srgbClr val="000000"/>
                </a:solidFill>
                <a:latin typeface="SAS Monospace Bold" panose="020B0709020202020204" pitchFamily="49" charset="0"/>
              </a:rPr>
              <a:t>        20000</a:t>
            </a:r>
          </a:p>
          <a:p>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a:t>
            </a:r>
            <a:r>
              <a:rPr lang="en-US" sz="2000" b="1" dirty="0">
                <a:solidFill>
                  <a:srgbClr val="000000"/>
                </a:solidFill>
                <a:latin typeface="SAS Monospace Bold" panose="020B0709020202020204" pitchFamily="49" charset="0"/>
              </a:rPr>
              <a:t>     </a:t>
            </a:r>
            <a:r>
              <a:rPr lang="en-US" sz="2000" b="1" dirty="0" err="1">
                <a:solidFill>
                  <a:srgbClr val="000000"/>
                </a:solidFill>
                <a:latin typeface="SAS Monospace Bold" panose="020B0709020202020204" pitchFamily="49" charset="0"/>
              </a:rPr>
              <a:t>xxxxxxxx</a:t>
            </a:r>
            <a:r>
              <a:rPr lang="en-US" sz="2000" b="1" dirty="0">
                <a:solidFill>
                  <a:srgbClr val="000000"/>
                </a:solidFill>
                <a:latin typeface="SAS Monospace Bold" panose="020B0709020202020204" pitchFamily="49" charset="0"/>
              </a:rPr>
              <a:t>        23000</a:t>
            </a:r>
          </a:p>
        </p:txBody>
      </p:sp>
      <p:pic>
        <p:nvPicPr>
          <p:cNvPr id="15" name="Picture 3" descr="L:\graphics\vertical_blue_haze copy.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761" y="2713686"/>
            <a:ext cx="2505075" cy="233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graphics\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43372"/>
            <a:ext cx="1737360" cy="12017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63197" y="2362200"/>
            <a:ext cx="1583767" cy="307777"/>
          </a:xfrm>
          <a:prstGeom prst="rect">
            <a:avLst/>
          </a:prstGeom>
          <a:noFill/>
        </p:spPr>
        <p:txBody>
          <a:bodyPr wrap="none" lIns="0" tIns="0" rIns="0" bIns="0" rtlCol="0">
            <a:spAutoFit/>
          </a:bodyPr>
          <a:lstStyle/>
          <a:p>
            <a:pPr algn="ctr"/>
            <a:r>
              <a:rPr lang="en-US" sz="2000" dirty="0"/>
              <a:t>PROC PRINT</a:t>
            </a:r>
          </a:p>
        </p:txBody>
      </p:sp>
      <p:pic>
        <p:nvPicPr>
          <p:cNvPr id="16" name="Picture 4"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1122" y="3124779"/>
            <a:ext cx="800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L:\graphics\person_nob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273581"/>
            <a:ext cx="2125414" cy="21611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ataset_notit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693" y="2692512"/>
            <a:ext cx="1386681" cy="130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362200" y="2362200"/>
            <a:ext cx="1352934" cy="307777"/>
          </a:xfrm>
          <a:prstGeom prst="rect">
            <a:avLst/>
          </a:prstGeom>
          <a:noFill/>
        </p:spPr>
        <p:txBody>
          <a:bodyPr wrap="none" lIns="0" tIns="0" rIns="0" bIns="0" rtlCol="0">
            <a:spAutoFit/>
          </a:bodyPr>
          <a:lstStyle/>
          <a:p>
            <a:r>
              <a:rPr lang="en-US" sz="2000" b="1" dirty="0"/>
              <a:t>orion.sales</a:t>
            </a:r>
          </a:p>
        </p:txBody>
      </p:sp>
    </p:spTree>
    <p:extLst>
      <p:ext uri="{BB962C8B-B14F-4D97-AF65-F5344CB8AC3E}">
        <p14:creationId xmlns:p14="http://schemas.microsoft.com/office/powerpoint/2010/main" val="16035433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90</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1715752394"/>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extLst>
      <p:ext uri="{BB962C8B-B14F-4D97-AF65-F5344CB8AC3E}">
        <p14:creationId xmlns:p14="http://schemas.microsoft.com/office/powerpoint/2010/main" val="42486523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91</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4023006991"/>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 name="Rectangle 2"/>
          <p:cNvSpPr/>
          <p:nvPr>
            <p:custDataLst>
              <p:tags r:id="rId1"/>
            </p:custDataLst>
          </p:nvPr>
        </p:nvSpPr>
        <p:spPr bwMode="auto">
          <a:xfrm>
            <a:off x="695739" y="1547190"/>
            <a:ext cx="341312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2"/>
            </p:custDataLst>
          </p:nvPr>
        </p:nvSpPr>
        <p:spPr bwMode="auto">
          <a:xfrm>
            <a:off x="695739" y="1821510"/>
            <a:ext cx="354965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95559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92</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767335933"/>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8" name="Rectangle 7"/>
          <p:cNvSpPr/>
          <p:nvPr>
            <p:custDataLst>
              <p:tags r:id="rId1"/>
            </p:custDataLst>
          </p:nvPr>
        </p:nvSpPr>
        <p:spPr bwMode="auto">
          <a:xfrm>
            <a:off x="695739" y="1547190"/>
            <a:ext cx="341312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2"/>
            </p:custDataLst>
          </p:nvPr>
        </p:nvSpPr>
        <p:spPr bwMode="auto">
          <a:xfrm>
            <a:off x="695739" y="1821510"/>
            <a:ext cx="354965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931365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93</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2738414420"/>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2" name="Rectangle 1"/>
          <p:cNvSpPr/>
          <p:nvPr>
            <p:custDataLst>
              <p:tags r:id="rId1"/>
            </p:custDataLst>
          </p:nvPr>
        </p:nvSpPr>
        <p:spPr bwMode="auto">
          <a:xfrm>
            <a:off x="695739" y="2839941"/>
            <a:ext cx="327660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08461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94</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609602039"/>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7" name="Rectangle 6"/>
          <p:cNvSpPr/>
          <p:nvPr>
            <p:custDataLst>
              <p:tags r:id="rId1"/>
            </p:custDataLst>
          </p:nvPr>
        </p:nvSpPr>
        <p:spPr bwMode="auto">
          <a:xfrm>
            <a:off x="695739" y="2839941"/>
            <a:ext cx="327660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0431326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95</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2613513020"/>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 name="Rectangle 2"/>
          <p:cNvSpPr/>
          <p:nvPr>
            <p:custDataLst>
              <p:tags r:id="rId1"/>
            </p:custDataLst>
          </p:nvPr>
        </p:nvSpPr>
        <p:spPr bwMode="auto">
          <a:xfrm>
            <a:off x="732183" y="3823251"/>
            <a:ext cx="300355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9633988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96</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1859937873"/>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7" name="Rectangle 6"/>
          <p:cNvSpPr/>
          <p:nvPr>
            <p:custDataLst>
              <p:tags r:id="rId1"/>
            </p:custDataLst>
          </p:nvPr>
        </p:nvSpPr>
        <p:spPr bwMode="auto">
          <a:xfrm>
            <a:off x="732183" y="3823251"/>
            <a:ext cx="3003550"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3477542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97</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2291613068"/>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2" name="Rectangle 1"/>
          <p:cNvSpPr/>
          <p:nvPr>
            <p:custDataLst>
              <p:tags r:id="rId1"/>
            </p:custDataLst>
          </p:nvPr>
        </p:nvSpPr>
        <p:spPr bwMode="auto">
          <a:xfrm>
            <a:off x="732183" y="4824453"/>
            <a:ext cx="341312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5054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98</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2651614203"/>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noProof="1">
                          <a:ln>
                            <a:noFill/>
                          </a:ln>
                          <a:solidFill>
                            <a:schemeClr val="tx1"/>
                          </a:solidFill>
                          <a:effectLst/>
                          <a:latin typeface="Courier New" pitchFamily="49" charset="0"/>
                        </a:rPr>
                        <a:t>The Third Line</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7" name="Rectangle 6"/>
          <p:cNvSpPr/>
          <p:nvPr>
            <p:custDataLst>
              <p:tags r:id="rId1"/>
            </p:custDataLst>
          </p:nvPr>
        </p:nvSpPr>
        <p:spPr bwMode="auto">
          <a:xfrm>
            <a:off x="732183" y="4824453"/>
            <a:ext cx="341312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425709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1"/>
          <p:cNvSpPr>
            <a:spLocks noGrp="1" noChangeArrowheads="1"/>
          </p:cNvSpPr>
          <p:nvPr>
            <p:ph type="title"/>
          </p:nvPr>
        </p:nvSpPr>
        <p:spPr/>
        <p:txBody>
          <a:bodyPr/>
          <a:lstStyle/>
          <a:p>
            <a:pPr eaLnBrk="1" hangingPunct="1"/>
            <a:r>
              <a:rPr lang="en-US" dirty="0"/>
              <a:t>Changing and Canceling Titles and Footnotes</a:t>
            </a:r>
          </a:p>
        </p:txBody>
      </p:sp>
      <p:sp>
        <p:nvSpPr>
          <p:cNvPr id="33" name="Slide Number Placeholder 3"/>
          <p:cNvSpPr>
            <a:spLocks noGrp="1"/>
          </p:cNvSpPr>
          <p:nvPr>
            <p:ph type="sldNum" sz="quarter" idx="10"/>
          </p:nvPr>
        </p:nvSpPr>
        <p:spPr/>
        <p:txBody>
          <a:bodyPr/>
          <a:lstStyle/>
          <a:p>
            <a:pPr>
              <a:defRPr/>
            </a:pPr>
            <a:fld id="{215A2885-C3F9-45D4-9F83-73E5B98B8A8D}" type="slidenum">
              <a:rPr lang="en-US"/>
              <a:pPr>
                <a:defRPr/>
              </a:pPr>
              <a:t>99</a:t>
            </a:fld>
            <a:endParaRPr lang="en-US" b="0" dirty="0">
              <a:latin typeface="Times New Roman" pitchFamily="18" charset="0"/>
            </a:endParaRPr>
          </a:p>
        </p:txBody>
      </p:sp>
      <p:graphicFrame>
        <p:nvGraphicFramePr>
          <p:cNvPr id="481343" name="Group 63"/>
          <p:cNvGraphicFramePr>
            <a:graphicFrameLocks noGrp="1"/>
          </p:cNvGraphicFramePr>
          <p:nvPr>
            <p:extLst>
              <p:ext uri="{D42A27DB-BD31-4B8C-83A1-F6EECF244321}">
                <p14:modId xmlns:p14="http://schemas.microsoft.com/office/powerpoint/2010/main" val="3005866982"/>
              </p:ext>
            </p:extLst>
          </p:nvPr>
        </p:nvGraphicFramePr>
        <p:xfrm>
          <a:off x="691322" y="969203"/>
          <a:ext cx="7772400" cy="5780936"/>
        </p:xfrm>
        <a:graphic>
          <a:graphicData uri="http://schemas.openxmlformats.org/drawingml/2006/table">
            <a:tbl>
              <a:tblPr/>
              <a:tblGrid>
                <a:gridCol w="4445974">
                  <a:extLst>
                    <a:ext uri="{9D8B030D-6E8A-4147-A177-3AD203B41FA5}">
                      <a16:colId xmlns:a16="http://schemas.microsoft.com/office/drawing/2014/main" val="20000"/>
                    </a:ext>
                  </a:extLst>
                </a:gridCol>
                <a:gridCol w="3326426">
                  <a:extLst>
                    <a:ext uri="{9D8B030D-6E8A-4147-A177-3AD203B41FA5}">
                      <a16:colId xmlns:a16="http://schemas.microsoft.com/office/drawing/2014/main" val="20001"/>
                    </a:ext>
                  </a:extLst>
                </a:gridCol>
              </a:tblGrid>
              <a:tr h="4419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PROC PRINT Code</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Resultant Title(s)</a:t>
                      </a:r>
                    </a:p>
                  </a:txBody>
                  <a:tcPr marT="91431" marB="45715"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1275012">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title1 'The First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title2 'The Second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Second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title2 'The Next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First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The Next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 'The Top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title3 'The Third Line';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The Top Line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noProof="1">
                          <a:ln>
                            <a:noFill/>
                          </a:ln>
                          <a:solidFill>
                            <a:schemeClr val="tx1"/>
                          </a:solidFill>
                          <a:effectLst/>
                          <a:latin typeface="Courier New" pitchFamily="49" charset="0"/>
                        </a:rPr>
                        <a:t>The Third Line</a:t>
                      </a: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r h="100070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defRPr/>
                      </a:pPr>
                      <a:r>
                        <a:rPr kumimoji="0" lang="en-US" sz="1800" b="1" i="0" u="none" strike="noStrike" cap="none" normalizeH="0" baseline="0" dirty="0">
                          <a:ln>
                            <a:noFill/>
                          </a:ln>
                          <a:solidFill>
                            <a:schemeClr val="tx1"/>
                          </a:solidFill>
                          <a:effectLst/>
                          <a:latin typeface="Courier New" pitchFamily="49" charset="0"/>
                        </a:rPr>
                        <a:t>title;</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proc print data=orion.sales;</a:t>
                      </a:r>
                    </a:p>
                    <a:p>
                      <a:pPr marL="0" marR="0" lvl="0" indent="0" algn="l"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800" b="1" i="0" u="none" strike="noStrike" cap="none" normalizeH="0" baseline="0" dirty="0">
                          <a:ln>
                            <a:noFill/>
                          </a:ln>
                          <a:solidFill>
                            <a:schemeClr val="tx1"/>
                          </a:solidFill>
                          <a:effectLst/>
                          <a:latin typeface="Courier New" pitchFamily="49" charset="0"/>
                        </a:rPr>
                        <a:t>run;</a:t>
                      </a:r>
                      <a:endParaRPr kumimoji="0" lang="en-US" sz="2000" b="0" i="0" u="none" strike="noStrike" cap="none" normalizeH="0" baseline="0" dirty="0">
                        <a:ln>
                          <a:noFill/>
                        </a:ln>
                        <a:solidFill>
                          <a:schemeClr val="tx1"/>
                        </a:solidFill>
                        <a:effectLst/>
                        <a:latin typeface="Arial"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endParaRPr kumimoji="0" lang="en-US" sz="1800" b="1" i="0" u="none" strike="noStrike" cap="none" normalizeH="0" baseline="0" noProof="1">
                        <a:ln>
                          <a:noFill/>
                        </a:ln>
                        <a:solidFill>
                          <a:schemeClr val="tx1"/>
                        </a:solidFill>
                        <a:effectLst/>
                        <a:latin typeface="Courier New" pitchFamily="49" charset="0"/>
                      </a:endParaRPr>
                    </a:p>
                  </a:txBody>
                  <a:tcPr marL="88900" marR="88900" marT="88891" marB="88891" horzOverflow="overflow">
                    <a:lnL w="28575" cap="flat" cmpd="sng" algn="ctr">
                      <a:solidFill>
                        <a:schemeClr val="tx1"/>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409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 name="Rectangle 2"/>
          <p:cNvSpPr/>
          <p:nvPr>
            <p:custDataLst>
              <p:tags r:id="rId1"/>
            </p:custDataLst>
          </p:nvPr>
        </p:nvSpPr>
        <p:spPr bwMode="auto">
          <a:xfrm>
            <a:off x="710786" y="5821680"/>
            <a:ext cx="955675"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508596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THEME_BG_IMAGE" val=""/>
  <p:tag name="MMPROD_UIDATA" val="&lt;database version=&quot;9.0&quot;&gt;&lt;object type=&quot;1&quot; unique_id=&quot;10001&quot;&gt;&lt;property id=&quot;20141&quot; value=&quot;Producing Detail Report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property id=&quot;20262&quot; value=&quot;854234306&quot;/&gt;&lt;object type=&quot;8&quot; unique_id=&quot;10002&quot;&gt;&lt;/object&gt;&lt;object type=&quot;2&quot; unique_id=&quot;10005&quot;&gt;&lt;object type=&quot;3&quot; unique_id=&quot;10020&quot;&gt;&lt;property id=&quot;20148&quot; value=&quot;5&quot;/&gt;&lt;property id=&quot;20300&quot; value=&quot;Slide 3 - &amp;quot;Objectives&amp;quot;&quot;/&gt;&lt;property id=&quot;20307&quot; value=&quot;258&quot;/&gt;&lt;property id=&quot;20309&quot; value=&quot;-1&quot;/&gt;&lt;/object&gt;&lt;object type=&quot;3&quot; unique_id=&quot;10022&quot;&gt;&lt;property id=&quot;20148&quot; value=&quot;5&quot;/&gt;&lt;property id=&quot;20300&quot; value=&quot;Slide 5 - &amp;quot;PRINT Procedure&amp;quot;&quot;/&gt;&lt;property id=&quot;20307&quot; value=&quot;260&quot;/&gt;&lt;property id=&quot;20309&quot; value=&quot;-1&quot;/&gt;&lt;/object&gt;&lt;object type=&quot;3&quot; unique_id=&quot;10024&quot;&gt;&lt;property id=&quot;20148&quot; value=&quot;5&quot;/&gt;&lt;property id=&quot;20300&quot; value=&quot;Slide 6 - &amp;quot;VAR Statement&amp;quot;&quot;/&gt;&lt;property id=&quot;20307&quot; value=&quot;262&quot;/&gt;&lt;property id=&quot;20309&quot; value=&quot;-1&quot;/&gt;&lt;/object&gt;&lt;object type=&quot;3&quot; unique_id=&quot;10025&quot;&gt;&lt;property id=&quot;20148&quot; value=&quot;5&quot;/&gt;&lt;property id=&quot;20300&quot; value=&quot;Slide 7 - &amp;quot;SUM Statement&amp;quot;&quot;/&gt;&lt;property id=&quot;20307&quot; value=&quot;263&quot;/&gt;&lt;property id=&quot;20309&quot; value=&quot;-1&quot;/&gt;&lt;/object&gt;&lt;object type=&quot;3&quot; unique_id=&quot;10026&quot;&gt;&lt;property id=&quot;20148&quot; value=&quot;5&quot;/&gt;&lt;property id=&quot;20300&quot; value=&quot;Slide 10 - &amp;quot;WHERE Statement&amp;quot;&quot;/&gt;&lt;property id=&quot;20307&quot; value=&quot;264&quot;/&gt;&lt;property id=&quot;20309&quot; value=&quot;-1&quot;/&gt;&lt;/object&gt;&lt;object type=&quot;3&quot; unique_id=&quot;10027&quot;&gt;&lt;property id=&quot;20148&quot; value=&quot;5&quot;/&gt;&lt;property id=&quot;20300&quot; value=&quot;Slide 11 - &amp;quot;Viewing the Log&amp;quot;&quot;/&gt;&lt;property id=&quot;20307&quot; value=&quot;265&quot;/&gt;&lt;property id=&quot;20309&quot; value=&quot;-1&quot;/&gt;&lt;/object&gt;&lt;object type=&quot;3&quot; unique_id=&quot;10028&quot;&gt;&lt;property id=&quot;20148&quot; value=&quot;5&quot;/&gt;&lt;property id=&quot;20300&quot; value=&quot;Slide 14 - &amp;quot;WHERE Statement&amp;quot;&quot;/&gt;&lt;property id=&quot;20307&quot; value=&quot;266&quot;/&gt;&lt;property id=&quot;20309&quot; value=&quot;-1&quot;/&gt;&lt;/object&gt;&lt;object type=&quot;3&quot; unique_id=&quot;10029&quot;&gt;&lt;property id=&quot;20148&quot; value=&quot;5&quot;/&gt;&lt;property id=&quot;20300&quot; value=&quot;Slide 15 - &amp;quot;Operands&amp;quot;&quot;/&gt;&lt;property id=&quot;20307&quot; value=&quot;267&quot;/&gt;&lt;property id=&quot;20309&quot; value=&quot;-1&quot;/&gt;&lt;/object&gt;&lt;object type=&quot;3&quot; unique_id=&quot;10030&quot;&gt;&lt;property id=&quot;20148&quot; value=&quot;5&quot;/&gt;&lt;property id=&quot;20300&quot; value=&quot;Slide 17 - &amp;quot;Comparison Operators&amp;quot;&quot;/&gt;&lt;property id=&quot;20307&quot; value=&quot;268&quot;/&gt;&lt;property id=&quot;20309&quot; value=&quot;-1&quot;/&gt;&lt;/object&gt;&lt;object type=&quot;3&quot; unique_id=&quot;10031&quot;&gt;&lt;property id=&quot;20148&quot; value=&quot;5&quot;/&gt;&lt;property id=&quot;20300&quot; value=&quot;Slide 18 - &amp;quot;Comparison Operators&amp;quot;&quot;/&gt;&lt;property id=&quot;20307&quot; value=&quot;269&quot;/&gt;&lt;property id=&quot;20309&quot; value=&quot;-1&quot;/&gt;&lt;/object&gt;&lt;object type=&quot;3&quot; unique_id=&quot;10034&quot;&gt;&lt;property id=&quot;20148&quot; value=&quot;5&quot;/&gt;&lt;property id=&quot;20300&quot; value=&quot;Slide 19 - &amp;quot;Setup for the Poll&amp;quot;&quot;/&gt;&lt;property id=&quot;20307&quot; value=&quot;272&quot;/&gt;&lt;property id=&quot;20309&quot; value=&quot;-1&quot;/&gt;&lt;/object&gt;&lt;object type=&quot;3&quot; unique_id=&quot;10035&quot;&gt;&lt;property id=&quot;20148&quot; value=&quot;5&quot;/&gt;&lt;property id=&quot;20300&quot; value=&quot;Slide 20 - &amp;quot;4.01 Multiple Choice Poll&amp;quot;&quot;/&gt;&lt;property id=&quot;20307&quot; value=&quot;273&quot;/&gt;&lt;property id=&quot;20309&quot; value=&quot;-1&quot;/&gt;&lt;/object&gt;&lt;object type=&quot;3&quot; unique_id=&quot;10036&quot;&gt;&lt;property id=&quot;20148&quot; value=&quot;5&quot;/&gt;&lt;property id=&quot;20300&quot; value=&quot;Slide 21 - &amp;quot;4.01 Multiple Choice Poll – Correct Answer&amp;quot;&quot;/&gt;&lt;property id=&quot;20307&quot; value=&quot;274&quot;/&gt;&lt;property id=&quot;20309&quot; value=&quot;-1&quot;/&gt;&lt;/object&gt;&lt;object type=&quot;3&quot; unique_id=&quot;10037&quot;&gt;&lt;property id=&quot;20148&quot; value=&quot;5&quot;/&gt;&lt;property id=&quot;20300&quot; value=&quot;Slide 22 - &amp;quot;Logical Operators&amp;quot;&quot;/&gt;&lt;property id=&quot;20307&quot; value=&quot;366&quot;/&gt;&lt;property id=&quot;20309&quot; value=&quot;-1&quot;/&gt;&lt;/object&gt;&lt;object type=&quot;3&quot; unique_id=&quot;10038&quot;&gt;&lt;property id=&quot;20148&quot; value=&quot;5&quot;/&gt;&lt;property id=&quot;20300&quot; value=&quot;Slide 24 - &amp;quot;Logical Operator Priority&amp;quot;&quot;/&gt;&lt;property id=&quot;20307&quot; value=&quot;275&quot;/&gt;&lt;property id=&quot;20309&quot; value=&quot;-1&quot;/&gt;&lt;/object&gt;&lt;object type=&quot;3&quot; unique_id=&quot;10039&quot;&gt;&lt;property id=&quot;20148&quot; value=&quot;5&quot;/&gt;&lt;property id=&quot;20300&quot; value=&quot;Slide 25 - &amp;quot;Logical Operators&amp;quot;&quot;/&gt;&lt;property id=&quot;20307&quot; value=&quot;276&quot;/&gt;&lt;property id=&quot;20309&quot; value=&quot;-1&quot;/&gt;&lt;/object&gt;&lt;object type=&quot;3&quot; unique_id=&quot;10044&quot;&gt;&lt;property id=&quot;20148&quot; value=&quot;5&quot;/&gt;&lt;property id=&quot;20300&quot; value=&quot;Slide 33 - &amp;quot;Special WHERE Operators&amp;quot;&quot;/&gt;&lt;property id=&quot;20307&quot; value=&quot;279&quot;/&gt;&lt;property id=&quot;20309&quot; value=&quot;-1&quot;/&gt;&lt;/object&gt;&lt;object type=&quot;3&quot; unique_id=&quot;10045&quot;&gt;&lt;property id=&quot;20148&quot; value=&quot;5&quot;/&gt;&lt;property id=&quot;20300&quot; value=&quot;Slide 34 - &amp;quot;BETWEEN-AND Operator&amp;quot;&quot;/&gt;&lt;property id=&quot;20307&quot; value=&quot;280&quot;/&gt;&lt;property id=&quot;20309&quot; value=&quot;-1&quot;/&gt;&lt;/object&gt;&lt;object type=&quot;3&quot; unique_id=&quot;10046&quot;&gt;&lt;property id=&quot;20148&quot; value=&quot;5&quot;/&gt;&lt;property id=&quot;20300&quot; value=&quot;Slide 35 - &amp;quot;BETWEEN-AND Operator&amp;quot;&quot;/&gt;&lt;property id=&quot;20307&quot; value=&quot;375&quot;/&gt;&lt;property id=&quot;20309&quot; value=&quot;-1&quot;/&gt;&lt;/object&gt;&lt;object type=&quot;3&quot; unique_id=&quot;10047&quot;&gt;&lt;property id=&quot;20148&quot; value=&quot;5&quot;/&gt;&lt;property id=&quot;20300&quot; value=&quot;Slide 41 - &amp;quot;IS NULL Operator&amp;quot;&quot;/&gt;&lt;property id=&quot;20307&quot; value=&quot;281&quot;/&gt;&lt;property id=&quot;20309&quot; value=&quot;-1&quot;/&gt;&lt;/object&gt;&lt;object type=&quot;3&quot; unique_id=&quot;10048&quot;&gt;&lt;property id=&quot;20148&quot; value=&quot;5&quot;/&gt;&lt;property id=&quot;20300&quot; value=&quot;Slide 31 - &amp;quot;CONTAINS Operator&amp;quot;&quot;/&gt;&lt;property id=&quot;20307&quot; value=&quot;282&quot;/&gt;&lt;property id=&quot;20309&quot; value=&quot;-1&quot;/&gt;&lt;/object&gt;&lt;object type=&quot;3&quot; unique_id=&quot;10051&quot;&gt;&lt;property id=&quot;20148&quot; value=&quot;5&quot;/&gt;&lt;property id=&quot;20300&quot; value=&quot;Slide 43 - &amp;quot;LIKE Operator&amp;quot;&quot;/&gt;&lt;property id=&quot;20307&quot; value=&quot;285&quot;/&gt;&lt;property id=&quot;20309&quot; value=&quot;-1&quot;/&gt;&lt;/object&gt;&lt;object type=&quot;3&quot; unique_id=&quot;10054&quot;&gt;&lt;property id=&quot;20148&quot; value=&quot;5&quot;/&gt;&lt;property id=&quot;20300&quot; value=&quot;Slide 28 - &amp;quot;Business Scenario&amp;quot;&quot;/&gt;&lt;property id=&quot;20307&quot; value=&quot;289&quot;/&gt;&lt;property id=&quot;20309&quot; value=&quot;-1&quot;/&gt;&lt;/object&gt;&lt;object type=&quot;3&quot; unique_id=&quot;10055&quot;&gt;&lt;property id=&quot;20148&quot; value=&quot;5&quot;/&gt;&lt;property id=&quot;20300&quot; value=&quot;Slide 30 - &amp;quot;Subsetting in a PROC PRINT Step&amp;quot;&quot;/&gt;&lt;property id=&quot;20307&quot; value=&quot;290&quot;/&gt;&lt;property id=&quot;20309&quot; value=&quot;-1&quot;/&gt;&lt;/object&gt;&lt;object type=&quot;3&quot; unique_id=&quot;10057&quot;&gt;&lt;property id=&quot;20148&quot; value=&quot;5&quot;/&gt;&lt;property id=&quot;20300&quot; value=&quot;Slide 47 - &amp;quot;Business Scenario&amp;quot;&quot;/&gt;&lt;property id=&quot;20307&quot; value=&quot;292&quot;/&gt;&lt;property id=&quot;20309&quot; value=&quot;-1&quot;/&gt;&lt;/object&gt;&lt;object type=&quot;3&quot; unique_id=&quot;10058&quot;&gt;&lt;property id=&quot;20148&quot; value=&quot;5&quot;/&gt;&lt;property id=&quot;20300&quot; value=&quot;Slide 49 - &amp;quot;Viewing the Output&amp;quot;&quot;/&gt;&lt;property id=&quot;20307&quot; value=&quot;293&quot;/&gt;&lt;property id=&quot;20309&quot; value=&quot;-1&quot;/&gt;&lt;/object&gt;&lt;object type=&quot;3&quot; unique_id=&quot;10059&quot;&gt;&lt;property id=&quot;20148&quot; value=&quot;5&quot;/&gt;&lt;property id=&quot;20300&quot; value=&quot;Slide 50 - &amp;quot;ID Statement&amp;quot;&quot;/&gt;&lt;property id=&quot;20307&quot; value=&quot;295&quot;/&gt;&lt;property id=&quot;20309&quot; value=&quot;-1&quot;/&gt;&lt;/object&gt;&lt;object type=&quot;3&quot; unique_id=&quot;10060&quot;&gt;&lt;property id=&quot;20148&quot; value=&quot;5&quot;/&gt;&lt;property id=&quot;20300&quot; value=&quot;Slide 51 - &amp;quot;Viewing the Output&amp;quot;&quot;/&gt;&lt;property id=&quot;20307&quot; value=&quot;296&quot;/&gt;&lt;property id=&quot;20309&quot; value=&quot;-1&quot;/&gt;&lt;/object&gt;&lt;object type=&quot;3&quot; unique_id=&quot;10064&quot;&gt;&lt;property id=&quot;20148&quot; value=&quot;5&quot;/&gt;&lt;property id=&quot;20300&quot; value=&quot;Slide 55 - &amp;quot;Objectives&amp;quot;&quot;/&gt;&lt;property id=&quot;20307&quot; value=&quot;300&quot;/&gt;&lt;property id=&quot;20309&quot; value=&quot;-1&quot;/&gt;&lt;/object&gt;&lt;object type=&quot;3&quot; unique_id=&quot;10066&quot;&gt;&lt;property id=&quot;20148&quot; value=&quot;5&quot;/&gt;&lt;property id=&quot;20300&quot; value=&quot;Slide 59 - &amp;quot;Step 1: SORT Procedure&amp;quot;&quot;/&gt;&lt;property id=&quot;20307&quot; value=&quot;302&quot;/&gt;&lt;property id=&quot;20309&quot; value=&quot;-1&quot;/&gt;&lt;/object&gt;&lt;object type=&quot;3&quot; unique_id=&quot;10067&quot;&gt;&lt;property id=&quot;20148&quot; value=&quot;5&quot;/&gt;&lt;property id=&quot;20300&quot; value=&quot;Slide 60 - &amp;quot;Viewing the Log&amp;quot;&quot;/&gt;&lt;property id=&quot;20307&quot; value=&quot;376&quot;/&gt;&lt;property id=&quot;20309&quot; value=&quot;-1&quot;/&gt;&lt;/object&gt;&lt;object type=&quot;3&quot; unique_id=&quot;10068&quot;&gt;&lt;property id=&quot;20148&quot; value=&quot;5&quot;/&gt;&lt;property id=&quot;20300&quot; value=&quot;Slide 61 - &amp;quot;Step 2: Viewing the Output&amp;quot;&quot;/&gt;&lt;property id=&quot;20307&quot; value=&quot;377&quot;/&gt;&lt;property id=&quot;20309&quot; value=&quot;-1&quot;/&gt;&lt;/object&gt;&lt;object type=&quot;3&quot; unique_id=&quot;10069&quot;&gt;&lt;property id=&quot;20148&quot; value=&quot;5&quot;/&gt;&lt;property id=&quot;20300&quot; value=&quot;Slide 62 - &amp;quot;SORT Procedure&amp;quot;&quot;/&gt;&lt;property id=&quot;20307&quot; value=&quot;303&quot;/&gt;&lt;property id=&quot;20309&quot; value=&quot;-1&quot;/&gt;&lt;/object&gt;&lt;object type=&quot;3&quot; unique_id=&quot;10078&quot;&gt;&lt;property id=&quot;20148&quot; value=&quot;5&quot;/&gt;&lt;property id=&quot;20300&quot; value=&quot;Slide 66 - &amp;quot;Business Scenario&amp;quot;&quot;/&gt;&lt;property id=&quot;20307&quot; value=&quot;312&quot;/&gt;&lt;property id=&quot;20309&quot; value=&quot;-1&quot;/&gt;&lt;/object&gt;&lt;object type=&quot;3&quot; unique_id=&quot;10079&quot;&gt;&lt;property id=&quot;20148&quot; value=&quot;5&quot;/&gt;&lt;property id=&quot;20300&quot; value=&quot;Slide 71 - &amp;quot;Step 2: Specify Report Groupings&amp;quot;&quot;/&gt;&lt;property id=&quot;20307&quot; value=&quot;313&quot;/&gt;&lt;property id=&quot;20309&quot; value=&quot;-1&quot;/&gt;&lt;/object&gt;&lt;object type=&quot;3&quot; unique_id=&quot;10080&quot;&gt;&lt;property id=&quot;20148&quot; value=&quot;5&quot;/&gt;&lt;property id=&quot;20300&quot; value=&quot;Slide 72 - &amp;quot;Viewing the Output&amp;quot;&quot;/&gt;&lt;property id=&quot;20307&quot; value=&quot;314&quot;/&gt;&lt;property id=&quot;20309&quot; value=&quot;-1&quot;/&gt;&lt;/object&gt;&lt;object type=&quot;3&quot; unique_id=&quot;10085&quot;&gt;&lt;property id=&quot;20148&quot; value=&quot;5&quot;/&gt;&lt;property id=&quot;20300&quot; value=&quot;Slide 77 - &amp;quot;Viewing the Output&amp;quot;&quot;/&gt;&lt;property id=&quot;20307&quot; value=&quot;319&quot;/&gt;&lt;property id=&quot;20309&quot; value=&quot;-1&quot;/&gt;&lt;/object&gt;&lt;object type=&quot;3&quot; unique_id=&quot;10088&quot;&gt;&lt;property id=&quot;20148&quot; value=&quot;5&quot;/&gt;&lt;property id=&quot;20300&quot; value=&quot;Slide 84 - &amp;quot;Objectives&amp;quot;&quot;/&gt;&lt;property id=&quot;20307&quot; value=&quot;322&quot;/&gt;&lt;property id=&quot;20309&quot; value=&quot;-1&quot;/&gt;&lt;/object&gt;&lt;object type=&quot;3&quot; unique_id=&quot;10089&quot;&gt;&lt;property id=&quot;20148&quot; value=&quot;5&quot;/&gt;&lt;property id=&quot;20300&quot; value=&quot;Slide 85 - &amp;quot;Business Scenario&amp;quot;&quot;/&gt;&lt;property id=&quot;20307&quot; value=&quot;323&quot;/&gt;&lt;property id=&quot;20309&quot; value=&quot;-1&quot;/&gt;&lt;/object&gt;&lt;object type=&quot;3&quot; unique_id=&quot;10103&quot;&gt;&lt;property id=&quot;20148&quot; value=&quot;5&quot;/&gt;&lt;property id=&quot;20300&quot; value=&quot;Slide 86 - &amp;quot;Displaying Titles and Footnotes&amp;quot;&quot;/&gt;&lt;property id=&quot;20307&quot; value=&quot;337&quot;/&gt;&lt;property id=&quot;20309&quot; value=&quot;-1&quot;/&gt;&lt;/object&gt;&lt;object type=&quot;3&quot; unique_id=&quot;10104&quot;&gt;&lt;property id=&quot;20148&quot; value=&quot;5&quot;/&gt;&lt;property id=&quot;20300&quot; value=&quot;Slide 87 - &amp;quot;Viewing the Output&amp;quot;&quot;/&gt;&lt;property id=&quot;20307&quot; value=&quot;338&quot;/&gt;&lt;property id=&quot;20309&quot; value=&quot;-1&quot;/&gt;&lt;/object&gt;&lt;object type=&quot;3&quot; unique_id=&quot;10105&quot;&gt;&lt;property id=&quot;20148&quot; value=&quot;5&quot;/&gt;&lt;property id=&quot;20300&quot; value=&quot;Slide 88 - &amp;quot;TITLE Statement&amp;quot;&quot;/&gt;&lt;property id=&quot;20307&quot; value=&quot;339&quot;/&gt;&lt;property id=&quot;20309&quot; value=&quot;-1&quot;/&gt;&lt;/object&gt;&lt;object type=&quot;3&quot; unique_id=&quot;10106&quot;&gt;&lt;property id=&quot;20148&quot; value=&quot;5&quot;/&gt;&lt;property id=&quot;20300&quot; value=&quot;Slide 89 - &amp;quot;FOOTNOTE Statement&amp;quot;&quot;/&gt;&lt;property id=&quot;20307&quot; value=&quot;340&quot;/&gt;&lt;property id=&quot;20309&quot; value=&quot;-1&quot;/&gt;&lt;/object&gt;&lt;object type=&quot;3&quot; unique_id=&quot;10108&quot;&gt;&lt;property id=&quot;20148&quot; value=&quot;5&quot;/&gt;&lt;property id=&quot;20300&quot; value=&quot;Slide 91 - &amp;quot;Canceling All Titles and Footnotes&amp;quot;&quot;/&gt;&lt;property id=&quot;20307&quot; value=&quot;342&quot;/&gt;&lt;property id=&quot;20309&quot; value=&quot;-1&quot;/&gt;&lt;/object&gt;&lt;object type=&quot;3&quot; unique_id=&quot;10109&quot;&gt;&lt;property id=&quot;20148&quot; value=&quot;5&quot;/&gt;&lt;property id=&quot;20300&quot; value=&quot;Slide 92 - &amp;quot;Changing and Canceling Titles and Footnotes&amp;quot;&quot;/&gt;&lt;property id=&quot;20307&quot; value=&quot;343&quot;/&gt;&lt;property id=&quot;20309&quot; value=&quot;-1&quot;/&gt;&lt;/object&gt;&lt;object type=&quot;3&quot; unique_id=&quot;10110&quot;&gt;&lt;property id=&quot;20148&quot; value=&quot;5&quot;/&gt;&lt;property id=&quot;20300&quot; value=&quot;Slide 93 - &amp;quot;Changing and Canceling Titles and Footnotes&amp;quot;&quot;/&gt;&lt;property id=&quot;20307&quot; value=&quot;344&quot;/&gt;&lt;property id=&quot;20309&quot; value=&quot;-1&quot;/&gt;&lt;/object&gt;&lt;object type=&quot;3&quot; unique_id=&quot;10111&quot;&gt;&lt;property id=&quot;20148&quot; value=&quot;5&quot;/&gt;&lt;property id=&quot;20300&quot; value=&quot;Slide 94 - &amp;quot;Changing and Canceling Titles and Footnotes&amp;quot;&quot;/&gt;&lt;property id=&quot;20307&quot; value=&quot;345&quot;/&gt;&lt;property id=&quot;20309&quot; value=&quot;-1&quot;/&gt;&lt;/object&gt;&lt;object type=&quot;3&quot; unique_id=&quot;10112&quot;&gt;&lt;property id=&quot;20148&quot; value=&quot;5&quot;/&gt;&lt;property id=&quot;20300&quot; value=&quot;Slide 95 - &amp;quot;Changing and Canceling Titles and Footnotes&amp;quot;&quot;/&gt;&lt;property id=&quot;20307&quot; value=&quot;346&quot;/&gt;&lt;property id=&quot;20309&quot; value=&quot;-1&quot;/&gt;&lt;/object&gt;&lt;object type=&quot;3&quot; unique_id=&quot;10113&quot;&gt;&lt;property id=&quot;20148&quot; value=&quot;5&quot;/&gt;&lt;property id=&quot;20300&quot; value=&quot;Slide 96 - &amp;quot;Changing and Canceling Titles and Footnotes&amp;quot;&quot;/&gt;&lt;property id=&quot;20307&quot; value=&quot;347&quot;/&gt;&lt;property id=&quot;20309&quot; value=&quot;-1&quot;/&gt;&lt;/object&gt;&lt;object type=&quot;3&quot; unique_id=&quot;10114&quot;&gt;&lt;property id=&quot;20148&quot; value=&quot;5&quot;/&gt;&lt;property id=&quot;20300&quot; value=&quot;Slide 97 - &amp;quot;Changing and Canceling Titles and Footnotes&amp;quot;&quot;/&gt;&lt;property id=&quot;20307&quot; value=&quot;348&quot;/&gt;&lt;property id=&quot;20309&quot; value=&quot;-1&quot;/&gt;&lt;/object&gt;&lt;object type=&quot;3&quot; unique_id=&quot;10115&quot;&gt;&lt;property id=&quot;20148&quot; value=&quot;5&quot;/&gt;&lt;property id=&quot;20300&quot; value=&quot;Slide 98 - &amp;quot;Changing and Canceling Titles and Footnotes&amp;quot;&quot;/&gt;&lt;property id=&quot;20307&quot; value=&quot;349&quot;/&gt;&lt;property id=&quot;20309&quot; value=&quot;-1&quot;/&gt;&lt;/object&gt;&lt;object type=&quot;3&quot; unique_id=&quot;10116&quot;&gt;&lt;property id=&quot;20148&quot; value=&quot;5&quot;/&gt;&lt;property id=&quot;20300&quot; value=&quot;Slide 99 - &amp;quot;Changing and Canceling Titles and Footnotes&amp;quot;&quot;/&gt;&lt;property id=&quot;20307&quot; value=&quot;350&quot;/&gt;&lt;property id=&quot;20309&quot; value=&quot;-1&quot;/&gt;&lt;/object&gt;&lt;object type=&quot;3&quot; unique_id=&quot;10117&quot;&gt;&lt;property id=&quot;20148&quot; value=&quot;5&quot;/&gt;&lt;property id=&quot;20300&quot; value=&quot;Slide 100 - &amp;quot;Changing and Canceling Titles and Footnotes&amp;quot;&quot;/&gt;&lt;property id=&quot;20307&quot; value=&quot;351&quot;/&gt;&lt;property id=&quot;20309&quot; value=&quot;-1&quot;/&gt;&lt;/object&gt;&lt;object type=&quot;3&quot; unique_id=&quot;10118&quot;&gt;&lt;property id=&quot;20148&quot; value=&quot;5&quot;/&gt;&lt;property id=&quot;20300&quot; value=&quot;Slide 101 - &amp;quot;Changing and Canceling Titles and Footnotes&amp;quot;&quot;/&gt;&lt;property id=&quot;20307&quot; value=&quot;352&quot;/&gt;&lt;property id=&quot;20309&quot; value=&quot;-1&quot;/&gt;&lt;/object&gt;&lt;object type=&quot;3&quot; unique_id=&quot;10119&quot;&gt;&lt;property id=&quot;20148&quot; value=&quot;5&quot;/&gt;&lt;property id=&quot;20300&quot; value=&quot;Slide 102 - &amp;quot;Changing and Canceling Titles and Footnotes&amp;quot;&quot;/&gt;&lt;property id=&quot;20307&quot; value=&quot;353&quot;/&gt;&lt;property id=&quot;20309&quot; value=&quot;-1&quot;/&gt;&lt;/object&gt;&lt;object type=&quot;3&quot; unique_id=&quot;10124&quot;&gt;&lt;property id=&quot;20148&quot; value=&quot;5&quot;/&gt;&lt;property id=&quot;20300&quot; value=&quot;Slide 107 - &amp;quot;LABEL Statement and Option&amp;quot;&quot;/&gt;&lt;property id=&quot;20307&quot; value=&quot;359&quot;/&gt;&lt;property id=&quot;20309&quot; value=&quot;-1&quot;/&gt;&lt;/object&gt;&lt;object type=&quot;3&quot; unique_id=&quot;10127&quot;&gt;&lt;property id=&quot;20148&quot; value=&quot;5&quot;/&gt;&lt;property id=&quot;20300&quot; value=&quot;Slide 110 - &amp;quot;SPLIT= Option&amp;quot;&quot;/&gt;&lt;property id=&quot;20307&quot; value=&quot;362&quot;/&gt;&lt;property id=&quot;20309&quot; value=&quot;-1&quot;/&gt;&lt;/object&gt;&lt;object type=&quot;3&quot; unique_id=&quot;11364&quot;&gt;&lt;property id=&quot;20148&quot; value=&quot;5&quot;/&gt;&lt;property id=&quot;20300&quot; value=&quot;Slide 4 - &amp;quot;Business Scenario&amp;quot;&quot;/&gt;&lt;property id=&quot;20307&quot; value=&quot;430&quot;/&gt;&lt;property id=&quot;20309&quot; value=&quot;-1&quot;/&gt;&lt;/object&gt;&lt;object type=&quot;3&quot; unique_id=&quot;11365&quot;&gt;&lt;property id=&quot;20148&quot; value=&quot;5&quot;/&gt;&lt;property id=&quot;20300&quot; value=&quot;Slide 8 - &amp;quot;Viewing the Log&amp;quot;&quot;/&gt;&lt;property id=&quot;20307&quot; value=&quot;432&quot;/&gt;&lt;property id=&quot;20309&quot; value=&quot;-1&quot;/&gt;&lt;/object&gt;&lt;object type=&quot;3&quot; unique_id=&quot;11366&quot;&gt;&lt;property id=&quot;20148&quot; value=&quot;5&quot;/&gt;&lt;property id=&quot;20300&quot; value=&quot;Slide 9 - &amp;quot;Business Scenario&amp;quot;&quot;/&gt;&lt;property id=&quot;20307&quot; value=&quot;431&quot;/&gt;&lt;property id=&quot;20309&quot; value=&quot;-1&quot;/&gt;&lt;/object&gt;&lt;object type=&quot;3&quot; unique_id=&quot;11367&quot;&gt;&lt;property id=&quot;20148&quot; value=&quot;5&quot;/&gt;&lt;property id=&quot;20300&quot; value=&quot;Slide 12 - &amp;quot;Viewing the Output&amp;quot;&quot;/&gt;&lt;property id=&quot;20307&quot; value=&quot;435&quot;/&gt;&lt;property id=&quot;20309&quot; value=&quot;-1&quot;/&gt;&lt;/object&gt;&lt;object type=&quot;3&quot; unique_id=&quot;11368&quot;&gt;&lt;property id=&quot;20148&quot; value=&quot;5&quot;/&gt;&lt;property id=&quot;20300&quot; value=&quot;Slide 13 - &amp;quot;Suppressing the Obs Column&amp;quot;&quot;/&gt;&lt;property id=&quot;20307&quot; value=&quot;436&quot;/&gt;&lt;property id=&quot;20309&quot; value=&quot;-1&quot;/&gt;&lt;/object&gt;&lt;object type=&quot;3&quot; unique_id=&quot;11369&quot;&gt;&lt;property id=&quot;20148&quot; value=&quot;5&quot;/&gt;&lt;property id=&quot;20300&quot; value=&quot;Slide 23 - &amp;quot;Viewing the Log&amp;quot;&quot;/&gt;&lt;property id=&quot;20307&quot; value=&quot;427&quot;/&gt;&lt;property id=&quot;20309&quot; value=&quot;-1&quot;/&gt;&lt;/object&gt;&lt;object type=&quot;3&quot; unique_id=&quot;11370&quot;&gt;&lt;property id=&quot;20148&quot; value=&quot;5&quot;/&gt;&lt;property id=&quot;20300&quot; value=&quot;Slide 29 - &amp;quot;Exploring the Data&amp;quot;&quot;/&gt;&lt;property id=&quot;20307&quot; value=&quot;440&quot;/&gt;&lt;property id=&quot;20309&quot; value=&quot;-1&quot;/&gt;&lt;/object&gt;&lt;object type=&quot;3&quot; unique_id=&quot;11371&quot;&gt;&lt;property id=&quot;20148&quot; value=&quot;5&quot;/&gt;&lt;property id=&quot;20300&quot; value=&quot;Slide 32 - &amp;quot;Viewing the Output&amp;quot;&quot;/&gt;&lt;property id=&quot;20307&quot; value=&quot;437&quot;/&gt;&lt;property id=&quot;20309&quot; value=&quot;-1&quot;/&gt;&lt;/object&gt;&lt;object type=&quot;3&quot; unique_id=&quot;11372&quot;&gt;&lt;property id=&quot;20148&quot; value=&quot;5&quot;/&gt;&lt;property id=&quot;20300&quot; value=&quot;Slide 36 - &amp;quot;WHERE SAME AND Operator&amp;quot;&quot;/&gt;&lt;property id=&quot;20307&quot; value=&quot;441&quot;/&gt;&lt;property id=&quot;20309&quot; value=&quot;-1&quot;/&gt;&lt;/object&gt;&lt;object type=&quot;3&quot; unique_id=&quot;11376&quot;&gt;&lt;property id=&quot;20148&quot; value=&quot;5&quot;/&gt;&lt;property id=&quot;20300&quot; value=&quot;Slide 38 - &amp;quot;Viewing the Output&amp;quot;&quot;/&gt;&lt;property id=&quot;20307&quot; value=&quot;443&quot;/&gt;&lt;property id=&quot;20309&quot; value=&quot;-1&quot;/&gt;&lt;/object&gt;&lt;object type=&quot;3&quot; unique_id=&quot;11377&quot;&gt;&lt;property id=&quot;20148&quot; value=&quot;5&quot;/&gt;&lt;property id=&quot;20300&quot; value=&quot;Slide 42 - &amp;quot;IS MISSING Operator&amp;quot;&quot;/&gt;&lt;property id=&quot;20307&quot; value=&quot;479&quot;/&gt;&lt;property id=&quot;20309&quot; value=&quot;-1&quot;/&gt;&lt;/object&gt;&lt;object type=&quot;3&quot; unique_id=&quot;11379&quot;&gt;&lt;property id=&quot;20148&quot; value=&quot;5&quot;/&gt;&lt;property id=&quot;20300&quot; value=&quot;Slide 48 - &amp;quot;Subsetting the Data Set&amp;quot;&quot;/&gt;&lt;property id=&quot;20307&quot; value=&quot;408&quot;/&gt;&lt;property id=&quot;20309&quot; value=&quot;-1&quot;/&gt;&lt;/object&gt;&lt;object type=&quot;3&quot; unique_id=&quot;11381&quot;&gt;&lt;property id=&quot;20148&quot; value=&quot;5&quot;/&gt;&lt;property id=&quot;20300&quot; value=&quot;Slide 56 - &amp;quot;Business Scenario&amp;quot;&quot;/&gt;&lt;property id=&quot;20307&quot; value=&quot;392&quot;/&gt;&lt;property id=&quot;20309&quot; value=&quot;-1&quot;/&gt;&lt;/object&gt;&lt;object type=&quot;3&quot; unique_id=&quot;11382&quot;&gt;&lt;property id=&quot;20148&quot; value=&quot;5&quot;/&gt;&lt;property id=&quot;20300&quot; value=&quot;Slide 57 - &amp;quot;Creating a Sorted Report&amp;quot;&quot;/&gt;&lt;property id=&quot;20307&quot; value=&quot;393&quot;/&gt;&lt;property id=&quot;20309&quot; value=&quot;-1&quot;/&gt;&lt;/object&gt;&lt;object type=&quot;3&quot; unique_id=&quot;11383&quot;&gt;&lt;property id=&quot;20148&quot; value=&quot;5&quot;/&gt;&lt;property id=&quot;20300&quot; value=&quot;Slide 58 - &amp;quot;Creating a Sorted Report&amp;quot;&quot;/&gt;&lt;property id=&quot;20307&quot; value=&quot;480&quot;/&gt;&lt;property id=&quot;20309&quot; value=&quot;-1&quot;/&gt;&lt;/object&gt;&lt;object type=&quot;3&quot; unique_id=&quot;11385&quot;&gt;&lt;property id=&quot;20148&quot; value=&quot;5&quot;/&gt;&lt;property id=&quot;20300&quot; value=&quot;Slide 67 - &amp;quot;Creating a Grouped Report&amp;quot;&quot;/&gt;&lt;property id=&quot;20307&quot; value=&quot;394&quot;/&gt;&lt;property id=&quot;20309&quot; value=&quot;-1&quot;/&gt;&lt;/object&gt;&lt;object type=&quot;3&quot; unique_id=&quot;11386&quot;&gt;&lt;property id=&quot;20148&quot; value=&quot;5&quot;/&gt;&lt;property id=&quot;20300&quot; value=&quot;Slide 68 - &amp;quot;Step 1: Sort the Data&amp;quot;&quot;/&gt;&lt;property id=&quot;20307&quot; value=&quot;419&quot;/&gt;&lt;property id=&quot;20309&quot; value=&quot;-1&quot;/&gt;&lt;/object&gt;&lt;object type=&quot;3&quot; unique_id=&quot;11387&quot;&gt;&lt;property id=&quot;20148&quot; value=&quot;5&quot;/&gt;&lt;property id=&quot;20300&quot; value=&quot;Slide 70 - &amp;quot;Specifying Multiple BY Variables&amp;quot;&quot;/&gt;&lt;property id=&quot;20307&quot; value=&quot;426&quot;/&gt;&lt;property id=&quot;20309&quot; value=&quot;-1&quot;/&gt;&lt;/object&gt;&lt;object type=&quot;3&quot; unique_id=&quot;11388&quot;&gt;&lt;property id=&quot;20148&quot; value=&quot;5&quot;/&gt;&lt;property id=&quot;20300&quot; value=&quot;Slide 69 - &amp;quot;Specifying Sort Order&amp;quot;&quot;/&gt;&lt;property id=&quot;20307&quot; value=&quot;425&quot;/&gt;&lt;property id=&quot;20309&quot; value=&quot;-1&quot;/&gt;&lt;/object&gt;&lt;object type=&quot;3&quot; unique_id=&quot;11389&quot;&gt;&lt;property id=&quot;20148&quot; value=&quot;5&quot;/&gt;&lt;property id=&quot;20300&quot; value=&quot;Slide 75 - &amp;quot;Business Scenario&amp;quot;&quot;/&gt;&lt;property id=&quot;20307&quot; value=&quot;439&quot;/&gt;&lt;property id=&quot;20309&quot; value=&quot;-1&quot;/&gt;&lt;/object&gt;&lt;object type=&quot;3&quot; unique_id=&quot;11390&quot;&gt;&lt;property id=&quot;20148&quot; value=&quot;5&quot;/&gt;&lt;property id=&quot;20300&quot; value=&quot;Slide 76 - &amp;quot;Generating Subtotals&amp;quot;&quot;/&gt;&lt;property id=&quot;20307&quot; value=&quot;395&quot;/&gt;&lt;property id=&quot;20309&quot; value=&quot;-1&quot;/&gt;&lt;/object&gt;&lt;object type=&quot;3&quot; unique_id=&quot;11391&quot;&gt;&lt;property id=&quot;20148&quot; value=&quot;5&quot;/&gt;&lt;property id=&quot;20300&quot; value=&quot;Slide 78 - &amp;quot;Setup for the Poll&amp;quot;&quot;/&gt;&lt;property id=&quot;20307&quot; value=&quot;414&quot;/&gt;&lt;property id=&quot;20309&quot; value=&quot;-1&quot;/&gt;&lt;/object&gt;&lt;object type=&quot;3&quot; unique_id=&quot;11392&quot;&gt;&lt;property id=&quot;20148&quot; value=&quot;5&quot;/&gt;&lt;property id=&quot;20300&quot; value=&quot;Slide 79 - &amp;quot;4.07 Multiple Choice Poll&amp;quot;&quot;/&gt;&lt;property id=&quot;20307&quot; value=&quot;415&quot;/&gt;&lt;property id=&quot;20309&quot; value=&quot;-1&quot;/&gt;&lt;/object&gt;&lt;object type=&quot;3&quot; unique_id=&quot;11393&quot;&gt;&lt;property id=&quot;20148&quot; value=&quot;5&quot;/&gt;&lt;property id=&quot;20300&quot; value=&quot;Slide 80 - &amp;quot;4.07 Multiple Choice Poll – Correct Answer&amp;quot;&quot;/&gt;&lt;property id=&quot;20307&quot; value=&quot;416&quot;/&gt;&lt;property id=&quot;20309&quot; value=&quot;-1&quot;/&gt;&lt;/object&gt;&lt;object type=&quot;3&quot; unique_id=&quot;11395&quot;&gt;&lt;property id=&quot;20148&quot; value=&quot;5&quot;/&gt;&lt;property id=&quot;20300&quot; value=&quot;Slide 90 - &amp;quot;Changing Titles and Footnotes&amp;quot;&quot;/&gt;&lt;property id=&quot;20307&quot; value=&quot;422&quot;/&gt;&lt;property id=&quot;20309&quot; value=&quot;-1&quot;/&gt;&lt;/object&gt;&lt;object type=&quot;3&quot; unique_id=&quot;11396&quot;&gt;&lt;property id=&quot;20148&quot; value=&quot;5&quot;/&gt;&lt;property id=&quot;20300&quot; value=&quot;Slide 105 - &amp;quot;Idea Exchange&amp;quot;&quot;/&gt;&lt;property id=&quot;20307&quot; value=&quot;482&quot;/&gt;&lt;property id=&quot;20309&quot; value=&quot;-1&quot;/&gt;&lt;/object&gt;&lt;object type=&quot;3&quot; unique_id=&quot;11398&quot;&gt;&lt;property id=&quot;20148&quot; value=&quot;5&quot;/&gt;&lt;property id=&quot;20300&quot; value=&quot;Slide 108 - &amp;quot;LABEL Statement&amp;quot;&quot;/&gt;&lt;property id=&quot;20307&quot; value=&quot;485&quot;/&gt;&lt;property id=&quot;20309&quot; value=&quot;-1&quot;/&gt;&lt;/object&gt;&lt;object type=&quot;3&quot; unique_id=&quot;11399&quot;&gt;&lt;property id=&quot;20148&quot; value=&quot;5&quot;/&gt;&lt;property id=&quot;20300&quot; value=&quot;Slide 109 - &amp;quot;Viewing the Output&amp;quot;&quot;/&gt;&lt;property id=&quot;20307&quot; value=&quot;428&quot;/&gt;&lt;property id=&quot;20309&quot; value=&quot;-1&quot;/&gt;&lt;/object&gt;&lt;object type=&quot;3&quot; unique_id=&quot;11400&quot;&gt;&lt;property id=&quot;20148&quot; value=&quot;5&quot;/&gt;&lt;property id=&quot;20300&quot; value=&quot;Slide 111 - &amp;quot;Viewing the Output&amp;quot;&quot;/&gt;&lt;property id=&quot;20307&quot; value=&quot;407&quot;/&gt;&lt;property id=&quot;20309&quot; value=&quot;-1&quot;/&gt;&lt;/object&gt;&lt;object type=&quot;3&quot; unique_id=&quot;11403&quot;&gt;&lt;property id=&quot;20148&quot; value=&quot;5&quot;/&gt;&lt;property id=&quot;20300&quot; value=&quot;Slide 115&quot;/&gt;&lt;property id=&quot;20307&quot; value=&quot;458&quot;/&gt;&lt;property id=&quot;20309&quot; value=&quot;-1&quot;/&gt;&lt;/object&gt;&lt;object type=&quot;3&quot; unique_id=&quot;11404&quot;&gt;&lt;property id=&quot;20148&quot; value=&quot;5&quot;/&gt;&lt;property id=&quot;20300&quot; value=&quot;Slide 116&quot;/&gt;&lt;property id=&quot;20307&quot; value=&quot;468&quot;/&gt;&lt;property id=&quot;20309&quot; value=&quot;-1&quot;/&gt;&lt;/object&gt;&lt;object type=&quot;3&quot; unique_id=&quot;11405&quot;&gt;&lt;property id=&quot;20148&quot; value=&quot;5&quot;/&gt;&lt;property id=&quot;20300&quot; value=&quot;Slide 117&quot;/&gt;&lt;property id=&quot;20307&quot; value=&quot;459&quot;/&gt;&lt;property id=&quot;20309&quot; value=&quot;-1&quot;/&gt;&lt;/object&gt;&lt;object type=&quot;3&quot; unique_id=&quot;11406&quot;&gt;&lt;property id=&quot;20148&quot; value=&quot;5&quot;/&gt;&lt;property id=&quot;20300&quot; value=&quot;Slide 118&quot;/&gt;&lt;property id=&quot;20307&quot; value=&quot;470&quot;/&gt;&lt;property id=&quot;20309&quot; value=&quot;-1&quot;/&gt;&lt;/object&gt;&lt;object type=&quot;3&quot; unique_id=&quot;11407&quot;&gt;&lt;property id=&quot;20148&quot; value=&quot;5&quot;/&gt;&lt;property id=&quot;20300&quot; value=&quot;Slide 119&quot;/&gt;&lt;property id=&quot;20307&quot; value=&quot;460&quot;/&gt;&lt;property id=&quot;20309&quot; value=&quot;-1&quot;/&gt;&lt;/object&gt;&lt;object type=&quot;3&quot; unique_id=&quot;11408&quot;&gt;&lt;property id=&quot;20148&quot; value=&quot;5&quot;/&gt;&lt;property id=&quot;20300&quot; value=&quot;Slide 120&quot;/&gt;&lt;property id=&quot;20307&quot; value=&quot;471&quot;/&gt;&lt;property id=&quot;20309&quot; value=&quot;-1&quot;/&gt;&lt;/object&gt;&lt;object type=&quot;3&quot; unique_id=&quot;11409&quot;&gt;&lt;property id=&quot;20148&quot; value=&quot;5&quot;/&gt;&lt;property id=&quot;20300&quot; value=&quot;Slide 121&quot;/&gt;&lt;property id=&quot;20307&quot; value=&quot;461&quot;/&gt;&lt;property id=&quot;20309&quot; value=&quot;-1&quot;/&gt;&lt;/object&gt;&lt;object type=&quot;3&quot; unique_id=&quot;11410&quot;&gt;&lt;property id=&quot;20148&quot; value=&quot;5&quot;/&gt;&lt;property id=&quot;20300&quot; value=&quot;Slide 122&quot;/&gt;&lt;property id=&quot;20307&quot; value=&quot;472&quot;/&gt;&lt;property id=&quot;20309&quot; value=&quot;-1&quot;/&gt;&lt;/object&gt;&lt;object type=&quot;3&quot; unique_id=&quot;11411&quot;&gt;&lt;property id=&quot;20148&quot; value=&quot;5&quot;/&gt;&lt;property id=&quot;20300&quot; value=&quot;Slide 123&quot;/&gt;&lt;property id=&quot;20307&quot; value=&quot;462&quot;/&gt;&lt;property id=&quot;20309&quot; value=&quot;-1&quot;/&gt;&lt;/object&gt;&lt;object type=&quot;3&quot; unique_id=&quot;11412&quot;&gt;&lt;property id=&quot;20148&quot; value=&quot;5&quot;/&gt;&lt;property id=&quot;20300&quot; value=&quot;Slide 124&quot;/&gt;&lt;property id=&quot;20307&quot; value=&quot;473&quot;/&gt;&lt;property id=&quot;20309&quot; value=&quot;-1&quot;/&gt;&lt;/object&gt;&lt;object type=&quot;3&quot; unique_id=&quot;11413&quot;&gt;&lt;property id=&quot;20148&quot; value=&quot;5&quot;/&gt;&lt;property id=&quot;20300&quot; value=&quot;Slide 125&quot;/&gt;&lt;property id=&quot;20307&quot; value=&quot;463&quot;/&gt;&lt;property id=&quot;20309&quot; value=&quot;-1&quot;/&gt;&lt;/object&gt;&lt;object type=&quot;3&quot; unique_id=&quot;11414&quot;&gt;&lt;property id=&quot;20148&quot; value=&quot;5&quot;/&gt;&lt;property id=&quot;20300&quot; value=&quot;Slide 126&quot;/&gt;&lt;property id=&quot;20307&quot; value=&quot;474&quot;/&gt;&lt;property id=&quot;20309&quot; value=&quot;-1&quot;/&gt;&lt;/object&gt;&lt;object type=&quot;3&quot; unique_id=&quot;11415&quot;&gt;&lt;property id=&quot;20148&quot; value=&quot;5&quot;/&gt;&lt;property id=&quot;20300&quot; value=&quot;Slide 127&quot;/&gt;&lt;property id=&quot;20307&quot; value=&quot;464&quot;/&gt;&lt;property id=&quot;20309&quot; value=&quot;-1&quot;/&gt;&lt;/object&gt;&lt;object type=&quot;3&quot; unique_id=&quot;11416&quot;&gt;&lt;property id=&quot;20148&quot; value=&quot;5&quot;/&gt;&lt;property id=&quot;20300&quot; value=&quot;Slide 128&quot;/&gt;&lt;property id=&quot;20307&quot; value=&quot;475&quot;/&gt;&lt;property id=&quot;20309&quot; value=&quot;-1&quot;/&gt;&lt;/object&gt;&lt;object type=&quot;3&quot; unique_id=&quot;11417&quot;&gt;&lt;property id=&quot;20148&quot; value=&quot;5&quot;/&gt;&lt;property id=&quot;20300&quot; value=&quot;Slide 129&quot;/&gt;&lt;property id=&quot;20307&quot; value=&quot;465&quot;/&gt;&lt;property id=&quot;20309&quot; value=&quot;-1&quot;/&gt;&lt;/object&gt;&lt;object type=&quot;3&quot; unique_id=&quot;11418&quot;&gt;&lt;property id=&quot;20148&quot; value=&quot;5&quot;/&gt;&lt;property id=&quot;20300&quot; value=&quot;Slide 130&quot;/&gt;&lt;property id=&quot;20307&quot; value=&quot;476&quot;/&gt;&lt;property id=&quot;20309&quot; value=&quot;-1&quot;/&gt;&lt;/object&gt;&lt;object type=&quot;3&quot; unique_id=&quot;11419&quot;&gt;&lt;property id=&quot;20148&quot; value=&quot;5&quot;/&gt;&lt;property id=&quot;20300&quot; value=&quot;Slide 131&quot;/&gt;&lt;property id=&quot;20307&quot; value=&quot;466&quot;/&gt;&lt;property id=&quot;20309&quot; value=&quot;-1&quot;/&gt;&lt;/object&gt;&lt;object type=&quot;3&quot; unique_id=&quot;11420&quot;&gt;&lt;property id=&quot;20148&quot; value=&quot;5&quot;/&gt;&lt;property id=&quot;20300&quot; value=&quot;Slide 132&quot;/&gt;&lt;property id=&quot;20307&quot; value=&quot;477&quot;/&gt;&lt;property id=&quot;20309&quot; value=&quot;-1&quot;/&gt;&lt;/object&gt;&lt;object type=&quot;3&quot; unique_id=&quot;11421&quot;&gt;&lt;property id=&quot;20148&quot; value=&quot;5&quot;/&gt;&lt;property id=&quot;20300&quot; value=&quot;Slide 133&quot;/&gt;&lt;property id=&quot;20307&quot; value=&quot;467&quot;/&gt;&lt;property id=&quot;20309&quot; value=&quot;-1&quot;/&gt;&lt;/object&gt;&lt;object type=&quot;3&quot; unique_id=&quot;11422&quot;&gt;&lt;property id=&quot;20148&quot; value=&quot;5&quot;/&gt;&lt;property id=&quot;20300&quot; value=&quot;Slide 134&quot;/&gt;&lt;property id=&quot;20307&quot; value=&quot;478&quot;/&gt;&lt;property id=&quot;20309&quot; value=&quot;-1&quot;/&gt;&lt;/object&gt;&lt;object type=&quot;3&quot; unique_id=&quot;11423&quot;&gt;&lt;property id=&quot;20148&quot; value=&quot;5&quot;/&gt;&lt;property id=&quot;20300&quot; value=&quot;Slide 1 - &amp;quot;Chapter 4: Producing Detail Reports&amp;quot;&quot;/&gt;&lt;property id=&quot;20307&quot; value=&quot;493&quot;/&gt;&lt;property id=&quot;20309&quot; value=&quot;-1&quot;/&gt;&lt;/object&gt;&lt;object type=&quot;3&quot; unique_id=&quot;11425&quot;&gt;&lt;property id=&quot;20148&quot; value=&quot;5&quot;/&gt;&lt;property id=&quot;20300&quot; value=&quot;Slide 16 - &amp;quot;SAS Date Constant&amp;quot;&quot;/&gt;&lt;property id=&quot;20307&quot; value=&quot;491&quot;/&gt;&lt;property id=&quot;20309&quot; value=&quot;-1&quot;/&gt;&lt;/object&gt;&lt;object type=&quot;3&quot; unique_id=&quot;11426&quot;&gt;&lt;property id=&quot;20148&quot; value=&quot;5&quot;/&gt;&lt;property id=&quot;20300&quot; value=&quot;Slide 37 - &amp;quot;Viewing the Log&amp;quot;&quot;/&gt;&lt;property id=&quot;20307&quot; value=&quot;492&quot;/&gt;&lt;property id=&quot;20309&quot; value=&quot;-1&quot;/&gt;&lt;/object&gt;&lt;object type=&quot;3&quot; unique_id=&quot;11427&quot;&gt;&lt;property id=&quot;20148&quot; value=&quot;5&quot;/&gt;&lt;property id=&quot;20300&quot; value=&quot;Slide 46&quot;/&gt;&lt;property id=&quot;20307&quot; value=&quot;497&quot;/&gt;&lt;property id=&quot;20309&quot; value=&quot;-1&quot;/&gt;&lt;/object&gt;&lt;object type=&quot;3&quot; unique_id=&quot;11428&quot;&gt;&lt;property id=&quot;20148&quot; value=&quot;5&quot;/&gt;&lt;property id=&quot;20300&quot; value=&quot;Slide 52&quot;/&gt;&lt;property id=&quot;20307&quot; value=&quot;498&quot;/&gt;&lt;property id=&quot;20309&quot; value=&quot;-1&quot;/&gt;&lt;/object&gt;&lt;object type=&quot;3&quot; unique_id=&quot;11429&quot;&gt;&lt;property id=&quot;20148&quot; value=&quot;5&quot;/&gt;&lt;property id=&quot;20300&quot; value=&quot;Slide 53 - &amp;quot;Exercise&amp;quot;&quot;/&gt;&lt;property id=&quot;20307&quot; value=&quot;499&quot;/&gt;&lt;property id=&quot;20309&quot; value=&quot;-1&quot;/&gt;&lt;/object&gt;&lt;object type=&quot;3&quot; unique_id=&quot;11431&quot;&gt;&lt;property id=&quot;20148&quot; value=&quot;5&quot;/&gt;&lt;property id=&quot;20300&quot; value=&quot;Slide 65&quot;/&gt;&lt;property id=&quot;20307&quot; value=&quot;500&quot;/&gt;&lt;property id=&quot;20309&quot; value=&quot;-1&quot;/&gt;&lt;/object&gt;&lt;object type=&quot;3&quot; unique_id=&quot;11432&quot;&gt;&lt;property id=&quot;20148&quot; value=&quot;5&quot;/&gt;&lt;property id=&quot;20300&quot; value=&quot;Slide 81&quot;/&gt;&lt;property id=&quot;20307&quot; value=&quot;501&quot;/&gt;&lt;property id=&quot;20309&quot; value=&quot;-1&quot;/&gt;&lt;/object&gt;&lt;object type=&quot;3&quot; unique_id=&quot;11433&quot;&gt;&lt;property id=&quot;20148&quot; value=&quot;5&quot;/&gt;&lt;property id=&quot;20300&quot; value=&quot;Slide 82 - &amp;quot;Exercise&amp;quot;&quot;/&gt;&lt;property id=&quot;20307&quot; value=&quot;502&quot;/&gt;&lt;property id=&quot;20309&quot; value=&quot;-1&quot;/&gt;&lt;/object&gt;&lt;object type=&quot;3&quot; unique_id=&quot;11435&quot;&gt;&lt;property id=&quot;20148&quot; value=&quot;5&quot;/&gt;&lt;property id=&quot;20300&quot; value=&quot;Slide 106&quot;/&gt;&lt;property id=&quot;20307&quot; value=&quot;503&quot;/&gt;&lt;property id=&quot;20309&quot; value=&quot;-1&quot;/&gt;&lt;/object&gt;&lt;object type=&quot;3&quot; unique_id=&quot;11436&quot;&gt;&lt;property id=&quot;20148&quot; value=&quot;5&quot;/&gt;&lt;property id=&quot;20300&quot; value=&quot;Slide 112&quot;/&gt;&lt;property id=&quot;20307&quot; value=&quot;504&quot;/&gt;&lt;property id=&quot;20309&quot; value=&quot;-1&quot;/&gt;&lt;/object&gt;&lt;object type=&quot;3&quot; unique_id=&quot;11437&quot;&gt;&lt;property id=&quot;20148&quot; value=&quot;5&quot;/&gt;&lt;property id=&quot;20300&quot; value=&quot;Slide 113 - &amp;quot;Exercise&amp;quot;&quot;/&gt;&lt;property id=&quot;20307&quot; value=&quot;505&quot;/&gt;&lt;property id=&quot;20309&quot; value=&quot;-1&quot;/&gt;&lt;/object&gt;&lt;object type=&quot;3&quot; unique_id=&quot;11438&quot;&gt;&lt;property id=&quot;20148&quot; value=&quot;5&quot;/&gt;&lt;property id=&quot;20300&quot; value=&quot;Slide 114&quot;/&gt;&lt;property id=&quot;20307&quot; value=&quot;506&quot;/&gt;&lt;property id=&quot;20309&quot; value=&quot;-1&quot;/&gt;&lt;/object&gt;&lt;object type=&quot;3&quot; unique_id=&quot;11847&quot;&gt;&lt;property id=&quot;20148&quot; value=&quot;5&quot;/&gt;&lt;property id=&quot;20300&quot; value=&quot;Slide 2 - &amp;quot;Chapter 4: Producing Detail Reports&amp;quot;&quot;/&gt;&lt;property id=&quot;20307&quot; value=&quot;509&quot;/&gt;&lt;property id=&quot;20309&quot; value=&quot;-1&quot;/&gt;&lt;/object&gt;&lt;object type=&quot;3&quot; unique_id=&quot;11848&quot;&gt;&lt;property id=&quot;20148&quot; value=&quot;5&quot;/&gt;&lt;property id=&quot;20300&quot; value=&quot;Slide 54 - &amp;quot;Chapter 4: Producing Detail Reports&amp;quot;&quot;/&gt;&lt;property id=&quot;20307&quot; value=&quot;508&quot;/&gt;&lt;property id=&quot;20309&quot; value=&quot;-1&quot;/&gt;&lt;/object&gt;&lt;object type=&quot;3&quot; unique_id=&quot;11849&quot;&gt;&lt;property id=&quot;20148&quot; value=&quot;5&quot;/&gt;&lt;property id=&quot;20300&quot; value=&quot;Slide 83 - &amp;quot;Chapter 4: Producing Detail Reports&amp;quot;&quot;/&gt;&lt;property id=&quot;20307&quot; value=&quot;507&quot;/&gt;&lt;property id=&quot;20309&quot; value=&quot;-1&quot;/&gt;&lt;/object&gt;&lt;object type=&quot;3&quot; unique_id=&quot;12263&quot;&gt;&lt;property id=&quot;20148&quot; value=&quot;5&quot;/&gt;&lt;property id=&quot;20300&quot; value=&quot;Slide 26 - &amp;quot;4.02 Short Answer Poll&amp;quot;&quot;/&gt;&lt;property id=&quot;20307&quot; value=&quot;510&quot;/&gt;&lt;/object&gt;&lt;object type=&quot;3&quot; unique_id=&quot;12264&quot;&gt;&lt;property id=&quot;20148&quot; value=&quot;5&quot;/&gt;&lt;property id=&quot;20300&quot; value=&quot;Slide 27 - &amp;quot;4.02 Short Answer Poll – Correct Answer&amp;quot;&quot;/&gt;&lt;property id=&quot;20307&quot; value=&quot;511&quot;/&gt;&lt;/object&gt;&lt;object type=&quot;3&quot; unique_id=&quot;12265&quot;&gt;&lt;property id=&quot;20148&quot; value=&quot;5&quot;/&gt;&lt;property id=&quot;20300&quot; value=&quot;Slide 39 - &amp;quot;4.03 Short Answer Poll&amp;quot;&quot;/&gt;&lt;property id=&quot;20307&quot; value=&quot;512&quot;/&gt;&lt;/object&gt;&lt;object type=&quot;3&quot; unique_id=&quot;12266&quot;&gt;&lt;property id=&quot;20148&quot; value=&quot;5&quot;/&gt;&lt;property id=&quot;20300&quot; value=&quot;Slide 40 - &amp;quot;4.03 Short Answer Poll – Correct Answer&amp;quot;&quot;/&gt;&lt;property id=&quot;20307&quot; value=&quot;513&quot;/&gt;&lt;/object&gt;&lt;object type=&quot;3&quot; unique_id=&quot;12267&quot;&gt;&lt;property id=&quot;20148&quot; value=&quot;5&quot;/&gt;&lt;property id=&quot;20300&quot; value=&quot;Slide 44 - &amp;quot;4.04 Short Answer Poll&amp;quot;&quot;/&gt;&lt;property id=&quot;20307&quot; value=&quot;514&quot;/&gt;&lt;/object&gt;&lt;object type=&quot;3&quot; unique_id=&quot;12268&quot;&gt;&lt;property id=&quot;20148&quot; value=&quot;5&quot;/&gt;&lt;property id=&quot;20300&quot; value=&quot;Slide 45 - &amp;quot;4.04 Short Answer Poll – Correct Answer&amp;quot;&quot;/&gt;&lt;property id=&quot;20307&quot; value=&quot;515&quot;/&gt;&lt;/object&gt;&lt;object type=&quot;3&quot; unique_id=&quot;12269&quot;&gt;&lt;property id=&quot;20148&quot; value=&quot;5&quot;/&gt;&lt;property id=&quot;20300&quot; value=&quot;Slide 63 - &amp;quot;4.05 Short Answer Poll&amp;quot;&quot;/&gt;&lt;property id=&quot;20307&quot; value=&quot;516&quot;/&gt;&lt;/object&gt;&lt;object type=&quot;3&quot; unique_id=&quot;12270&quot;&gt;&lt;property id=&quot;20148&quot; value=&quot;5&quot;/&gt;&lt;property id=&quot;20300&quot; value=&quot;Slide 64 - &amp;quot;4.05 Short Answer Poll – Correct Answer&amp;quot;&quot;/&gt;&lt;property id=&quot;20307&quot; value=&quot;517&quot;/&gt;&lt;/object&gt;&lt;object type=&quot;3&quot; unique_id=&quot;12271&quot;&gt;&lt;property id=&quot;20148&quot; value=&quot;5&quot;/&gt;&lt;property id=&quot;20300&quot; value=&quot;Slide 73 - &amp;quot;4.06 Short Answer Poll&amp;quot;&quot;/&gt;&lt;property id=&quot;20307&quot; value=&quot;518&quot;/&gt;&lt;/object&gt;&lt;object type=&quot;3&quot; unique_id=&quot;12272&quot;&gt;&lt;property id=&quot;20148&quot; value=&quot;5&quot;/&gt;&lt;property id=&quot;20300&quot; value=&quot;Slide 74 - &amp;quot;4.06 Short Answer Poll – Correct Answer&amp;quot;&quot;/&gt;&lt;property id=&quot;20307&quot; value=&quot;519&quot;/&gt;&lt;/object&gt;&lt;object type=&quot;3&quot; unique_id=&quot;12273&quot;&gt;&lt;property id=&quot;20148&quot; value=&quot;5&quot;/&gt;&lt;property id=&quot;20300&quot; value=&quot;Slide 103 - &amp;quot;4.08 Short Answer Poll&amp;quot;&quot;/&gt;&lt;property id=&quot;20307&quot; value=&quot;520&quot;/&gt;&lt;/object&gt;&lt;object type=&quot;3&quot; unique_id=&quot;12274&quot;&gt;&lt;property id=&quot;20148&quot; value=&quot;5&quot;/&gt;&lt;property id=&quot;20300&quot; value=&quot;Slide 104 - &amp;quot;4.08 Short Answer Poll – Correct Answer&amp;quot;&quot;/&gt;&lt;property id=&quot;20307&quot; value=&quot;521&quot;/&gt;&lt;/object&gt;&lt;/object&gt;&lt;object type=&quot;10&quot; unique_id=&quot;12258&quot;&gt;&lt;object type=&quot;11&quot; unique_id=&quot;12259&quot;&gt;&lt;/object&gt;&lt;object type=&quot;12&quot; unique_id=&quot;12261&quot;&gt;&lt;/object&gt;&lt;/object&gt;&lt;object type=&quot;4&quot; unique_id=&quot;12260&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4"/>
  <p:tag name="SECTIONLABEL" val="Section"/>
  <p:tag name="APPENDIXLABEL" val="Appendix"/>
  <p:tag name="APPENDIXSTART" val="31"/>
  <p:tag name="NOTESTAGS" val=""/>
  <p:tag name="CHAPTERTITLE" val="Producing Detail Reports"/>
  <p:tag name="CHAPTERHEADING" val="Chapter 4"/>
  <p:tag name="CHAPTERLABEL" val="Chapter"/>
  <p:tag name="PPTADDIN" val="C:\Program Files (x86)\PowerServ2\Templates\CDSPptAddin_2012.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HIGHLIGHT" val="YES"/>
</p:tagLst>
</file>

<file path=ppt/tags/tag105.xml><?xml version="1.0" encoding="utf-8"?>
<p:tagLst xmlns:a="http://schemas.openxmlformats.org/drawingml/2006/main" xmlns:r="http://schemas.openxmlformats.org/officeDocument/2006/relationships" xmlns:p="http://schemas.openxmlformats.org/presentationml/2006/main">
  <p:tag name="HIGHLIGHT" val="YES"/>
</p:tagLst>
</file>

<file path=ppt/tags/tag10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8.xml><?xml version="1.0" encoding="utf-8"?>
<p:tagLst xmlns:a="http://schemas.openxmlformats.org/drawingml/2006/main" xmlns:r="http://schemas.openxmlformats.org/officeDocument/2006/relationships" xmlns:p="http://schemas.openxmlformats.org/presentationml/2006/main">
  <p:tag name="SLIDETYPE" val="QA"/>
</p:tagLst>
</file>

<file path=ppt/tags/tag10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2C44945-55C1-4285-AD7A-47574EE75967}&quot;/&gt;&lt;isInvalidForFieldText val=&quot;0&quot;/&gt;&lt;Image&gt;&lt;filename val=&quot;C:\Users\sassnh\AppData\Local\Temp\PR\data\asimages\{B2C44945-55C1-4285-AD7A-47574EE75967}_107.png&quot;/&gt;&lt;left val=&quot;341&quot;/&gt;&lt;top val=&quot;407&quot;/&gt;&lt;width val=&quot;286&quot;/&gt;&lt;height val=&quot;120&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HIGHLIGHT" val="YES"/>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F307915E-8A1E-4F43-A949-3149AAEC8598}&quot;/&gt;&lt;isInvalidForFieldText val=&quot;0&quot;/&gt;&lt;Image&gt;&lt;filename val=&quot;C:\Users\sassnh\AppData\Local\Temp\PR\data\asimages\{F307915E-8A1E-4F43-A949-3149AAEC8598}_110.png&quot;/&gt;&lt;left val=&quot;423&quot;/&gt;&lt;top val=&quot;300&quot;/&gt;&lt;width val=&quot;241&quot;/&gt;&lt;height val=&quot;61&quot;/&gt;&lt;hasText val=&quot;1&quot;/&gt;&lt;/Image&gt;&lt;/ThreeDShapeInfo&gt;"/>
</p:tagLst>
</file>

<file path=ppt/tags/tag116.xml><?xml version="1.0" encoding="utf-8"?>
<p:tagLst xmlns:a="http://schemas.openxmlformats.org/drawingml/2006/main" xmlns:r="http://schemas.openxmlformats.org/officeDocument/2006/relationships" xmlns:p="http://schemas.openxmlformats.org/presentationml/2006/main">
  <p:tag name="HIGHLIGHT" val="YES"/>
</p:tagLst>
</file>

<file path=ppt/tags/tag117.xml><?xml version="1.0" encoding="utf-8"?>
<p:tagLst xmlns:a="http://schemas.openxmlformats.org/drawingml/2006/main" xmlns:r="http://schemas.openxmlformats.org/officeDocument/2006/relationships" xmlns:p="http://schemas.openxmlformats.org/presentationml/2006/main">
  <p:tag name="HIGHLIGHT" val="YES"/>
</p:tagLst>
</file>

<file path=ppt/tags/tag118.xml><?xml version="1.0" encoding="utf-8"?>
<p:tagLst xmlns:a="http://schemas.openxmlformats.org/drawingml/2006/main" xmlns:r="http://schemas.openxmlformats.org/officeDocument/2006/relationships" xmlns:p="http://schemas.openxmlformats.org/presentationml/2006/main">
  <p:tag name="SLIDETYPE" val="QA"/>
</p:tagLst>
</file>

<file path=ppt/tags/tag119.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EC04D95-0E9C-4476-994C-A89329690646}&quot;/&gt;&lt;isInvalidForFieldText val=&quot;0&quot;/&gt;&lt;Image&gt;&lt;filename val=&quot;C:\Users\sassnh\AppData\Local\Temp\PR\data\asimages\{9EC04D95-0E9C-4476-994C-A89329690646}_10.png&quot;/&gt;&lt;left val=&quot;370&quot;/&gt;&lt;top val=&quot;251&quot;/&gt;&lt;width val=&quot;301&quot;/&gt;&lt;height val=&quot;61&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505F200-AD37-4B75-926B-46D34EEF80D6}&quot;/&gt;&lt;isInvalidForFieldText val=&quot;0&quot;/&gt;&lt;Image&gt;&lt;filename val=&quot;C:\Users\sassnh\AppData\Local\Temp\PR\data\asimages\{F505F200-AD37-4B75-926B-46D34EEF80D6}_13.png&quot;/&gt;&lt;left val=&quot;282&quot;/&gt;&lt;top val=&quot;226&quot;/&gt;&lt;width val=&quot;435&quot;/&gt;&lt;height val=&quot;61&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7827E2E-195C-4A83-B1D4-962273CD1EDF}&quot;/&gt;&lt;isInvalidForFieldText val=&quot;0&quot;/&gt;&lt;Image&gt;&lt;filename val=&quot;C:\Users\sassnh\AppData\Local\Temp\PR\data\asimages\{F7827E2E-195C-4A83-B1D4-962273CD1EDF}_14.png&quot;/&gt;&lt;left val=&quot;167&quot;/&gt;&lt;top val=&quot;160&quot;/&gt;&lt;width val=&quot;365&quot;/&gt;&lt;height val=&quot;67&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SLIDETYPE" val="Poll_Setup"/>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FONT_COLOR" val="16746772"/>
  <p:tag name="HIGHLIGHT_COLOR" val="16777215"/>
  <p:tag name="HIGHLIGHT_FONT_SIZE" val="24"/>
  <p:tag name="SECTIONCOUNT" val="3"/>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1.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27A43C0-7F19-4268-8404-9270EAF19F90}&quot;/&gt;&lt;isInvalidForFieldText val=&quot;0&quot;/&gt;&lt;Image&gt;&lt;filename val=&quot;C:\Users\sassnh\AppData\Local\Temp\PR\data\asimages\{727A43C0-7F19-4268-8404-9270EAF19F90}_22.png&quot;/&gt;&lt;left val=&quot;201&quot;/&gt;&lt;top val=&quot;248&quot;/&gt;&lt;width val=&quot;489&quot;/&gt;&lt;height val=&quot;91&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0AD8D8-BFA4-40D1-965B-9A4FAA04CF01}&quot;/&gt;&lt;isInvalidForFieldText val=&quot;0&quot;/&gt;&lt;Image&gt;&lt;filename val=&quot;C:\Users\sassnh\AppData\Local\Temp\PR\data\asimages\{BE0AD8D8-BFA4-40D1-965B-9A4FAA04CF01}_1.png&quot;/&gt;&lt;left val=&quot;97&quot;/&gt;&lt;top val=&quot;124&quot;/&gt;&lt;width val=&quot;525&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6.xml><?xml version="1.0" encoding="utf-8"?>
<p:tagLst xmlns:a="http://schemas.openxmlformats.org/drawingml/2006/main" xmlns:r="http://schemas.openxmlformats.org/officeDocument/2006/relationships" xmlns:p="http://schemas.openxmlformats.org/presentationml/2006/main">
  <p:tag name="SLIDETYPE" val="QA"/>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CE9314-5563-4694-A325-595525366EC6}&quot;/&gt;&lt;isInvalidForFieldText val=&quot;0&quot;/&gt;&lt;Image&gt;&lt;filename val=&quot;C:\Users\sassnh\AppData\Local\Temp\PR\data\asimages\{AECE9314-5563-4694-A325-595525366EC6}_2.png&quot;/&gt;&lt;left val=&quot;97&quot;/&gt;&lt;top val=&quot;124&quot;/&gt;&lt;width val=&quot;525&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SLIDETYPE" val="QA"/>
</p:tagLst>
</file>

<file path=ppt/tags/tag54.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5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F1B37B-80B9-4AE6-841F-677728AEB93F}&quot;/&gt;&lt;isInvalidForFieldText val=&quot;0&quot;/&gt;&lt;Image&gt;&lt;filename val=&quot;C:\Users\sassnh\AppData\Local\Temp\PR\data\asimages\{AEF1B37B-80B9-4AE6-841F-677728AEB93F}_54.png&quot;/&gt;&lt;left val=&quot;97&quot;/&gt;&lt;top val=&quot;124&quot;/&gt;&lt;width val=&quot;525&quot;/&gt;&lt;height val=&quot;360&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01F39E5-3EA7-49AC-A3CF-C50E86016E34}&quot;/&gt;&lt;isInvalidForFieldText val=&quot;0&quot;/&gt;&lt;Image&gt;&lt;filename val=&quot;C:\Users\sassnh\AppData\Local\Temp\PR\data\asimages\{A01F39E5-3EA7-49AC-A3CF-C50E86016E34}_59.png&quot;/&gt;&lt;left val=&quot;251&quot;/&gt;&lt;top val=&quot;270&quot;/&gt;&lt;width val=&quot;431&quot;/&gt;&lt;height val=&quot;135&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SLIDETYPE" val="QA"/>
</p:tagLst>
</file>

<file path=ppt/tags/tag6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3B69E6-8C73-437B-9239-9B4FC8BA44CE}&quot;/&gt;&lt;isInvalidForFieldText val=&quot;0&quot;/&gt;&lt;Image&gt;&lt;filename val=&quot;C:\Users\sassnh\AppData\Local\Temp\PR\data\asimages\{B63B69E6-8C73-437B-9239-9B4FC8BA44CE}_68.png&quot;/&gt;&lt;left val=&quot;328&quot;/&gt;&lt;top val=&quot;219&quot;/&gt;&lt;width val=&quot;348&quot;/&gt;&lt;height val=&quot;61&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EFDACDC1-246A-4E71-A055-3EBF2B6D82D0}&quot;/&gt;&lt;isInvalidForFieldText val=&quot;0&quot;/&gt;&lt;Image&gt;&lt;filename val=&quot;C:\Users\sassnh\AppData\Local\Temp\PR\data\asimages\{EFDACDC1-246A-4E71-A055-3EBF2B6D82D0}_71.png&quot;/&gt;&lt;left val=&quot;297&quot;/&gt;&lt;top val=&quot;240&quot;/&gt;&lt;width val=&quot;348&quot;/&gt;&lt;height val=&quot;62&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330358-A99F-450D-BC34-B0E2F84240FE}&quot;/&gt;&lt;isInvalidForFieldText val=&quot;0&quot;/&gt;&lt;Image&gt;&lt;filename val=&quot;C:\Users\sassnh\AppData\Local\Temp\PR\data\asimages\{AE330358-A99F-450D-BC34-B0E2F84240FE}_6.png&quot;/&gt;&lt;left val=&quot;471&quot;/&gt;&lt;top val=&quot;209&quot;/&gt;&lt;width val=&quot;186&quot;/&gt;&lt;height val=&quot;62&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SLIDETYPE" val="Poll_Setup"/>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7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76.xml><?xml version="1.0" encoding="utf-8"?>
<p:tagLst xmlns:a="http://schemas.openxmlformats.org/drawingml/2006/main" xmlns:r="http://schemas.openxmlformats.org/officeDocument/2006/relationships" xmlns:p="http://schemas.openxmlformats.org/presentationml/2006/main">
  <p:tag name="SLIDETYPE" val="QA"/>
</p:tagLst>
</file>

<file path=ppt/tags/tag77.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3"/>
  <p:tag name="SECTIONNUMBER" val="0"/>
  <p:tag name="SHAPETABLE" val="Group Organizer"/>
  <p:tag name="SLIDETYPE" val="Organizer"/>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88EA68-C628-4AD3-80C0-3FA2E8159990}&quot;/&gt;&lt;isInvalidForFieldText val=&quot;0&quot;/&gt;&lt;Image&gt;&lt;filename val=&quot;C:\Users\sassnh\AppData\Local\Temp\PR\data\asimages\{3388EA68-C628-4AD3-80C0-3FA2E8159990}_83.png&quot;/&gt;&lt;left val=&quot;97&quot;/&gt;&lt;top val=&quot;124&quot;/&gt;&lt;width val=&quot;525&quot;/&gt;&lt;height val=&quot;360&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PRESENTER_SHAPEINFO" val="&lt;ThreeDShapeInfo&gt;&lt;uuid val=&quot;{DE8ACF59-5AF6-44EC-BCE4-2CB1F79CB186}&quot;/&gt;&lt;isInvalidForFieldText val=&quot;0&quot;/&gt;&lt;Image&gt;&lt;filename val=&quot;C:\Users\sassnh\AppData\Local\Temp\PR\data\asimages\{DE8ACF59-5AF6-44EC-BCE4-2CB1F79CB186}_86.png&quot;/&gt;&lt;left val=&quot;544&quot;/&gt;&lt;top val=&quot;132&quot;/&gt;&lt;width val=&quot;164&quot;/&gt;&lt;height val=&quot;61&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INFO" val="&lt;ThreeDShapeInfo&gt;&lt;uuid val=&quot;{DBE1BED0-D12B-48E0-855A-3EABC37F5B9C}&quot;/&gt;&lt;isInvalidForFieldText val=&quot;0&quot;/&gt;&lt;Image&gt;&lt;filename val=&quot;C:\Users\sassnh\AppData\Local\Temp\PR\data\asimages\{DBE1BED0-D12B-48E0-855A-3EABC37F5B9C}_86.png&quot;/&gt;&lt;left val=&quot;492&quot;/&gt;&lt;top val=&quot;224&quot;/&gt;&lt;width val=&quot;217&quot;/&gt;&lt;height val=&quot;62&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875B3FA-A4B6-41D9-B454-62F9DAA94D50}&quot;/&gt;&lt;isInvalidForFieldText val=&quot;0&quot;/&gt;&lt;Image&gt;&lt;filename val=&quot;C:\Users\sassnh\AppData\Local\Temp\PR\data\asimages\{9875B3FA-A4B6-41D9-B454-62F9DAA94D50}_7.png&quot;/&gt;&lt;left val=&quot;486&quot;/&gt;&lt;top val=&quot;221&quot;/&gt;&lt;width val=&quot;187&quot;/&gt;&lt;height val=&quot;62&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PRESENTER_SHAPEINFO" val="&lt;ThreeDShapeInfo&gt;&lt;uuid val=&quot;{2F274F13-98EC-43F0-8CA9-6110E86F8A96}&quot;/&gt;&lt;isInvalidForFieldText val=&quot;0&quot;/&gt;&lt;Image&gt;&lt;filename val=&quot;C:\Users\sassnh\AppData\Local\Temp\PR\data\asimages\{2F274F13-98EC-43F0-8CA9-6110E86F8A96}_88.png&quot;/&gt;&lt;left val=&quot;127&quot;/&gt;&lt;top val=&quot;164&quot;/&gt;&lt;width val=&quot;162&quot;/&gt;&lt;height val=&quot;61&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61068AE-B73A-4906-B048-7F3F536FA960}&quot;/&gt;&lt;isInvalidForFieldText val=&quot;0&quot;/&gt;&lt;Image&gt;&lt;filename val=&quot;C:\Users\sassnh\AppData\Local\Temp\PR\data\asimages\{661068AE-B73A-4906-B048-7F3F536FA960}_89.png&quot;/&gt;&lt;left val=&quot;102&quot;/&gt;&lt;top val=&quot;153&quot;/&gt;&lt;width val=&quot;217&quot;/&gt;&lt;height val=&quot;62&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HIGHLIGHT" val="YES"/>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37019</TotalTime>
  <Words>10176</Words>
  <Application>Microsoft Office PowerPoint</Application>
  <PresentationFormat>On-screen Show (4:3)</PresentationFormat>
  <Paragraphs>2055</Paragraphs>
  <Slides>120</Slides>
  <Notes>120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Arial Narrow</vt:lpstr>
      <vt:lpstr>Courier New</vt:lpstr>
      <vt:lpstr>Monotype Sorts</vt:lpstr>
      <vt:lpstr>SAS Monospace</vt:lpstr>
      <vt:lpstr>SAS Monospace Bold</vt:lpstr>
      <vt:lpstr>Times New Roman</vt:lpstr>
      <vt:lpstr>Trebuchet MS</vt:lpstr>
      <vt:lpstr>Wingdings</vt:lpstr>
      <vt:lpstr>SAS2010</vt:lpstr>
      <vt:lpstr>Chapter 4: Producing Detail Reports</vt:lpstr>
      <vt:lpstr>Chapter 4: Producing Detail Reports</vt:lpstr>
      <vt:lpstr>Objectives</vt:lpstr>
      <vt:lpstr>Business Scenario</vt:lpstr>
      <vt:lpstr>PRINT Procedure</vt:lpstr>
      <vt:lpstr>VAR Statement</vt:lpstr>
      <vt:lpstr>SUM Statement</vt:lpstr>
      <vt:lpstr>Viewing the Log</vt:lpstr>
      <vt:lpstr>Business Scenario</vt:lpstr>
      <vt:lpstr>WHERE Statement</vt:lpstr>
      <vt:lpstr>Viewing the Log</vt:lpstr>
      <vt:lpstr>Viewing the Output</vt:lpstr>
      <vt:lpstr>Suppressing the Obs Column</vt:lpstr>
      <vt:lpstr>WHERE Statement</vt:lpstr>
      <vt:lpstr>Operands</vt:lpstr>
      <vt:lpstr>SAS Date Constant</vt:lpstr>
      <vt:lpstr>Comparison Operators</vt:lpstr>
      <vt:lpstr>Comparison Operators</vt:lpstr>
      <vt:lpstr>Setup for the Poll</vt:lpstr>
      <vt:lpstr>4.01 Multiple Choice Poll</vt:lpstr>
      <vt:lpstr>4.01 Multiple Choice Poll – Correct Answer</vt:lpstr>
      <vt:lpstr>Logical Operators</vt:lpstr>
      <vt:lpstr>Viewing the Log</vt:lpstr>
      <vt:lpstr>Logical Operator Priority</vt:lpstr>
      <vt:lpstr>Logical Operators</vt:lpstr>
      <vt:lpstr>4.02 Short Answer Poll</vt:lpstr>
      <vt:lpstr>4.02 Short Answer Poll – Correct Answer</vt:lpstr>
      <vt:lpstr>Business Scenario</vt:lpstr>
      <vt:lpstr>Exploring the Data</vt:lpstr>
      <vt:lpstr>Subsetting in a PROC PRINT Step</vt:lpstr>
      <vt:lpstr>CONTAINS Operator</vt:lpstr>
      <vt:lpstr>Viewing the Output</vt:lpstr>
      <vt:lpstr>Special WHERE Operators</vt:lpstr>
      <vt:lpstr>BETWEEN-AND Operator</vt:lpstr>
      <vt:lpstr>BETWEEN-AND Operator</vt:lpstr>
      <vt:lpstr>WHERE SAME AND Operator</vt:lpstr>
      <vt:lpstr>Viewing the Log</vt:lpstr>
      <vt:lpstr>Viewing the Output</vt:lpstr>
      <vt:lpstr>4.03 Short Answer Poll</vt:lpstr>
      <vt:lpstr>4.03 Short Answer Poll – Correct Answer</vt:lpstr>
      <vt:lpstr>IS NULL Operator</vt:lpstr>
      <vt:lpstr>IS MISSING Operator</vt:lpstr>
      <vt:lpstr>LIKE Operator</vt:lpstr>
      <vt:lpstr>4.04 Short Answer Poll</vt:lpstr>
      <vt:lpstr>4.04 Short Answer Poll – Correct Answer</vt:lpstr>
      <vt:lpstr>PowerPoint Presentation</vt:lpstr>
      <vt:lpstr>Business Scenario</vt:lpstr>
      <vt:lpstr>Subsetting the Data Set</vt:lpstr>
      <vt:lpstr>Viewing the Output</vt:lpstr>
      <vt:lpstr>ID Statement</vt:lpstr>
      <vt:lpstr>Viewing the Output</vt:lpstr>
      <vt:lpstr>PowerPoint Presentation</vt:lpstr>
      <vt:lpstr>Chapter 4: Producing Detail Reports</vt:lpstr>
      <vt:lpstr>Objectives</vt:lpstr>
      <vt:lpstr>Business Scenario</vt:lpstr>
      <vt:lpstr>Creating a Sorted Report</vt:lpstr>
      <vt:lpstr>Creating a Sorted Report</vt:lpstr>
      <vt:lpstr>Step 1: SORT Procedure</vt:lpstr>
      <vt:lpstr>Viewing the Log</vt:lpstr>
      <vt:lpstr>Step 2: Viewing the Output</vt:lpstr>
      <vt:lpstr>SORT Procedure</vt:lpstr>
      <vt:lpstr>4.05 Short Answer Poll</vt:lpstr>
      <vt:lpstr>4.05 Short Answer Poll – Correct Answer</vt:lpstr>
      <vt:lpstr>PowerPoint Presentation</vt:lpstr>
      <vt:lpstr>Business Scenario</vt:lpstr>
      <vt:lpstr>Creating a Grouped Report</vt:lpstr>
      <vt:lpstr>Step 1: Sort the Data</vt:lpstr>
      <vt:lpstr>Specifying Sort Order</vt:lpstr>
      <vt:lpstr>Specifying Multiple BY Variables</vt:lpstr>
      <vt:lpstr>Step 2: Specify Report Groupings</vt:lpstr>
      <vt:lpstr>Viewing the Output</vt:lpstr>
      <vt:lpstr>4.06 Short Answer Poll</vt:lpstr>
      <vt:lpstr>4.06 Short Answer Poll – Correct Answer</vt:lpstr>
      <vt:lpstr>Business Scenario</vt:lpstr>
      <vt:lpstr>Generating Subtotals</vt:lpstr>
      <vt:lpstr>Viewing the Output</vt:lpstr>
      <vt:lpstr>Setup for the Poll</vt:lpstr>
      <vt:lpstr>4.07 Multiple Choice Poll</vt:lpstr>
      <vt:lpstr>4.07 Multiple Choice Poll – Correct Answer</vt:lpstr>
      <vt:lpstr>PowerPoint Presentation</vt:lpstr>
      <vt:lpstr>Chapter 4: Producing Detail Reports</vt:lpstr>
      <vt:lpstr>Objectives</vt:lpstr>
      <vt:lpstr>Business Scenario</vt:lpstr>
      <vt:lpstr>Displaying Titles and Footnotes</vt:lpstr>
      <vt:lpstr>Viewing the Output</vt:lpstr>
      <vt:lpstr>TITLE Statement</vt:lpstr>
      <vt:lpstr>FOOTNOTE Statement</vt:lpstr>
      <vt:lpstr>Changing Titles and Footnotes</vt:lpstr>
      <vt:lpstr>Canceling All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Changing and Canceling Titles and Footnotes</vt:lpstr>
      <vt:lpstr>4.08 Short Answer Poll</vt:lpstr>
      <vt:lpstr>4.08 Short Answer Poll – Correct Answer</vt:lpstr>
      <vt:lpstr>PowerPoint Presentation</vt:lpstr>
      <vt:lpstr>LABEL Statement and Option</vt:lpstr>
      <vt:lpstr>LABEL Statement</vt:lpstr>
      <vt:lpstr>Viewing the Output</vt:lpstr>
      <vt:lpstr>SPLIT= Option</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Displaying SAS Data Sets</dc:title>
  <dc:creator>Deborah A Bayo</dc:creator>
  <cp:lastModifiedBy>Avery Tran</cp:lastModifiedBy>
  <cp:revision>475</cp:revision>
  <dcterms:created xsi:type="dcterms:W3CDTF">2012-02-15T15:19:03Z</dcterms:created>
  <dcterms:modified xsi:type="dcterms:W3CDTF">2024-01-31T21:46:44Z</dcterms:modified>
</cp:coreProperties>
</file>