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tags/tag10.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5.xml" ContentType="application/vnd.openxmlformats-officedocument.presentationml.tags+xml"/>
  <Override PartName="/ppt/notesSlides/notesSlide28.xml" ContentType="application/vnd.openxmlformats-officedocument.presentationml.notesSlide+xml"/>
  <Override PartName="/ppt/tags/tag1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31.xml" ContentType="application/vnd.openxmlformats-officedocument.presentationml.notesSlide+xml"/>
  <Override PartName="/ppt/tags/tag20.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21.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22.xml" ContentType="application/vnd.openxmlformats-officedocument.presentationml.tags+xml"/>
  <Override PartName="/ppt/notesSlides/notesSlide38.xml" ContentType="application/vnd.openxmlformats-officedocument.presentationml.notesSlide+xml"/>
  <Override PartName="/ppt/tags/tag23.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4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45.xml" ContentType="application/vnd.openxmlformats-officedocument.presentationml.notesSlide+xml"/>
  <Override PartName="/ppt/tags/tag31.xml" ContentType="application/vnd.openxmlformats-officedocument.presentationml.tags+xml"/>
  <Override PartName="/ppt/notesSlides/notesSlide46.xml" ContentType="application/vnd.openxmlformats-officedocument.presentationml.notesSlide+xml"/>
  <Override PartName="/ppt/tags/tag32.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0" r:id="rId1"/>
  </p:sldMasterIdLst>
  <p:notesMasterIdLst>
    <p:notesMasterId r:id="rId59"/>
  </p:notesMasterIdLst>
  <p:handoutMasterIdLst>
    <p:handoutMasterId r:id="rId60"/>
  </p:handoutMasterIdLst>
  <p:sldIdLst>
    <p:sldId id="378" r:id="rId2"/>
    <p:sldId id="389" r:id="rId3"/>
    <p:sldId id="322" r:id="rId4"/>
    <p:sldId id="376" r:id="rId5"/>
    <p:sldId id="377" r:id="rId6"/>
    <p:sldId id="341" r:id="rId7"/>
    <p:sldId id="262" r:id="rId8"/>
    <p:sldId id="339" r:id="rId9"/>
    <p:sldId id="264" r:id="rId10"/>
    <p:sldId id="265" r:id="rId11"/>
    <p:sldId id="266" r:id="rId12"/>
    <p:sldId id="267" r:id="rId13"/>
    <p:sldId id="390" r:id="rId14"/>
    <p:sldId id="391" r:id="rId15"/>
    <p:sldId id="270" r:id="rId16"/>
    <p:sldId id="271" r:id="rId17"/>
    <p:sldId id="392" r:id="rId18"/>
    <p:sldId id="393" r:id="rId19"/>
    <p:sldId id="381" r:id="rId20"/>
    <p:sldId id="388" r:id="rId21"/>
    <p:sldId id="281" r:id="rId22"/>
    <p:sldId id="283" r:id="rId23"/>
    <p:sldId id="285" r:id="rId24"/>
    <p:sldId id="286" r:id="rId25"/>
    <p:sldId id="292" r:id="rId26"/>
    <p:sldId id="287" r:id="rId27"/>
    <p:sldId id="290" r:id="rId28"/>
    <p:sldId id="288" r:id="rId29"/>
    <p:sldId id="289" r:id="rId30"/>
    <p:sldId id="291" r:id="rId31"/>
    <p:sldId id="324" r:id="rId32"/>
    <p:sldId id="383" r:id="rId33"/>
    <p:sldId id="343" r:id="rId34"/>
    <p:sldId id="297" r:id="rId35"/>
    <p:sldId id="298" r:id="rId36"/>
    <p:sldId id="384" r:id="rId37"/>
    <p:sldId id="304" r:id="rId38"/>
    <p:sldId id="394" r:id="rId39"/>
    <p:sldId id="395" r:id="rId40"/>
    <p:sldId id="307" r:id="rId41"/>
    <p:sldId id="308" r:id="rId42"/>
    <p:sldId id="309" r:id="rId43"/>
    <p:sldId id="310" r:id="rId44"/>
    <p:sldId id="311" r:id="rId45"/>
    <p:sldId id="312" r:id="rId46"/>
    <p:sldId id="385" r:id="rId47"/>
    <p:sldId id="387" r:id="rId48"/>
    <p:sldId id="347" r:id="rId49"/>
    <p:sldId id="348" r:id="rId50"/>
    <p:sldId id="349" r:id="rId51"/>
    <p:sldId id="350" r:id="rId52"/>
    <p:sldId id="351" r:id="rId53"/>
    <p:sldId id="352" r:id="rId54"/>
    <p:sldId id="353" r:id="rId55"/>
    <p:sldId id="354" r:id="rId56"/>
    <p:sldId id="363" r:id="rId57"/>
    <p:sldId id="366" r:id="rId58"/>
  </p:sldIdLst>
  <p:sldSz cx="9144000" cy="6858000" type="screen4x3"/>
  <p:notesSz cx="6858000" cy="9144000"/>
  <p:custDataLst>
    <p:tags r:id="rId61"/>
  </p:custDataLst>
  <p:defaultTextStyle>
    <a:defPPr>
      <a:defRPr lang="en-US"/>
    </a:defPPr>
    <a:lvl1pPr algn="l" rtl="0" fontAlgn="base">
      <a:spcBef>
        <a:spcPct val="0"/>
      </a:spcBef>
      <a:spcAft>
        <a:spcPct val="0"/>
      </a:spcAft>
      <a:buNone/>
      <a:defRPr kumimoji="0" lang="en-US" sz="2400" b="0" i="0" u="none" kern="1200" baseline="0">
        <a:solidFill>
          <a:schemeClr val="tx1"/>
        </a:solidFill>
        <a:latin typeface="Arial"/>
        <a:ea typeface="+mn-ea"/>
        <a:cs typeface="Arial" pitchFamily="34" charset="0"/>
      </a:defRPr>
    </a:lvl1pPr>
    <a:lvl2pPr marL="457200" algn="l" rtl="0" fontAlgn="base">
      <a:spcBef>
        <a:spcPct val="0"/>
      </a:spcBef>
      <a:spcAft>
        <a:spcPct val="0"/>
      </a:spcAft>
      <a:buNone/>
      <a:defRPr kumimoji="0" lang="en-US" sz="2400" b="0" i="0" u="none" kern="1200" baseline="0">
        <a:solidFill>
          <a:schemeClr val="tx1"/>
        </a:solidFill>
        <a:latin typeface="Arial"/>
        <a:ea typeface="+mn-ea"/>
        <a:cs typeface="Arial" pitchFamily="34" charset="0"/>
      </a:defRPr>
    </a:lvl2pPr>
    <a:lvl3pPr marL="914400" algn="l" rtl="0" fontAlgn="base">
      <a:spcBef>
        <a:spcPct val="0"/>
      </a:spcBef>
      <a:spcAft>
        <a:spcPct val="0"/>
      </a:spcAft>
      <a:buNone/>
      <a:defRPr kumimoji="0" lang="en-US" sz="2400" b="0" i="0" u="none" kern="1200" baseline="0">
        <a:solidFill>
          <a:schemeClr val="tx1"/>
        </a:solidFill>
        <a:latin typeface="Arial"/>
        <a:ea typeface="+mn-ea"/>
        <a:cs typeface="Arial" pitchFamily="34" charset="0"/>
      </a:defRPr>
    </a:lvl3pPr>
    <a:lvl4pPr marL="1371600" algn="l" rtl="0" fontAlgn="base">
      <a:spcBef>
        <a:spcPct val="0"/>
      </a:spcBef>
      <a:spcAft>
        <a:spcPct val="0"/>
      </a:spcAft>
      <a:buNone/>
      <a:defRPr kumimoji="0" lang="en-US" sz="2400" b="0" i="0" u="none" kern="1200" baseline="0">
        <a:solidFill>
          <a:schemeClr val="tx1"/>
        </a:solidFill>
        <a:latin typeface="Arial"/>
        <a:ea typeface="+mn-ea"/>
        <a:cs typeface="Arial" pitchFamily="34" charset="0"/>
      </a:defRPr>
    </a:lvl4pPr>
    <a:lvl5pPr marL="1828800" algn="l" rtl="0" fontAlgn="base">
      <a:spcBef>
        <a:spcPct val="0"/>
      </a:spcBef>
      <a:spcAft>
        <a:spcPct val="0"/>
      </a:spcAft>
      <a:buNone/>
      <a:defRPr kumimoji="0" lang="en-US" sz="2400" b="0" i="0" u="none" kern="1200" baseline="0">
        <a:solidFill>
          <a:schemeClr val="tx1"/>
        </a:solidFill>
        <a:latin typeface="Arial"/>
        <a:ea typeface="+mn-ea"/>
        <a:cs typeface="Arial" pitchFamily="34" charset="0"/>
      </a:defRPr>
    </a:lvl5pPr>
    <a:lvl6pPr marL="2286000" algn="l" defTabSz="914400" rtl="0" eaLnBrk="1" latinLnBrk="0" hangingPunct="1">
      <a:defRPr sz="2400" kern="1200">
        <a:solidFill>
          <a:schemeClr val="tx1"/>
        </a:solidFill>
        <a:latin typeface="Arial" pitchFamily="34" charset="0"/>
        <a:ea typeface="+mn-ea"/>
        <a:cs typeface="Arial" pitchFamily="34" charset="0"/>
      </a:defRPr>
    </a:lvl6pPr>
    <a:lvl7pPr marL="2743200" algn="l" defTabSz="914400" rtl="0" eaLnBrk="1" latinLnBrk="0" hangingPunct="1">
      <a:defRPr sz="2400" kern="1200">
        <a:solidFill>
          <a:schemeClr val="tx1"/>
        </a:solidFill>
        <a:latin typeface="Arial" pitchFamily="34" charset="0"/>
        <a:ea typeface="+mn-ea"/>
        <a:cs typeface="Arial" pitchFamily="34" charset="0"/>
      </a:defRPr>
    </a:lvl7pPr>
    <a:lvl8pPr marL="3200400" algn="l" defTabSz="914400" rtl="0" eaLnBrk="1" latinLnBrk="0" hangingPunct="1">
      <a:defRPr sz="2400" kern="1200">
        <a:solidFill>
          <a:schemeClr val="tx1"/>
        </a:solidFill>
        <a:latin typeface="Arial" pitchFamily="34" charset="0"/>
        <a:ea typeface="+mn-ea"/>
        <a:cs typeface="Arial" pitchFamily="34" charset="0"/>
      </a:defRPr>
    </a:lvl8pPr>
    <a:lvl9pPr marL="3657600" algn="l" defTabSz="914400" rtl="0" eaLnBrk="1" latinLnBrk="0" hangingPunct="1">
      <a:defRPr sz="2400"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672" userDrawn="1">
          <p15:clr>
            <a:srgbClr val="A4A3A4"/>
          </p15:clr>
        </p15:guide>
        <p15:guide id="2" orient="horz" pos="720" userDrawn="1">
          <p15:clr>
            <a:srgbClr val="A4A3A4"/>
          </p15:clr>
        </p15:guide>
        <p15:guide id="3" orient="horz" pos="2160" userDrawn="1">
          <p15:clr>
            <a:srgbClr val="A4A3A4"/>
          </p15:clr>
        </p15:guide>
        <p15:guide id="4" orient="horz" pos="1824" userDrawn="1">
          <p15:clr>
            <a:srgbClr val="A4A3A4"/>
          </p15:clr>
        </p15:guide>
        <p15:guide id="5" userDrawn="1">
          <p15:clr>
            <a:srgbClr val="A4A3A4"/>
          </p15:clr>
        </p15:guide>
        <p15:guide id="6" pos="5328" userDrawn="1">
          <p15:clr>
            <a:srgbClr val="A4A3A4"/>
          </p15:clr>
        </p15:guide>
        <p15:guide id="7" pos="432" userDrawn="1">
          <p15:clr>
            <a:srgbClr val="A4A3A4"/>
          </p15:clr>
        </p15:guide>
        <p15:guide id="8" pos="2880" userDrawn="1">
          <p15:clr>
            <a:srgbClr val="A4A3A4"/>
          </p15:clr>
        </p15:guide>
        <p15:guide id="9" pos="537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00"/>
    <a:srgbClr val="800080"/>
    <a:srgbClr val="008080"/>
    <a:srgbClr val="990033"/>
    <a:srgbClr val="FFFFFF"/>
    <a:srgbClr val="000000"/>
    <a:srgbClr val="0070C0"/>
    <a:srgbClr val="080000"/>
    <a:srgbClr val="07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6023" autoAdjust="0"/>
    <p:restoredTop sz="93565" autoAdjust="0"/>
  </p:normalViewPr>
  <p:slideViewPr>
    <p:cSldViewPr showGuides="1">
      <p:cViewPr varScale="1">
        <p:scale>
          <a:sx n="74" d="100"/>
          <a:sy n="74" d="100"/>
        </p:scale>
        <p:origin x="1400" y="56"/>
      </p:cViewPr>
      <p:guideLst>
        <p:guide orient="horz" pos="672"/>
        <p:guide orient="horz" pos="720"/>
        <p:guide orient="horz" pos="2160"/>
        <p:guide orient="horz" pos="1824"/>
        <p:guide/>
        <p:guide pos="5328"/>
        <p:guide pos="432"/>
        <p:guide pos="2880"/>
        <p:guide pos="5376"/>
      </p:guideLst>
    </p:cSldViewPr>
  </p:slideViewPr>
  <p:notesTextViewPr>
    <p:cViewPr>
      <p:scale>
        <a:sx n="1" d="1"/>
        <a:sy n="1" d="1"/>
      </p:scale>
      <p:origin x="0" y="0"/>
    </p:cViewPr>
  </p:notesTextViewPr>
  <p:sorterViewPr>
    <p:cViewPr varScale="1">
      <p:scale>
        <a:sx n="1" d="1"/>
        <a:sy n="1" d="1"/>
      </p:scale>
      <p:origin x="0" y="9882"/>
    </p:cViewPr>
  </p:sorterViewPr>
  <p:notesViewPr>
    <p:cSldViewPr showGuides="1">
      <p:cViewPr varScale="1">
        <p:scale>
          <a:sx n="88" d="100"/>
          <a:sy n="88" d="100"/>
        </p:scale>
        <p:origin x="38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Arial"/>
                <a:cs typeface="+mn-cs"/>
              </a:defRPr>
            </a:lvl1pPr>
          </a:lstStyle>
          <a:p>
            <a:pPr>
              <a:defRPr/>
            </a:pPr>
            <a:fld id="{4EF24A5B-2965-43B5-9E6B-FCC4CEAEB653}" type="datetimeFigureOut">
              <a:rPr lang="en-US"/>
              <a:pPr>
                <a:defRPr/>
              </a:pPr>
              <a:t>12/13/2017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Arial"/>
                <a:cs typeface="+mn-cs"/>
              </a:defRPr>
            </a:lvl1pPr>
          </a:lstStyle>
          <a:p>
            <a:pPr>
              <a:defRPr/>
            </a:pPr>
            <a:fld id="{F361BABA-33E1-4FF7-9A9B-25ECF78074C4}" type="slidenum">
              <a:rPr lang="en-US"/>
              <a:pPr>
                <a:defRPr/>
              </a:pPr>
              <a:t>‹#›</a:t>
            </a:fld>
            <a:endParaRPr lang="en-US"/>
          </a:p>
        </p:txBody>
      </p:sp>
    </p:spTree>
    <p:extLst>
      <p:ext uri="{BB962C8B-B14F-4D97-AF65-F5344CB8AC3E}">
        <p14:creationId xmlns:p14="http://schemas.microsoft.com/office/powerpoint/2010/main" val="10642103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Times New Roman"/>
                <a:cs typeface="+mn-cs"/>
              </a:defRPr>
            </a:lvl1pPr>
          </a:lstStyle>
          <a:p>
            <a:pPr>
              <a:defRPr/>
            </a:pPr>
            <a:endParaRPr lang="en-US"/>
          </a:p>
        </p:txBody>
      </p:sp>
      <p:sp>
        <p:nvSpPr>
          <p:cNvPr id="3" name="Date Placeholder 2"/>
          <p:cNvSpPr>
            <a:spLocks noGrp="1"/>
          </p:cNvSpPr>
          <p:nvPr>
            <p:ph type="dt" idx="1"/>
          </p:nvPr>
        </p:nvSpPr>
        <p:spPr>
          <a:xfrm>
            <a:off x="3886200"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Times New Roman"/>
                <a:cs typeface="+mn-cs"/>
              </a:defRPr>
            </a:lvl1pPr>
          </a:lstStyle>
          <a:p>
            <a:pPr>
              <a:defRPr/>
            </a:pPr>
            <a:fld id="{4C91F5A6-A366-4863-ABEC-811473653147}" type="datetimeFigureOut">
              <a:rPr lang="en-US" smtClean="0"/>
              <a:pPr>
                <a:defRPr/>
              </a:pPr>
              <a:t>12/13/2017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914400" y="4343400"/>
            <a:ext cx="50292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6800"/>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Times New Roman"/>
                <a:cs typeface="+mn-cs"/>
              </a:defRPr>
            </a:lvl1pPr>
          </a:lstStyle>
          <a:p>
            <a:pPr>
              <a:defRPr/>
            </a:pPr>
            <a:endParaRPr lang="en-US"/>
          </a:p>
        </p:txBody>
      </p:sp>
      <p:sp>
        <p:nvSpPr>
          <p:cNvPr id="7" name="Slide Number Placeholder 6"/>
          <p:cNvSpPr>
            <a:spLocks noGrp="1"/>
          </p:cNvSpPr>
          <p:nvPr>
            <p:ph type="sldNum" sz="quarter" idx="5"/>
          </p:nvPr>
        </p:nvSpPr>
        <p:spPr>
          <a:xfrm>
            <a:off x="3886200" y="8686800"/>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Times New Roman"/>
                <a:cs typeface="+mn-cs"/>
              </a:defRPr>
            </a:lvl1pPr>
          </a:lstStyle>
          <a:p>
            <a:pPr>
              <a:defRPr/>
            </a:pPr>
            <a:fld id="{FB5876BE-5C4F-441C-B0D3-4F537E997831}" type="slidenum">
              <a:rPr lang="en-US" smtClean="0"/>
              <a:pPr>
                <a:defRPr/>
              </a:pPr>
              <a:t>‹#›</a:t>
            </a:fld>
            <a:endParaRPr lang="en-US" dirty="0"/>
          </a:p>
        </p:txBody>
      </p:sp>
    </p:spTree>
    <p:extLst>
      <p:ext uri="{BB962C8B-B14F-4D97-AF65-F5344CB8AC3E}">
        <p14:creationId xmlns:p14="http://schemas.microsoft.com/office/powerpoint/2010/main" val="25940225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a:ea typeface="+mn-ea"/>
        <a:cs typeface="+mn-cs"/>
      </a:defRPr>
    </a:lvl1pPr>
    <a:lvl2pPr marL="457200" algn="l" rtl="0" fontAlgn="base">
      <a:spcBef>
        <a:spcPct val="30000"/>
      </a:spcBef>
      <a:spcAft>
        <a:spcPct val="0"/>
      </a:spcAft>
      <a:defRPr sz="1200" kern="1200">
        <a:solidFill>
          <a:schemeClr val="tx1"/>
        </a:solidFill>
        <a:latin typeface="Times New Roman"/>
        <a:ea typeface="+mn-ea"/>
        <a:cs typeface="+mn-cs"/>
      </a:defRPr>
    </a:lvl2pPr>
    <a:lvl3pPr marL="914400" algn="l" rtl="0" fontAlgn="base">
      <a:spcBef>
        <a:spcPct val="30000"/>
      </a:spcBef>
      <a:spcAft>
        <a:spcPct val="0"/>
      </a:spcAft>
      <a:defRPr sz="1200" kern="1200">
        <a:solidFill>
          <a:schemeClr val="tx1"/>
        </a:solidFill>
        <a:latin typeface="Times New Roman"/>
        <a:ea typeface="+mn-ea"/>
        <a:cs typeface="+mn-cs"/>
      </a:defRPr>
    </a:lvl3pPr>
    <a:lvl4pPr marL="1371600" algn="l" rtl="0" fontAlgn="base">
      <a:spcBef>
        <a:spcPct val="30000"/>
      </a:spcBef>
      <a:spcAft>
        <a:spcPct val="0"/>
      </a:spcAft>
      <a:defRPr sz="1200" kern="1200">
        <a:solidFill>
          <a:schemeClr val="tx1"/>
        </a:solidFill>
        <a:latin typeface="Times New Roman"/>
        <a:ea typeface="+mn-ea"/>
        <a:cs typeface="+mn-cs"/>
      </a:defRPr>
    </a:lvl4pPr>
    <a:lvl5pPr marL="1828800" algn="l" rtl="0" fontAlgn="base">
      <a:spcBef>
        <a:spcPct val="30000"/>
      </a:spcBef>
      <a:spcAft>
        <a:spcPct val="0"/>
      </a:spcAft>
      <a:defRPr sz="1200" kern="1200">
        <a:solidFill>
          <a:schemeClr val="tx1"/>
        </a:solidFill>
        <a:latin typeface="Times New Roman"/>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xfrm>
            <a:off x="1216025" y="914400"/>
            <a:ext cx="4425950" cy="33194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atin typeface="Times New Roman" pitchFamily="18" charset="0"/>
            </a:endParaRPr>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eaLnBrk="0" fontAlgn="base" hangingPunct="0">
              <a:spcBef>
                <a:spcPct val="0"/>
              </a:spcBef>
              <a:spcAft>
                <a:spcPct val="0"/>
              </a:spcAft>
            </a:pPr>
            <a:fld id="{CDC7390A-9E5E-4433-84B5-4D13428E3C5E}" type="slidenum">
              <a:rPr lang="en-US" sz="1200">
                <a:latin typeface="Times New Roman" pitchFamily="18" charset="0"/>
              </a:rPr>
              <a:pPr eaLnBrk="0" fontAlgn="base" hangingPunct="0">
                <a:spcBef>
                  <a:spcPct val="0"/>
                </a:spcBef>
                <a:spcAft>
                  <a:spcPct val="0"/>
                </a:spcAft>
              </a:pPr>
              <a:t>1</a:t>
            </a:fld>
            <a:endParaRPr lang="en-US" sz="1200">
              <a:latin typeface="Times New Roman" pitchFamily="18" charset="0"/>
            </a:endParaRPr>
          </a:p>
        </p:txBody>
      </p:sp>
    </p:spTree>
    <p:extLst>
      <p:ext uri="{BB962C8B-B14F-4D97-AF65-F5344CB8AC3E}">
        <p14:creationId xmlns:p14="http://schemas.microsoft.com/office/powerpoint/2010/main" val="94259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2813">
              <a:defRPr sz="2400">
                <a:solidFill>
                  <a:schemeClr val="tx1"/>
                </a:solidFill>
                <a:latin typeface="Arial" pitchFamily="34" charset="0"/>
              </a:defRPr>
            </a:lvl1pPr>
            <a:lvl2pPr marL="742950" indent="-285750" defTabSz="912813">
              <a:defRPr sz="2400">
                <a:solidFill>
                  <a:schemeClr val="tx1"/>
                </a:solidFill>
                <a:latin typeface="Arial" pitchFamily="34" charset="0"/>
              </a:defRPr>
            </a:lvl2pPr>
            <a:lvl3pPr marL="1143000" indent="-228600" defTabSz="912813">
              <a:defRPr sz="2400">
                <a:solidFill>
                  <a:schemeClr val="tx1"/>
                </a:solidFill>
                <a:latin typeface="Arial" pitchFamily="34" charset="0"/>
              </a:defRPr>
            </a:lvl3pPr>
            <a:lvl4pPr marL="1600200" indent="-228600" defTabSz="912813">
              <a:defRPr sz="2400">
                <a:solidFill>
                  <a:schemeClr val="tx1"/>
                </a:solidFill>
                <a:latin typeface="Arial" pitchFamily="34" charset="0"/>
              </a:defRPr>
            </a:lvl4pPr>
            <a:lvl5pPr marL="2057400" indent="-228600" defTabSz="912813">
              <a:defRPr sz="2400">
                <a:solidFill>
                  <a:schemeClr val="tx1"/>
                </a:solidFill>
                <a:latin typeface="Arial" pitchFamily="34" charset="0"/>
              </a:defRPr>
            </a:lvl5pPr>
            <a:lvl6pPr marL="2514600" indent="-228600" defTabSz="912813" fontAlgn="base">
              <a:spcBef>
                <a:spcPct val="0"/>
              </a:spcBef>
              <a:spcAft>
                <a:spcPct val="0"/>
              </a:spcAft>
              <a:defRPr sz="2400">
                <a:solidFill>
                  <a:schemeClr val="tx1"/>
                </a:solidFill>
                <a:latin typeface="Arial" pitchFamily="34" charset="0"/>
              </a:defRPr>
            </a:lvl6pPr>
            <a:lvl7pPr marL="2971800" indent="-228600" defTabSz="912813" fontAlgn="base">
              <a:spcBef>
                <a:spcPct val="0"/>
              </a:spcBef>
              <a:spcAft>
                <a:spcPct val="0"/>
              </a:spcAft>
              <a:defRPr sz="2400">
                <a:solidFill>
                  <a:schemeClr val="tx1"/>
                </a:solidFill>
                <a:latin typeface="Arial" pitchFamily="34" charset="0"/>
              </a:defRPr>
            </a:lvl7pPr>
            <a:lvl8pPr marL="3429000" indent="-228600" defTabSz="912813" fontAlgn="base">
              <a:spcBef>
                <a:spcPct val="0"/>
              </a:spcBef>
              <a:spcAft>
                <a:spcPct val="0"/>
              </a:spcAft>
              <a:defRPr sz="2400">
                <a:solidFill>
                  <a:schemeClr val="tx1"/>
                </a:solidFill>
                <a:latin typeface="Arial" pitchFamily="34" charset="0"/>
              </a:defRPr>
            </a:lvl8pPr>
            <a:lvl9pPr marL="3886200" indent="-228600" defTabSz="912813"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BFD7805D-6D00-47F7-8183-C6039F4A4906}" type="slidenum">
              <a:rPr lang="en-US" sz="1200">
                <a:latin typeface="Times New Roman" pitchFamily="18" charset="0"/>
              </a:rPr>
              <a:pPr fontAlgn="base">
                <a:spcBef>
                  <a:spcPct val="0"/>
                </a:spcBef>
                <a:spcAft>
                  <a:spcPct val="0"/>
                </a:spcAft>
              </a:pPr>
              <a:t>10</a:t>
            </a:fld>
            <a:endParaRPr lang="en-US" sz="1200">
              <a:latin typeface="Times New Roman" pitchFamily="18" charset="0"/>
            </a:endParaRPr>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IG: Do not read the definitions for each format.  Quickly give an explanation because examples follow on the next slide. </a:t>
            </a:r>
          </a:p>
        </p:txBody>
      </p:sp>
    </p:spTree>
    <p:extLst>
      <p:ext uri="{BB962C8B-B14F-4D97-AF65-F5344CB8AC3E}">
        <p14:creationId xmlns:p14="http://schemas.microsoft.com/office/powerpoint/2010/main" val="3916195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2813">
              <a:defRPr sz="2400">
                <a:solidFill>
                  <a:schemeClr val="tx1"/>
                </a:solidFill>
                <a:latin typeface="Arial" pitchFamily="34" charset="0"/>
              </a:defRPr>
            </a:lvl1pPr>
            <a:lvl2pPr marL="742950" indent="-285750" defTabSz="912813">
              <a:defRPr sz="2400">
                <a:solidFill>
                  <a:schemeClr val="tx1"/>
                </a:solidFill>
                <a:latin typeface="Arial" pitchFamily="34" charset="0"/>
              </a:defRPr>
            </a:lvl2pPr>
            <a:lvl3pPr marL="1143000" indent="-228600" defTabSz="912813">
              <a:defRPr sz="2400">
                <a:solidFill>
                  <a:schemeClr val="tx1"/>
                </a:solidFill>
                <a:latin typeface="Arial" pitchFamily="34" charset="0"/>
              </a:defRPr>
            </a:lvl3pPr>
            <a:lvl4pPr marL="1600200" indent="-228600" defTabSz="912813">
              <a:defRPr sz="2400">
                <a:solidFill>
                  <a:schemeClr val="tx1"/>
                </a:solidFill>
                <a:latin typeface="Arial" pitchFamily="34" charset="0"/>
              </a:defRPr>
            </a:lvl4pPr>
            <a:lvl5pPr marL="2057400" indent="-228600" defTabSz="912813">
              <a:defRPr sz="2400">
                <a:solidFill>
                  <a:schemeClr val="tx1"/>
                </a:solidFill>
                <a:latin typeface="Arial" pitchFamily="34" charset="0"/>
              </a:defRPr>
            </a:lvl5pPr>
            <a:lvl6pPr marL="2514600" indent="-228600" defTabSz="912813" fontAlgn="base">
              <a:spcBef>
                <a:spcPct val="0"/>
              </a:spcBef>
              <a:spcAft>
                <a:spcPct val="0"/>
              </a:spcAft>
              <a:defRPr sz="2400">
                <a:solidFill>
                  <a:schemeClr val="tx1"/>
                </a:solidFill>
                <a:latin typeface="Arial" pitchFamily="34" charset="0"/>
              </a:defRPr>
            </a:lvl6pPr>
            <a:lvl7pPr marL="2971800" indent="-228600" defTabSz="912813" fontAlgn="base">
              <a:spcBef>
                <a:spcPct val="0"/>
              </a:spcBef>
              <a:spcAft>
                <a:spcPct val="0"/>
              </a:spcAft>
              <a:defRPr sz="2400">
                <a:solidFill>
                  <a:schemeClr val="tx1"/>
                </a:solidFill>
                <a:latin typeface="Arial" pitchFamily="34" charset="0"/>
              </a:defRPr>
            </a:lvl7pPr>
            <a:lvl8pPr marL="3429000" indent="-228600" defTabSz="912813" fontAlgn="base">
              <a:spcBef>
                <a:spcPct val="0"/>
              </a:spcBef>
              <a:spcAft>
                <a:spcPct val="0"/>
              </a:spcAft>
              <a:defRPr sz="2400">
                <a:solidFill>
                  <a:schemeClr val="tx1"/>
                </a:solidFill>
                <a:latin typeface="Arial" pitchFamily="34" charset="0"/>
              </a:defRPr>
            </a:lvl8pPr>
            <a:lvl9pPr marL="3886200" indent="-228600" defTabSz="912813"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F81EE038-9661-49FB-9893-70611596DC2D}" type="slidenum">
              <a:rPr lang="en-US" sz="1200">
                <a:latin typeface="Times New Roman" pitchFamily="18" charset="0"/>
              </a:rPr>
              <a:pPr fontAlgn="base">
                <a:spcBef>
                  <a:spcPct val="0"/>
                </a:spcBef>
                <a:spcAft>
                  <a:spcPct val="0"/>
                </a:spcAft>
              </a:pPr>
              <a:t>11</a:t>
            </a:fld>
            <a:endParaRPr lang="en-US" sz="1200">
              <a:latin typeface="Times New Roman" pitchFamily="18" charset="0"/>
            </a:endParaRPr>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IG: Go thru each example.</a:t>
            </a:r>
          </a:p>
        </p:txBody>
      </p:sp>
    </p:spTree>
    <p:extLst>
      <p:ext uri="{BB962C8B-B14F-4D97-AF65-F5344CB8AC3E}">
        <p14:creationId xmlns:p14="http://schemas.microsoft.com/office/powerpoint/2010/main" val="4075184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2813">
              <a:defRPr sz="2400">
                <a:solidFill>
                  <a:schemeClr val="tx1"/>
                </a:solidFill>
                <a:latin typeface="Arial" pitchFamily="34" charset="0"/>
              </a:defRPr>
            </a:lvl1pPr>
            <a:lvl2pPr marL="742950" indent="-285750" defTabSz="912813">
              <a:defRPr sz="2400">
                <a:solidFill>
                  <a:schemeClr val="tx1"/>
                </a:solidFill>
                <a:latin typeface="Arial" pitchFamily="34" charset="0"/>
              </a:defRPr>
            </a:lvl2pPr>
            <a:lvl3pPr marL="1143000" indent="-228600" defTabSz="912813">
              <a:defRPr sz="2400">
                <a:solidFill>
                  <a:schemeClr val="tx1"/>
                </a:solidFill>
                <a:latin typeface="Arial" pitchFamily="34" charset="0"/>
              </a:defRPr>
            </a:lvl3pPr>
            <a:lvl4pPr marL="1600200" indent="-228600" defTabSz="912813">
              <a:defRPr sz="2400">
                <a:solidFill>
                  <a:schemeClr val="tx1"/>
                </a:solidFill>
                <a:latin typeface="Arial" pitchFamily="34" charset="0"/>
              </a:defRPr>
            </a:lvl4pPr>
            <a:lvl5pPr marL="2057400" indent="-228600" defTabSz="912813">
              <a:defRPr sz="2400">
                <a:solidFill>
                  <a:schemeClr val="tx1"/>
                </a:solidFill>
                <a:latin typeface="Arial" pitchFamily="34" charset="0"/>
              </a:defRPr>
            </a:lvl5pPr>
            <a:lvl6pPr marL="2514600" indent="-228600" defTabSz="912813" fontAlgn="base">
              <a:spcBef>
                <a:spcPct val="0"/>
              </a:spcBef>
              <a:spcAft>
                <a:spcPct val="0"/>
              </a:spcAft>
              <a:defRPr sz="2400">
                <a:solidFill>
                  <a:schemeClr val="tx1"/>
                </a:solidFill>
                <a:latin typeface="Arial" pitchFamily="34" charset="0"/>
              </a:defRPr>
            </a:lvl6pPr>
            <a:lvl7pPr marL="2971800" indent="-228600" defTabSz="912813" fontAlgn="base">
              <a:spcBef>
                <a:spcPct val="0"/>
              </a:spcBef>
              <a:spcAft>
                <a:spcPct val="0"/>
              </a:spcAft>
              <a:defRPr sz="2400">
                <a:solidFill>
                  <a:schemeClr val="tx1"/>
                </a:solidFill>
                <a:latin typeface="Arial" pitchFamily="34" charset="0"/>
              </a:defRPr>
            </a:lvl7pPr>
            <a:lvl8pPr marL="3429000" indent="-228600" defTabSz="912813" fontAlgn="base">
              <a:spcBef>
                <a:spcPct val="0"/>
              </a:spcBef>
              <a:spcAft>
                <a:spcPct val="0"/>
              </a:spcAft>
              <a:defRPr sz="2400">
                <a:solidFill>
                  <a:schemeClr val="tx1"/>
                </a:solidFill>
                <a:latin typeface="Arial" pitchFamily="34" charset="0"/>
              </a:defRPr>
            </a:lvl8pPr>
            <a:lvl9pPr marL="3886200" indent="-228600" defTabSz="912813"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D6654E8B-0DF6-4277-AF75-948F9638CC54}" type="slidenum">
              <a:rPr lang="en-US" sz="1200">
                <a:latin typeface="Times New Roman" pitchFamily="18" charset="0"/>
              </a:rPr>
              <a:pPr fontAlgn="base">
                <a:spcBef>
                  <a:spcPct val="0"/>
                </a:spcBef>
                <a:spcAft>
                  <a:spcPct val="0"/>
                </a:spcAft>
              </a:pPr>
              <a:t>12</a:t>
            </a:fld>
            <a:endParaRPr lang="en-US" sz="1200">
              <a:latin typeface="Times New Roman" pitchFamily="18" charset="0"/>
            </a:endParaRPr>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IG: Go thru each example. Be sure to mention that the stored value does not change and that the displayed value is rounded.</a:t>
            </a:r>
          </a:p>
          <a:p>
            <a:pPr>
              <a:spcBef>
                <a:spcPct val="0"/>
              </a:spcBef>
            </a:pPr>
            <a:endParaRPr lang="en-US">
              <a:latin typeface="Times New Roman" pitchFamily="18" charset="0"/>
            </a:endParaRPr>
          </a:p>
        </p:txBody>
      </p:sp>
    </p:spTree>
    <p:extLst>
      <p:ext uri="{BB962C8B-B14F-4D97-AF65-F5344CB8AC3E}">
        <p14:creationId xmlns:p14="http://schemas.microsoft.com/office/powerpoint/2010/main" val="287855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C6F7F3FB-3316-4F27-886A-CEABC7C85336}" type="slidenum">
              <a:rPr lang="en-US" sz="1200">
                <a:latin typeface="Times New Roman" pitchFamily="18" charset="0"/>
              </a:rPr>
              <a:pPr fontAlgn="base">
                <a:spcBef>
                  <a:spcPct val="0"/>
                </a:spcBef>
                <a:spcAft>
                  <a:spcPct val="0"/>
                </a:spcAft>
              </a:pPr>
              <a:t>13</a:t>
            </a:fld>
            <a:endParaRPr lang="en-US" sz="1200">
              <a:latin typeface="Times New Roman" pitchFamily="18" charset="0"/>
            </a:endParaRPr>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Type answer here</a:t>
            </a:r>
          </a:p>
        </p:txBody>
      </p:sp>
    </p:spTree>
    <p:extLst>
      <p:ext uri="{BB962C8B-B14F-4D97-AF65-F5344CB8AC3E}">
        <p14:creationId xmlns:p14="http://schemas.microsoft.com/office/powerpoint/2010/main" val="1258237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51E55A3A-F938-49DE-8491-78104C765708}" type="slidenum">
              <a:rPr lang="en-US" sz="1200">
                <a:latin typeface="Times New Roman" pitchFamily="18" charset="0"/>
              </a:rPr>
              <a:pPr fontAlgn="base">
                <a:spcBef>
                  <a:spcPct val="0"/>
                </a:spcBef>
                <a:spcAft>
                  <a:spcPct val="0"/>
                </a:spcAft>
              </a:pPr>
              <a:t>14</a:t>
            </a:fld>
            <a:endParaRPr lang="en-US" sz="1200">
              <a:latin typeface="Times New Roman" pitchFamily="18" charset="0"/>
            </a:endParaRPr>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Type answer here</a:t>
            </a:r>
          </a:p>
        </p:txBody>
      </p:sp>
    </p:spTree>
    <p:extLst>
      <p:ext uri="{BB962C8B-B14F-4D97-AF65-F5344CB8AC3E}">
        <p14:creationId xmlns:p14="http://schemas.microsoft.com/office/powerpoint/2010/main" val="443970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2813">
              <a:defRPr sz="2400">
                <a:solidFill>
                  <a:schemeClr val="tx1"/>
                </a:solidFill>
                <a:latin typeface="Arial" pitchFamily="34" charset="0"/>
              </a:defRPr>
            </a:lvl1pPr>
            <a:lvl2pPr marL="742950" indent="-285750" defTabSz="912813">
              <a:defRPr sz="2400">
                <a:solidFill>
                  <a:schemeClr val="tx1"/>
                </a:solidFill>
                <a:latin typeface="Arial" pitchFamily="34" charset="0"/>
              </a:defRPr>
            </a:lvl2pPr>
            <a:lvl3pPr marL="1143000" indent="-228600" defTabSz="912813">
              <a:defRPr sz="2400">
                <a:solidFill>
                  <a:schemeClr val="tx1"/>
                </a:solidFill>
                <a:latin typeface="Arial" pitchFamily="34" charset="0"/>
              </a:defRPr>
            </a:lvl3pPr>
            <a:lvl4pPr marL="1600200" indent="-228600" defTabSz="912813">
              <a:defRPr sz="2400">
                <a:solidFill>
                  <a:schemeClr val="tx1"/>
                </a:solidFill>
                <a:latin typeface="Arial" pitchFamily="34" charset="0"/>
              </a:defRPr>
            </a:lvl4pPr>
            <a:lvl5pPr marL="2057400" indent="-228600" defTabSz="912813">
              <a:defRPr sz="2400">
                <a:solidFill>
                  <a:schemeClr val="tx1"/>
                </a:solidFill>
                <a:latin typeface="Arial" pitchFamily="34" charset="0"/>
              </a:defRPr>
            </a:lvl5pPr>
            <a:lvl6pPr marL="2514600" indent="-228600" defTabSz="912813" fontAlgn="base">
              <a:spcBef>
                <a:spcPct val="0"/>
              </a:spcBef>
              <a:spcAft>
                <a:spcPct val="0"/>
              </a:spcAft>
              <a:defRPr sz="2400">
                <a:solidFill>
                  <a:schemeClr val="tx1"/>
                </a:solidFill>
                <a:latin typeface="Arial" pitchFamily="34" charset="0"/>
              </a:defRPr>
            </a:lvl6pPr>
            <a:lvl7pPr marL="2971800" indent="-228600" defTabSz="912813" fontAlgn="base">
              <a:spcBef>
                <a:spcPct val="0"/>
              </a:spcBef>
              <a:spcAft>
                <a:spcPct val="0"/>
              </a:spcAft>
              <a:defRPr sz="2400">
                <a:solidFill>
                  <a:schemeClr val="tx1"/>
                </a:solidFill>
                <a:latin typeface="Arial" pitchFamily="34" charset="0"/>
              </a:defRPr>
            </a:lvl7pPr>
            <a:lvl8pPr marL="3429000" indent="-228600" defTabSz="912813" fontAlgn="base">
              <a:spcBef>
                <a:spcPct val="0"/>
              </a:spcBef>
              <a:spcAft>
                <a:spcPct val="0"/>
              </a:spcAft>
              <a:defRPr sz="2400">
                <a:solidFill>
                  <a:schemeClr val="tx1"/>
                </a:solidFill>
                <a:latin typeface="Arial" pitchFamily="34" charset="0"/>
              </a:defRPr>
            </a:lvl8pPr>
            <a:lvl9pPr marL="3886200" indent="-228600" defTabSz="912813"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9EC36FC6-0F91-43E1-8A4A-8BB3F7352765}" type="slidenum">
              <a:rPr lang="en-US" sz="1200">
                <a:latin typeface="Times New Roman" pitchFamily="18" charset="0"/>
              </a:rPr>
              <a:pPr fontAlgn="base">
                <a:spcBef>
                  <a:spcPct val="0"/>
                </a:spcBef>
                <a:spcAft>
                  <a:spcPct val="0"/>
                </a:spcAft>
              </a:pPr>
              <a:t>15</a:t>
            </a:fld>
            <a:endParaRPr lang="en-US" sz="1200">
              <a:latin typeface="Times New Roman" pitchFamily="18" charset="0"/>
            </a:endParaRPr>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IG: Go thru each example.</a:t>
            </a:r>
          </a:p>
          <a:p>
            <a:pPr>
              <a:spcBef>
                <a:spcPct val="0"/>
              </a:spcBef>
            </a:pPr>
            <a:endParaRPr lang="en-US">
              <a:latin typeface="Times New Roman" pitchFamily="18" charset="0"/>
            </a:endParaRPr>
          </a:p>
        </p:txBody>
      </p:sp>
    </p:spTree>
    <p:extLst>
      <p:ext uri="{BB962C8B-B14F-4D97-AF65-F5344CB8AC3E}">
        <p14:creationId xmlns:p14="http://schemas.microsoft.com/office/powerpoint/2010/main" val="2901604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2813">
              <a:defRPr sz="2400">
                <a:solidFill>
                  <a:schemeClr val="tx1"/>
                </a:solidFill>
                <a:latin typeface="Arial" pitchFamily="34" charset="0"/>
              </a:defRPr>
            </a:lvl1pPr>
            <a:lvl2pPr marL="742950" indent="-285750" defTabSz="912813">
              <a:defRPr sz="2400">
                <a:solidFill>
                  <a:schemeClr val="tx1"/>
                </a:solidFill>
                <a:latin typeface="Arial" pitchFamily="34" charset="0"/>
              </a:defRPr>
            </a:lvl2pPr>
            <a:lvl3pPr marL="1143000" indent="-228600" defTabSz="912813">
              <a:defRPr sz="2400">
                <a:solidFill>
                  <a:schemeClr val="tx1"/>
                </a:solidFill>
                <a:latin typeface="Arial" pitchFamily="34" charset="0"/>
              </a:defRPr>
            </a:lvl3pPr>
            <a:lvl4pPr marL="1600200" indent="-228600" defTabSz="912813">
              <a:defRPr sz="2400">
                <a:solidFill>
                  <a:schemeClr val="tx1"/>
                </a:solidFill>
                <a:latin typeface="Arial" pitchFamily="34" charset="0"/>
              </a:defRPr>
            </a:lvl4pPr>
            <a:lvl5pPr marL="2057400" indent="-228600" defTabSz="912813">
              <a:defRPr sz="2400">
                <a:solidFill>
                  <a:schemeClr val="tx1"/>
                </a:solidFill>
                <a:latin typeface="Arial" pitchFamily="34" charset="0"/>
              </a:defRPr>
            </a:lvl5pPr>
            <a:lvl6pPr marL="2514600" indent="-228600" defTabSz="912813" fontAlgn="base">
              <a:spcBef>
                <a:spcPct val="0"/>
              </a:spcBef>
              <a:spcAft>
                <a:spcPct val="0"/>
              </a:spcAft>
              <a:defRPr sz="2400">
                <a:solidFill>
                  <a:schemeClr val="tx1"/>
                </a:solidFill>
                <a:latin typeface="Arial" pitchFamily="34" charset="0"/>
              </a:defRPr>
            </a:lvl6pPr>
            <a:lvl7pPr marL="2971800" indent="-228600" defTabSz="912813" fontAlgn="base">
              <a:spcBef>
                <a:spcPct val="0"/>
              </a:spcBef>
              <a:spcAft>
                <a:spcPct val="0"/>
              </a:spcAft>
              <a:defRPr sz="2400">
                <a:solidFill>
                  <a:schemeClr val="tx1"/>
                </a:solidFill>
                <a:latin typeface="Arial" pitchFamily="34" charset="0"/>
              </a:defRPr>
            </a:lvl7pPr>
            <a:lvl8pPr marL="3429000" indent="-228600" defTabSz="912813" fontAlgn="base">
              <a:spcBef>
                <a:spcPct val="0"/>
              </a:spcBef>
              <a:spcAft>
                <a:spcPct val="0"/>
              </a:spcAft>
              <a:defRPr sz="2400">
                <a:solidFill>
                  <a:schemeClr val="tx1"/>
                </a:solidFill>
                <a:latin typeface="Arial" pitchFamily="34" charset="0"/>
              </a:defRPr>
            </a:lvl8pPr>
            <a:lvl9pPr marL="3886200" indent="-228600" defTabSz="912813"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D6CB537D-F783-46D5-B8C2-7DA5B630179F}" type="slidenum">
              <a:rPr lang="en-US" sz="1200">
                <a:latin typeface="Times New Roman" pitchFamily="18" charset="0"/>
              </a:rPr>
              <a:pPr fontAlgn="base">
                <a:spcBef>
                  <a:spcPct val="0"/>
                </a:spcBef>
                <a:spcAft>
                  <a:spcPct val="0"/>
                </a:spcAft>
              </a:pPr>
              <a:t>16</a:t>
            </a:fld>
            <a:endParaRPr lang="en-US" sz="1200">
              <a:latin typeface="Times New Roman" pitchFamily="18" charset="0"/>
            </a:endParaRPr>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IG: Go thru each example.</a:t>
            </a:r>
          </a:p>
          <a:p>
            <a:pPr>
              <a:spcBef>
                <a:spcPct val="0"/>
              </a:spcBef>
            </a:pPr>
            <a:endParaRPr lang="en-US">
              <a:latin typeface="Times New Roman" pitchFamily="18" charset="0"/>
            </a:endParaRPr>
          </a:p>
        </p:txBody>
      </p:sp>
    </p:spTree>
    <p:extLst>
      <p:ext uri="{BB962C8B-B14F-4D97-AF65-F5344CB8AC3E}">
        <p14:creationId xmlns:p14="http://schemas.microsoft.com/office/powerpoint/2010/main" val="2387229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C9956783-7F7F-4CD2-B841-1B2E3A3F32C7}" type="slidenum">
              <a:rPr lang="en-US" sz="1200">
                <a:latin typeface="Times New Roman" pitchFamily="18" charset="0"/>
              </a:rPr>
              <a:pPr fontAlgn="base">
                <a:spcBef>
                  <a:spcPct val="0"/>
                </a:spcBef>
                <a:spcAft>
                  <a:spcPct val="0"/>
                </a:spcAft>
              </a:pPr>
              <a:t>17</a:t>
            </a:fld>
            <a:endParaRPr lang="en-US" sz="1200">
              <a:latin typeface="Times New Roman" pitchFamily="18" charset="0"/>
            </a:endParaRPr>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Type answer here</a:t>
            </a:r>
          </a:p>
        </p:txBody>
      </p:sp>
    </p:spTree>
    <p:extLst>
      <p:ext uri="{BB962C8B-B14F-4D97-AF65-F5344CB8AC3E}">
        <p14:creationId xmlns:p14="http://schemas.microsoft.com/office/powerpoint/2010/main" val="2227373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CD44C99A-BF13-4E0E-8397-1DF7CC29E206}" type="slidenum">
              <a:rPr lang="en-US" sz="1200">
                <a:latin typeface="Times New Roman" pitchFamily="18" charset="0"/>
              </a:rPr>
              <a:pPr fontAlgn="base">
                <a:spcBef>
                  <a:spcPct val="0"/>
                </a:spcBef>
                <a:spcAft>
                  <a:spcPct val="0"/>
                </a:spcAft>
              </a:pPr>
              <a:t>18</a:t>
            </a:fld>
            <a:endParaRPr lang="en-US" sz="1200">
              <a:latin typeface="Times New Roman" pitchFamily="18" charset="0"/>
            </a:endParaRPr>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C</a:t>
            </a:r>
          </a:p>
        </p:txBody>
      </p:sp>
    </p:spTree>
    <p:extLst>
      <p:ext uri="{BB962C8B-B14F-4D97-AF65-F5344CB8AC3E}">
        <p14:creationId xmlns:p14="http://schemas.microsoft.com/office/powerpoint/2010/main" val="28304436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atin typeface="Times New Roman" pitchFamily="18" charset="0"/>
            </a:endParaRPr>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eaLnBrk="0" fontAlgn="base" hangingPunct="0">
              <a:spcBef>
                <a:spcPct val="0"/>
              </a:spcBef>
              <a:spcAft>
                <a:spcPct val="0"/>
              </a:spcAft>
            </a:pPr>
            <a:fld id="{0FCB251E-7AE1-418C-8E85-B367C2F9124A}" type="slidenum">
              <a:rPr lang="en-US" sz="1200">
                <a:solidFill>
                  <a:srgbClr val="000000"/>
                </a:solidFill>
                <a:latin typeface="Times New Roman" pitchFamily="18" charset="0"/>
              </a:rPr>
              <a:pPr eaLnBrk="0" fontAlgn="base" hangingPunct="0">
                <a:spcBef>
                  <a:spcPct val="0"/>
                </a:spcBef>
                <a:spcAft>
                  <a:spcPct val="0"/>
                </a:spcAft>
              </a:pPr>
              <a:t>19</a:t>
            </a:fld>
            <a:endParaRPr lang="en-US" sz="1200">
              <a:solidFill>
                <a:srgbClr val="000000"/>
              </a:solidFill>
              <a:latin typeface="Times New Roman" pitchFamily="18" charset="0"/>
            </a:endParaRPr>
          </a:p>
        </p:txBody>
      </p:sp>
    </p:spTree>
    <p:extLst>
      <p:ext uri="{BB962C8B-B14F-4D97-AF65-F5344CB8AC3E}">
        <p14:creationId xmlns:p14="http://schemas.microsoft.com/office/powerpoint/2010/main" val="2173384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xfrm>
            <a:off x="1216025" y="914400"/>
            <a:ext cx="4425950" cy="33194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atin typeface="Times New Roman" pitchFamily="18" charset="0"/>
            </a:endParaRPr>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eaLnBrk="0" fontAlgn="base" hangingPunct="0">
              <a:spcBef>
                <a:spcPct val="0"/>
              </a:spcBef>
              <a:spcAft>
                <a:spcPct val="0"/>
              </a:spcAft>
            </a:pPr>
            <a:fld id="{9EE695EF-D880-4A12-BD8A-74EA02573705}" type="slidenum">
              <a:rPr lang="en-US" sz="1200">
                <a:latin typeface="Times New Roman" pitchFamily="18" charset="0"/>
              </a:rPr>
              <a:pPr eaLnBrk="0" fontAlgn="base" hangingPunct="0">
                <a:spcBef>
                  <a:spcPct val="0"/>
                </a:spcBef>
                <a:spcAft>
                  <a:spcPct val="0"/>
                </a:spcAft>
              </a:pPr>
              <a:t>2</a:t>
            </a:fld>
            <a:endParaRPr lang="en-US" sz="1200">
              <a:latin typeface="Times New Roman" pitchFamily="18" charset="0"/>
            </a:endParaRPr>
          </a:p>
        </p:txBody>
      </p:sp>
    </p:spTree>
    <p:extLst>
      <p:ext uri="{BB962C8B-B14F-4D97-AF65-F5344CB8AC3E}">
        <p14:creationId xmlns:p14="http://schemas.microsoft.com/office/powerpoint/2010/main" val="1625978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xfrm>
            <a:off x="1216025" y="914400"/>
            <a:ext cx="4425950" cy="33194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atin typeface="Times New Roman" pitchFamily="18" charset="0"/>
            </a:endParaRPr>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eaLnBrk="0" fontAlgn="base" hangingPunct="0">
              <a:spcBef>
                <a:spcPct val="0"/>
              </a:spcBef>
              <a:spcAft>
                <a:spcPct val="0"/>
              </a:spcAft>
            </a:pPr>
            <a:fld id="{A187F7BD-BA41-4A19-98A6-4928125E9023}" type="slidenum">
              <a:rPr lang="en-US" sz="1200">
                <a:latin typeface="Times New Roman" pitchFamily="18" charset="0"/>
              </a:rPr>
              <a:pPr eaLnBrk="0" fontAlgn="base" hangingPunct="0">
                <a:spcBef>
                  <a:spcPct val="0"/>
                </a:spcBef>
                <a:spcAft>
                  <a:spcPct val="0"/>
                </a:spcAft>
              </a:pPr>
              <a:t>20</a:t>
            </a:fld>
            <a:endParaRPr lang="en-US" sz="1200">
              <a:latin typeface="Times New Roman" pitchFamily="18" charset="0"/>
            </a:endParaRPr>
          </a:p>
        </p:txBody>
      </p:sp>
    </p:spTree>
    <p:extLst>
      <p:ext uri="{BB962C8B-B14F-4D97-AF65-F5344CB8AC3E}">
        <p14:creationId xmlns:p14="http://schemas.microsoft.com/office/powerpoint/2010/main" val="4188356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E680B8BD-AB07-43DF-92F3-10EA8B196292}" type="slidenum">
              <a:rPr lang="en-US" sz="1200">
                <a:latin typeface="Times New Roman" pitchFamily="18" charset="0"/>
              </a:rPr>
              <a:pPr fontAlgn="base">
                <a:spcBef>
                  <a:spcPct val="0"/>
                </a:spcBef>
                <a:spcAft>
                  <a:spcPct val="0"/>
                </a:spcAft>
              </a:pPr>
              <a:t>21</a:t>
            </a:fld>
            <a:endParaRPr lang="en-US" sz="1200">
              <a:latin typeface="Times New Roman" pitchFamily="18" charset="0"/>
            </a:endParaRPr>
          </a:p>
        </p:txBody>
      </p:sp>
      <p:sp>
        <p:nvSpPr>
          <p:cNvPr id="1024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noProof="1">
              <a:latin typeface="Times New Roman" pitchFamily="18" charset="0"/>
            </a:endParaRPr>
          </a:p>
        </p:txBody>
      </p:sp>
    </p:spTree>
    <p:extLst>
      <p:ext uri="{BB962C8B-B14F-4D97-AF65-F5344CB8AC3E}">
        <p14:creationId xmlns:p14="http://schemas.microsoft.com/office/powerpoint/2010/main" val="2683692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5F8582ED-CA44-40D9-BAA4-89B1E60AF808}" type="slidenum">
              <a:rPr lang="en-US" sz="1200">
                <a:latin typeface="Times New Roman" pitchFamily="18" charset="0"/>
              </a:rPr>
              <a:pPr fontAlgn="base">
                <a:spcBef>
                  <a:spcPct val="0"/>
                </a:spcBef>
                <a:spcAft>
                  <a:spcPct val="0"/>
                </a:spcAft>
              </a:pPr>
              <a:t>22</a:t>
            </a:fld>
            <a:endParaRPr lang="en-US" sz="1200">
              <a:latin typeface="Times New Roman" pitchFamily="18" charset="0"/>
            </a:endParaRPr>
          </a:p>
        </p:txBody>
      </p:sp>
      <p:sp>
        <p:nvSpPr>
          <p:cNvPr id="103427" name="Rectangle 2"/>
          <p:cNvSpPr>
            <a:spLocks noGrp="1" noRot="1" noChangeAspect="1" noChangeArrowheads="1" noTextEdit="1"/>
          </p:cNvSpPr>
          <p:nvPr>
            <p:ph type="sldImg"/>
          </p:nvPr>
        </p:nvSpPr>
        <p:spPr bwMode="auto">
          <a:xfrm>
            <a:off x="1216025" y="914400"/>
            <a:ext cx="4425950" cy="33194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IG: We currently have a Country variable with the values AU and US, but we want the full country name in the report. </a:t>
            </a:r>
          </a:p>
          <a:p>
            <a:pPr>
              <a:spcBef>
                <a:spcPct val="0"/>
              </a:spcBef>
            </a:pPr>
            <a:endParaRPr lang="en-US">
              <a:latin typeface="Times New Roman" pitchFamily="18" charset="0"/>
            </a:endParaRPr>
          </a:p>
          <a:p>
            <a:pPr>
              <a:spcBef>
                <a:spcPct val="0"/>
              </a:spcBef>
            </a:pPr>
            <a:r>
              <a:rPr lang="en-US">
                <a:latin typeface="Times New Roman" pitchFamily="18" charset="0"/>
              </a:rPr>
              <a:t>SAS provides many formats but cannot provide every format possibly needed, so you are able to create your own formats. We call these USER_DEFINED formats and they are created with the FORMAT procedure.  In this business scenario, we will create a format to display country names instead of country codes.  </a:t>
            </a:r>
          </a:p>
        </p:txBody>
      </p:sp>
    </p:spTree>
    <p:extLst>
      <p:ext uri="{BB962C8B-B14F-4D97-AF65-F5344CB8AC3E}">
        <p14:creationId xmlns:p14="http://schemas.microsoft.com/office/powerpoint/2010/main" val="3524438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3302260A-0BFB-4FFE-B992-B435DAD78DA8}" type="slidenum">
              <a:rPr lang="en-US" sz="1200">
                <a:latin typeface="Times New Roman" pitchFamily="18" charset="0"/>
              </a:rPr>
              <a:pPr fontAlgn="base">
                <a:spcBef>
                  <a:spcPct val="0"/>
                </a:spcBef>
                <a:spcAft>
                  <a:spcPct val="0"/>
                </a:spcAft>
              </a:pPr>
              <a:t>23</a:t>
            </a:fld>
            <a:endParaRPr lang="en-US" sz="1200">
              <a:latin typeface="Times New Roman" pitchFamily="18" charset="0"/>
            </a:endParaRPr>
          </a:p>
        </p:txBody>
      </p:sp>
      <p:sp>
        <p:nvSpPr>
          <p:cNvPr id="104451" name="Rectangle 2"/>
          <p:cNvSpPr>
            <a:spLocks noGrp="1" noRot="1" noChangeAspect="1" noChangeArrowheads="1" noTextEdit="1"/>
          </p:cNvSpPr>
          <p:nvPr>
            <p:ph type="sldImg"/>
          </p:nvPr>
        </p:nvSpPr>
        <p:spPr bwMode="auto">
          <a:xfrm>
            <a:off x="1216025" y="914400"/>
            <a:ext cx="4425950" cy="33194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IG: When you create a user-defined format, you do not associate it with a particular variable or data set.  Instead you create it based on values that you want to display differently. </a:t>
            </a:r>
          </a:p>
          <a:p>
            <a:pPr>
              <a:spcBef>
                <a:spcPct val="0"/>
              </a:spcBef>
            </a:pPr>
            <a:r>
              <a:rPr lang="en-US">
                <a:latin typeface="Times New Roman" pitchFamily="18" charset="0"/>
              </a:rPr>
              <a:t> </a:t>
            </a:r>
          </a:p>
          <a:p>
            <a:pPr>
              <a:spcBef>
                <a:spcPct val="0"/>
              </a:spcBef>
            </a:pPr>
            <a:r>
              <a:rPr lang="en-US">
                <a:latin typeface="Times New Roman" pitchFamily="18" charset="0"/>
              </a:rPr>
              <a:t>What we need to do is two-fold.  First, we need to create the format with a PROC FORMAT step. Country values are character so we need to create a character format.  We use a VALUE statement in a PROC FORMAT step to name and define the format. </a:t>
            </a:r>
          </a:p>
          <a:p>
            <a:pPr>
              <a:spcBef>
                <a:spcPct val="0"/>
              </a:spcBef>
            </a:pPr>
            <a:r>
              <a:rPr lang="en-US">
                <a:latin typeface="Times New Roman" pitchFamily="18" charset="0"/>
              </a:rPr>
              <a:t>In Part 1, </a:t>
            </a:r>
          </a:p>
        </p:txBody>
      </p:sp>
    </p:spTree>
    <p:extLst>
      <p:ext uri="{BB962C8B-B14F-4D97-AF65-F5344CB8AC3E}">
        <p14:creationId xmlns:p14="http://schemas.microsoft.com/office/powerpoint/2010/main" val="1022350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4C5499DB-B2EE-4EC1-ADE6-15DE2EE1C8CD}" type="slidenum">
              <a:rPr lang="en-US" sz="1200">
                <a:latin typeface="Times New Roman" pitchFamily="18" charset="0"/>
              </a:rPr>
              <a:pPr fontAlgn="base">
                <a:spcBef>
                  <a:spcPct val="0"/>
                </a:spcBef>
                <a:spcAft>
                  <a:spcPct val="0"/>
                </a:spcAft>
              </a:pPr>
              <a:t>24</a:t>
            </a:fld>
            <a:endParaRPr lang="en-US" sz="1200">
              <a:latin typeface="Times New Roman" pitchFamily="18" charset="0"/>
            </a:endParaRPr>
          </a:p>
        </p:txBody>
      </p:sp>
      <p:sp>
        <p:nvSpPr>
          <p:cNvPr id="105475" name="Rectangle 2"/>
          <p:cNvSpPr>
            <a:spLocks noGrp="1" noRot="1" noChangeAspect="1" noChangeArrowheads="1" noTextEdit="1"/>
          </p:cNvSpPr>
          <p:nvPr>
            <p:ph type="sldImg"/>
          </p:nvPr>
        </p:nvSpPr>
        <p:spPr bwMode="auto">
          <a:xfrm>
            <a:off x="1216025" y="914400"/>
            <a:ext cx="4425950" cy="33194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IG: Next we need to apply the format. We use a FORMAT statement in the PROC PRINT step to apply the format. User-defined formats can also  be used in other procedures, as you will see in later chapters. Now lets look at PROC FORMAT and the VALUE statement in more detail. </a:t>
            </a:r>
          </a:p>
        </p:txBody>
      </p:sp>
    </p:spTree>
    <p:extLst>
      <p:ext uri="{BB962C8B-B14F-4D97-AF65-F5344CB8AC3E}">
        <p14:creationId xmlns:p14="http://schemas.microsoft.com/office/powerpoint/2010/main" val="31223938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C8C4B2AA-B796-4413-B619-3ADAA7E4542C}" type="slidenum">
              <a:rPr lang="en-US" sz="1200">
                <a:latin typeface="Times New Roman" pitchFamily="18" charset="0"/>
              </a:rPr>
              <a:pPr fontAlgn="base">
                <a:spcBef>
                  <a:spcPct val="0"/>
                </a:spcBef>
                <a:spcAft>
                  <a:spcPct val="0"/>
                </a:spcAft>
              </a:pPr>
              <a:t>25</a:t>
            </a:fld>
            <a:endParaRPr lang="en-US" sz="1200">
              <a:latin typeface="Times New Roman" pitchFamily="18" charset="0"/>
            </a:endParaRPr>
          </a:p>
        </p:txBody>
      </p:sp>
      <p:sp>
        <p:nvSpPr>
          <p:cNvPr id="1064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noProof="1">
                <a:latin typeface="Times New Roman" pitchFamily="18" charset="0"/>
              </a:rPr>
              <a:t>IG: The report displays country names instead of country codes.</a:t>
            </a:r>
          </a:p>
        </p:txBody>
      </p:sp>
    </p:spTree>
    <p:extLst>
      <p:ext uri="{BB962C8B-B14F-4D97-AF65-F5344CB8AC3E}">
        <p14:creationId xmlns:p14="http://schemas.microsoft.com/office/powerpoint/2010/main" val="18109213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D823CC25-BA69-4C04-9D36-EEB982B234BD}" type="slidenum">
              <a:rPr lang="en-US" sz="1200">
                <a:latin typeface="Times New Roman" pitchFamily="18" charset="0"/>
              </a:rPr>
              <a:pPr fontAlgn="base">
                <a:spcBef>
                  <a:spcPct val="0"/>
                </a:spcBef>
                <a:spcAft>
                  <a:spcPct val="0"/>
                </a:spcAft>
              </a:pPr>
              <a:t>26</a:t>
            </a:fld>
            <a:endParaRPr lang="en-US" sz="1200">
              <a:latin typeface="Times New Roman" pitchFamily="18" charset="0"/>
            </a:endParaRPr>
          </a:p>
        </p:txBody>
      </p:sp>
      <p:sp>
        <p:nvSpPr>
          <p:cNvPr id="1075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noProof="1">
                <a:latin typeface="Times New Roman" pitchFamily="18" charset="0"/>
              </a:rPr>
              <a:t>IG: Go thru the list of rules.  </a:t>
            </a:r>
          </a:p>
        </p:txBody>
      </p:sp>
    </p:spTree>
    <p:extLst>
      <p:ext uri="{BB962C8B-B14F-4D97-AF65-F5344CB8AC3E}">
        <p14:creationId xmlns:p14="http://schemas.microsoft.com/office/powerpoint/2010/main" val="3078811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30D496F5-DAD0-436B-AF29-50EFFBDE8A03}" type="slidenum">
              <a:rPr lang="en-US" sz="1200">
                <a:latin typeface="Times New Roman" pitchFamily="18" charset="0"/>
              </a:rPr>
              <a:pPr fontAlgn="base">
                <a:spcBef>
                  <a:spcPct val="0"/>
                </a:spcBef>
                <a:spcAft>
                  <a:spcPct val="0"/>
                </a:spcAft>
              </a:pPr>
              <a:t>27</a:t>
            </a:fld>
            <a:endParaRPr lang="en-US" sz="1200">
              <a:latin typeface="Times New Roman" pitchFamily="18" charset="0"/>
            </a:endParaRPr>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noProof="1">
                <a:latin typeface="Times New Roman" pitchFamily="18" charset="0"/>
              </a:rPr>
              <a:t>Notes: </a:t>
            </a:r>
            <a:r>
              <a:rPr lang="en-US">
                <a:latin typeface="Times New Roman" pitchFamily="18" charset="0"/>
              </a:rPr>
              <a:t>Enclosing labels in quotation marks is a best practice, and is required if a label contains internal blanks. </a:t>
            </a:r>
          </a:p>
          <a:p>
            <a:pPr>
              <a:spcBef>
                <a:spcPct val="0"/>
              </a:spcBef>
            </a:pPr>
            <a:endParaRPr lang="en-US" noProof="1">
              <a:latin typeface="Times New Roman" pitchFamily="18" charset="0"/>
            </a:endParaRPr>
          </a:p>
          <a:p>
            <a:pPr>
              <a:spcBef>
                <a:spcPct val="0"/>
              </a:spcBef>
            </a:pPr>
            <a:r>
              <a:rPr lang="en-US" noProof="1">
                <a:latin typeface="Times New Roman" pitchFamily="18" charset="0"/>
              </a:rPr>
              <a:t>IG: The value statement associates values with labels.  The values are called ranges, but can actually be specified as single values, ranges of values or lists of values.</a:t>
            </a:r>
          </a:p>
          <a:p>
            <a:pPr>
              <a:spcBef>
                <a:spcPct val="0"/>
              </a:spcBef>
            </a:pPr>
            <a:endParaRPr lang="en-US" noProof="1">
              <a:latin typeface="Times New Roman" pitchFamily="18" charset="0"/>
            </a:endParaRPr>
          </a:p>
          <a:p>
            <a:pPr>
              <a:spcBef>
                <a:spcPct val="0"/>
              </a:spcBef>
            </a:pPr>
            <a:r>
              <a:rPr lang="en-US" noProof="1">
                <a:latin typeface="Times New Roman" pitchFamily="18" charset="0"/>
              </a:rPr>
              <a:t>Labels can be up to 32,767 characters in length. Quotation marks are not required, but are generally used.</a:t>
            </a:r>
          </a:p>
        </p:txBody>
      </p:sp>
    </p:spTree>
    <p:extLst>
      <p:ext uri="{BB962C8B-B14F-4D97-AF65-F5344CB8AC3E}">
        <p14:creationId xmlns:p14="http://schemas.microsoft.com/office/powerpoint/2010/main" val="31103863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F457E1EF-D144-4203-95A5-D404E05B827D}" type="slidenum">
              <a:rPr lang="en-US" sz="1200">
                <a:latin typeface="Times New Roman" pitchFamily="18" charset="0"/>
              </a:rPr>
              <a:pPr fontAlgn="base">
                <a:spcBef>
                  <a:spcPct val="0"/>
                </a:spcBef>
                <a:spcAft>
                  <a:spcPct val="0"/>
                </a:spcAft>
              </a:pPr>
              <a:t>28</a:t>
            </a:fld>
            <a:endParaRPr lang="en-US" sz="1200">
              <a:latin typeface="Times New Roman" pitchFamily="18" charset="0"/>
            </a:endParaRPr>
          </a:p>
        </p:txBody>
      </p:sp>
      <p:sp>
        <p:nvSpPr>
          <p:cNvPr id="1095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b. $3levels</a:t>
            </a:r>
          </a:p>
          <a:p>
            <a:pPr>
              <a:spcBef>
                <a:spcPct val="0"/>
              </a:spcBef>
            </a:pPr>
            <a:r>
              <a:rPr lang="en-US">
                <a:latin typeface="Times New Roman" pitchFamily="18" charset="0"/>
              </a:rPr>
              <a:t>e. dollar</a:t>
            </a:r>
          </a:p>
          <a:p>
            <a:pPr>
              <a:spcBef>
                <a:spcPct val="0"/>
              </a:spcBef>
            </a:pPr>
            <a:r>
              <a:rPr lang="en-US">
                <a:latin typeface="Times New Roman" pitchFamily="18" charset="0"/>
              </a:rPr>
              <a:t>Based on all those rules, which ones are invalid?</a:t>
            </a:r>
          </a:p>
        </p:txBody>
      </p:sp>
    </p:spTree>
    <p:extLst>
      <p:ext uri="{BB962C8B-B14F-4D97-AF65-F5344CB8AC3E}">
        <p14:creationId xmlns:p14="http://schemas.microsoft.com/office/powerpoint/2010/main" val="3582041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8BDAAC0E-0DB1-40F4-B466-51A27BD7CBA8}" type="slidenum">
              <a:rPr lang="en-US" sz="1200">
                <a:latin typeface="Times New Roman" pitchFamily="18" charset="0"/>
              </a:rPr>
              <a:pPr fontAlgn="base">
                <a:spcBef>
                  <a:spcPct val="0"/>
                </a:spcBef>
                <a:spcAft>
                  <a:spcPct val="0"/>
                </a:spcAft>
              </a:pPr>
              <a:t>29</a:t>
            </a:fld>
            <a:endParaRPr lang="en-US" sz="1200">
              <a:latin typeface="Times New Roman" pitchFamily="18" charset="0"/>
            </a:endParaRPr>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b. $3levels</a:t>
            </a:r>
          </a:p>
          <a:p>
            <a:pPr>
              <a:spcBef>
                <a:spcPct val="0"/>
              </a:spcBef>
            </a:pPr>
            <a:r>
              <a:rPr lang="en-US">
                <a:latin typeface="Times New Roman" pitchFamily="18" charset="0"/>
              </a:rPr>
              <a:t>e. dollar</a:t>
            </a:r>
          </a:p>
          <a:p>
            <a:pPr>
              <a:spcBef>
                <a:spcPct val="0"/>
              </a:spcBef>
            </a:pPr>
            <a:endParaRPr lang="en-US">
              <a:latin typeface="Times New Roman" pitchFamily="18" charset="0"/>
            </a:endParaRPr>
          </a:p>
        </p:txBody>
      </p:sp>
    </p:spTree>
    <p:extLst>
      <p:ext uri="{BB962C8B-B14F-4D97-AF65-F5344CB8AC3E}">
        <p14:creationId xmlns:p14="http://schemas.microsoft.com/office/powerpoint/2010/main" val="1310017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atin typeface="Times New Roman" pitchFamily="18" charset="0"/>
            </a:endParaRPr>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99111159-9166-44AA-9EAC-D15164E3D3AC}" type="slidenum">
              <a:rPr lang="en-US" sz="1200">
                <a:latin typeface="Times New Roman" pitchFamily="18" charset="0"/>
              </a:rPr>
              <a:pPr fontAlgn="base">
                <a:spcBef>
                  <a:spcPct val="0"/>
                </a:spcBef>
                <a:spcAft>
                  <a:spcPct val="0"/>
                </a:spcAft>
              </a:pPr>
              <a:t>3</a:t>
            </a:fld>
            <a:endParaRPr lang="en-US" sz="1200">
              <a:latin typeface="Times New Roman" pitchFamily="18" charset="0"/>
            </a:endParaRPr>
          </a:p>
        </p:txBody>
      </p:sp>
    </p:spTree>
    <p:extLst>
      <p:ext uri="{BB962C8B-B14F-4D97-AF65-F5344CB8AC3E}">
        <p14:creationId xmlns:p14="http://schemas.microsoft.com/office/powerpoint/2010/main" val="30146558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A654A104-F6D2-406F-9D33-8D04EA79798D}" type="slidenum">
              <a:rPr lang="en-US" sz="1200">
                <a:latin typeface="Times New Roman" pitchFamily="18" charset="0"/>
              </a:rPr>
              <a:pPr fontAlgn="base">
                <a:spcBef>
                  <a:spcPct val="0"/>
                </a:spcBef>
                <a:spcAft>
                  <a:spcPct val="0"/>
                </a:spcAft>
              </a:pPr>
              <a:t>30</a:t>
            </a:fld>
            <a:endParaRPr lang="en-US" sz="1200">
              <a:latin typeface="Times New Roman" pitchFamily="18" charset="0"/>
            </a:endParaRPr>
          </a:p>
        </p:txBody>
      </p:sp>
      <p:sp>
        <p:nvSpPr>
          <p:cNvPr id="1116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noProof="1">
                <a:latin typeface="Times New Roman" pitchFamily="18" charset="0"/>
              </a:rPr>
              <a:t>IG: Lets get back to the format for country names. The country values are character, so we need a character format. It’s name must start with a dollar sign. Here we chose $CTRYFMT.   Notice there is no period at the end of the format name. </a:t>
            </a:r>
          </a:p>
          <a:p>
            <a:pPr>
              <a:spcBef>
                <a:spcPct val="0"/>
              </a:spcBef>
            </a:pPr>
            <a:endParaRPr lang="en-US" noProof="1">
              <a:latin typeface="Times New Roman" pitchFamily="18" charset="0"/>
            </a:endParaRPr>
          </a:p>
          <a:p>
            <a:pPr>
              <a:spcBef>
                <a:spcPct val="0"/>
              </a:spcBef>
            </a:pPr>
            <a:r>
              <a:rPr lang="en-US" noProof="1">
                <a:latin typeface="Times New Roman" pitchFamily="18" charset="0"/>
              </a:rPr>
              <a:t>Single values are specified on the left of the equal sign, and the associated labels are on the right.</a:t>
            </a:r>
          </a:p>
          <a:p>
            <a:pPr>
              <a:spcBef>
                <a:spcPct val="0"/>
              </a:spcBef>
            </a:pPr>
            <a:r>
              <a:rPr lang="en-US" noProof="1">
                <a:latin typeface="Times New Roman" pitchFamily="18" charset="0"/>
              </a:rPr>
              <a:t>The keyword OTHER matches all values that did not match the specific values.</a:t>
            </a:r>
          </a:p>
          <a:p>
            <a:pPr>
              <a:spcBef>
                <a:spcPct val="0"/>
              </a:spcBef>
            </a:pPr>
            <a:endParaRPr lang="en-US" noProof="1">
              <a:latin typeface="Times New Roman" pitchFamily="18" charset="0"/>
            </a:endParaRPr>
          </a:p>
        </p:txBody>
      </p:sp>
    </p:spTree>
    <p:extLst>
      <p:ext uri="{BB962C8B-B14F-4D97-AF65-F5344CB8AC3E}">
        <p14:creationId xmlns:p14="http://schemas.microsoft.com/office/powerpoint/2010/main" val="31117221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xfrm>
            <a:off x="1216025" y="914400"/>
            <a:ext cx="4425950" cy="33194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IG: Now lets take a closer look at the how the format is applied in the PROC PRINT step.  We could have added another FORMAT statement, but instead we modified the format statement to apply the $ctryfmt format to country. Both SAS and user-defined formats can be applied in a single FORMAT statement. Remember, the period delimiter is required when applying a format in a format statement.  </a:t>
            </a:r>
          </a:p>
          <a:p>
            <a:pPr>
              <a:spcBef>
                <a:spcPct val="0"/>
              </a:spcBef>
            </a:pPr>
            <a:endParaRPr lang="en-US">
              <a:latin typeface="Times New Roman" pitchFamily="18" charset="0"/>
            </a:endParaRPr>
          </a:p>
        </p:txBody>
      </p:sp>
      <p:sp>
        <p:nvSpPr>
          <p:cNvPr id="1126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65E9CFEC-94CB-4276-8C76-83A70C1BC48D}" type="slidenum">
              <a:rPr lang="en-US" sz="1200">
                <a:latin typeface="Times New Roman" pitchFamily="18" charset="0"/>
              </a:rPr>
              <a:pPr fontAlgn="base">
                <a:spcBef>
                  <a:spcPct val="0"/>
                </a:spcBef>
                <a:spcAft>
                  <a:spcPct val="0"/>
                </a:spcAft>
              </a:pPr>
              <a:t>31</a:t>
            </a:fld>
            <a:endParaRPr lang="en-US" sz="1200">
              <a:latin typeface="Times New Roman" pitchFamily="18" charset="0"/>
            </a:endParaRPr>
          </a:p>
        </p:txBody>
      </p:sp>
    </p:spTree>
    <p:extLst>
      <p:ext uri="{BB962C8B-B14F-4D97-AF65-F5344CB8AC3E}">
        <p14:creationId xmlns:p14="http://schemas.microsoft.com/office/powerpoint/2010/main" val="28864876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atin typeface="Times New Roman" pitchFamily="18" charset="0"/>
            </a:endParaRPr>
          </a:p>
        </p:txBody>
      </p:sp>
      <p:sp>
        <p:nvSpPr>
          <p:cNvPr id="1146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eaLnBrk="0" fontAlgn="base" hangingPunct="0">
              <a:spcBef>
                <a:spcPct val="0"/>
              </a:spcBef>
              <a:spcAft>
                <a:spcPct val="0"/>
              </a:spcAft>
            </a:pPr>
            <a:fld id="{4C7137A3-489E-45BA-A794-97506A4EF9F6}" type="slidenum">
              <a:rPr lang="en-US" sz="1200">
                <a:solidFill>
                  <a:srgbClr val="000000"/>
                </a:solidFill>
                <a:latin typeface="Times New Roman" pitchFamily="18" charset="0"/>
              </a:rPr>
              <a:pPr eaLnBrk="0" fontAlgn="base" hangingPunct="0">
                <a:spcBef>
                  <a:spcPct val="0"/>
                </a:spcBef>
                <a:spcAft>
                  <a:spcPct val="0"/>
                </a:spcAft>
              </a:pPr>
              <a:t>32</a:t>
            </a:fld>
            <a:endParaRPr lang="en-US" sz="1200">
              <a:solidFill>
                <a:srgbClr val="000000"/>
              </a:solidFill>
              <a:latin typeface="Times New Roman" pitchFamily="18" charset="0"/>
            </a:endParaRPr>
          </a:p>
        </p:txBody>
      </p:sp>
    </p:spTree>
    <p:extLst>
      <p:ext uri="{BB962C8B-B14F-4D97-AF65-F5344CB8AC3E}">
        <p14:creationId xmlns:p14="http://schemas.microsoft.com/office/powerpoint/2010/main" val="33386713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IG: </a:t>
            </a:r>
          </a:p>
        </p:txBody>
      </p:sp>
      <p:sp>
        <p:nvSpPr>
          <p:cNvPr id="115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18BB0FD9-E174-4584-978E-538A0778E84D}" type="slidenum">
              <a:rPr lang="en-US" sz="1200">
                <a:latin typeface="Times New Roman" pitchFamily="18" charset="0"/>
              </a:rPr>
              <a:pPr fontAlgn="base">
                <a:spcBef>
                  <a:spcPct val="0"/>
                </a:spcBef>
                <a:spcAft>
                  <a:spcPct val="0"/>
                </a:spcAft>
              </a:pPr>
              <a:t>33</a:t>
            </a:fld>
            <a:endParaRPr lang="en-US" sz="1200">
              <a:latin typeface="Times New Roman" pitchFamily="18" charset="0"/>
            </a:endParaRPr>
          </a:p>
        </p:txBody>
      </p:sp>
    </p:spTree>
    <p:extLst>
      <p:ext uri="{BB962C8B-B14F-4D97-AF65-F5344CB8AC3E}">
        <p14:creationId xmlns:p14="http://schemas.microsoft.com/office/powerpoint/2010/main" val="33346039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atin typeface="Times New Roman" pitchFamily="18" charset="0"/>
            </a:endParaRPr>
          </a:p>
        </p:txBody>
      </p:sp>
      <p:sp>
        <p:nvSpPr>
          <p:cNvPr id="1167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776F1C54-B90D-4209-8CA8-BB9456AF54D7}" type="slidenum">
              <a:rPr lang="en-US" sz="1200">
                <a:latin typeface="Times New Roman" pitchFamily="18" charset="0"/>
              </a:rPr>
              <a:pPr fontAlgn="base">
                <a:spcBef>
                  <a:spcPct val="0"/>
                </a:spcBef>
                <a:spcAft>
                  <a:spcPct val="0"/>
                </a:spcAft>
              </a:pPr>
              <a:t>34</a:t>
            </a:fld>
            <a:endParaRPr lang="en-US" sz="1200">
              <a:latin typeface="Times New Roman" pitchFamily="18" charset="0"/>
            </a:endParaRPr>
          </a:p>
        </p:txBody>
      </p:sp>
    </p:spTree>
    <p:extLst>
      <p:ext uri="{BB962C8B-B14F-4D97-AF65-F5344CB8AC3E}">
        <p14:creationId xmlns:p14="http://schemas.microsoft.com/office/powerpoint/2010/main" val="13792051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07B05241-7683-4CCD-A32D-B551F4E529FD}" type="slidenum">
              <a:rPr lang="en-US" sz="1200">
                <a:latin typeface="Times New Roman" pitchFamily="18" charset="0"/>
              </a:rPr>
              <a:pPr fontAlgn="base">
                <a:spcBef>
                  <a:spcPct val="0"/>
                </a:spcBef>
                <a:spcAft>
                  <a:spcPct val="0"/>
                </a:spcAft>
              </a:pPr>
              <a:t>35</a:t>
            </a:fld>
            <a:endParaRPr lang="en-US" sz="1200">
              <a:latin typeface="Times New Roman" pitchFamily="18" charset="0"/>
            </a:endParaRPr>
          </a:p>
        </p:txBody>
      </p:sp>
      <p:sp>
        <p:nvSpPr>
          <p:cNvPr id="1177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IG: Now let’s look at a numeric example. A numeric format name must start with a letter or underscore.  In the </a:t>
            </a:r>
            <a:r>
              <a:rPr lang="en-US" b="1">
                <a:latin typeface="Times New Roman" pitchFamily="18" charset="0"/>
              </a:rPr>
              <a:t>tiers</a:t>
            </a:r>
            <a:r>
              <a:rPr lang="en-US">
                <a:latin typeface="Times New Roman" pitchFamily="18" charset="0"/>
              </a:rPr>
              <a:t> format we are defining three inclusive ranges.  The first is zero to 49,999. If the salary falls into this range, that is, if the salary &gt;= 0  and salary &lt;=49999, then the label Tier1 will display instead of the numeric </a:t>
            </a:r>
            <a:r>
              <a:rPr lang="en-US" b="1">
                <a:latin typeface="Times New Roman" pitchFamily="18" charset="0"/>
              </a:rPr>
              <a:t>Salary</a:t>
            </a:r>
            <a:r>
              <a:rPr lang="en-US">
                <a:latin typeface="Times New Roman" pitchFamily="18" charset="0"/>
              </a:rPr>
              <a:t> value. The second tier is from 50,000 to 99,999 inclusive.  The third tier covers salaries from 100,000 to 250,000.</a:t>
            </a:r>
          </a:p>
        </p:txBody>
      </p:sp>
    </p:spTree>
    <p:extLst>
      <p:ext uri="{BB962C8B-B14F-4D97-AF65-F5344CB8AC3E}">
        <p14:creationId xmlns:p14="http://schemas.microsoft.com/office/powerpoint/2010/main" val="24520288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xfrm>
            <a:off x="1216025" y="914400"/>
            <a:ext cx="4425950" cy="33194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IG: This demo shows the need for a continuous range – showing what happens if a value does not fall into the defined ranges.</a:t>
            </a:r>
          </a:p>
        </p:txBody>
      </p:sp>
      <p:sp>
        <p:nvSpPr>
          <p:cNvPr id="1187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7C562B42-EF87-4501-A1EE-329EBB0790AF}" type="slidenum">
              <a:rPr lang="en-US" sz="1200">
                <a:latin typeface="Times New Roman" pitchFamily="18" charset="0"/>
              </a:rPr>
              <a:pPr fontAlgn="base">
                <a:spcBef>
                  <a:spcPct val="0"/>
                </a:spcBef>
                <a:spcAft>
                  <a:spcPct val="0"/>
                </a:spcAft>
              </a:pPr>
              <a:t>36</a:t>
            </a:fld>
            <a:endParaRPr lang="en-US" sz="1200">
              <a:latin typeface="Times New Roman" pitchFamily="18" charset="0"/>
            </a:endParaRPr>
          </a:p>
        </p:txBody>
      </p:sp>
    </p:spTree>
    <p:extLst>
      <p:ext uri="{BB962C8B-B14F-4D97-AF65-F5344CB8AC3E}">
        <p14:creationId xmlns:p14="http://schemas.microsoft.com/office/powerpoint/2010/main" val="10970557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9FEBD667-523F-48CE-8E3C-8DBD9D5426DE}" type="slidenum">
              <a:rPr lang="en-US" sz="1200">
                <a:latin typeface="Times New Roman" pitchFamily="18" charset="0"/>
              </a:rPr>
              <a:pPr fontAlgn="base">
                <a:spcBef>
                  <a:spcPct val="0"/>
                </a:spcBef>
                <a:spcAft>
                  <a:spcPct val="0"/>
                </a:spcAft>
              </a:pPr>
              <a:t>37</a:t>
            </a:fld>
            <a:endParaRPr lang="en-US" sz="1200">
              <a:latin typeface="Times New Roman" pitchFamily="18" charset="0"/>
            </a:endParaRPr>
          </a:p>
        </p:txBody>
      </p:sp>
      <p:sp>
        <p:nvSpPr>
          <p:cNvPr id="1198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noProof="1">
                <a:latin typeface="Times New Roman" pitchFamily="18" charset="0"/>
              </a:rPr>
              <a:t>Notes: Only the less than symbol can be used in this context. There is no simialr behavior defined for the greater than (&gt;) symbol. </a:t>
            </a:r>
          </a:p>
        </p:txBody>
      </p:sp>
    </p:spTree>
    <p:extLst>
      <p:ext uri="{BB962C8B-B14F-4D97-AF65-F5344CB8AC3E}">
        <p14:creationId xmlns:p14="http://schemas.microsoft.com/office/powerpoint/2010/main" val="22712615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C2EDCD94-474C-4F5C-B886-7DB104BCA6B6}" type="slidenum">
              <a:rPr lang="en-US" sz="1200">
                <a:latin typeface="Times New Roman" pitchFamily="18" charset="0"/>
              </a:rPr>
              <a:pPr fontAlgn="base">
                <a:spcBef>
                  <a:spcPct val="0"/>
                </a:spcBef>
                <a:spcAft>
                  <a:spcPct val="0"/>
                </a:spcAft>
              </a:pPr>
              <a:t>38</a:t>
            </a:fld>
            <a:endParaRPr lang="en-US" sz="1200">
              <a:latin typeface="Times New Roman" pitchFamily="18" charset="0"/>
            </a:endParaRPr>
          </a:p>
        </p:txBody>
      </p:sp>
      <p:sp>
        <p:nvSpPr>
          <p:cNvPr id="1208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Type answer here</a:t>
            </a:r>
          </a:p>
        </p:txBody>
      </p:sp>
    </p:spTree>
    <p:extLst>
      <p:ext uri="{BB962C8B-B14F-4D97-AF65-F5344CB8AC3E}">
        <p14:creationId xmlns:p14="http://schemas.microsoft.com/office/powerpoint/2010/main" val="16569967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2CD06807-F847-4D2B-88E7-FA1F702EE078}" type="slidenum">
              <a:rPr lang="en-US" sz="1200">
                <a:latin typeface="Times New Roman" pitchFamily="18" charset="0"/>
              </a:rPr>
              <a:pPr fontAlgn="base">
                <a:spcBef>
                  <a:spcPct val="0"/>
                </a:spcBef>
                <a:spcAft>
                  <a:spcPct val="0"/>
                </a:spcAft>
              </a:pPr>
              <a:t>39</a:t>
            </a:fld>
            <a:endParaRPr lang="en-US" sz="1200">
              <a:latin typeface="Times New Roman" pitchFamily="18" charset="0"/>
            </a:endParaRPr>
          </a:p>
        </p:txBody>
      </p:sp>
      <p:sp>
        <p:nvSpPr>
          <p:cNvPr id="1218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B</a:t>
            </a:r>
          </a:p>
        </p:txBody>
      </p:sp>
    </p:spTree>
    <p:extLst>
      <p:ext uri="{BB962C8B-B14F-4D97-AF65-F5344CB8AC3E}">
        <p14:creationId xmlns:p14="http://schemas.microsoft.com/office/powerpoint/2010/main" val="2707764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2813">
              <a:defRPr sz="2400">
                <a:solidFill>
                  <a:schemeClr val="tx1"/>
                </a:solidFill>
                <a:latin typeface="Arial" pitchFamily="34" charset="0"/>
              </a:defRPr>
            </a:lvl1pPr>
            <a:lvl2pPr marL="742950" indent="-285750" defTabSz="912813">
              <a:defRPr sz="2400">
                <a:solidFill>
                  <a:schemeClr val="tx1"/>
                </a:solidFill>
                <a:latin typeface="Arial" pitchFamily="34" charset="0"/>
              </a:defRPr>
            </a:lvl2pPr>
            <a:lvl3pPr marL="1143000" indent="-228600" defTabSz="912813">
              <a:defRPr sz="2400">
                <a:solidFill>
                  <a:schemeClr val="tx1"/>
                </a:solidFill>
                <a:latin typeface="Arial" pitchFamily="34" charset="0"/>
              </a:defRPr>
            </a:lvl3pPr>
            <a:lvl4pPr marL="1600200" indent="-228600" defTabSz="912813">
              <a:defRPr sz="2400">
                <a:solidFill>
                  <a:schemeClr val="tx1"/>
                </a:solidFill>
                <a:latin typeface="Arial" pitchFamily="34" charset="0"/>
              </a:defRPr>
            </a:lvl4pPr>
            <a:lvl5pPr marL="2057400" indent="-228600" defTabSz="912813">
              <a:defRPr sz="2400">
                <a:solidFill>
                  <a:schemeClr val="tx1"/>
                </a:solidFill>
                <a:latin typeface="Arial" pitchFamily="34" charset="0"/>
              </a:defRPr>
            </a:lvl5pPr>
            <a:lvl6pPr marL="2514600" indent="-228600" defTabSz="912813" fontAlgn="base">
              <a:spcBef>
                <a:spcPct val="0"/>
              </a:spcBef>
              <a:spcAft>
                <a:spcPct val="0"/>
              </a:spcAft>
              <a:defRPr sz="2400">
                <a:solidFill>
                  <a:schemeClr val="tx1"/>
                </a:solidFill>
                <a:latin typeface="Arial" pitchFamily="34" charset="0"/>
              </a:defRPr>
            </a:lvl6pPr>
            <a:lvl7pPr marL="2971800" indent="-228600" defTabSz="912813" fontAlgn="base">
              <a:spcBef>
                <a:spcPct val="0"/>
              </a:spcBef>
              <a:spcAft>
                <a:spcPct val="0"/>
              </a:spcAft>
              <a:defRPr sz="2400">
                <a:solidFill>
                  <a:schemeClr val="tx1"/>
                </a:solidFill>
                <a:latin typeface="Arial" pitchFamily="34" charset="0"/>
              </a:defRPr>
            </a:lvl7pPr>
            <a:lvl8pPr marL="3429000" indent="-228600" defTabSz="912813" fontAlgn="base">
              <a:spcBef>
                <a:spcPct val="0"/>
              </a:spcBef>
              <a:spcAft>
                <a:spcPct val="0"/>
              </a:spcAft>
              <a:defRPr sz="2400">
                <a:solidFill>
                  <a:schemeClr val="tx1"/>
                </a:solidFill>
                <a:latin typeface="Arial" pitchFamily="34" charset="0"/>
              </a:defRPr>
            </a:lvl8pPr>
            <a:lvl9pPr marL="3886200" indent="-228600" defTabSz="912813"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BFF9B4BF-8DEC-46EB-B4D5-BF0C69ACD1DF}" type="slidenum">
              <a:rPr lang="en-US" sz="1200">
                <a:latin typeface="Times New Roman" pitchFamily="18" charset="0"/>
              </a:rPr>
              <a:pPr fontAlgn="base">
                <a:spcBef>
                  <a:spcPct val="0"/>
                </a:spcBef>
                <a:spcAft>
                  <a:spcPct val="0"/>
                </a:spcAft>
              </a:pPr>
              <a:t>4</a:t>
            </a:fld>
            <a:endParaRPr lang="en-US" sz="1200">
              <a:latin typeface="Times New Roman" pitchFamily="18" charset="0"/>
            </a:endParaRPr>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IG: We’ve seen that numeric values such as salary, birth_date and Hire_date can be difficult to read in a report.  Adding commas to Salary and displaying SAS dates as calendar dates would improve the report.  SAS offers formats which you can apply with a FORMAT statement to change the way a value is displayed in output.</a:t>
            </a:r>
          </a:p>
        </p:txBody>
      </p:sp>
    </p:spTree>
    <p:extLst>
      <p:ext uri="{BB962C8B-B14F-4D97-AF65-F5344CB8AC3E}">
        <p14:creationId xmlns:p14="http://schemas.microsoft.com/office/powerpoint/2010/main" val="31108001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7D92C0AD-7CBE-4F40-A97D-584F1DFAD114}" type="slidenum">
              <a:rPr lang="en-US" sz="1200">
                <a:latin typeface="Times New Roman" pitchFamily="18" charset="0"/>
              </a:rPr>
              <a:pPr fontAlgn="base">
                <a:spcBef>
                  <a:spcPct val="0"/>
                </a:spcBef>
                <a:spcAft>
                  <a:spcPct val="0"/>
                </a:spcAft>
              </a:pPr>
              <a:t>40</a:t>
            </a:fld>
            <a:endParaRPr lang="en-US" sz="1200">
              <a:latin typeface="Times New Roman" pitchFamily="18" charset="0"/>
            </a:endParaRPr>
          </a:p>
        </p:txBody>
      </p:sp>
      <p:sp>
        <p:nvSpPr>
          <p:cNvPr id="122883" name="Rectangle 2"/>
          <p:cNvSpPr>
            <a:spLocks noGrp="1" noRot="1" noChangeAspect="1" noChangeArrowheads="1" noTextEdit="1"/>
          </p:cNvSpPr>
          <p:nvPr>
            <p:ph type="sldImg"/>
          </p:nvPr>
        </p:nvSpPr>
        <p:spPr bwMode="auto">
          <a:xfrm>
            <a:off x="1216025" y="914400"/>
            <a:ext cx="4425950" cy="33194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noProof="1">
              <a:latin typeface="Times New Roman" pitchFamily="18" charset="0"/>
            </a:endParaRPr>
          </a:p>
        </p:txBody>
      </p:sp>
    </p:spTree>
    <p:extLst>
      <p:ext uri="{BB962C8B-B14F-4D97-AF65-F5344CB8AC3E}">
        <p14:creationId xmlns:p14="http://schemas.microsoft.com/office/powerpoint/2010/main" val="29532289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7DA4011C-AA72-4C2F-ABD2-882817AAF7EF}" type="slidenum">
              <a:rPr lang="en-US" sz="1200">
                <a:latin typeface="Times New Roman" pitchFamily="18" charset="0"/>
              </a:rPr>
              <a:pPr fontAlgn="base">
                <a:spcBef>
                  <a:spcPct val="0"/>
                </a:spcBef>
                <a:spcAft>
                  <a:spcPct val="0"/>
                </a:spcAft>
              </a:pPr>
              <a:t>41</a:t>
            </a:fld>
            <a:endParaRPr lang="en-US" sz="1200">
              <a:latin typeface="Times New Roman" pitchFamily="18" charset="0"/>
            </a:endParaRPr>
          </a:p>
        </p:txBody>
      </p:sp>
      <p:sp>
        <p:nvSpPr>
          <p:cNvPr id="123907" name="Rectangle 2"/>
          <p:cNvSpPr>
            <a:spLocks noGrp="1" noRot="1" noChangeAspect="1" noChangeArrowheads="1" noTextEdit="1"/>
          </p:cNvSpPr>
          <p:nvPr>
            <p:ph type="sldImg"/>
          </p:nvPr>
        </p:nvSpPr>
        <p:spPr bwMode="auto">
          <a:xfrm>
            <a:off x="1216025" y="914400"/>
            <a:ext cx="4425950" cy="33194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IG: Again, notice the two parts.  First we create the format, and the second we use it.  Remember, there is no period when you create the format, but a period is required when you use it. </a:t>
            </a:r>
          </a:p>
        </p:txBody>
      </p:sp>
    </p:spTree>
    <p:extLst>
      <p:ext uri="{BB962C8B-B14F-4D97-AF65-F5344CB8AC3E}">
        <p14:creationId xmlns:p14="http://schemas.microsoft.com/office/powerpoint/2010/main" val="22561070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C130990F-CA8F-45CE-82A3-05743D1BA27E}" type="slidenum">
              <a:rPr lang="en-US" sz="1200">
                <a:latin typeface="Times New Roman" pitchFamily="18" charset="0"/>
              </a:rPr>
              <a:pPr fontAlgn="base">
                <a:spcBef>
                  <a:spcPct val="0"/>
                </a:spcBef>
                <a:spcAft>
                  <a:spcPct val="0"/>
                </a:spcAft>
              </a:pPr>
              <a:t>42</a:t>
            </a:fld>
            <a:endParaRPr lang="en-US" sz="1200">
              <a:latin typeface="Times New Roman" pitchFamily="18" charset="0"/>
            </a:endParaRPr>
          </a:p>
        </p:txBody>
      </p:sp>
      <p:sp>
        <p:nvSpPr>
          <p:cNvPr id="124931" name="Rectangle 2"/>
          <p:cNvSpPr>
            <a:spLocks noGrp="1" noRot="1" noChangeAspect="1" noChangeArrowheads="1" noTextEdit="1"/>
          </p:cNvSpPr>
          <p:nvPr>
            <p:ph type="sldImg"/>
          </p:nvPr>
        </p:nvSpPr>
        <p:spPr bwMode="auto">
          <a:xfrm>
            <a:off x="1216025" y="914400"/>
            <a:ext cx="4425950" cy="33194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noProof="1">
              <a:latin typeface="Times New Roman" pitchFamily="18" charset="0"/>
            </a:endParaRPr>
          </a:p>
        </p:txBody>
      </p:sp>
    </p:spTree>
    <p:extLst>
      <p:ext uri="{BB962C8B-B14F-4D97-AF65-F5344CB8AC3E}">
        <p14:creationId xmlns:p14="http://schemas.microsoft.com/office/powerpoint/2010/main" val="21366207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F7386038-962C-46F9-AB63-3B7C6D5F8FAE}" type="slidenum">
              <a:rPr lang="en-US" sz="1200">
                <a:latin typeface="Times New Roman" pitchFamily="18" charset="0"/>
              </a:rPr>
              <a:pPr fontAlgn="base">
                <a:spcBef>
                  <a:spcPct val="0"/>
                </a:spcBef>
                <a:spcAft>
                  <a:spcPct val="0"/>
                </a:spcAft>
              </a:pPr>
              <a:t>43</a:t>
            </a:fld>
            <a:endParaRPr lang="en-US" sz="1200">
              <a:latin typeface="Times New Roman" pitchFamily="18" charset="0"/>
            </a:endParaRPr>
          </a:p>
        </p:txBody>
      </p:sp>
      <p:sp>
        <p:nvSpPr>
          <p:cNvPr id="1259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IG: Here are some other examples that show character ranges and multiple numeric values … </a:t>
            </a:r>
          </a:p>
        </p:txBody>
      </p:sp>
    </p:spTree>
    <p:extLst>
      <p:ext uri="{BB962C8B-B14F-4D97-AF65-F5344CB8AC3E}">
        <p14:creationId xmlns:p14="http://schemas.microsoft.com/office/powerpoint/2010/main" val="42338808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486CCE5A-29DC-4BC4-AE30-1D5102FD0C4F}" type="slidenum">
              <a:rPr lang="en-US" sz="1200">
                <a:latin typeface="Times New Roman" pitchFamily="18" charset="0"/>
              </a:rPr>
              <a:pPr fontAlgn="base">
                <a:spcBef>
                  <a:spcPct val="0"/>
                </a:spcBef>
                <a:spcAft>
                  <a:spcPct val="0"/>
                </a:spcAft>
              </a:pPr>
              <a:t>44</a:t>
            </a:fld>
            <a:endParaRPr lang="en-US" sz="1200">
              <a:latin typeface="Times New Roman" pitchFamily="18" charset="0"/>
            </a:endParaRPr>
          </a:p>
        </p:txBody>
      </p:sp>
      <p:sp>
        <p:nvSpPr>
          <p:cNvPr id="126979" name="Rectangle 2"/>
          <p:cNvSpPr>
            <a:spLocks noGrp="1" noRot="1" noChangeAspect="1" noChangeArrowheads="1" noTextEdit="1"/>
          </p:cNvSpPr>
          <p:nvPr>
            <p:ph type="sldImg"/>
          </p:nvPr>
        </p:nvSpPr>
        <p:spPr bwMode="auto">
          <a:xfrm>
            <a:off x="1216025" y="914400"/>
            <a:ext cx="4425950" cy="33194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noProof="1">
              <a:latin typeface="Times New Roman" pitchFamily="18" charset="0"/>
            </a:endParaRPr>
          </a:p>
        </p:txBody>
      </p:sp>
    </p:spTree>
    <p:extLst>
      <p:ext uri="{BB962C8B-B14F-4D97-AF65-F5344CB8AC3E}">
        <p14:creationId xmlns:p14="http://schemas.microsoft.com/office/powerpoint/2010/main" val="7470910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A275ED47-64EF-403F-BECD-5F4D0C6BF446}" type="slidenum">
              <a:rPr lang="en-US" sz="1200">
                <a:latin typeface="Times New Roman" pitchFamily="18" charset="0"/>
              </a:rPr>
              <a:pPr fontAlgn="base">
                <a:spcBef>
                  <a:spcPct val="0"/>
                </a:spcBef>
                <a:spcAft>
                  <a:spcPct val="0"/>
                </a:spcAft>
              </a:pPr>
              <a:t>45</a:t>
            </a:fld>
            <a:endParaRPr lang="en-US" sz="1200">
              <a:latin typeface="Times New Roman" pitchFamily="18" charset="0"/>
            </a:endParaRPr>
          </a:p>
        </p:txBody>
      </p:sp>
      <p:sp>
        <p:nvSpPr>
          <p:cNvPr id="128003" name="Rectangle 2"/>
          <p:cNvSpPr>
            <a:spLocks noGrp="1" noRot="1" noChangeAspect="1" noChangeArrowheads="1" noTextEdit="1"/>
          </p:cNvSpPr>
          <p:nvPr>
            <p:ph type="sldImg"/>
          </p:nvPr>
        </p:nvSpPr>
        <p:spPr bwMode="auto">
          <a:xfrm>
            <a:off x="1216025" y="914400"/>
            <a:ext cx="4425950" cy="33194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noProof="1">
              <a:latin typeface="Times New Roman" pitchFamily="18" charset="0"/>
            </a:endParaRPr>
          </a:p>
        </p:txBody>
      </p:sp>
    </p:spTree>
    <p:extLst>
      <p:ext uri="{BB962C8B-B14F-4D97-AF65-F5344CB8AC3E}">
        <p14:creationId xmlns:p14="http://schemas.microsoft.com/office/powerpoint/2010/main" val="14116352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atin typeface="Times New Roman" pitchFamily="18" charset="0"/>
            </a:endParaRPr>
          </a:p>
        </p:txBody>
      </p:sp>
      <p:sp>
        <p:nvSpPr>
          <p:cNvPr id="1290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eaLnBrk="0" fontAlgn="base" hangingPunct="0">
              <a:spcBef>
                <a:spcPct val="0"/>
              </a:spcBef>
              <a:spcAft>
                <a:spcPct val="0"/>
              </a:spcAft>
            </a:pPr>
            <a:fld id="{613D35B2-3A5D-4E5D-A884-1102F98559A0}" type="slidenum">
              <a:rPr lang="en-US" sz="1200">
                <a:solidFill>
                  <a:srgbClr val="000000"/>
                </a:solidFill>
                <a:latin typeface="Times New Roman" pitchFamily="18" charset="0"/>
              </a:rPr>
              <a:pPr eaLnBrk="0" fontAlgn="base" hangingPunct="0">
                <a:spcBef>
                  <a:spcPct val="0"/>
                </a:spcBef>
                <a:spcAft>
                  <a:spcPct val="0"/>
                </a:spcAft>
              </a:pPr>
              <a:t>46</a:t>
            </a:fld>
            <a:endParaRPr lang="en-US" sz="1200">
              <a:solidFill>
                <a:srgbClr val="000000"/>
              </a:solidFill>
              <a:latin typeface="Times New Roman" pitchFamily="18" charset="0"/>
            </a:endParaRPr>
          </a:p>
        </p:txBody>
      </p:sp>
    </p:spTree>
    <p:extLst>
      <p:ext uri="{BB962C8B-B14F-4D97-AF65-F5344CB8AC3E}">
        <p14:creationId xmlns:p14="http://schemas.microsoft.com/office/powerpoint/2010/main" val="25667280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eaLnBrk="0" fontAlgn="base" hangingPunct="0">
              <a:spcBef>
                <a:spcPct val="0"/>
              </a:spcBef>
              <a:spcAft>
                <a:spcPct val="0"/>
              </a:spcAft>
            </a:pPr>
            <a:fld id="{0299C679-1084-4EA1-BD38-99E248A24226}" type="slidenum">
              <a:rPr lang="en-US" sz="1200">
                <a:solidFill>
                  <a:srgbClr val="000000"/>
                </a:solidFill>
                <a:latin typeface="Times New Roman" pitchFamily="18" charset="0"/>
              </a:rPr>
              <a:pPr eaLnBrk="0" fontAlgn="base" hangingPunct="0">
                <a:spcBef>
                  <a:spcPct val="0"/>
                </a:spcBef>
                <a:spcAft>
                  <a:spcPct val="0"/>
                </a:spcAft>
              </a:pPr>
              <a:t>47</a:t>
            </a:fld>
            <a:endParaRPr lang="en-US" sz="1200">
              <a:solidFill>
                <a:srgbClr val="000000"/>
              </a:solidFill>
              <a:latin typeface="Times New Roman" pitchFamily="18" charset="0"/>
            </a:endParaRPr>
          </a:p>
        </p:txBody>
      </p:sp>
      <p:sp>
        <p:nvSpPr>
          <p:cNvPr id="1310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Would like a review of the exercises?</a:t>
            </a:r>
          </a:p>
          <a:p>
            <a:pPr>
              <a:spcBef>
                <a:spcPct val="0"/>
              </a:spcBef>
            </a:pPr>
            <a:r>
              <a:rPr lang="en-US">
                <a:latin typeface="Times New Roman" pitchFamily="18" charset="0"/>
              </a:rPr>
              <a:t>Please answer with your Yes or No seat indicator.</a:t>
            </a:r>
          </a:p>
          <a:p>
            <a:pPr>
              <a:spcBef>
                <a:spcPct val="0"/>
              </a:spcBef>
            </a:pPr>
            <a:endParaRPr lang="en-US">
              <a:latin typeface="Times New Roman" pitchFamily="18" charset="0"/>
            </a:endParaRPr>
          </a:p>
        </p:txBody>
      </p:sp>
    </p:spTree>
    <p:extLst>
      <p:ext uri="{BB962C8B-B14F-4D97-AF65-F5344CB8AC3E}">
        <p14:creationId xmlns:p14="http://schemas.microsoft.com/office/powerpoint/2010/main" val="42710914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38F27CFC-D932-4AB9-A490-856A3C2D30ED}" type="slidenum">
              <a:rPr lang="en-US" sz="1200">
                <a:latin typeface="Times New Roman" pitchFamily="18" charset="0"/>
              </a:rPr>
              <a:pPr fontAlgn="base">
                <a:spcBef>
                  <a:spcPct val="0"/>
                </a:spcBef>
                <a:spcAft>
                  <a:spcPct val="0"/>
                </a:spcAft>
              </a:pPr>
              <a:t>48</a:t>
            </a:fld>
            <a:endParaRPr lang="en-US" sz="1200">
              <a:latin typeface="Times New Roman" pitchFamily="18" charset="0"/>
            </a:endParaRPr>
          </a:p>
        </p:txBody>
      </p:sp>
      <p:sp>
        <p:nvSpPr>
          <p:cNvPr id="1320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1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Correct answer: b</a:t>
            </a:r>
          </a:p>
          <a:p>
            <a:pPr>
              <a:spcBef>
                <a:spcPct val="0"/>
              </a:spcBef>
            </a:pPr>
            <a:r>
              <a:rPr lang="en-US">
                <a:latin typeface="Times New Roman" pitchFamily="18" charset="0"/>
              </a:rPr>
              <a:t> </a:t>
            </a:r>
          </a:p>
          <a:p>
            <a:pPr>
              <a:spcBef>
                <a:spcPct val="0"/>
              </a:spcBef>
            </a:pPr>
            <a:r>
              <a:rPr lang="en-US">
                <a:latin typeface="Times New Roman" pitchFamily="18" charset="0"/>
              </a:rPr>
              <a:t>Character formats must start with a dollar sign followed by a letter or underscore.  A format name does not end with a period. The period is a required delimiter when using a format in a FORMAT statement.</a:t>
            </a:r>
          </a:p>
          <a:p>
            <a:pPr>
              <a:spcBef>
                <a:spcPct val="0"/>
              </a:spcBef>
            </a:pPr>
            <a:endParaRPr lang="en-US">
              <a:latin typeface="Times New Roman" pitchFamily="18" charset="0"/>
            </a:endParaRPr>
          </a:p>
        </p:txBody>
      </p:sp>
    </p:spTree>
    <p:extLst>
      <p:ext uri="{BB962C8B-B14F-4D97-AF65-F5344CB8AC3E}">
        <p14:creationId xmlns:p14="http://schemas.microsoft.com/office/powerpoint/2010/main" val="5001121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3D59B6AF-241C-488B-98D3-849159806951}" type="slidenum">
              <a:rPr lang="en-US" sz="1200">
                <a:latin typeface="Times New Roman" pitchFamily="18" charset="0"/>
              </a:rPr>
              <a:pPr fontAlgn="base">
                <a:spcBef>
                  <a:spcPct val="0"/>
                </a:spcBef>
                <a:spcAft>
                  <a:spcPct val="0"/>
                </a:spcAft>
              </a:pPr>
              <a:t>49</a:t>
            </a:fld>
            <a:endParaRPr lang="en-US" sz="1200">
              <a:latin typeface="Times New Roman" pitchFamily="18" charset="0"/>
            </a:endParaRPr>
          </a:p>
        </p:txBody>
      </p:sp>
      <p:sp>
        <p:nvSpPr>
          <p:cNvPr id="1341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Correct answer: False</a:t>
            </a:r>
          </a:p>
          <a:p>
            <a:pPr>
              <a:spcBef>
                <a:spcPct val="0"/>
              </a:spcBef>
            </a:pPr>
            <a:r>
              <a:rPr lang="en-US">
                <a:latin typeface="Times New Roman" pitchFamily="18" charset="0"/>
              </a:rPr>
              <a:t>Formats are not associated with a specific variable until they are applied with a FORMAT statement.</a:t>
            </a:r>
          </a:p>
        </p:txBody>
      </p:sp>
    </p:spTree>
    <p:extLst>
      <p:ext uri="{BB962C8B-B14F-4D97-AF65-F5344CB8AC3E}">
        <p14:creationId xmlns:p14="http://schemas.microsoft.com/office/powerpoint/2010/main" val="3333251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atin typeface="Times New Roman" pitchFamily="18" charset="0"/>
            </a:endParaRPr>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A3FE9AC8-D546-493A-A189-6730D549C5B2}" type="slidenum">
              <a:rPr lang="en-US" sz="1200">
                <a:latin typeface="Times New Roman" pitchFamily="18" charset="0"/>
              </a:rPr>
              <a:pPr fontAlgn="base">
                <a:spcBef>
                  <a:spcPct val="0"/>
                </a:spcBef>
                <a:spcAft>
                  <a:spcPct val="0"/>
                </a:spcAft>
              </a:pPr>
              <a:t>5</a:t>
            </a:fld>
            <a:endParaRPr lang="en-US" sz="1200">
              <a:latin typeface="Times New Roman" pitchFamily="18" charset="0"/>
            </a:endParaRPr>
          </a:p>
        </p:txBody>
      </p:sp>
    </p:spTree>
    <p:extLst>
      <p:ext uri="{BB962C8B-B14F-4D97-AF65-F5344CB8AC3E}">
        <p14:creationId xmlns:p14="http://schemas.microsoft.com/office/powerpoint/2010/main" val="17018929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C906DBCB-1CC9-494B-8804-FE0843C72D56}" type="slidenum">
              <a:rPr lang="en-US" sz="1200">
                <a:latin typeface="Times New Roman" pitchFamily="18" charset="0"/>
              </a:rPr>
              <a:pPr fontAlgn="base">
                <a:spcBef>
                  <a:spcPct val="0"/>
                </a:spcBef>
                <a:spcAft>
                  <a:spcPct val="0"/>
                </a:spcAft>
              </a:pPr>
              <a:t>50</a:t>
            </a:fld>
            <a:endParaRPr lang="en-US" sz="1200">
              <a:latin typeface="Times New Roman" pitchFamily="18" charset="0"/>
            </a:endParaRPr>
          </a:p>
        </p:txBody>
      </p:sp>
      <p:sp>
        <p:nvSpPr>
          <p:cNvPr id="136195" name="Rectangle 2"/>
          <p:cNvSpPr>
            <a:spLocks noGrp="1" noRot="1" noChangeAspect="1" noChangeArrowheads="1" noTextEdit="1"/>
          </p:cNvSpPr>
          <p:nvPr>
            <p:ph type="sldImg"/>
          </p:nvPr>
        </p:nvSpPr>
        <p:spPr bwMode="auto">
          <a:xfrm>
            <a:off x="1216025" y="914400"/>
            <a:ext cx="4425950" cy="33194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Correct answer: d</a:t>
            </a:r>
          </a:p>
          <a:p>
            <a:pPr>
              <a:spcBef>
                <a:spcPct val="0"/>
              </a:spcBef>
            </a:pPr>
            <a:r>
              <a:rPr lang="en-US">
                <a:latin typeface="Times New Roman" pitchFamily="18" charset="0"/>
              </a:rPr>
              <a:t> </a:t>
            </a:r>
          </a:p>
          <a:p>
            <a:pPr>
              <a:spcBef>
                <a:spcPct val="0"/>
              </a:spcBef>
            </a:pPr>
            <a:r>
              <a:rPr lang="en-US">
                <a:latin typeface="Times New Roman" pitchFamily="18" charset="0"/>
              </a:rPr>
              <a:t>The data value in the first observation was displayed without commas, because the format width was not large enough.  It contains 10 characters, indicating a format width of 12 with 2 decimal places. </a:t>
            </a:r>
          </a:p>
          <a:p>
            <a:pPr>
              <a:spcBef>
                <a:spcPct val="0"/>
              </a:spcBef>
            </a:pPr>
            <a:endParaRPr lang="en-US">
              <a:latin typeface="Times New Roman" pitchFamily="18" charset="0"/>
            </a:endParaRPr>
          </a:p>
        </p:txBody>
      </p:sp>
    </p:spTree>
    <p:extLst>
      <p:ext uri="{BB962C8B-B14F-4D97-AF65-F5344CB8AC3E}">
        <p14:creationId xmlns:p14="http://schemas.microsoft.com/office/powerpoint/2010/main" val="14856600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0191DBD8-E126-4925-9813-28498097198E}" type="slidenum">
              <a:rPr lang="en-US" sz="1200">
                <a:latin typeface="Times New Roman" pitchFamily="18" charset="0"/>
              </a:rPr>
              <a:pPr fontAlgn="base">
                <a:spcBef>
                  <a:spcPct val="0"/>
                </a:spcBef>
                <a:spcAft>
                  <a:spcPct val="0"/>
                </a:spcAft>
              </a:pPr>
              <a:t>51</a:t>
            </a:fld>
            <a:endParaRPr lang="en-US" sz="1200">
              <a:latin typeface="Times New Roman" pitchFamily="18" charset="0"/>
            </a:endParaRPr>
          </a:p>
        </p:txBody>
      </p:sp>
      <p:sp>
        <p:nvSpPr>
          <p:cNvPr id="138243" name="Rectangle 2"/>
          <p:cNvSpPr>
            <a:spLocks noGrp="1" noRot="1" noChangeAspect="1" noChangeArrowheads="1" noTextEdit="1"/>
          </p:cNvSpPr>
          <p:nvPr>
            <p:ph type="sldImg"/>
          </p:nvPr>
        </p:nvSpPr>
        <p:spPr bwMode="auto">
          <a:xfrm>
            <a:off x="1216025" y="914400"/>
            <a:ext cx="4425950" cy="33194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Correct answer: b</a:t>
            </a:r>
          </a:p>
          <a:p>
            <a:pPr>
              <a:spcBef>
                <a:spcPct val="0"/>
              </a:spcBef>
            </a:pPr>
            <a:r>
              <a:rPr lang="en-US">
                <a:latin typeface="Times New Roman" pitchFamily="18" charset="0"/>
              </a:rPr>
              <a:t> </a:t>
            </a:r>
          </a:p>
          <a:p>
            <a:pPr>
              <a:spcBef>
                <a:spcPct val="0"/>
              </a:spcBef>
            </a:pPr>
            <a:r>
              <a:rPr lang="en-US">
                <a:latin typeface="Times New Roman" pitchFamily="18" charset="0"/>
              </a:rPr>
              <a:t>DATE7. displays a two-digit day, three-letter month abbreviation, and two-digit year.  MMDDYY8. displays a two- digit month, day, and year, separated by slashes.</a:t>
            </a:r>
          </a:p>
          <a:p>
            <a:pPr>
              <a:spcBef>
                <a:spcPct val="0"/>
              </a:spcBef>
            </a:pPr>
            <a:r>
              <a:rPr lang="en-US">
                <a:latin typeface="Times New Roman" pitchFamily="18" charset="0"/>
              </a:rPr>
              <a:t> </a:t>
            </a:r>
          </a:p>
          <a:p>
            <a:pPr>
              <a:spcBef>
                <a:spcPct val="0"/>
              </a:spcBef>
            </a:pPr>
            <a:endParaRPr lang="en-US">
              <a:latin typeface="Times New Roman" pitchFamily="18" charset="0"/>
            </a:endParaRPr>
          </a:p>
        </p:txBody>
      </p:sp>
    </p:spTree>
    <p:extLst>
      <p:ext uri="{BB962C8B-B14F-4D97-AF65-F5344CB8AC3E}">
        <p14:creationId xmlns:p14="http://schemas.microsoft.com/office/powerpoint/2010/main" val="40555999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122DA6D3-25D3-4583-A6DA-85C8C8C049EF}" type="slidenum">
              <a:rPr lang="en-US" sz="1200">
                <a:latin typeface="Times New Roman" pitchFamily="18" charset="0"/>
              </a:rPr>
              <a:pPr fontAlgn="base">
                <a:spcBef>
                  <a:spcPct val="0"/>
                </a:spcBef>
                <a:spcAft>
                  <a:spcPct val="0"/>
                </a:spcAft>
              </a:pPr>
              <a:t>52</a:t>
            </a:fld>
            <a:endParaRPr lang="en-US" sz="1200">
              <a:latin typeface="Times New Roman" pitchFamily="18" charset="0"/>
            </a:endParaRPr>
          </a:p>
        </p:txBody>
      </p:sp>
      <p:sp>
        <p:nvSpPr>
          <p:cNvPr id="1402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Correct answer:  c</a:t>
            </a:r>
          </a:p>
          <a:p>
            <a:pPr>
              <a:spcBef>
                <a:spcPct val="0"/>
              </a:spcBef>
            </a:pPr>
            <a:r>
              <a:rPr lang="en-US">
                <a:latin typeface="Times New Roman" pitchFamily="18" charset="0"/>
              </a:rPr>
              <a:t> </a:t>
            </a:r>
          </a:p>
          <a:p>
            <a:pPr>
              <a:spcBef>
                <a:spcPct val="0"/>
              </a:spcBef>
            </a:pPr>
            <a:r>
              <a:rPr lang="en-US">
                <a:latin typeface="Times New Roman" pitchFamily="18" charset="0"/>
              </a:rPr>
              <a:t>Character formats must start with a dollar sign followed by a letter or underscore.  Numeric formats must start with a letter or underscore.  A format cannot be created with the name of an existing SAS format, so </a:t>
            </a:r>
            <a:r>
              <a:rPr lang="en-US" b="1">
                <a:latin typeface="Times New Roman" pitchFamily="18" charset="0"/>
              </a:rPr>
              <a:t>comma</a:t>
            </a:r>
            <a:r>
              <a:rPr lang="en-US">
                <a:latin typeface="Times New Roman" pitchFamily="18" charset="0"/>
              </a:rPr>
              <a:t> is invalid.</a:t>
            </a:r>
          </a:p>
          <a:p>
            <a:pPr>
              <a:spcBef>
                <a:spcPct val="0"/>
              </a:spcBef>
            </a:pPr>
            <a:r>
              <a:rPr lang="en-US">
                <a:latin typeface="Times New Roman" pitchFamily="18" charset="0"/>
              </a:rPr>
              <a:t> </a:t>
            </a:r>
          </a:p>
          <a:p>
            <a:pPr>
              <a:spcBef>
                <a:spcPct val="0"/>
              </a:spcBef>
            </a:pPr>
            <a:endParaRPr lang="en-US">
              <a:latin typeface="Times New Roman" pitchFamily="18" charset="0"/>
            </a:endParaRPr>
          </a:p>
        </p:txBody>
      </p:sp>
    </p:spTree>
    <p:extLst>
      <p:ext uri="{BB962C8B-B14F-4D97-AF65-F5344CB8AC3E}">
        <p14:creationId xmlns:p14="http://schemas.microsoft.com/office/powerpoint/2010/main" val="13973384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11DE673F-C345-4DE6-BD6C-F64EE490F437}" type="slidenum">
              <a:rPr lang="en-US" sz="1200">
                <a:latin typeface="Times New Roman" pitchFamily="18" charset="0"/>
              </a:rPr>
              <a:pPr fontAlgn="base">
                <a:spcBef>
                  <a:spcPct val="0"/>
                </a:spcBef>
                <a:spcAft>
                  <a:spcPct val="0"/>
                </a:spcAft>
              </a:pPr>
              <a:t>53</a:t>
            </a:fld>
            <a:endParaRPr lang="en-US" sz="1200">
              <a:latin typeface="Times New Roman" pitchFamily="18" charset="0"/>
            </a:endParaRPr>
          </a:p>
        </p:txBody>
      </p:sp>
      <p:sp>
        <p:nvSpPr>
          <p:cNvPr id="1423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Correct answer: False</a:t>
            </a:r>
          </a:p>
          <a:p>
            <a:pPr>
              <a:spcBef>
                <a:spcPct val="0"/>
              </a:spcBef>
            </a:pPr>
            <a:r>
              <a:rPr lang="en-US">
                <a:latin typeface="Times New Roman" pitchFamily="18" charset="0"/>
              </a:rPr>
              <a:t> </a:t>
            </a:r>
          </a:p>
          <a:p>
            <a:pPr>
              <a:spcBef>
                <a:spcPct val="0"/>
              </a:spcBef>
            </a:pPr>
            <a:r>
              <a:rPr lang="en-US">
                <a:latin typeface="Times New Roman" pitchFamily="18" charset="0"/>
              </a:rPr>
              <a:t>You can only use the &lt; symbol to define a non-inclusive range. </a:t>
            </a:r>
          </a:p>
        </p:txBody>
      </p:sp>
    </p:spTree>
    <p:extLst>
      <p:ext uri="{BB962C8B-B14F-4D97-AF65-F5344CB8AC3E}">
        <p14:creationId xmlns:p14="http://schemas.microsoft.com/office/powerpoint/2010/main" val="33748162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8FE642A0-FAF8-4FB9-A37A-47173BBBF39E}" type="slidenum">
              <a:rPr lang="en-US" sz="1200">
                <a:latin typeface="Times New Roman" pitchFamily="18" charset="0"/>
              </a:rPr>
              <a:pPr fontAlgn="base">
                <a:spcBef>
                  <a:spcPct val="0"/>
                </a:spcBef>
                <a:spcAft>
                  <a:spcPct val="0"/>
                </a:spcAft>
              </a:pPr>
              <a:t>54</a:t>
            </a:fld>
            <a:endParaRPr lang="en-US" sz="1200">
              <a:latin typeface="Times New Roman" pitchFamily="18" charset="0"/>
            </a:endParaRPr>
          </a:p>
        </p:txBody>
      </p:sp>
      <p:sp>
        <p:nvSpPr>
          <p:cNvPr id="1443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Correct answer: True</a:t>
            </a:r>
          </a:p>
          <a:p>
            <a:pPr>
              <a:spcBef>
                <a:spcPct val="0"/>
              </a:spcBef>
            </a:pPr>
            <a:r>
              <a:rPr lang="en-US">
                <a:latin typeface="Times New Roman" pitchFamily="18" charset="0"/>
              </a:rPr>
              <a:t> </a:t>
            </a:r>
          </a:p>
          <a:p>
            <a:pPr>
              <a:spcBef>
                <a:spcPct val="0"/>
              </a:spcBef>
            </a:pPr>
            <a:r>
              <a:rPr lang="en-US">
                <a:latin typeface="Times New Roman" pitchFamily="18" charset="0"/>
              </a:rPr>
              <a:t>The period is a required syntax in a format name within a FORMAT statement.  </a:t>
            </a:r>
          </a:p>
        </p:txBody>
      </p:sp>
    </p:spTree>
    <p:extLst>
      <p:ext uri="{BB962C8B-B14F-4D97-AF65-F5344CB8AC3E}">
        <p14:creationId xmlns:p14="http://schemas.microsoft.com/office/powerpoint/2010/main" val="38981703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82825884-1BA6-4303-B97F-AF2A269BB0ED}" type="slidenum">
              <a:rPr lang="en-US" sz="1200">
                <a:latin typeface="Times New Roman" pitchFamily="18" charset="0"/>
              </a:rPr>
              <a:pPr fontAlgn="base">
                <a:spcBef>
                  <a:spcPct val="0"/>
                </a:spcBef>
                <a:spcAft>
                  <a:spcPct val="0"/>
                </a:spcAft>
              </a:pPr>
              <a:t>55</a:t>
            </a:fld>
            <a:endParaRPr lang="en-US" sz="1200">
              <a:latin typeface="Times New Roman" pitchFamily="18" charset="0"/>
            </a:endParaRPr>
          </a:p>
        </p:txBody>
      </p:sp>
      <p:sp>
        <p:nvSpPr>
          <p:cNvPr id="146435" name="Rectangle 2"/>
          <p:cNvSpPr>
            <a:spLocks noGrp="1" noRot="1" noChangeAspect="1" noChangeArrowheads="1" noTextEdit="1"/>
          </p:cNvSpPr>
          <p:nvPr>
            <p:ph type="sldImg"/>
          </p:nvPr>
        </p:nvSpPr>
        <p:spPr bwMode="auto">
          <a:xfrm>
            <a:off x="1216025" y="914400"/>
            <a:ext cx="4425950" cy="33194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Correct answer: d</a:t>
            </a:r>
          </a:p>
          <a:p>
            <a:pPr>
              <a:spcBef>
                <a:spcPct val="0"/>
              </a:spcBef>
            </a:pPr>
            <a:r>
              <a:rPr lang="en-US">
                <a:latin typeface="Times New Roman" pitchFamily="18" charset="0"/>
              </a:rPr>
              <a:t> </a:t>
            </a:r>
          </a:p>
          <a:p>
            <a:pPr>
              <a:spcBef>
                <a:spcPct val="0"/>
              </a:spcBef>
            </a:pPr>
            <a:r>
              <a:rPr lang="en-US">
                <a:latin typeface="Times New Roman" pitchFamily="18" charset="0"/>
              </a:rPr>
              <a:t>The data value does not match any of the values listed in the VALUE statement, so PROC PRINT will display the stored value.  However, the width of the column is 7,  the width of the longest format value, ‘Manager’, so truncation occurs in the output.</a:t>
            </a:r>
          </a:p>
          <a:p>
            <a:pPr>
              <a:spcBef>
                <a:spcPct val="0"/>
              </a:spcBef>
            </a:pPr>
            <a:r>
              <a:rPr lang="en-US">
                <a:latin typeface="Times New Roman" pitchFamily="18" charset="0"/>
              </a:rPr>
              <a:t> </a:t>
            </a:r>
          </a:p>
          <a:p>
            <a:pPr>
              <a:spcBef>
                <a:spcPct val="0"/>
              </a:spcBef>
            </a:pPr>
            <a:endParaRPr lang="en-US">
              <a:latin typeface="Times New Roman" pitchFamily="18" charset="0"/>
            </a:endParaRPr>
          </a:p>
        </p:txBody>
      </p:sp>
    </p:spTree>
    <p:extLst>
      <p:ext uri="{BB962C8B-B14F-4D97-AF65-F5344CB8AC3E}">
        <p14:creationId xmlns:p14="http://schemas.microsoft.com/office/powerpoint/2010/main" val="42247439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E9C39860-8D85-4BD8-8A31-3F1C7E02FA2B}" type="slidenum">
              <a:rPr lang="en-US" sz="1200">
                <a:latin typeface="Times New Roman" pitchFamily="18" charset="0"/>
              </a:rPr>
              <a:pPr fontAlgn="base">
                <a:spcBef>
                  <a:spcPct val="0"/>
                </a:spcBef>
                <a:spcAft>
                  <a:spcPct val="0"/>
                </a:spcAft>
              </a:pPr>
              <a:t>56</a:t>
            </a:fld>
            <a:endParaRPr lang="en-US" sz="1200">
              <a:latin typeface="Times New Roman" pitchFamily="18" charset="0"/>
            </a:endParaRPr>
          </a:p>
        </p:txBody>
      </p:sp>
      <p:sp>
        <p:nvSpPr>
          <p:cNvPr id="1484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Correct answer: False</a:t>
            </a:r>
          </a:p>
          <a:p>
            <a:pPr>
              <a:spcBef>
                <a:spcPct val="0"/>
              </a:spcBef>
            </a:pPr>
            <a:r>
              <a:rPr lang="en-US">
                <a:latin typeface="Times New Roman" pitchFamily="18" charset="0"/>
              </a:rPr>
              <a:t> </a:t>
            </a:r>
          </a:p>
          <a:p>
            <a:pPr>
              <a:spcBef>
                <a:spcPct val="0"/>
              </a:spcBef>
            </a:pPr>
            <a:r>
              <a:rPr lang="en-US">
                <a:latin typeface="Times New Roman" pitchFamily="18" charset="0"/>
              </a:rPr>
              <a:t>A format affects the way a value is displayed. It does not change the stored value in any way.</a:t>
            </a:r>
          </a:p>
          <a:p>
            <a:pPr>
              <a:spcBef>
                <a:spcPct val="0"/>
              </a:spcBef>
            </a:pPr>
            <a:endParaRPr lang="en-US">
              <a:latin typeface="Times New Roman" pitchFamily="18" charset="0"/>
            </a:endParaRPr>
          </a:p>
        </p:txBody>
      </p:sp>
    </p:spTree>
    <p:extLst>
      <p:ext uri="{BB962C8B-B14F-4D97-AF65-F5344CB8AC3E}">
        <p14:creationId xmlns:p14="http://schemas.microsoft.com/office/powerpoint/2010/main" val="30633966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AF79EA62-65C7-4C4B-9B50-8F3702376E3F}" type="slidenum">
              <a:rPr lang="en-US" sz="1200">
                <a:latin typeface="Times New Roman" pitchFamily="18" charset="0"/>
              </a:rPr>
              <a:pPr fontAlgn="base">
                <a:spcBef>
                  <a:spcPct val="0"/>
                </a:spcBef>
                <a:spcAft>
                  <a:spcPct val="0"/>
                </a:spcAft>
              </a:pPr>
              <a:t>57</a:t>
            </a:fld>
            <a:endParaRPr lang="en-US" sz="1200">
              <a:latin typeface="Times New Roman" pitchFamily="18" charset="0"/>
            </a:endParaRPr>
          </a:p>
        </p:txBody>
      </p:sp>
      <p:sp>
        <p:nvSpPr>
          <p:cNvPr id="1505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Times New Roman" pitchFamily="18" charset="0"/>
              </a:rPr>
              <a:t>Correct answer:  False</a:t>
            </a:r>
          </a:p>
          <a:p>
            <a:pPr>
              <a:spcBef>
                <a:spcPct val="0"/>
              </a:spcBef>
            </a:pPr>
            <a:r>
              <a:rPr lang="en-US" dirty="0">
                <a:latin typeface="Times New Roman" pitchFamily="18" charset="0"/>
              </a:rPr>
              <a:t> </a:t>
            </a:r>
          </a:p>
          <a:p>
            <a:pPr>
              <a:spcBef>
                <a:spcPct val="0"/>
              </a:spcBef>
            </a:pPr>
            <a:r>
              <a:rPr lang="en-US" dirty="0">
                <a:latin typeface="Times New Roman" pitchFamily="18" charset="0"/>
              </a:rPr>
              <a:t>A FORMAT statement is used to apply both SAS and user-defined formats. </a:t>
            </a:r>
          </a:p>
          <a:p>
            <a:pPr>
              <a:spcBef>
                <a:spcPct val="0"/>
              </a:spcBef>
            </a:pPr>
            <a:endParaRPr lang="en-US" dirty="0">
              <a:latin typeface="Times New Roman" pitchFamily="18" charset="0"/>
            </a:endParaRPr>
          </a:p>
        </p:txBody>
      </p:sp>
    </p:spTree>
    <p:extLst>
      <p:ext uri="{BB962C8B-B14F-4D97-AF65-F5344CB8AC3E}">
        <p14:creationId xmlns:p14="http://schemas.microsoft.com/office/powerpoint/2010/main" val="2723377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2813">
              <a:defRPr sz="2400">
                <a:solidFill>
                  <a:schemeClr val="tx1"/>
                </a:solidFill>
                <a:latin typeface="Arial" pitchFamily="34" charset="0"/>
              </a:defRPr>
            </a:lvl1pPr>
            <a:lvl2pPr marL="742950" indent="-285750" defTabSz="912813">
              <a:defRPr sz="2400">
                <a:solidFill>
                  <a:schemeClr val="tx1"/>
                </a:solidFill>
                <a:latin typeface="Arial" pitchFamily="34" charset="0"/>
              </a:defRPr>
            </a:lvl2pPr>
            <a:lvl3pPr marL="1143000" indent="-228600" defTabSz="912813">
              <a:defRPr sz="2400">
                <a:solidFill>
                  <a:schemeClr val="tx1"/>
                </a:solidFill>
                <a:latin typeface="Arial" pitchFamily="34" charset="0"/>
              </a:defRPr>
            </a:lvl3pPr>
            <a:lvl4pPr marL="1600200" indent="-228600" defTabSz="912813">
              <a:defRPr sz="2400">
                <a:solidFill>
                  <a:schemeClr val="tx1"/>
                </a:solidFill>
                <a:latin typeface="Arial" pitchFamily="34" charset="0"/>
              </a:defRPr>
            </a:lvl4pPr>
            <a:lvl5pPr marL="2057400" indent="-228600" defTabSz="912813">
              <a:defRPr sz="2400">
                <a:solidFill>
                  <a:schemeClr val="tx1"/>
                </a:solidFill>
                <a:latin typeface="Arial" pitchFamily="34" charset="0"/>
              </a:defRPr>
            </a:lvl5pPr>
            <a:lvl6pPr marL="2514600" indent="-228600" defTabSz="912813" fontAlgn="base">
              <a:spcBef>
                <a:spcPct val="0"/>
              </a:spcBef>
              <a:spcAft>
                <a:spcPct val="0"/>
              </a:spcAft>
              <a:defRPr sz="2400">
                <a:solidFill>
                  <a:schemeClr val="tx1"/>
                </a:solidFill>
                <a:latin typeface="Arial" pitchFamily="34" charset="0"/>
              </a:defRPr>
            </a:lvl6pPr>
            <a:lvl7pPr marL="2971800" indent="-228600" defTabSz="912813" fontAlgn="base">
              <a:spcBef>
                <a:spcPct val="0"/>
              </a:spcBef>
              <a:spcAft>
                <a:spcPct val="0"/>
              </a:spcAft>
              <a:defRPr sz="2400">
                <a:solidFill>
                  <a:schemeClr val="tx1"/>
                </a:solidFill>
                <a:latin typeface="Arial" pitchFamily="34" charset="0"/>
              </a:defRPr>
            </a:lvl7pPr>
            <a:lvl8pPr marL="3429000" indent="-228600" defTabSz="912813" fontAlgn="base">
              <a:spcBef>
                <a:spcPct val="0"/>
              </a:spcBef>
              <a:spcAft>
                <a:spcPct val="0"/>
              </a:spcAft>
              <a:defRPr sz="2400">
                <a:solidFill>
                  <a:schemeClr val="tx1"/>
                </a:solidFill>
                <a:latin typeface="Arial" pitchFamily="34" charset="0"/>
              </a:defRPr>
            </a:lvl8pPr>
            <a:lvl9pPr marL="3886200" indent="-228600" defTabSz="912813"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BE6A4850-A7F6-4789-9747-04F04379894A}" type="slidenum">
              <a:rPr lang="en-US" sz="1200">
                <a:latin typeface="Times New Roman" pitchFamily="18" charset="0"/>
              </a:rPr>
              <a:pPr fontAlgn="base">
                <a:spcBef>
                  <a:spcPct val="0"/>
                </a:spcBef>
                <a:spcAft>
                  <a:spcPct val="0"/>
                </a:spcAft>
              </a:pPr>
              <a:t>6</a:t>
            </a:fld>
            <a:endParaRPr lang="en-US" sz="1200">
              <a:latin typeface="Times New Roman" pitchFamily="18" charset="0"/>
            </a:endParaRPr>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IG: A FORMAT statement has been added to the PROC PRINT step.  The statement begins with the keyword, FORMAT followed by the variable or variables to be formatted and the format that is to be applied to the variable(s).</a:t>
            </a:r>
          </a:p>
          <a:p>
            <a:pPr>
              <a:spcBef>
                <a:spcPct val="0"/>
              </a:spcBef>
            </a:pPr>
            <a:endParaRPr lang="en-US">
              <a:latin typeface="Times New Roman" pitchFamily="18" charset="0"/>
            </a:endParaRPr>
          </a:p>
          <a:p>
            <a:pPr>
              <a:spcBef>
                <a:spcPct val="0"/>
              </a:spcBef>
            </a:pPr>
            <a:r>
              <a:rPr lang="en-US">
                <a:latin typeface="Times New Roman" pitchFamily="18" charset="0"/>
              </a:rPr>
              <a:t>In this program Salary is formatted with a dollar8. format, and Hire_Date is formatted with a ddmmyy10. format.  Let’s look at the result.</a:t>
            </a:r>
          </a:p>
        </p:txBody>
      </p:sp>
    </p:spTree>
    <p:extLst>
      <p:ext uri="{BB962C8B-B14F-4D97-AF65-F5344CB8AC3E}">
        <p14:creationId xmlns:p14="http://schemas.microsoft.com/office/powerpoint/2010/main" val="3730140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2813">
              <a:defRPr sz="2400">
                <a:solidFill>
                  <a:schemeClr val="tx1"/>
                </a:solidFill>
                <a:latin typeface="Arial" pitchFamily="34" charset="0"/>
              </a:defRPr>
            </a:lvl1pPr>
            <a:lvl2pPr marL="742950" indent="-285750" defTabSz="912813">
              <a:defRPr sz="2400">
                <a:solidFill>
                  <a:schemeClr val="tx1"/>
                </a:solidFill>
                <a:latin typeface="Arial" pitchFamily="34" charset="0"/>
              </a:defRPr>
            </a:lvl2pPr>
            <a:lvl3pPr marL="1143000" indent="-228600" defTabSz="912813">
              <a:defRPr sz="2400">
                <a:solidFill>
                  <a:schemeClr val="tx1"/>
                </a:solidFill>
                <a:latin typeface="Arial" pitchFamily="34" charset="0"/>
              </a:defRPr>
            </a:lvl3pPr>
            <a:lvl4pPr marL="1600200" indent="-228600" defTabSz="912813">
              <a:defRPr sz="2400">
                <a:solidFill>
                  <a:schemeClr val="tx1"/>
                </a:solidFill>
                <a:latin typeface="Arial" pitchFamily="34" charset="0"/>
              </a:defRPr>
            </a:lvl4pPr>
            <a:lvl5pPr marL="2057400" indent="-228600" defTabSz="912813">
              <a:defRPr sz="2400">
                <a:solidFill>
                  <a:schemeClr val="tx1"/>
                </a:solidFill>
                <a:latin typeface="Arial" pitchFamily="34" charset="0"/>
              </a:defRPr>
            </a:lvl5pPr>
            <a:lvl6pPr marL="2514600" indent="-228600" defTabSz="912813" fontAlgn="base">
              <a:spcBef>
                <a:spcPct val="0"/>
              </a:spcBef>
              <a:spcAft>
                <a:spcPct val="0"/>
              </a:spcAft>
              <a:defRPr sz="2400">
                <a:solidFill>
                  <a:schemeClr val="tx1"/>
                </a:solidFill>
                <a:latin typeface="Arial" pitchFamily="34" charset="0"/>
              </a:defRPr>
            </a:lvl6pPr>
            <a:lvl7pPr marL="2971800" indent="-228600" defTabSz="912813" fontAlgn="base">
              <a:spcBef>
                <a:spcPct val="0"/>
              </a:spcBef>
              <a:spcAft>
                <a:spcPct val="0"/>
              </a:spcAft>
              <a:defRPr sz="2400">
                <a:solidFill>
                  <a:schemeClr val="tx1"/>
                </a:solidFill>
                <a:latin typeface="Arial" pitchFamily="34" charset="0"/>
              </a:defRPr>
            </a:lvl7pPr>
            <a:lvl8pPr marL="3429000" indent="-228600" defTabSz="912813" fontAlgn="base">
              <a:spcBef>
                <a:spcPct val="0"/>
              </a:spcBef>
              <a:spcAft>
                <a:spcPct val="0"/>
              </a:spcAft>
              <a:defRPr sz="2400">
                <a:solidFill>
                  <a:schemeClr val="tx1"/>
                </a:solidFill>
                <a:latin typeface="Arial" pitchFamily="34" charset="0"/>
              </a:defRPr>
            </a:lvl8pPr>
            <a:lvl9pPr marL="3886200" indent="-228600" defTabSz="912813"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50D2ABCE-B2FA-49B9-88B3-87844B52B69B}" type="slidenum">
              <a:rPr lang="en-US" sz="1200">
                <a:latin typeface="Times New Roman" pitchFamily="18" charset="0"/>
              </a:rPr>
              <a:pPr fontAlgn="base">
                <a:spcBef>
                  <a:spcPct val="0"/>
                </a:spcBef>
                <a:spcAft>
                  <a:spcPct val="0"/>
                </a:spcAft>
              </a:pPr>
              <a:t>7</a:t>
            </a:fld>
            <a:endParaRPr lang="en-US" sz="1200">
              <a:latin typeface="Times New Roman" pitchFamily="18" charset="0"/>
            </a:endParaRPr>
          </a:p>
        </p:txBody>
      </p:sp>
      <p:sp>
        <p:nvSpPr>
          <p:cNvPr id="87043" name="Rectangle 2"/>
          <p:cNvSpPr>
            <a:spLocks noGrp="1" noRot="1" noChangeAspect="1" noChangeArrowheads="1" noTextEdit="1"/>
          </p:cNvSpPr>
          <p:nvPr>
            <p:ph type="sldImg"/>
          </p:nvPr>
        </p:nvSpPr>
        <p:spPr bwMode="auto">
          <a:xfrm>
            <a:off x="1216025" y="914400"/>
            <a:ext cx="4425950" cy="33194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IG: Salary has commas inserted to separate each group of 3 digits, and is displayed in a column that is 8 positions wide.  Hire_Date is displayed as a 2-digit month, a slash, a 2-digit day, a slash, and a 4-digit year. The column is 10 positions wide.  </a:t>
            </a:r>
          </a:p>
          <a:p>
            <a:pPr>
              <a:spcBef>
                <a:spcPct val="0"/>
              </a:spcBef>
            </a:pPr>
            <a:endParaRPr lang="en-US">
              <a:latin typeface="Times New Roman" pitchFamily="18" charset="0"/>
            </a:endParaRPr>
          </a:p>
          <a:p>
            <a:pPr>
              <a:spcBef>
                <a:spcPct val="0"/>
              </a:spcBef>
            </a:pPr>
            <a:r>
              <a:rPr lang="en-US">
                <a:latin typeface="Times New Roman" pitchFamily="18" charset="0"/>
              </a:rPr>
              <a:t>Let’s explore formats in more detail.</a:t>
            </a:r>
          </a:p>
        </p:txBody>
      </p:sp>
    </p:spTree>
    <p:extLst>
      <p:ext uri="{BB962C8B-B14F-4D97-AF65-F5344CB8AC3E}">
        <p14:creationId xmlns:p14="http://schemas.microsoft.com/office/powerpoint/2010/main" val="259794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55A7387F-7990-4135-8329-C99D0AC6A6D3}" type="slidenum">
              <a:rPr lang="en-US" sz="1200">
                <a:latin typeface="Times New Roman" pitchFamily="18" charset="0"/>
              </a:rPr>
              <a:pPr fontAlgn="base">
                <a:spcBef>
                  <a:spcPct val="0"/>
                </a:spcBef>
                <a:spcAft>
                  <a:spcPct val="0"/>
                </a:spcAft>
              </a:pPr>
              <a:t>8</a:t>
            </a:fld>
            <a:endParaRPr lang="en-US" sz="1200">
              <a:latin typeface="Times New Roman" pitchFamily="18" charset="0"/>
            </a:endParaRPr>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noProof="1">
                <a:latin typeface="Times New Roman" pitchFamily="18" charset="0"/>
              </a:rPr>
              <a:t>IG: A format is an instruction that tells SAS how to display values in a report. A numeric value can be displayed with commans, and maybe with a dollar sign.  A SAS date can be displayed in one of many calendar styles.  Formats do not change the stored value.</a:t>
            </a:r>
          </a:p>
        </p:txBody>
      </p:sp>
    </p:spTree>
    <p:extLst>
      <p:ext uri="{BB962C8B-B14F-4D97-AF65-F5344CB8AC3E}">
        <p14:creationId xmlns:p14="http://schemas.microsoft.com/office/powerpoint/2010/main" val="219467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2813">
              <a:defRPr sz="2400">
                <a:solidFill>
                  <a:schemeClr val="tx1"/>
                </a:solidFill>
                <a:latin typeface="Arial" pitchFamily="34" charset="0"/>
              </a:defRPr>
            </a:lvl1pPr>
            <a:lvl2pPr marL="742950" indent="-285750" defTabSz="912813">
              <a:defRPr sz="2400">
                <a:solidFill>
                  <a:schemeClr val="tx1"/>
                </a:solidFill>
                <a:latin typeface="Arial" pitchFamily="34" charset="0"/>
              </a:defRPr>
            </a:lvl2pPr>
            <a:lvl3pPr marL="1143000" indent="-228600" defTabSz="912813">
              <a:defRPr sz="2400">
                <a:solidFill>
                  <a:schemeClr val="tx1"/>
                </a:solidFill>
                <a:latin typeface="Arial" pitchFamily="34" charset="0"/>
              </a:defRPr>
            </a:lvl3pPr>
            <a:lvl4pPr marL="1600200" indent="-228600" defTabSz="912813">
              <a:defRPr sz="2400">
                <a:solidFill>
                  <a:schemeClr val="tx1"/>
                </a:solidFill>
                <a:latin typeface="Arial" pitchFamily="34" charset="0"/>
              </a:defRPr>
            </a:lvl4pPr>
            <a:lvl5pPr marL="2057400" indent="-228600" defTabSz="912813">
              <a:defRPr sz="2400">
                <a:solidFill>
                  <a:schemeClr val="tx1"/>
                </a:solidFill>
                <a:latin typeface="Arial" pitchFamily="34" charset="0"/>
              </a:defRPr>
            </a:lvl5pPr>
            <a:lvl6pPr marL="2514600" indent="-228600" defTabSz="912813" fontAlgn="base">
              <a:spcBef>
                <a:spcPct val="0"/>
              </a:spcBef>
              <a:spcAft>
                <a:spcPct val="0"/>
              </a:spcAft>
              <a:defRPr sz="2400">
                <a:solidFill>
                  <a:schemeClr val="tx1"/>
                </a:solidFill>
                <a:latin typeface="Arial" pitchFamily="34" charset="0"/>
              </a:defRPr>
            </a:lvl6pPr>
            <a:lvl7pPr marL="2971800" indent="-228600" defTabSz="912813" fontAlgn="base">
              <a:spcBef>
                <a:spcPct val="0"/>
              </a:spcBef>
              <a:spcAft>
                <a:spcPct val="0"/>
              </a:spcAft>
              <a:defRPr sz="2400">
                <a:solidFill>
                  <a:schemeClr val="tx1"/>
                </a:solidFill>
                <a:latin typeface="Arial" pitchFamily="34" charset="0"/>
              </a:defRPr>
            </a:lvl7pPr>
            <a:lvl8pPr marL="3429000" indent="-228600" defTabSz="912813" fontAlgn="base">
              <a:spcBef>
                <a:spcPct val="0"/>
              </a:spcBef>
              <a:spcAft>
                <a:spcPct val="0"/>
              </a:spcAft>
              <a:defRPr sz="2400">
                <a:solidFill>
                  <a:schemeClr val="tx1"/>
                </a:solidFill>
                <a:latin typeface="Arial" pitchFamily="34" charset="0"/>
              </a:defRPr>
            </a:lvl8pPr>
            <a:lvl9pPr marL="3886200" indent="-228600" defTabSz="912813"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3C4672FE-F222-4893-BB74-BE0654F12C8F}" type="slidenum">
              <a:rPr lang="en-US" sz="1200">
                <a:latin typeface="Times New Roman" pitchFamily="18" charset="0"/>
              </a:rPr>
              <a:pPr fontAlgn="base">
                <a:spcBef>
                  <a:spcPct val="0"/>
                </a:spcBef>
                <a:spcAft>
                  <a:spcPct val="0"/>
                </a:spcAft>
              </a:pPr>
              <a:t>9</a:t>
            </a:fld>
            <a:endParaRPr lang="en-US" sz="1200">
              <a:latin typeface="Times New Roman" pitchFamily="18" charset="0"/>
            </a:endParaRPr>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Times New Roman" pitchFamily="18" charset="0"/>
              </a:rPr>
              <a:t>IG: Formats begin with a $ if it is a character format, followed by the name of the format, an optional width, a required dot delimiter and an optional number of decimal places for numeric formats.</a:t>
            </a:r>
          </a:p>
        </p:txBody>
      </p:sp>
    </p:spTree>
    <p:extLst>
      <p:ext uri="{BB962C8B-B14F-4D97-AF65-F5344CB8AC3E}">
        <p14:creationId xmlns:p14="http://schemas.microsoft.com/office/powerpoint/2010/main" val="20774117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Line 47"/>
          <p:cNvSpPr>
            <a:spLocks noChangeShapeType="1"/>
          </p:cNvSpPr>
          <p:nvPr/>
        </p:nvSpPr>
        <p:spPr bwMode="auto">
          <a:xfrm>
            <a:off x="1252538" y="4264025"/>
            <a:ext cx="4805362"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Rectangle 3"/>
          <p:cNvSpPr>
            <a:spLocks noChangeArrowheads="1"/>
          </p:cNvSpPr>
          <p:nvPr/>
        </p:nvSpPr>
        <p:spPr bwMode="auto">
          <a:xfrm>
            <a:off x="2819400" y="6553200"/>
            <a:ext cx="3505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br>
              <a:rPr lang="en-US" altLang="en-US" sz="600" b="1">
                <a:solidFill>
                  <a:srgbClr val="B0B7BB"/>
                </a:solidFill>
                <a:latin typeface="Arial" panose="020B0604020202020204" pitchFamily="34" charset="0"/>
              </a:rPr>
            </a:br>
            <a:r>
              <a:rPr lang="en-US" altLang="en-US" sz="600" b="1">
                <a:solidFill>
                  <a:srgbClr val="B0B7BB"/>
                </a:solidFill>
                <a:latin typeface="Arial" panose="020B0604020202020204" pitchFamily="34" charset="0"/>
              </a:rPr>
              <a:t>Copyright © 2010, SAS Institute Inc. All rights reserved.</a:t>
            </a:r>
            <a:endParaRPr lang="en-US" altLang="en-US" sz="600">
              <a:solidFill>
                <a:srgbClr val="B0B7BB"/>
              </a:solidFill>
              <a:latin typeface="Arial" panose="020B0604020202020204" pitchFamily="34" charset="0"/>
            </a:endParaRPr>
          </a:p>
        </p:txBody>
      </p:sp>
      <p:pic>
        <p:nvPicPr>
          <p:cNvPr id="5" name="Picture 2" descr="C:\Users\sassnh\Desktop\Pictur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043863" y="3235325"/>
            <a:ext cx="72548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p:cNvSpPr>
            <a:spLocks noGrp="1"/>
          </p:cNvSpPr>
          <p:nvPr>
            <p:ph type="title"/>
          </p:nvPr>
        </p:nvSpPr>
        <p:spPr>
          <a:xfrm>
            <a:off x="415212" y="3089275"/>
            <a:ext cx="8458200" cy="679450"/>
          </a:xfrm>
        </p:spPr>
        <p:txBody>
          <a:bodyPr/>
          <a:lstStyle>
            <a:lvl1pPr>
              <a:defRPr>
                <a:solidFill>
                  <a:srgbClr val="FFFFFF"/>
                </a:solidFill>
              </a:defRPr>
            </a:lvl1pPr>
          </a:lstStyle>
          <a:p>
            <a:r>
              <a:rPr lang="en-US"/>
              <a:t>Click to edit Master title style</a:t>
            </a:r>
            <a:endParaRPr lang="en-US" dirty="0"/>
          </a:p>
        </p:txBody>
      </p:sp>
    </p:spTree>
    <p:extLst>
      <p:ext uri="{BB962C8B-B14F-4D97-AF65-F5344CB8AC3E}">
        <p14:creationId xmlns:p14="http://schemas.microsoft.com/office/powerpoint/2010/main" val="28296690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5" name="Rectangle 44"/>
          <p:cNvSpPr>
            <a:spLocks noGrp="1" noChangeArrowheads="1"/>
          </p:cNvSpPr>
          <p:nvPr>
            <p:ph type="title"/>
          </p:nvPr>
        </p:nvSpPr>
        <p:spPr bwMode="auto">
          <a:xfrm>
            <a:off x="685800" y="457200"/>
            <a:ext cx="8458200" cy="685800"/>
          </a:xfrm>
          <a:prstGeom prst="rect">
            <a:avLst/>
          </a:prstGeom>
          <a:noFill/>
          <a:ln>
            <a:noFill/>
          </a:ln>
          <a:effectLst/>
          <a:extLst/>
        </p:spPr>
        <p:txBody>
          <a:bodyPr/>
          <a:lstStyle/>
          <a:p>
            <a:pPr lvl="0"/>
            <a:r>
              <a:rPr lang="en-US"/>
              <a:t>Click to edit Master title style</a:t>
            </a:r>
            <a:endParaRPr lang="en-US" dirty="0"/>
          </a:p>
        </p:txBody>
      </p:sp>
      <p:sp>
        <p:nvSpPr>
          <p:cNvPr id="6" name="Rectangle 45"/>
          <p:cNvSpPr>
            <a:spLocks noGrp="1" noChangeArrowheads="1"/>
          </p:cNvSpPr>
          <p:nvPr>
            <p:ph idx="1"/>
          </p:nvPr>
        </p:nvSpPr>
        <p:spPr bwMode="auto">
          <a:xfrm>
            <a:off x="685800" y="1078992"/>
            <a:ext cx="7848600" cy="4267200"/>
          </a:xfrm>
          <a:prstGeom prst="rect">
            <a:avLst/>
          </a:prstGeom>
          <a:noFill/>
          <a:ln>
            <a:noFill/>
          </a:ln>
          <a:effectLst/>
          <a:extLst/>
        </p:spPr>
        <p:txBody>
          <a:bodyPr/>
          <a:lstStyle>
            <a:lvl1pPr marL="0" indent="0">
              <a:defRPr baseline="0">
                <a:solidFill>
                  <a:srgbClr val="000000"/>
                </a:solidFill>
              </a:defRPr>
            </a:lvl1pPr>
            <a:lvl2pPr>
              <a:defRPr baseline="0">
                <a:solidFill>
                  <a:srgbClr val="000000"/>
                </a:solidFill>
              </a:defRPr>
            </a:lvl2pPr>
            <a:lvl3pPr>
              <a:defRPr baseline="0">
                <a:solidFill>
                  <a:srgbClr val="000000"/>
                </a:solidFill>
              </a:defRPr>
            </a:lvl3pPr>
            <a:lvl4pPr>
              <a:defRPr baseline="0">
                <a:solidFill>
                  <a:srgbClr val="000000"/>
                </a:solidFill>
              </a:defRPr>
            </a:lvl4pPr>
            <a:lvl5pPr>
              <a:defRPr baseline="0">
                <a:solidFill>
                  <a:srgbClr val="000000"/>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199390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E97C681A-E5B2-4E36-B51D-60968A1D4ABA}" type="slidenum">
              <a:rPr lang="en-US"/>
              <a:pPr>
                <a:defRPr/>
              </a:pPr>
              <a:t>‹#›</a:t>
            </a:fld>
            <a:endParaRPr lang="en-US" dirty="0"/>
          </a:p>
        </p:txBody>
      </p:sp>
    </p:spTree>
    <p:extLst>
      <p:ext uri="{BB962C8B-B14F-4D97-AF65-F5344CB8AC3E}">
        <p14:creationId xmlns:p14="http://schemas.microsoft.com/office/powerpoint/2010/main" val="4188693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pPr>
              <a:defRPr/>
            </a:pPr>
            <a:fld id="{D254ED7D-2745-4AA0-8A41-D73C93DC8A34}" type="slidenum">
              <a:rPr lang="en-US"/>
              <a:pPr>
                <a:defRPr/>
              </a:pPr>
              <a:t>‹#›</a:t>
            </a:fld>
            <a:endParaRPr lang="en-US" dirty="0">
              <a:latin typeface="Times New Roman" pitchFamily="18" charset="0"/>
            </a:endParaRPr>
          </a:p>
        </p:txBody>
      </p:sp>
    </p:spTree>
    <p:extLst>
      <p:ext uri="{BB962C8B-B14F-4D97-AF65-F5344CB8AC3E}">
        <p14:creationId xmlns:p14="http://schemas.microsoft.com/office/powerpoint/2010/main" val="329635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458200" cy="685800"/>
          </a:xfrm>
        </p:spPr>
        <p:txBody>
          <a:bodyPr/>
          <a:lstStyle/>
          <a:p>
            <a:r>
              <a:rPr lang="en-US"/>
              <a:t>Click to edit Master title style</a:t>
            </a:r>
          </a:p>
        </p:txBody>
      </p:sp>
      <p:sp>
        <p:nvSpPr>
          <p:cNvPr id="3" name="Text Placeholder 2"/>
          <p:cNvSpPr>
            <a:spLocks noGrp="1"/>
          </p:cNvSpPr>
          <p:nvPr>
            <p:ph type="body" sz="half" idx="1"/>
          </p:nvPr>
        </p:nvSpPr>
        <p:spPr>
          <a:xfrm>
            <a:off x="685800" y="1071563"/>
            <a:ext cx="38481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071563"/>
            <a:ext cx="38481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3281363"/>
            <a:ext cx="3848100" cy="2057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p:txBody>
          <a:bodyPr/>
          <a:lstStyle>
            <a:lvl1pPr>
              <a:defRPr/>
            </a:lvl1pPr>
          </a:lstStyle>
          <a:p>
            <a:pPr>
              <a:defRPr/>
            </a:pPr>
            <a:fld id="{735C28DB-97EC-488E-A13A-F9073F511986}" type="slidenum">
              <a:rPr lang="en-US"/>
              <a:pPr>
                <a:defRPr/>
              </a:pPr>
              <a:t>‹#›</a:t>
            </a:fld>
            <a:endParaRPr lang="en-US" dirty="0">
              <a:latin typeface="Times New Roman" pitchFamily="18" charset="0"/>
            </a:endParaRPr>
          </a:p>
        </p:txBody>
      </p:sp>
    </p:spTree>
    <p:extLst>
      <p:ext uri="{BB962C8B-B14F-4D97-AF65-F5344CB8AC3E}">
        <p14:creationId xmlns:p14="http://schemas.microsoft.com/office/powerpoint/2010/main" val="3605696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1095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0" y="6770688"/>
            <a:ext cx="98425" cy="87312"/>
          </a:xfrm>
          <a:prstGeom prst="rect">
            <a:avLst/>
          </a:prstGeom>
        </p:spPr>
        <p:txBody>
          <a:bodyPr vert="horz" wrap="square" lIns="0" tIns="0" rIns="0" bIns="0" numCol="1" anchor="ctr" anchorCtr="0" compatLnSpc="1">
            <a:prstTxWarp prst="textNoShape">
              <a:avLst/>
            </a:prstTxWarp>
          </a:bodyPr>
          <a:lstStyle>
            <a:lvl1pPr eaLnBrk="1" hangingPunct="1">
              <a:defRPr sz="100">
                <a:solidFill>
                  <a:srgbClr val="FFFFFF"/>
                </a:solidFill>
                <a:latin typeface="Arial" pitchFamily="34" charset="0"/>
                <a:cs typeface="Arial" pitchFamily="34" charset="0"/>
              </a:defRPr>
            </a:lvl1pPr>
          </a:lstStyle>
          <a:p>
            <a:pPr>
              <a:defRPr/>
            </a:pPr>
            <a:fld id="{3B931A80-A1B6-4BDB-B38C-ACAA3DB62465}" type="slidenum">
              <a:rPr lang="en-US" smtClean="0"/>
              <a:pPr>
                <a:defRPr/>
              </a:pPr>
              <a:t>‹#›</a:t>
            </a:fld>
            <a:endParaRPr lang="en-US" dirty="0"/>
          </a:p>
        </p:txBody>
      </p:sp>
      <p:sp>
        <p:nvSpPr>
          <p:cNvPr id="1027" name="Rectangle 46"/>
          <p:cNvSpPr>
            <a:spLocks noChangeArrowheads="1"/>
          </p:cNvSpPr>
          <p:nvPr/>
        </p:nvSpPr>
        <p:spPr bwMode="auto">
          <a:xfrm>
            <a:off x="0" y="6477000"/>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fld id="{1451B006-DEF8-4229-BFAA-5EEC71921AAF}" type="slidenum">
              <a:rPr lang="en-US" altLang="en-US" sz="1400" b="1">
                <a:latin typeface="Arial" pitchFamily="34" charset="0"/>
              </a:rPr>
              <a:pPr/>
              <a:t>‹#›</a:t>
            </a:fld>
            <a:endParaRPr lang="en-US" altLang="en-US" sz="1400"/>
          </a:p>
        </p:txBody>
      </p:sp>
      <p:sp>
        <p:nvSpPr>
          <p:cNvPr id="1028" name="Rectangle 44"/>
          <p:cNvSpPr>
            <a:spLocks noGrp="1" noChangeArrowheads="1"/>
          </p:cNvSpPr>
          <p:nvPr>
            <p:ph type="title"/>
          </p:nvPr>
        </p:nvSpPr>
        <p:spPr bwMode="auto">
          <a:xfrm>
            <a:off x="685800" y="457200"/>
            <a:ext cx="84582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Title text should go here--one line only</a:t>
            </a:r>
            <a:br>
              <a:rPr lang="en-US" altLang="en-US"/>
            </a:br>
            <a:endParaRPr lang="en-US" altLang="en-US"/>
          </a:p>
        </p:txBody>
      </p:sp>
      <p:sp>
        <p:nvSpPr>
          <p:cNvPr id="1029" name="Rectangle 45"/>
          <p:cNvSpPr>
            <a:spLocks noGrp="1" noChangeArrowheads="1"/>
          </p:cNvSpPr>
          <p:nvPr>
            <p:ph type="body" idx="1"/>
          </p:nvPr>
        </p:nvSpPr>
        <p:spPr bwMode="auto">
          <a:xfrm>
            <a:off x="685800" y="1074738"/>
            <a:ext cx="78486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30" name="Picture 6"/>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0"/>
            <a:ext cx="91440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3"/>
          <p:cNvSpPr txBox="1"/>
          <p:nvPr/>
        </p:nvSpPr>
        <p:spPr>
          <a:xfrm>
            <a:off x="0" y="30163"/>
            <a:ext cx="1931988" cy="153987"/>
          </a:xfrm>
          <a:prstGeom prst="rect">
            <a:avLst/>
          </a:prstGeom>
          <a:noFill/>
        </p:spPr>
        <p:txBody>
          <a:bodyPr anchor="ctr">
            <a:spAutoFit/>
          </a:bodyPr>
          <a:lstStyle>
            <a:defPPr>
              <a:defRPr lang="en-US"/>
            </a:defPPr>
            <a:lvl1pPr eaLnBrk="0" hangingPunct="0">
              <a:defRPr sz="400" b="0" kern="300" spc="50">
                <a:solidFill>
                  <a:schemeClr val="accent2">
                    <a:lumMod val="60000"/>
                    <a:lumOff val="40000"/>
                  </a:schemeClr>
                </a:solidFill>
                <a:latin typeface="Arial"/>
                <a:ea typeface="ＭＳ Ｐゴシック" pitchFamily="34" charset="-128"/>
                <a:cs typeface="Arial"/>
              </a:defRPr>
            </a:lvl1pPr>
          </a:lstStyle>
          <a:p>
            <a:pPr fontAlgn="auto">
              <a:spcBef>
                <a:spcPts val="0"/>
              </a:spcBef>
              <a:spcAft>
                <a:spcPts val="0"/>
              </a:spcAft>
              <a:defRPr/>
            </a:pPr>
            <a:r>
              <a:rPr lang="en-US" dirty="0">
                <a:solidFill>
                  <a:srgbClr val="00539B">
                    <a:lumMod val="60000"/>
                    <a:lumOff val="40000"/>
                  </a:srgbClr>
                </a:solidFill>
              </a:rPr>
              <a:t>Copyright © 2014, SAS Institute Inc. All rights reserved.</a:t>
            </a:r>
          </a:p>
        </p:txBody>
      </p:sp>
    </p:spTree>
  </p:cSld>
  <p:clrMap bg1="lt1" tx1="dk1" bg2="lt2" tx2="dk2" accent1="accent1" accent2="accent2" accent3="accent3" accent4="accent4" accent5="accent5" accent6="accent6" hlink="hlink" folHlink="folHlink"/>
  <p:sldLayoutIdLst>
    <p:sldLayoutId id="2147484121" r:id="rId1"/>
    <p:sldLayoutId id="2147484122" r:id="rId2"/>
    <p:sldLayoutId id="2147484123" r:id="rId3"/>
    <p:sldLayoutId id="2147484124" r:id="rId4"/>
    <p:sldLayoutId id="2147484125" r:id="rId5"/>
    <p:sldLayoutId id="2147484126" r:id="rId6"/>
  </p:sldLayoutIdLst>
  <p:hf hdr="0" ftr="0" dt="0"/>
  <p:txStyles>
    <p:titleStyle>
      <a:lvl1pPr algn="l" rtl="0" eaLnBrk="1" fontAlgn="base" hangingPunct="1">
        <a:lnSpc>
          <a:spcPct val="83000"/>
        </a:lnSpc>
        <a:spcBef>
          <a:spcPct val="0"/>
        </a:spcBef>
        <a:spcAft>
          <a:spcPct val="0"/>
        </a:spcAft>
        <a:defRPr sz="3600" b="1" i="0" u="none">
          <a:solidFill>
            <a:srgbClr val="0070C0"/>
          </a:solidFill>
          <a:latin typeface="+mj-lt"/>
          <a:ea typeface="MS PGothic" pitchFamily="34" charset="-128"/>
          <a:cs typeface="ＭＳ Ｐゴシック" pitchFamily="-112" charset="-128"/>
        </a:defRPr>
      </a:lvl1pPr>
      <a:lvl2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2pPr>
      <a:lvl3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3pPr>
      <a:lvl4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4pPr>
      <a:lvl5pPr algn="l" rtl="0" eaLnBrk="1" fontAlgn="base" hangingPunct="1">
        <a:lnSpc>
          <a:spcPct val="83000"/>
        </a:lnSpc>
        <a:spcBef>
          <a:spcPct val="0"/>
        </a:spcBef>
        <a:spcAft>
          <a:spcPct val="0"/>
        </a:spcAft>
        <a:defRPr sz="3600" b="1">
          <a:solidFill>
            <a:srgbClr val="0070C0"/>
          </a:solidFill>
          <a:latin typeface="Arial Narrow" pitchFamily="34" charset="0"/>
          <a:ea typeface="MS PGothic" pitchFamily="34" charset="-128"/>
          <a:cs typeface="ＭＳ Ｐゴシック" pitchFamily="-112" charset="-128"/>
        </a:defRPr>
      </a:lvl5pPr>
      <a:lvl6pPr marL="457200" algn="l" rtl="0" eaLnBrk="1" fontAlgn="base" hangingPunct="1">
        <a:lnSpc>
          <a:spcPct val="83000"/>
        </a:lnSpc>
        <a:spcBef>
          <a:spcPct val="0"/>
        </a:spcBef>
        <a:spcAft>
          <a:spcPct val="0"/>
        </a:spcAft>
        <a:defRPr sz="3600">
          <a:solidFill>
            <a:srgbClr val="292929"/>
          </a:solidFill>
          <a:latin typeface="Arial Narrow" pitchFamily="34" charset="0"/>
        </a:defRPr>
      </a:lvl6pPr>
      <a:lvl7pPr marL="914400" algn="l" rtl="0" eaLnBrk="1" fontAlgn="base" hangingPunct="1">
        <a:lnSpc>
          <a:spcPct val="83000"/>
        </a:lnSpc>
        <a:spcBef>
          <a:spcPct val="0"/>
        </a:spcBef>
        <a:spcAft>
          <a:spcPct val="0"/>
        </a:spcAft>
        <a:defRPr sz="3600">
          <a:solidFill>
            <a:srgbClr val="292929"/>
          </a:solidFill>
          <a:latin typeface="Arial Narrow" pitchFamily="34" charset="0"/>
        </a:defRPr>
      </a:lvl7pPr>
      <a:lvl8pPr marL="1371600" algn="l" rtl="0" eaLnBrk="1" fontAlgn="base" hangingPunct="1">
        <a:lnSpc>
          <a:spcPct val="83000"/>
        </a:lnSpc>
        <a:spcBef>
          <a:spcPct val="0"/>
        </a:spcBef>
        <a:spcAft>
          <a:spcPct val="0"/>
        </a:spcAft>
        <a:defRPr sz="3600">
          <a:solidFill>
            <a:srgbClr val="292929"/>
          </a:solidFill>
          <a:latin typeface="Arial Narrow" pitchFamily="34" charset="0"/>
        </a:defRPr>
      </a:lvl8pPr>
      <a:lvl9pPr marL="1828800" algn="l" rtl="0" eaLnBrk="1" fontAlgn="base" hangingPunct="1">
        <a:lnSpc>
          <a:spcPct val="83000"/>
        </a:lnSpc>
        <a:spcBef>
          <a:spcPct val="0"/>
        </a:spcBef>
        <a:spcAft>
          <a:spcPct val="0"/>
        </a:spcAft>
        <a:defRPr sz="3600">
          <a:solidFill>
            <a:srgbClr val="292929"/>
          </a:solidFill>
          <a:latin typeface="Arial Narrow" pitchFamily="34" charset="0"/>
        </a:defRPr>
      </a:lvl9pPr>
    </p:titleStyle>
    <p:bodyStyle>
      <a:lvl1pPr algn="l" rtl="0" eaLnBrk="1" fontAlgn="base" hangingPunct="1">
        <a:spcBef>
          <a:spcPts val="25"/>
        </a:spcBef>
        <a:spcAft>
          <a:spcPct val="17000"/>
        </a:spcAft>
        <a:buClr>
          <a:schemeClr val="tx1"/>
        </a:buClr>
        <a:buFont typeface="+mj-lt"/>
        <a:defRPr sz="2400">
          <a:solidFill>
            <a:srgbClr val="000000"/>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itchFamily="2" charset="2"/>
        <a:buChar char=""/>
        <a:defRPr sz="2400">
          <a:solidFill>
            <a:srgbClr val="000000"/>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itchFamily="34" charset="0"/>
        <a:buChar char="–"/>
        <a:defRPr sz="2400">
          <a:solidFill>
            <a:srgbClr val="000000"/>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itchFamily="2" charset="2"/>
        <a:buChar char="§"/>
        <a:defRPr sz="2400">
          <a:solidFill>
            <a:srgbClr val="000000"/>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itchFamily="34" charset="0"/>
        <a:buChar char="»"/>
        <a:defRPr sz="2400">
          <a:solidFill>
            <a:srgbClr val="000000"/>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9.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24.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notesSlide" Target="../notesSlides/notesSlide24.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notesSlide" Target="../notesSlides/notesSlide31.xml"/><Relationship Id="rId4"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21.xml"/><Relationship Id="rId5" Type="http://schemas.openxmlformats.org/officeDocument/2006/relationships/image" Target="../media/image16.png"/><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notesSlide" Target="../notesSlides/notesSlide41.xml"/><Relationship Id="rId4"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tags" Target="../tags/tag31.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32.xml"/><Relationship Id="rId5" Type="http://schemas.openxmlformats.org/officeDocument/2006/relationships/image" Target="../media/image17.png"/><Relationship Id="rId4" Type="http://schemas.openxmlformats.org/officeDocument/2006/relationships/hyperlink" Target="http://support.sas.com/quiz/pg1"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nvPicPr>
        <p:blipFill>
          <a:blip r:embed="rId4"/>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itle Organizer"/>
          <p:cNvSpPr>
            <a:spLocks noGrp="1"/>
          </p:cNvSpPr>
          <p:nvPr>
            <p:ph type="title" idx="4294967295"/>
          </p:nvPr>
        </p:nvSpPr>
        <p:spPr>
          <a:xfrm>
            <a:off x="685800" y="463550"/>
            <a:ext cx="8458200" cy="679450"/>
          </a:xfrm>
        </p:spPr>
        <p:txBody>
          <a:bodyPr/>
          <a:lstStyle/>
          <a:p>
            <a:r>
              <a:rPr lang="en-US"/>
              <a:t>Chapter 5: Formatting Data Values</a:t>
            </a:r>
          </a:p>
        </p:txBody>
      </p:sp>
      <p:graphicFrame>
        <p:nvGraphicFramePr>
          <p:cNvPr id="7" name="Group Organizer"/>
          <p:cNvGraphicFramePr>
            <a:graphicFrameLocks noGrp="1"/>
          </p:cNvGraphicFramePr>
          <p:nvPr/>
        </p:nvGraphicFramePr>
        <p:xfrm>
          <a:off x="1371600" y="1690688"/>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217974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5.1 Using SAS Formats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63657">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5.2 User-Defined Formats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SAS Formats</a:t>
            </a:r>
          </a:p>
        </p:txBody>
      </p:sp>
      <p:sp>
        <p:nvSpPr>
          <p:cNvPr id="17411" name="Rectangle 3"/>
          <p:cNvSpPr>
            <a:spLocks noGrp="1" noChangeArrowheads="1"/>
          </p:cNvSpPr>
          <p:nvPr>
            <p:ph idx="1"/>
          </p:nvPr>
        </p:nvSpPr>
        <p:spPr/>
        <p:txBody>
          <a:bodyPr/>
          <a:lstStyle/>
          <a:p>
            <a:pPr marL="0" indent="0"/>
            <a:r>
              <a:rPr lang="en-US"/>
              <a:t>Selected SAS formats:</a:t>
            </a:r>
          </a:p>
        </p:txBody>
      </p:sp>
      <p:graphicFrame>
        <p:nvGraphicFramePr>
          <p:cNvPr id="17412" name="Group 216"/>
          <p:cNvGraphicFramePr>
            <a:graphicFrameLocks noGrp="1"/>
          </p:cNvGraphicFramePr>
          <p:nvPr/>
        </p:nvGraphicFramePr>
        <p:xfrm>
          <a:off x="679450" y="1473200"/>
          <a:ext cx="7772400" cy="5151120"/>
        </p:xfrm>
        <a:graphic>
          <a:graphicData uri="http://schemas.openxmlformats.org/drawingml/2006/table">
            <a:tbl>
              <a:tblPr/>
              <a:tblGrid>
                <a:gridCol w="1571625">
                  <a:extLst>
                    <a:ext uri="{9D8B030D-6E8A-4147-A177-3AD203B41FA5}">
                      <a16:colId xmlns:a16="http://schemas.microsoft.com/office/drawing/2014/main" val="20000"/>
                    </a:ext>
                  </a:extLst>
                </a:gridCol>
                <a:gridCol w="6200775">
                  <a:extLst>
                    <a:ext uri="{9D8B030D-6E8A-4147-A177-3AD203B41FA5}">
                      <a16:colId xmlns:a16="http://schemas.microsoft.com/office/drawing/2014/main" val="20001"/>
                    </a:ext>
                  </a:extLst>
                </a:gridCol>
              </a:tblGrid>
              <a:tr h="39211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a:buNone/>
                        <a:tabLst/>
                      </a:pPr>
                      <a:r>
                        <a:rPr kumimoji="0" lang="en-US" sz="1800" b="1" i="0" u="none" strike="noStrike" cap="none" normalizeH="0" baseline="0">
                          <a:ln>
                            <a:noFill/>
                          </a:ln>
                          <a:solidFill>
                            <a:srgbClr val="FFFFFF"/>
                          </a:solidFill>
                          <a:effectLst/>
                          <a:latin typeface="Arial" pitchFamily="34" charset="0"/>
                        </a:rPr>
                        <a:t>Format</a:t>
                      </a:r>
                    </a:p>
                  </a:txBody>
                  <a:tcPr marL="45720" marR="45720" marT="91440" marB="9144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a:buNone/>
                        <a:tabLst/>
                      </a:pPr>
                      <a:r>
                        <a:rPr kumimoji="0" lang="en-US" sz="1800" b="1" i="0" u="none" strike="noStrike" cap="none" normalizeH="0" baseline="0">
                          <a:ln>
                            <a:noFill/>
                          </a:ln>
                          <a:solidFill>
                            <a:srgbClr val="FFFFFF"/>
                          </a:solidFill>
                          <a:effectLst/>
                          <a:latin typeface="Arial" pitchFamily="34" charset="0"/>
                        </a:rPr>
                        <a:t>Definition</a:t>
                      </a:r>
                    </a:p>
                  </a:txBody>
                  <a:tcPr marL="45720" marR="45720" marT="91440" marB="9144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extLst>
                  <a:ext uri="{0D108BD9-81ED-4DB2-BD59-A6C34878D82A}">
                    <a16:rowId xmlns:a16="http://schemas.microsoft.com/office/drawing/2014/main" val="10000"/>
                  </a:ext>
                </a:extLst>
              </a:tr>
              <a:tr h="43021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a:buNone/>
                        <a:tabLst/>
                      </a:pPr>
                      <a:r>
                        <a:rPr kumimoji="0" lang="en-US" sz="1800" b="0" i="0" u="none" strike="noStrike" cap="none" normalizeH="0" baseline="0">
                          <a:ln>
                            <a:noFill/>
                          </a:ln>
                          <a:solidFill>
                            <a:srgbClr val="000000"/>
                          </a:solidFill>
                          <a:effectLst/>
                          <a:latin typeface="Arial" pitchFamily="34" charset="0"/>
                        </a:rPr>
                        <a:t>$</a:t>
                      </a:r>
                      <a:r>
                        <a:rPr kumimoji="0" lang="en-US" sz="1800" b="0" i="1" u="none" strike="noStrike" cap="none" normalizeH="0" baseline="0">
                          <a:ln>
                            <a:noFill/>
                          </a:ln>
                          <a:solidFill>
                            <a:srgbClr val="000000"/>
                          </a:solidFill>
                          <a:effectLst/>
                          <a:latin typeface="Arial" pitchFamily="34" charset="0"/>
                        </a:rPr>
                        <a:t>w</a:t>
                      </a:r>
                      <a:r>
                        <a:rPr kumimoji="0" lang="en-US" sz="1800" b="0" i="0" u="none" strike="noStrike" cap="none" normalizeH="0" baseline="0">
                          <a:ln>
                            <a:noFill/>
                          </a:ln>
                          <a:solidFill>
                            <a:srgbClr val="000000"/>
                          </a:solidFill>
                          <a:effectLst/>
                          <a:latin typeface="Arial" pitchFamily="34" charset="0"/>
                        </a:rPr>
                        <a:t>.</a:t>
                      </a:r>
                    </a:p>
                  </a:txBody>
                  <a:tcPr marR="45720"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a:buNone/>
                        <a:tabLst/>
                      </a:pPr>
                      <a:r>
                        <a:rPr kumimoji="0" lang="en-US" sz="1800" b="0" i="0" u="none" strike="noStrike" cap="none" normalizeH="0" baseline="0">
                          <a:ln>
                            <a:noFill/>
                          </a:ln>
                          <a:solidFill>
                            <a:schemeClr val="tx1"/>
                          </a:solidFill>
                          <a:effectLst/>
                          <a:latin typeface="Arial" pitchFamily="34" charset="0"/>
                        </a:rPr>
                        <a:t>Writes standard character data.</a:t>
                      </a:r>
                    </a:p>
                  </a:txBody>
                  <a:tcPr marL="82296" marR="45720"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39211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a:buNone/>
                        <a:tabLst/>
                      </a:pPr>
                      <a:r>
                        <a:rPr kumimoji="0" lang="en-US" sz="1800" b="0" i="1" u="none" strike="noStrike" cap="none" normalizeH="0" baseline="0">
                          <a:ln>
                            <a:noFill/>
                          </a:ln>
                          <a:solidFill>
                            <a:srgbClr val="000000"/>
                          </a:solidFill>
                          <a:effectLst/>
                          <a:latin typeface="Arial" pitchFamily="34" charset="0"/>
                        </a:rPr>
                        <a:t>w</a:t>
                      </a:r>
                      <a:r>
                        <a:rPr kumimoji="0" lang="en-US" sz="1800" b="0" i="0" u="none" strike="noStrike" cap="none" normalizeH="0" baseline="0">
                          <a:ln>
                            <a:noFill/>
                          </a:ln>
                          <a:solidFill>
                            <a:srgbClr val="000000"/>
                          </a:solidFill>
                          <a:effectLst/>
                          <a:latin typeface="Arial" pitchFamily="34" charset="0"/>
                        </a:rPr>
                        <a:t>.</a:t>
                      </a:r>
                      <a:r>
                        <a:rPr kumimoji="0" lang="en-US" sz="1800" b="0" i="1" u="none" strike="noStrike" cap="none" normalizeH="0" baseline="0">
                          <a:ln>
                            <a:noFill/>
                          </a:ln>
                          <a:solidFill>
                            <a:srgbClr val="000000"/>
                          </a:solidFill>
                          <a:effectLst/>
                          <a:latin typeface="Arial" pitchFamily="34" charset="0"/>
                        </a:rPr>
                        <a:t>D</a:t>
                      </a:r>
                    </a:p>
                  </a:txBody>
                  <a:tcPr marR="45720"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a:buNone/>
                        <a:tabLst/>
                      </a:pPr>
                      <a:r>
                        <a:rPr kumimoji="0" lang="en-US" sz="1800" b="0" i="0" u="none" strike="noStrike" cap="none" normalizeH="0" baseline="0">
                          <a:ln>
                            <a:noFill/>
                          </a:ln>
                          <a:solidFill>
                            <a:schemeClr val="tx1"/>
                          </a:solidFill>
                          <a:effectLst/>
                          <a:latin typeface="Arial" pitchFamily="34" charset="0"/>
                        </a:rPr>
                        <a:t>Writes standard numeric data.</a:t>
                      </a:r>
                    </a:p>
                  </a:txBody>
                  <a:tcPr marL="82296" marR="45720"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2"/>
                  </a:ext>
                </a:extLst>
              </a:tr>
              <a:tr h="4222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a:buNone/>
                        <a:tabLst/>
                      </a:pPr>
                      <a:r>
                        <a:rPr kumimoji="0" lang="en-US" sz="1800" b="0" i="0" u="none" strike="noStrike" cap="none" normalizeH="0" baseline="0">
                          <a:ln>
                            <a:noFill/>
                          </a:ln>
                          <a:solidFill>
                            <a:srgbClr val="000000"/>
                          </a:solidFill>
                          <a:effectLst/>
                          <a:latin typeface="Arial" pitchFamily="34" charset="0"/>
                        </a:rPr>
                        <a:t>COMMA</a:t>
                      </a:r>
                      <a:r>
                        <a:rPr kumimoji="0" lang="en-US" sz="1800" b="0" i="1" u="none" strike="noStrike" cap="none" normalizeH="0" baseline="0">
                          <a:ln>
                            <a:noFill/>
                          </a:ln>
                          <a:solidFill>
                            <a:srgbClr val="000000"/>
                          </a:solidFill>
                          <a:effectLst/>
                          <a:latin typeface="Arial" pitchFamily="34" charset="0"/>
                        </a:rPr>
                        <a:t>w</a:t>
                      </a:r>
                      <a:r>
                        <a:rPr kumimoji="0" lang="en-US" sz="1800" b="0" i="0" u="none" strike="noStrike" cap="none" normalizeH="0" baseline="0">
                          <a:ln>
                            <a:noFill/>
                          </a:ln>
                          <a:solidFill>
                            <a:srgbClr val="000000"/>
                          </a:solidFill>
                          <a:effectLst/>
                          <a:latin typeface="Arial" pitchFamily="34" charset="0"/>
                        </a:rPr>
                        <a:t>.</a:t>
                      </a:r>
                      <a:r>
                        <a:rPr kumimoji="0" lang="en-US" sz="1800" b="0" i="1" u="none" strike="noStrike" cap="none" normalizeH="0" baseline="0">
                          <a:ln>
                            <a:noFill/>
                          </a:ln>
                          <a:solidFill>
                            <a:srgbClr val="000000"/>
                          </a:solidFill>
                          <a:effectLst/>
                          <a:latin typeface="Arial" pitchFamily="34" charset="0"/>
                        </a:rPr>
                        <a:t>d</a:t>
                      </a:r>
                    </a:p>
                  </a:txBody>
                  <a:tcPr marR="45720"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a:buNone/>
                        <a:tabLst/>
                      </a:pPr>
                      <a:r>
                        <a:rPr kumimoji="0" lang="en-US" sz="1800" b="0" i="0" u="none" strike="noStrike" cap="none" normalizeH="0" baseline="0">
                          <a:ln>
                            <a:noFill/>
                          </a:ln>
                          <a:solidFill>
                            <a:schemeClr val="tx1"/>
                          </a:solidFill>
                          <a:effectLst/>
                          <a:latin typeface="Arial" pitchFamily="34" charset="0"/>
                        </a:rPr>
                        <a:t>Writes numeric values with a comma that separates every three digits and a period that separates the decimal fraction.</a:t>
                      </a:r>
                    </a:p>
                  </a:txBody>
                  <a:tcPr marL="82296" marR="45720"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r h="4238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a:buNone/>
                        <a:tabLst/>
                      </a:pPr>
                      <a:r>
                        <a:rPr kumimoji="0" lang="en-US" sz="1800" b="0" i="0" u="none" strike="noStrike" cap="none" normalizeH="0" baseline="0">
                          <a:ln>
                            <a:noFill/>
                          </a:ln>
                          <a:solidFill>
                            <a:srgbClr val="000000"/>
                          </a:solidFill>
                          <a:effectLst/>
                          <a:latin typeface="Arial" pitchFamily="34" charset="0"/>
                        </a:rPr>
                        <a:t>DOLLAR</a:t>
                      </a:r>
                      <a:r>
                        <a:rPr kumimoji="0" lang="en-US" sz="1800" b="0" i="1" u="none" strike="noStrike" cap="none" normalizeH="0" baseline="0">
                          <a:ln>
                            <a:noFill/>
                          </a:ln>
                          <a:solidFill>
                            <a:srgbClr val="000000"/>
                          </a:solidFill>
                          <a:effectLst/>
                          <a:latin typeface="Arial" pitchFamily="34" charset="0"/>
                        </a:rPr>
                        <a:t>w</a:t>
                      </a:r>
                      <a:r>
                        <a:rPr kumimoji="0" lang="en-US" sz="1800" b="0" i="0" u="none" strike="noStrike" cap="none" normalizeH="0" baseline="0">
                          <a:ln>
                            <a:noFill/>
                          </a:ln>
                          <a:solidFill>
                            <a:srgbClr val="000000"/>
                          </a:solidFill>
                          <a:effectLst/>
                          <a:latin typeface="Arial" pitchFamily="34" charset="0"/>
                        </a:rPr>
                        <a:t>.</a:t>
                      </a:r>
                      <a:r>
                        <a:rPr kumimoji="0" lang="en-US" sz="1800" b="0" i="1" u="none" strike="noStrike" cap="none" normalizeH="0" baseline="0">
                          <a:ln>
                            <a:noFill/>
                          </a:ln>
                          <a:solidFill>
                            <a:srgbClr val="000000"/>
                          </a:solidFill>
                          <a:effectLst/>
                          <a:latin typeface="Arial" pitchFamily="34" charset="0"/>
                        </a:rPr>
                        <a:t>d</a:t>
                      </a:r>
                    </a:p>
                  </a:txBody>
                  <a:tcPr marR="45720"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a:buNone/>
                        <a:tabLst/>
                      </a:pPr>
                      <a:r>
                        <a:rPr kumimoji="0" lang="en-US" sz="1800" b="0" i="0" u="none" strike="noStrike" cap="none" normalizeH="0" baseline="0">
                          <a:ln>
                            <a:noFill/>
                          </a:ln>
                          <a:solidFill>
                            <a:schemeClr val="tx1"/>
                          </a:solidFill>
                          <a:effectLst/>
                          <a:latin typeface="Arial" pitchFamily="34" charset="0"/>
                        </a:rPr>
                        <a:t>Writes numeric values with a leading dollar sign, </a:t>
                      </a:r>
                      <a:br>
                        <a:rPr kumimoji="0" lang="en-US" sz="1800" b="0" i="0" u="none" strike="noStrike" cap="none" normalizeH="0" baseline="0">
                          <a:ln>
                            <a:noFill/>
                          </a:ln>
                          <a:solidFill>
                            <a:schemeClr val="tx1"/>
                          </a:solidFill>
                          <a:effectLst/>
                          <a:latin typeface="Arial" pitchFamily="34" charset="0"/>
                        </a:rPr>
                      </a:br>
                      <a:r>
                        <a:rPr kumimoji="0" lang="en-US" sz="1800" b="0" i="0" u="none" strike="noStrike" cap="none" normalizeH="0" baseline="0">
                          <a:ln>
                            <a:noFill/>
                          </a:ln>
                          <a:solidFill>
                            <a:schemeClr val="tx1"/>
                          </a:solidFill>
                          <a:effectLst/>
                          <a:latin typeface="Arial" pitchFamily="34" charset="0"/>
                        </a:rPr>
                        <a:t>a comma that separates every three digits, and </a:t>
                      </a:r>
                      <a:br>
                        <a:rPr kumimoji="0" lang="en-US" sz="1800" b="0" i="0" u="none" strike="noStrike" cap="none" normalizeH="0" baseline="0">
                          <a:ln>
                            <a:noFill/>
                          </a:ln>
                          <a:solidFill>
                            <a:schemeClr val="tx1"/>
                          </a:solidFill>
                          <a:effectLst/>
                          <a:latin typeface="Arial" pitchFamily="34" charset="0"/>
                        </a:rPr>
                      </a:br>
                      <a:r>
                        <a:rPr kumimoji="0" lang="en-US" sz="1800" b="0" i="0" u="none" strike="noStrike" cap="none" normalizeH="0" baseline="0">
                          <a:ln>
                            <a:noFill/>
                          </a:ln>
                          <a:solidFill>
                            <a:schemeClr val="tx1"/>
                          </a:solidFill>
                          <a:effectLst/>
                          <a:latin typeface="Arial" pitchFamily="34" charset="0"/>
                        </a:rPr>
                        <a:t>a period that separates the decimal fraction. </a:t>
                      </a:r>
                    </a:p>
                  </a:txBody>
                  <a:tcPr marL="82296" marR="45720"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4"/>
                  </a:ext>
                </a:extLst>
              </a:tr>
              <a:tr h="4238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a:buNone/>
                        <a:tabLst/>
                      </a:pPr>
                      <a:r>
                        <a:rPr kumimoji="0" lang="en-US" sz="1800" b="0" i="0" u="none" strike="noStrike" cap="none" normalizeH="0" baseline="0">
                          <a:ln>
                            <a:noFill/>
                          </a:ln>
                          <a:solidFill>
                            <a:srgbClr val="000000"/>
                          </a:solidFill>
                          <a:effectLst/>
                          <a:latin typeface="Arial" pitchFamily="34" charset="0"/>
                        </a:rPr>
                        <a:t>COMMAX</a:t>
                      </a:r>
                      <a:r>
                        <a:rPr kumimoji="0" lang="en-US" sz="1800" b="0" i="1" u="none" strike="noStrike" cap="none" normalizeH="0" baseline="0">
                          <a:ln>
                            <a:noFill/>
                          </a:ln>
                          <a:solidFill>
                            <a:srgbClr val="000000"/>
                          </a:solidFill>
                          <a:effectLst/>
                          <a:latin typeface="Arial" pitchFamily="34" charset="0"/>
                        </a:rPr>
                        <a:t>w</a:t>
                      </a:r>
                      <a:r>
                        <a:rPr kumimoji="0" lang="en-US" sz="1800" b="0" i="0" u="none" strike="noStrike" cap="none" normalizeH="0" baseline="0">
                          <a:ln>
                            <a:noFill/>
                          </a:ln>
                          <a:solidFill>
                            <a:srgbClr val="000000"/>
                          </a:solidFill>
                          <a:effectLst/>
                          <a:latin typeface="Arial" pitchFamily="34" charset="0"/>
                        </a:rPr>
                        <a:t>.</a:t>
                      </a:r>
                      <a:r>
                        <a:rPr kumimoji="0" lang="en-US" sz="1800" b="0" i="1" u="none" strike="noStrike" cap="none" normalizeH="0" baseline="0">
                          <a:ln>
                            <a:noFill/>
                          </a:ln>
                          <a:solidFill>
                            <a:srgbClr val="000000"/>
                          </a:solidFill>
                          <a:effectLst/>
                          <a:latin typeface="Arial" pitchFamily="34" charset="0"/>
                        </a:rPr>
                        <a:t>d</a:t>
                      </a:r>
                    </a:p>
                  </a:txBody>
                  <a:tcPr marR="45720"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a:buNone/>
                        <a:tabLst/>
                      </a:pPr>
                      <a:r>
                        <a:rPr kumimoji="0" lang="en-US" sz="1800" b="0" i="0" u="none" strike="noStrike" cap="none" normalizeH="0" baseline="0">
                          <a:ln>
                            <a:noFill/>
                          </a:ln>
                          <a:solidFill>
                            <a:schemeClr val="tx1"/>
                          </a:solidFill>
                          <a:effectLst/>
                          <a:latin typeface="Arial" pitchFamily="34" charset="0"/>
                        </a:rPr>
                        <a:t>Writes numeric values with a period that separates </a:t>
                      </a:r>
                      <a:br>
                        <a:rPr kumimoji="0" lang="en-US" sz="1800" b="0" i="0" u="none" strike="noStrike" cap="none" normalizeH="0" baseline="0">
                          <a:ln>
                            <a:noFill/>
                          </a:ln>
                          <a:solidFill>
                            <a:schemeClr val="tx1"/>
                          </a:solidFill>
                          <a:effectLst/>
                          <a:latin typeface="Arial" pitchFamily="34" charset="0"/>
                        </a:rPr>
                      </a:br>
                      <a:r>
                        <a:rPr kumimoji="0" lang="en-US" sz="1800" b="0" i="0" u="none" strike="noStrike" cap="none" normalizeH="0" baseline="0">
                          <a:ln>
                            <a:noFill/>
                          </a:ln>
                          <a:solidFill>
                            <a:schemeClr val="tx1"/>
                          </a:solidFill>
                          <a:effectLst/>
                          <a:latin typeface="Arial" pitchFamily="34" charset="0"/>
                        </a:rPr>
                        <a:t>every three digits and a comma that separates the </a:t>
                      </a:r>
                      <a:br>
                        <a:rPr kumimoji="0" lang="en-US" sz="1800" b="0" i="0" u="none" strike="noStrike" cap="none" normalizeH="0" baseline="0">
                          <a:ln>
                            <a:noFill/>
                          </a:ln>
                          <a:solidFill>
                            <a:schemeClr val="tx1"/>
                          </a:solidFill>
                          <a:effectLst/>
                          <a:latin typeface="Arial" pitchFamily="34" charset="0"/>
                        </a:rPr>
                      </a:br>
                      <a:r>
                        <a:rPr kumimoji="0" lang="en-US" sz="1800" b="0" i="0" u="none" strike="noStrike" cap="none" normalizeH="0" baseline="0">
                          <a:ln>
                            <a:noFill/>
                          </a:ln>
                          <a:solidFill>
                            <a:schemeClr val="tx1"/>
                          </a:solidFill>
                          <a:effectLst/>
                          <a:latin typeface="Arial" pitchFamily="34" charset="0"/>
                        </a:rPr>
                        <a:t>decimal fraction. </a:t>
                      </a:r>
                    </a:p>
                  </a:txBody>
                  <a:tcPr marL="82296" marR="45720"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5"/>
                  </a:ext>
                </a:extLst>
              </a:tr>
              <a:tr h="4238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a:buNone/>
                        <a:tabLst/>
                      </a:pPr>
                      <a:r>
                        <a:rPr kumimoji="0" lang="en-US" sz="1800" b="0" i="0" u="none" strike="noStrike" cap="none" normalizeH="0" baseline="0">
                          <a:ln>
                            <a:noFill/>
                          </a:ln>
                          <a:solidFill>
                            <a:srgbClr val="000000"/>
                          </a:solidFill>
                          <a:effectLst/>
                          <a:latin typeface="Arial" pitchFamily="34" charset="0"/>
                        </a:rPr>
                        <a:t>EUROX</a:t>
                      </a:r>
                      <a:r>
                        <a:rPr kumimoji="0" lang="en-US" sz="1800" b="0" i="1" u="none" strike="noStrike" cap="none" normalizeH="0" baseline="0">
                          <a:ln>
                            <a:noFill/>
                          </a:ln>
                          <a:solidFill>
                            <a:srgbClr val="000000"/>
                          </a:solidFill>
                          <a:effectLst/>
                          <a:latin typeface="Arial" pitchFamily="34" charset="0"/>
                        </a:rPr>
                        <a:t>w</a:t>
                      </a:r>
                      <a:r>
                        <a:rPr kumimoji="0" lang="en-US" sz="1800" b="0" i="0" u="none" strike="noStrike" cap="none" normalizeH="0" baseline="0">
                          <a:ln>
                            <a:noFill/>
                          </a:ln>
                          <a:solidFill>
                            <a:srgbClr val="000000"/>
                          </a:solidFill>
                          <a:effectLst/>
                          <a:latin typeface="Arial" pitchFamily="34" charset="0"/>
                        </a:rPr>
                        <a:t>.</a:t>
                      </a:r>
                      <a:r>
                        <a:rPr kumimoji="0" lang="en-US" sz="1800" b="0" i="1" u="none" strike="noStrike" cap="none" normalizeH="0" baseline="0">
                          <a:ln>
                            <a:noFill/>
                          </a:ln>
                          <a:solidFill>
                            <a:srgbClr val="000000"/>
                          </a:solidFill>
                          <a:effectLst/>
                          <a:latin typeface="Arial" pitchFamily="34" charset="0"/>
                        </a:rPr>
                        <a:t>d</a:t>
                      </a:r>
                      <a:endParaRPr kumimoji="0" lang="en-US" sz="1800" b="0" i="0" u="none" strike="noStrike" cap="none" normalizeH="0" baseline="0">
                        <a:ln>
                          <a:noFill/>
                        </a:ln>
                        <a:solidFill>
                          <a:srgbClr val="000000"/>
                        </a:solidFill>
                        <a:effectLst/>
                        <a:latin typeface="Arial" pitchFamily="34" charset="0"/>
                      </a:endParaRPr>
                    </a:p>
                  </a:txBody>
                  <a:tcPr marR="45720"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a:buNone/>
                        <a:tabLst/>
                      </a:pPr>
                      <a:r>
                        <a:rPr kumimoji="0" lang="en-US" sz="1800" b="0" i="0" u="none" strike="noStrike" cap="none" normalizeH="0" baseline="0">
                          <a:ln>
                            <a:noFill/>
                          </a:ln>
                          <a:solidFill>
                            <a:schemeClr val="tx1"/>
                          </a:solidFill>
                          <a:effectLst/>
                          <a:latin typeface="Arial" pitchFamily="34" charset="0"/>
                        </a:rPr>
                        <a:t>Writes numeric values with a leading euro symbol (</a:t>
                      </a:r>
                      <a:r>
                        <a:rPr kumimoji="0" lang="en-US" sz="2000" b="0" i="0" u="none" strike="noStrike" cap="none" normalizeH="0" baseline="0">
                          <a:ln>
                            <a:noFill/>
                          </a:ln>
                          <a:solidFill>
                            <a:schemeClr val="tx1"/>
                          </a:solidFill>
                          <a:effectLst/>
                          <a:latin typeface="Courier New" pitchFamily="49" charset="0"/>
                        </a:rPr>
                        <a:t>€</a:t>
                      </a:r>
                      <a:r>
                        <a:rPr kumimoji="0" lang="en-US" sz="1800" b="0" i="0" u="none" strike="noStrike" cap="none" normalizeH="0" baseline="0">
                          <a:ln>
                            <a:noFill/>
                          </a:ln>
                          <a:solidFill>
                            <a:schemeClr val="tx1"/>
                          </a:solidFill>
                          <a:effectLst/>
                          <a:latin typeface="Arial" pitchFamily="34" charset="0"/>
                        </a:rPr>
                        <a:t>), </a:t>
                      </a:r>
                      <a:br>
                        <a:rPr kumimoji="0" lang="en-US" sz="1800" b="0" i="0" u="none" strike="noStrike" cap="none" normalizeH="0" baseline="0">
                          <a:ln>
                            <a:noFill/>
                          </a:ln>
                          <a:solidFill>
                            <a:schemeClr val="tx1"/>
                          </a:solidFill>
                          <a:effectLst/>
                          <a:latin typeface="Arial" pitchFamily="34" charset="0"/>
                        </a:rPr>
                      </a:br>
                      <a:r>
                        <a:rPr kumimoji="0" lang="en-US" sz="1800" b="0" i="0" u="none" strike="noStrike" cap="none" normalizeH="0" baseline="0">
                          <a:ln>
                            <a:noFill/>
                          </a:ln>
                          <a:solidFill>
                            <a:schemeClr val="tx1"/>
                          </a:solidFill>
                          <a:effectLst/>
                          <a:latin typeface="Arial" pitchFamily="34" charset="0"/>
                        </a:rPr>
                        <a:t>a period that separates every three digits, and a comma </a:t>
                      </a:r>
                      <a:br>
                        <a:rPr kumimoji="0" lang="en-US" sz="1800" b="0" i="0" u="none" strike="noStrike" cap="none" normalizeH="0" baseline="0">
                          <a:ln>
                            <a:noFill/>
                          </a:ln>
                          <a:solidFill>
                            <a:schemeClr val="tx1"/>
                          </a:solidFill>
                          <a:effectLst/>
                          <a:latin typeface="Arial" pitchFamily="34" charset="0"/>
                        </a:rPr>
                      </a:br>
                      <a:r>
                        <a:rPr kumimoji="0" lang="en-US" sz="1800" b="0" i="0" u="none" strike="noStrike" cap="none" normalizeH="0" baseline="0">
                          <a:ln>
                            <a:noFill/>
                          </a:ln>
                          <a:solidFill>
                            <a:schemeClr val="tx1"/>
                          </a:solidFill>
                          <a:effectLst/>
                          <a:latin typeface="Arial" pitchFamily="34" charset="0"/>
                        </a:rPr>
                        <a:t>that separates the decimal fraction. </a:t>
                      </a:r>
                    </a:p>
                  </a:txBody>
                  <a:tcPr marL="82296" marR="45720"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6"/>
                  </a:ext>
                </a:extLst>
              </a:tr>
            </a:tbl>
          </a:graphicData>
        </a:graphic>
      </p:graphicFrame>
      <p:sp>
        <p:nvSpPr>
          <p:cNvPr id="17438" name="Group 216"/>
          <p:cNvSpPr>
            <a:spLocks noGrp="1" noChangeAspect="1" noChangeArrowheads="1"/>
          </p:cNvSpPr>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SAS Format Examples</a:t>
            </a:r>
          </a:p>
        </p:txBody>
      </p:sp>
      <p:sp>
        <p:nvSpPr>
          <p:cNvPr id="18435" name="Rectangle 3"/>
          <p:cNvSpPr>
            <a:spLocks noGrp="1" noChangeArrowheads="1"/>
          </p:cNvSpPr>
          <p:nvPr>
            <p:ph idx="1"/>
          </p:nvPr>
        </p:nvSpPr>
        <p:spPr/>
        <p:txBody>
          <a:bodyPr/>
          <a:lstStyle/>
          <a:p>
            <a:pPr marL="0" indent="0"/>
            <a:r>
              <a:rPr lang="en-US"/>
              <a:t>Selected SAS formats:</a:t>
            </a:r>
          </a:p>
        </p:txBody>
      </p:sp>
      <p:graphicFrame>
        <p:nvGraphicFramePr>
          <p:cNvPr id="444748" name="Group 332"/>
          <p:cNvGraphicFramePr>
            <a:graphicFrameLocks noGrp="1"/>
          </p:cNvGraphicFramePr>
          <p:nvPr/>
        </p:nvGraphicFramePr>
        <p:xfrm>
          <a:off x="690563" y="1649413"/>
          <a:ext cx="7772400" cy="3860800"/>
        </p:xfrm>
        <a:graphic>
          <a:graphicData uri="http://schemas.openxmlformats.org/drawingml/2006/table">
            <a:tbl>
              <a:tblPr/>
              <a:tblGrid>
                <a:gridCol w="2468880">
                  <a:extLst>
                    <a:ext uri="{9D8B030D-6E8A-4147-A177-3AD203B41FA5}">
                      <a16:colId xmlns:a16="http://schemas.microsoft.com/office/drawing/2014/main" val="20000"/>
                    </a:ext>
                  </a:extLst>
                </a:gridCol>
                <a:gridCol w="256032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2889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charset="0"/>
                        </a:rPr>
                        <a:t>Format</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charset="0"/>
                        </a:rPr>
                        <a:t>Stored Value</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charset="0"/>
                        </a:rPr>
                        <a:t>Displayed Value</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extLst>
                  <a:ext uri="{0D108BD9-81ED-4DB2-BD59-A6C34878D82A}">
                    <a16:rowId xmlns:a16="http://schemas.microsoft.com/office/drawing/2014/main" val="10000"/>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$4.</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Programming</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err="1">
                          <a:ln>
                            <a:noFill/>
                          </a:ln>
                          <a:solidFill>
                            <a:srgbClr val="000000"/>
                          </a:solidFill>
                          <a:effectLst/>
                          <a:latin typeface="+mn-lt"/>
                        </a:rPr>
                        <a:t>Prog</a:t>
                      </a:r>
                      <a:endParaRPr kumimoji="0" lang="en-US" sz="2000" b="0" i="0" u="none" strike="noStrike" cap="none" normalizeH="0" baseline="0" dirty="0">
                        <a:ln>
                          <a:noFill/>
                        </a:ln>
                        <a:solidFill>
                          <a:srgbClr val="000000"/>
                        </a:solidFill>
                        <a:effectLst/>
                        <a:latin typeface="Arial"/>
                      </a:endParaRP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12.</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27134.5864</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27135</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2"/>
                  </a:ext>
                </a:extLst>
              </a:tr>
              <a:tr h="42227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12.2</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27134.5864</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27134.59</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r h="42386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COMMA12.2</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27134.5864</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27,134.59</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4"/>
                  </a:ext>
                </a:extLst>
              </a:tr>
              <a:tr h="42386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0" i="0" u="none" strike="noStrike" cap="none" normalizeH="0" baseline="0" dirty="0">
                          <a:ln>
                            <a:noFill/>
                          </a:ln>
                          <a:solidFill>
                            <a:srgbClr val="000000"/>
                          </a:solidFill>
                          <a:effectLst/>
                          <a:latin typeface="Arial" charset="0"/>
                        </a:rPr>
                        <a:t>DOLLAR12.2</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27134.5864</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0" i="0" u="none" strike="noStrike" cap="none" normalizeH="0" baseline="0" dirty="0">
                          <a:ln>
                            <a:noFill/>
                          </a:ln>
                          <a:solidFill>
                            <a:schemeClr val="tx1"/>
                          </a:solidFill>
                          <a:effectLst/>
                          <a:latin typeface="+mn-lt"/>
                        </a:rPr>
                        <a:t>$27,134.59</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5"/>
                  </a:ext>
                </a:extLst>
              </a:tr>
              <a:tr h="42386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COMMAX12.2</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27134.5864</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27.134,59</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6"/>
                  </a:ext>
                </a:extLst>
              </a:tr>
              <a:tr h="42386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EUROX12.2</a:t>
                      </a:r>
                      <a:endParaRPr kumimoji="0" lang="en-US" sz="2000" b="0" i="1" u="none" strike="noStrike" cap="none" normalizeH="0" baseline="0" dirty="0">
                        <a:ln>
                          <a:noFill/>
                        </a:ln>
                        <a:solidFill>
                          <a:srgbClr val="000000"/>
                        </a:solidFill>
                        <a:effectLst/>
                        <a:latin typeface="Arial" charset="0"/>
                      </a:endParaRP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27134.5864</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€27.134,59</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SAS Format Examples</a:t>
            </a:r>
          </a:p>
        </p:txBody>
      </p:sp>
      <p:sp>
        <p:nvSpPr>
          <p:cNvPr id="19459" name="Rectangle 3"/>
          <p:cNvSpPr>
            <a:spLocks noGrp="1" noChangeArrowheads="1"/>
          </p:cNvSpPr>
          <p:nvPr>
            <p:ph idx="1"/>
          </p:nvPr>
        </p:nvSpPr>
        <p:spPr/>
        <p:txBody>
          <a:bodyPr/>
          <a:lstStyle/>
          <a:p>
            <a:pPr marL="0" indent="0"/>
            <a:r>
              <a:rPr lang="en-US"/>
              <a:t>If the format width is not large enough to accommodate </a:t>
            </a:r>
            <a:br>
              <a:rPr lang="en-US"/>
            </a:br>
            <a:r>
              <a:rPr lang="en-US"/>
              <a:t>a numeric value, the displayed value is automatically adjusted to fit the width.</a:t>
            </a:r>
          </a:p>
        </p:txBody>
      </p:sp>
      <p:graphicFrame>
        <p:nvGraphicFramePr>
          <p:cNvPr id="445550" name="Group 110"/>
          <p:cNvGraphicFramePr>
            <a:graphicFrameLocks noGrp="1"/>
          </p:cNvGraphicFramePr>
          <p:nvPr/>
        </p:nvGraphicFramePr>
        <p:xfrm>
          <a:off x="695325" y="2397125"/>
          <a:ext cx="7772400" cy="2895600"/>
        </p:xfrm>
        <a:graphic>
          <a:graphicData uri="http://schemas.openxmlformats.org/drawingml/2006/table">
            <a:tbl>
              <a:tblPr/>
              <a:tblGrid>
                <a:gridCol w="2466865">
                  <a:extLst>
                    <a:ext uri="{9D8B030D-6E8A-4147-A177-3AD203B41FA5}">
                      <a16:colId xmlns:a16="http://schemas.microsoft.com/office/drawing/2014/main" val="20000"/>
                    </a:ext>
                  </a:extLst>
                </a:gridCol>
                <a:gridCol w="2563108">
                  <a:extLst>
                    <a:ext uri="{9D8B030D-6E8A-4147-A177-3AD203B41FA5}">
                      <a16:colId xmlns:a16="http://schemas.microsoft.com/office/drawing/2014/main" val="20001"/>
                    </a:ext>
                  </a:extLst>
                </a:gridCol>
                <a:gridCol w="2742427">
                  <a:extLst>
                    <a:ext uri="{9D8B030D-6E8A-4147-A177-3AD203B41FA5}">
                      <a16:colId xmlns:a16="http://schemas.microsoft.com/office/drawing/2014/main" val="20002"/>
                    </a:ext>
                  </a:extLst>
                </a:gridCol>
              </a:tblGrid>
              <a:tr h="2889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charset="0"/>
                        </a:rPr>
                        <a:t>Format</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charset="0"/>
                        </a:rPr>
                        <a:t>Stored Value</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charset="0"/>
                        </a:rPr>
                        <a:t>Displayed Value</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extLst>
                  <a:ext uri="{0D108BD9-81ED-4DB2-BD59-A6C34878D82A}">
                    <a16:rowId xmlns:a16="http://schemas.microsoft.com/office/drawing/2014/main" val="10000"/>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DOLLAR12.2</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27134.5864</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$27,134.59</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DOLLAR9.2</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27134.5864</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$27134.59</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2"/>
                  </a:ext>
                </a:extLst>
              </a:tr>
              <a:tr h="42227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DOLLAR8.2</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27134.5864</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27134.59</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r h="47625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DOLLAR5.2</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27134.5864</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27135</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4"/>
                  </a:ext>
                </a:extLst>
              </a:tr>
              <a:tr h="42386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DOLLAR4.2</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27134.5864</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27E3</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p>
            <a:r>
              <a:rPr lang="en-US"/>
              <a:t>5.01 Short Answer Poll</a:t>
            </a:r>
          </a:p>
        </p:txBody>
      </p:sp>
      <p:sp>
        <p:nvSpPr>
          <p:cNvPr id="20483" name="Rectangle 5"/>
          <p:cNvSpPr>
            <a:spLocks noGrp="1" noChangeArrowheads="1"/>
          </p:cNvSpPr>
          <p:nvPr>
            <p:ph idx="1"/>
          </p:nvPr>
        </p:nvSpPr>
        <p:spPr/>
        <p:txBody>
          <a:bodyPr/>
          <a:lstStyle/>
          <a:p>
            <a:pPr marL="0" indent="0"/>
            <a:r>
              <a:rPr lang="en-US"/>
              <a:t>Use SAS documentation or the SAS Help Facility </a:t>
            </a:r>
            <a:br>
              <a:rPr lang="en-US"/>
            </a:br>
            <a:r>
              <a:rPr lang="en-US"/>
              <a:t>to explore the Z</a:t>
            </a:r>
            <a:r>
              <a:rPr lang="en-US" i="1"/>
              <a:t>w</a:t>
            </a:r>
            <a:r>
              <a:rPr lang="en-US"/>
              <a:t>.</a:t>
            </a:r>
            <a:r>
              <a:rPr lang="en-US" i="1"/>
              <a:t>d</a:t>
            </a:r>
            <a:r>
              <a:rPr lang="en-US"/>
              <a:t> numeric format. What is it used for?</a:t>
            </a:r>
          </a:p>
          <a:p>
            <a:pPr marL="0" indent="0"/>
            <a:endParaRPr lang="en-US"/>
          </a:p>
          <a:p>
            <a:pPr marL="0" indent="0"/>
            <a:r>
              <a:rPr lang="en-US"/>
              <a:t>Hint: Search for Z</a:t>
            </a:r>
            <a:r>
              <a:rPr lang="en-US" i="1"/>
              <a:t>w.d</a:t>
            </a:r>
            <a:r>
              <a:rPr lang="en-US"/>
              <a:t> or explore “Formats by Category.”</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en-US"/>
              <a:t>5.01 Short Answer Poll – Correct Answer</a:t>
            </a:r>
          </a:p>
        </p:txBody>
      </p:sp>
      <p:sp>
        <p:nvSpPr>
          <p:cNvPr id="21507" name="Rectangle 5"/>
          <p:cNvSpPr>
            <a:spLocks noGrp="1" noChangeArrowheads="1"/>
          </p:cNvSpPr>
          <p:nvPr>
            <p:ph idx="1"/>
          </p:nvPr>
        </p:nvSpPr>
        <p:spPr/>
        <p:txBody>
          <a:bodyPr/>
          <a:lstStyle/>
          <a:p>
            <a:pPr marL="0" indent="0"/>
            <a:r>
              <a:rPr lang="en-US"/>
              <a:t>Use SAS documentation or the SAS Help Facility </a:t>
            </a:r>
            <a:br>
              <a:rPr lang="en-US"/>
            </a:br>
            <a:r>
              <a:rPr lang="en-US"/>
              <a:t>to explore the Z</a:t>
            </a:r>
            <a:r>
              <a:rPr lang="en-US" i="1"/>
              <a:t>w</a:t>
            </a:r>
            <a:r>
              <a:rPr lang="en-US"/>
              <a:t>.</a:t>
            </a:r>
            <a:r>
              <a:rPr lang="en-US" i="1"/>
              <a:t>d</a:t>
            </a:r>
            <a:r>
              <a:rPr lang="en-US"/>
              <a:t> numeric format. What is it used for?</a:t>
            </a:r>
          </a:p>
          <a:p>
            <a:pPr marL="0" indent="0"/>
            <a:endParaRPr lang="en-US"/>
          </a:p>
          <a:p>
            <a:pPr marL="0" indent="0"/>
            <a:r>
              <a:rPr lang="en-US"/>
              <a:t>Hint: Search for Z</a:t>
            </a:r>
            <a:r>
              <a:rPr lang="en-US" i="1"/>
              <a:t>w.d</a:t>
            </a:r>
            <a:r>
              <a:rPr lang="en-US"/>
              <a:t> or explore “Formats by Category.”</a:t>
            </a:r>
          </a:p>
          <a:p>
            <a:pPr marL="0" indent="0"/>
            <a:endParaRPr lang="en-US"/>
          </a:p>
          <a:p>
            <a:pPr marL="0" indent="0"/>
            <a:endParaRPr lang="en-US"/>
          </a:p>
          <a:p>
            <a:pPr marL="0" indent="0"/>
            <a:r>
              <a:rPr lang="en-US" b="1"/>
              <a:t>The Z</a:t>
            </a:r>
            <a:r>
              <a:rPr lang="en-US" b="1" i="1"/>
              <a:t>w</a:t>
            </a:r>
            <a:r>
              <a:rPr lang="en-US" b="1"/>
              <a:t>.</a:t>
            </a:r>
            <a:r>
              <a:rPr lang="en-US" b="1" i="1"/>
              <a:t>d</a:t>
            </a:r>
            <a:r>
              <a:rPr lang="en-US" b="1"/>
              <a:t> format writes standard numeric data with leading zeros. It is similar to the </a:t>
            </a:r>
            <a:r>
              <a:rPr lang="en-US" b="1" i="1"/>
              <a:t>w</a:t>
            </a:r>
            <a:r>
              <a:rPr lang="en-US" b="1"/>
              <a:t>.</a:t>
            </a:r>
            <a:r>
              <a:rPr lang="en-US" b="1" i="1"/>
              <a:t>d</a:t>
            </a:r>
            <a:r>
              <a:rPr lang="en-US" b="1"/>
              <a:t> format except that Z</a:t>
            </a:r>
            <a:r>
              <a:rPr lang="en-US" b="1" i="1"/>
              <a:t>w</a:t>
            </a:r>
            <a:r>
              <a:rPr lang="en-US" b="1"/>
              <a:t>.</a:t>
            </a:r>
            <a:r>
              <a:rPr lang="en-US" b="1" i="1"/>
              <a:t>d</a:t>
            </a:r>
            <a:r>
              <a:rPr lang="en-US" b="1"/>
              <a:t> pads right-aligned output with zeros instead </a:t>
            </a:r>
            <a:br>
              <a:rPr lang="en-US" b="1"/>
            </a:br>
            <a:r>
              <a:rPr lang="en-US" b="1"/>
              <a:t>of blanks.</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SAS Date Format Examples</a:t>
            </a:r>
          </a:p>
        </p:txBody>
      </p:sp>
      <p:sp>
        <p:nvSpPr>
          <p:cNvPr id="22531" name="Rectangle 3"/>
          <p:cNvSpPr>
            <a:spLocks noGrp="1" noChangeArrowheads="1"/>
          </p:cNvSpPr>
          <p:nvPr>
            <p:ph idx="1"/>
          </p:nvPr>
        </p:nvSpPr>
        <p:spPr/>
        <p:txBody>
          <a:bodyPr/>
          <a:lstStyle/>
          <a:p>
            <a:pPr marL="0" indent="0"/>
            <a:r>
              <a:rPr lang="en-US"/>
              <a:t>SAS date formats display SAS date values in standard date forms.</a:t>
            </a:r>
          </a:p>
        </p:txBody>
      </p:sp>
      <p:graphicFrame>
        <p:nvGraphicFramePr>
          <p:cNvPr id="446590" name="Group 126"/>
          <p:cNvGraphicFramePr>
            <a:graphicFrameLocks noGrp="1"/>
          </p:cNvGraphicFramePr>
          <p:nvPr/>
        </p:nvGraphicFramePr>
        <p:xfrm>
          <a:off x="695325" y="2022475"/>
          <a:ext cx="7772400" cy="3378200"/>
        </p:xfrm>
        <a:graphic>
          <a:graphicData uri="http://schemas.openxmlformats.org/drawingml/2006/table">
            <a:tbl>
              <a:tblPr/>
              <a:tblGrid>
                <a:gridCol w="2468880">
                  <a:extLst>
                    <a:ext uri="{9D8B030D-6E8A-4147-A177-3AD203B41FA5}">
                      <a16:colId xmlns:a16="http://schemas.microsoft.com/office/drawing/2014/main" val="20000"/>
                    </a:ext>
                  </a:extLst>
                </a:gridCol>
                <a:gridCol w="256032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2889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charset="0"/>
                        </a:rPr>
                        <a:t>Format</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charset="0"/>
                        </a:rPr>
                        <a:t>Stored Value</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charset="0"/>
                        </a:rPr>
                        <a:t>Displayed Value</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extLst>
                  <a:ext uri="{0D108BD9-81ED-4DB2-BD59-A6C34878D82A}">
                    <a16:rowId xmlns:a16="http://schemas.microsoft.com/office/drawing/2014/main" val="10000"/>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0" i="0" u="none" strike="noStrike" cap="none" normalizeH="0" baseline="0" dirty="0">
                          <a:ln>
                            <a:noFill/>
                          </a:ln>
                          <a:solidFill>
                            <a:srgbClr val="000000"/>
                          </a:solidFill>
                          <a:effectLst/>
                          <a:latin typeface="Arial" charset="0"/>
                        </a:rPr>
                        <a:t>MMDDYY10.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01/01/1960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MMDDYY8.</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01/01/60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2"/>
                  </a:ext>
                </a:extLst>
              </a:tr>
              <a:tr h="42227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MMDDYY6.</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defRPr/>
                      </a:pPr>
                      <a:r>
                        <a:rPr kumimoji="0" lang="en-US" sz="2000" b="0" i="0" u="none" strike="noStrike" cap="none" normalizeH="0" baseline="0" dirty="0">
                          <a:ln>
                            <a:noFill/>
                          </a:ln>
                          <a:solidFill>
                            <a:schemeClr val="tx1"/>
                          </a:solidFill>
                          <a:effectLst/>
                          <a:latin typeface="+mn-lt"/>
                        </a:rPr>
                        <a:t>010160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r h="47625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DDMMYY10.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365</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31/12/1960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4"/>
                  </a:ext>
                </a:extLst>
              </a:tr>
              <a:tr h="47625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DDMMYY8.</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365</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31/12/60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5"/>
                  </a:ext>
                </a:extLst>
              </a:tr>
              <a:tr h="47625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DDMMYY6.</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365</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311260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SAS Date Format Examples</a:t>
            </a:r>
          </a:p>
        </p:txBody>
      </p:sp>
      <p:sp>
        <p:nvSpPr>
          <p:cNvPr id="23555" name="Rectangle 3"/>
          <p:cNvSpPr>
            <a:spLocks noGrp="1" noChangeArrowheads="1"/>
          </p:cNvSpPr>
          <p:nvPr>
            <p:ph idx="1"/>
          </p:nvPr>
        </p:nvSpPr>
        <p:spPr/>
        <p:txBody>
          <a:bodyPr/>
          <a:lstStyle/>
          <a:p>
            <a:pPr marL="0" indent="0"/>
            <a:r>
              <a:rPr lang="en-US"/>
              <a:t>Additional date formats: </a:t>
            </a:r>
          </a:p>
        </p:txBody>
      </p:sp>
      <p:graphicFrame>
        <p:nvGraphicFramePr>
          <p:cNvPr id="447607" name="Group 119"/>
          <p:cNvGraphicFramePr>
            <a:graphicFrameLocks noGrp="1"/>
          </p:cNvGraphicFramePr>
          <p:nvPr/>
        </p:nvGraphicFramePr>
        <p:xfrm>
          <a:off x="695325" y="1620838"/>
          <a:ext cx="7772400" cy="3378200"/>
        </p:xfrm>
        <a:graphic>
          <a:graphicData uri="http://schemas.openxmlformats.org/drawingml/2006/table">
            <a:tbl>
              <a:tblPr/>
              <a:tblGrid>
                <a:gridCol w="246888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3017520">
                  <a:extLst>
                    <a:ext uri="{9D8B030D-6E8A-4147-A177-3AD203B41FA5}">
                      <a16:colId xmlns:a16="http://schemas.microsoft.com/office/drawing/2014/main" val="20002"/>
                    </a:ext>
                  </a:extLst>
                </a:gridCol>
              </a:tblGrid>
              <a:tr h="2889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charset="0"/>
                        </a:rPr>
                        <a:t>Format</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charset="0"/>
                        </a:rPr>
                        <a:t>Stored Value</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charset="0"/>
                        </a:rPr>
                        <a:t>Displayed Value</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extLst>
                  <a:ext uri="{0D108BD9-81ED-4DB2-BD59-A6C34878D82A}">
                    <a16:rowId xmlns:a16="http://schemas.microsoft.com/office/drawing/2014/main" val="10000"/>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DATE7.</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-1</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31DEC59</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DATE9.</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-1</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31DEC1959</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2"/>
                  </a:ext>
                </a:extLst>
              </a:tr>
              <a:tr h="42227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WORDDATE.</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January 1, 1960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r h="47625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WEEKDATE.</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Friday, January 1, 1960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4"/>
                  </a:ext>
                </a:extLst>
              </a:tr>
              <a:tr h="47625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MONYY7.</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JAN1960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5"/>
                  </a:ext>
                </a:extLst>
              </a:tr>
              <a:tr h="47625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charset="0"/>
                        </a:rPr>
                        <a:t>YEAR4.</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mn-lt"/>
                        </a:rPr>
                        <a:t>1960</a:t>
                      </a:r>
                    </a:p>
                  </a:txBody>
                  <a:tcPr marL="88900" marR="88900" marT="88900" marB="88900"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US"/>
              <a:t>5.02 Short Answer Poll</a:t>
            </a:r>
          </a:p>
        </p:txBody>
      </p:sp>
      <p:sp>
        <p:nvSpPr>
          <p:cNvPr id="24579" name="Rectangle 5"/>
          <p:cNvSpPr>
            <a:spLocks noGrp="1" noChangeArrowheads="1"/>
          </p:cNvSpPr>
          <p:nvPr>
            <p:ph idx="1"/>
          </p:nvPr>
        </p:nvSpPr>
        <p:spPr/>
        <p:txBody>
          <a:bodyPr/>
          <a:lstStyle/>
          <a:p>
            <a:pPr marL="0" indent="0"/>
            <a:r>
              <a:rPr lang="en-US"/>
              <a:t>Which FORMAT statement creates the output shown below?</a:t>
            </a:r>
          </a:p>
          <a:p>
            <a:pPr marL="0" indent="0"/>
            <a:r>
              <a:rPr lang="en-US"/>
              <a:t>a.</a:t>
            </a:r>
          </a:p>
          <a:p>
            <a:pPr marL="0" indent="0"/>
            <a:endParaRPr lang="en-US"/>
          </a:p>
          <a:p>
            <a:pPr marL="0" indent="0"/>
            <a:endParaRPr lang="en-US"/>
          </a:p>
          <a:p>
            <a:pPr marL="0" indent="0"/>
            <a:r>
              <a:rPr lang="en-US"/>
              <a:t>b.</a:t>
            </a:r>
          </a:p>
          <a:p>
            <a:pPr marL="0" indent="0"/>
            <a:endParaRPr lang="en-US"/>
          </a:p>
          <a:p>
            <a:pPr marL="0" indent="0"/>
            <a:endParaRPr lang="en-US"/>
          </a:p>
          <a:p>
            <a:pPr marL="0" indent="0"/>
            <a:r>
              <a:rPr lang="en-US"/>
              <a:t>c.</a:t>
            </a:r>
          </a:p>
        </p:txBody>
      </p:sp>
      <p:sp>
        <p:nvSpPr>
          <p:cNvPr id="24580" name="Rectangle 6"/>
          <p:cNvSpPr>
            <a:spLocks noChangeArrowheads="1"/>
          </p:cNvSpPr>
          <p:nvPr/>
        </p:nvSpPr>
        <p:spPr bwMode="auto">
          <a:xfrm>
            <a:off x="1220788" y="1892300"/>
            <a:ext cx="6977062" cy="7302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a:latin typeface="Courier New" pitchFamily="49" charset="0"/>
              </a:rPr>
              <a:t>format Birth_Date Hire_Date mmddyy10. </a:t>
            </a:r>
          </a:p>
          <a:p>
            <a:pPr>
              <a:lnSpc>
                <a:spcPct val="85000"/>
              </a:lnSpc>
            </a:pPr>
            <a:r>
              <a:rPr lang="en-US" b="1">
                <a:latin typeface="Courier New" pitchFamily="49" charset="0"/>
              </a:rPr>
              <a:t>       Term_Date monyy7.;</a:t>
            </a:r>
          </a:p>
        </p:txBody>
      </p:sp>
      <p:sp>
        <p:nvSpPr>
          <p:cNvPr id="24581" name="Rectangle 7"/>
          <p:cNvSpPr>
            <a:spLocks noChangeArrowheads="1"/>
          </p:cNvSpPr>
          <p:nvPr/>
        </p:nvSpPr>
        <p:spPr bwMode="auto">
          <a:xfrm>
            <a:off x="1220788" y="3138488"/>
            <a:ext cx="6977062" cy="7302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a:latin typeface="Courier New" pitchFamily="49" charset="0"/>
              </a:rPr>
              <a:t>format Birth_Date Hire_Date ddmmyyyy. </a:t>
            </a:r>
          </a:p>
          <a:p>
            <a:pPr>
              <a:lnSpc>
                <a:spcPct val="85000"/>
              </a:lnSpc>
            </a:pPr>
            <a:r>
              <a:rPr lang="en-US" b="1">
                <a:latin typeface="Courier New" pitchFamily="49" charset="0"/>
              </a:rPr>
              <a:t>       Term_Date mmmyyyy.;</a:t>
            </a:r>
          </a:p>
        </p:txBody>
      </p:sp>
      <p:sp>
        <p:nvSpPr>
          <p:cNvPr id="24582" name="Rectangle 8"/>
          <p:cNvSpPr>
            <a:spLocks noChangeArrowheads="1"/>
          </p:cNvSpPr>
          <p:nvPr/>
        </p:nvSpPr>
        <p:spPr bwMode="auto">
          <a:xfrm>
            <a:off x="1220788" y="4421188"/>
            <a:ext cx="6977062" cy="7302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a:latin typeface="Courier New" pitchFamily="49" charset="0"/>
              </a:rPr>
              <a:t>format Birth_Date Hire_Date ddmmyy10. </a:t>
            </a:r>
          </a:p>
          <a:p>
            <a:pPr>
              <a:lnSpc>
                <a:spcPct val="85000"/>
              </a:lnSpc>
            </a:pPr>
            <a:r>
              <a:rPr lang="en-US" b="1">
                <a:latin typeface="Courier New" pitchFamily="49" charset="0"/>
              </a:rPr>
              <a:t>       Term_Date monyy7.;</a:t>
            </a:r>
          </a:p>
        </p:txBody>
      </p:sp>
      <p:sp>
        <p:nvSpPr>
          <p:cNvPr id="24583" name="Rectangle 10"/>
          <p:cNvSpPr>
            <a:spLocks noChangeArrowheads="1"/>
          </p:cNvSpPr>
          <p:nvPr/>
        </p:nvSpPr>
        <p:spPr bwMode="auto">
          <a:xfrm>
            <a:off x="3016250" y="5676900"/>
            <a:ext cx="5181600" cy="873125"/>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r>
              <a:rPr lang="en-US" sz="1600" b="1">
                <a:solidFill>
                  <a:srgbClr val="000000"/>
                </a:solidFill>
                <a:latin typeface="SAS Monospace" pitchFamily="49" charset="0"/>
              </a:rPr>
              <a:t> Birth_Date     Hire_Date     Term_Date </a:t>
            </a:r>
          </a:p>
          <a:p>
            <a:endParaRPr lang="en-US" sz="1600" b="1">
              <a:solidFill>
                <a:srgbClr val="000000"/>
              </a:solidFill>
              <a:latin typeface="SAS Monospace" pitchFamily="49" charset="0"/>
            </a:endParaRPr>
          </a:p>
          <a:p>
            <a:r>
              <a:rPr lang="en-US" sz="1600" b="1">
                <a:solidFill>
                  <a:srgbClr val="000000"/>
                </a:solidFill>
                <a:latin typeface="SAS Monospace" pitchFamily="49" charset="0"/>
              </a:rPr>
              <a:t> 21/05/1969     15/10/1992    MAR2007</a:t>
            </a:r>
          </a:p>
        </p:txBody>
      </p:sp>
      <p:sp>
        <p:nvSpPr>
          <p:cNvPr id="24584" name="Line Callout 1 31"/>
          <p:cNvSpPr>
            <a:spLocks/>
          </p:cNvSpPr>
          <p:nvPr/>
        </p:nvSpPr>
        <p:spPr bwMode="auto">
          <a:xfrm>
            <a:off x="1579563" y="5715000"/>
            <a:ext cx="990600" cy="487363"/>
          </a:xfrm>
          <a:prstGeom prst="borderCallout1">
            <a:avLst>
              <a:gd name="adj1" fmla="val 26255"/>
              <a:gd name="adj2" fmla="val 98769"/>
              <a:gd name="adj3" fmla="val 22694"/>
              <a:gd name="adj4" fmla="val 144963"/>
            </a:avLst>
          </a:prstGeom>
          <a:solidFill>
            <a:srgbClr val="009900"/>
          </a:solidFill>
          <a:ln w="19050" algn="ctr">
            <a:solidFill>
              <a:srgbClr val="000000"/>
            </a:solidFill>
            <a:round/>
            <a:headEnd type="none" w="med" len="lg"/>
            <a:tailEnd type="triangle" w="med" len="lg"/>
          </a:ln>
        </p:spPr>
        <p:txBody>
          <a:bodyPr lIns="88900" tIns="88900" rIns="88900" bIns="88900" anchor="ctr">
            <a:spAutoFit/>
          </a:bodyPr>
          <a:lstStyle/>
          <a:p>
            <a:pPr algn="ctr"/>
            <a:r>
              <a:rPr lang="en-US" sz="2000" b="1">
                <a:solidFill>
                  <a:srgbClr val="FFFFFF"/>
                </a:solidFill>
              </a:rPr>
              <a:t>output</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r>
              <a:rPr lang="en-US"/>
              <a:t>5.02 Short Answer Poll – Correct Answer</a:t>
            </a:r>
          </a:p>
        </p:txBody>
      </p:sp>
      <p:sp>
        <p:nvSpPr>
          <p:cNvPr id="25603" name="Rectangle 5"/>
          <p:cNvSpPr>
            <a:spLocks noGrp="1" noChangeArrowheads="1"/>
          </p:cNvSpPr>
          <p:nvPr>
            <p:ph idx="1"/>
          </p:nvPr>
        </p:nvSpPr>
        <p:spPr/>
        <p:txBody>
          <a:bodyPr/>
          <a:lstStyle/>
          <a:p>
            <a:pPr marL="0" indent="0"/>
            <a:r>
              <a:rPr lang="en-US"/>
              <a:t>Which FORMAT statement creates the output shown below?</a:t>
            </a:r>
          </a:p>
          <a:p>
            <a:pPr marL="0" indent="0"/>
            <a:r>
              <a:rPr lang="en-US"/>
              <a:t>a.</a:t>
            </a:r>
          </a:p>
          <a:p>
            <a:pPr marL="0" indent="0"/>
            <a:endParaRPr lang="en-US"/>
          </a:p>
          <a:p>
            <a:pPr marL="0" indent="0"/>
            <a:endParaRPr lang="en-US"/>
          </a:p>
          <a:p>
            <a:pPr marL="0" indent="0"/>
            <a:r>
              <a:rPr lang="en-US"/>
              <a:t>b.</a:t>
            </a:r>
          </a:p>
          <a:p>
            <a:pPr marL="0" indent="0"/>
            <a:endParaRPr lang="en-US"/>
          </a:p>
          <a:p>
            <a:pPr marL="0" indent="0"/>
            <a:endParaRPr lang="en-US"/>
          </a:p>
          <a:p>
            <a:pPr marL="0" indent="0"/>
            <a:r>
              <a:rPr lang="en-US"/>
              <a:t>c.</a:t>
            </a:r>
          </a:p>
          <a:p>
            <a:pPr marL="0" indent="0"/>
            <a:endParaRPr lang="en-US"/>
          </a:p>
        </p:txBody>
      </p:sp>
      <p:sp>
        <p:nvSpPr>
          <p:cNvPr id="25604" name="Rectangle 6"/>
          <p:cNvSpPr>
            <a:spLocks noChangeArrowheads="1"/>
          </p:cNvSpPr>
          <p:nvPr/>
        </p:nvSpPr>
        <p:spPr bwMode="auto">
          <a:xfrm>
            <a:off x="1220788" y="1892300"/>
            <a:ext cx="6977062" cy="7302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a:latin typeface="Courier New" pitchFamily="49" charset="0"/>
              </a:rPr>
              <a:t>format Birth_Date Hire_Date mmddyy10. </a:t>
            </a:r>
          </a:p>
          <a:p>
            <a:pPr>
              <a:lnSpc>
                <a:spcPct val="85000"/>
              </a:lnSpc>
            </a:pPr>
            <a:r>
              <a:rPr lang="en-US" b="1">
                <a:latin typeface="Courier New" pitchFamily="49" charset="0"/>
              </a:rPr>
              <a:t>       Term_Date monyy7.;</a:t>
            </a:r>
          </a:p>
        </p:txBody>
      </p:sp>
      <p:sp>
        <p:nvSpPr>
          <p:cNvPr id="25605" name="Rectangle 7"/>
          <p:cNvSpPr>
            <a:spLocks noChangeArrowheads="1"/>
          </p:cNvSpPr>
          <p:nvPr/>
        </p:nvSpPr>
        <p:spPr bwMode="auto">
          <a:xfrm>
            <a:off x="1217613" y="3138488"/>
            <a:ext cx="6977062" cy="7302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a:latin typeface="Courier New" pitchFamily="49" charset="0"/>
              </a:rPr>
              <a:t>format Birth_Date Hire_Date ddmmyyyy. </a:t>
            </a:r>
          </a:p>
          <a:p>
            <a:pPr>
              <a:lnSpc>
                <a:spcPct val="85000"/>
              </a:lnSpc>
            </a:pPr>
            <a:r>
              <a:rPr lang="en-US" b="1">
                <a:latin typeface="Courier New" pitchFamily="49" charset="0"/>
              </a:rPr>
              <a:t>       Term_Date mmmyyyy.;</a:t>
            </a:r>
          </a:p>
        </p:txBody>
      </p:sp>
      <p:sp>
        <p:nvSpPr>
          <p:cNvPr id="25606" name="Rectangle 8"/>
          <p:cNvSpPr>
            <a:spLocks noChangeArrowheads="1"/>
          </p:cNvSpPr>
          <p:nvPr/>
        </p:nvSpPr>
        <p:spPr bwMode="auto">
          <a:xfrm>
            <a:off x="1216025" y="4421188"/>
            <a:ext cx="6977063" cy="7302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a:latin typeface="Courier New" pitchFamily="49" charset="0"/>
              </a:rPr>
              <a:t>format Birth_Date Hire_Date ddmmyy10. </a:t>
            </a:r>
          </a:p>
          <a:p>
            <a:pPr>
              <a:lnSpc>
                <a:spcPct val="85000"/>
              </a:lnSpc>
            </a:pPr>
            <a:r>
              <a:rPr lang="en-US" b="1">
                <a:latin typeface="Courier New" pitchFamily="49" charset="0"/>
              </a:rPr>
              <a:t>       Term_Date monyy7.;</a:t>
            </a:r>
          </a:p>
        </p:txBody>
      </p:sp>
      <p:sp>
        <p:nvSpPr>
          <p:cNvPr id="25607" name="Oval 12"/>
          <p:cNvSpPr>
            <a:spLocks noChangeArrowheads="1"/>
          </p:cNvSpPr>
          <p:nvPr/>
        </p:nvSpPr>
        <p:spPr bwMode="auto">
          <a:xfrm>
            <a:off x="534988" y="4430713"/>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a:solidFill>
                <a:srgbClr val="000000"/>
              </a:solidFill>
            </a:endParaRPr>
          </a:p>
        </p:txBody>
      </p:sp>
      <p:sp>
        <p:nvSpPr>
          <p:cNvPr id="25608" name="Rectangle 10"/>
          <p:cNvSpPr>
            <a:spLocks noChangeArrowheads="1"/>
          </p:cNvSpPr>
          <p:nvPr/>
        </p:nvSpPr>
        <p:spPr bwMode="auto">
          <a:xfrm>
            <a:off x="3016250" y="5676900"/>
            <a:ext cx="5181600" cy="873125"/>
          </a:xfrm>
          <a:prstGeom prst="rect">
            <a:avLst/>
          </a:prstGeom>
          <a:solidFill>
            <a:srgbClr val="FFFFFF"/>
          </a:solidFill>
          <a:ln w="38100">
            <a:solidFill>
              <a:schemeClr val="tx2"/>
            </a:solidFill>
            <a:miter lim="800000"/>
            <a:headEnd type="none" w="med" len="lg"/>
            <a:tailEnd type="none" w="med" len="lg"/>
          </a:ln>
        </p:spPr>
        <p:txBody>
          <a:bodyPr lIns="88900" tIns="50800" rIns="88900" bIns="50800">
            <a:spAutoFit/>
          </a:bodyPr>
          <a:lstStyle/>
          <a:p>
            <a:r>
              <a:rPr lang="en-US" sz="1600" b="1">
                <a:solidFill>
                  <a:srgbClr val="000000"/>
                </a:solidFill>
                <a:latin typeface="SAS Monospace" pitchFamily="49" charset="0"/>
              </a:rPr>
              <a:t> Birth_Date     Hire_Date     Term_Date </a:t>
            </a:r>
          </a:p>
          <a:p>
            <a:endParaRPr lang="en-US" sz="1600" b="1">
              <a:solidFill>
                <a:srgbClr val="000000"/>
              </a:solidFill>
              <a:latin typeface="SAS Monospace" pitchFamily="49" charset="0"/>
            </a:endParaRPr>
          </a:p>
          <a:p>
            <a:r>
              <a:rPr lang="en-US" sz="1600" b="1">
                <a:solidFill>
                  <a:srgbClr val="000000"/>
                </a:solidFill>
                <a:latin typeface="SAS Monospace" pitchFamily="49" charset="0"/>
              </a:rPr>
              <a:t> 21/05/1969     15/10/1992    MAR2007</a:t>
            </a:r>
          </a:p>
        </p:txBody>
      </p:sp>
      <p:sp>
        <p:nvSpPr>
          <p:cNvPr id="25609" name="Line Callout 1 31"/>
          <p:cNvSpPr>
            <a:spLocks/>
          </p:cNvSpPr>
          <p:nvPr/>
        </p:nvSpPr>
        <p:spPr bwMode="auto">
          <a:xfrm>
            <a:off x="1579563" y="5715000"/>
            <a:ext cx="990600" cy="487363"/>
          </a:xfrm>
          <a:prstGeom prst="borderCallout1">
            <a:avLst>
              <a:gd name="adj1" fmla="val 26255"/>
              <a:gd name="adj2" fmla="val 98769"/>
              <a:gd name="adj3" fmla="val 22694"/>
              <a:gd name="adj4" fmla="val 144963"/>
            </a:avLst>
          </a:prstGeom>
          <a:solidFill>
            <a:srgbClr val="009900"/>
          </a:solidFill>
          <a:ln w="19050" algn="ctr">
            <a:solidFill>
              <a:srgbClr val="000000"/>
            </a:solidFill>
            <a:round/>
            <a:headEnd type="none" w="med" len="lg"/>
            <a:tailEnd type="triangle" w="med" len="lg"/>
          </a:ln>
        </p:spPr>
        <p:txBody>
          <a:bodyPr lIns="88900" tIns="88900" rIns="88900" bIns="88900" anchor="ctr">
            <a:spAutoFit/>
          </a:bodyPr>
          <a:lstStyle/>
          <a:p>
            <a:pPr algn="ctr"/>
            <a:r>
              <a:rPr lang="en-US" sz="2000" b="1">
                <a:solidFill>
                  <a:srgbClr val="FFFFFF"/>
                </a:solidFill>
              </a:rPr>
              <a:t>output</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nvPicPr>
        <p:blipFill>
          <a:blip r:embed="rId4"/>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itle Organizer"/>
          <p:cNvSpPr>
            <a:spLocks noGrp="1"/>
          </p:cNvSpPr>
          <p:nvPr>
            <p:ph type="title" idx="4294967295"/>
          </p:nvPr>
        </p:nvSpPr>
        <p:spPr>
          <a:xfrm>
            <a:off x="685800" y="463550"/>
            <a:ext cx="8458200" cy="679450"/>
          </a:xfrm>
        </p:spPr>
        <p:txBody>
          <a:bodyPr/>
          <a:lstStyle/>
          <a:p>
            <a:r>
              <a:rPr lang="en-US"/>
              <a:t>Chapter 5: Formatting Data Values</a:t>
            </a:r>
          </a:p>
        </p:txBody>
      </p:sp>
      <p:graphicFrame>
        <p:nvGraphicFramePr>
          <p:cNvPr id="7" name="Group Organizer"/>
          <p:cNvGraphicFramePr>
            <a:graphicFrameLocks noGrp="1"/>
          </p:cNvGraphicFramePr>
          <p:nvPr/>
        </p:nvGraphicFramePr>
        <p:xfrm>
          <a:off x="1371600" y="1690688"/>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217974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1489FF"/>
                          </a:solidFill>
                          <a:effectLst/>
                          <a:latin typeface="Arial Narrow" pitchFamily="34" charset="0"/>
                        </a:rPr>
                        <a:t>5.1 Using SAS Formats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0"/>
                  </a:ext>
                </a:extLst>
              </a:tr>
              <a:tr h="2163657">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5.2 User-Defined Formats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6" name="Picture 28" descr="C:\Users\kaperk\Desktop\CDS_slides\PNG\background.png"/>
          <p:cNvPicPr>
            <a:picLocks noChangeAspect="1" noChangeArrowheads="1"/>
          </p:cNvPicPr>
          <p:nvPr/>
        </p:nvPicPr>
        <p:blipFill>
          <a:blip r:embed="rId4"/>
          <a:srcRect/>
          <a:stretch>
            <a:fillRect/>
          </a:stretch>
        </p:blipFill>
        <p:spPr bwMode="auto">
          <a:xfrm>
            <a:off x="1370013" y="1690688"/>
            <a:ext cx="6400800" cy="4343400"/>
          </a:xfrm>
          <a:prstGeom prst="rect">
            <a:avLst/>
          </a:prstGeom>
          <a:noFill/>
          <a:ln>
            <a:noFill/>
          </a:ln>
          <a:effectLst>
            <a:outerShdw blurRad="63500" sx="102000" sy="102000" algn="ctr" rotWithShape="0">
              <a:srgbClr val="000000">
                <a:alpha val="2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itle Organizer"/>
          <p:cNvSpPr>
            <a:spLocks noGrp="1"/>
          </p:cNvSpPr>
          <p:nvPr>
            <p:ph type="title" idx="4294967295"/>
          </p:nvPr>
        </p:nvSpPr>
        <p:spPr>
          <a:xfrm>
            <a:off x="685800" y="463550"/>
            <a:ext cx="8458200" cy="679450"/>
          </a:xfrm>
        </p:spPr>
        <p:txBody>
          <a:bodyPr/>
          <a:lstStyle/>
          <a:p>
            <a:r>
              <a:rPr lang="en-US"/>
              <a:t>Chapter 5: Formatting Data Values</a:t>
            </a:r>
          </a:p>
        </p:txBody>
      </p:sp>
      <p:graphicFrame>
        <p:nvGraphicFramePr>
          <p:cNvPr id="7" name="Group Organizer"/>
          <p:cNvGraphicFramePr>
            <a:graphicFrameLocks noGrp="1"/>
          </p:cNvGraphicFramePr>
          <p:nvPr/>
        </p:nvGraphicFramePr>
        <p:xfrm>
          <a:off x="1371600" y="1690688"/>
          <a:ext cx="6400800" cy="4343400"/>
        </p:xfrm>
        <a:graphic>
          <a:graphicData uri="http://schemas.openxmlformats.org/drawingml/2006/table">
            <a:tbl>
              <a:tblPr/>
              <a:tblGrid>
                <a:gridCol w="6400800">
                  <a:extLst>
                    <a:ext uri="{9D8B030D-6E8A-4147-A177-3AD203B41FA5}">
                      <a16:colId xmlns:a16="http://schemas.microsoft.com/office/drawing/2014/main" val="20000"/>
                    </a:ext>
                  </a:extLst>
                </a:gridCol>
              </a:tblGrid>
              <a:tr h="2179743">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Narrow" pitchFamily="34" charset="0"/>
                        </a:rPr>
                        <a:t>5.1 Using SAS Formats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63657">
                <a:tc>
                  <a:txBody>
                    <a:bodyPr/>
                    <a:lstStyle/>
                    <a:p>
                      <a:pPr marL="225425" marR="0" lvl="0" indent="0" algn="l"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400" b="1" i="0" u="none" strike="noStrike" cap="none" normalizeH="0" baseline="0" dirty="0">
                          <a:ln>
                            <a:noFill/>
                          </a:ln>
                          <a:solidFill>
                            <a:srgbClr val="1489FF"/>
                          </a:solidFill>
                          <a:effectLst/>
                          <a:latin typeface="Arial Narrow" pitchFamily="34" charset="0"/>
                        </a:rPr>
                        <a:t>5.2 User-Defined Formats</a:t>
                      </a:r>
                    </a:p>
                  </a:txBody>
                  <a:tcPr marT="0" marB="0" anchor="ct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rgbClr val="FFFFFF">
                        <a:alpha val="85000"/>
                      </a:srgbClr>
                    </a:solidFill>
                  </a:tcPr>
                </a:tc>
                <a:extLst>
                  <a:ext uri="{0D108BD9-81ED-4DB2-BD59-A6C34878D82A}">
                    <a16:rowId xmlns:a16="http://schemas.microsoft.com/office/drawing/2014/main" val="10001"/>
                  </a:ext>
                </a:extLst>
              </a:tr>
            </a:tbl>
          </a:graphicData>
        </a:graphic>
      </p:graphicFrame>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Objectives</a:t>
            </a:r>
          </a:p>
        </p:txBody>
      </p:sp>
      <p:sp>
        <p:nvSpPr>
          <p:cNvPr id="29699" name="Rectangle 3"/>
          <p:cNvSpPr>
            <a:spLocks noGrp="1" noChangeArrowheads="1"/>
          </p:cNvSpPr>
          <p:nvPr>
            <p:ph idx="1"/>
          </p:nvPr>
        </p:nvSpPr>
        <p:spPr/>
        <p:txBody>
          <a:bodyPr/>
          <a:lstStyle/>
          <a:p>
            <a:pPr lvl="1"/>
            <a:r>
              <a:rPr lang="en-US"/>
              <a:t>Use the FORMAT procedure to create user-defined formats.</a:t>
            </a:r>
          </a:p>
          <a:p>
            <a:pPr lvl="1"/>
            <a:r>
              <a:rPr lang="en-US"/>
              <a:t>Use a FORMAT statement to apply user-defined formats in a report.</a:t>
            </a:r>
          </a:p>
          <a:p>
            <a:pPr lvl="1"/>
            <a:r>
              <a:rPr lang="en-US"/>
              <a:t>Use formats to recode data values.</a:t>
            </a:r>
          </a:p>
          <a:p>
            <a:pPr lvl="1"/>
            <a:r>
              <a:rPr lang="en-US"/>
              <a:t>Use formats to collapse or aggregate data.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Business Scenario</a:t>
            </a:r>
          </a:p>
        </p:txBody>
      </p:sp>
      <p:sp>
        <p:nvSpPr>
          <p:cNvPr id="30723" name="Rectangle 3"/>
          <p:cNvSpPr>
            <a:spLocks noGrp="1" noChangeArrowheads="1"/>
          </p:cNvSpPr>
          <p:nvPr>
            <p:ph idx="1"/>
          </p:nvPr>
        </p:nvSpPr>
        <p:spPr/>
        <p:txBody>
          <a:bodyPr/>
          <a:lstStyle/>
          <a:p>
            <a:pPr marL="0" indent="0"/>
            <a:r>
              <a:rPr lang="en-US"/>
              <a:t>Display country names instead of country codes in a report. </a:t>
            </a:r>
          </a:p>
          <a:p>
            <a:pPr marL="0" indent="0"/>
            <a:endParaRPr lang="en-US" sz="800"/>
          </a:p>
          <a:p>
            <a:pPr marL="0" indent="0"/>
            <a:r>
              <a:rPr lang="en-US"/>
              <a:t>Current Report (partial output)</a:t>
            </a:r>
          </a:p>
          <a:p>
            <a:pPr marL="0" indent="0"/>
            <a:endParaRPr lang="en-US"/>
          </a:p>
          <a:p>
            <a:pPr marL="0" indent="0"/>
            <a:endParaRPr lang="en-US"/>
          </a:p>
          <a:p>
            <a:pPr marL="0" indent="0"/>
            <a:endParaRPr lang="en-US"/>
          </a:p>
          <a:p>
            <a:pPr marL="0" indent="0"/>
            <a:endParaRPr lang="en-US"/>
          </a:p>
          <a:p>
            <a:pPr marL="0" indent="0"/>
            <a:endParaRPr lang="en-US" sz="800"/>
          </a:p>
          <a:p>
            <a:pPr marL="0" indent="0"/>
            <a:r>
              <a:rPr lang="en-US"/>
              <a:t>Desired Report (partial output)                     </a:t>
            </a:r>
          </a:p>
        </p:txBody>
      </p:sp>
      <p:sp>
        <p:nvSpPr>
          <p:cNvPr id="30724" name="Rectangle 17"/>
          <p:cNvSpPr>
            <a:spLocks noChangeArrowheads="1"/>
          </p:cNvSpPr>
          <p:nvPr/>
        </p:nvSpPr>
        <p:spPr bwMode="auto">
          <a:xfrm>
            <a:off x="760413" y="2390775"/>
            <a:ext cx="7605712" cy="1471613"/>
          </a:xfrm>
          <a:prstGeom prst="rect">
            <a:avLst/>
          </a:prstGeom>
          <a:solidFill>
            <a:srgbClr val="FFFFFF"/>
          </a:solidFill>
          <a:ln w="38100">
            <a:solidFill>
              <a:schemeClr val="tx2"/>
            </a:solidFill>
            <a:miter lim="800000"/>
            <a:headEnd/>
            <a:tailEnd/>
          </a:ln>
        </p:spPr>
        <p:txBody>
          <a:bodyPr lIns="88900" tIns="88900" rIns="88900" bIns="88900">
            <a:spAutoFit/>
          </a:bodyPr>
          <a:lstStyle/>
          <a:p>
            <a:r>
              <a:rPr lang="en-US" sz="1400" b="1">
                <a:solidFill>
                  <a:srgbClr val="000000"/>
                </a:solidFill>
                <a:latin typeface="SAS Monospace" pitchFamily="49" charset="0"/>
              </a:rPr>
              <a:t>                                                  Birth_      Hire_</a:t>
            </a:r>
          </a:p>
          <a:p>
            <a:r>
              <a:rPr lang="en-US" sz="1400" b="1">
                <a:solidFill>
                  <a:srgbClr val="000000"/>
                </a:solidFill>
                <a:latin typeface="SAS Monospace" pitchFamily="49" charset="0"/>
              </a:rPr>
              <a:t> Obs     Employee_ID        Salary    Country       Date       Date</a:t>
            </a:r>
          </a:p>
          <a:p>
            <a:endParaRPr lang="en-US" sz="1400" b="1">
              <a:solidFill>
                <a:srgbClr val="000000"/>
              </a:solidFill>
              <a:latin typeface="SAS Monospace" pitchFamily="49" charset="0"/>
            </a:endParaRPr>
          </a:p>
          <a:p>
            <a:r>
              <a:rPr lang="de-DE" sz="1400" b="1">
                <a:solidFill>
                  <a:srgbClr val="000000"/>
                </a:solidFill>
                <a:latin typeface="SAS Monospace" pitchFamily="49" charset="0"/>
              </a:rPr>
              <a:t>   1          120102      $108,255      AU       AUG1973    JUN1993</a:t>
            </a:r>
          </a:p>
          <a:p>
            <a:r>
              <a:rPr lang="nl-NL" sz="1400" b="1">
                <a:solidFill>
                  <a:srgbClr val="000000"/>
                </a:solidFill>
                <a:latin typeface="SAS Monospace" pitchFamily="49" charset="0"/>
              </a:rPr>
              <a:t>   2          120103       $87,975      AU       JAN1953    JAN1978</a:t>
            </a:r>
          </a:p>
          <a:p>
            <a:r>
              <a:rPr lang="fr-FR" sz="1400" b="1">
                <a:solidFill>
                  <a:srgbClr val="000000"/>
                </a:solidFill>
                <a:latin typeface="SAS Monospace" pitchFamily="49" charset="0"/>
              </a:rPr>
              <a:t>   3          120121       $26,600      AU       AUG1948    JAN1978</a:t>
            </a:r>
          </a:p>
        </p:txBody>
      </p:sp>
      <p:sp>
        <p:nvSpPr>
          <p:cNvPr id="30725" name="AutoShape 11"/>
          <p:cNvSpPr>
            <a:spLocks noChangeArrowheads="1"/>
          </p:cNvSpPr>
          <p:nvPr/>
        </p:nvSpPr>
        <p:spPr bwMode="auto">
          <a:xfrm>
            <a:off x="4681538" y="2609850"/>
            <a:ext cx="1096962" cy="1189038"/>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a:p>
        </p:txBody>
      </p:sp>
      <p:sp>
        <p:nvSpPr>
          <p:cNvPr id="30726" name="Rectangle 20"/>
          <p:cNvSpPr>
            <a:spLocks noChangeArrowheads="1"/>
          </p:cNvSpPr>
          <p:nvPr/>
        </p:nvSpPr>
        <p:spPr bwMode="auto">
          <a:xfrm>
            <a:off x="760413" y="4684713"/>
            <a:ext cx="7605712" cy="1473200"/>
          </a:xfrm>
          <a:prstGeom prst="rect">
            <a:avLst/>
          </a:prstGeom>
          <a:solidFill>
            <a:srgbClr val="FFFFFF"/>
          </a:solidFill>
          <a:ln w="38100">
            <a:solidFill>
              <a:schemeClr val="tx2"/>
            </a:solidFill>
            <a:miter lim="800000"/>
            <a:headEnd/>
            <a:tailEnd/>
          </a:ln>
        </p:spPr>
        <p:txBody>
          <a:bodyPr lIns="88900" tIns="88900" rIns="88900" bIns="88900">
            <a:spAutoFit/>
          </a:bodyPr>
          <a:lstStyle/>
          <a:p>
            <a:r>
              <a:rPr lang="en-US" sz="1400" b="1">
                <a:solidFill>
                  <a:srgbClr val="000000"/>
                </a:solidFill>
                <a:latin typeface="SAS Monospace" pitchFamily="49" charset="0"/>
              </a:rPr>
              <a:t>                                                   Birth_      Hire_</a:t>
            </a:r>
          </a:p>
          <a:p>
            <a:r>
              <a:rPr lang="en-US" sz="1400" b="1">
                <a:solidFill>
                  <a:srgbClr val="000000"/>
                </a:solidFill>
                <a:latin typeface="SAS Monospace" pitchFamily="49" charset="0"/>
              </a:rPr>
              <a:t>Obs     Employee_ID        Salary     Country        Date       Date</a:t>
            </a:r>
          </a:p>
          <a:p>
            <a:endParaRPr lang="en-US" sz="1400" b="1">
              <a:solidFill>
                <a:srgbClr val="000000"/>
              </a:solidFill>
              <a:latin typeface="SAS Monospace" pitchFamily="49" charset="0"/>
            </a:endParaRPr>
          </a:p>
          <a:p>
            <a:r>
              <a:rPr lang="en-US" sz="1400" b="1">
                <a:solidFill>
                  <a:srgbClr val="000000"/>
                </a:solidFill>
                <a:latin typeface="SAS Monospace" pitchFamily="49" charset="0"/>
              </a:rPr>
              <a:t>  1          120102      $108,255    Australia    AUG1973    JUN1993</a:t>
            </a:r>
          </a:p>
          <a:p>
            <a:r>
              <a:rPr lang="en-US" sz="1400" b="1">
                <a:solidFill>
                  <a:srgbClr val="000000"/>
                </a:solidFill>
                <a:latin typeface="SAS Monospace" pitchFamily="49" charset="0"/>
              </a:rPr>
              <a:t>  2          120103       $87,975    Australia    JAN1953    JAN1978</a:t>
            </a:r>
          </a:p>
          <a:p>
            <a:r>
              <a:rPr lang="en-US" sz="1400" b="1">
                <a:solidFill>
                  <a:srgbClr val="000000"/>
                </a:solidFill>
                <a:latin typeface="SAS Monospace" pitchFamily="49" charset="0"/>
              </a:rPr>
              <a:t>  3          120121       $26,600    Australia    AUG1948    JAN1978</a:t>
            </a:r>
          </a:p>
        </p:txBody>
      </p:sp>
      <p:sp>
        <p:nvSpPr>
          <p:cNvPr id="30727" name="AutoShape 12"/>
          <p:cNvSpPr>
            <a:spLocks noChangeArrowheads="1"/>
          </p:cNvSpPr>
          <p:nvPr/>
        </p:nvSpPr>
        <p:spPr bwMode="auto">
          <a:xfrm>
            <a:off x="4681538" y="4887913"/>
            <a:ext cx="1096962" cy="1189037"/>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a:p>
        </p:txBody>
      </p:sp>
      <p:pic>
        <p:nvPicPr>
          <p:cNvPr id="30728" name="Picture 2" descr="\\sashq\root\dept\PSD\GRAPHICS\Illustrations\Arrows\arrow_med_dow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6025" y="3960813"/>
            <a:ext cx="407988"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9" name="Program Name"/>
          <p:cNvSpPr txBox="1">
            <a:spLocks noChangeArrowheads="1"/>
          </p:cNvSpPr>
          <p:nvPr/>
        </p:nvSpPr>
        <p:spPr bwMode="auto">
          <a:xfrm>
            <a:off x="7931150" y="6324600"/>
            <a:ext cx="10033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algn="r"/>
            <a:r>
              <a:rPr lang="en-US" sz="1600" b="1"/>
              <a:t>p105d02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User-Defined Formats: Part 1</a:t>
            </a:r>
          </a:p>
        </p:txBody>
      </p:sp>
      <p:sp>
        <p:nvSpPr>
          <p:cNvPr id="31747" name="Rectangle 3"/>
          <p:cNvSpPr>
            <a:spLocks noGrp="1" noChangeArrowheads="1"/>
          </p:cNvSpPr>
          <p:nvPr>
            <p:ph idx="1"/>
          </p:nvPr>
        </p:nvSpPr>
        <p:spPr>
          <a:xfrm>
            <a:off x="685800" y="1071563"/>
            <a:ext cx="7848600" cy="652462"/>
          </a:xfrm>
        </p:spPr>
        <p:txBody>
          <a:bodyPr/>
          <a:lstStyle/>
          <a:p>
            <a:pPr marL="0" indent="0"/>
            <a:r>
              <a:rPr lang="en-US"/>
              <a:t>Use PROC FORMAT to create a user-defined format.</a:t>
            </a:r>
          </a:p>
        </p:txBody>
      </p:sp>
      <p:sp>
        <p:nvSpPr>
          <p:cNvPr id="31748" name="Rectangle 15"/>
          <p:cNvSpPr>
            <a:spLocks noChangeArrowheads="1"/>
          </p:cNvSpPr>
          <p:nvPr/>
        </p:nvSpPr>
        <p:spPr bwMode="auto">
          <a:xfrm>
            <a:off x="685800" y="1724025"/>
            <a:ext cx="7315200" cy="1673225"/>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a:latin typeface="Courier New" pitchFamily="49" charset="0"/>
              </a:rPr>
              <a:t>proc format;</a:t>
            </a:r>
          </a:p>
          <a:p>
            <a:pPr>
              <a:lnSpc>
                <a:spcPct val="85000"/>
              </a:lnSpc>
            </a:pPr>
            <a:r>
              <a:rPr lang="en-US" b="1">
                <a:latin typeface="Courier New" pitchFamily="49" charset="0"/>
              </a:rPr>
              <a:t>   value $</a:t>
            </a:r>
            <a:r>
              <a:rPr lang="en-US" b="1">
                <a:solidFill>
                  <a:srgbClr val="000000"/>
                </a:solidFill>
                <a:latin typeface="Courier New" pitchFamily="49" charset="0"/>
              </a:rPr>
              <a:t>ctryfmt</a:t>
            </a:r>
            <a:r>
              <a:rPr lang="en-US" b="1">
                <a:latin typeface="Courier New" pitchFamily="49" charset="0"/>
              </a:rPr>
              <a:t>  'AU'='Australia'</a:t>
            </a:r>
          </a:p>
          <a:p>
            <a:pPr>
              <a:lnSpc>
                <a:spcPct val="85000"/>
              </a:lnSpc>
            </a:pPr>
            <a:r>
              <a:rPr lang="en-US" b="1">
                <a:latin typeface="Courier New" pitchFamily="49" charset="0"/>
              </a:rPr>
              <a:t>                   'US'='United States' </a:t>
            </a:r>
          </a:p>
          <a:p>
            <a:pPr>
              <a:lnSpc>
                <a:spcPct val="85000"/>
              </a:lnSpc>
            </a:pPr>
            <a:r>
              <a:rPr lang="en-US" b="1">
                <a:latin typeface="Courier New" pitchFamily="49" charset="0"/>
              </a:rPr>
              <a:t>                  other='Miscoded';</a:t>
            </a:r>
          </a:p>
          <a:p>
            <a:pPr>
              <a:lnSpc>
                <a:spcPct val="85000"/>
              </a:lnSpc>
            </a:pPr>
            <a:r>
              <a:rPr lang="en-US" b="1">
                <a:latin typeface="Courier New" pitchFamily="49" charset="0"/>
              </a:rPr>
              <a:t>run;</a:t>
            </a:r>
          </a:p>
        </p:txBody>
      </p:sp>
      <p:sp>
        <p:nvSpPr>
          <p:cNvPr id="31749" name="Rectangle 16"/>
          <p:cNvSpPr>
            <a:spLocks noChangeArrowheads="1"/>
          </p:cNvSpPr>
          <p:nvPr>
            <p:custDataLst>
              <p:tags r:id="rId1"/>
            </p:custDataLst>
          </p:nvPr>
        </p:nvSpPr>
        <p:spPr bwMode="auto">
          <a:xfrm>
            <a:off x="2403475" y="2079625"/>
            <a:ext cx="148590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31750" name="Rectangle 8"/>
          <p:cNvSpPr>
            <a:spLocks noChangeArrowheads="1"/>
          </p:cNvSpPr>
          <p:nvPr/>
        </p:nvSpPr>
        <p:spPr bwMode="auto">
          <a:xfrm>
            <a:off x="2401888" y="3257550"/>
            <a:ext cx="6056312" cy="2159000"/>
          </a:xfrm>
          <a:prstGeom prst="rect">
            <a:avLst/>
          </a:prstGeom>
          <a:solidFill>
            <a:srgbClr val="CDD9EF"/>
          </a:solidFill>
          <a:ln w="28575">
            <a:solidFill>
              <a:srgbClr val="000000"/>
            </a:solidFill>
            <a:miter lim="800000"/>
            <a:headEnd type="none" w="med" len="lg"/>
            <a:tailEnd type="none" w="med" len="lg"/>
          </a:ln>
          <a:effectLst>
            <a:outerShdw dist="107763" dir="2700000" algn="ctr" rotWithShape="0">
              <a:srgbClr val="C0C0C0"/>
            </a:outerShdw>
          </a:effectLst>
        </p:spPr>
        <p:txBody>
          <a:bodyPr lIns="88900" tIns="152400" rIns="88900" bIns="152400">
            <a:spAutoFit/>
          </a:bodyPr>
          <a:lstStyle/>
          <a:p>
            <a:r>
              <a:rPr lang="en-US" b="1"/>
              <a:t>PROC FORMAT;</a:t>
            </a:r>
          </a:p>
          <a:p>
            <a:r>
              <a:rPr lang="en-US" b="1"/>
              <a:t>        VALUE</a:t>
            </a:r>
            <a:r>
              <a:rPr lang="en-US"/>
              <a:t> </a:t>
            </a:r>
            <a:r>
              <a:rPr lang="en-US" i="1"/>
              <a:t>format-name range1 </a:t>
            </a:r>
            <a:r>
              <a:rPr lang="en-US" b="1" i="1"/>
              <a:t>=</a:t>
            </a:r>
            <a:r>
              <a:rPr lang="en-US" i="1"/>
              <a:t> </a:t>
            </a:r>
            <a:r>
              <a:rPr lang="en-US"/>
              <a:t>'</a:t>
            </a:r>
            <a:r>
              <a:rPr lang="en-US" i="1"/>
              <a:t>label </a:t>
            </a:r>
            <a:r>
              <a:rPr lang="en-US"/>
              <a:t>'</a:t>
            </a:r>
            <a:br>
              <a:rPr lang="en-US" i="1"/>
            </a:br>
            <a:r>
              <a:rPr lang="en-US" i="1"/>
              <a:t>                                           range2 </a:t>
            </a:r>
            <a:r>
              <a:rPr lang="en-US" b="1" i="1"/>
              <a:t>=</a:t>
            </a:r>
            <a:r>
              <a:rPr lang="en-US" i="1"/>
              <a:t> </a:t>
            </a:r>
            <a:r>
              <a:rPr lang="en-US"/>
              <a:t>'</a:t>
            </a:r>
            <a:r>
              <a:rPr lang="en-US" i="1"/>
              <a:t>label </a:t>
            </a:r>
            <a:r>
              <a:rPr lang="en-US"/>
              <a:t>'</a:t>
            </a:r>
            <a:br>
              <a:rPr lang="en-US" i="1"/>
            </a:br>
            <a:r>
              <a:rPr lang="en-US" i="1"/>
              <a:t>                                                     . . . </a:t>
            </a:r>
            <a:r>
              <a:rPr lang="en-US" b="1"/>
              <a:t>;</a:t>
            </a:r>
          </a:p>
          <a:p>
            <a:r>
              <a:rPr lang="en-US" b="1"/>
              <a:t>RUN;</a:t>
            </a:r>
          </a:p>
        </p:txBody>
      </p:sp>
      <p:sp>
        <p:nvSpPr>
          <p:cNvPr id="31751" name="Program Name"/>
          <p:cNvSpPr txBox="1">
            <a:spLocks noChangeArrowheads="1"/>
          </p:cNvSpPr>
          <p:nvPr/>
        </p:nvSpPr>
        <p:spPr bwMode="auto">
          <a:xfrm>
            <a:off x="7931150" y="6324600"/>
            <a:ext cx="10033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algn="r"/>
            <a:r>
              <a:rPr lang="en-US" sz="1600" b="1"/>
              <a:t>p105d03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User-Defined Formats: Part 2</a:t>
            </a:r>
          </a:p>
        </p:txBody>
      </p:sp>
      <p:sp>
        <p:nvSpPr>
          <p:cNvPr id="32771" name="Rectangle 3"/>
          <p:cNvSpPr>
            <a:spLocks noGrp="1" noChangeArrowheads="1"/>
          </p:cNvSpPr>
          <p:nvPr>
            <p:ph idx="1"/>
          </p:nvPr>
        </p:nvSpPr>
        <p:spPr>
          <a:xfrm>
            <a:off x="685800" y="1079500"/>
            <a:ext cx="7848600" cy="1206500"/>
          </a:xfrm>
        </p:spPr>
        <p:txBody>
          <a:bodyPr/>
          <a:lstStyle/>
          <a:p>
            <a:r>
              <a:rPr lang="en-US"/>
              <a:t>Use a FORMAT statement in the PROC PRINT step </a:t>
            </a:r>
            <a:br>
              <a:rPr lang="en-US"/>
            </a:br>
            <a:r>
              <a:rPr lang="en-US"/>
              <a:t>to apply the format to a specific variable.</a:t>
            </a:r>
          </a:p>
        </p:txBody>
      </p:sp>
      <p:sp>
        <p:nvSpPr>
          <p:cNvPr id="32772" name="Rectangle 15"/>
          <p:cNvSpPr>
            <a:spLocks noChangeArrowheads="1"/>
          </p:cNvSpPr>
          <p:nvPr/>
        </p:nvSpPr>
        <p:spPr bwMode="auto">
          <a:xfrm>
            <a:off x="688975" y="2009775"/>
            <a:ext cx="7772400" cy="2300288"/>
          </a:xfrm>
          <a:prstGeom prst="rect">
            <a:avLst/>
          </a:prstGeom>
          <a:solidFill>
            <a:srgbClr val="FFFFFF"/>
          </a:solidFill>
          <a:ln w="38100">
            <a:solidFill>
              <a:schemeClr val="tx2"/>
            </a:solidFill>
            <a:miter lim="800000"/>
            <a:headEnd type="none" w="med" len="lg"/>
            <a:tailEnd type="none" w="med" len="lg"/>
          </a:ln>
        </p:spPr>
        <p:txBody>
          <a:bodyPr lIns="50800" tIns="50800" rIns="50800" bIns="50800">
            <a:spAutoFit/>
          </a:bodyPr>
          <a:lstStyle/>
          <a:p>
            <a:pPr>
              <a:lnSpc>
                <a:spcPct val="85000"/>
              </a:lnSpc>
            </a:pPr>
            <a:r>
              <a:rPr lang="en-US" b="1">
                <a:solidFill>
                  <a:srgbClr val="000000"/>
                </a:solidFill>
                <a:latin typeface="Courier New" pitchFamily="49" charset="0"/>
              </a:rPr>
              <a:t>proc print data=orion.sales;</a:t>
            </a:r>
          </a:p>
          <a:p>
            <a:pPr>
              <a:lnSpc>
                <a:spcPct val="85000"/>
              </a:lnSpc>
            </a:pPr>
            <a:r>
              <a:rPr lang="en-US" b="1">
                <a:solidFill>
                  <a:srgbClr val="000000"/>
                </a:solidFill>
                <a:latin typeface="Courier New" pitchFamily="49" charset="0"/>
              </a:rPr>
              <a:t>   var</a:t>
            </a:r>
            <a:r>
              <a:rPr lang="en-US" b="1">
                <a:latin typeface="Courier New" pitchFamily="49" charset="0"/>
              </a:rPr>
              <a:t> Employee_ID Salary Country </a:t>
            </a:r>
          </a:p>
          <a:p>
            <a:pPr>
              <a:lnSpc>
                <a:spcPct val="85000"/>
              </a:lnSpc>
            </a:pPr>
            <a:r>
              <a:rPr lang="en-US" b="1">
                <a:latin typeface="Courier New" pitchFamily="49" charset="0"/>
              </a:rPr>
              <a:t>       Birth_Date Hire_Date;</a:t>
            </a:r>
          </a:p>
          <a:p>
            <a:pPr>
              <a:lnSpc>
                <a:spcPct val="85000"/>
              </a:lnSpc>
            </a:pPr>
            <a:r>
              <a:rPr lang="en-US" b="1">
                <a:latin typeface="Courier New" pitchFamily="49" charset="0"/>
              </a:rPr>
              <a:t>   format Salary dollar10. </a:t>
            </a:r>
          </a:p>
          <a:p>
            <a:pPr>
              <a:lnSpc>
                <a:spcPct val="85000"/>
              </a:lnSpc>
            </a:pPr>
            <a:r>
              <a:rPr lang="en-US" b="1">
                <a:latin typeface="Courier New" pitchFamily="49" charset="0"/>
              </a:rPr>
              <a:t>          Birth_Date Hire_Date monyy7.</a:t>
            </a:r>
          </a:p>
          <a:p>
            <a:pPr>
              <a:lnSpc>
                <a:spcPct val="85000"/>
              </a:lnSpc>
            </a:pPr>
            <a:r>
              <a:rPr lang="en-US" b="1">
                <a:latin typeface="Courier New" pitchFamily="49" charset="0"/>
              </a:rPr>
              <a:t>          Country $</a:t>
            </a:r>
            <a:r>
              <a:rPr lang="en-US" b="1">
                <a:solidFill>
                  <a:srgbClr val="000000"/>
                </a:solidFill>
                <a:latin typeface="Courier New" pitchFamily="49" charset="0"/>
              </a:rPr>
              <a:t>ctryfmt</a:t>
            </a:r>
            <a:r>
              <a:rPr lang="en-US" b="1">
                <a:latin typeface="Courier New" pitchFamily="49" charset="0"/>
              </a:rPr>
              <a:t>.;</a:t>
            </a:r>
          </a:p>
          <a:p>
            <a:pPr>
              <a:lnSpc>
                <a:spcPct val="85000"/>
              </a:lnSpc>
            </a:pPr>
            <a:r>
              <a:rPr lang="en-US" b="1">
                <a:latin typeface="Courier New" pitchFamily="49" charset="0"/>
              </a:rPr>
              <a:t>run;</a:t>
            </a:r>
          </a:p>
        </p:txBody>
      </p:sp>
      <p:sp>
        <p:nvSpPr>
          <p:cNvPr id="32773" name="Rectangle 1"/>
          <p:cNvSpPr>
            <a:spLocks noChangeArrowheads="1"/>
          </p:cNvSpPr>
          <p:nvPr>
            <p:custDataLst>
              <p:tags r:id="rId1"/>
            </p:custDataLst>
          </p:nvPr>
        </p:nvSpPr>
        <p:spPr bwMode="auto">
          <a:xfrm>
            <a:off x="2520950" y="3609975"/>
            <a:ext cx="3344863" cy="3111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lIns="88900" tIns="88900" rIns="88900" bIns="88900" anchor="ctr"/>
          <a:lstStyle/>
          <a:p>
            <a:pPr algn="ctr"/>
            <a:endParaRPr lang="en-US"/>
          </a:p>
        </p:txBody>
      </p:sp>
      <p:sp>
        <p:nvSpPr>
          <p:cNvPr id="32774" name="Rectangle 4"/>
          <p:cNvSpPr>
            <a:spLocks noChangeArrowheads="1"/>
          </p:cNvSpPr>
          <p:nvPr>
            <p:custDataLst>
              <p:tags r:id="rId2"/>
            </p:custDataLst>
          </p:nvPr>
        </p:nvSpPr>
        <p:spPr bwMode="auto">
          <a:xfrm>
            <a:off x="1243013" y="2987675"/>
            <a:ext cx="4206875" cy="3111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lIns="88900" tIns="88900" rIns="88900" bIns="88900" anchor="ctr"/>
          <a:lstStyle/>
          <a:p>
            <a:pPr algn="ctr"/>
            <a:endParaRPr lang="en-US"/>
          </a:p>
        </p:txBody>
      </p:sp>
      <p:sp>
        <p:nvSpPr>
          <p:cNvPr id="32775" name="Rectangle 5"/>
          <p:cNvSpPr>
            <a:spLocks noChangeArrowheads="1"/>
          </p:cNvSpPr>
          <p:nvPr>
            <p:custDataLst>
              <p:tags r:id="rId3"/>
            </p:custDataLst>
          </p:nvPr>
        </p:nvSpPr>
        <p:spPr bwMode="auto">
          <a:xfrm>
            <a:off x="2520950" y="3298825"/>
            <a:ext cx="5113338" cy="3111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lIns="88900" tIns="88900" rIns="88900" bIns="88900" anchor="ctr"/>
          <a:lstStyle/>
          <a:p>
            <a:pPr algn="ctr"/>
            <a:endParaRPr lang="en-US"/>
          </a:p>
        </p:txBody>
      </p:sp>
      <p:sp>
        <p:nvSpPr>
          <p:cNvPr id="32776" name="Program Name"/>
          <p:cNvSpPr txBox="1">
            <a:spLocks noChangeArrowheads="1"/>
          </p:cNvSpPr>
          <p:nvPr/>
        </p:nvSpPr>
        <p:spPr bwMode="auto">
          <a:xfrm>
            <a:off x="7931150" y="6324600"/>
            <a:ext cx="10033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algn="r"/>
            <a:r>
              <a:rPr lang="en-US" sz="1600" b="1"/>
              <a:t>p105d03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Viewing the Output</a:t>
            </a:r>
          </a:p>
        </p:txBody>
      </p:sp>
      <p:sp>
        <p:nvSpPr>
          <p:cNvPr id="33795" name="Rectangle 3"/>
          <p:cNvSpPr>
            <a:spLocks noGrp="1" noChangeArrowheads="1"/>
          </p:cNvSpPr>
          <p:nvPr>
            <p:ph idx="1"/>
          </p:nvPr>
        </p:nvSpPr>
        <p:spPr/>
        <p:txBody>
          <a:bodyPr/>
          <a:lstStyle/>
          <a:p>
            <a:pPr marL="0" indent="0"/>
            <a:r>
              <a:rPr lang="en-US"/>
              <a:t>Partial PROC PRINT Output</a:t>
            </a:r>
          </a:p>
          <a:p>
            <a:pPr marL="0" indent="0"/>
            <a:endParaRPr lang="en-US"/>
          </a:p>
        </p:txBody>
      </p:sp>
      <p:grpSp>
        <p:nvGrpSpPr>
          <p:cNvPr id="33796" name="Group 2"/>
          <p:cNvGrpSpPr>
            <a:grpSpLocks/>
          </p:cNvGrpSpPr>
          <p:nvPr/>
        </p:nvGrpSpPr>
        <p:grpSpPr bwMode="auto">
          <a:xfrm>
            <a:off x="325438" y="1584325"/>
            <a:ext cx="8478837" cy="2149475"/>
            <a:chOff x="405245" y="1578423"/>
            <a:chExt cx="8478982" cy="2149306"/>
          </a:xfrm>
        </p:grpSpPr>
        <p:sp>
          <p:nvSpPr>
            <p:cNvPr id="33797" name="Rectangle 9"/>
            <p:cNvSpPr>
              <a:spLocks noChangeArrowheads="1"/>
            </p:cNvSpPr>
            <p:nvPr/>
          </p:nvSpPr>
          <p:spPr bwMode="auto">
            <a:xfrm>
              <a:off x="405245" y="1578423"/>
              <a:ext cx="8478982" cy="2149306"/>
            </a:xfrm>
            <a:prstGeom prst="rect">
              <a:avLst/>
            </a:prstGeom>
            <a:solidFill>
              <a:srgbClr val="FFFFFF"/>
            </a:solidFill>
            <a:ln w="38100">
              <a:solidFill>
                <a:schemeClr val="tx2"/>
              </a:solidFill>
              <a:miter lim="800000"/>
              <a:headEnd/>
              <a:tailEnd/>
            </a:ln>
          </p:spPr>
          <p:txBody>
            <a:bodyPr lIns="88900" tIns="88900" rIns="88900" bIns="88900">
              <a:spAutoFit/>
            </a:bodyPr>
            <a:lstStyle/>
            <a:p>
              <a:r>
                <a:rPr lang="en-US" sz="1600" b="1">
                  <a:solidFill>
                    <a:srgbClr val="000000"/>
                  </a:solidFill>
                  <a:latin typeface="SAS Monospace" pitchFamily="49" charset="0"/>
                </a:rPr>
                <a:t>                                                   Birth_      Hire_</a:t>
              </a:r>
            </a:p>
            <a:p>
              <a:r>
                <a:rPr lang="en-US" sz="1600" b="1">
                  <a:solidFill>
                    <a:srgbClr val="000000"/>
                  </a:solidFill>
                  <a:latin typeface="SAS Monospace" pitchFamily="49" charset="0"/>
                </a:rPr>
                <a:t>Obs    Employee_ID        Salary     Country        Date       Date</a:t>
              </a:r>
            </a:p>
            <a:p>
              <a:endParaRPr lang="en-US" sz="1600" b="1">
                <a:solidFill>
                  <a:srgbClr val="000000"/>
                </a:solidFill>
                <a:latin typeface="SAS Monospace" pitchFamily="49" charset="0"/>
              </a:endParaRPr>
            </a:p>
            <a:p>
              <a:r>
                <a:rPr lang="en-US" sz="1600" b="1">
                  <a:solidFill>
                    <a:srgbClr val="000000"/>
                  </a:solidFill>
                  <a:latin typeface="SAS Monospace" pitchFamily="49" charset="0"/>
                </a:rPr>
                <a:t>  1         120102      $108,255    Australia    AUG1973    JUN1993</a:t>
              </a:r>
            </a:p>
            <a:p>
              <a:r>
                <a:rPr lang="en-US" sz="1600" b="1">
                  <a:solidFill>
                    <a:srgbClr val="000000"/>
                  </a:solidFill>
                  <a:latin typeface="SAS Monospace" pitchFamily="49" charset="0"/>
                </a:rPr>
                <a:t>  2         120103       $87,975    Australia    JAN1953    JAN1978</a:t>
              </a:r>
            </a:p>
            <a:p>
              <a:r>
                <a:rPr lang="en-US" sz="1600" b="1">
                  <a:solidFill>
                    <a:srgbClr val="000000"/>
                  </a:solidFill>
                  <a:latin typeface="SAS Monospace" pitchFamily="49" charset="0"/>
                </a:rPr>
                <a:t>  3         120121       $26,600    Australia    AUG1948    JAN1978</a:t>
              </a:r>
            </a:p>
            <a:p>
              <a:r>
                <a:rPr lang="en-US" sz="1600" b="1">
                  <a:solidFill>
                    <a:srgbClr val="000000"/>
                  </a:solidFill>
                  <a:latin typeface="SAS Monospace" pitchFamily="49" charset="0"/>
                </a:rPr>
                <a:t>  4         120122       $27,475    Australia    JUL1958    JUL1982</a:t>
              </a:r>
            </a:p>
            <a:p>
              <a:r>
                <a:rPr lang="en-US" sz="1600" b="1">
                  <a:solidFill>
                    <a:srgbClr val="000000"/>
                  </a:solidFill>
                  <a:latin typeface="SAS Monospace" pitchFamily="49" charset="0"/>
                </a:rPr>
                <a:t>  5         120123       $26,190    Australia    SEP1968    OCT1989</a:t>
              </a:r>
            </a:p>
          </p:txBody>
        </p:sp>
        <p:sp>
          <p:nvSpPr>
            <p:cNvPr id="33798" name="AutoShape 6"/>
            <p:cNvSpPr>
              <a:spLocks noChangeArrowheads="1"/>
            </p:cNvSpPr>
            <p:nvPr/>
          </p:nvSpPr>
          <p:spPr bwMode="auto">
            <a:xfrm>
              <a:off x="4720419" y="1662544"/>
              <a:ext cx="1375581" cy="1982057"/>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463550"/>
            <a:ext cx="7826375" cy="679450"/>
          </a:xfrm>
        </p:spPr>
        <p:txBody>
          <a:bodyPr/>
          <a:lstStyle/>
          <a:p>
            <a:r>
              <a:rPr lang="en-US"/>
              <a:t>VALUE Statement</a:t>
            </a:r>
          </a:p>
        </p:txBody>
      </p:sp>
      <p:sp>
        <p:nvSpPr>
          <p:cNvPr id="34819" name="Rectangle 3"/>
          <p:cNvSpPr>
            <a:spLocks noGrp="1" noChangeArrowheads="1"/>
          </p:cNvSpPr>
          <p:nvPr>
            <p:ph idx="1"/>
          </p:nvPr>
        </p:nvSpPr>
        <p:spPr>
          <a:xfrm>
            <a:off x="685800" y="1066800"/>
            <a:ext cx="7848600" cy="5578475"/>
          </a:xfrm>
        </p:spPr>
        <p:txBody>
          <a:bodyPr/>
          <a:lstStyle/>
          <a:p>
            <a:pPr marL="0" indent="0"/>
            <a:endParaRPr lang="en-US"/>
          </a:p>
          <a:p>
            <a:pPr marL="0" indent="0"/>
            <a:endParaRPr lang="en-US"/>
          </a:p>
          <a:p>
            <a:pPr marL="0" indent="0"/>
            <a:endParaRPr lang="en-US"/>
          </a:p>
          <a:p>
            <a:pPr marL="0" indent="0">
              <a:spcAft>
                <a:spcPts val="488"/>
              </a:spcAft>
            </a:pPr>
            <a:endParaRPr lang="en-US" sz="1200"/>
          </a:p>
          <a:p>
            <a:pPr marL="0" indent="0"/>
            <a:r>
              <a:rPr lang="en-US"/>
              <a:t>A format name</a:t>
            </a:r>
          </a:p>
          <a:p>
            <a:pPr lvl="1"/>
            <a:r>
              <a:rPr lang="en-US"/>
              <a:t>can be up to 32 characters in length</a:t>
            </a:r>
          </a:p>
          <a:p>
            <a:pPr lvl="1"/>
            <a:r>
              <a:rPr lang="en-US"/>
              <a:t>for character formats, must begin with a dollar sign ($), followed by a letter or underscore </a:t>
            </a:r>
          </a:p>
          <a:p>
            <a:pPr lvl="1"/>
            <a:r>
              <a:rPr lang="en-US"/>
              <a:t>for numeric formats, must begin with a letter or underscore</a:t>
            </a:r>
          </a:p>
          <a:p>
            <a:pPr lvl="1"/>
            <a:r>
              <a:rPr lang="en-US"/>
              <a:t>cannot end in a number</a:t>
            </a:r>
          </a:p>
          <a:p>
            <a:pPr lvl="1"/>
            <a:r>
              <a:rPr lang="en-US"/>
              <a:t>cannot be given the name of a SAS format</a:t>
            </a:r>
          </a:p>
          <a:p>
            <a:pPr lvl="1"/>
            <a:r>
              <a:rPr lang="en-US"/>
              <a:t>cannot include a period in the VALUE statement.</a:t>
            </a:r>
          </a:p>
        </p:txBody>
      </p:sp>
      <p:sp>
        <p:nvSpPr>
          <p:cNvPr id="34820" name="Rectangle 8"/>
          <p:cNvSpPr>
            <a:spLocks noChangeArrowheads="1"/>
          </p:cNvSpPr>
          <p:nvPr/>
        </p:nvSpPr>
        <p:spPr bwMode="auto">
          <a:xfrm>
            <a:off x="1362075" y="1143000"/>
            <a:ext cx="4479925" cy="1230313"/>
          </a:xfrm>
          <a:prstGeom prst="rect">
            <a:avLst/>
          </a:prstGeom>
          <a:solidFill>
            <a:srgbClr val="CDD9EF"/>
          </a:solidFill>
          <a:ln w="28575">
            <a:solidFill>
              <a:srgbClr val="000000"/>
            </a:solidFill>
            <a:miter lim="800000"/>
            <a:headEnd type="none" w="med" len="lg"/>
            <a:tailEnd type="none" w="med" len="lg"/>
          </a:ln>
          <a:effectLst>
            <a:outerShdw dist="107763" dir="2700000" algn="ctr" rotWithShape="0">
              <a:srgbClr val="C0C0C0"/>
            </a:outerShdw>
          </a:effectLst>
        </p:spPr>
        <p:txBody>
          <a:bodyPr lIns="88900" tIns="152400" rIns="88900" bIns="152400">
            <a:spAutoFit/>
          </a:bodyPr>
          <a:lstStyle/>
          <a:p>
            <a:r>
              <a:rPr lang="en-US" sz="2000" b="1"/>
              <a:t>VALUE</a:t>
            </a:r>
            <a:r>
              <a:rPr lang="en-US" sz="2000"/>
              <a:t> </a:t>
            </a:r>
            <a:r>
              <a:rPr lang="en-US" sz="2000" i="1"/>
              <a:t>format-name range1=</a:t>
            </a:r>
            <a:r>
              <a:rPr lang="en-US" sz="2000"/>
              <a:t>'</a:t>
            </a:r>
            <a:r>
              <a:rPr lang="en-US" sz="2000" i="1"/>
              <a:t>label </a:t>
            </a:r>
            <a:r>
              <a:rPr lang="en-US" sz="2000"/>
              <a:t>'</a:t>
            </a:r>
            <a:br>
              <a:rPr lang="en-US" sz="2000" i="1"/>
            </a:br>
            <a:r>
              <a:rPr lang="en-US" sz="2000" i="1"/>
              <a:t>                                   range2=</a:t>
            </a:r>
            <a:r>
              <a:rPr lang="en-US" sz="2000"/>
              <a:t>'</a:t>
            </a:r>
            <a:r>
              <a:rPr lang="en-US" sz="2000" i="1"/>
              <a:t>label </a:t>
            </a:r>
            <a:r>
              <a:rPr lang="en-US" sz="2000"/>
              <a:t>'</a:t>
            </a:r>
            <a:br>
              <a:rPr lang="en-US" sz="2000" i="1"/>
            </a:br>
            <a:r>
              <a:rPr lang="en-US" sz="2000" i="1"/>
              <a:t>                                             . . . </a:t>
            </a:r>
            <a:r>
              <a:rPr lang="en-US" sz="2000" b="1"/>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467139"/>
            <a:ext cx="8458200" cy="679450"/>
          </a:xfrm>
        </p:spPr>
        <p:txBody>
          <a:bodyPr/>
          <a:lstStyle/>
          <a:p>
            <a:r>
              <a:rPr lang="en-US" dirty="0"/>
              <a:t>VALUE Statement</a:t>
            </a:r>
          </a:p>
        </p:txBody>
      </p:sp>
      <p:sp>
        <p:nvSpPr>
          <p:cNvPr id="35843" name="Rectangle 3"/>
          <p:cNvSpPr>
            <a:spLocks noGrp="1" noChangeArrowheads="1"/>
          </p:cNvSpPr>
          <p:nvPr>
            <p:ph idx="1"/>
          </p:nvPr>
        </p:nvSpPr>
        <p:spPr>
          <a:xfrm>
            <a:off x="685800" y="1028700"/>
            <a:ext cx="7848600" cy="5430838"/>
          </a:xfrm>
        </p:spPr>
        <p:txBody>
          <a:bodyPr/>
          <a:lstStyle/>
          <a:p>
            <a:pPr marL="0" indent="0"/>
            <a:endParaRPr lang="en-US" i="1"/>
          </a:p>
          <a:p>
            <a:pPr marL="0" indent="0"/>
            <a:endParaRPr lang="en-US" i="1"/>
          </a:p>
          <a:p>
            <a:pPr marL="0" indent="0"/>
            <a:endParaRPr lang="en-US" i="1"/>
          </a:p>
          <a:p>
            <a:pPr marL="0" indent="0">
              <a:spcAft>
                <a:spcPts val="488"/>
              </a:spcAft>
            </a:pPr>
            <a:endParaRPr lang="en-US" sz="1400" i="1"/>
          </a:p>
          <a:p>
            <a:pPr marL="0" indent="0"/>
            <a:r>
              <a:rPr lang="en-US"/>
              <a:t>Each</a:t>
            </a:r>
            <a:r>
              <a:rPr lang="en-US" i="1"/>
              <a:t> </a:t>
            </a:r>
            <a:r>
              <a:rPr lang="en-US"/>
              <a:t>range</a:t>
            </a:r>
            <a:r>
              <a:rPr lang="en-US" i="1"/>
              <a:t> </a:t>
            </a:r>
            <a:r>
              <a:rPr lang="en-US"/>
              <a:t>can be</a:t>
            </a:r>
          </a:p>
          <a:p>
            <a:pPr lvl="1"/>
            <a:r>
              <a:rPr lang="en-US"/>
              <a:t>a single value</a:t>
            </a:r>
          </a:p>
          <a:p>
            <a:pPr lvl="1"/>
            <a:r>
              <a:rPr lang="en-US"/>
              <a:t>a range of values</a:t>
            </a:r>
          </a:p>
          <a:p>
            <a:pPr lvl="1"/>
            <a:r>
              <a:rPr lang="en-US"/>
              <a:t>a list of values.</a:t>
            </a:r>
            <a:r>
              <a:rPr lang="en-US" i="1"/>
              <a:t> </a:t>
            </a:r>
          </a:p>
          <a:p>
            <a:pPr marL="0" indent="0"/>
            <a:r>
              <a:rPr lang="en-US"/>
              <a:t>Labels</a:t>
            </a:r>
          </a:p>
          <a:p>
            <a:pPr lvl="1"/>
            <a:r>
              <a:rPr lang="en-US"/>
              <a:t>can be up to 32,767 characters in length</a:t>
            </a:r>
          </a:p>
          <a:p>
            <a:pPr lvl="1"/>
            <a:r>
              <a:rPr lang="en-US"/>
              <a:t>are enclosed in quotation marks.</a:t>
            </a:r>
          </a:p>
        </p:txBody>
      </p:sp>
      <p:sp>
        <p:nvSpPr>
          <p:cNvPr id="35844" name="Rectangle 8"/>
          <p:cNvSpPr>
            <a:spLocks noChangeArrowheads="1"/>
          </p:cNvSpPr>
          <p:nvPr/>
        </p:nvSpPr>
        <p:spPr bwMode="auto">
          <a:xfrm>
            <a:off x="1362075" y="1143000"/>
            <a:ext cx="4479925" cy="1230313"/>
          </a:xfrm>
          <a:prstGeom prst="rect">
            <a:avLst/>
          </a:prstGeom>
          <a:solidFill>
            <a:srgbClr val="CDD9EF"/>
          </a:solidFill>
          <a:ln w="28575">
            <a:solidFill>
              <a:srgbClr val="000000"/>
            </a:solidFill>
            <a:miter lim="800000"/>
            <a:headEnd type="none" w="med" len="lg"/>
            <a:tailEnd type="none" w="med" len="lg"/>
          </a:ln>
          <a:effectLst>
            <a:outerShdw dist="107763" dir="2700000" algn="ctr" rotWithShape="0">
              <a:srgbClr val="C0C0C0"/>
            </a:outerShdw>
          </a:effectLst>
        </p:spPr>
        <p:txBody>
          <a:bodyPr lIns="88900" tIns="152400" rIns="88900" bIns="152400">
            <a:spAutoFit/>
          </a:bodyPr>
          <a:lstStyle/>
          <a:p>
            <a:r>
              <a:rPr lang="en-US" sz="2000" b="1"/>
              <a:t>VALUE</a:t>
            </a:r>
            <a:r>
              <a:rPr lang="en-US" sz="2000"/>
              <a:t> </a:t>
            </a:r>
            <a:r>
              <a:rPr lang="en-US" sz="2000" i="1"/>
              <a:t>format-name range1=</a:t>
            </a:r>
            <a:r>
              <a:rPr lang="en-US" sz="2000"/>
              <a:t>'</a:t>
            </a:r>
            <a:r>
              <a:rPr lang="en-US" sz="2000" i="1"/>
              <a:t>label </a:t>
            </a:r>
            <a:r>
              <a:rPr lang="en-US" sz="2000"/>
              <a:t>'</a:t>
            </a:r>
            <a:br>
              <a:rPr lang="en-US" sz="2000" i="1"/>
            </a:br>
            <a:r>
              <a:rPr lang="en-US" sz="2000" i="1"/>
              <a:t>                                   range2=</a:t>
            </a:r>
            <a:r>
              <a:rPr lang="en-US" sz="2000"/>
              <a:t>'</a:t>
            </a:r>
            <a:r>
              <a:rPr lang="en-US" sz="2000" i="1"/>
              <a:t>label </a:t>
            </a:r>
            <a:r>
              <a:rPr lang="en-US" sz="2000"/>
              <a:t>'</a:t>
            </a:r>
            <a:br>
              <a:rPr lang="en-US" sz="2000" i="1"/>
            </a:br>
            <a:r>
              <a:rPr lang="en-US" sz="2000" i="1"/>
              <a:t>                                             . . . </a:t>
            </a:r>
            <a:r>
              <a:rPr lang="en-US" sz="2000" b="1"/>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5.03 Multiple Answer Poll</a:t>
            </a:r>
          </a:p>
        </p:txBody>
      </p:sp>
      <p:sp>
        <p:nvSpPr>
          <p:cNvPr id="36867" name="Rectangle 3"/>
          <p:cNvSpPr>
            <a:spLocks noGrp="1" noChangeArrowheads="1"/>
          </p:cNvSpPr>
          <p:nvPr>
            <p:ph idx="1"/>
          </p:nvPr>
        </p:nvSpPr>
        <p:spPr/>
        <p:txBody>
          <a:bodyPr/>
          <a:lstStyle/>
          <a:p>
            <a:pPr marL="0" indent="0"/>
            <a:r>
              <a:rPr lang="en-US" dirty="0"/>
              <a:t>Which names are invalid for user-defined formats?</a:t>
            </a:r>
          </a:p>
          <a:p>
            <a:pPr marL="0" indent="0"/>
            <a:endParaRPr lang="en-US" sz="800" b="1" dirty="0"/>
          </a:p>
          <a:p>
            <a:pPr marL="579438" lvl="1" indent="-465138">
              <a:buClr>
                <a:schemeClr val="tx1"/>
              </a:buClr>
              <a:buSzTx/>
              <a:buFont typeface="Wingdings" pitchFamily="2" charset="2"/>
              <a:buAutoNum type="alphaLcPeriod"/>
            </a:pPr>
            <a:r>
              <a:rPr lang="en-US" dirty="0"/>
              <a:t>$</a:t>
            </a:r>
            <a:r>
              <a:rPr lang="en-US" dirty="0" err="1"/>
              <a:t>stfmt</a:t>
            </a:r>
            <a:endParaRPr lang="en-US" dirty="0">
              <a:latin typeface="Arial"/>
            </a:endParaRPr>
          </a:p>
          <a:p>
            <a:pPr marL="579438" lvl="1" indent="-465138">
              <a:buClr>
                <a:schemeClr val="tx1"/>
              </a:buClr>
              <a:buSzTx/>
              <a:buFont typeface="Wingdings" pitchFamily="2" charset="2"/>
              <a:buAutoNum type="alphaLcPeriod"/>
            </a:pPr>
            <a:r>
              <a:rPr lang="en-US" dirty="0"/>
              <a:t>$3levels</a:t>
            </a:r>
          </a:p>
          <a:p>
            <a:pPr marL="579438" lvl="1" indent="-465138">
              <a:buClr>
                <a:schemeClr val="tx1"/>
              </a:buClr>
              <a:buSzTx/>
              <a:buFont typeface="Wingdings" pitchFamily="2" charset="2"/>
              <a:buAutoNum type="alphaLcPeriod"/>
            </a:pPr>
            <a:r>
              <a:rPr lang="en-US" dirty="0"/>
              <a:t>_4years</a:t>
            </a:r>
          </a:p>
          <a:p>
            <a:pPr marL="579438" lvl="1" indent="-465138">
              <a:buClr>
                <a:schemeClr val="tx1"/>
              </a:buClr>
              <a:buSzTx/>
              <a:buFont typeface="Wingdings" pitchFamily="2" charset="2"/>
              <a:buAutoNum type="alphaLcPeriod"/>
            </a:pPr>
            <a:r>
              <a:rPr lang="en-US" dirty="0" err="1"/>
              <a:t>salranges</a:t>
            </a:r>
            <a:endParaRPr lang="en-US" dirty="0">
              <a:latin typeface="Arial"/>
            </a:endParaRPr>
          </a:p>
          <a:p>
            <a:pPr marL="579438" lvl="1" indent="-465138">
              <a:buClr>
                <a:schemeClr val="tx1"/>
              </a:buClr>
              <a:buSzTx/>
              <a:buFont typeface="Wingdings" pitchFamily="2" charset="2"/>
              <a:buAutoNum type="alphaLcPeriod"/>
            </a:pPr>
            <a:r>
              <a:rPr lang="en-US" dirty="0"/>
              <a:t>dollar</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5.03 Multiple Answer Poll – Correct Answer</a:t>
            </a:r>
          </a:p>
        </p:txBody>
      </p:sp>
      <p:sp>
        <p:nvSpPr>
          <p:cNvPr id="37891" name="Rectangle 3"/>
          <p:cNvSpPr>
            <a:spLocks noGrp="1" noChangeArrowheads="1"/>
          </p:cNvSpPr>
          <p:nvPr>
            <p:ph idx="1"/>
          </p:nvPr>
        </p:nvSpPr>
        <p:spPr>
          <a:xfrm>
            <a:off x="685800" y="1071563"/>
            <a:ext cx="7589838" cy="5405437"/>
          </a:xfrm>
        </p:spPr>
        <p:txBody>
          <a:bodyPr/>
          <a:lstStyle/>
          <a:p>
            <a:pPr marL="0" indent="0"/>
            <a:r>
              <a:rPr lang="en-US"/>
              <a:t>Which names are invalid for user-defined formats?</a:t>
            </a:r>
          </a:p>
          <a:p>
            <a:pPr marL="0" indent="0"/>
            <a:endParaRPr lang="en-US" sz="800" b="1"/>
          </a:p>
          <a:p>
            <a:pPr marL="579438" lvl="1" indent="-465138">
              <a:buClr>
                <a:schemeClr val="tx1"/>
              </a:buClr>
              <a:buSzTx/>
              <a:buFont typeface="Wingdings" pitchFamily="2" charset="2"/>
              <a:buAutoNum type="alphaLcPeriod"/>
            </a:pPr>
            <a:r>
              <a:rPr lang="en-US"/>
              <a:t>$stfmt</a:t>
            </a:r>
            <a:endParaRPr lang="en-US">
              <a:latin typeface="Arial"/>
            </a:endParaRPr>
          </a:p>
          <a:p>
            <a:pPr marL="579438" lvl="1" indent="-465138">
              <a:buClr>
                <a:schemeClr val="tx1"/>
              </a:buClr>
              <a:buSzTx/>
              <a:buFont typeface="Wingdings" pitchFamily="2" charset="2"/>
              <a:buAutoNum type="alphaLcPeriod"/>
            </a:pPr>
            <a:r>
              <a:rPr lang="en-US"/>
              <a:t>$3levels</a:t>
            </a:r>
          </a:p>
          <a:p>
            <a:pPr marL="579438" lvl="1" indent="-465138">
              <a:buClr>
                <a:schemeClr val="tx1"/>
              </a:buClr>
              <a:buSzTx/>
              <a:buFont typeface="Wingdings" pitchFamily="2" charset="2"/>
              <a:buAutoNum type="alphaLcPeriod"/>
            </a:pPr>
            <a:r>
              <a:rPr lang="en-US"/>
              <a:t>_4years</a:t>
            </a:r>
          </a:p>
          <a:p>
            <a:pPr marL="579438" lvl="1" indent="-465138">
              <a:buClr>
                <a:schemeClr val="tx1"/>
              </a:buClr>
              <a:buSzTx/>
              <a:buFont typeface="Wingdings" pitchFamily="2" charset="2"/>
              <a:buAutoNum type="alphaLcPeriod"/>
            </a:pPr>
            <a:r>
              <a:rPr lang="en-US"/>
              <a:t>salranges</a:t>
            </a:r>
            <a:endParaRPr lang="en-US">
              <a:latin typeface="Arial"/>
            </a:endParaRPr>
          </a:p>
          <a:p>
            <a:pPr marL="579438" lvl="1" indent="-465138">
              <a:buClr>
                <a:schemeClr val="tx1"/>
              </a:buClr>
              <a:buSzTx/>
              <a:buFont typeface="Wingdings" pitchFamily="2" charset="2"/>
              <a:buAutoNum type="alphaLcPeriod"/>
            </a:pPr>
            <a:r>
              <a:rPr lang="en-US"/>
              <a:t>dollar</a:t>
            </a:r>
          </a:p>
          <a:p>
            <a:pPr marL="579438" lvl="1" indent="-465138">
              <a:buClr>
                <a:schemeClr val="tx1"/>
              </a:buClr>
              <a:buSzTx/>
              <a:buFont typeface="Wingdings" pitchFamily="2" charset="2"/>
              <a:buAutoNum type="alphaLcPeriod"/>
            </a:pPr>
            <a:endParaRPr lang="en-US" sz="1100"/>
          </a:p>
          <a:p>
            <a:pPr marL="0" indent="0"/>
            <a:r>
              <a:rPr lang="en-US" b="1"/>
              <a:t>Character formats must have a dollar sign </a:t>
            </a:r>
            <a:br>
              <a:rPr lang="en-US" b="1"/>
            </a:br>
            <a:r>
              <a:rPr lang="en-US" b="1"/>
              <a:t>as the first character and a letter or underscore </a:t>
            </a:r>
            <a:br>
              <a:rPr lang="en-US" b="1"/>
            </a:br>
            <a:r>
              <a:rPr lang="en-US" b="1"/>
              <a:t>as the second character.</a:t>
            </a:r>
          </a:p>
          <a:p>
            <a:pPr marL="0" indent="0">
              <a:spcBef>
                <a:spcPct val="50000"/>
              </a:spcBef>
            </a:pPr>
            <a:r>
              <a:rPr lang="en-US" b="1"/>
              <a:t>User-defined formats cannot be given the name </a:t>
            </a:r>
            <a:br>
              <a:rPr lang="en-US" b="1"/>
            </a:br>
            <a:r>
              <a:rPr lang="en-US" b="1"/>
              <a:t>of a format provided by SAS.</a:t>
            </a:r>
            <a:endParaRPr lang="en-US"/>
          </a:p>
        </p:txBody>
      </p:sp>
      <p:sp>
        <p:nvSpPr>
          <p:cNvPr id="37892" name="Oval 4"/>
          <p:cNvSpPr>
            <a:spLocks noChangeArrowheads="1"/>
          </p:cNvSpPr>
          <p:nvPr/>
        </p:nvSpPr>
        <p:spPr bwMode="auto">
          <a:xfrm>
            <a:off x="666750" y="2035175"/>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noProof="1">
              <a:solidFill>
                <a:srgbClr val="000000"/>
              </a:solidFill>
            </a:endParaRPr>
          </a:p>
        </p:txBody>
      </p:sp>
      <p:sp>
        <p:nvSpPr>
          <p:cNvPr id="37893" name="Oval 5"/>
          <p:cNvSpPr>
            <a:spLocks noChangeArrowheads="1"/>
          </p:cNvSpPr>
          <p:nvPr/>
        </p:nvSpPr>
        <p:spPr bwMode="auto">
          <a:xfrm>
            <a:off x="666750" y="3338513"/>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noProof="1">
              <a:solidFill>
                <a:srgbClr val="000000"/>
              </a:solidFill>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Objectives</a:t>
            </a:r>
          </a:p>
        </p:txBody>
      </p:sp>
      <p:sp>
        <p:nvSpPr>
          <p:cNvPr id="10243" name="Content Placeholder 2"/>
          <p:cNvSpPr>
            <a:spLocks noGrp="1"/>
          </p:cNvSpPr>
          <p:nvPr>
            <p:ph idx="1"/>
          </p:nvPr>
        </p:nvSpPr>
        <p:spPr/>
        <p:txBody>
          <a:bodyPr/>
          <a:lstStyle/>
          <a:p>
            <a:pPr lvl="1"/>
            <a:r>
              <a:rPr lang="en-US"/>
              <a:t>Describe SAS formats.</a:t>
            </a:r>
          </a:p>
          <a:p>
            <a:pPr lvl="1"/>
            <a:r>
              <a:rPr lang="en-US"/>
              <a:t>Apply SAS formats with the FORMAT statement.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Defining a Character Format</a:t>
            </a:r>
          </a:p>
        </p:txBody>
      </p:sp>
      <p:sp>
        <p:nvSpPr>
          <p:cNvPr id="38915" name="Rectangle 3"/>
          <p:cNvSpPr>
            <a:spLocks noGrp="1" noChangeArrowheads="1"/>
          </p:cNvSpPr>
          <p:nvPr>
            <p:ph idx="1"/>
          </p:nvPr>
        </p:nvSpPr>
        <p:spPr>
          <a:xfrm>
            <a:off x="685800" y="1071563"/>
            <a:ext cx="7848600" cy="5575300"/>
          </a:xfrm>
        </p:spPr>
        <p:txBody>
          <a:bodyPr/>
          <a:lstStyle/>
          <a:p>
            <a:pPr marL="0" indent="0"/>
            <a:endParaRPr lang="en-US"/>
          </a:p>
          <a:p>
            <a:pPr marL="0" indent="0"/>
            <a:endParaRPr lang="en-US"/>
          </a:p>
          <a:p>
            <a:pPr marL="0" indent="0"/>
            <a:endParaRPr lang="en-US"/>
          </a:p>
          <a:p>
            <a:pPr marL="0" indent="0"/>
            <a:endParaRPr lang="en-US"/>
          </a:p>
          <a:p>
            <a:pPr marL="0" indent="0"/>
            <a:endParaRPr lang="en-US"/>
          </a:p>
          <a:p>
            <a:pPr marL="0" indent="0"/>
            <a:endParaRPr lang="en-US"/>
          </a:p>
          <a:p>
            <a:pPr marL="0" indent="0"/>
            <a:endParaRPr lang="en-US"/>
          </a:p>
          <a:p>
            <a:pPr marL="0" indent="0"/>
            <a:endParaRPr lang="en-US"/>
          </a:p>
          <a:p>
            <a:pPr marL="0" indent="0"/>
            <a:endParaRPr lang="en-US"/>
          </a:p>
          <a:p>
            <a:pPr marL="0" indent="0"/>
            <a:r>
              <a:rPr lang="en-US"/>
              <a:t>The OTHER keyword includes all values </a:t>
            </a:r>
            <a:br>
              <a:rPr lang="en-US"/>
            </a:br>
            <a:r>
              <a:rPr lang="en-US"/>
              <a:t>that do not match any other value or range.</a:t>
            </a:r>
          </a:p>
        </p:txBody>
      </p:sp>
      <p:sp>
        <p:nvSpPr>
          <p:cNvPr id="38916" name="Rectangle 6"/>
          <p:cNvSpPr>
            <a:spLocks noChangeArrowheads="1"/>
          </p:cNvSpPr>
          <p:nvPr/>
        </p:nvSpPr>
        <p:spPr bwMode="auto">
          <a:xfrm>
            <a:off x="685800" y="2427288"/>
            <a:ext cx="7772400" cy="16954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a:solidFill>
                  <a:srgbClr val="000000"/>
                </a:solidFill>
                <a:latin typeface="Courier New" pitchFamily="49" charset="0"/>
              </a:rPr>
              <a:t>proc format;</a:t>
            </a:r>
          </a:p>
          <a:p>
            <a:pPr>
              <a:lnSpc>
                <a:spcPct val="85000"/>
              </a:lnSpc>
            </a:pPr>
            <a:r>
              <a:rPr lang="en-US" b="1">
                <a:solidFill>
                  <a:srgbClr val="000000"/>
                </a:solidFill>
                <a:latin typeface="Courier New" pitchFamily="49" charset="0"/>
              </a:rPr>
              <a:t>   value $ctryfmt</a:t>
            </a:r>
            <a:r>
              <a:rPr lang="en-US" b="1">
                <a:latin typeface="Courier New" pitchFamily="49" charset="0"/>
              </a:rPr>
              <a:t> 'AU'='Australia'</a:t>
            </a:r>
          </a:p>
          <a:p>
            <a:pPr>
              <a:lnSpc>
                <a:spcPct val="85000"/>
              </a:lnSpc>
            </a:pPr>
            <a:r>
              <a:rPr lang="en-US" b="1">
                <a:latin typeface="Courier New" pitchFamily="49" charset="0"/>
              </a:rPr>
              <a:t>                  'US'='United States'</a:t>
            </a:r>
          </a:p>
          <a:p>
            <a:pPr>
              <a:lnSpc>
                <a:spcPct val="85000"/>
              </a:lnSpc>
            </a:pPr>
            <a:r>
              <a:rPr lang="en-US" b="1">
                <a:latin typeface="Courier New" pitchFamily="49" charset="0"/>
              </a:rPr>
              <a:t>                 other='Miscoded';</a:t>
            </a:r>
          </a:p>
          <a:p>
            <a:pPr>
              <a:lnSpc>
                <a:spcPct val="85000"/>
              </a:lnSpc>
            </a:pPr>
            <a:r>
              <a:rPr lang="en-US" b="1">
                <a:latin typeface="Courier New" pitchFamily="49" charset="0"/>
              </a:rPr>
              <a:t>run;</a:t>
            </a:r>
          </a:p>
        </p:txBody>
      </p:sp>
      <p:sp>
        <p:nvSpPr>
          <p:cNvPr id="38917" name="Rectangle 7"/>
          <p:cNvSpPr>
            <a:spLocks noChangeArrowheads="1"/>
          </p:cNvSpPr>
          <p:nvPr/>
        </p:nvSpPr>
        <p:spPr bwMode="auto">
          <a:xfrm>
            <a:off x="2365375" y="1133475"/>
            <a:ext cx="1371600" cy="1106488"/>
          </a:xfrm>
          <a:prstGeom prst="rect">
            <a:avLst/>
          </a:prstGeom>
          <a:solidFill>
            <a:srgbClr val="009900"/>
          </a:solidFill>
          <a:ln w="19050">
            <a:solidFill>
              <a:srgbClr val="000000"/>
            </a:solidFill>
            <a:miter lim="800000"/>
            <a:headEnd type="none" w="med" len="lg"/>
            <a:tailEnd type="none" w="med" len="lg"/>
          </a:ln>
        </p:spPr>
        <p:txBody>
          <a:bodyPr tIns="91440" bIns="91440" anchor="ctr">
            <a:spAutoFit/>
          </a:bodyPr>
          <a:lstStyle/>
          <a:p>
            <a:r>
              <a:rPr lang="en-US" sz="2000" b="1">
                <a:solidFill>
                  <a:srgbClr val="FFFFFF"/>
                </a:solidFill>
              </a:rPr>
              <a:t>character format name</a:t>
            </a:r>
          </a:p>
        </p:txBody>
      </p:sp>
      <p:sp>
        <p:nvSpPr>
          <p:cNvPr id="38918" name="Line 8"/>
          <p:cNvSpPr>
            <a:spLocks noChangeShapeType="1"/>
          </p:cNvSpPr>
          <p:nvPr/>
        </p:nvSpPr>
        <p:spPr bwMode="auto">
          <a:xfrm>
            <a:off x="3182938" y="2233613"/>
            <a:ext cx="0" cy="542925"/>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a:p>
        </p:txBody>
      </p:sp>
      <p:sp>
        <p:nvSpPr>
          <p:cNvPr id="38919" name="Rectangle 9"/>
          <p:cNvSpPr>
            <a:spLocks noChangeArrowheads="1"/>
          </p:cNvSpPr>
          <p:nvPr/>
        </p:nvSpPr>
        <p:spPr bwMode="auto">
          <a:xfrm>
            <a:off x="3776663" y="4243388"/>
            <a:ext cx="1331912" cy="400050"/>
          </a:xfrm>
          <a:prstGeom prst="rect">
            <a:avLst/>
          </a:prstGeom>
          <a:solidFill>
            <a:srgbClr val="009900"/>
          </a:solidFill>
          <a:ln w="19050">
            <a:solidFill>
              <a:srgbClr val="000000"/>
            </a:solidFill>
            <a:miter lim="800000"/>
            <a:headEnd type="none" w="med" len="lg"/>
            <a:tailEnd type="none" w="med" len="lg"/>
          </a:ln>
        </p:spPr>
        <p:txBody>
          <a:bodyPr lIns="45720" rIns="45720" anchor="ctr">
            <a:spAutoFit/>
          </a:bodyPr>
          <a:lstStyle/>
          <a:p>
            <a:pPr algn="ctr"/>
            <a:r>
              <a:rPr lang="en-US" sz="2000" b="1">
                <a:solidFill>
                  <a:srgbClr val="FFFFFF"/>
                </a:solidFill>
              </a:rPr>
              <a:t>keyword</a:t>
            </a:r>
          </a:p>
        </p:txBody>
      </p:sp>
      <p:sp>
        <p:nvSpPr>
          <p:cNvPr id="38920" name="Line 10"/>
          <p:cNvSpPr>
            <a:spLocks noChangeShapeType="1"/>
          </p:cNvSpPr>
          <p:nvPr/>
        </p:nvSpPr>
        <p:spPr bwMode="auto">
          <a:xfrm flipV="1">
            <a:off x="4435475" y="3697288"/>
            <a:ext cx="0" cy="542925"/>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a:p>
        </p:txBody>
      </p:sp>
      <p:sp>
        <p:nvSpPr>
          <p:cNvPr id="38921" name="Rectangle 11"/>
          <p:cNvSpPr>
            <a:spLocks noChangeArrowheads="1"/>
          </p:cNvSpPr>
          <p:nvPr/>
        </p:nvSpPr>
        <p:spPr bwMode="auto">
          <a:xfrm>
            <a:off x="5362575" y="4243388"/>
            <a:ext cx="992188" cy="400050"/>
          </a:xfrm>
          <a:prstGeom prst="rect">
            <a:avLst/>
          </a:prstGeom>
          <a:solidFill>
            <a:srgbClr val="009900"/>
          </a:solidFill>
          <a:ln w="19050">
            <a:solidFill>
              <a:srgbClr val="000000"/>
            </a:solidFill>
            <a:miter lim="800000"/>
            <a:headEnd type="none" w="med" len="lg"/>
            <a:tailEnd type="none" w="med" len="lg"/>
          </a:ln>
        </p:spPr>
        <p:txBody>
          <a:bodyPr lIns="45720" rIns="45720" anchor="ctr">
            <a:spAutoFit/>
          </a:bodyPr>
          <a:lstStyle/>
          <a:p>
            <a:pPr algn="ctr"/>
            <a:r>
              <a:rPr lang="en-US" sz="2000" b="1">
                <a:solidFill>
                  <a:srgbClr val="FFFFFF"/>
                </a:solidFill>
              </a:rPr>
              <a:t>labels</a:t>
            </a:r>
          </a:p>
        </p:txBody>
      </p:sp>
      <p:sp>
        <p:nvSpPr>
          <p:cNvPr id="38922" name="Line 12"/>
          <p:cNvSpPr>
            <a:spLocks noChangeShapeType="1"/>
          </p:cNvSpPr>
          <p:nvPr/>
        </p:nvSpPr>
        <p:spPr bwMode="auto">
          <a:xfrm flipV="1">
            <a:off x="5856288" y="3695700"/>
            <a:ext cx="0" cy="542925"/>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a:p>
        </p:txBody>
      </p:sp>
      <p:sp>
        <p:nvSpPr>
          <p:cNvPr id="38923" name="Text Box 13"/>
          <p:cNvSpPr txBox="1">
            <a:spLocks noChangeArrowheads="1"/>
          </p:cNvSpPr>
          <p:nvPr/>
        </p:nvSpPr>
        <p:spPr bwMode="auto">
          <a:xfrm>
            <a:off x="7934325" y="6324600"/>
            <a:ext cx="99853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algn="r"/>
            <a:r>
              <a:rPr lang="en-US" sz="1600" b="1"/>
              <a:t>p105d03</a:t>
            </a:r>
          </a:p>
        </p:txBody>
      </p:sp>
      <p:sp>
        <p:nvSpPr>
          <p:cNvPr id="38924" name="Rectangle 14"/>
          <p:cNvSpPr>
            <a:spLocks noChangeArrowheads="1"/>
          </p:cNvSpPr>
          <p:nvPr/>
        </p:nvSpPr>
        <p:spPr bwMode="auto">
          <a:xfrm>
            <a:off x="3883025" y="1133475"/>
            <a:ext cx="1371600" cy="1106488"/>
          </a:xfrm>
          <a:prstGeom prst="rect">
            <a:avLst/>
          </a:prstGeom>
          <a:solidFill>
            <a:srgbClr val="009900"/>
          </a:solidFill>
          <a:ln w="19050">
            <a:solidFill>
              <a:srgbClr val="000000"/>
            </a:solidFill>
            <a:miter lim="800000"/>
            <a:headEnd type="none" w="med" len="lg"/>
            <a:tailEnd type="none" w="med" len="lg"/>
          </a:ln>
        </p:spPr>
        <p:txBody>
          <a:bodyPr tIns="91440" bIns="91440" anchor="ctr">
            <a:spAutoFit/>
          </a:bodyPr>
          <a:lstStyle/>
          <a:p>
            <a:r>
              <a:rPr lang="en-US" sz="2000" b="1">
                <a:solidFill>
                  <a:srgbClr val="FFFFFF"/>
                </a:solidFill>
              </a:rPr>
              <a:t>discrete character values</a:t>
            </a:r>
          </a:p>
        </p:txBody>
      </p:sp>
      <p:sp>
        <p:nvSpPr>
          <p:cNvPr id="38925" name="Line 15"/>
          <p:cNvSpPr>
            <a:spLocks noChangeShapeType="1"/>
          </p:cNvSpPr>
          <p:nvPr/>
        </p:nvSpPr>
        <p:spPr bwMode="auto">
          <a:xfrm>
            <a:off x="4411663" y="2243138"/>
            <a:ext cx="0" cy="542925"/>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t>Applying a Format</a:t>
            </a:r>
          </a:p>
        </p:txBody>
      </p:sp>
      <p:sp>
        <p:nvSpPr>
          <p:cNvPr id="3" name="Content Placeholder 2"/>
          <p:cNvSpPr>
            <a:spLocks noGrp="1"/>
          </p:cNvSpPr>
          <p:nvPr>
            <p:ph idx="1"/>
          </p:nvPr>
        </p:nvSpPr>
        <p:spPr>
          <a:xfrm>
            <a:off x="685800" y="1074738"/>
            <a:ext cx="7848600" cy="5021262"/>
          </a:xfrm>
        </p:spPr>
        <p:txBody>
          <a:bodyPr/>
          <a:lstStyle/>
          <a:p>
            <a:pPr marL="0" indent="0">
              <a:defRPr/>
            </a:pPr>
            <a:r>
              <a:rPr lang="en-US" dirty="0"/>
              <a:t>User-defined and SAS formats can be applied in a single FORMAT statement.</a:t>
            </a:r>
          </a:p>
          <a:p>
            <a:pPr marL="0" indent="0">
              <a:defRPr/>
            </a:pPr>
            <a:endParaRPr lang="en-US" dirty="0"/>
          </a:p>
          <a:p>
            <a:pPr marL="0" indent="0">
              <a:defRPr/>
            </a:pPr>
            <a:endParaRPr lang="en-US" dirty="0"/>
          </a:p>
          <a:p>
            <a:pPr marL="0" indent="0">
              <a:defRPr/>
            </a:pPr>
            <a:endParaRPr lang="en-US" dirty="0"/>
          </a:p>
          <a:p>
            <a:pPr marL="0" indent="0">
              <a:defRPr/>
            </a:pPr>
            <a:endParaRPr lang="en-US" dirty="0"/>
          </a:p>
          <a:p>
            <a:pPr marL="0" indent="0">
              <a:defRPr/>
            </a:pPr>
            <a:endParaRPr lang="en-US" dirty="0"/>
          </a:p>
          <a:p>
            <a:pPr marL="0" indent="0">
              <a:defRPr/>
            </a:pPr>
            <a:endParaRPr lang="en-US" dirty="0"/>
          </a:p>
          <a:p>
            <a:pPr marL="0" indent="0">
              <a:defRPr/>
            </a:pPr>
            <a:endParaRPr lang="en-US" sz="1200" dirty="0"/>
          </a:p>
          <a:p>
            <a:pPr marL="576263" indent="-576263">
              <a:defRPr/>
            </a:pPr>
            <a:r>
              <a:rPr lang="en-US" b="1" dirty="0">
                <a:sym typeface="Wingdings"/>
              </a:rPr>
              <a:t></a:t>
            </a:r>
            <a:r>
              <a:rPr lang="en-US" dirty="0">
                <a:sym typeface="Wingdings"/>
              </a:rPr>
              <a:t>   </a:t>
            </a:r>
            <a:r>
              <a:rPr lang="en-US" dirty="0"/>
              <a:t>A period (for example, at the end of the $CTRYFMT format) is required when user-defined formats are used in a FORMAT statement.</a:t>
            </a:r>
          </a:p>
        </p:txBody>
      </p:sp>
      <p:sp>
        <p:nvSpPr>
          <p:cNvPr id="39940" name="Rectangle 6"/>
          <p:cNvSpPr>
            <a:spLocks noChangeArrowheads="1"/>
          </p:cNvSpPr>
          <p:nvPr/>
        </p:nvSpPr>
        <p:spPr bwMode="auto">
          <a:xfrm>
            <a:off x="685800" y="1927225"/>
            <a:ext cx="7772400" cy="2376488"/>
          </a:xfrm>
          <a:prstGeom prst="rect">
            <a:avLst/>
          </a:prstGeom>
          <a:solidFill>
            <a:srgbClr val="FFFFFF"/>
          </a:solidFill>
          <a:ln w="38100">
            <a:solidFill>
              <a:schemeClr val="tx2"/>
            </a:solidFill>
            <a:miter lim="800000"/>
            <a:headEnd/>
            <a:tailEnd/>
          </a:ln>
        </p:spPr>
        <p:txBody>
          <a:bodyPr lIns="88900" tIns="88900" rIns="266700" bIns="88900">
            <a:spAutoFit/>
          </a:bodyPr>
          <a:lstStyle/>
          <a:p>
            <a:pPr>
              <a:lnSpc>
                <a:spcPct val="85000"/>
              </a:lnSpc>
            </a:pPr>
            <a:r>
              <a:rPr lang="en-US" b="1">
                <a:solidFill>
                  <a:srgbClr val="000000"/>
                </a:solidFill>
                <a:latin typeface="Courier New" pitchFamily="49" charset="0"/>
              </a:rPr>
              <a:t>proc print data=orion.sales label;</a:t>
            </a:r>
          </a:p>
          <a:p>
            <a:pPr>
              <a:lnSpc>
                <a:spcPct val="85000"/>
              </a:lnSpc>
            </a:pPr>
            <a:r>
              <a:rPr lang="en-US" b="1">
                <a:solidFill>
                  <a:srgbClr val="000000"/>
                </a:solidFill>
                <a:latin typeface="Courier New" pitchFamily="49" charset="0"/>
              </a:rPr>
              <a:t>   var</a:t>
            </a:r>
            <a:r>
              <a:rPr lang="en-US" b="1">
                <a:latin typeface="Courier New" pitchFamily="49" charset="0"/>
              </a:rPr>
              <a:t> Employee_ID Salary Country</a:t>
            </a:r>
          </a:p>
          <a:p>
            <a:pPr>
              <a:lnSpc>
                <a:spcPct val="85000"/>
              </a:lnSpc>
            </a:pPr>
            <a:r>
              <a:rPr lang="en-US" b="1">
                <a:latin typeface="Courier New" pitchFamily="49" charset="0"/>
              </a:rPr>
              <a:t>       Birth_Date Hire_Date;</a:t>
            </a:r>
          </a:p>
          <a:p>
            <a:pPr>
              <a:lnSpc>
                <a:spcPct val="85000"/>
              </a:lnSpc>
            </a:pPr>
            <a:r>
              <a:rPr lang="en-US" b="1">
                <a:latin typeface="Courier New" pitchFamily="49" charset="0"/>
              </a:rPr>
              <a:t>   format Salary dollar10. </a:t>
            </a:r>
          </a:p>
          <a:p>
            <a:pPr>
              <a:lnSpc>
                <a:spcPct val="85000"/>
              </a:lnSpc>
            </a:pPr>
            <a:r>
              <a:rPr lang="en-US" b="1">
                <a:latin typeface="Courier New" pitchFamily="49" charset="0"/>
              </a:rPr>
              <a:t>          Birth_Date Hire_Date monyy7.</a:t>
            </a:r>
          </a:p>
          <a:p>
            <a:pPr>
              <a:lnSpc>
                <a:spcPct val="85000"/>
              </a:lnSpc>
            </a:pPr>
            <a:r>
              <a:rPr lang="en-US" b="1">
                <a:latin typeface="Courier New" pitchFamily="49" charset="0"/>
              </a:rPr>
              <a:t>          Country $</a:t>
            </a:r>
            <a:r>
              <a:rPr lang="en-US" b="1">
                <a:solidFill>
                  <a:srgbClr val="000000"/>
                </a:solidFill>
                <a:latin typeface="Courier New" pitchFamily="49" charset="0"/>
              </a:rPr>
              <a:t>ctryfmt</a:t>
            </a:r>
            <a:r>
              <a:rPr lang="en-US" b="1">
                <a:latin typeface="Courier New" pitchFamily="49" charset="0"/>
              </a:rPr>
              <a:t>.;</a:t>
            </a:r>
          </a:p>
          <a:p>
            <a:pPr>
              <a:lnSpc>
                <a:spcPct val="85000"/>
              </a:lnSpc>
            </a:pPr>
            <a:r>
              <a:rPr lang="en-US" b="1">
                <a:latin typeface="Courier New" pitchFamily="49" charset="0"/>
              </a:rPr>
              <a:t>run;</a:t>
            </a:r>
          </a:p>
        </p:txBody>
      </p:sp>
      <p:sp>
        <p:nvSpPr>
          <p:cNvPr id="39941" name="Rectangle 8"/>
          <p:cNvSpPr>
            <a:spLocks noChangeArrowheads="1"/>
          </p:cNvSpPr>
          <p:nvPr>
            <p:custDataLst>
              <p:tags r:id="rId1"/>
            </p:custDataLst>
          </p:nvPr>
        </p:nvSpPr>
        <p:spPr bwMode="auto">
          <a:xfrm>
            <a:off x="1322388" y="2959100"/>
            <a:ext cx="6419850" cy="3111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lIns="88900" tIns="88900" rIns="88900" bIns="88900" anchor="ctr"/>
          <a:lstStyle/>
          <a:p>
            <a:pPr algn="ctr"/>
            <a:endParaRPr lang="en-US"/>
          </a:p>
        </p:txBody>
      </p:sp>
      <p:sp>
        <p:nvSpPr>
          <p:cNvPr id="39942" name="Rectangle 9"/>
          <p:cNvSpPr>
            <a:spLocks noChangeArrowheads="1"/>
          </p:cNvSpPr>
          <p:nvPr>
            <p:custDataLst>
              <p:tags r:id="rId2"/>
            </p:custDataLst>
          </p:nvPr>
        </p:nvSpPr>
        <p:spPr bwMode="auto">
          <a:xfrm>
            <a:off x="2584450" y="3270250"/>
            <a:ext cx="5167313" cy="3111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lIns="88900" tIns="88900" rIns="88900" bIns="88900" anchor="ctr"/>
          <a:lstStyle/>
          <a:p>
            <a:pPr algn="ctr"/>
            <a:endParaRPr lang="en-US"/>
          </a:p>
        </p:txBody>
      </p:sp>
      <p:sp>
        <p:nvSpPr>
          <p:cNvPr id="39943" name="Rectangle 10"/>
          <p:cNvSpPr>
            <a:spLocks noChangeArrowheads="1"/>
          </p:cNvSpPr>
          <p:nvPr>
            <p:custDataLst>
              <p:tags r:id="rId3"/>
            </p:custDataLst>
          </p:nvPr>
        </p:nvSpPr>
        <p:spPr bwMode="auto">
          <a:xfrm>
            <a:off x="2584450" y="3581400"/>
            <a:ext cx="5167313" cy="3111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lIns="88900" tIns="88900" rIns="88900" bIns="88900" anchor="ctr"/>
          <a:lstStyle/>
          <a:p>
            <a:pPr algn="ctr"/>
            <a:endParaRPr lang="en-US"/>
          </a:p>
        </p:txBody>
      </p:sp>
      <p:sp>
        <p:nvSpPr>
          <p:cNvPr id="39944" name="Program Name"/>
          <p:cNvSpPr txBox="1">
            <a:spLocks noChangeArrowheads="1"/>
          </p:cNvSpPr>
          <p:nvPr/>
        </p:nvSpPr>
        <p:spPr bwMode="auto">
          <a:xfrm>
            <a:off x="7931150" y="6324600"/>
            <a:ext cx="10033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algn="r"/>
            <a:r>
              <a:rPr lang="en-US" sz="1600" b="1"/>
              <a:t>p105d03</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t>Business Scenario</a:t>
            </a:r>
          </a:p>
        </p:txBody>
      </p:sp>
      <p:sp>
        <p:nvSpPr>
          <p:cNvPr id="43011" name="Content Placeholder 2"/>
          <p:cNvSpPr>
            <a:spLocks noGrp="1"/>
          </p:cNvSpPr>
          <p:nvPr>
            <p:ph idx="1"/>
          </p:nvPr>
        </p:nvSpPr>
        <p:spPr>
          <a:xfrm>
            <a:off x="685800" y="1074738"/>
            <a:ext cx="8248650" cy="4264025"/>
          </a:xfrm>
        </p:spPr>
        <p:txBody>
          <a:bodyPr/>
          <a:lstStyle/>
          <a:p>
            <a:pPr marL="0" indent="0"/>
            <a:r>
              <a:rPr lang="en-US"/>
              <a:t>An Orion Star manager wants a report that shows employee salaries collapsed into three user-defined groups or tiers.</a:t>
            </a:r>
          </a:p>
          <a:p>
            <a:pPr marL="0" indent="0"/>
            <a:r>
              <a:rPr lang="en-US"/>
              <a:t>		   Current Report</a:t>
            </a:r>
          </a:p>
          <a:p>
            <a:pPr marL="0" indent="0"/>
            <a:endParaRPr lang="en-US"/>
          </a:p>
          <a:p>
            <a:pPr marL="0" indent="0"/>
            <a:endParaRPr lang="en-US"/>
          </a:p>
          <a:p>
            <a:pPr marL="0" indent="0"/>
            <a:endParaRPr lang="en-US"/>
          </a:p>
          <a:p>
            <a:pPr marL="0" indent="0"/>
            <a:r>
              <a:rPr lang="en-US"/>
              <a:t>		</a:t>
            </a:r>
          </a:p>
          <a:p>
            <a:pPr marL="0" indent="0"/>
            <a:r>
              <a:rPr lang="en-US"/>
              <a:t>		   Desired Report</a:t>
            </a:r>
          </a:p>
        </p:txBody>
      </p:sp>
      <p:sp>
        <p:nvSpPr>
          <p:cNvPr id="43012" name="Rectangle 12"/>
          <p:cNvSpPr>
            <a:spLocks noChangeArrowheads="1"/>
          </p:cNvSpPr>
          <p:nvPr/>
        </p:nvSpPr>
        <p:spPr bwMode="auto">
          <a:xfrm>
            <a:off x="2754313" y="2278063"/>
            <a:ext cx="5761037" cy="1657350"/>
          </a:xfrm>
          <a:prstGeom prst="rect">
            <a:avLst/>
          </a:prstGeom>
          <a:solidFill>
            <a:srgbClr val="FFFFFF"/>
          </a:solidFill>
          <a:ln w="38100">
            <a:solidFill>
              <a:schemeClr val="tx2"/>
            </a:solidFill>
            <a:miter lim="800000"/>
            <a:headEnd/>
            <a:tailEnd/>
          </a:ln>
        </p:spPr>
        <p:txBody>
          <a:bodyPr lIns="88900" tIns="88900" rIns="88900" bIns="88900">
            <a:spAutoFit/>
          </a:bodyPr>
          <a:lstStyle/>
          <a:p>
            <a:r>
              <a:rPr lang="en-US" sz="1600" b="1">
                <a:solidFill>
                  <a:srgbClr val="000000"/>
                </a:solidFill>
                <a:latin typeface="SAS Monospace" pitchFamily="49" charset="0"/>
              </a:rPr>
              <a:t>Obs     Employee_ID    Last_Name       Salary</a:t>
            </a:r>
          </a:p>
          <a:p>
            <a:endParaRPr lang="en-US" sz="1600" b="1">
              <a:solidFill>
                <a:srgbClr val="000000"/>
              </a:solidFill>
              <a:latin typeface="SAS Monospace" pitchFamily="49" charset="0"/>
            </a:endParaRPr>
          </a:p>
          <a:p>
            <a:r>
              <a:rPr lang="en-US" sz="1600" b="1">
                <a:solidFill>
                  <a:srgbClr val="000000"/>
                </a:solidFill>
                <a:latin typeface="SAS Monospace" pitchFamily="49" charset="0"/>
              </a:rPr>
              <a:t>  1          120102    Zhou            108255</a:t>
            </a:r>
          </a:p>
          <a:p>
            <a:r>
              <a:rPr lang="en-US" sz="1600" b="1">
                <a:solidFill>
                  <a:srgbClr val="000000"/>
                </a:solidFill>
                <a:latin typeface="SAS Monospace" pitchFamily="49" charset="0"/>
              </a:rPr>
              <a:t>  2          120103    Dawes            87975</a:t>
            </a:r>
          </a:p>
          <a:p>
            <a:r>
              <a:rPr lang="en-US" sz="1600" b="1">
                <a:solidFill>
                  <a:srgbClr val="000000"/>
                </a:solidFill>
                <a:latin typeface="SAS Monospace" pitchFamily="49" charset="0"/>
              </a:rPr>
              <a:t>  3          120121    Elvish           26600</a:t>
            </a:r>
          </a:p>
          <a:p>
            <a:r>
              <a:rPr lang="en-US" sz="1600" b="1">
                <a:solidFill>
                  <a:srgbClr val="000000"/>
                </a:solidFill>
                <a:latin typeface="SAS Monospace" pitchFamily="49" charset="0"/>
              </a:rPr>
              <a:t>  4          120122    Ngan             27475</a:t>
            </a:r>
          </a:p>
        </p:txBody>
      </p:sp>
      <p:pic>
        <p:nvPicPr>
          <p:cNvPr id="43013" name="Picture 3" descr="L:\graphics\background_yellow_haze_rou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90838"/>
            <a:ext cx="2743200" cy="250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2" descr="L:\graphics\orionstar_3people_nob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188" y="3398838"/>
            <a:ext cx="2282825"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5" name="AutoShape 14"/>
          <p:cNvSpPr>
            <a:spLocks noChangeArrowheads="1"/>
          </p:cNvSpPr>
          <p:nvPr/>
        </p:nvSpPr>
        <p:spPr bwMode="auto">
          <a:xfrm>
            <a:off x="7458075" y="2328863"/>
            <a:ext cx="914400" cy="1554162"/>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a:p>
        </p:txBody>
      </p:sp>
      <p:sp>
        <p:nvSpPr>
          <p:cNvPr id="43016" name="Rectangle 14"/>
          <p:cNvSpPr>
            <a:spLocks noChangeArrowheads="1"/>
          </p:cNvSpPr>
          <p:nvPr/>
        </p:nvSpPr>
        <p:spPr bwMode="auto">
          <a:xfrm>
            <a:off x="2754313" y="4419600"/>
            <a:ext cx="5761037" cy="1657350"/>
          </a:xfrm>
          <a:prstGeom prst="rect">
            <a:avLst/>
          </a:prstGeom>
          <a:solidFill>
            <a:srgbClr val="FFFFFF"/>
          </a:solidFill>
          <a:ln w="38100">
            <a:solidFill>
              <a:schemeClr val="tx2"/>
            </a:solidFill>
            <a:miter lim="800000"/>
            <a:headEnd/>
            <a:tailEnd/>
          </a:ln>
        </p:spPr>
        <p:txBody>
          <a:bodyPr lIns="88900" tIns="88900" rIns="88900" bIns="88900">
            <a:spAutoFit/>
          </a:bodyPr>
          <a:lstStyle/>
          <a:p>
            <a:r>
              <a:rPr lang="en-US" sz="1600" b="1">
                <a:solidFill>
                  <a:srgbClr val="000000"/>
                </a:solidFill>
                <a:latin typeface="SAS Monospace" pitchFamily="49" charset="0"/>
              </a:rPr>
              <a:t>Obs     Employee_ID    Last_Name       Salary</a:t>
            </a:r>
          </a:p>
          <a:p>
            <a:endParaRPr lang="en-US" sz="1600" b="1">
              <a:solidFill>
                <a:srgbClr val="000000"/>
              </a:solidFill>
              <a:latin typeface="SAS Monospace" pitchFamily="49" charset="0"/>
            </a:endParaRPr>
          </a:p>
          <a:p>
            <a:r>
              <a:rPr lang="fr-FR" sz="1600" b="1">
                <a:solidFill>
                  <a:srgbClr val="000000"/>
                </a:solidFill>
                <a:latin typeface="SAS Monospace" pitchFamily="49" charset="0"/>
              </a:rPr>
              <a:t>  1          120102    Zhou            Tier 3</a:t>
            </a:r>
          </a:p>
          <a:p>
            <a:r>
              <a:rPr lang="en-US" sz="1600" b="1">
                <a:solidFill>
                  <a:srgbClr val="000000"/>
                </a:solidFill>
                <a:latin typeface="SAS Monospace" pitchFamily="49" charset="0"/>
              </a:rPr>
              <a:t>  2          120103    Dawes           Tier 2</a:t>
            </a:r>
          </a:p>
          <a:p>
            <a:r>
              <a:rPr lang="sv-SE" sz="1600" b="1">
                <a:solidFill>
                  <a:srgbClr val="000000"/>
                </a:solidFill>
                <a:latin typeface="SAS Monospace" pitchFamily="49" charset="0"/>
              </a:rPr>
              <a:t>  3          120121    Elvish          Tier 1</a:t>
            </a:r>
          </a:p>
          <a:p>
            <a:r>
              <a:rPr lang="en-US" sz="1600" b="1">
                <a:solidFill>
                  <a:srgbClr val="000000"/>
                </a:solidFill>
                <a:latin typeface="SAS Monospace" pitchFamily="49" charset="0"/>
              </a:rPr>
              <a:t>  4          120122    Ngan            Tier 1</a:t>
            </a:r>
          </a:p>
        </p:txBody>
      </p:sp>
      <p:sp>
        <p:nvSpPr>
          <p:cNvPr id="43017" name="AutoShape 14"/>
          <p:cNvSpPr>
            <a:spLocks noChangeArrowheads="1"/>
          </p:cNvSpPr>
          <p:nvPr/>
        </p:nvSpPr>
        <p:spPr bwMode="auto">
          <a:xfrm>
            <a:off x="7458075" y="4470400"/>
            <a:ext cx="914400" cy="1554163"/>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a:p>
        </p:txBody>
      </p:sp>
      <p:pic>
        <p:nvPicPr>
          <p:cNvPr id="43018" name="Picture 2" descr="\\sashq\root\dept\PSD\GRAPHICS\Illustrations\Arrows\arrow_med_dow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4463" y="3932238"/>
            <a:ext cx="30162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t>Specifying Ranges of Values</a:t>
            </a:r>
          </a:p>
        </p:txBody>
      </p:sp>
      <p:sp>
        <p:nvSpPr>
          <p:cNvPr id="44035" name="Content Placeholder 2"/>
          <p:cNvSpPr>
            <a:spLocks noGrp="1"/>
          </p:cNvSpPr>
          <p:nvPr>
            <p:ph idx="1"/>
          </p:nvPr>
        </p:nvSpPr>
        <p:spPr/>
        <p:txBody>
          <a:bodyPr/>
          <a:lstStyle/>
          <a:p>
            <a:r>
              <a:rPr lang="en-US"/>
              <a:t>Use PROC FORMAT to specify the salary range </a:t>
            </a:r>
            <a:br>
              <a:rPr lang="en-US"/>
            </a:br>
            <a:r>
              <a:rPr lang="en-US"/>
              <a:t>for each tier.</a:t>
            </a:r>
          </a:p>
        </p:txBody>
      </p:sp>
      <p:graphicFrame>
        <p:nvGraphicFramePr>
          <p:cNvPr id="10" name="Table 9"/>
          <p:cNvGraphicFramePr>
            <a:graphicFrameLocks noGrp="1"/>
          </p:cNvGraphicFramePr>
          <p:nvPr/>
        </p:nvGraphicFramePr>
        <p:xfrm>
          <a:off x="5133975" y="2709863"/>
          <a:ext cx="3382963" cy="1973262"/>
        </p:xfrm>
        <a:graphic>
          <a:graphicData uri="http://schemas.openxmlformats.org/drawingml/2006/table">
            <a:tbl>
              <a:tblPr firstRow="1" bandRow="1">
                <a:tableStyleId>{5C22544A-7EE6-4342-B048-85BDC9FD1C3A}</a:tableStyleId>
              </a:tblPr>
              <a:tblGrid>
                <a:gridCol w="2377217">
                  <a:extLst>
                    <a:ext uri="{9D8B030D-6E8A-4147-A177-3AD203B41FA5}">
                      <a16:colId xmlns:a16="http://schemas.microsoft.com/office/drawing/2014/main" val="20000"/>
                    </a:ext>
                  </a:extLst>
                </a:gridCol>
                <a:gridCol w="1005746">
                  <a:extLst>
                    <a:ext uri="{9D8B030D-6E8A-4147-A177-3AD203B41FA5}">
                      <a16:colId xmlns:a16="http://schemas.microsoft.com/office/drawing/2014/main" val="20001"/>
                    </a:ext>
                  </a:extLst>
                </a:gridCol>
              </a:tblGrid>
              <a:tr h="494108">
                <a:tc>
                  <a:txBody>
                    <a:bodyPr/>
                    <a:lstStyle/>
                    <a:p>
                      <a:pPr algn="ctr"/>
                      <a:r>
                        <a:rPr lang="en-US" sz="2000" b="1" i="0" dirty="0">
                          <a:solidFill>
                            <a:srgbClr val="FFFFFF"/>
                          </a:solidFill>
                          <a:latin typeface="+mn-lt"/>
                        </a:rPr>
                        <a:t> Salary</a:t>
                      </a:r>
                    </a:p>
                  </a:txBody>
                  <a:tcPr marL="91431" marR="91431" marT="45691" marB="45691">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tc>
                  <a:txBody>
                    <a:bodyPr/>
                    <a:lstStyle/>
                    <a:p>
                      <a:pPr algn="ctr"/>
                      <a:r>
                        <a:rPr lang="en-US" sz="2000" b="1" i="0" dirty="0">
                          <a:solidFill>
                            <a:srgbClr val="FFFFFF"/>
                          </a:solidFill>
                          <a:latin typeface="+mn-lt"/>
                        </a:rPr>
                        <a:t>Value </a:t>
                      </a:r>
                    </a:p>
                  </a:txBody>
                  <a:tcPr marL="91431" marR="91431" marT="45691" marB="45691">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extLst>
                  <a:ext uri="{0D108BD9-81ED-4DB2-BD59-A6C34878D82A}">
                    <a16:rowId xmlns:a16="http://schemas.microsoft.com/office/drawing/2014/main" val="10000"/>
                  </a:ext>
                </a:extLst>
              </a:tr>
              <a:tr h="484433">
                <a:tc>
                  <a:txBody>
                    <a:bodyPr/>
                    <a:lstStyle/>
                    <a:p>
                      <a:pPr algn="l"/>
                      <a:r>
                        <a:rPr lang="en-US" sz="2000" dirty="0">
                          <a:latin typeface="+mn-lt"/>
                        </a:rPr>
                        <a:t>           0 to 49,999</a:t>
                      </a:r>
                      <a:endParaRPr lang="en-US" sz="2000" b="0" i="0" dirty="0">
                        <a:solidFill>
                          <a:srgbClr val="000000"/>
                        </a:solidFill>
                        <a:latin typeface="+mn-lt"/>
                      </a:endParaRPr>
                    </a:p>
                  </a:txBody>
                  <a:tcPr marL="91431" marR="91431" marT="45691" marB="45691">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i="0" dirty="0">
                          <a:solidFill>
                            <a:srgbClr val="000000"/>
                          </a:solidFill>
                          <a:latin typeface="+mn-lt"/>
                        </a:rPr>
                        <a:t> </a:t>
                      </a:r>
                      <a:r>
                        <a:rPr lang="en-US" sz="2000" dirty="0">
                          <a:latin typeface="+mn-lt"/>
                        </a:rPr>
                        <a:t>Tier1</a:t>
                      </a:r>
                      <a:endParaRPr lang="en-US" sz="2000" b="0" i="0" dirty="0">
                        <a:solidFill>
                          <a:srgbClr val="000000"/>
                        </a:solidFill>
                        <a:latin typeface="+mn-lt"/>
                      </a:endParaRPr>
                    </a:p>
                  </a:txBody>
                  <a:tcPr marL="91431" marR="91431" marT="45691" marB="45691">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1"/>
                  </a:ext>
                </a:extLst>
              </a:tr>
              <a:tr h="495442">
                <a:tc>
                  <a:txBody>
                    <a:bodyPr/>
                    <a:lstStyle/>
                    <a:p>
                      <a:pPr algn="l"/>
                      <a:r>
                        <a:rPr lang="en-US" sz="2000" dirty="0">
                          <a:latin typeface="+mn-lt"/>
                        </a:rPr>
                        <a:t>  50,000 to 99,999</a:t>
                      </a:r>
                      <a:endParaRPr lang="en-US" sz="2000" b="0" i="0" dirty="0">
                        <a:solidFill>
                          <a:srgbClr val="000000"/>
                        </a:solidFill>
                        <a:latin typeface="+mn-lt"/>
                      </a:endParaRPr>
                    </a:p>
                  </a:txBody>
                  <a:tcPr marL="91431" marR="91431" marT="45691" marB="45691">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i="0" dirty="0">
                          <a:solidFill>
                            <a:srgbClr val="000000"/>
                          </a:solidFill>
                          <a:latin typeface="+mn-lt"/>
                        </a:rPr>
                        <a:t> </a:t>
                      </a:r>
                      <a:r>
                        <a:rPr lang="en-US" sz="2000" dirty="0">
                          <a:latin typeface="+mn-lt"/>
                        </a:rPr>
                        <a:t>Tier2</a:t>
                      </a:r>
                      <a:endParaRPr lang="en-US" sz="2000" b="0" i="0" dirty="0">
                        <a:solidFill>
                          <a:srgbClr val="000000"/>
                        </a:solidFill>
                        <a:latin typeface="+mn-lt"/>
                      </a:endParaRPr>
                    </a:p>
                  </a:txBody>
                  <a:tcPr marL="91431" marR="91431" marT="45691" marB="45691">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extLst>
                  <a:ext uri="{0D108BD9-81ED-4DB2-BD59-A6C34878D82A}">
                    <a16:rowId xmlns:a16="http://schemas.microsoft.com/office/drawing/2014/main" val="10002"/>
                  </a:ext>
                </a:extLst>
              </a:tr>
              <a:tr h="499279">
                <a:tc>
                  <a:txBody>
                    <a:bodyPr/>
                    <a:lstStyle/>
                    <a:p>
                      <a:pPr algn="l"/>
                      <a:r>
                        <a:rPr lang="en-US" sz="2000" dirty="0">
                          <a:latin typeface="+mn-lt"/>
                        </a:rPr>
                        <a:t>100,000 to 250,000</a:t>
                      </a:r>
                      <a:endParaRPr lang="en-US" sz="2000" b="0" i="0" dirty="0">
                        <a:solidFill>
                          <a:srgbClr val="000000"/>
                        </a:solidFill>
                        <a:latin typeface="+mn-lt"/>
                      </a:endParaRPr>
                    </a:p>
                  </a:txBody>
                  <a:tcPr marL="91431" marR="91431" marT="45691" marB="45691">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i="0" dirty="0">
                          <a:solidFill>
                            <a:srgbClr val="000000"/>
                          </a:solidFill>
                          <a:latin typeface="+mn-lt"/>
                        </a:rPr>
                        <a:t> </a:t>
                      </a:r>
                      <a:r>
                        <a:rPr lang="en-US" sz="2000" dirty="0">
                          <a:latin typeface="+mn-lt"/>
                        </a:rPr>
                        <a:t>Tier3</a:t>
                      </a:r>
                      <a:endParaRPr lang="en-US" sz="2000" b="0" i="0" dirty="0">
                        <a:solidFill>
                          <a:srgbClr val="000000"/>
                        </a:solidFill>
                        <a:latin typeface="+mn-lt"/>
                      </a:endParaRPr>
                    </a:p>
                  </a:txBody>
                  <a:tcPr marL="91431" marR="91431" marT="45691" marB="45691">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3"/>
                  </a:ext>
                </a:extLst>
              </a:tr>
            </a:tbl>
          </a:graphicData>
        </a:graphic>
      </p:graphicFrame>
      <p:grpSp>
        <p:nvGrpSpPr>
          <p:cNvPr id="44053" name="Group 16"/>
          <p:cNvGrpSpPr>
            <a:grpSpLocks noChangeAspect="1"/>
          </p:cNvGrpSpPr>
          <p:nvPr/>
        </p:nvGrpSpPr>
        <p:grpSpPr bwMode="auto">
          <a:xfrm>
            <a:off x="2287588" y="3003550"/>
            <a:ext cx="2066925" cy="1365250"/>
            <a:chOff x="609599" y="1057275"/>
            <a:chExt cx="2066926" cy="1366091"/>
          </a:xfrm>
        </p:grpSpPr>
        <p:pic>
          <p:nvPicPr>
            <p:cNvPr id="44057" name="Picture 2" descr="L:\graphics\procste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728" y="1363175"/>
              <a:ext cx="1532667" cy="106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58" name="TextBox 15"/>
            <p:cNvSpPr txBox="1">
              <a:spLocks noChangeArrowheads="1"/>
            </p:cNvSpPr>
            <p:nvPr/>
          </p:nvSpPr>
          <p:spPr bwMode="auto">
            <a:xfrm>
              <a:off x="609599" y="1057275"/>
              <a:ext cx="2066926" cy="40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r>
                <a:rPr lang="en-US" sz="2000"/>
                <a:t>PROC FORMAT</a:t>
              </a:r>
            </a:p>
          </p:txBody>
        </p:sp>
      </p:grpSp>
      <p:pic>
        <p:nvPicPr>
          <p:cNvPr id="44054" name="Picture 2" descr="L:\graphics\person_blue_transpare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3" y="2114550"/>
            <a:ext cx="2349501"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55" name="Picture 3" descr="L:\graphics\arrow_sw_righ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522663"/>
            <a:ext cx="800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56" name="Picture 3" descr="L:\graphics\arrow_sw_righ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4013" y="3552825"/>
            <a:ext cx="800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Defining a Numeric Format</a:t>
            </a:r>
          </a:p>
        </p:txBody>
      </p:sp>
      <p:sp>
        <p:nvSpPr>
          <p:cNvPr id="45059" name="Rectangle 3"/>
          <p:cNvSpPr>
            <a:spLocks noGrp="1" noChangeArrowheads="1"/>
          </p:cNvSpPr>
          <p:nvPr>
            <p:ph idx="1"/>
          </p:nvPr>
        </p:nvSpPr>
        <p:spPr>
          <a:xfrm>
            <a:off x="685800" y="1071563"/>
            <a:ext cx="7848600" cy="5575300"/>
          </a:xfrm>
        </p:spPr>
        <p:txBody>
          <a:bodyPr/>
          <a:lstStyle/>
          <a:p>
            <a:pPr marL="0" indent="0"/>
            <a:endParaRPr lang="en-US"/>
          </a:p>
          <a:p>
            <a:pPr marL="0" indent="0"/>
            <a:endParaRPr lang="en-US"/>
          </a:p>
          <a:p>
            <a:pPr marL="0" indent="0"/>
            <a:endParaRPr lang="en-US"/>
          </a:p>
          <a:p>
            <a:pPr marL="0" indent="0"/>
            <a:endParaRPr lang="en-US"/>
          </a:p>
          <a:p>
            <a:pPr marL="0" indent="0"/>
            <a:endParaRPr lang="en-US"/>
          </a:p>
          <a:p>
            <a:pPr marL="0" indent="0"/>
            <a:endParaRPr lang="en-US"/>
          </a:p>
          <a:p>
            <a:pPr marL="0" indent="0"/>
            <a:endParaRPr lang="en-US"/>
          </a:p>
          <a:p>
            <a:pPr marL="0" indent="0"/>
            <a:endParaRPr lang="en-US"/>
          </a:p>
          <a:p>
            <a:pPr marL="0" indent="0"/>
            <a:endParaRPr lang="en-US"/>
          </a:p>
          <a:p>
            <a:pPr marL="0" indent="0"/>
            <a:endParaRPr lang="en-US"/>
          </a:p>
        </p:txBody>
      </p:sp>
      <p:sp>
        <p:nvSpPr>
          <p:cNvPr id="45060" name="Rectangle 19"/>
          <p:cNvSpPr>
            <a:spLocks noChangeArrowheads="1"/>
          </p:cNvSpPr>
          <p:nvPr/>
        </p:nvSpPr>
        <p:spPr bwMode="auto">
          <a:xfrm>
            <a:off x="674688" y="2143125"/>
            <a:ext cx="7772400" cy="16954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a:latin typeface="Courier New" pitchFamily="49" charset="0"/>
              </a:rPr>
              <a:t>proc format;</a:t>
            </a:r>
          </a:p>
          <a:p>
            <a:pPr>
              <a:lnSpc>
                <a:spcPct val="85000"/>
              </a:lnSpc>
            </a:pPr>
            <a:r>
              <a:rPr lang="en-US" b="1">
                <a:latin typeface="Courier New" pitchFamily="49" charset="0"/>
              </a:rPr>
              <a:t>   value tiers      0-49999='Tier 1'</a:t>
            </a:r>
          </a:p>
          <a:p>
            <a:pPr>
              <a:lnSpc>
                <a:spcPct val="85000"/>
              </a:lnSpc>
            </a:pPr>
            <a:r>
              <a:rPr lang="en-US" b="1">
                <a:latin typeface="Courier New" pitchFamily="49" charset="0"/>
              </a:rPr>
              <a:t>                50000-99999='Tier 2'</a:t>
            </a:r>
          </a:p>
          <a:p>
            <a:pPr>
              <a:lnSpc>
                <a:spcPct val="85000"/>
              </a:lnSpc>
            </a:pPr>
            <a:r>
              <a:rPr lang="en-US" b="1">
                <a:latin typeface="Courier New" pitchFamily="49" charset="0"/>
              </a:rPr>
              <a:t>              100000-250000='Tier 3';</a:t>
            </a:r>
          </a:p>
          <a:p>
            <a:pPr>
              <a:lnSpc>
                <a:spcPct val="85000"/>
              </a:lnSpc>
            </a:pPr>
            <a:r>
              <a:rPr lang="en-US" b="1">
                <a:latin typeface="Courier New" pitchFamily="49" charset="0"/>
              </a:rPr>
              <a:t>run;</a:t>
            </a:r>
          </a:p>
        </p:txBody>
      </p:sp>
      <p:sp>
        <p:nvSpPr>
          <p:cNvPr id="45061" name="Text Box 5"/>
          <p:cNvSpPr txBox="1">
            <a:spLocks noChangeArrowheads="1"/>
          </p:cNvSpPr>
          <p:nvPr/>
        </p:nvSpPr>
        <p:spPr bwMode="auto">
          <a:xfrm>
            <a:off x="7934325" y="6324600"/>
            <a:ext cx="99853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algn="r"/>
            <a:r>
              <a:rPr lang="en-US" sz="1600" b="1"/>
              <a:t>p105d04</a:t>
            </a:r>
          </a:p>
        </p:txBody>
      </p:sp>
      <p:sp>
        <p:nvSpPr>
          <p:cNvPr id="45062" name="Rectangle 6"/>
          <p:cNvSpPr>
            <a:spLocks noChangeArrowheads="1"/>
          </p:cNvSpPr>
          <p:nvPr/>
        </p:nvSpPr>
        <p:spPr bwMode="auto">
          <a:xfrm>
            <a:off x="4083050" y="1152525"/>
            <a:ext cx="1184275" cy="800100"/>
          </a:xfrm>
          <a:prstGeom prst="rect">
            <a:avLst/>
          </a:prstGeom>
          <a:solidFill>
            <a:srgbClr val="009900"/>
          </a:solidFill>
          <a:ln w="19050">
            <a:solidFill>
              <a:srgbClr val="000000"/>
            </a:solidFill>
            <a:miter lim="800000"/>
            <a:headEnd type="none" w="med" len="lg"/>
            <a:tailEnd type="none" w="med" len="lg"/>
          </a:ln>
        </p:spPr>
        <p:txBody>
          <a:bodyPr tIns="91440" bIns="91440" anchor="ctr">
            <a:spAutoFit/>
          </a:bodyPr>
          <a:lstStyle/>
          <a:p>
            <a:r>
              <a:rPr lang="en-US" sz="2000" b="1">
                <a:solidFill>
                  <a:srgbClr val="FFFFFF"/>
                </a:solidFill>
              </a:rPr>
              <a:t>numeric ranges</a:t>
            </a:r>
          </a:p>
        </p:txBody>
      </p:sp>
      <p:sp>
        <p:nvSpPr>
          <p:cNvPr id="45063" name="Rectangle 11"/>
          <p:cNvSpPr>
            <a:spLocks noChangeArrowheads="1"/>
          </p:cNvSpPr>
          <p:nvPr/>
        </p:nvSpPr>
        <p:spPr bwMode="auto">
          <a:xfrm>
            <a:off x="6102350" y="3960813"/>
            <a:ext cx="1020763" cy="400050"/>
          </a:xfrm>
          <a:prstGeom prst="rect">
            <a:avLst/>
          </a:prstGeom>
          <a:solidFill>
            <a:srgbClr val="009900"/>
          </a:solidFill>
          <a:ln w="19050">
            <a:solidFill>
              <a:srgbClr val="000000"/>
            </a:solidFill>
            <a:miter lim="800000"/>
            <a:headEnd type="none" w="med" len="lg"/>
            <a:tailEnd type="none" w="med" len="lg"/>
          </a:ln>
        </p:spPr>
        <p:txBody>
          <a:bodyPr lIns="45720" rIns="45720" anchor="ctr">
            <a:spAutoFit/>
          </a:bodyPr>
          <a:lstStyle/>
          <a:p>
            <a:pPr algn="ctr"/>
            <a:r>
              <a:rPr lang="en-US" sz="2000" b="1">
                <a:solidFill>
                  <a:srgbClr val="FFFFFF"/>
                </a:solidFill>
              </a:rPr>
              <a:t>labels</a:t>
            </a:r>
          </a:p>
        </p:txBody>
      </p:sp>
      <p:sp>
        <p:nvSpPr>
          <p:cNvPr id="45064" name="Line 12"/>
          <p:cNvSpPr>
            <a:spLocks noChangeShapeType="1"/>
          </p:cNvSpPr>
          <p:nvPr/>
        </p:nvSpPr>
        <p:spPr bwMode="auto">
          <a:xfrm flipV="1">
            <a:off x="6610350" y="3411538"/>
            <a:ext cx="0" cy="542925"/>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a:p>
        </p:txBody>
      </p:sp>
      <p:sp>
        <p:nvSpPr>
          <p:cNvPr id="45065" name="Rectangle 13"/>
          <p:cNvSpPr>
            <a:spLocks noChangeArrowheads="1"/>
          </p:cNvSpPr>
          <p:nvPr/>
        </p:nvSpPr>
        <p:spPr bwMode="auto">
          <a:xfrm>
            <a:off x="2052638" y="3378200"/>
            <a:ext cx="1179512" cy="1108075"/>
          </a:xfrm>
          <a:prstGeom prst="rect">
            <a:avLst/>
          </a:prstGeom>
          <a:solidFill>
            <a:srgbClr val="009900"/>
          </a:solidFill>
          <a:ln w="19050">
            <a:solidFill>
              <a:srgbClr val="000000"/>
            </a:solidFill>
            <a:miter lim="800000"/>
            <a:headEnd type="none" w="med" len="lg"/>
            <a:tailEnd type="none" w="med" len="lg"/>
          </a:ln>
        </p:spPr>
        <p:txBody>
          <a:bodyPr tIns="91440" bIns="91440" anchor="ctr">
            <a:spAutoFit/>
          </a:bodyPr>
          <a:lstStyle/>
          <a:p>
            <a:r>
              <a:rPr lang="en-US" sz="2000" b="1">
                <a:solidFill>
                  <a:srgbClr val="FFFFFF"/>
                </a:solidFill>
              </a:rPr>
              <a:t>numeric format name</a:t>
            </a:r>
          </a:p>
        </p:txBody>
      </p:sp>
      <p:sp>
        <p:nvSpPr>
          <p:cNvPr id="45066" name="Line 14"/>
          <p:cNvSpPr>
            <a:spLocks noChangeShapeType="1"/>
          </p:cNvSpPr>
          <p:nvPr/>
        </p:nvSpPr>
        <p:spPr bwMode="auto">
          <a:xfrm flipV="1">
            <a:off x="2643188" y="2843213"/>
            <a:ext cx="0" cy="542925"/>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a:p>
        </p:txBody>
      </p:sp>
      <p:sp>
        <p:nvSpPr>
          <p:cNvPr id="45067" name="Line 17"/>
          <p:cNvSpPr>
            <a:spLocks noChangeShapeType="1"/>
          </p:cNvSpPr>
          <p:nvPr/>
        </p:nvSpPr>
        <p:spPr bwMode="auto">
          <a:xfrm>
            <a:off x="4678363" y="1938338"/>
            <a:ext cx="0" cy="542925"/>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emoTitle"/>
          <p:cNvSpPr>
            <a:spLocks noGrp="1"/>
          </p:cNvSpPr>
          <p:nvPr>
            <p:ph type="title"/>
          </p:nvPr>
        </p:nvSpPr>
        <p:spPr>
          <a:xfrm>
            <a:off x="2197100" y="1466850"/>
            <a:ext cx="4895850" cy="596900"/>
          </a:xfrm>
        </p:spPr>
        <p:txBody>
          <a:bodyPr/>
          <a:lstStyle/>
          <a:p>
            <a:r>
              <a:rPr lang="en-US"/>
              <a:t>Defining and Using a Numeric Format</a:t>
            </a:r>
          </a:p>
        </p:txBody>
      </p:sp>
      <p:pic>
        <p:nvPicPr>
          <p:cNvPr id="46083" name="Picture 3" descr="C:\Users\kaperk\Desktop\CDS_slides\PNG\dem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 y="1309688"/>
            <a:ext cx="1563688"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DemoText"/>
          <p:cNvSpPr txBox="1">
            <a:spLocks/>
          </p:cNvSpPr>
          <p:nvPr/>
        </p:nvSpPr>
        <p:spPr bwMode="auto">
          <a:xfrm>
            <a:off x="2227263" y="2919413"/>
            <a:ext cx="6002337" cy="22780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eaLnBrk="0" hangingPunct="0">
              <a:lnSpc>
                <a:spcPts val="2600"/>
              </a:lnSpc>
              <a:buClr>
                <a:srgbClr val="000000"/>
              </a:buClr>
            </a:pPr>
            <a:r>
              <a:rPr lang="en-US">
                <a:solidFill>
                  <a:srgbClr val="000000"/>
                </a:solidFill>
                <a:ea typeface="MS PGothic" pitchFamily="34" charset="-128"/>
              </a:rPr>
              <a:t>This demonstration illustrates the use </a:t>
            </a:r>
            <a:br>
              <a:rPr lang="en-US">
                <a:solidFill>
                  <a:srgbClr val="000000"/>
                </a:solidFill>
                <a:ea typeface="MS PGothic" pitchFamily="34" charset="-128"/>
              </a:rPr>
            </a:br>
            <a:r>
              <a:rPr lang="en-US">
                <a:solidFill>
                  <a:srgbClr val="000000"/>
                </a:solidFill>
                <a:ea typeface="MS PGothic" pitchFamily="34" charset="-128"/>
              </a:rPr>
              <a:t>of a user-defined numeric format.</a:t>
            </a:r>
          </a:p>
        </p:txBody>
      </p:sp>
      <p:pic>
        <p:nvPicPr>
          <p:cNvPr id="46085" name="Picture 6" descr="C:\Users\kaperk\Desktop\CDS_slides\PNG\blank_strip.png"/>
          <p:cNvPicPr>
            <a:picLocks noChangeAspect="1" noChangeArrowheads="1"/>
          </p:cNvPicPr>
          <p:nvPr/>
        </p:nvPicPr>
        <p:blipFill>
          <a:blip r:embed="rId5">
            <a:extLst>
              <a:ext uri="{28A0092B-C50C-407E-A947-70E740481C1C}">
                <a14:useLocalDpi xmlns:a14="http://schemas.microsoft.com/office/drawing/2010/main" val="0"/>
              </a:ext>
            </a:extLst>
          </a:blip>
          <a:srcRect l="8185" t="12370" r="-19395" b="-720"/>
          <a:stretch>
            <a:fillRect/>
          </a:stretch>
        </p:blipFill>
        <p:spPr bwMode="auto">
          <a:xfrm>
            <a:off x="2227263" y="2490788"/>
            <a:ext cx="73263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Program Name"/>
          <p:cNvSpPr txBox="1">
            <a:spLocks noChangeArrowheads="1"/>
          </p:cNvSpPr>
          <p:nvPr/>
        </p:nvSpPr>
        <p:spPr bwMode="auto">
          <a:xfrm>
            <a:off x="7931150" y="6324600"/>
            <a:ext cx="10033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algn="r"/>
            <a:r>
              <a:rPr lang="en-US" sz="1600" b="1"/>
              <a:t>p105d04</a:t>
            </a: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Defining a Continuous Range</a:t>
            </a:r>
          </a:p>
        </p:txBody>
      </p:sp>
      <p:sp>
        <p:nvSpPr>
          <p:cNvPr id="47107" name="Rectangle 3"/>
          <p:cNvSpPr>
            <a:spLocks noGrp="1" noChangeArrowheads="1"/>
          </p:cNvSpPr>
          <p:nvPr>
            <p:ph idx="1"/>
          </p:nvPr>
        </p:nvSpPr>
        <p:spPr/>
        <p:txBody>
          <a:bodyPr/>
          <a:lstStyle/>
          <a:p>
            <a:pPr marL="0" indent="0"/>
            <a:r>
              <a:rPr lang="en-US"/>
              <a:t>The less than (&lt;) symbol excludes the endpoint </a:t>
            </a:r>
            <a:br>
              <a:rPr lang="en-US"/>
            </a:br>
            <a:r>
              <a:rPr lang="en-US"/>
              <a:t>from a range, which enables a continuous range.</a:t>
            </a:r>
          </a:p>
          <a:p>
            <a:pPr lvl="1"/>
            <a:r>
              <a:rPr lang="en-US"/>
              <a:t>Put &lt; after the starting value in a range to exclude it.</a:t>
            </a:r>
          </a:p>
          <a:p>
            <a:pPr lvl="1"/>
            <a:r>
              <a:rPr lang="en-US"/>
              <a:t>Put &lt; before the ending value in a range to exclude it.</a:t>
            </a:r>
          </a:p>
        </p:txBody>
      </p:sp>
      <p:graphicFrame>
        <p:nvGraphicFramePr>
          <p:cNvPr id="315543" name="Group 151"/>
          <p:cNvGraphicFramePr>
            <a:graphicFrameLocks noGrp="1"/>
          </p:cNvGraphicFramePr>
          <p:nvPr/>
        </p:nvGraphicFramePr>
        <p:xfrm>
          <a:off x="877888" y="2879725"/>
          <a:ext cx="7407276" cy="3490913"/>
        </p:xfrm>
        <a:graphic>
          <a:graphicData uri="http://schemas.openxmlformats.org/drawingml/2006/table">
            <a:tbl>
              <a:tblPr/>
              <a:tblGrid>
                <a:gridCol w="2469092">
                  <a:extLst>
                    <a:ext uri="{9D8B030D-6E8A-4147-A177-3AD203B41FA5}">
                      <a16:colId xmlns:a16="http://schemas.microsoft.com/office/drawing/2014/main" val="20000"/>
                    </a:ext>
                  </a:extLst>
                </a:gridCol>
                <a:gridCol w="2469092">
                  <a:extLst>
                    <a:ext uri="{9D8B030D-6E8A-4147-A177-3AD203B41FA5}">
                      <a16:colId xmlns:a16="http://schemas.microsoft.com/office/drawing/2014/main" val="20001"/>
                    </a:ext>
                  </a:extLst>
                </a:gridCol>
                <a:gridCol w="2469092">
                  <a:extLst>
                    <a:ext uri="{9D8B030D-6E8A-4147-A177-3AD203B41FA5}">
                      <a16:colId xmlns:a16="http://schemas.microsoft.com/office/drawing/2014/main" val="20002"/>
                    </a:ext>
                  </a:extLst>
                </a:gridCol>
              </a:tblGrid>
              <a:tr h="698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a:rPr>
                        <a:t>Range </a:t>
                      </a:r>
                    </a:p>
                  </a:txBody>
                  <a:tcPr marL="91448" marR="91448"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a:rPr>
                        <a:t>Starting Value </a:t>
                      </a:r>
                    </a:p>
                  </a:txBody>
                  <a:tcPr marL="91448" marR="91448"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FFFFFF"/>
                          </a:solidFill>
                          <a:effectLst/>
                          <a:latin typeface="Arial"/>
                        </a:rPr>
                        <a:t>Ending Value </a:t>
                      </a:r>
                    </a:p>
                  </a:txBody>
                  <a:tcPr marL="91448" marR="91448"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0053C3"/>
                    </a:solidFill>
                  </a:tcPr>
                </a:tc>
                <a:extLst>
                  <a:ext uri="{0D108BD9-81ED-4DB2-BD59-A6C34878D82A}">
                    <a16:rowId xmlns:a16="http://schemas.microsoft.com/office/drawing/2014/main" val="10000"/>
                  </a:ext>
                </a:extLst>
              </a:tr>
              <a:tr h="698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50000 - 100000</a:t>
                      </a:r>
                    </a:p>
                  </a:txBody>
                  <a:tcPr marL="91448" marR="91448"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Includes 50000</a:t>
                      </a:r>
                    </a:p>
                  </a:txBody>
                  <a:tcPr marL="91448" marR="91448"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Includes 100000</a:t>
                      </a:r>
                    </a:p>
                  </a:txBody>
                  <a:tcPr marL="91448" marR="91448"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1"/>
                  </a:ext>
                </a:extLst>
              </a:tr>
              <a:tr h="698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50000 - &lt; 100000</a:t>
                      </a:r>
                    </a:p>
                  </a:txBody>
                  <a:tcPr marL="91448" marR="91448"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Includes 50000</a:t>
                      </a:r>
                    </a:p>
                  </a:txBody>
                  <a:tcPr marL="91448" marR="91448"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Excludes 100000</a:t>
                      </a:r>
                    </a:p>
                  </a:txBody>
                  <a:tcPr marL="91448" marR="91448"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2"/>
                  </a:ext>
                </a:extLst>
              </a:tr>
              <a:tr h="69691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50000 &lt; - 100000</a:t>
                      </a:r>
                    </a:p>
                  </a:txBody>
                  <a:tcPr marL="91448" marR="91448"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Excludes 50000</a:t>
                      </a:r>
                    </a:p>
                  </a:txBody>
                  <a:tcPr marL="91448" marR="91448"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Includes 100000</a:t>
                      </a:r>
                    </a:p>
                  </a:txBody>
                  <a:tcPr marL="91448" marR="91448"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3"/>
                  </a:ext>
                </a:extLst>
              </a:tr>
              <a:tr h="6985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50000 &lt; - &lt; 100000</a:t>
                      </a:r>
                    </a:p>
                  </a:txBody>
                  <a:tcPr marL="91448" marR="91448"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Excludes 50000</a:t>
                      </a:r>
                    </a:p>
                  </a:txBody>
                  <a:tcPr marL="91448" marR="91448"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rgbClr val="000000"/>
                          </a:solidFill>
                          <a:effectLst/>
                          <a:latin typeface="Arial"/>
                        </a:rPr>
                        <a:t>Excludes 100000</a:t>
                      </a:r>
                    </a:p>
                  </a:txBody>
                  <a:tcPr marL="91448" marR="91448" marT="91440" marB="91440"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r>
              <a:rPr lang="en-US"/>
              <a:t>5.04 Short Answer Poll</a:t>
            </a:r>
          </a:p>
        </p:txBody>
      </p:sp>
      <p:sp>
        <p:nvSpPr>
          <p:cNvPr id="48131" name="Rectangle 5"/>
          <p:cNvSpPr>
            <a:spLocks noGrp="1" noChangeArrowheads="1"/>
          </p:cNvSpPr>
          <p:nvPr>
            <p:ph idx="1"/>
          </p:nvPr>
        </p:nvSpPr>
        <p:spPr/>
        <p:txBody>
          <a:bodyPr/>
          <a:lstStyle/>
          <a:p>
            <a:pPr marL="0" indent="0"/>
            <a:r>
              <a:rPr lang="en-US"/>
              <a:t>How is a value of </a:t>
            </a:r>
            <a:r>
              <a:rPr lang="en-US" i="1"/>
              <a:t>50000</a:t>
            </a:r>
            <a:r>
              <a:rPr lang="en-US"/>
              <a:t> displayed if the TIERS format below is applied to the value? </a:t>
            </a:r>
          </a:p>
          <a:p>
            <a:pPr marL="0" indent="0"/>
            <a:endParaRPr lang="en-US" sz="800" b="1"/>
          </a:p>
          <a:p>
            <a:pPr marL="579438" lvl="1" indent="-465138">
              <a:buClr>
                <a:schemeClr val="tx1"/>
              </a:buClr>
              <a:buSzTx/>
              <a:buFont typeface="Wingdings" pitchFamily="2" charset="2"/>
              <a:buAutoNum type="alphaLcPeriod"/>
            </a:pPr>
            <a:r>
              <a:rPr lang="en-US"/>
              <a:t>Tier 1</a:t>
            </a:r>
          </a:p>
          <a:p>
            <a:pPr marL="579438" lvl="1" indent="-465138">
              <a:buClr>
                <a:schemeClr val="tx1"/>
              </a:buClr>
              <a:buSzTx/>
              <a:buFont typeface="Wingdings" pitchFamily="2" charset="2"/>
              <a:buAutoNum type="alphaLcPeriod"/>
            </a:pPr>
            <a:r>
              <a:rPr lang="en-US"/>
              <a:t>Tier 2</a:t>
            </a:r>
          </a:p>
          <a:p>
            <a:pPr marL="579438" lvl="1" indent="-465138">
              <a:buClr>
                <a:schemeClr val="tx1"/>
              </a:buClr>
              <a:buSzTx/>
              <a:buFont typeface="Wingdings" pitchFamily="2" charset="2"/>
              <a:buAutoNum type="alphaLcPeriod"/>
            </a:pPr>
            <a:r>
              <a:rPr lang="en-US"/>
              <a:t>50000</a:t>
            </a:r>
          </a:p>
          <a:p>
            <a:pPr marL="579438" lvl="1" indent="-465138">
              <a:buClr>
                <a:schemeClr val="tx1"/>
              </a:buClr>
              <a:buSzTx/>
              <a:buFont typeface="Wingdings" pitchFamily="2" charset="2"/>
              <a:buAutoNum type="alphaLcPeriod"/>
            </a:pPr>
            <a:r>
              <a:rPr lang="en-US"/>
              <a:t>a missing value</a:t>
            </a:r>
          </a:p>
        </p:txBody>
      </p:sp>
      <p:sp>
        <p:nvSpPr>
          <p:cNvPr id="48132" name="Rectangle 4"/>
          <p:cNvSpPr>
            <a:spLocks noChangeArrowheads="1"/>
          </p:cNvSpPr>
          <p:nvPr/>
        </p:nvSpPr>
        <p:spPr bwMode="auto">
          <a:xfrm>
            <a:off x="682625" y="4073525"/>
            <a:ext cx="7772400" cy="1671638"/>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a:latin typeface="Courier New" pitchFamily="49" charset="0"/>
              </a:rPr>
              <a:t>proc format;</a:t>
            </a:r>
          </a:p>
          <a:p>
            <a:pPr>
              <a:lnSpc>
                <a:spcPct val="85000"/>
              </a:lnSpc>
            </a:pPr>
            <a:r>
              <a:rPr lang="en-US" b="1">
                <a:latin typeface="Courier New" pitchFamily="49" charset="0"/>
              </a:rPr>
              <a:t>   value tiers  20000-&lt;50000 ='Tier 1'</a:t>
            </a:r>
          </a:p>
          <a:p>
            <a:pPr>
              <a:lnSpc>
                <a:spcPct val="85000"/>
              </a:lnSpc>
            </a:pPr>
            <a:r>
              <a:rPr lang="en-US" b="1">
                <a:latin typeface="Courier New" pitchFamily="49" charset="0"/>
              </a:rPr>
              <a:t>                50000-&lt;100000='Tier 2'</a:t>
            </a:r>
          </a:p>
          <a:p>
            <a:pPr>
              <a:lnSpc>
                <a:spcPct val="85000"/>
              </a:lnSpc>
            </a:pPr>
            <a:r>
              <a:rPr lang="en-US" b="1">
                <a:latin typeface="Courier New" pitchFamily="49" charset="0"/>
              </a:rPr>
              <a:t>                100000-250000='Tier 3';</a:t>
            </a:r>
          </a:p>
          <a:p>
            <a:pPr>
              <a:lnSpc>
                <a:spcPct val="85000"/>
              </a:lnSpc>
            </a:pPr>
            <a:r>
              <a:rPr lang="en-US" b="1">
                <a:latin typeface="Courier New" pitchFamily="49" charset="0"/>
              </a:rPr>
              <a:t>run;</a:t>
            </a:r>
          </a:p>
        </p:txBody>
      </p:sp>
      <p:sp>
        <p:nvSpPr>
          <p:cNvPr id="48133" name="Program Name"/>
          <p:cNvSpPr txBox="1">
            <a:spLocks noChangeArrowheads="1"/>
          </p:cNvSpPr>
          <p:nvPr/>
        </p:nvSpPr>
        <p:spPr bwMode="auto">
          <a:xfrm>
            <a:off x="7931150" y="6324600"/>
            <a:ext cx="10033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algn="r"/>
            <a:r>
              <a:rPr lang="en-US" sz="1600" b="1"/>
              <a:t>p105d05</a:t>
            </a: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p:txBody>
          <a:bodyPr/>
          <a:lstStyle/>
          <a:p>
            <a:r>
              <a:rPr lang="en-US"/>
              <a:t>5.04 Short Answer Poll – Correct Answer</a:t>
            </a:r>
          </a:p>
        </p:txBody>
      </p:sp>
      <p:sp>
        <p:nvSpPr>
          <p:cNvPr id="49155" name="Rectangle 5"/>
          <p:cNvSpPr>
            <a:spLocks noGrp="1" noChangeArrowheads="1"/>
          </p:cNvSpPr>
          <p:nvPr>
            <p:ph idx="1"/>
          </p:nvPr>
        </p:nvSpPr>
        <p:spPr/>
        <p:txBody>
          <a:bodyPr/>
          <a:lstStyle/>
          <a:p>
            <a:pPr marL="0" indent="0"/>
            <a:r>
              <a:rPr lang="en-US"/>
              <a:t>How is a value of </a:t>
            </a:r>
            <a:r>
              <a:rPr lang="en-US" i="1"/>
              <a:t>50000</a:t>
            </a:r>
            <a:r>
              <a:rPr lang="en-US"/>
              <a:t> displayed if the TIERS format below is applied to the value? </a:t>
            </a:r>
          </a:p>
          <a:p>
            <a:pPr marL="0" indent="0"/>
            <a:endParaRPr lang="en-US" sz="800" b="1"/>
          </a:p>
          <a:p>
            <a:pPr marL="579438" lvl="1" indent="-465138">
              <a:buClr>
                <a:schemeClr val="tx1"/>
              </a:buClr>
              <a:buSzTx/>
              <a:buFont typeface="Wingdings" pitchFamily="2" charset="2"/>
              <a:buAutoNum type="alphaLcPeriod"/>
            </a:pPr>
            <a:r>
              <a:rPr lang="en-US"/>
              <a:t>Tier 1</a:t>
            </a:r>
          </a:p>
          <a:p>
            <a:pPr marL="579438" lvl="1" indent="-465138">
              <a:buClr>
                <a:schemeClr val="tx1"/>
              </a:buClr>
              <a:buSzTx/>
              <a:buFont typeface="Wingdings" pitchFamily="2" charset="2"/>
              <a:buAutoNum type="alphaLcPeriod"/>
            </a:pPr>
            <a:r>
              <a:rPr lang="en-US"/>
              <a:t>Tier 2</a:t>
            </a:r>
          </a:p>
          <a:p>
            <a:pPr marL="579438" lvl="1" indent="-465138">
              <a:buClr>
                <a:schemeClr val="tx1"/>
              </a:buClr>
              <a:buSzTx/>
              <a:buFont typeface="Wingdings" pitchFamily="2" charset="2"/>
              <a:buAutoNum type="alphaLcPeriod"/>
            </a:pPr>
            <a:r>
              <a:rPr lang="en-US"/>
              <a:t>50000</a:t>
            </a:r>
          </a:p>
          <a:p>
            <a:pPr marL="579438" lvl="1" indent="-465138">
              <a:buClr>
                <a:schemeClr val="tx1"/>
              </a:buClr>
              <a:buSzTx/>
              <a:buFont typeface="Wingdings" pitchFamily="2" charset="2"/>
              <a:buAutoNum type="alphaLcPeriod"/>
            </a:pPr>
            <a:r>
              <a:rPr lang="en-US"/>
              <a:t>a missing value</a:t>
            </a:r>
          </a:p>
          <a:p>
            <a:pPr marL="0" indent="0"/>
            <a:endParaRPr lang="en-US"/>
          </a:p>
        </p:txBody>
      </p:sp>
      <p:sp>
        <p:nvSpPr>
          <p:cNvPr id="49156" name="Rectangle 4"/>
          <p:cNvSpPr>
            <a:spLocks noChangeArrowheads="1"/>
          </p:cNvSpPr>
          <p:nvPr/>
        </p:nvSpPr>
        <p:spPr bwMode="auto">
          <a:xfrm>
            <a:off x="682625" y="4073525"/>
            <a:ext cx="7772400" cy="1671638"/>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a:latin typeface="Courier New" pitchFamily="49" charset="0"/>
              </a:rPr>
              <a:t>proc format;</a:t>
            </a:r>
          </a:p>
          <a:p>
            <a:pPr>
              <a:lnSpc>
                <a:spcPct val="85000"/>
              </a:lnSpc>
            </a:pPr>
            <a:r>
              <a:rPr lang="en-US" b="1">
                <a:latin typeface="Courier New" pitchFamily="49" charset="0"/>
              </a:rPr>
              <a:t>   value tiers  20000-&lt;50000 ='Tier 1'</a:t>
            </a:r>
          </a:p>
          <a:p>
            <a:pPr>
              <a:lnSpc>
                <a:spcPct val="85000"/>
              </a:lnSpc>
            </a:pPr>
            <a:r>
              <a:rPr lang="en-US" b="1">
                <a:latin typeface="Courier New" pitchFamily="49" charset="0"/>
              </a:rPr>
              <a:t>                50000-&lt;100000='Tier 2'</a:t>
            </a:r>
          </a:p>
          <a:p>
            <a:pPr>
              <a:lnSpc>
                <a:spcPct val="85000"/>
              </a:lnSpc>
            </a:pPr>
            <a:r>
              <a:rPr lang="en-US" b="1">
                <a:latin typeface="Courier New" pitchFamily="49" charset="0"/>
              </a:rPr>
              <a:t>                100000-250000='Tier 3';</a:t>
            </a:r>
          </a:p>
          <a:p>
            <a:pPr>
              <a:lnSpc>
                <a:spcPct val="85000"/>
              </a:lnSpc>
            </a:pPr>
            <a:r>
              <a:rPr lang="en-US" b="1">
                <a:latin typeface="Courier New" pitchFamily="49" charset="0"/>
              </a:rPr>
              <a:t>run;</a:t>
            </a:r>
          </a:p>
        </p:txBody>
      </p:sp>
      <p:sp>
        <p:nvSpPr>
          <p:cNvPr id="49157" name="Program Name"/>
          <p:cNvSpPr txBox="1">
            <a:spLocks noChangeArrowheads="1"/>
          </p:cNvSpPr>
          <p:nvPr/>
        </p:nvSpPr>
        <p:spPr bwMode="auto">
          <a:xfrm>
            <a:off x="7931150" y="6324600"/>
            <a:ext cx="10033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algn="r"/>
            <a:r>
              <a:rPr lang="en-US" sz="1600" b="1"/>
              <a:t>p105d05</a:t>
            </a:r>
          </a:p>
        </p:txBody>
      </p:sp>
      <p:sp>
        <p:nvSpPr>
          <p:cNvPr id="49158" name="Oval 5"/>
          <p:cNvSpPr>
            <a:spLocks noChangeArrowheads="1"/>
          </p:cNvSpPr>
          <p:nvPr/>
        </p:nvSpPr>
        <p:spPr bwMode="auto">
          <a:xfrm>
            <a:off x="635000" y="2403475"/>
            <a:ext cx="476250" cy="476250"/>
          </a:xfrm>
          <a:prstGeom prst="ellipse">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sz="2000" noProof="1">
              <a:solidFill>
                <a:srgbClr val="000000"/>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Business Scenario </a:t>
            </a:r>
          </a:p>
        </p:txBody>
      </p:sp>
      <p:sp>
        <p:nvSpPr>
          <p:cNvPr id="11267" name="Rectangle 3"/>
          <p:cNvSpPr>
            <a:spLocks noGrp="1" noChangeArrowheads="1"/>
          </p:cNvSpPr>
          <p:nvPr>
            <p:ph idx="1"/>
          </p:nvPr>
        </p:nvSpPr>
        <p:spPr/>
        <p:txBody>
          <a:bodyPr/>
          <a:lstStyle/>
          <a:p>
            <a:pPr marL="0" indent="0"/>
            <a:r>
              <a:rPr lang="en-US"/>
              <a:t>Enhance the appearance of variable values in reports.</a:t>
            </a:r>
          </a:p>
        </p:txBody>
      </p:sp>
      <p:sp>
        <p:nvSpPr>
          <p:cNvPr id="11268" name="Rectangle 15"/>
          <p:cNvSpPr>
            <a:spLocks noChangeArrowheads="1"/>
          </p:cNvSpPr>
          <p:nvPr/>
        </p:nvSpPr>
        <p:spPr bwMode="auto">
          <a:xfrm>
            <a:off x="676275" y="1941513"/>
            <a:ext cx="7407275" cy="1473200"/>
          </a:xfrm>
          <a:prstGeom prst="rect">
            <a:avLst/>
          </a:prstGeom>
          <a:solidFill>
            <a:srgbClr val="FFFFFF"/>
          </a:solidFill>
          <a:ln w="38100">
            <a:solidFill>
              <a:schemeClr val="tx2"/>
            </a:solidFill>
            <a:miter lim="800000"/>
            <a:headEnd/>
            <a:tailEnd/>
          </a:ln>
        </p:spPr>
        <p:txBody>
          <a:bodyPr lIns="88900" tIns="88900" rIns="88900" bIns="88900">
            <a:spAutoFit/>
          </a:bodyPr>
          <a:lstStyle/>
          <a:p>
            <a:r>
              <a:rPr lang="en-US" sz="1400" b="1">
                <a:solidFill>
                  <a:srgbClr val="000000"/>
                </a:solidFill>
                <a:latin typeface="SAS Monospace" pitchFamily="49" charset="0"/>
              </a:rPr>
              <a:t>              First_                                         Hire_</a:t>
            </a:r>
          </a:p>
          <a:p>
            <a:r>
              <a:rPr lang="en-US" sz="1400" b="1">
                <a:solidFill>
                  <a:srgbClr val="000000"/>
                </a:solidFill>
                <a:latin typeface="SAS Monospace" pitchFamily="49" charset="0"/>
              </a:rPr>
              <a:t> Last_Name    Name    Country   Job_Title       Salary        Date</a:t>
            </a:r>
          </a:p>
          <a:p>
            <a:endParaRPr lang="en-US" sz="1400" b="1">
              <a:solidFill>
                <a:srgbClr val="000000"/>
              </a:solidFill>
              <a:latin typeface="SAS Monospace" pitchFamily="49" charset="0"/>
            </a:endParaRPr>
          </a:p>
          <a:p>
            <a:r>
              <a:rPr lang="fr-FR" sz="1400" b="1">
                <a:solidFill>
                  <a:srgbClr val="000000"/>
                </a:solidFill>
                <a:latin typeface="SAS Monospace" pitchFamily="49" charset="0"/>
              </a:rPr>
              <a:t> Zhou         Tom        AU     Sales Manager   108255       12205</a:t>
            </a:r>
          </a:p>
          <a:p>
            <a:r>
              <a:rPr lang="en-US" sz="1400" b="1">
                <a:solidFill>
                  <a:srgbClr val="000000"/>
                </a:solidFill>
                <a:latin typeface="SAS Monospace" pitchFamily="49" charset="0"/>
              </a:rPr>
              <a:t> Dawes        Wilson     AU     Sales Manager    87975        6575</a:t>
            </a:r>
          </a:p>
          <a:p>
            <a:r>
              <a:rPr lang="en-US" sz="1400" b="1">
                <a:solidFill>
                  <a:srgbClr val="000000"/>
                </a:solidFill>
                <a:latin typeface="SAS Monospace" pitchFamily="49" charset="0"/>
              </a:rPr>
              <a:t> Elvish       Irenie     AU     Sales Rep. II    26600        6575</a:t>
            </a:r>
          </a:p>
        </p:txBody>
      </p:sp>
      <p:sp>
        <p:nvSpPr>
          <p:cNvPr id="17" name="Rounded Rectangle 16"/>
          <p:cNvSpPr/>
          <p:nvPr/>
        </p:nvSpPr>
        <p:spPr bwMode="auto">
          <a:xfrm>
            <a:off x="5715000" y="2632075"/>
            <a:ext cx="2257425" cy="668338"/>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wrap="none" lIns="88900" tIns="88900" rIns="88900" bIns="88900" anchor="ctr"/>
          <a:lstStyle/>
          <a:p>
            <a:pPr fontAlgn="auto">
              <a:spcBef>
                <a:spcPts val="0"/>
              </a:spcBef>
              <a:spcAft>
                <a:spcPts val="0"/>
              </a:spcAft>
              <a:defRPr/>
            </a:pPr>
            <a:r>
              <a:rPr lang="en-US" sz="2000" dirty="0">
                <a:solidFill>
                  <a:srgbClr val="000000"/>
                </a:solidFill>
                <a:latin typeface="Arial"/>
                <a:cs typeface="+mn-cs"/>
              </a:rPr>
              <a:t> </a:t>
            </a:r>
          </a:p>
        </p:txBody>
      </p:sp>
      <p:sp>
        <p:nvSpPr>
          <p:cNvPr id="11270" name="Rectangle 18"/>
          <p:cNvSpPr>
            <a:spLocks noChangeArrowheads="1"/>
          </p:cNvSpPr>
          <p:nvPr/>
        </p:nvSpPr>
        <p:spPr bwMode="auto">
          <a:xfrm>
            <a:off x="676275" y="4195763"/>
            <a:ext cx="7407275" cy="1471612"/>
          </a:xfrm>
          <a:prstGeom prst="rect">
            <a:avLst/>
          </a:prstGeom>
          <a:solidFill>
            <a:srgbClr val="FFFFFF"/>
          </a:solidFill>
          <a:ln w="38100">
            <a:solidFill>
              <a:schemeClr val="tx2"/>
            </a:solidFill>
            <a:miter lim="800000"/>
            <a:headEnd/>
            <a:tailEnd/>
          </a:ln>
        </p:spPr>
        <p:txBody>
          <a:bodyPr lIns="88900" tIns="88900" rIns="88900" bIns="88900">
            <a:spAutoFit/>
          </a:bodyPr>
          <a:lstStyle/>
          <a:p>
            <a:r>
              <a:rPr lang="en-US" sz="1400" b="1">
                <a:solidFill>
                  <a:srgbClr val="000000"/>
                </a:solidFill>
                <a:latin typeface="SAS Monospace" pitchFamily="49" charset="0"/>
              </a:rPr>
              <a:t>             First_</a:t>
            </a:r>
          </a:p>
          <a:p>
            <a:r>
              <a:rPr lang="en-US" sz="1400" b="1">
                <a:solidFill>
                  <a:srgbClr val="000000"/>
                </a:solidFill>
                <a:latin typeface="SAS Monospace" pitchFamily="49" charset="0"/>
              </a:rPr>
              <a:t>Last_Name    Name     Country  Job_Title        Salary     Hire_Date</a:t>
            </a:r>
          </a:p>
          <a:p>
            <a:endParaRPr lang="en-US" sz="1400" b="1">
              <a:solidFill>
                <a:srgbClr val="000000"/>
              </a:solidFill>
              <a:latin typeface="SAS Monospace" pitchFamily="49" charset="0"/>
            </a:endParaRPr>
          </a:p>
          <a:p>
            <a:r>
              <a:rPr lang="fr-FR" sz="1400" b="1">
                <a:solidFill>
                  <a:srgbClr val="000000"/>
                </a:solidFill>
                <a:latin typeface="SAS Monospace" pitchFamily="49" charset="0"/>
              </a:rPr>
              <a:t>Zhou         Tom         AU    Sales Manager  $108,255    06/01/1993</a:t>
            </a:r>
          </a:p>
          <a:p>
            <a:r>
              <a:rPr lang="en-US" sz="1400" b="1">
                <a:solidFill>
                  <a:srgbClr val="000000"/>
                </a:solidFill>
                <a:latin typeface="SAS Monospace" pitchFamily="49" charset="0"/>
              </a:rPr>
              <a:t>Dawes        Wilson      AU    Sales Manager   $87,975    01/01/1978</a:t>
            </a:r>
          </a:p>
          <a:p>
            <a:r>
              <a:rPr lang="en-US" sz="1400" b="1">
                <a:solidFill>
                  <a:srgbClr val="000000"/>
                </a:solidFill>
                <a:latin typeface="SAS Monospace" pitchFamily="49" charset="0"/>
              </a:rPr>
              <a:t>Elvish       Irenie      AU    Sales Rep. II   $26,600    01/01/1978</a:t>
            </a:r>
          </a:p>
        </p:txBody>
      </p:sp>
      <p:sp>
        <p:nvSpPr>
          <p:cNvPr id="11271" name="AutoShape 14"/>
          <p:cNvSpPr>
            <a:spLocks noChangeArrowheads="1"/>
          </p:cNvSpPr>
          <p:nvPr/>
        </p:nvSpPr>
        <p:spPr bwMode="auto">
          <a:xfrm>
            <a:off x="5562600" y="4864100"/>
            <a:ext cx="2409825" cy="722313"/>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a:p>
        </p:txBody>
      </p:sp>
      <p:pic>
        <p:nvPicPr>
          <p:cNvPr id="11272" name="Picture 2" descr="\\sashq\root\dept\PSD\GRAPHICS\Illustrations\Arrows\arrow_med_dow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7813" y="3567113"/>
            <a:ext cx="4095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LOW and HIGH Keywords</a:t>
            </a:r>
          </a:p>
        </p:txBody>
      </p:sp>
      <p:sp>
        <p:nvSpPr>
          <p:cNvPr id="50179" name="Rectangle 3"/>
          <p:cNvSpPr>
            <a:spLocks noGrp="1" noChangeArrowheads="1"/>
          </p:cNvSpPr>
          <p:nvPr>
            <p:ph idx="1"/>
          </p:nvPr>
        </p:nvSpPr>
        <p:spPr>
          <a:xfrm>
            <a:off x="685800" y="1074738"/>
            <a:ext cx="7848600" cy="4945062"/>
          </a:xfrm>
        </p:spPr>
        <p:txBody>
          <a:bodyPr/>
          <a:lstStyle/>
          <a:p>
            <a:pPr marL="0" indent="0"/>
            <a:endParaRPr lang="en-US"/>
          </a:p>
          <a:p>
            <a:pPr marL="0" indent="0"/>
            <a:endParaRPr lang="en-US"/>
          </a:p>
          <a:p>
            <a:pPr marL="0" indent="0"/>
            <a:endParaRPr lang="en-US"/>
          </a:p>
          <a:p>
            <a:pPr marL="0" indent="0"/>
            <a:endParaRPr lang="en-US"/>
          </a:p>
          <a:p>
            <a:pPr marL="0" indent="0"/>
            <a:endParaRPr lang="en-US"/>
          </a:p>
          <a:p>
            <a:pPr marL="0" indent="0"/>
            <a:endParaRPr lang="en-US"/>
          </a:p>
          <a:p>
            <a:pPr marL="0" indent="0"/>
            <a:endParaRPr lang="en-US"/>
          </a:p>
          <a:p>
            <a:pPr marL="0" indent="0"/>
            <a:endParaRPr lang="en-US"/>
          </a:p>
          <a:p>
            <a:pPr marL="0" indent="0"/>
            <a:r>
              <a:rPr lang="en-US"/>
              <a:t>The LOW keyword </a:t>
            </a:r>
          </a:p>
          <a:p>
            <a:pPr lvl="1"/>
            <a:r>
              <a:rPr lang="en-US"/>
              <a:t>includes missing values for character variables </a:t>
            </a:r>
          </a:p>
          <a:p>
            <a:pPr lvl="1"/>
            <a:r>
              <a:rPr lang="en-US"/>
              <a:t>does not include missing values for numeric variables.</a:t>
            </a:r>
          </a:p>
        </p:txBody>
      </p:sp>
      <p:sp>
        <p:nvSpPr>
          <p:cNvPr id="50180" name="Rectangle 20"/>
          <p:cNvSpPr>
            <a:spLocks noChangeArrowheads="1"/>
          </p:cNvSpPr>
          <p:nvPr/>
        </p:nvSpPr>
        <p:spPr bwMode="auto">
          <a:xfrm>
            <a:off x="685800" y="1831975"/>
            <a:ext cx="7772400" cy="1673225"/>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a:latin typeface="Courier New" pitchFamily="49" charset="0"/>
              </a:rPr>
              <a:t>proc format;</a:t>
            </a:r>
          </a:p>
          <a:p>
            <a:pPr>
              <a:lnSpc>
                <a:spcPct val="85000"/>
              </a:lnSpc>
            </a:pPr>
            <a:r>
              <a:rPr lang="en-US" b="1">
                <a:latin typeface="Courier New" pitchFamily="49" charset="0"/>
              </a:rPr>
              <a:t>   value tiers    low-&lt;50000 ='Tier 1'</a:t>
            </a:r>
          </a:p>
          <a:p>
            <a:pPr>
              <a:lnSpc>
                <a:spcPct val="85000"/>
              </a:lnSpc>
            </a:pPr>
            <a:r>
              <a:rPr lang="en-US" b="1">
                <a:latin typeface="Courier New" pitchFamily="49" charset="0"/>
              </a:rPr>
              <a:t>                50000-&lt;100000='Tier 2'</a:t>
            </a:r>
          </a:p>
          <a:p>
            <a:pPr>
              <a:lnSpc>
                <a:spcPct val="85000"/>
              </a:lnSpc>
            </a:pPr>
            <a:r>
              <a:rPr lang="en-US" b="1">
                <a:latin typeface="Courier New" pitchFamily="49" charset="0"/>
              </a:rPr>
              <a:t>               100000-high   ='Tier 3';</a:t>
            </a:r>
          </a:p>
          <a:p>
            <a:pPr>
              <a:lnSpc>
                <a:spcPct val="85000"/>
              </a:lnSpc>
            </a:pPr>
            <a:r>
              <a:rPr lang="en-US" b="1">
                <a:latin typeface="Courier New" pitchFamily="49" charset="0"/>
              </a:rPr>
              <a:t>run;</a:t>
            </a:r>
          </a:p>
        </p:txBody>
      </p:sp>
      <p:sp>
        <p:nvSpPr>
          <p:cNvPr id="50181" name="Text Box 12"/>
          <p:cNvSpPr txBox="1">
            <a:spLocks noChangeArrowheads="1"/>
          </p:cNvSpPr>
          <p:nvPr/>
        </p:nvSpPr>
        <p:spPr bwMode="auto">
          <a:xfrm>
            <a:off x="7934325" y="6324600"/>
            <a:ext cx="99853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algn="r"/>
            <a:r>
              <a:rPr lang="en-US" sz="1600" b="1"/>
              <a:t>p105d06</a:t>
            </a:r>
          </a:p>
        </p:txBody>
      </p:sp>
      <p:sp>
        <p:nvSpPr>
          <p:cNvPr id="50182" name="Rectangle 8"/>
          <p:cNvSpPr>
            <a:spLocks noChangeArrowheads="1"/>
          </p:cNvSpPr>
          <p:nvPr/>
        </p:nvSpPr>
        <p:spPr bwMode="auto">
          <a:xfrm>
            <a:off x="3960813" y="3543300"/>
            <a:ext cx="2103437" cy="822325"/>
          </a:xfrm>
          <a:prstGeom prst="rect">
            <a:avLst/>
          </a:prstGeom>
          <a:solidFill>
            <a:srgbClr val="009900"/>
          </a:solidFill>
          <a:ln w="19050">
            <a:solidFill>
              <a:srgbClr val="000000"/>
            </a:solidFill>
            <a:miter lim="800000"/>
            <a:headEnd type="none" w="med" len="lg"/>
            <a:tailEnd type="none" w="med" len="lg"/>
          </a:ln>
        </p:spPr>
        <p:txBody>
          <a:bodyPr tIns="91440" bIns="91440" anchor="ctr">
            <a:spAutoFit/>
          </a:bodyPr>
          <a:lstStyle/>
          <a:p>
            <a:r>
              <a:rPr lang="en-US" sz="2000" b="1">
                <a:solidFill>
                  <a:srgbClr val="FFFFFF"/>
                </a:solidFill>
              </a:rPr>
              <a:t>the highest possible value</a:t>
            </a:r>
          </a:p>
        </p:txBody>
      </p:sp>
      <p:sp>
        <p:nvSpPr>
          <p:cNvPr id="50183" name="Line 9"/>
          <p:cNvSpPr>
            <a:spLocks noChangeShapeType="1"/>
          </p:cNvSpPr>
          <p:nvPr/>
        </p:nvSpPr>
        <p:spPr bwMode="auto">
          <a:xfrm flipV="1">
            <a:off x="5029200" y="3130550"/>
            <a:ext cx="0" cy="411163"/>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a:p>
        </p:txBody>
      </p:sp>
      <p:sp>
        <p:nvSpPr>
          <p:cNvPr id="50184" name="Rectangle 17"/>
          <p:cNvSpPr>
            <a:spLocks noChangeArrowheads="1"/>
          </p:cNvSpPr>
          <p:nvPr/>
        </p:nvSpPr>
        <p:spPr bwMode="auto">
          <a:xfrm>
            <a:off x="3197225" y="1143000"/>
            <a:ext cx="2103438" cy="822325"/>
          </a:xfrm>
          <a:prstGeom prst="rect">
            <a:avLst/>
          </a:prstGeom>
          <a:solidFill>
            <a:srgbClr val="009900"/>
          </a:solidFill>
          <a:ln w="19050">
            <a:solidFill>
              <a:srgbClr val="000000"/>
            </a:solidFill>
            <a:miter lim="800000"/>
            <a:headEnd type="none" w="med" len="lg"/>
            <a:tailEnd type="none" w="med" len="lg"/>
          </a:ln>
        </p:spPr>
        <p:txBody>
          <a:bodyPr tIns="91440" bIns="91440" anchor="ctr">
            <a:spAutoFit/>
          </a:bodyPr>
          <a:lstStyle/>
          <a:p>
            <a:r>
              <a:rPr lang="en-US" sz="2000" b="1">
                <a:solidFill>
                  <a:srgbClr val="FFFFFF"/>
                </a:solidFill>
              </a:rPr>
              <a:t>the lowest possible value</a:t>
            </a:r>
          </a:p>
        </p:txBody>
      </p:sp>
      <p:sp>
        <p:nvSpPr>
          <p:cNvPr id="50185" name="Line 18"/>
          <p:cNvSpPr>
            <a:spLocks noChangeShapeType="1"/>
          </p:cNvSpPr>
          <p:nvPr/>
        </p:nvSpPr>
        <p:spPr bwMode="auto">
          <a:xfrm>
            <a:off x="4237038" y="1924050"/>
            <a:ext cx="0" cy="284163"/>
          </a:xfrm>
          <a:prstGeom prst="line">
            <a:avLst/>
          </a:prstGeom>
          <a:noFill/>
          <a:ln w="19050">
            <a:solidFill>
              <a:srgbClr val="000000"/>
            </a:solidFill>
            <a:round/>
            <a:headEnd type="none" w="med" len="lg"/>
            <a:tailEnd type="triangle" w="med" len="lg"/>
          </a:ln>
          <a:extLst>
            <a:ext uri="{909E8E84-426E-40DD-AFC4-6F175D3DCCD1}">
              <a14:hiddenFill xmlns:a14="http://schemas.microsoft.com/office/drawing/2010/main">
                <a:noFill/>
              </a14:hiddenFill>
            </a:ext>
          </a:extLst>
        </p:spPr>
        <p:txBody>
          <a:bodyPr lIns="88900" tIns="88900" rIns="88900" bIns="88900"/>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title"/>
          </p:nvPr>
        </p:nvSpPr>
        <p:spPr/>
        <p:txBody>
          <a:bodyPr/>
          <a:lstStyle/>
          <a:p>
            <a:r>
              <a:rPr lang="en-US"/>
              <a:t>Applying a Numeric Format</a:t>
            </a:r>
          </a:p>
        </p:txBody>
      </p:sp>
      <p:sp>
        <p:nvSpPr>
          <p:cNvPr id="51203" name="Rectangle 13"/>
          <p:cNvSpPr>
            <a:spLocks noChangeArrowheads="1"/>
          </p:cNvSpPr>
          <p:nvPr/>
        </p:nvSpPr>
        <p:spPr bwMode="auto">
          <a:xfrm>
            <a:off x="923925" y="1152525"/>
            <a:ext cx="7524750" cy="3870325"/>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a:solidFill>
                  <a:srgbClr val="000000"/>
                </a:solidFill>
                <a:latin typeface="Courier New" pitchFamily="49" charset="0"/>
              </a:rPr>
              <a:t>proc format;</a:t>
            </a:r>
          </a:p>
          <a:p>
            <a:pPr>
              <a:lnSpc>
                <a:spcPct val="85000"/>
              </a:lnSpc>
            </a:pPr>
            <a:r>
              <a:rPr lang="en-US" b="1">
                <a:solidFill>
                  <a:srgbClr val="000000"/>
                </a:solidFill>
                <a:latin typeface="Courier New" pitchFamily="49" charset="0"/>
              </a:rPr>
              <a:t>   value tiers    low-&lt;50000 ='Tier 1'</a:t>
            </a:r>
          </a:p>
          <a:p>
            <a:pPr>
              <a:lnSpc>
                <a:spcPct val="85000"/>
              </a:lnSpc>
            </a:pPr>
            <a:r>
              <a:rPr lang="en-US" b="1">
                <a:solidFill>
                  <a:srgbClr val="000000"/>
                </a:solidFill>
                <a:latin typeface="Courier New" pitchFamily="49" charset="0"/>
              </a:rPr>
              <a:t>                50000-&lt;100000='Tier 2'</a:t>
            </a:r>
          </a:p>
          <a:p>
            <a:pPr>
              <a:lnSpc>
                <a:spcPct val="85000"/>
              </a:lnSpc>
            </a:pPr>
            <a:r>
              <a:rPr lang="en-US" b="1">
                <a:solidFill>
                  <a:srgbClr val="000000"/>
                </a:solidFill>
                <a:latin typeface="Courier New" pitchFamily="49" charset="0"/>
              </a:rPr>
              <a:t>                100000-high  ='Tier 3';</a:t>
            </a:r>
          </a:p>
          <a:p>
            <a:pPr>
              <a:lnSpc>
                <a:spcPct val="85000"/>
              </a:lnSpc>
            </a:pPr>
            <a:r>
              <a:rPr lang="en-US" b="1">
                <a:solidFill>
                  <a:srgbClr val="000000"/>
                </a:solidFill>
                <a:latin typeface="Courier New" pitchFamily="49" charset="0"/>
              </a:rPr>
              <a:t>run;</a:t>
            </a:r>
          </a:p>
          <a:p>
            <a:pPr>
              <a:lnSpc>
                <a:spcPct val="85000"/>
              </a:lnSpc>
            </a:pPr>
            <a:endParaRPr lang="en-US" b="1">
              <a:solidFill>
                <a:srgbClr val="000000"/>
              </a:solidFill>
              <a:latin typeface="Courier New" pitchFamily="49" charset="0"/>
            </a:endParaRPr>
          </a:p>
          <a:p>
            <a:pPr>
              <a:lnSpc>
                <a:spcPct val="85000"/>
              </a:lnSpc>
            </a:pPr>
            <a:r>
              <a:rPr lang="en-US" b="1">
                <a:solidFill>
                  <a:srgbClr val="000000"/>
                </a:solidFill>
                <a:latin typeface="Courier New" pitchFamily="49" charset="0"/>
              </a:rPr>
              <a:t>proc print data=orion.sales;</a:t>
            </a:r>
          </a:p>
          <a:p>
            <a:pPr>
              <a:lnSpc>
                <a:spcPct val="85000"/>
              </a:lnSpc>
            </a:pPr>
            <a:r>
              <a:rPr lang="en-US" b="1">
                <a:solidFill>
                  <a:srgbClr val="000000"/>
                </a:solidFill>
                <a:latin typeface="Courier New" pitchFamily="49" charset="0"/>
              </a:rPr>
              <a:t>   var</a:t>
            </a:r>
            <a:r>
              <a:rPr lang="en-US" b="1">
                <a:latin typeface="Courier New" pitchFamily="49" charset="0"/>
              </a:rPr>
              <a:t> Employee_ID Job_Title Salary</a:t>
            </a:r>
          </a:p>
          <a:p>
            <a:pPr>
              <a:lnSpc>
                <a:spcPct val="85000"/>
              </a:lnSpc>
            </a:pPr>
            <a:r>
              <a:rPr lang="en-US" b="1">
                <a:latin typeface="Courier New" pitchFamily="49" charset="0"/>
              </a:rPr>
              <a:t>       Country Birth_Date Hire_Date;</a:t>
            </a:r>
          </a:p>
          <a:p>
            <a:pPr>
              <a:lnSpc>
                <a:spcPct val="85000"/>
              </a:lnSpc>
            </a:pPr>
            <a:r>
              <a:rPr lang="en-US" b="1">
                <a:latin typeface="Courier New" pitchFamily="49" charset="0"/>
              </a:rPr>
              <a:t>   format Birth_Date Hire_Date monyy7.</a:t>
            </a:r>
          </a:p>
          <a:p>
            <a:pPr>
              <a:lnSpc>
                <a:spcPct val="85000"/>
              </a:lnSpc>
            </a:pPr>
            <a:r>
              <a:rPr lang="en-US" b="1">
                <a:latin typeface="Courier New" pitchFamily="49" charset="0"/>
              </a:rPr>
              <a:t>          Salary tiers.;</a:t>
            </a:r>
          </a:p>
          <a:p>
            <a:pPr>
              <a:lnSpc>
                <a:spcPct val="85000"/>
              </a:lnSpc>
            </a:pPr>
            <a:r>
              <a:rPr lang="en-US" b="1">
                <a:latin typeface="Courier New" pitchFamily="49" charset="0"/>
              </a:rPr>
              <a:t>run;</a:t>
            </a:r>
          </a:p>
        </p:txBody>
      </p:sp>
      <p:sp>
        <p:nvSpPr>
          <p:cNvPr id="109576" name="Text Box 7"/>
          <p:cNvSpPr txBox="1">
            <a:spLocks noChangeArrowheads="1"/>
          </p:cNvSpPr>
          <p:nvPr/>
        </p:nvSpPr>
        <p:spPr bwMode="auto">
          <a:xfrm>
            <a:off x="179388" y="3475038"/>
            <a:ext cx="1004887" cy="549275"/>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fontAlgn="auto">
              <a:spcBef>
                <a:spcPts val="0"/>
              </a:spcBef>
              <a:spcAft>
                <a:spcPts val="0"/>
              </a:spcAft>
              <a:defRPr/>
            </a:pPr>
            <a:r>
              <a:rPr lang="en-US" sz="2000" b="1" dirty="0">
                <a:cs typeface="+mn-cs"/>
              </a:rPr>
              <a:t>Part 2</a:t>
            </a:r>
          </a:p>
        </p:txBody>
      </p:sp>
      <p:sp>
        <p:nvSpPr>
          <p:cNvPr id="109577" name="Text Box 8"/>
          <p:cNvSpPr txBox="1">
            <a:spLocks noChangeArrowheads="1"/>
          </p:cNvSpPr>
          <p:nvPr/>
        </p:nvSpPr>
        <p:spPr bwMode="auto">
          <a:xfrm>
            <a:off x="179388" y="1571625"/>
            <a:ext cx="1004887" cy="549275"/>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fontAlgn="auto">
              <a:spcBef>
                <a:spcPts val="0"/>
              </a:spcBef>
              <a:spcAft>
                <a:spcPts val="0"/>
              </a:spcAft>
              <a:defRPr/>
            </a:pPr>
            <a:r>
              <a:rPr lang="en-US" sz="2000" b="1" dirty="0">
                <a:cs typeface="+mn-cs"/>
              </a:rPr>
              <a:t>Part 1</a:t>
            </a:r>
          </a:p>
        </p:txBody>
      </p:sp>
      <p:sp>
        <p:nvSpPr>
          <p:cNvPr id="51206" name="Rectangle 14"/>
          <p:cNvSpPr>
            <a:spLocks noChangeArrowheads="1"/>
          </p:cNvSpPr>
          <p:nvPr>
            <p:custDataLst>
              <p:tags r:id="rId1"/>
            </p:custDataLst>
          </p:nvPr>
        </p:nvSpPr>
        <p:spPr bwMode="auto">
          <a:xfrm>
            <a:off x="2641600" y="1508125"/>
            <a:ext cx="938213"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51207" name="Rectangle 16"/>
          <p:cNvSpPr>
            <a:spLocks noChangeArrowheads="1"/>
          </p:cNvSpPr>
          <p:nvPr>
            <p:custDataLst>
              <p:tags r:id="rId2"/>
            </p:custDataLst>
          </p:nvPr>
        </p:nvSpPr>
        <p:spPr bwMode="auto">
          <a:xfrm>
            <a:off x="2795588" y="4305300"/>
            <a:ext cx="261461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51208" name="Rectangle 1"/>
          <p:cNvSpPr>
            <a:spLocks noChangeArrowheads="1"/>
          </p:cNvSpPr>
          <p:nvPr>
            <p:custDataLst>
              <p:tags r:id="rId3"/>
            </p:custDataLst>
          </p:nvPr>
        </p:nvSpPr>
        <p:spPr bwMode="auto">
          <a:xfrm>
            <a:off x="1498600" y="4003675"/>
            <a:ext cx="6453188" cy="3111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lIns="88900" tIns="88900" rIns="88900" bIns="88900" anchor="ctr"/>
          <a:lstStyle/>
          <a:p>
            <a:pPr algn="ctr"/>
            <a:endParaRPr lang="en-US"/>
          </a:p>
        </p:txBody>
      </p:sp>
      <p:sp>
        <p:nvSpPr>
          <p:cNvPr id="51209" name="Text Box 12"/>
          <p:cNvSpPr txBox="1">
            <a:spLocks noChangeArrowheads="1"/>
          </p:cNvSpPr>
          <p:nvPr/>
        </p:nvSpPr>
        <p:spPr bwMode="auto">
          <a:xfrm>
            <a:off x="7934325" y="6324600"/>
            <a:ext cx="99853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algn="r"/>
            <a:r>
              <a:rPr lang="en-US" sz="1600" b="1"/>
              <a:t>p105d06</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Viewing the Output</a:t>
            </a:r>
          </a:p>
        </p:txBody>
      </p:sp>
      <p:sp>
        <p:nvSpPr>
          <p:cNvPr id="52227" name="Rectangle 3"/>
          <p:cNvSpPr>
            <a:spLocks noGrp="1" noChangeArrowheads="1"/>
          </p:cNvSpPr>
          <p:nvPr>
            <p:ph idx="1"/>
          </p:nvPr>
        </p:nvSpPr>
        <p:spPr/>
        <p:txBody>
          <a:bodyPr/>
          <a:lstStyle/>
          <a:p>
            <a:pPr marL="0" indent="0"/>
            <a:r>
              <a:rPr lang="en-US"/>
              <a:t>Partial PROC PRINT Output</a:t>
            </a:r>
          </a:p>
        </p:txBody>
      </p:sp>
      <p:grpSp>
        <p:nvGrpSpPr>
          <p:cNvPr id="52228" name="Group 1"/>
          <p:cNvGrpSpPr>
            <a:grpSpLocks/>
          </p:cNvGrpSpPr>
          <p:nvPr/>
        </p:nvGrpSpPr>
        <p:grpSpPr bwMode="auto">
          <a:xfrm>
            <a:off x="341313" y="1525588"/>
            <a:ext cx="8447087" cy="1903412"/>
            <a:chOff x="467591" y="1581884"/>
            <a:chExt cx="8447808" cy="1903085"/>
          </a:xfrm>
        </p:grpSpPr>
        <p:sp>
          <p:nvSpPr>
            <p:cNvPr id="52229" name="Rectangle 15"/>
            <p:cNvSpPr>
              <a:spLocks noChangeArrowheads="1"/>
            </p:cNvSpPr>
            <p:nvPr/>
          </p:nvSpPr>
          <p:spPr bwMode="auto">
            <a:xfrm>
              <a:off x="467591" y="1581884"/>
              <a:ext cx="8447808" cy="1903085"/>
            </a:xfrm>
            <a:prstGeom prst="rect">
              <a:avLst/>
            </a:prstGeom>
            <a:solidFill>
              <a:srgbClr val="FFFFFF"/>
            </a:solidFill>
            <a:ln w="38100">
              <a:solidFill>
                <a:schemeClr val="tx2"/>
              </a:solidFill>
              <a:miter lim="800000"/>
              <a:headEnd/>
              <a:tailEnd/>
            </a:ln>
          </p:spPr>
          <p:txBody>
            <a:bodyPr lIns="88900" tIns="88900" rIns="88900" bIns="88900">
              <a:spAutoFit/>
            </a:bodyPr>
            <a:lstStyle/>
            <a:p>
              <a:r>
                <a:rPr lang="en-US" sz="1400" b="1">
                  <a:solidFill>
                    <a:srgbClr val="000000"/>
                  </a:solidFill>
                  <a:latin typeface="SAS Monospace" pitchFamily="49" charset="0"/>
                </a:rPr>
                <a:t>                                                             Birth_      Hire_</a:t>
              </a:r>
            </a:p>
            <a:p>
              <a:r>
                <a:rPr lang="en-US" sz="1400" b="1">
                  <a:solidFill>
                    <a:srgbClr val="000000"/>
                  </a:solidFill>
                  <a:latin typeface="SAS Monospace" pitchFamily="49" charset="0"/>
                </a:rPr>
                <a:t> Obs   Employee_ID      Job_Title      Salary    Country       Date       Date</a:t>
              </a:r>
            </a:p>
            <a:p>
              <a:endParaRPr lang="en-US" sz="1400" b="1">
                <a:solidFill>
                  <a:srgbClr val="000000"/>
                </a:solidFill>
                <a:latin typeface="SAS Monospace" pitchFamily="49" charset="0"/>
              </a:endParaRPr>
            </a:p>
            <a:p>
              <a:r>
                <a:rPr lang="de-DE" sz="1400" b="1">
                  <a:solidFill>
                    <a:srgbClr val="000000"/>
                  </a:solidFill>
                  <a:latin typeface="SAS Monospace" pitchFamily="49" charset="0"/>
                </a:rPr>
                <a:t>   1        120102    Sales Manager    Tier 3      AU       AUG1973    JUN1993</a:t>
              </a:r>
            </a:p>
            <a:p>
              <a:r>
                <a:rPr lang="en-US" sz="1400" b="1">
                  <a:solidFill>
                    <a:srgbClr val="000000"/>
                  </a:solidFill>
                  <a:latin typeface="SAS Monospace" pitchFamily="49" charset="0"/>
                </a:rPr>
                <a:t>   2        120103    Sales Manager    Tier 2      AU       JAN1953    JAN1978</a:t>
              </a:r>
            </a:p>
            <a:p>
              <a:r>
                <a:rPr lang="en-US" sz="1400" b="1">
                  <a:solidFill>
                    <a:srgbClr val="000000"/>
                  </a:solidFill>
                  <a:latin typeface="SAS Monospace" pitchFamily="49" charset="0"/>
                </a:rPr>
                <a:t>   3        120121    Sales Rep. II    Tier 1      AU       AUG1948    JAN1978</a:t>
              </a:r>
            </a:p>
            <a:p>
              <a:r>
                <a:rPr lang="sv-SE" sz="1400" b="1">
                  <a:solidFill>
                    <a:srgbClr val="000000"/>
                  </a:solidFill>
                  <a:latin typeface="SAS Monospace" pitchFamily="49" charset="0"/>
                </a:rPr>
                <a:t>   4        120122    Sales Rep. II    Tier 1      AU       JUL1958    JUL1982</a:t>
              </a:r>
            </a:p>
            <a:p>
              <a:r>
                <a:rPr lang="en-US" sz="1400" b="1">
                  <a:solidFill>
                    <a:srgbClr val="000000"/>
                  </a:solidFill>
                  <a:latin typeface="SAS Monospace" pitchFamily="49" charset="0"/>
                </a:rPr>
                <a:t>   5        120123    Sales Rep. I     Tier 1      AU       SEP1968    OCT1989</a:t>
              </a:r>
            </a:p>
          </p:txBody>
        </p:sp>
        <p:sp>
          <p:nvSpPr>
            <p:cNvPr id="52230" name="AutoShape 10"/>
            <p:cNvSpPr>
              <a:spLocks noChangeArrowheads="1"/>
            </p:cNvSpPr>
            <p:nvPr/>
          </p:nvSpPr>
          <p:spPr bwMode="auto">
            <a:xfrm>
              <a:off x="4409210" y="1686472"/>
              <a:ext cx="1041400" cy="1732277"/>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User-Defined Format Example</a:t>
            </a:r>
          </a:p>
        </p:txBody>
      </p:sp>
      <p:sp>
        <p:nvSpPr>
          <p:cNvPr id="53251" name="Rectangle 3"/>
          <p:cNvSpPr>
            <a:spLocks noGrp="1" noChangeArrowheads="1"/>
          </p:cNvSpPr>
          <p:nvPr>
            <p:ph idx="1"/>
          </p:nvPr>
        </p:nvSpPr>
        <p:spPr/>
        <p:txBody>
          <a:bodyPr/>
          <a:lstStyle/>
          <a:p>
            <a:pPr marL="0" indent="0"/>
            <a:r>
              <a:rPr lang="en-US"/>
              <a:t>Ranges can be specified using lists, ranges, discrete values, and keywords.</a:t>
            </a:r>
          </a:p>
        </p:txBody>
      </p:sp>
      <p:sp>
        <p:nvSpPr>
          <p:cNvPr id="53252" name="Rectangle 7"/>
          <p:cNvSpPr>
            <a:spLocks noChangeArrowheads="1"/>
          </p:cNvSpPr>
          <p:nvPr/>
        </p:nvSpPr>
        <p:spPr bwMode="auto">
          <a:xfrm>
            <a:off x="690563" y="2017713"/>
            <a:ext cx="7772400" cy="262890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a:solidFill>
                  <a:srgbClr val="000000"/>
                </a:solidFill>
                <a:latin typeface="Courier New" pitchFamily="49" charset="0"/>
              </a:rPr>
              <a:t>proc format;</a:t>
            </a:r>
            <a:br>
              <a:rPr lang="en-US" b="1">
                <a:solidFill>
                  <a:srgbClr val="000000"/>
                </a:solidFill>
                <a:latin typeface="Courier New" pitchFamily="49" charset="0"/>
              </a:rPr>
            </a:br>
            <a:r>
              <a:rPr lang="en-US" b="1">
                <a:solidFill>
                  <a:srgbClr val="000000"/>
                </a:solidFill>
                <a:latin typeface="Courier New" pitchFamily="49" charset="0"/>
              </a:rPr>
              <a:t>   value mnthfmt</a:t>
            </a:r>
            <a:r>
              <a:rPr lang="en-US" b="1">
                <a:latin typeface="Courier New" pitchFamily="49" charset="0"/>
              </a:rPr>
              <a:t> 1,2,3='</a:t>
            </a:r>
            <a:r>
              <a:rPr lang="en-US" b="1">
                <a:solidFill>
                  <a:srgbClr val="000000"/>
                </a:solidFill>
                <a:latin typeface="Courier New" pitchFamily="49" charset="0"/>
              </a:rPr>
              <a:t>Qtr</a:t>
            </a:r>
            <a:r>
              <a:rPr lang="en-US" b="1">
                <a:latin typeface="Courier New" pitchFamily="49" charset="0"/>
              </a:rPr>
              <a:t> 1'</a:t>
            </a:r>
          </a:p>
          <a:p>
            <a:pPr>
              <a:lnSpc>
                <a:spcPct val="85000"/>
              </a:lnSpc>
            </a:pPr>
            <a:r>
              <a:rPr lang="en-US" b="1">
                <a:latin typeface="Courier New" pitchFamily="49" charset="0"/>
              </a:rPr>
              <a:t>                   4-6='</a:t>
            </a:r>
            <a:r>
              <a:rPr lang="en-US" b="1">
                <a:solidFill>
                  <a:srgbClr val="000000"/>
                </a:solidFill>
                <a:latin typeface="Courier New" pitchFamily="49" charset="0"/>
              </a:rPr>
              <a:t>Qtr</a:t>
            </a:r>
            <a:r>
              <a:rPr lang="en-US" b="1">
                <a:latin typeface="Courier New" pitchFamily="49" charset="0"/>
              </a:rPr>
              <a:t> 2'</a:t>
            </a:r>
          </a:p>
          <a:p>
            <a:pPr>
              <a:lnSpc>
                <a:spcPct val="85000"/>
              </a:lnSpc>
            </a:pPr>
            <a:r>
              <a:rPr lang="en-US" b="1">
                <a:latin typeface="Courier New" pitchFamily="49" charset="0"/>
              </a:rPr>
              <a:t>                   7-9='</a:t>
            </a:r>
            <a:r>
              <a:rPr lang="en-US" b="1">
                <a:solidFill>
                  <a:srgbClr val="000000"/>
                </a:solidFill>
                <a:latin typeface="Courier New" pitchFamily="49" charset="0"/>
              </a:rPr>
              <a:t>Qtr</a:t>
            </a:r>
            <a:r>
              <a:rPr lang="en-US" b="1">
                <a:latin typeface="Courier New" pitchFamily="49" charset="0"/>
              </a:rPr>
              <a:t> 3'</a:t>
            </a:r>
          </a:p>
          <a:p>
            <a:pPr>
              <a:lnSpc>
                <a:spcPct val="85000"/>
              </a:lnSpc>
            </a:pPr>
            <a:r>
              <a:rPr lang="en-US" b="1">
                <a:latin typeface="Courier New" pitchFamily="49" charset="0"/>
              </a:rPr>
              <a:t>                 10-12='</a:t>
            </a:r>
            <a:r>
              <a:rPr lang="en-US" b="1">
                <a:solidFill>
                  <a:srgbClr val="000000"/>
                </a:solidFill>
                <a:latin typeface="Courier New" pitchFamily="49" charset="0"/>
              </a:rPr>
              <a:t>Qtr</a:t>
            </a:r>
            <a:r>
              <a:rPr lang="en-US" b="1">
                <a:latin typeface="Courier New" pitchFamily="49" charset="0"/>
              </a:rPr>
              <a:t> 4'</a:t>
            </a:r>
            <a:br>
              <a:rPr lang="en-US" b="1">
                <a:latin typeface="Courier New" pitchFamily="49" charset="0"/>
              </a:rPr>
            </a:br>
            <a:r>
              <a:rPr lang="en-US" b="1">
                <a:latin typeface="Courier New" pitchFamily="49" charset="0"/>
              </a:rPr>
              <a:t>                     .='missing'</a:t>
            </a:r>
          </a:p>
          <a:p>
            <a:pPr>
              <a:lnSpc>
                <a:spcPct val="85000"/>
              </a:lnSpc>
            </a:pPr>
            <a:r>
              <a:rPr lang="en-US" b="1">
                <a:latin typeface="Courier New" pitchFamily="49" charset="0"/>
              </a:rPr>
              <a:t>                 other='unknown';</a:t>
            </a:r>
          </a:p>
          <a:p>
            <a:pPr>
              <a:lnSpc>
                <a:spcPct val="85000"/>
              </a:lnSpc>
            </a:pPr>
            <a:r>
              <a:rPr lang="en-US" b="1">
                <a:latin typeface="Courier New" pitchFamily="49" charset="0"/>
              </a:rPr>
              <a:t>run;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title"/>
          </p:nvPr>
        </p:nvSpPr>
        <p:spPr/>
        <p:txBody>
          <a:bodyPr/>
          <a:lstStyle/>
          <a:p>
            <a:r>
              <a:rPr lang="en-US"/>
              <a:t>Multiple User-Defined Formats</a:t>
            </a:r>
          </a:p>
        </p:txBody>
      </p:sp>
      <p:sp>
        <p:nvSpPr>
          <p:cNvPr id="54275" name="Text Box 2"/>
          <p:cNvSpPr txBox="1">
            <a:spLocks noChangeArrowheads="1"/>
          </p:cNvSpPr>
          <p:nvPr/>
        </p:nvSpPr>
        <p:spPr bwMode="auto">
          <a:xfrm>
            <a:off x="684213" y="1068388"/>
            <a:ext cx="78501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a:spcBef>
                <a:spcPct val="50000"/>
              </a:spcBef>
            </a:pPr>
            <a:r>
              <a:rPr lang="en-US"/>
              <a:t>Multiple VALUE statements can be included in a single </a:t>
            </a:r>
            <a:br>
              <a:rPr lang="en-US"/>
            </a:br>
            <a:r>
              <a:rPr lang="en-US"/>
              <a:t>PROC FORMAT step.</a:t>
            </a:r>
          </a:p>
        </p:txBody>
      </p:sp>
      <p:sp>
        <p:nvSpPr>
          <p:cNvPr id="54276" name="Text Box 8"/>
          <p:cNvSpPr txBox="1">
            <a:spLocks noChangeArrowheads="1"/>
          </p:cNvSpPr>
          <p:nvPr/>
        </p:nvSpPr>
        <p:spPr bwMode="auto">
          <a:xfrm>
            <a:off x="7934325" y="6324600"/>
            <a:ext cx="99853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algn="r"/>
            <a:r>
              <a:rPr lang="en-US" sz="1600" b="1"/>
              <a:t>p105d07</a:t>
            </a:r>
          </a:p>
        </p:txBody>
      </p:sp>
      <p:sp>
        <p:nvSpPr>
          <p:cNvPr id="54277" name="Rectangle 11"/>
          <p:cNvSpPr>
            <a:spLocks noChangeArrowheads="1"/>
          </p:cNvSpPr>
          <p:nvPr/>
        </p:nvSpPr>
        <p:spPr bwMode="auto">
          <a:xfrm>
            <a:off x="679450" y="1965325"/>
            <a:ext cx="7772400" cy="2927350"/>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a:solidFill>
                  <a:srgbClr val="000000"/>
                </a:solidFill>
                <a:latin typeface="Courier New" pitchFamily="49" charset="0"/>
              </a:rPr>
              <a:t>proc format;</a:t>
            </a:r>
          </a:p>
          <a:p>
            <a:pPr>
              <a:lnSpc>
                <a:spcPct val="85000"/>
              </a:lnSpc>
            </a:pPr>
            <a:r>
              <a:rPr lang="en-US" b="1">
                <a:solidFill>
                  <a:srgbClr val="000000"/>
                </a:solidFill>
                <a:latin typeface="Courier New" pitchFamily="49" charset="0"/>
              </a:rPr>
              <a:t>   value $ctryfmt</a:t>
            </a:r>
            <a:r>
              <a:rPr lang="en-US" b="1">
                <a:latin typeface="Courier New" pitchFamily="49" charset="0"/>
              </a:rPr>
              <a:t>  'AU'='Australia'</a:t>
            </a:r>
          </a:p>
          <a:p>
            <a:pPr>
              <a:lnSpc>
                <a:spcPct val="85000"/>
              </a:lnSpc>
            </a:pPr>
            <a:r>
              <a:rPr lang="en-US" b="1">
                <a:latin typeface="Courier New" pitchFamily="49" charset="0"/>
              </a:rPr>
              <a:t>                   'US'='United States'</a:t>
            </a:r>
          </a:p>
          <a:p>
            <a:pPr>
              <a:lnSpc>
                <a:spcPct val="85000"/>
              </a:lnSpc>
            </a:pPr>
            <a:r>
              <a:rPr lang="en-US" b="1">
                <a:latin typeface="Courier New" pitchFamily="49" charset="0"/>
              </a:rPr>
              <a:t>                  other='Miscoded';</a:t>
            </a:r>
          </a:p>
          <a:p>
            <a:pPr>
              <a:lnSpc>
                <a:spcPct val="85000"/>
              </a:lnSpc>
            </a:pPr>
            <a:endParaRPr lang="en-US" b="1">
              <a:latin typeface="Courier New" pitchFamily="49" charset="0"/>
            </a:endParaRPr>
          </a:p>
          <a:p>
            <a:pPr>
              <a:lnSpc>
                <a:spcPct val="85000"/>
              </a:lnSpc>
            </a:pPr>
            <a:r>
              <a:rPr lang="en-US" b="1">
                <a:latin typeface="Courier New" pitchFamily="49" charset="0"/>
              </a:rPr>
              <a:t>   value tiers    low-&lt;50000 ='Tier 1'</a:t>
            </a:r>
          </a:p>
          <a:p>
            <a:pPr>
              <a:lnSpc>
                <a:spcPct val="85000"/>
              </a:lnSpc>
            </a:pPr>
            <a:r>
              <a:rPr lang="en-US" b="1">
                <a:latin typeface="Courier New" pitchFamily="49" charset="0"/>
              </a:rPr>
              <a:t>                50000-&lt;100000='Tier 2'</a:t>
            </a:r>
          </a:p>
          <a:p>
            <a:pPr>
              <a:lnSpc>
                <a:spcPct val="85000"/>
              </a:lnSpc>
            </a:pPr>
            <a:r>
              <a:rPr lang="en-US" b="1">
                <a:latin typeface="Courier New" pitchFamily="49" charset="0"/>
              </a:rPr>
              <a:t>                100000-high  ='Tier 3';</a:t>
            </a:r>
          </a:p>
          <a:p>
            <a:pPr>
              <a:lnSpc>
                <a:spcPct val="85000"/>
              </a:lnSpc>
            </a:pPr>
            <a:r>
              <a:rPr lang="en-US" b="1">
                <a:latin typeface="Courier New" pitchFamily="49" charset="0"/>
              </a:rPr>
              <a:t>run;</a:t>
            </a:r>
          </a:p>
        </p:txBody>
      </p:sp>
      <p:sp>
        <p:nvSpPr>
          <p:cNvPr id="54278" name="Rectangle 12"/>
          <p:cNvSpPr>
            <a:spLocks noChangeArrowheads="1"/>
          </p:cNvSpPr>
          <p:nvPr>
            <p:custDataLst>
              <p:tags r:id="rId1"/>
            </p:custDataLst>
          </p:nvPr>
        </p:nvSpPr>
        <p:spPr bwMode="auto">
          <a:xfrm>
            <a:off x="2366963" y="2320925"/>
            <a:ext cx="148590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54279" name="Rectangle 14"/>
          <p:cNvSpPr>
            <a:spLocks noChangeArrowheads="1"/>
          </p:cNvSpPr>
          <p:nvPr>
            <p:custDataLst>
              <p:tags r:id="rId2"/>
            </p:custDataLst>
          </p:nvPr>
        </p:nvSpPr>
        <p:spPr bwMode="auto">
          <a:xfrm>
            <a:off x="2366963" y="3549650"/>
            <a:ext cx="938212"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Viewing the Output</a:t>
            </a:r>
          </a:p>
        </p:txBody>
      </p:sp>
      <p:sp>
        <p:nvSpPr>
          <p:cNvPr id="55299" name="Rectangle 3"/>
          <p:cNvSpPr>
            <a:spLocks noGrp="1" noChangeArrowheads="1"/>
          </p:cNvSpPr>
          <p:nvPr>
            <p:ph idx="1"/>
          </p:nvPr>
        </p:nvSpPr>
        <p:spPr/>
        <p:txBody>
          <a:bodyPr/>
          <a:lstStyle/>
          <a:p>
            <a:pPr marL="0" indent="0"/>
            <a:endParaRPr lang="en-US"/>
          </a:p>
          <a:p>
            <a:pPr marL="0" indent="0"/>
            <a:endParaRPr lang="en-US"/>
          </a:p>
          <a:p>
            <a:pPr marL="0" indent="0"/>
            <a:endParaRPr lang="en-US"/>
          </a:p>
          <a:p>
            <a:pPr marL="0" indent="0"/>
            <a:endParaRPr lang="en-US"/>
          </a:p>
          <a:p>
            <a:pPr marL="0" indent="0"/>
            <a:endParaRPr lang="en-US"/>
          </a:p>
          <a:p>
            <a:pPr marL="0" indent="0"/>
            <a:endParaRPr lang="en-US"/>
          </a:p>
          <a:p>
            <a:pPr marL="0" indent="0"/>
            <a:r>
              <a:rPr lang="en-US"/>
              <a:t>Partial PROC PRINT Output</a:t>
            </a:r>
          </a:p>
        </p:txBody>
      </p:sp>
      <p:sp>
        <p:nvSpPr>
          <p:cNvPr id="55300" name="Rectangle 16"/>
          <p:cNvSpPr>
            <a:spLocks noChangeArrowheads="1"/>
          </p:cNvSpPr>
          <p:nvPr/>
        </p:nvSpPr>
        <p:spPr bwMode="auto">
          <a:xfrm>
            <a:off x="385763" y="1143000"/>
            <a:ext cx="7685087" cy="2376488"/>
          </a:xfrm>
          <a:prstGeom prst="rect">
            <a:avLst/>
          </a:prstGeom>
          <a:solidFill>
            <a:srgbClr val="FFFFFF"/>
          </a:solidFill>
          <a:ln w="38100">
            <a:solidFill>
              <a:schemeClr val="tx2"/>
            </a:solidFill>
            <a:miter lim="800000"/>
            <a:headEnd/>
            <a:tailEnd/>
          </a:ln>
        </p:spPr>
        <p:txBody>
          <a:bodyPr lIns="88900" tIns="88900" rIns="266700" bIns="88900">
            <a:spAutoFit/>
          </a:bodyPr>
          <a:lstStyle/>
          <a:p>
            <a:pPr>
              <a:lnSpc>
                <a:spcPct val="85000"/>
              </a:lnSpc>
            </a:pPr>
            <a:r>
              <a:rPr lang="en-US" b="1">
                <a:solidFill>
                  <a:srgbClr val="000000"/>
                </a:solidFill>
                <a:latin typeface="Courier New" pitchFamily="49" charset="0"/>
              </a:rPr>
              <a:t>proc print data=orion.sales;</a:t>
            </a:r>
          </a:p>
          <a:p>
            <a:pPr>
              <a:lnSpc>
                <a:spcPct val="85000"/>
              </a:lnSpc>
            </a:pPr>
            <a:r>
              <a:rPr lang="en-US" b="1">
                <a:solidFill>
                  <a:srgbClr val="000000"/>
                </a:solidFill>
                <a:latin typeface="Courier New" pitchFamily="49" charset="0"/>
              </a:rPr>
              <a:t>   var</a:t>
            </a:r>
            <a:r>
              <a:rPr lang="en-US" b="1">
                <a:latin typeface="Courier New" pitchFamily="49" charset="0"/>
              </a:rPr>
              <a:t> Employee_ID Job_Title Salary </a:t>
            </a:r>
          </a:p>
          <a:p>
            <a:pPr>
              <a:lnSpc>
                <a:spcPct val="85000"/>
              </a:lnSpc>
            </a:pPr>
            <a:r>
              <a:rPr lang="en-US" b="1">
                <a:latin typeface="Courier New" pitchFamily="49" charset="0"/>
              </a:rPr>
              <a:t>       Country Birth_Date Hire_Date;</a:t>
            </a:r>
          </a:p>
          <a:p>
            <a:pPr>
              <a:lnSpc>
                <a:spcPct val="85000"/>
              </a:lnSpc>
            </a:pPr>
            <a:r>
              <a:rPr lang="en-US" b="1">
                <a:latin typeface="Courier New" pitchFamily="49" charset="0"/>
              </a:rPr>
              <a:t>   format Birth_Date Hire_Date monyy7.</a:t>
            </a:r>
          </a:p>
          <a:p>
            <a:pPr>
              <a:lnSpc>
                <a:spcPct val="85000"/>
              </a:lnSpc>
            </a:pPr>
            <a:r>
              <a:rPr lang="en-US" b="1">
                <a:latin typeface="Courier New" pitchFamily="49" charset="0"/>
              </a:rPr>
              <a:t>          Country $</a:t>
            </a:r>
            <a:r>
              <a:rPr lang="en-US" b="1">
                <a:solidFill>
                  <a:srgbClr val="000000"/>
                </a:solidFill>
                <a:latin typeface="Courier New" pitchFamily="49" charset="0"/>
              </a:rPr>
              <a:t>ctryfmt</a:t>
            </a:r>
            <a:r>
              <a:rPr lang="en-US" b="1">
                <a:latin typeface="Courier New" pitchFamily="49" charset="0"/>
              </a:rPr>
              <a:t>. </a:t>
            </a:r>
          </a:p>
          <a:p>
            <a:pPr>
              <a:lnSpc>
                <a:spcPct val="85000"/>
              </a:lnSpc>
            </a:pPr>
            <a:r>
              <a:rPr lang="en-US" b="1">
                <a:latin typeface="Courier New" pitchFamily="49" charset="0"/>
              </a:rPr>
              <a:t>          Salary tiers.;</a:t>
            </a:r>
          </a:p>
          <a:p>
            <a:pPr>
              <a:lnSpc>
                <a:spcPct val="85000"/>
              </a:lnSpc>
            </a:pPr>
            <a:r>
              <a:rPr lang="en-US" b="1">
                <a:latin typeface="Courier New" pitchFamily="49" charset="0"/>
              </a:rPr>
              <a:t>run;</a:t>
            </a:r>
          </a:p>
        </p:txBody>
      </p:sp>
      <p:sp>
        <p:nvSpPr>
          <p:cNvPr id="55301" name="Text Box 12"/>
          <p:cNvSpPr txBox="1">
            <a:spLocks noChangeArrowheads="1"/>
          </p:cNvSpPr>
          <p:nvPr/>
        </p:nvSpPr>
        <p:spPr bwMode="auto">
          <a:xfrm>
            <a:off x="7934325" y="6324600"/>
            <a:ext cx="998538"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algn="r"/>
            <a:r>
              <a:rPr lang="en-US" sz="1600" b="1"/>
              <a:t>p105d07</a:t>
            </a:r>
          </a:p>
        </p:txBody>
      </p:sp>
      <p:sp>
        <p:nvSpPr>
          <p:cNvPr id="55302" name="Rectangle 14"/>
          <p:cNvSpPr>
            <a:spLocks noChangeArrowheads="1"/>
          </p:cNvSpPr>
          <p:nvPr>
            <p:custDataLst>
              <p:tags r:id="rId1"/>
            </p:custDataLst>
          </p:nvPr>
        </p:nvSpPr>
        <p:spPr bwMode="auto">
          <a:xfrm>
            <a:off x="2271713" y="2481263"/>
            <a:ext cx="311785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55303" name="Rectangle 15"/>
          <p:cNvSpPr>
            <a:spLocks noChangeArrowheads="1"/>
          </p:cNvSpPr>
          <p:nvPr>
            <p:custDataLst>
              <p:tags r:id="rId2"/>
            </p:custDataLst>
          </p:nvPr>
        </p:nvSpPr>
        <p:spPr bwMode="auto">
          <a:xfrm>
            <a:off x="2271713" y="2792413"/>
            <a:ext cx="2387600" cy="336550"/>
          </a:xfrm>
          <a:prstGeom prst="rect">
            <a:avLst/>
          </a:prstGeom>
          <a:solidFill>
            <a:srgbClr val="99CCFF">
              <a:alpha val="50195"/>
            </a:srgbClr>
          </a:solidFill>
          <a:ln>
            <a:noFill/>
          </a:ln>
          <a:extLs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nchor="ctr"/>
          <a:lstStyle/>
          <a:p>
            <a:endParaRPr lang="en-US"/>
          </a:p>
        </p:txBody>
      </p:sp>
      <p:sp>
        <p:nvSpPr>
          <p:cNvPr id="55304" name="Rectangle 17"/>
          <p:cNvSpPr>
            <a:spLocks noChangeArrowheads="1"/>
          </p:cNvSpPr>
          <p:nvPr/>
        </p:nvSpPr>
        <p:spPr bwMode="auto">
          <a:xfrm>
            <a:off x="366713" y="4046538"/>
            <a:ext cx="8412162" cy="1903412"/>
          </a:xfrm>
          <a:prstGeom prst="rect">
            <a:avLst/>
          </a:prstGeom>
          <a:solidFill>
            <a:srgbClr val="FFFFFF"/>
          </a:solidFill>
          <a:ln w="38100">
            <a:solidFill>
              <a:schemeClr val="tx2"/>
            </a:solidFill>
            <a:miter lim="800000"/>
            <a:headEnd/>
            <a:tailEnd/>
          </a:ln>
        </p:spPr>
        <p:txBody>
          <a:bodyPr wrap="none" lIns="88900" tIns="88900" rIns="0" bIns="88900">
            <a:spAutoFit/>
          </a:bodyPr>
          <a:lstStyle/>
          <a:p>
            <a:r>
              <a:rPr lang="en-US" sz="1400" b="1">
                <a:solidFill>
                  <a:srgbClr val="000000"/>
                </a:solidFill>
                <a:latin typeface="SAS Monospace" pitchFamily="49" charset="0"/>
              </a:rPr>
              <a:t>                                                            Birth_      Hire_</a:t>
            </a:r>
          </a:p>
          <a:p>
            <a:r>
              <a:rPr lang="en-US" sz="1400" b="1">
                <a:solidFill>
                  <a:srgbClr val="000000"/>
                </a:solidFill>
                <a:latin typeface="SAS Monospace" pitchFamily="49" charset="0"/>
              </a:rPr>
              <a:t>Obs   Employee_ID      Job_Title     Salary     Country       Date       Date</a:t>
            </a:r>
          </a:p>
          <a:p>
            <a:endParaRPr lang="en-US" sz="1400" b="1">
              <a:solidFill>
                <a:srgbClr val="000000"/>
              </a:solidFill>
              <a:latin typeface="SAS Monospace" pitchFamily="49" charset="0"/>
            </a:endParaRPr>
          </a:p>
          <a:p>
            <a:r>
              <a:rPr lang="en-US" sz="1400" b="1">
                <a:solidFill>
                  <a:srgbClr val="000000"/>
                </a:solidFill>
                <a:latin typeface="SAS Monospace" pitchFamily="49" charset="0"/>
              </a:rPr>
              <a:t>  1        120102    Sales Manager   Tier 3    Australia    AUG1973    JUN1993</a:t>
            </a:r>
          </a:p>
          <a:p>
            <a:r>
              <a:rPr lang="en-US" sz="1400" b="1">
                <a:solidFill>
                  <a:srgbClr val="000000"/>
                </a:solidFill>
                <a:latin typeface="SAS Monospace" pitchFamily="49" charset="0"/>
              </a:rPr>
              <a:t>  2        120103    Sales Manager   Tier 2    Australia    JAN1953    JAN1978</a:t>
            </a:r>
          </a:p>
          <a:p>
            <a:r>
              <a:rPr lang="en-US" sz="1400" b="1">
                <a:solidFill>
                  <a:srgbClr val="000000"/>
                </a:solidFill>
                <a:latin typeface="SAS Monospace" pitchFamily="49" charset="0"/>
              </a:rPr>
              <a:t>  3        120121    Sales Rep. II   Tier 1    Australia    AUG1948    JAN1978</a:t>
            </a:r>
          </a:p>
          <a:p>
            <a:r>
              <a:rPr lang="en-US" sz="1400" b="1">
                <a:solidFill>
                  <a:srgbClr val="000000"/>
                </a:solidFill>
                <a:latin typeface="SAS Monospace" pitchFamily="49" charset="0"/>
              </a:rPr>
              <a:t>  4        120122    Sales Rep. II   Tier 1    Australia    JUL1958    JUL1982</a:t>
            </a:r>
          </a:p>
          <a:p>
            <a:r>
              <a:rPr lang="en-US" sz="1400" b="1">
                <a:solidFill>
                  <a:srgbClr val="000000"/>
                </a:solidFill>
                <a:latin typeface="SAS Monospace" pitchFamily="49" charset="0"/>
              </a:rPr>
              <a:t>  5        120123    Sales Rep. I    Tier 1    Australia    SEP1968    OCT1989</a:t>
            </a:r>
          </a:p>
        </p:txBody>
      </p:sp>
      <p:sp>
        <p:nvSpPr>
          <p:cNvPr id="2" name="Rounded Rectangle 1"/>
          <p:cNvSpPr/>
          <p:nvPr/>
        </p:nvSpPr>
        <p:spPr bwMode="auto">
          <a:xfrm>
            <a:off x="4224337" y="4229100"/>
            <a:ext cx="881063" cy="1641475"/>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wrap="none" lIns="88900" tIns="88900" rIns="88900" bIns="88900" anchor="ctr"/>
          <a:lstStyle/>
          <a:p>
            <a:pPr fontAlgn="auto">
              <a:spcBef>
                <a:spcPts val="0"/>
              </a:spcBef>
              <a:spcAft>
                <a:spcPts val="0"/>
              </a:spcAft>
              <a:defRPr/>
            </a:pPr>
            <a:r>
              <a:rPr lang="en-US" sz="2000" dirty="0">
                <a:solidFill>
                  <a:srgbClr val="000000"/>
                </a:solidFill>
                <a:latin typeface="Arial"/>
                <a:cs typeface="+mn-cs"/>
              </a:rPr>
              <a:t> </a:t>
            </a:r>
          </a:p>
        </p:txBody>
      </p:sp>
      <p:sp>
        <p:nvSpPr>
          <p:cNvPr id="13" name="Rounded Rectangle 12"/>
          <p:cNvSpPr/>
          <p:nvPr/>
        </p:nvSpPr>
        <p:spPr bwMode="auto">
          <a:xfrm>
            <a:off x="5334000" y="4229100"/>
            <a:ext cx="1295400" cy="1641475"/>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wrap="none" lIns="88900" tIns="88900" rIns="88900" bIns="88900" anchor="ctr"/>
          <a:lstStyle/>
          <a:p>
            <a:pPr fontAlgn="auto">
              <a:spcBef>
                <a:spcPts val="0"/>
              </a:spcBef>
              <a:spcAft>
                <a:spcPts val="0"/>
              </a:spcAft>
              <a:defRPr/>
            </a:pPr>
            <a:r>
              <a:rPr lang="en-US" sz="2000" dirty="0">
                <a:solidFill>
                  <a:srgbClr val="000000"/>
                </a:solidFill>
                <a:latin typeface="Arial"/>
                <a:cs typeface="+mn-cs"/>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3" descr="C:\Users\kaperk\Desktop\CDS_slides\PNG\Questions_sli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3" descr="C:\Users\kaperk\Desktop\CDS_slides\PNG\Chap_Rev.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4600" y="1635125"/>
            <a:ext cx="6654800"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01638" indent="-401638">
              <a:defRPr/>
            </a:pPr>
            <a:r>
              <a:rPr lang="en-US" dirty="0"/>
              <a:t>1.  Which of the following is a valid name </a:t>
            </a:r>
            <a:br>
              <a:rPr lang="en-US" dirty="0"/>
            </a:br>
            <a:r>
              <a:rPr lang="en-US" dirty="0"/>
              <a:t>for a character format?</a:t>
            </a:r>
          </a:p>
          <a:p>
            <a:pPr marL="0" indent="0">
              <a:defRPr/>
            </a:pPr>
            <a:endParaRPr lang="en-US" sz="800" b="1" dirty="0"/>
          </a:p>
          <a:p>
            <a:pPr marL="914400" lvl="1" indent="-463550">
              <a:buClr>
                <a:schemeClr val="tx1"/>
              </a:buClr>
              <a:buSzTx/>
              <a:buFont typeface="Wingdings" pitchFamily="2" charset="2"/>
              <a:buAutoNum type="alphaLcPeriod"/>
              <a:defRPr/>
            </a:pPr>
            <a:r>
              <a:rPr lang="en-US" dirty="0"/>
              <a:t>country</a:t>
            </a:r>
          </a:p>
          <a:p>
            <a:pPr marL="914400" lvl="1" indent="-463550">
              <a:buClr>
                <a:schemeClr val="tx1"/>
              </a:buClr>
              <a:buSzTx/>
              <a:buFont typeface="Wingdings" pitchFamily="2" charset="2"/>
              <a:buAutoNum type="alphaLcPeriod"/>
              <a:defRPr/>
            </a:pPr>
            <a:r>
              <a:rPr lang="en-US" dirty="0"/>
              <a:t>$</a:t>
            </a:r>
            <a:r>
              <a:rPr lang="en-US" dirty="0" err="1"/>
              <a:t>ctry</a:t>
            </a:r>
            <a:endParaRPr lang="en-US" dirty="0">
              <a:latin typeface="Arial"/>
            </a:endParaRPr>
          </a:p>
          <a:p>
            <a:pPr marL="914400" lvl="1" indent="-463550">
              <a:buClr>
                <a:schemeClr val="tx1"/>
              </a:buClr>
              <a:buSzTx/>
              <a:buFont typeface="Wingdings" pitchFamily="2" charset="2"/>
              <a:buAutoNum type="alphaLcPeriod"/>
              <a:defRPr/>
            </a:pPr>
            <a:r>
              <a:rPr lang="en-US" dirty="0"/>
              <a:t>$country.</a:t>
            </a:r>
          </a:p>
          <a:p>
            <a:pPr marL="914400" lvl="1" indent="-463550">
              <a:buClr>
                <a:schemeClr val="tx1"/>
              </a:buClr>
              <a:buSzTx/>
              <a:buFont typeface="Wingdings" pitchFamily="2" charset="2"/>
              <a:buAutoNum type="alphaLcPeriod"/>
              <a:defRPr/>
            </a:pPr>
            <a:r>
              <a:rPr lang="en-US" dirty="0"/>
              <a:t>_country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01638" indent="-401638">
              <a:defRPr/>
            </a:pPr>
            <a:r>
              <a:rPr lang="en-US" dirty="0"/>
              <a:t>2.  You specify the variable to which a format applies when you create it in a PROC FORMAT step.</a:t>
            </a:r>
          </a:p>
          <a:p>
            <a:pPr marL="0" indent="0">
              <a:defRPr/>
            </a:pPr>
            <a:endParaRPr lang="en-US" sz="800" b="1" dirty="0"/>
          </a:p>
          <a:p>
            <a:pPr marL="465138" indent="0">
              <a:defRPr/>
            </a:pPr>
            <a:r>
              <a:rPr lang="en-US" dirty="0">
                <a:sym typeface="Wingdings" pitchFamily="2" charset="2"/>
              </a:rPr>
              <a:t>  </a:t>
            </a:r>
            <a:r>
              <a:rPr lang="en-US" dirty="0"/>
              <a:t>True</a:t>
            </a:r>
          </a:p>
          <a:p>
            <a:pPr marL="465138" indent="0">
              <a:defRPr/>
            </a:pPr>
            <a:r>
              <a:rPr lang="en-US" dirty="0">
                <a:sym typeface="Wingdings" pitchFamily="2" charset="2"/>
              </a:rPr>
              <a:t></a:t>
            </a:r>
            <a:r>
              <a:rPr lang="en-US" dirty="0"/>
              <a:t>  False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SAS Formats</a:t>
            </a:r>
          </a:p>
        </p:txBody>
      </p:sp>
      <p:sp>
        <p:nvSpPr>
          <p:cNvPr id="12291" name="Content Placeholder 2"/>
          <p:cNvSpPr>
            <a:spLocks noGrp="1"/>
          </p:cNvSpPr>
          <p:nvPr>
            <p:ph idx="1"/>
          </p:nvPr>
        </p:nvSpPr>
        <p:spPr/>
        <p:txBody>
          <a:bodyPr/>
          <a:lstStyle/>
          <a:p>
            <a:pPr marL="0" indent="0"/>
            <a:r>
              <a:rPr lang="en-US" i="1"/>
              <a:t>SAS formats </a:t>
            </a:r>
            <a:r>
              <a:rPr lang="en-US"/>
              <a:t>can be used in a PROC step to change how values are displayed in a report.</a:t>
            </a:r>
          </a:p>
        </p:txBody>
      </p:sp>
      <p:sp>
        <p:nvSpPr>
          <p:cNvPr id="1229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fontAlgn="base">
              <a:spcBef>
                <a:spcPct val="0"/>
              </a:spcBef>
              <a:spcAft>
                <a:spcPct val="0"/>
              </a:spcAft>
            </a:pPr>
            <a:fld id="{C518BC8F-AB1E-4187-82A5-3EAAC48A1340}" type="slidenum">
              <a:rPr lang="en-US" sz="100" smtClean="0">
                <a:solidFill>
                  <a:srgbClr val="FFFFFF"/>
                </a:solidFill>
              </a:rPr>
              <a:pPr fontAlgn="base">
                <a:spcBef>
                  <a:spcPct val="0"/>
                </a:spcBef>
                <a:spcAft>
                  <a:spcPct val="0"/>
                </a:spcAft>
              </a:pPr>
              <a:t>5</a:t>
            </a:fld>
            <a:endParaRPr lang="en-US" sz="100">
              <a:solidFill>
                <a:srgbClr val="FFFFFF"/>
              </a:solidFill>
              <a:latin typeface="Times New Roman" pitchFamily="18" charset="0"/>
            </a:endParaRPr>
          </a:p>
        </p:txBody>
      </p:sp>
      <p:pic>
        <p:nvPicPr>
          <p:cNvPr id="12293" name="Picture 2" descr="\\sashq\root\dept\PSD\GRAPHICS\Illustrations\Programming\procste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238" y="2833688"/>
            <a:ext cx="12668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2211388" y="3819525"/>
            <a:ext cx="1404937" cy="708025"/>
          </a:xfrm>
          <a:prstGeom prst="rect">
            <a:avLst/>
          </a:prstGeom>
          <a:gradFill flip="none" rotWithShape="1">
            <a:gsLst>
              <a:gs pos="0">
                <a:srgbClr val="DAA700"/>
              </a:gs>
              <a:gs pos="80000">
                <a:srgbClr val="FFDC00"/>
              </a:gs>
              <a:gs pos="100000">
                <a:srgbClr val="FFE000"/>
              </a:gs>
            </a:gsLst>
            <a:lin ang="16200000" scaled="1"/>
            <a:tileRect/>
          </a:gradFill>
          <a:ln w="9525" cap="flat" cmpd="sng" algn="ctr">
            <a:solidFill>
              <a:srgbClr val="FFCB00"/>
            </a:solidFill>
            <a:prstDash val="solid"/>
            <a:round/>
            <a:headEnd type="none" w="med" len="med"/>
            <a:tailEnd type="none" w="med" len="med"/>
          </a:ln>
          <a:effectLst>
            <a:outerShdw blurRad="40005" dist="22860" dir="5400000" rotWithShape="0">
              <a:scrgbClr r="0" g="0" b="0">
                <a:alpha val="35000"/>
              </a:scrgbClr>
            </a:outerShdw>
          </a:effectLst>
        </p:spPr>
        <p:txBody>
          <a:bodyPr>
            <a:spAutoFit/>
          </a:bodyPr>
          <a:lstStyle/>
          <a:p>
            <a:pPr algn="ctr" fontAlgn="auto">
              <a:spcBef>
                <a:spcPts val="0"/>
              </a:spcBef>
              <a:spcAft>
                <a:spcPts val="0"/>
              </a:spcAft>
              <a:defRPr/>
            </a:pPr>
            <a:r>
              <a:rPr lang="en-US" sz="2000" dirty="0">
                <a:solidFill>
                  <a:srgbClr val="000000"/>
                </a:solidFill>
                <a:latin typeface="Arial"/>
                <a:cs typeface="+mn-cs"/>
              </a:rPr>
              <a:t>FORMAT statement</a:t>
            </a:r>
          </a:p>
        </p:txBody>
      </p:sp>
      <p:pic>
        <p:nvPicPr>
          <p:cNvPr id="12295" name="Picture 3" descr="\\sashq\root\dept\PSD\GRAPHICS\Illustrations\Arrows\arrow_sw_righ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8775" y="3100388"/>
            <a:ext cx="800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4" descr="\\sashq\root\dept\PSD\GRAPHICS\Illustrations\Documents and Reports\report_med_blu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6725" y="2752725"/>
            <a:ext cx="125095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Callout 1 5"/>
          <p:cNvSpPr/>
          <p:nvPr/>
        </p:nvSpPr>
        <p:spPr bwMode="auto">
          <a:xfrm>
            <a:off x="5373688" y="4884738"/>
            <a:ext cx="2093912" cy="487362"/>
          </a:xfrm>
          <a:prstGeom prst="borderCallout1">
            <a:avLst>
              <a:gd name="adj1" fmla="val -1891"/>
              <a:gd name="adj2" fmla="val 13710"/>
              <a:gd name="adj3" fmla="val -188210"/>
              <a:gd name="adj4" fmla="val 21253"/>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lIns="88900" tIns="88900" rIns="88900" bIns="88900" anchor="ctr">
            <a:spAutoFit/>
          </a:bodyPr>
          <a:lstStyle/>
          <a:p>
            <a:pPr algn="ctr" fontAlgn="auto">
              <a:spcBef>
                <a:spcPts val="0"/>
              </a:spcBef>
              <a:spcAft>
                <a:spcPts val="0"/>
              </a:spcAft>
              <a:defRPr/>
            </a:pPr>
            <a:r>
              <a:rPr lang="en-US" sz="2000" b="1" dirty="0">
                <a:solidFill>
                  <a:srgbClr val="FFFFFF"/>
                </a:solidFill>
                <a:latin typeface="Arial"/>
                <a:cs typeface="+mn-cs"/>
              </a:rPr>
              <a:t>variable values</a:t>
            </a:r>
          </a:p>
        </p:txBody>
      </p:sp>
      <p:sp>
        <p:nvSpPr>
          <p:cNvPr id="12298" name="TextBox 6"/>
          <p:cNvSpPr txBox="1">
            <a:spLocks noChangeArrowheads="1"/>
          </p:cNvSpPr>
          <p:nvPr/>
        </p:nvSpPr>
        <p:spPr bwMode="auto">
          <a:xfrm>
            <a:off x="2141538" y="2514600"/>
            <a:ext cx="15446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r>
              <a:rPr lang="en-US" sz="2000"/>
              <a:t>PROC Step</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5410200"/>
          </a:xfrm>
        </p:spPr>
        <p:txBody>
          <a:bodyPr/>
          <a:lstStyle/>
          <a:p>
            <a:pPr marL="457200" indent="-457200">
              <a:defRPr/>
            </a:pPr>
            <a:r>
              <a:rPr lang="en-US" dirty="0"/>
              <a:t>3.	Which of the following FORMAT statements was used to create this output?</a:t>
            </a:r>
          </a:p>
          <a:p>
            <a:pPr marL="402336" indent="-402336">
              <a:buFont typeface="+mj-lt"/>
              <a:buAutoNum type="arabicPeriod"/>
              <a:defRPr/>
            </a:pPr>
            <a:endParaRPr lang="en-US" dirty="0"/>
          </a:p>
          <a:p>
            <a:pPr marL="402336" indent="-402336">
              <a:buFont typeface="+mj-lt"/>
              <a:buAutoNum type="arabicPeriod"/>
              <a:defRPr/>
            </a:pPr>
            <a:endParaRPr lang="en-US" dirty="0"/>
          </a:p>
          <a:p>
            <a:pPr marL="402336" indent="-402336">
              <a:buFont typeface="+mj-lt"/>
              <a:buAutoNum type="arabicPeriod"/>
              <a:defRPr/>
            </a:pPr>
            <a:endParaRPr lang="en-US" dirty="0"/>
          </a:p>
          <a:p>
            <a:pPr marL="402336" indent="-402336">
              <a:buFont typeface="+mj-lt"/>
              <a:buAutoNum type="arabicPeriod"/>
              <a:defRPr/>
            </a:pPr>
            <a:endParaRPr lang="en-US" dirty="0"/>
          </a:p>
          <a:p>
            <a:pPr marL="402336" indent="-402336">
              <a:defRPr/>
            </a:pPr>
            <a:endParaRPr lang="en-US" dirty="0"/>
          </a:p>
          <a:p>
            <a:pPr marL="402336" indent="-402336">
              <a:defRPr/>
            </a:pPr>
            <a:endParaRPr lang="en-US" sz="800" b="1" dirty="0"/>
          </a:p>
          <a:p>
            <a:pPr marL="800100" lvl="1">
              <a:buClr>
                <a:schemeClr val="tx1"/>
              </a:buClr>
              <a:buSzTx/>
              <a:buFont typeface="Wingdings" pitchFamily="2" charset="2"/>
              <a:buAutoNum type="alphaLcPeriod"/>
              <a:defRPr/>
            </a:pPr>
            <a:r>
              <a:rPr lang="en-US" dirty="0"/>
              <a:t>format Salary dollar.;</a:t>
            </a:r>
          </a:p>
          <a:p>
            <a:pPr marL="800100" lvl="1">
              <a:buClr>
                <a:schemeClr val="tx1"/>
              </a:buClr>
              <a:buSzTx/>
              <a:buFont typeface="Wingdings" pitchFamily="2" charset="2"/>
              <a:buAutoNum type="alphaLcPeriod"/>
              <a:defRPr/>
            </a:pPr>
            <a:r>
              <a:rPr lang="en-US" dirty="0"/>
              <a:t>format Salary dollar12.2;</a:t>
            </a:r>
          </a:p>
          <a:p>
            <a:pPr marL="800100" lvl="1">
              <a:buClr>
                <a:schemeClr val="tx1"/>
              </a:buClr>
              <a:buSzTx/>
              <a:buFont typeface="Wingdings" pitchFamily="2" charset="2"/>
              <a:buAutoNum type="alphaLcPeriod"/>
              <a:defRPr/>
            </a:pPr>
            <a:r>
              <a:rPr lang="en-US" dirty="0"/>
              <a:t>format Salary dollar11.2;</a:t>
            </a:r>
          </a:p>
          <a:p>
            <a:pPr marL="800100" lvl="1">
              <a:buClr>
                <a:schemeClr val="tx1"/>
              </a:buClr>
              <a:buSzTx/>
              <a:buFont typeface="Wingdings" pitchFamily="2" charset="2"/>
              <a:buAutoNum type="alphaLcPeriod"/>
              <a:defRPr/>
            </a:pPr>
            <a:r>
              <a:rPr lang="en-US" dirty="0"/>
              <a:t>format Salary dollar10.2;</a:t>
            </a:r>
          </a:p>
        </p:txBody>
      </p:sp>
      <p:sp>
        <p:nvSpPr>
          <p:cNvPr id="63491" name="Rectangle 4"/>
          <p:cNvSpPr>
            <a:spLocks noChangeArrowheads="1"/>
          </p:cNvSpPr>
          <p:nvPr/>
        </p:nvSpPr>
        <p:spPr bwMode="auto">
          <a:xfrm>
            <a:off x="1149350" y="1600200"/>
            <a:ext cx="5578475" cy="1903413"/>
          </a:xfrm>
          <a:prstGeom prst="rect">
            <a:avLst/>
          </a:prstGeom>
          <a:solidFill>
            <a:srgbClr val="FFFFFF"/>
          </a:solidFill>
          <a:ln w="38100">
            <a:solidFill>
              <a:schemeClr val="tx2"/>
            </a:solidFill>
            <a:miter lim="800000"/>
            <a:headEnd/>
            <a:tailEnd/>
          </a:ln>
        </p:spPr>
        <p:txBody>
          <a:bodyPr lIns="88900" tIns="88900" rIns="88900" bIns="88900">
            <a:spAutoFit/>
          </a:bodyPr>
          <a:lstStyle/>
          <a:p>
            <a:r>
              <a:rPr lang="en-US" sz="1600" b="1">
                <a:solidFill>
                  <a:srgbClr val="000000"/>
                </a:solidFill>
                <a:latin typeface="SAS Monospace" pitchFamily="49" charset="0"/>
              </a:rPr>
              <a:t>Employee_ID    Job_Title             Salary</a:t>
            </a:r>
          </a:p>
          <a:p>
            <a:endParaRPr lang="en-US" sz="1600" b="1">
              <a:solidFill>
                <a:srgbClr val="000000"/>
              </a:solidFill>
              <a:latin typeface="SAS Monospace" pitchFamily="49" charset="0"/>
            </a:endParaRPr>
          </a:p>
          <a:p>
            <a:r>
              <a:rPr lang="en-US" sz="1600" b="1">
                <a:solidFill>
                  <a:srgbClr val="000000"/>
                </a:solidFill>
                <a:latin typeface="SAS Monospace" pitchFamily="49" charset="0"/>
              </a:rPr>
              <a:t>     120102    Sales Manager     $108255.00</a:t>
            </a:r>
          </a:p>
          <a:p>
            <a:r>
              <a:rPr lang="en-US" sz="1600" b="1">
                <a:solidFill>
                  <a:srgbClr val="000000"/>
                </a:solidFill>
                <a:latin typeface="SAS Monospace" pitchFamily="49" charset="0"/>
              </a:rPr>
              <a:t>     120103    Sales Manager     $87,975.00</a:t>
            </a:r>
          </a:p>
          <a:p>
            <a:r>
              <a:rPr lang="en-US" sz="1600" b="1">
                <a:solidFill>
                  <a:srgbClr val="000000"/>
                </a:solidFill>
                <a:latin typeface="SAS Monospace" pitchFamily="49" charset="0"/>
              </a:rPr>
              <a:t>     120121    Sales Rep. II     $26,600.00</a:t>
            </a:r>
          </a:p>
          <a:p>
            <a:r>
              <a:rPr lang="en-US" sz="1600" b="1">
                <a:solidFill>
                  <a:srgbClr val="000000"/>
                </a:solidFill>
                <a:latin typeface="SAS Monospace" pitchFamily="49" charset="0"/>
              </a:rPr>
              <a:t>     120122    Sales Rep. II     $27,475.00</a:t>
            </a:r>
          </a:p>
          <a:p>
            <a:r>
              <a:rPr lang="en-US" sz="1600" b="1">
                <a:solidFill>
                  <a:srgbClr val="000000"/>
                </a:solidFill>
                <a:latin typeface="SAS Monospace" pitchFamily="49" charset="0"/>
              </a:rPr>
              <a:t>     120123    Sales Rep. I      $26,190.00</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12775"/>
            <a:ext cx="8062913" cy="5940425"/>
          </a:xfrm>
        </p:spPr>
        <p:txBody>
          <a:bodyPr/>
          <a:lstStyle/>
          <a:p>
            <a:pPr marL="457200" indent="-457200">
              <a:defRPr/>
            </a:pPr>
            <a:r>
              <a:rPr lang="en-US" dirty="0"/>
              <a:t>4.	Which of the following FORMAT statements was used </a:t>
            </a:r>
            <a:br>
              <a:rPr lang="en-US" dirty="0"/>
            </a:br>
            <a:r>
              <a:rPr lang="en-US" dirty="0"/>
              <a:t>to create this output?  </a:t>
            </a:r>
          </a:p>
          <a:p>
            <a:pPr marL="45720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marL="0" indent="0">
              <a:defRPr/>
            </a:pPr>
            <a:endParaRPr lang="en-US" sz="800" b="1" dirty="0"/>
          </a:p>
          <a:p>
            <a:pPr marL="804863" lvl="1" indent="-347472">
              <a:buClr>
                <a:schemeClr val="tx1"/>
              </a:buClr>
              <a:buSzTx/>
              <a:buFont typeface="Wingdings" pitchFamily="2" charset="2"/>
              <a:buAutoNum type="alphaLcPeriod"/>
              <a:defRPr/>
            </a:pPr>
            <a:r>
              <a:rPr lang="en-US" dirty="0"/>
              <a:t>format Order_Date date9.  Delivery_Date mmddyy8.;</a:t>
            </a:r>
          </a:p>
          <a:p>
            <a:pPr marL="804863" lvl="1" indent="-347472">
              <a:buClr>
                <a:schemeClr val="tx1"/>
              </a:buClr>
              <a:buSzTx/>
              <a:buFont typeface="Wingdings" pitchFamily="2" charset="2"/>
              <a:buAutoNum type="alphaLcPeriod"/>
              <a:defRPr/>
            </a:pPr>
            <a:r>
              <a:rPr lang="en-US" dirty="0"/>
              <a:t>format Order_Date date7.  Delivery_Date mmddyy8.; </a:t>
            </a:r>
          </a:p>
          <a:p>
            <a:pPr marL="804863" lvl="1" indent="-347472">
              <a:buClr>
                <a:schemeClr val="tx1"/>
              </a:buClr>
              <a:buSzTx/>
              <a:buFont typeface="Wingdings" pitchFamily="2" charset="2"/>
              <a:buAutoNum type="alphaLcPeriod"/>
              <a:defRPr/>
            </a:pPr>
            <a:r>
              <a:rPr lang="en-US" dirty="0"/>
              <a:t>format Order_Date ddmmmyy.  Delivery_Date mmddyy8.;</a:t>
            </a:r>
          </a:p>
          <a:p>
            <a:pPr marL="804863" lvl="1" indent="-347472">
              <a:buClr>
                <a:schemeClr val="tx1"/>
              </a:buClr>
              <a:buSzTx/>
              <a:buFont typeface="Wingdings" pitchFamily="2" charset="2"/>
              <a:buAutoNum type="alphaLcPeriod"/>
              <a:defRPr/>
            </a:pPr>
            <a:r>
              <a:rPr lang="en-US" dirty="0"/>
              <a:t>format Order_Date monyy7.  Delivery_Date mmddyy8.; </a:t>
            </a:r>
          </a:p>
        </p:txBody>
      </p:sp>
      <p:sp>
        <p:nvSpPr>
          <p:cNvPr id="65539" name="Rectangle 4"/>
          <p:cNvSpPr>
            <a:spLocks noChangeArrowheads="1"/>
          </p:cNvSpPr>
          <p:nvPr/>
        </p:nvSpPr>
        <p:spPr bwMode="auto">
          <a:xfrm>
            <a:off x="1149350" y="1600200"/>
            <a:ext cx="5573713" cy="2149475"/>
          </a:xfrm>
          <a:prstGeom prst="rect">
            <a:avLst/>
          </a:prstGeom>
          <a:solidFill>
            <a:srgbClr val="FFFFFF"/>
          </a:solidFill>
          <a:ln w="38100">
            <a:solidFill>
              <a:schemeClr val="tx2"/>
            </a:solidFill>
            <a:miter lim="800000"/>
            <a:headEnd/>
            <a:tailEnd/>
          </a:ln>
        </p:spPr>
        <p:txBody>
          <a:bodyPr lIns="88900" tIns="88900" rIns="88900" bIns="88900">
            <a:spAutoFit/>
          </a:bodyPr>
          <a:lstStyle/>
          <a:p>
            <a:r>
              <a:rPr lang="en-US" sz="1600" b="1">
                <a:solidFill>
                  <a:srgbClr val="000000"/>
                </a:solidFill>
                <a:latin typeface="SAS Monospace" pitchFamily="49" charset="0"/>
              </a:rPr>
              <a:t>                        Order_   Delivery_</a:t>
            </a:r>
          </a:p>
          <a:p>
            <a:r>
              <a:rPr lang="en-US" sz="1600" b="1">
                <a:solidFill>
                  <a:srgbClr val="000000"/>
                </a:solidFill>
                <a:latin typeface="SAS Monospace" pitchFamily="49" charset="0"/>
              </a:rPr>
              <a:t>Obs        Order_ID       Date        Date</a:t>
            </a:r>
          </a:p>
          <a:p>
            <a:endParaRPr lang="en-US" sz="1600" b="1">
              <a:solidFill>
                <a:srgbClr val="000000"/>
              </a:solidFill>
              <a:latin typeface="SAS Monospace" pitchFamily="49" charset="0"/>
            </a:endParaRPr>
          </a:p>
          <a:p>
            <a:r>
              <a:rPr lang="en-US" sz="1600" b="1">
                <a:solidFill>
                  <a:srgbClr val="000000"/>
                </a:solidFill>
                <a:latin typeface="SAS Monospace" pitchFamily="49" charset="0"/>
              </a:rPr>
              <a:t>  1      1230058123    11JAN07    01/11/07</a:t>
            </a:r>
          </a:p>
          <a:p>
            <a:r>
              <a:rPr lang="en-US" sz="1600" b="1">
                <a:solidFill>
                  <a:srgbClr val="000000"/>
                </a:solidFill>
                <a:latin typeface="SAS Monospace" pitchFamily="49" charset="0"/>
              </a:rPr>
              <a:t>  2      1230080101    15JAN07    01/19/07</a:t>
            </a:r>
          </a:p>
          <a:p>
            <a:r>
              <a:rPr lang="en-US" sz="1600" b="1">
                <a:solidFill>
                  <a:srgbClr val="000000"/>
                </a:solidFill>
                <a:latin typeface="SAS Monospace" pitchFamily="49" charset="0"/>
              </a:rPr>
              <a:t>  3      1230106883    20JAN07    01/22/07</a:t>
            </a:r>
          </a:p>
          <a:p>
            <a:r>
              <a:rPr lang="en-US" sz="1600" b="1">
                <a:solidFill>
                  <a:srgbClr val="000000"/>
                </a:solidFill>
                <a:latin typeface="SAS Monospace" pitchFamily="49" charset="0"/>
              </a:rPr>
              <a:t>  4      1230147441    28JAN07    01/28/07</a:t>
            </a:r>
          </a:p>
          <a:p>
            <a:r>
              <a:rPr lang="en-US" sz="1600" b="1">
                <a:solidFill>
                  <a:srgbClr val="000000"/>
                </a:solidFill>
                <a:latin typeface="SAS Monospace" pitchFamily="49" charset="0"/>
              </a:rPr>
              <a:t>  5      1230315085    27FEB07    02/27/07</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defRPr/>
            </a:pPr>
            <a:r>
              <a:rPr lang="en-US" dirty="0"/>
              <a:t>5.	Which of the following is not a valid user-defined format name?</a:t>
            </a:r>
          </a:p>
          <a:p>
            <a:pPr marL="465138" indent="0">
              <a:defRPr/>
            </a:pPr>
            <a:endParaRPr lang="en-US" sz="800" b="1" dirty="0"/>
          </a:p>
          <a:p>
            <a:pPr marL="914400" lvl="1" indent="-463550">
              <a:buClr>
                <a:schemeClr val="tx1"/>
              </a:buClr>
              <a:buSzTx/>
              <a:buFont typeface="Wingdings" pitchFamily="2" charset="2"/>
              <a:buAutoNum type="alphaLcPeriod"/>
              <a:defRPr/>
            </a:pPr>
            <a:r>
              <a:rPr lang="en-US" dirty="0"/>
              <a:t>$month</a:t>
            </a:r>
          </a:p>
          <a:p>
            <a:pPr marL="914400" lvl="1" indent="-463550">
              <a:buClr>
                <a:schemeClr val="tx1"/>
              </a:buClr>
              <a:buSzTx/>
              <a:buFont typeface="Wingdings" pitchFamily="2" charset="2"/>
              <a:buAutoNum type="alphaLcPeriod"/>
              <a:defRPr/>
            </a:pPr>
            <a:r>
              <a:rPr lang="en-US" dirty="0" err="1"/>
              <a:t>group_a</a:t>
            </a:r>
            <a:endParaRPr lang="en-US" dirty="0"/>
          </a:p>
          <a:p>
            <a:pPr marL="914400" lvl="1" indent="-463550">
              <a:buClr>
                <a:schemeClr val="tx1"/>
              </a:buClr>
              <a:buSzTx/>
              <a:buFont typeface="Wingdings" pitchFamily="2" charset="2"/>
              <a:buAutoNum type="alphaLcPeriod"/>
              <a:defRPr/>
            </a:pPr>
            <a:r>
              <a:rPr lang="en-US" dirty="0">
                <a:solidFill>
                  <a:schemeClr val="tx1"/>
                </a:solidFill>
              </a:rPr>
              <a:t>comma</a:t>
            </a:r>
          </a:p>
          <a:p>
            <a:pPr marL="914400" lvl="1" indent="-463550">
              <a:buClr>
                <a:schemeClr val="tx1"/>
              </a:buClr>
              <a:buSzTx/>
              <a:buFont typeface="Wingdings" pitchFamily="2" charset="2"/>
              <a:buAutoNum type="alphaLcPeriod"/>
              <a:defRPr/>
            </a:pPr>
            <a:r>
              <a:rPr lang="en-US" dirty="0"/>
              <a:t>_gender</a:t>
            </a:r>
          </a:p>
          <a:p>
            <a:pPr marL="0" indent="0">
              <a:defRPr/>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buFont typeface="+mj-lt"/>
              <a:buAutoNum type="arabicPeriod" startAt="6"/>
              <a:defRPr/>
            </a:pPr>
            <a:r>
              <a:rPr lang="en-US" dirty="0"/>
              <a:t>You can use either &lt; or &gt; to define a non-inclusive range in a VALUE statement.</a:t>
            </a:r>
          </a:p>
          <a:p>
            <a:pPr marL="457200" indent="-457200">
              <a:buFont typeface="+mj-lt"/>
              <a:buAutoNum type="arabicPeriod" startAt="6"/>
              <a:defRPr/>
            </a:pPr>
            <a:endParaRPr lang="en-US" sz="800" b="1" dirty="0"/>
          </a:p>
          <a:p>
            <a:pPr marL="465138" indent="0">
              <a:defRPr/>
            </a:pPr>
            <a:r>
              <a:rPr lang="en-US" dirty="0">
                <a:sym typeface="Wingdings" pitchFamily="2" charset="2"/>
              </a:rPr>
              <a:t>  </a:t>
            </a:r>
            <a:r>
              <a:rPr lang="en-US" dirty="0"/>
              <a:t>True</a:t>
            </a:r>
          </a:p>
          <a:p>
            <a:pPr marL="465138" indent="0">
              <a:defRPr/>
            </a:pPr>
            <a:r>
              <a:rPr lang="en-US" dirty="0">
                <a:sym typeface="Wingdings" pitchFamily="2" charset="2"/>
              </a:rPr>
              <a:t></a:t>
            </a:r>
            <a:r>
              <a:rPr lang="en-US" dirty="0"/>
              <a:t>  False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57200" indent="-457200">
              <a:defRPr/>
            </a:pPr>
            <a:r>
              <a:rPr lang="en-US" dirty="0"/>
              <a:t>7.	The format name must include a period </a:t>
            </a:r>
            <a:br>
              <a:rPr lang="en-US" dirty="0"/>
            </a:br>
            <a:r>
              <a:rPr lang="en-US" dirty="0"/>
              <a:t>in the FORMAT statement.</a:t>
            </a:r>
          </a:p>
          <a:p>
            <a:pPr marL="0" indent="0">
              <a:defRPr/>
            </a:pPr>
            <a:endParaRPr lang="en-US" sz="800" b="1" dirty="0"/>
          </a:p>
          <a:p>
            <a:pPr marL="465138" indent="0">
              <a:defRPr/>
            </a:pPr>
            <a:r>
              <a:rPr lang="en-US" dirty="0">
                <a:sym typeface="Wingdings" pitchFamily="2" charset="2"/>
              </a:rPr>
              <a:t>  </a:t>
            </a:r>
            <a:r>
              <a:rPr lang="en-US" dirty="0"/>
              <a:t>True</a:t>
            </a:r>
          </a:p>
          <a:p>
            <a:pPr marL="465138" indent="0">
              <a:defRPr/>
            </a:pPr>
            <a:r>
              <a:rPr lang="en-US" dirty="0">
                <a:sym typeface="Wingdings" pitchFamily="2" charset="2"/>
              </a:rPr>
              <a:t></a:t>
            </a:r>
            <a:r>
              <a:rPr lang="en-US" dirty="0"/>
              <a:t>  False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5334000"/>
          </a:xfrm>
        </p:spPr>
        <p:txBody>
          <a:bodyPr/>
          <a:lstStyle/>
          <a:p>
            <a:pPr marL="457200" indent="-457200">
              <a:defRPr/>
            </a:pPr>
            <a:r>
              <a:rPr lang="en-US" dirty="0"/>
              <a:t>8.	Given this $TITLE format, what would be displayed </a:t>
            </a:r>
            <a:br>
              <a:rPr lang="en-US" dirty="0"/>
            </a:br>
            <a:r>
              <a:rPr lang="en-US" dirty="0"/>
              <a:t>for a value of </a:t>
            </a:r>
            <a:r>
              <a:rPr lang="en-US" i="1" dirty="0"/>
              <a:t>Sales Rep II</a:t>
            </a:r>
            <a:r>
              <a:rPr lang="en-US" dirty="0"/>
              <a:t>?</a:t>
            </a:r>
          </a:p>
          <a:p>
            <a:pPr marL="45720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marL="457200" indent="-457200">
              <a:buFont typeface="+mj-lt"/>
              <a:buAutoNum type="arabicPeriod"/>
              <a:defRPr/>
            </a:pPr>
            <a:endParaRPr lang="en-US" dirty="0"/>
          </a:p>
          <a:p>
            <a:pPr marL="0" indent="0">
              <a:defRPr/>
            </a:pPr>
            <a:endParaRPr lang="en-US" sz="800" b="1" dirty="0"/>
          </a:p>
          <a:p>
            <a:pPr marL="914400" lvl="1" indent="-463550">
              <a:buClr>
                <a:schemeClr val="tx1"/>
              </a:buClr>
              <a:buSzTx/>
              <a:buFont typeface="Wingdings" pitchFamily="2" charset="2"/>
              <a:buAutoNum type="alphaLcPeriod"/>
              <a:defRPr/>
            </a:pPr>
            <a:r>
              <a:rPr lang="en-US" dirty="0"/>
              <a:t>Sales Manager</a:t>
            </a:r>
          </a:p>
          <a:p>
            <a:pPr marL="914400" lvl="1" indent="-463550">
              <a:buClr>
                <a:schemeClr val="tx1"/>
              </a:buClr>
              <a:buSzTx/>
              <a:buFont typeface="Wingdings" pitchFamily="2" charset="2"/>
              <a:buAutoNum type="alphaLcPeriod"/>
              <a:defRPr/>
            </a:pPr>
            <a:r>
              <a:rPr lang="en-US" dirty="0"/>
              <a:t>Rep</a:t>
            </a:r>
          </a:p>
          <a:p>
            <a:pPr marL="914400" lvl="1" indent="-463550">
              <a:buClr>
                <a:schemeClr val="tx1"/>
              </a:buClr>
              <a:buSzTx/>
              <a:buFont typeface="Wingdings" pitchFamily="2" charset="2"/>
              <a:buAutoNum type="alphaLcPeriod"/>
              <a:defRPr/>
            </a:pPr>
            <a:r>
              <a:rPr lang="en-US" dirty="0"/>
              <a:t>Sales Rep II</a:t>
            </a:r>
          </a:p>
          <a:p>
            <a:pPr marL="914400" lvl="1" indent="-463550">
              <a:buClr>
                <a:schemeClr val="tx1"/>
              </a:buClr>
              <a:buSzTx/>
              <a:buFont typeface="Wingdings" pitchFamily="2" charset="2"/>
              <a:buAutoNum type="alphaLcPeriod"/>
              <a:defRPr/>
            </a:pPr>
            <a:r>
              <a:rPr lang="en-US" dirty="0"/>
              <a:t>Sales R</a:t>
            </a:r>
          </a:p>
        </p:txBody>
      </p:sp>
      <p:sp>
        <p:nvSpPr>
          <p:cNvPr id="73731" name="Rectangle 5"/>
          <p:cNvSpPr>
            <a:spLocks noChangeArrowheads="1"/>
          </p:cNvSpPr>
          <p:nvPr/>
        </p:nvSpPr>
        <p:spPr bwMode="auto">
          <a:xfrm>
            <a:off x="1149350" y="1589088"/>
            <a:ext cx="7308850" cy="2376487"/>
          </a:xfrm>
          <a:prstGeom prst="rect">
            <a:avLst/>
          </a:prstGeom>
          <a:solidFill>
            <a:srgbClr val="FFFFFF"/>
          </a:solidFill>
          <a:ln w="38100">
            <a:solidFill>
              <a:schemeClr val="tx2"/>
            </a:solidFill>
            <a:miter lim="800000"/>
            <a:headEnd/>
            <a:tailEnd/>
          </a:ln>
        </p:spPr>
        <p:txBody>
          <a:bodyPr lIns="88900" tIns="88900" rIns="88900" bIns="88900">
            <a:spAutoFit/>
          </a:bodyPr>
          <a:lstStyle/>
          <a:p>
            <a:pPr>
              <a:lnSpc>
                <a:spcPct val="85000"/>
              </a:lnSpc>
            </a:pPr>
            <a:r>
              <a:rPr lang="en-US" b="1">
                <a:latin typeface="Courier New" pitchFamily="49" charset="0"/>
              </a:rPr>
              <a:t>proc format;</a:t>
            </a:r>
          </a:p>
          <a:p>
            <a:pPr>
              <a:lnSpc>
                <a:spcPct val="85000"/>
              </a:lnSpc>
            </a:pPr>
            <a:r>
              <a:rPr lang="en-US" b="1">
                <a:latin typeface="Courier New" pitchFamily="49" charset="0"/>
              </a:rPr>
              <a:t>   value $title</a:t>
            </a:r>
          </a:p>
          <a:p>
            <a:pPr>
              <a:lnSpc>
                <a:spcPct val="85000"/>
              </a:lnSpc>
            </a:pPr>
            <a:r>
              <a:rPr lang="en-US" b="1">
                <a:latin typeface="Courier New" pitchFamily="49" charset="0"/>
              </a:rPr>
              <a:t>         'Sales Manager',</a:t>
            </a:r>
          </a:p>
          <a:p>
            <a:pPr>
              <a:lnSpc>
                <a:spcPct val="85000"/>
              </a:lnSpc>
            </a:pPr>
            <a:r>
              <a:rPr lang="en-US" b="1">
                <a:latin typeface="Courier New" pitchFamily="49" charset="0"/>
              </a:rPr>
              <a:t>         'Senior Sales </a:t>
            </a:r>
            <a:r>
              <a:rPr lang="en-US" b="1">
                <a:solidFill>
                  <a:srgbClr val="000000"/>
                </a:solidFill>
                <a:latin typeface="Courier New" pitchFamily="49" charset="0"/>
              </a:rPr>
              <a:t>Mgr</a:t>
            </a:r>
            <a:r>
              <a:rPr lang="en-US" b="1">
                <a:latin typeface="Courier New" pitchFamily="49" charset="0"/>
              </a:rPr>
              <a:t>'='Manager'</a:t>
            </a:r>
          </a:p>
          <a:p>
            <a:pPr>
              <a:lnSpc>
                <a:spcPct val="85000"/>
              </a:lnSpc>
            </a:pPr>
            <a:r>
              <a:rPr lang="en-US" b="1">
                <a:latin typeface="Courier New" pitchFamily="49" charset="0"/>
              </a:rPr>
              <a:t>         'Sales Rep. I',</a:t>
            </a:r>
          </a:p>
          <a:p>
            <a:pPr>
              <a:lnSpc>
                <a:spcPct val="85000"/>
              </a:lnSpc>
            </a:pPr>
            <a:r>
              <a:rPr lang="en-US" b="1">
                <a:latin typeface="Courier New" pitchFamily="49" charset="0"/>
              </a:rPr>
              <a:t>         'Sales Rep. II'='Rep';</a:t>
            </a:r>
          </a:p>
          <a:p>
            <a:pPr>
              <a:lnSpc>
                <a:spcPct val="85000"/>
              </a:lnSpc>
            </a:pPr>
            <a:r>
              <a:rPr lang="en-US" b="1">
                <a:latin typeface="Courier New" pitchFamily="49" charset="0"/>
              </a:rPr>
              <a:t>run;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401638" indent="-401638">
              <a:defRPr/>
            </a:pPr>
            <a:r>
              <a:rPr lang="en-US" dirty="0"/>
              <a:t>9.  A format modifies both the stored value </a:t>
            </a:r>
            <a:br>
              <a:rPr lang="en-US" dirty="0"/>
            </a:br>
            <a:r>
              <a:rPr lang="en-US" dirty="0"/>
              <a:t>and the displayed value.</a:t>
            </a:r>
          </a:p>
          <a:p>
            <a:pPr marL="0" indent="0">
              <a:defRPr/>
            </a:pPr>
            <a:endParaRPr lang="en-US" sz="800" b="1" dirty="0"/>
          </a:p>
          <a:p>
            <a:pPr marL="465138" indent="0">
              <a:defRPr/>
            </a:pPr>
            <a:r>
              <a:rPr lang="en-US" dirty="0">
                <a:sym typeface="Wingdings" pitchFamily="2" charset="2"/>
              </a:rPr>
              <a:t>  </a:t>
            </a:r>
            <a:r>
              <a:rPr lang="en-US" dirty="0"/>
              <a:t>True</a:t>
            </a:r>
          </a:p>
          <a:p>
            <a:pPr marL="465138" indent="0">
              <a:defRPr/>
            </a:pPr>
            <a:r>
              <a:rPr lang="en-US" dirty="0">
                <a:sym typeface="Wingdings" pitchFamily="2" charset="2"/>
              </a:rPr>
              <a:t></a:t>
            </a:r>
            <a:r>
              <a:rPr lang="en-US" dirty="0"/>
              <a:t>  False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nvPr>
        </p:nvSpPr>
        <p:spPr>
          <a:xfrm>
            <a:off x="685800" y="609600"/>
            <a:ext cx="7848600" cy="4267200"/>
          </a:xfrm>
        </p:spPr>
        <p:txBody>
          <a:bodyPr/>
          <a:lstStyle/>
          <a:p>
            <a:pPr marL="576263" indent="-576263">
              <a:defRPr/>
            </a:pPr>
            <a:r>
              <a:rPr lang="en-US" dirty="0"/>
              <a:t>10.	A FORMAT statement is used only </a:t>
            </a:r>
            <a:br>
              <a:rPr lang="en-US" dirty="0"/>
            </a:br>
            <a:r>
              <a:rPr lang="en-US" dirty="0"/>
              <a:t>to apply SAS formats.</a:t>
            </a:r>
          </a:p>
          <a:p>
            <a:pPr marL="0" indent="0">
              <a:defRPr/>
            </a:pPr>
            <a:endParaRPr lang="en-US" sz="800" b="1" dirty="0"/>
          </a:p>
          <a:p>
            <a:pPr marL="465138" indent="0">
              <a:defRPr/>
            </a:pPr>
            <a:r>
              <a:rPr lang="en-US" dirty="0">
                <a:sym typeface="Wingdings" pitchFamily="2" charset="2"/>
              </a:rPr>
              <a:t>  </a:t>
            </a:r>
            <a:r>
              <a:rPr lang="en-US" dirty="0"/>
              <a:t>True</a:t>
            </a:r>
          </a:p>
          <a:p>
            <a:pPr marL="465138" indent="0">
              <a:defRPr/>
            </a:pPr>
            <a:r>
              <a:rPr lang="en-US" dirty="0">
                <a:sym typeface="Wingdings" pitchFamily="2" charset="2"/>
              </a:rPr>
              <a:t></a:t>
            </a:r>
            <a:r>
              <a:rPr lang="en-US" dirty="0"/>
              <a:t>  False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FORMAT Statement</a:t>
            </a:r>
          </a:p>
        </p:txBody>
      </p:sp>
      <p:sp>
        <p:nvSpPr>
          <p:cNvPr id="13315" name="Rectangle 3"/>
          <p:cNvSpPr>
            <a:spLocks noGrp="1" noChangeArrowheads="1"/>
          </p:cNvSpPr>
          <p:nvPr>
            <p:ph idx="1"/>
          </p:nvPr>
        </p:nvSpPr>
        <p:spPr>
          <a:xfrm>
            <a:off x="685800" y="1071563"/>
            <a:ext cx="8215313" cy="4267200"/>
          </a:xfrm>
        </p:spPr>
        <p:txBody>
          <a:bodyPr/>
          <a:lstStyle/>
          <a:p>
            <a:pPr marL="0" indent="0"/>
            <a:r>
              <a:rPr lang="en-US"/>
              <a:t>The </a:t>
            </a:r>
            <a:r>
              <a:rPr lang="en-US" i="1"/>
              <a:t>FORMAT</a:t>
            </a:r>
            <a:r>
              <a:rPr lang="en-US"/>
              <a:t> </a:t>
            </a:r>
            <a:r>
              <a:rPr lang="en-US" i="1"/>
              <a:t>statement</a:t>
            </a:r>
            <a:r>
              <a:rPr lang="en-US"/>
              <a:t> associates a format with a variable.</a:t>
            </a:r>
          </a:p>
          <a:p>
            <a:pPr marL="0" indent="0"/>
            <a:endParaRPr lang="en-US"/>
          </a:p>
        </p:txBody>
      </p:sp>
      <p:sp>
        <p:nvSpPr>
          <p:cNvPr id="13316" name="Text Box 6"/>
          <p:cNvSpPr txBox="1">
            <a:spLocks noChangeArrowheads="1"/>
          </p:cNvSpPr>
          <p:nvPr/>
        </p:nvSpPr>
        <p:spPr bwMode="auto">
          <a:xfrm>
            <a:off x="7932738" y="6324600"/>
            <a:ext cx="99853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med" len="lg"/>
                <a:tailEnd type="none" w="med" len="lg"/>
              </a14:hiddenLine>
            </a:ext>
          </a:extLst>
        </p:spPr>
        <p:txBody>
          <a:bodyPr wrap="none"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fontAlgn="base">
              <a:spcBef>
                <a:spcPct val="0"/>
              </a:spcBef>
              <a:spcAft>
                <a:spcPct val="0"/>
              </a:spcAft>
              <a:defRPr sz="2400">
                <a:solidFill>
                  <a:schemeClr val="tx1"/>
                </a:solidFill>
                <a:latin typeface="Arial" pitchFamily="34" charset="0"/>
              </a:defRPr>
            </a:lvl6pPr>
            <a:lvl7pPr marL="2971800" indent="-228600" fontAlgn="base">
              <a:spcBef>
                <a:spcPct val="0"/>
              </a:spcBef>
              <a:spcAft>
                <a:spcPct val="0"/>
              </a:spcAft>
              <a:defRPr sz="2400">
                <a:solidFill>
                  <a:schemeClr val="tx1"/>
                </a:solidFill>
                <a:latin typeface="Arial" pitchFamily="34" charset="0"/>
              </a:defRPr>
            </a:lvl7pPr>
            <a:lvl8pPr marL="3429000" indent="-228600" fontAlgn="base">
              <a:spcBef>
                <a:spcPct val="0"/>
              </a:spcBef>
              <a:spcAft>
                <a:spcPct val="0"/>
              </a:spcAft>
              <a:defRPr sz="2400">
                <a:solidFill>
                  <a:schemeClr val="tx1"/>
                </a:solidFill>
                <a:latin typeface="Arial" pitchFamily="34" charset="0"/>
              </a:defRPr>
            </a:lvl8pPr>
            <a:lvl9pPr marL="3886200" indent="-228600" fontAlgn="base">
              <a:spcBef>
                <a:spcPct val="0"/>
              </a:spcBef>
              <a:spcAft>
                <a:spcPct val="0"/>
              </a:spcAft>
              <a:defRPr sz="2400">
                <a:solidFill>
                  <a:schemeClr val="tx1"/>
                </a:solidFill>
                <a:latin typeface="Arial" pitchFamily="34" charset="0"/>
              </a:defRPr>
            </a:lvl9pPr>
          </a:lstStyle>
          <a:p>
            <a:pPr algn="r"/>
            <a:r>
              <a:rPr lang="en-US" sz="1600" b="1"/>
              <a:t>p105d01</a:t>
            </a:r>
          </a:p>
        </p:txBody>
      </p:sp>
      <p:sp>
        <p:nvSpPr>
          <p:cNvPr id="13317" name="Rectangle 8"/>
          <p:cNvSpPr>
            <a:spLocks noChangeArrowheads="1"/>
          </p:cNvSpPr>
          <p:nvPr/>
        </p:nvSpPr>
        <p:spPr bwMode="auto">
          <a:xfrm>
            <a:off x="295275" y="1685925"/>
            <a:ext cx="8582025" cy="1671638"/>
          </a:xfrm>
          <a:prstGeom prst="rect">
            <a:avLst/>
          </a:prstGeom>
          <a:solidFill>
            <a:srgbClr val="FFFFFF"/>
          </a:solidFill>
          <a:ln w="38100">
            <a:solidFill>
              <a:schemeClr val="tx2"/>
            </a:solidFill>
            <a:miter lim="800000"/>
            <a:headEnd type="none" w="med" len="lg"/>
            <a:tailEnd type="none" w="med" len="lg"/>
          </a:ln>
        </p:spPr>
        <p:txBody>
          <a:bodyPr tIns="50800" rIns="50800" bIns="50800">
            <a:spAutoFit/>
          </a:bodyPr>
          <a:lstStyle/>
          <a:p>
            <a:pPr>
              <a:lnSpc>
                <a:spcPct val="85000"/>
              </a:lnSpc>
            </a:pPr>
            <a:r>
              <a:rPr lang="en-US" b="1">
                <a:solidFill>
                  <a:srgbClr val="000000"/>
                </a:solidFill>
                <a:latin typeface="Courier New" pitchFamily="49" charset="0"/>
              </a:rPr>
              <a:t>proc print data=orion.sales noobs;</a:t>
            </a:r>
          </a:p>
          <a:p>
            <a:pPr>
              <a:lnSpc>
                <a:spcPct val="85000"/>
              </a:lnSpc>
            </a:pPr>
            <a:r>
              <a:rPr lang="en-US" b="1">
                <a:solidFill>
                  <a:srgbClr val="000000"/>
                </a:solidFill>
                <a:latin typeface="Courier New" pitchFamily="49" charset="0"/>
              </a:rPr>
              <a:t>   format Salary dollar8. Hire_Date mmddyy10.;</a:t>
            </a:r>
          </a:p>
          <a:p>
            <a:pPr>
              <a:lnSpc>
                <a:spcPct val="85000"/>
              </a:lnSpc>
            </a:pPr>
            <a:r>
              <a:rPr lang="en-US" b="1">
                <a:solidFill>
                  <a:srgbClr val="000000"/>
                </a:solidFill>
                <a:latin typeface="Courier New" pitchFamily="49" charset="0"/>
              </a:rPr>
              <a:t>   var</a:t>
            </a:r>
            <a:r>
              <a:rPr lang="en-US" b="1">
                <a:latin typeface="Courier New" pitchFamily="49" charset="0"/>
              </a:rPr>
              <a:t> Last_Name First_Name Country </a:t>
            </a:r>
          </a:p>
          <a:p>
            <a:pPr>
              <a:lnSpc>
                <a:spcPct val="85000"/>
              </a:lnSpc>
            </a:pPr>
            <a:r>
              <a:rPr lang="en-US" b="1">
                <a:latin typeface="Courier New" pitchFamily="49" charset="0"/>
              </a:rPr>
              <a:t>       Job_Title Salary Hire_Date;</a:t>
            </a:r>
          </a:p>
          <a:p>
            <a:pPr>
              <a:lnSpc>
                <a:spcPct val="85000"/>
              </a:lnSpc>
            </a:pPr>
            <a:r>
              <a:rPr lang="en-US" b="1">
                <a:latin typeface="Courier New" pitchFamily="49" charset="0"/>
              </a:rPr>
              <a:t>run;</a:t>
            </a:r>
          </a:p>
        </p:txBody>
      </p:sp>
      <p:sp>
        <p:nvSpPr>
          <p:cNvPr id="13318" name="Rectangle 1"/>
          <p:cNvSpPr>
            <a:spLocks noChangeArrowheads="1"/>
          </p:cNvSpPr>
          <p:nvPr>
            <p:custDataLst>
              <p:tags r:id="rId1"/>
            </p:custDataLst>
          </p:nvPr>
        </p:nvSpPr>
        <p:spPr bwMode="auto">
          <a:xfrm>
            <a:off x="873125" y="2033588"/>
            <a:ext cx="7886700" cy="311150"/>
          </a:xfrm>
          <a:prstGeom prst="rect">
            <a:avLst/>
          </a:prstGeom>
          <a:solidFill>
            <a:srgbClr val="99CCFF">
              <a:alpha val="50195"/>
            </a:srgbClr>
          </a:solidFill>
          <a:ln>
            <a:noFill/>
          </a:ln>
          <a:extLst>
            <a:ext uri="{91240B29-F687-4F45-9708-019B960494DF}">
              <a14:hiddenLine xmlns:a14="http://schemas.microsoft.com/office/drawing/2010/main" w="38100" algn="ctr">
                <a:solidFill>
                  <a:srgbClr val="000000"/>
                </a:solidFill>
                <a:round/>
                <a:headEnd/>
                <a:tailEnd/>
              </a14:hiddenLine>
            </a:ext>
          </a:extLst>
        </p:spPr>
        <p:txBody>
          <a:bodyPr wrap="none" lIns="88900" tIns="88900" rIns="88900" bIns="88900" anchor="ctr"/>
          <a:lstStyle/>
          <a:p>
            <a:pPr algn="ctr"/>
            <a:endParaRPr lang="en-US"/>
          </a:p>
        </p:txBody>
      </p:sp>
      <p:sp>
        <p:nvSpPr>
          <p:cNvPr id="9" name="Rectangle 4"/>
          <p:cNvSpPr>
            <a:spLocks noChangeArrowheads="1"/>
          </p:cNvSpPr>
          <p:nvPr/>
        </p:nvSpPr>
        <p:spPr bwMode="auto">
          <a:xfrm>
            <a:off x="4687888" y="3049588"/>
            <a:ext cx="3770312" cy="615950"/>
          </a:xfrm>
          <a:prstGeom prst="rect">
            <a:avLst/>
          </a:prstGeom>
          <a:solidFill>
            <a:srgbClr val="CDD9EF"/>
          </a:solidFill>
          <a:ln w="28575">
            <a:solidFill>
              <a:srgbClr val="000000"/>
            </a:solidFill>
            <a:miter lim="800000"/>
            <a:headEnd type="none" w="med" len="lg"/>
            <a:tailEnd type="none" w="med" len="lg"/>
          </a:ln>
          <a:effectLst>
            <a:outerShdw blurRad="50800" dist="107950" dir="2700000" algn="tl" rotWithShape="0">
              <a:prstClr val="black">
                <a:alpha val="40000"/>
              </a:prstClr>
            </a:outerShdw>
          </a:effectLst>
        </p:spPr>
        <p:txBody>
          <a:bodyPr lIns="88900" tIns="152400" rIns="88900" bIns="152400">
            <a:spAutoFit/>
          </a:bodyPr>
          <a:lstStyle/>
          <a:p>
            <a:pPr fontAlgn="auto">
              <a:spcBef>
                <a:spcPct val="20000"/>
              </a:spcBef>
              <a:spcAft>
                <a:spcPts val="0"/>
              </a:spcAft>
              <a:buClr>
                <a:schemeClr val="tx1"/>
              </a:buClr>
              <a:defRPr/>
            </a:pPr>
            <a:r>
              <a:rPr lang="en-US" sz="2000" b="1" dirty="0">
                <a:latin typeface="Arial"/>
                <a:cs typeface="+mn-cs"/>
              </a:rPr>
              <a:t>FORMAT</a:t>
            </a:r>
            <a:r>
              <a:rPr lang="en-US" sz="2000" dirty="0">
                <a:latin typeface="Arial"/>
                <a:cs typeface="+mn-cs"/>
              </a:rPr>
              <a:t> </a:t>
            </a:r>
            <a:r>
              <a:rPr lang="en-US" sz="2000" i="1" dirty="0">
                <a:latin typeface="Arial"/>
                <a:cs typeface="+mn-cs"/>
              </a:rPr>
              <a:t>variable(s)</a:t>
            </a:r>
            <a:r>
              <a:rPr lang="en-US" sz="2000" dirty="0">
                <a:latin typeface="Arial"/>
                <a:cs typeface="+mn-cs"/>
              </a:rPr>
              <a:t> </a:t>
            </a:r>
            <a:r>
              <a:rPr lang="en-US" sz="2000" i="1" dirty="0">
                <a:latin typeface="Arial"/>
                <a:cs typeface="+mn-cs"/>
              </a:rPr>
              <a:t>format …</a:t>
            </a:r>
            <a:r>
              <a:rPr lang="en-US" sz="2000" b="1" dirty="0">
                <a:latin typeface="Arial"/>
                <a:cs typeface="+mn-cs"/>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1"/>
          <p:cNvSpPr>
            <a:spLocks noChangeArrowheads="1"/>
          </p:cNvSpPr>
          <p:nvPr/>
        </p:nvSpPr>
        <p:spPr bwMode="auto">
          <a:xfrm>
            <a:off x="681038" y="1462088"/>
            <a:ext cx="7772400" cy="1903412"/>
          </a:xfrm>
          <a:prstGeom prst="rect">
            <a:avLst/>
          </a:prstGeom>
          <a:solidFill>
            <a:srgbClr val="FFFFFF"/>
          </a:solidFill>
          <a:ln w="38100">
            <a:solidFill>
              <a:schemeClr val="tx2"/>
            </a:solidFill>
            <a:miter lim="800000"/>
            <a:headEnd/>
            <a:tailEnd/>
          </a:ln>
        </p:spPr>
        <p:txBody>
          <a:bodyPr lIns="88900" tIns="88900" rIns="88900" bIns="88900">
            <a:spAutoFit/>
          </a:bodyPr>
          <a:lstStyle/>
          <a:p>
            <a:r>
              <a:rPr lang="en-US" sz="1400" b="1">
                <a:solidFill>
                  <a:srgbClr val="000000"/>
                </a:solidFill>
                <a:latin typeface="SAS Monospace" pitchFamily="49" charset="0"/>
              </a:rPr>
              <a:t>             First_</a:t>
            </a:r>
          </a:p>
          <a:p>
            <a:r>
              <a:rPr lang="en-US" sz="1400" b="1">
                <a:solidFill>
                  <a:srgbClr val="000000"/>
                </a:solidFill>
                <a:latin typeface="SAS Monospace" pitchFamily="49" charset="0"/>
              </a:rPr>
              <a:t>Last_Name    Name     Country  Job_Title         Salary     Hire_Date</a:t>
            </a:r>
          </a:p>
          <a:p>
            <a:endParaRPr lang="en-US" sz="1400" b="1">
              <a:solidFill>
                <a:srgbClr val="000000"/>
              </a:solidFill>
              <a:latin typeface="SAS Monospace" pitchFamily="49" charset="0"/>
            </a:endParaRPr>
          </a:p>
          <a:p>
            <a:r>
              <a:rPr lang="fr-FR" sz="1400" b="1">
                <a:solidFill>
                  <a:srgbClr val="000000"/>
                </a:solidFill>
                <a:latin typeface="SAS Monospace" pitchFamily="49" charset="0"/>
              </a:rPr>
              <a:t>Zhou         Tom         AU    Sales Manager   $108,255    06/01/1993</a:t>
            </a:r>
          </a:p>
          <a:p>
            <a:r>
              <a:rPr lang="en-US" sz="1400" b="1">
                <a:solidFill>
                  <a:srgbClr val="000000"/>
                </a:solidFill>
                <a:latin typeface="SAS Monospace" pitchFamily="49" charset="0"/>
              </a:rPr>
              <a:t>Dawes        Wilson      AU    Sales Manager    $87,975    01/01/1978</a:t>
            </a:r>
          </a:p>
          <a:p>
            <a:r>
              <a:rPr lang="en-US" sz="1400" b="1">
                <a:solidFill>
                  <a:srgbClr val="000000"/>
                </a:solidFill>
                <a:latin typeface="SAS Monospace" pitchFamily="49" charset="0"/>
              </a:rPr>
              <a:t>Elvish       Irenie      AU    Sales Rep. II    $26,600    01/01/1978</a:t>
            </a:r>
          </a:p>
          <a:p>
            <a:r>
              <a:rPr lang="en-US" sz="1400" b="1">
                <a:solidFill>
                  <a:srgbClr val="000000"/>
                </a:solidFill>
                <a:latin typeface="SAS Monospace" pitchFamily="49" charset="0"/>
              </a:rPr>
              <a:t>Ngan         Christina   AU    Sales Rep. II    $27,475    07/01/1982</a:t>
            </a:r>
          </a:p>
          <a:p>
            <a:r>
              <a:rPr lang="en-US" sz="1400" b="1">
                <a:solidFill>
                  <a:srgbClr val="000000"/>
                </a:solidFill>
                <a:latin typeface="SAS Monospace" pitchFamily="49" charset="0"/>
              </a:rPr>
              <a:t>Hotstone     Kimiko      AU    Sales Rep. I     $26,190    10/01/1989</a:t>
            </a:r>
          </a:p>
        </p:txBody>
      </p:sp>
      <p:sp>
        <p:nvSpPr>
          <p:cNvPr id="14339" name="Rectangle 3"/>
          <p:cNvSpPr>
            <a:spLocks noGrp="1" noChangeArrowheads="1"/>
          </p:cNvSpPr>
          <p:nvPr>
            <p:ph type="title"/>
          </p:nvPr>
        </p:nvSpPr>
        <p:spPr>
          <a:xfrm>
            <a:off x="620713" y="469900"/>
            <a:ext cx="8458200" cy="685800"/>
          </a:xfrm>
        </p:spPr>
        <p:txBody>
          <a:bodyPr/>
          <a:lstStyle/>
          <a:p>
            <a:r>
              <a:rPr lang="en-US"/>
              <a:t>Viewing the Output</a:t>
            </a:r>
          </a:p>
        </p:txBody>
      </p:sp>
      <p:sp>
        <p:nvSpPr>
          <p:cNvPr id="14340" name="Rectangle 4"/>
          <p:cNvSpPr>
            <a:spLocks noGrp="1" noChangeArrowheads="1"/>
          </p:cNvSpPr>
          <p:nvPr>
            <p:ph type="body" sz="half" idx="1"/>
          </p:nvPr>
        </p:nvSpPr>
        <p:spPr>
          <a:xfrm>
            <a:off x="685800" y="1041400"/>
            <a:ext cx="7848600" cy="1092200"/>
          </a:xfrm>
        </p:spPr>
        <p:txBody>
          <a:bodyPr/>
          <a:lstStyle/>
          <a:p>
            <a:pPr marL="0" indent="0"/>
            <a:r>
              <a:rPr lang="en-US"/>
              <a:t>Partial PROC PRINT Output</a:t>
            </a:r>
          </a:p>
        </p:txBody>
      </p:sp>
      <p:sp>
        <p:nvSpPr>
          <p:cNvPr id="14341" name="AutoShape 14"/>
          <p:cNvSpPr>
            <a:spLocks noChangeArrowheads="1"/>
          </p:cNvSpPr>
          <p:nvPr/>
        </p:nvSpPr>
        <p:spPr bwMode="auto">
          <a:xfrm>
            <a:off x="5540375" y="1498600"/>
            <a:ext cx="1189038" cy="1828800"/>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a:p>
        </p:txBody>
      </p:sp>
      <p:sp>
        <p:nvSpPr>
          <p:cNvPr id="14342" name="AutoShape 13"/>
          <p:cNvSpPr>
            <a:spLocks noChangeArrowheads="1"/>
          </p:cNvSpPr>
          <p:nvPr/>
        </p:nvSpPr>
        <p:spPr bwMode="auto">
          <a:xfrm>
            <a:off x="6911975" y="1498600"/>
            <a:ext cx="1189038" cy="1828800"/>
          </a:xfrm>
          <a:prstGeom prst="roundRect">
            <a:avLst>
              <a:gd name="adj" fmla="val 16667"/>
            </a:avLst>
          </a:prstGeom>
          <a:noFill/>
          <a:ln w="38100">
            <a:solidFill>
              <a:srgbClr val="FF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lIns="88900" tIns="88900" rIns="88900" bIns="88900" anchor="ctr"/>
          <a:lstStyle/>
          <a:p>
            <a:endParaRPr lang="en-US"/>
          </a:p>
        </p:txBody>
      </p:sp>
      <p:sp>
        <p:nvSpPr>
          <p:cNvPr id="14343" name="Line Callout 1 31"/>
          <p:cNvSpPr>
            <a:spLocks/>
          </p:cNvSpPr>
          <p:nvPr/>
        </p:nvSpPr>
        <p:spPr bwMode="auto">
          <a:xfrm>
            <a:off x="4810125" y="3881438"/>
            <a:ext cx="1570038" cy="487362"/>
          </a:xfrm>
          <a:prstGeom prst="borderCallout1">
            <a:avLst>
              <a:gd name="adj1" fmla="val -1889"/>
              <a:gd name="adj2" fmla="val 92106"/>
              <a:gd name="adj3" fmla="val -104935"/>
              <a:gd name="adj4" fmla="val 92458"/>
            </a:avLst>
          </a:prstGeom>
          <a:solidFill>
            <a:srgbClr val="009900"/>
          </a:solidFill>
          <a:ln w="19050" algn="ctr">
            <a:solidFill>
              <a:srgbClr val="000000"/>
            </a:solidFill>
            <a:round/>
            <a:headEnd type="none" w="med" len="lg"/>
            <a:tailEnd type="triangle" w="med" len="lg"/>
          </a:ln>
        </p:spPr>
        <p:txBody>
          <a:bodyPr lIns="88900" tIns="88900" rIns="88900" bIns="88900" anchor="ctr">
            <a:spAutoFit/>
          </a:bodyPr>
          <a:lstStyle/>
          <a:p>
            <a:pPr algn="ctr"/>
            <a:r>
              <a:rPr lang="en-US" sz="2000" b="1">
                <a:solidFill>
                  <a:srgbClr val="FFFFFF"/>
                </a:solidFill>
              </a:rPr>
              <a:t>DOLLAR8.</a:t>
            </a:r>
          </a:p>
        </p:txBody>
      </p:sp>
      <p:sp>
        <p:nvSpPr>
          <p:cNvPr id="14344" name="Line Callout 1 31"/>
          <p:cNvSpPr>
            <a:spLocks/>
          </p:cNvSpPr>
          <p:nvPr/>
        </p:nvSpPr>
        <p:spPr bwMode="auto">
          <a:xfrm>
            <a:off x="6453188" y="3881438"/>
            <a:ext cx="1773237" cy="487362"/>
          </a:xfrm>
          <a:prstGeom prst="borderCallout1">
            <a:avLst>
              <a:gd name="adj1" fmla="val -171"/>
              <a:gd name="adj2" fmla="val 82500"/>
              <a:gd name="adj3" fmla="val -104653"/>
              <a:gd name="adj4" fmla="val 82639"/>
            </a:avLst>
          </a:prstGeom>
          <a:solidFill>
            <a:srgbClr val="009900"/>
          </a:solidFill>
          <a:ln w="19050" algn="ctr">
            <a:solidFill>
              <a:srgbClr val="000000"/>
            </a:solidFill>
            <a:round/>
            <a:headEnd type="none" w="med" len="lg"/>
            <a:tailEnd type="triangle" w="med" len="lg"/>
          </a:ln>
        </p:spPr>
        <p:txBody>
          <a:bodyPr lIns="88900" tIns="88900" rIns="88900" bIns="88900" anchor="ctr">
            <a:spAutoFit/>
          </a:bodyPr>
          <a:lstStyle/>
          <a:p>
            <a:pPr algn="ctr"/>
            <a:r>
              <a:rPr lang="en-US" sz="2000" b="1">
                <a:solidFill>
                  <a:srgbClr val="FFFFFF"/>
                </a:solidFill>
              </a:rPr>
              <a:t>MMDDYY10.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 descr="L:\graphics\horizontal_blue_haz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875" y="3043238"/>
            <a:ext cx="7058025"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2"/>
          <p:cNvSpPr>
            <a:spLocks noGrp="1" noChangeArrowheads="1"/>
          </p:cNvSpPr>
          <p:nvPr>
            <p:ph type="title"/>
          </p:nvPr>
        </p:nvSpPr>
        <p:spPr/>
        <p:txBody>
          <a:bodyPr/>
          <a:lstStyle/>
          <a:p>
            <a:r>
              <a:rPr lang="en-US"/>
              <a:t>What Is a Format?</a:t>
            </a:r>
          </a:p>
        </p:txBody>
      </p:sp>
      <p:sp>
        <p:nvSpPr>
          <p:cNvPr id="15364" name="Rectangle 3"/>
          <p:cNvSpPr>
            <a:spLocks noGrp="1" noChangeArrowheads="1"/>
          </p:cNvSpPr>
          <p:nvPr>
            <p:ph idx="1"/>
          </p:nvPr>
        </p:nvSpPr>
        <p:spPr>
          <a:xfrm>
            <a:off x="685800" y="1071563"/>
            <a:ext cx="7848600" cy="5389562"/>
          </a:xfrm>
        </p:spPr>
        <p:txBody>
          <a:bodyPr/>
          <a:lstStyle/>
          <a:p>
            <a:pPr marL="0" indent="0"/>
            <a:r>
              <a:rPr lang="en-US"/>
              <a:t>A </a:t>
            </a:r>
            <a:r>
              <a:rPr lang="en-US" i="1"/>
              <a:t>format</a:t>
            </a:r>
            <a:r>
              <a:rPr lang="en-US"/>
              <a:t> is an instruction to write data values. </a:t>
            </a:r>
          </a:p>
          <a:p>
            <a:pPr lvl="1"/>
            <a:r>
              <a:rPr lang="en-US"/>
              <a:t>A format</a:t>
            </a:r>
            <a:r>
              <a:rPr lang="en-US" i="1"/>
              <a:t> </a:t>
            </a:r>
            <a:r>
              <a:rPr lang="en-US"/>
              <a:t>changes the appearance of a variable’s value in a report.</a:t>
            </a:r>
          </a:p>
          <a:p>
            <a:pPr lvl="1"/>
            <a:r>
              <a:rPr lang="en-US">
                <a:sym typeface="Wingdings" pitchFamily="2" charset="2"/>
              </a:rPr>
              <a:t>The v</a:t>
            </a:r>
            <a:r>
              <a:rPr lang="en-US"/>
              <a:t>alues stored in the data set are </a:t>
            </a:r>
            <a:r>
              <a:rPr lang="en-US" b="1" i="1"/>
              <a:t>not</a:t>
            </a:r>
            <a:r>
              <a:rPr lang="en-US"/>
              <a:t> changed.</a:t>
            </a:r>
          </a:p>
        </p:txBody>
      </p:sp>
      <p:sp>
        <p:nvSpPr>
          <p:cNvPr id="6" name="Text Box 4"/>
          <p:cNvSpPr txBox="1">
            <a:spLocks noChangeArrowheads="1"/>
          </p:cNvSpPr>
          <p:nvPr/>
        </p:nvSpPr>
        <p:spPr bwMode="auto">
          <a:xfrm>
            <a:off x="2346325" y="3856038"/>
            <a:ext cx="1265238" cy="487362"/>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fontAlgn="auto">
              <a:spcBef>
                <a:spcPts val="0"/>
              </a:spcBef>
              <a:spcAft>
                <a:spcPts val="0"/>
              </a:spcAft>
              <a:defRPr/>
            </a:pPr>
            <a:r>
              <a:rPr lang="en-US" sz="2000" dirty="0">
                <a:cs typeface="+mn-cs"/>
              </a:rPr>
              <a:t>10866</a:t>
            </a:r>
          </a:p>
        </p:txBody>
      </p:sp>
      <p:sp>
        <p:nvSpPr>
          <p:cNvPr id="9" name="Text Box 4"/>
          <p:cNvSpPr txBox="1">
            <a:spLocks noChangeArrowheads="1"/>
          </p:cNvSpPr>
          <p:nvPr/>
        </p:nvSpPr>
        <p:spPr bwMode="auto">
          <a:xfrm>
            <a:off x="5373688" y="3478213"/>
            <a:ext cx="1568450" cy="487362"/>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fontAlgn="auto">
              <a:spcBef>
                <a:spcPts val="0"/>
              </a:spcBef>
              <a:spcAft>
                <a:spcPts val="0"/>
              </a:spcAft>
              <a:defRPr/>
            </a:pPr>
            <a:r>
              <a:rPr lang="en-US" sz="2000" dirty="0">
                <a:cs typeface="+mn-cs"/>
              </a:rPr>
              <a:t>01/10/1989</a:t>
            </a:r>
          </a:p>
        </p:txBody>
      </p:sp>
      <p:sp>
        <p:nvSpPr>
          <p:cNvPr id="10" name="Text Box 4"/>
          <p:cNvSpPr txBox="1">
            <a:spLocks noChangeArrowheads="1"/>
          </p:cNvSpPr>
          <p:nvPr/>
        </p:nvSpPr>
        <p:spPr bwMode="auto">
          <a:xfrm>
            <a:off x="5373688" y="4116388"/>
            <a:ext cx="1568450" cy="487362"/>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fontAlgn="auto">
              <a:spcBef>
                <a:spcPts val="0"/>
              </a:spcBef>
              <a:spcAft>
                <a:spcPts val="0"/>
              </a:spcAft>
              <a:defRPr/>
            </a:pPr>
            <a:r>
              <a:rPr lang="en-US" sz="2000" dirty="0">
                <a:cs typeface="+mn-cs"/>
              </a:rPr>
              <a:t>10Jan1989</a:t>
            </a:r>
          </a:p>
        </p:txBody>
      </p:sp>
      <p:sp>
        <p:nvSpPr>
          <p:cNvPr id="11" name="Text Box 4"/>
          <p:cNvSpPr txBox="1">
            <a:spLocks noChangeArrowheads="1"/>
          </p:cNvSpPr>
          <p:nvPr/>
        </p:nvSpPr>
        <p:spPr bwMode="auto">
          <a:xfrm>
            <a:off x="2346325" y="5338763"/>
            <a:ext cx="1265238" cy="487362"/>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fontAlgn="auto">
              <a:spcBef>
                <a:spcPts val="0"/>
              </a:spcBef>
              <a:spcAft>
                <a:spcPts val="0"/>
              </a:spcAft>
              <a:defRPr/>
            </a:pPr>
            <a:r>
              <a:rPr lang="en-US" sz="2000" dirty="0">
                <a:cs typeface="+mn-cs"/>
              </a:rPr>
              <a:t>5950.35</a:t>
            </a:r>
          </a:p>
        </p:txBody>
      </p:sp>
      <p:sp>
        <p:nvSpPr>
          <p:cNvPr id="12" name="Text Box 4"/>
          <p:cNvSpPr txBox="1">
            <a:spLocks noChangeArrowheads="1"/>
          </p:cNvSpPr>
          <p:nvPr/>
        </p:nvSpPr>
        <p:spPr bwMode="auto">
          <a:xfrm>
            <a:off x="5373688" y="4945063"/>
            <a:ext cx="1568450" cy="487362"/>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fontAlgn="auto">
              <a:spcBef>
                <a:spcPts val="0"/>
              </a:spcBef>
              <a:spcAft>
                <a:spcPts val="0"/>
              </a:spcAft>
              <a:defRPr/>
            </a:pPr>
            <a:r>
              <a:rPr lang="en-US" sz="2000" dirty="0">
                <a:cs typeface="+mn-cs"/>
              </a:rPr>
              <a:t>5,950.35</a:t>
            </a:r>
          </a:p>
        </p:txBody>
      </p:sp>
      <p:sp>
        <p:nvSpPr>
          <p:cNvPr id="13" name="Text Box 4"/>
          <p:cNvSpPr txBox="1">
            <a:spLocks noChangeArrowheads="1"/>
          </p:cNvSpPr>
          <p:nvPr/>
        </p:nvSpPr>
        <p:spPr bwMode="auto">
          <a:xfrm>
            <a:off x="5373688" y="5583238"/>
            <a:ext cx="1568450" cy="487362"/>
          </a:xfrm>
          <a:prstGeom prst="rect">
            <a:avLst/>
          </a:prstGeom>
          <a:gradFill flip="none" rotWithShape="1">
            <a:gsLst>
              <a:gs pos="0">
                <a:srgbClr val="DAA700"/>
              </a:gs>
              <a:gs pos="80000">
                <a:srgbClr val="FFDC00"/>
              </a:gs>
              <a:gs pos="100000">
                <a:srgbClr val="FFE000"/>
              </a:gs>
            </a:gsLst>
            <a:lin ang="16200000" scaled="1"/>
            <a:tileRect/>
          </a:gradFill>
          <a:ln w="9525">
            <a:solidFill>
              <a:srgbClr val="FFCB00"/>
            </a:solidFill>
            <a:miter lim="800000"/>
            <a:headEnd type="none" w="med" len="lg"/>
            <a:tailEnd type="none" w="med" len="lg"/>
          </a:ln>
          <a:effectLst>
            <a:outerShdw blurRad="40005" dist="22860" dir="5400000" rotWithShape="0">
              <a:scrgbClr r="0" g="0" b="0">
                <a:alpha val="35000"/>
              </a:scrgbClr>
            </a:outerShdw>
          </a:effectLst>
        </p:spPr>
        <p:txBody>
          <a:bodyPr lIns="88900" tIns="88900" rIns="88900" bIns="88900">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fontAlgn="auto">
              <a:spcBef>
                <a:spcPts val="0"/>
              </a:spcBef>
              <a:spcAft>
                <a:spcPts val="0"/>
              </a:spcAft>
              <a:defRPr/>
            </a:pPr>
            <a:r>
              <a:rPr lang="en-US" sz="2000" dirty="0">
                <a:cs typeface="+mn-cs"/>
              </a:rPr>
              <a:t>$5,950.35</a:t>
            </a:r>
          </a:p>
        </p:txBody>
      </p:sp>
      <p:pic>
        <p:nvPicPr>
          <p:cNvPr id="15371" name="Picture 2" descr="L:\graphics\arrow_sw_righ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0838" y="3889375"/>
            <a:ext cx="800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2" name="Picture 2" descr="L:\graphics\arrow_sw_righ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0838" y="5367338"/>
            <a:ext cx="800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3" name="Rectangle 1"/>
          <p:cNvSpPr>
            <a:spLocks noChangeArrowheads="1"/>
          </p:cNvSpPr>
          <p:nvPr/>
        </p:nvSpPr>
        <p:spPr bwMode="auto">
          <a:xfrm>
            <a:off x="2303463" y="3382963"/>
            <a:ext cx="1350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t>SAS Date</a:t>
            </a:r>
          </a:p>
        </p:txBody>
      </p:sp>
      <p:sp>
        <p:nvSpPr>
          <p:cNvPr id="15374" name="Rectangle 15"/>
          <p:cNvSpPr>
            <a:spLocks noChangeArrowheads="1"/>
          </p:cNvSpPr>
          <p:nvPr/>
        </p:nvSpPr>
        <p:spPr bwMode="auto">
          <a:xfrm>
            <a:off x="2405063" y="4870450"/>
            <a:ext cx="11477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t>Numeric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SAS Formats</a:t>
            </a:r>
          </a:p>
        </p:txBody>
      </p:sp>
      <p:sp>
        <p:nvSpPr>
          <p:cNvPr id="16387" name="Rectangle 3"/>
          <p:cNvSpPr>
            <a:spLocks noGrp="1" noChangeArrowheads="1"/>
          </p:cNvSpPr>
          <p:nvPr>
            <p:ph idx="1"/>
          </p:nvPr>
        </p:nvSpPr>
        <p:spPr>
          <a:xfrm>
            <a:off x="685800" y="1071563"/>
            <a:ext cx="7848600" cy="5389562"/>
          </a:xfrm>
        </p:spPr>
        <p:txBody>
          <a:bodyPr/>
          <a:lstStyle/>
          <a:p>
            <a:pPr marL="0" indent="0"/>
            <a:r>
              <a:rPr lang="en-US"/>
              <a:t>SAS formats have the following form:</a:t>
            </a:r>
          </a:p>
          <a:p>
            <a:pPr marL="0" indent="0"/>
            <a:endParaRPr lang="en-US"/>
          </a:p>
        </p:txBody>
      </p:sp>
      <p:graphicFrame>
        <p:nvGraphicFramePr>
          <p:cNvPr id="335051" name="Group 203"/>
          <p:cNvGraphicFramePr>
            <a:graphicFrameLocks noGrp="1"/>
          </p:cNvGraphicFramePr>
          <p:nvPr/>
        </p:nvGraphicFramePr>
        <p:xfrm>
          <a:off x="677863" y="2673350"/>
          <a:ext cx="7773987" cy="3460751"/>
        </p:xfrm>
        <a:graphic>
          <a:graphicData uri="http://schemas.openxmlformats.org/drawingml/2006/table">
            <a:tbl>
              <a:tblPr/>
              <a:tblGrid>
                <a:gridCol w="996701">
                  <a:extLst>
                    <a:ext uri="{9D8B030D-6E8A-4147-A177-3AD203B41FA5}">
                      <a16:colId xmlns:a16="http://schemas.microsoft.com/office/drawing/2014/main" val="20000"/>
                    </a:ext>
                  </a:extLst>
                </a:gridCol>
                <a:gridCol w="6777286">
                  <a:extLst>
                    <a:ext uri="{9D8B030D-6E8A-4147-A177-3AD203B41FA5}">
                      <a16:colId xmlns:a16="http://schemas.microsoft.com/office/drawing/2014/main" val="20001"/>
                    </a:ext>
                  </a:extLst>
                </a:gridCol>
              </a:tblGrid>
              <a:tr h="510533">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T="91417" marB="91417"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114300" marR="0" lvl="1" indent="0" algn="l" defTabSz="914400" rtl="0" eaLnBrk="0" fontAlgn="base" latinLnBrk="0" hangingPunct="0">
                        <a:lnSpc>
                          <a:spcPct val="100000"/>
                        </a:lnSpc>
                        <a:spcBef>
                          <a:spcPts val="0"/>
                        </a:spcBef>
                        <a:spcAft>
                          <a:spcPct val="0"/>
                        </a:spcAft>
                        <a:buClr>
                          <a:schemeClr val="tx2"/>
                        </a:buClr>
                        <a:buSzPct val="70000"/>
                        <a:buFont typeface="Wingdings" pitchFamily="2" charset="2"/>
                        <a:buNone/>
                        <a:tabLst/>
                      </a:pPr>
                      <a:r>
                        <a:rPr kumimoji="0" lang="en-US" sz="2000" b="0" i="0" u="none" strike="noStrike" cap="none" normalizeH="0" baseline="0" dirty="0">
                          <a:ln>
                            <a:noFill/>
                          </a:ln>
                          <a:solidFill>
                            <a:schemeClr val="tx1"/>
                          </a:solidFill>
                          <a:effectLst/>
                          <a:latin typeface="Arial" charset="0"/>
                        </a:rPr>
                        <a:t>Indicates a character format.</a:t>
                      </a:r>
                      <a:endParaRPr kumimoji="0" lang="en-US" sz="2000" b="0" i="0" u="none" strike="noStrike" cap="none" normalizeH="0" baseline="0" dirty="0">
                        <a:ln>
                          <a:noFill/>
                        </a:ln>
                        <a:solidFill>
                          <a:srgbClr val="000000"/>
                        </a:solidFill>
                        <a:effectLst/>
                        <a:latin typeface="Arial" charset="0"/>
                      </a:endParaRPr>
                    </a:p>
                  </a:txBody>
                  <a:tcPr marT="91417" marB="91417"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0"/>
                  </a:ext>
                </a:extLst>
              </a:tr>
              <a:tr h="572886">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2000" b="0" i="1" u="none" strike="noStrike" cap="none" normalizeH="0" baseline="0" dirty="0">
                          <a:ln>
                            <a:noFill/>
                          </a:ln>
                          <a:solidFill>
                            <a:schemeClr val="tx1"/>
                          </a:solidFill>
                          <a:effectLst/>
                          <a:latin typeface="Arial" charset="0"/>
                        </a:rPr>
                        <a:t>format</a:t>
                      </a:r>
                      <a:r>
                        <a:rPr kumimoji="0" lang="en-US" sz="2000" b="0" i="0" u="none" strike="noStrike" cap="none" normalizeH="0" baseline="0" dirty="0">
                          <a:ln>
                            <a:noFill/>
                          </a:ln>
                          <a:solidFill>
                            <a:schemeClr val="tx1"/>
                          </a:solidFill>
                          <a:effectLst/>
                          <a:latin typeface="Arial" charset="0"/>
                        </a:rPr>
                        <a:t> </a:t>
                      </a:r>
                      <a:endParaRPr kumimoji="0" lang="en-US" sz="2000" b="0" i="0" u="none" strike="noStrike" cap="none" normalizeH="0" baseline="0" dirty="0">
                        <a:ln>
                          <a:noFill/>
                        </a:ln>
                        <a:solidFill>
                          <a:srgbClr val="000000"/>
                        </a:solidFill>
                        <a:effectLst/>
                        <a:latin typeface="Arial" charset="0"/>
                      </a:endParaRPr>
                    </a:p>
                  </a:txBody>
                  <a:tcPr marT="91417" marB="91417"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114300" marR="0" lvl="1" indent="0" algn="l" defTabSz="914400" rtl="0" eaLnBrk="0" fontAlgn="base" latinLnBrk="0" hangingPunct="0">
                        <a:lnSpc>
                          <a:spcPct val="100000"/>
                        </a:lnSpc>
                        <a:spcBef>
                          <a:spcPts val="0"/>
                        </a:spcBef>
                        <a:spcAft>
                          <a:spcPct val="0"/>
                        </a:spcAft>
                        <a:buClr>
                          <a:schemeClr val="tx2"/>
                        </a:buClr>
                        <a:buSzPct val="70000"/>
                        <a:buFont typeface="Wingdings" pitchFamily="2" charset="2"/>
                        <a:buNone/>
                        <a:tabLst/>
                      </a:pPr>
                      <a:r>
                        <a:rPr kumimoji="0" lang="en-US" sz="2000" b="0" i="0" u="none" strike="noStrike" cap="none" normalizeH="0" baseline="0" dirty="0">
                          <a:ln>
                            <a:noFill/>
                          </a:ln>
                          <a:solidFill>
                            <a:schemeClr val="tx1"/>
                          </a:solidFill>
                          <a:effectLst/>
                          <a:latin typeface="Arial" charset="0"/>
                        </a:rPr>
                        <a:t>Names the SAS format.</a:t>
                      </a:r>
                    </a:p>
                  </a:txBody>
                  <a:tcPr marT="91417" marB="91417"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1"/>
                  </a:ext>
                </a:extLst>
              </a:tr>
              <a:tr h="792444">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2000" b="0" i="1" u="none" strike="noStrike" cap="none" normalizeH="0" baseline="0" dirty="0">
                          <a:ln>
                            <a:noFill/>
                          </a:ln>
                          <a:solidFill>
                            <a:srgbClr val="000000"/>
                          </a:solidFill>
                          <a:effectLst/>
                          <a:latin typeface="Arial" charset="0"/>
                        </a:rPr>
                        <a:t>w</a:t>
                      </a:r>
                    </a:p>
                  </a:txBody>
                  <a:tcPr marT="91417" marB="91417"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114300" marR="0" lvl="1" indent="0" algn="l" defTabSz="914400" rtl="0" eaLnBrk="0" fontAlgn="base" latinLnBrk="0" hangingPunct="0">
                        <a:lnSpc>
                          <a:spcPct val="100000"/>
                        </a:lnSpc>
                        <a:spcBef>
                          <a:spcPts val="0"/>
                        </a:spcBef>
                        <a:spcAft>
                          <a:spcPct val="0"/>
                        </a:spcAft>
                        <a:buClr>
                          <a:schemeClr val="tx2"/>
                        </a:buClr>
                        <a:buSzPct val="70000"/>
                        <a:buFont typeface="Wingdings" pitchFamily="2" charset="2"/>
                        <a:buNone/>
                        <a:tabLst/>
                      </a:pPr>
                      <a:r>
                        <a:rPr kumimoji="0" lang="en-US" sz="2000" b="0" i="0" u="none" strike="noStrike" cap="none" normalizeH="0" baseline="0" dirty="0">
                          <a:ln>
                            <a:noFill/>
                          </a:ln>
                          <a:solidFill>
                            <a:schemeClr val="tx1"/>
                          </a:solidFill>
                          <a:effectLst/>
                          <a:latin typeface="Arial" charset="0"/>
                        </a:rPr>
                        <a:t>Specifies the total format width, including decimal places and special characters.</a:t>
                      </a:r>
                    </a:p>
                  </a:txBody>
                  <a:tcPr marT="91417" marB="91417"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2"/>
                  </a:ext>
                </a:extLst>
              </a:tr>
              <a:tr h="792444">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2000" b="1" i="0" u="none" strike="noStrike" cap="none" normalizeH="0" baseline="0" dirty="0">
                          <a:ln>
                            <a:noFill/>
                          </a:ln>
                          <a:solidFill>
                            <a:srgbClr val="000000"/>
                          </a:solidFill>
                          <a:effectLst/>
                          <a:latin typeface="Arial" charset="0"/>
                        </a:rPr>
                        <a:t>.</a:t>
                      </a:r>
                    </a:p>
                  </a:txBody>
                  <a:tcPr marT="91417" marB="91417"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CCCCCC"/>
                    </a:solidFill>
                  </a:tcPr>
                </a:tc>
                <a:tc>
                  <a:txBody>
                    <a:bodyPr/>
                    <a:lstStyle/>
                    <a:p>
                      <a:pPr marL="114300" marR="0" lvl="1" indent="0" algn="l" defTabSz="914400" rtl="0" eaLnBrk="0" fontAlgn="base" latinLnBrk="0" hangingPunct="0">
                        <a:lnSpc>
                          <a:spcPct val="100000"/>
                        </a:lnSpc>
                        <a:spcBef>
                          <a:spcPts val="0"/>
                        </a:spcBef>
                        <a:spcAft>
                          <a:spcPct val="0"/>
                        </a:spcAft>
                        <a:buClr>
                          <a:schemeClr val="tx2"/>
                        </a:buClr>
                        <a:buSzPct val="70000"/>
                        <a:buFont typeface="Wingdings" pitchFamily="2" charset="2"/>
                        <a:buNone/>
                        <a:tabLst/>
                      </a:pPr>
                      <a:r>
                        <a:rPr kumimoji="0" lang="en-US" sz="2000" b="0" i="0" u="none" strike="noStrike" cap="none" normalizeH="0" baseline="0" dirty="0">
                          <a:ln>
                            <a:noFill/>
                          </a:ln>
                          <a:solidFill>
                            <a:srgbClr val="000000"/>
                          </a:solidFill>
                          <a:effectLst/>
                          <a:latin typeface="Arial" charset="0"/>
                        </a:rPr>
                        <a:t>Is required syntax. Formats always contain a period (.) </a:t>
                      </a:r>
                      <a:br>
                        <a:rPr kumimoji="0" lang="en-US" sz="2000" b="0" i="0" u="none" strike="noStrike" cap="none" normalizeH="0" baseline="0" dirty="0">
                          <a:ln>
                            <a:noFill/>
                          </a:ln>
                          <a:solidFill>
                            <a:srgbClr val="000000"/>
                          </a:solidFill>
                          <a:effectLst/>
                          <a:latin typeface="Arial" charset="0"/>
                        </a:rPr>
                      </a:br>
                      <a:r>
                        <a:rPr kumimoji="0" lang="en-US" sz="2000" b="0" i="0" u="none" strike="noStrike" cap="none" normalizeH="0" baseline="0" dirty="0">
                          <a:ln>
                            <a:noFill/>
                          </a:ln>
                          <a:solidFill>
                            <a:srgbClr val="000000"/>
                          </a:solidFill>
                          <a:effectLst/>
                          <a:latin typeface="Arial" charset="0"/>
                        </a:rPr>
                        <a:t>as part of the name.</a:t>
                      </a:r>
                    </a:p>
                  </a:txBody>
                  <a:tcPr marT="91417" marB="91417"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CCCCCC"/>
                    </a:solidFill>
                  </a:tcPr>
                </a:tc>
                <a:extLst>
                  <a:ext uri="{0D108BD9-81ED-4DB2-BD59-A6C34878D82A}">
                    <a16:rowId xmlns:a16="http://schemas.microsoft.com/office/drawing/2014/main" val="10003"/>
                  </a:ext>
                </a:extLst>
              </a:tr>
              <a:tr h="792444">
                <a:tc>
                  <a:txBody>
                    <a:bodyPr/>
                    <a:lstStyle/>
                    <a:p>
                      <a:pPr marL="0" marR="0" lvl="0" indent="0" algn="l" defTabSz="914400" rtl="0" eaLnBrk="0" fontAlgn="base" latinLnBrk="0" hangingPunct="0">
                        <a:lnSpc>
                          <a:spcPct val="100000"/>
                        </a:lnSpc>
                        <a:spcBef>
                          <a:spcPts val="0"/>
                        </a:spcBef>
                        <a:spcAft>
                          <a:spcPct val="0"/>
                        </a:spcAft>
                        <a:buClr>
                          <a:schemeClr val="tx1"/>
                        </a:buClr>
                        <a:buSzTx/>
                        <a:buFont typeface="Monotype Sorts" pitchFamily="2" charset="2"/>
                        <a:buNone/>
                        <a:tabLst/>
                      </a:pPr>
                      <a:r>
                        <a:rPr kumimoji="0" lang="en-US" sz="2000" b="0" i="1" u="none" strike="noStrike" cap="none" normalizeH="0" baseline="0" dirty="0">
                          <a:ln>
                            <a:noFill/>
                          </a:ln>
                          <a:solidFill>
                            <a:srgbClr val="000000"/>
                          </a:solidFill>
                          <a:effectLst/>
                          <a:latin typeface="Arial" charset="0"/>
                        </a:rPr>
                        <a:t>d</a:t>
                      </a:r>
                    </a:p>
                  </a:txBody>
                  <a:tcPr marT="91417" marB="91417"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cap="flat">
                      <a:noFill/>
                    </a:lnTlToBr>
                    <a:lnBlToTr cap="flat">
                      <a:noFill/>
                    </a:lnBlToTr>
                    <a:solidFill>
                      <a:srgbClr val="F2F2F2"/>
                    </a:solidFill>
                  </a:tcPr>
                </a:tc>
                <a:tc>
                  <a:txBody>
                    <a:bodyPr/>
                    <a:lstStyle/>
                    <a:p>
                      <a:pPr marL="114300" marR="0" lvl="1" indent="0" algn="l" defTabSz="914400" rtl="0" eaLnBrk="0" fontAlgn="base" latinLnBrk="0" hangingPunct="0">
                        <a:lnSpc>
                          <a:spcPct val="100000"/>
                        </a:lnSpc>
                        <a:spcBef>
                          <a:spcPts val="0"/>
                        </a:spcBef>
                        <a:spcAft>
                          <a:spcPct val="0"/>
                        </a:spcAft>
                        <a:buClr>
                          <a:schemeClr val="tx2"/>
                        </a:buClr>
                        <a:buSzPct val="70000"/>
                        <a:buFont typeface="Wingdings" pitchFamily="2" charset="2"/>
                        <a:buNone/>
                        <a:tabLst/>
                      </a:pPr>
                      <a:r>
                        <a:rPr kumimoji="0" lang="en-US" sz="2000" b="0" i="0" u="none" strike="noStrike" cap="none" normalizeH="0" baseline="0" dirty="0">
                          <a:ln>
                            <a:noFill/>
                          </a:ln>
                          <a:solidFill>
                            <a:schemeClr val="tx1"/>
                          </a:solidFill>
                          <a:effectLst/>
                          <a:latin typeface="Arial" charset="0"/>
                        </a:rPr>
                        <a:t>Specifies the number of decimal places to display </a:t>
                      </a:r>
                      <a:br>
                        <a:rPr kumimoji="0" lang="en-US" sz="2000" b="0" i="0" u="none" strike="noStrike" cap="none" normalizeH="0" baseline="0" dirty="0">
                          <a:ln>
                            <a:noFill/>
                          </a:ln>
                          <a:solidFill>
                            <a:schemeClr val="tx1"/>
                          </a:solidFill>
                          <a:effectLst/>
                          <a:latin typeface="Arial" charset="0"/>
                        </a:rPr>
                      </a:br>
                      <a:r>
                        <a:rPr kumimoji="0" lang="en-US" sz="2000" b="0" i="0" u="none" strike="noStrike" cap="none" normalizeH="0" baseline="0" dirty="0">
                          <a:ln>
                            <a:noFill/>
                          </a:ln>
                          <a:solidFill>
                            <a:schemeClr val="tx1"/>
                          </a:solidFill>
                          <a:effectLst/>
                          <a:latin typeface="Arial" charset="0"/>
                        </a:rPr>
                        <a:t>in numeric formats.</a:t>
                      </a:r>
                      <a:endParaRPr kumimoji="0" lang="en-US" sz="2000" b="0" i="0" u="none" strike="noStrike" cap="none" normalizeH="0" baseline="0" dirty="0">
                        <a:ln>
                          <a:noFill/>
                        </a:ln>
                        <a:solidFill>
                          <a:srgbClr val="000000"/>
                        </a:solidFill>
                        <a:effectLst/>
                        <a:latin typeface="Arial" charset="0"/>
                      </a:endParaRPr>
                    </a:p>
                  </a:txBody>
                  <a:tcPr marT="91417" marB="91417" anchor="ctr" horzOverflow="overflow">
                    <a:lnL w="12700" cap="flat" cmpd="sng" algn="ctr">
                      <a:solidFill>
                        <a:srgbClr val="FFFFFF"/>
                      </a:solidFill>
                      <a:prstDash val="solid"/>
                      <a:round/>
                      <a:headEnd type="none" w="med" len="lg"/>
                      <a:tailEnd type="none" w="med" len="lg"/>
                    </a:lnL>
                    <a:lnR w="12700" cap="flat" cmpd="sng" algn="ctr">
                      <a:solidFill>
                        <a:srgbClr val="FFFFFF"/>
                      </a:solidFill>
                      <a:prstDash val="solid"/>
                      <a:round/>
                      <a:headEnd type="none" w="med" len="lg"/>
                      <a:tailEnd type="none" w="med" len="lg"/>
                    </a:lnR>
                    <a:lnT w="12700" cap="flat" cmpd="sng" algn="ctr">
                      <a:solidFill>
                        <a:srgbClr val="FFFFFF"/>
                      </a:solidFill>
                      <a:prstDash val="solid"/>
                      <a:round/>
                      <a:headEnd type="none" w="med" len="lg"/>
                      <a:tailEnd type="none" w="med" len="lg"/>
                    </a:lnT>
                    <a:lnB w="12700" cap="flat" cmpd="sng" algn="ctr">
                      <a:solidFill>
                        <a:srgbClr val="FFFFFF"/>
                      </a:solidFill>
                      <a:prstDash val="solid"/>
                      <a:round/>
                      <a:headEnd type="none" w="med" len="lg"/>
                      <a:tailEnd type="none" w="med" len="lg"/>
                    </a:lnB>
                    <a:lnTlToBr>
                      <a:noFill/>
                    </a:lnTlToBr>
                    <a:lnBlToTr>
                      <a:noFill/>
                    </a:lnBlToTr>
                    <a:solidFill>
                      <a:srgbClr val="F2F2F2"/>
                    </a:solidFill>
                  </a:tcPr>
                </a:tc>
                <a:extLst>
                  <a:ext uri="{0D108BD9-81ED-4DB2-BD59-A6C34878D82A}">
                    <a16:rowId xmlns:a16="http://schemas.microsoft.com/office/drawing/2014/main" val="10004"/>
                  </a:ext>
                </a:extLst>
              </a:tr>
            </a:tbl>
          </a:graphicData>
        </a:graphic>
      </p:graphicFrame>
      <p:sp>
        <p:nvSpPr>
          <p:cNvPr id="7" name="Rectangle 4"/>
          <p:cNvSpPr>
            <a:spLocks noChangeArrowheads="1"/>
          </p:cNvSpPr>
          <p:nvPr/>
        </p:nvSpPr>
        <p:spPr bwMode="auto">
          <a:xfrm>
            <a:off x="1600200" y="1676400"/>
            <a:ext cx="2338388" cy="615950"/>
          </a:xfrm>
          <a:prstGeom prst="rect">
            <a:avLst/>
          </a:prstGeom>
          <a:solidFill>
            <a:srgbClr val="CDD9EF"/>
          </a:solidFill>
          <a:ln w="28575">
            <a:solidFill>
              <a:srgbClr val="000000"/>
            </a:solidFill>
            <a:miter lim="800000"/>
            <a:headEnd type="none" w="med" len="lg"/>
            <a:tailEnd type="none" w="med" len="lg"/>
          </a:ln>
          <a:effectLst>
            <a:outerShdw blurRad="50800" dist="107950" dir="2700000" algn="tl" rotWithShape="0">
              <a:prstClr val="black">
                <a:alpha val="40000"/>
              </a:prstClr>
            </a:outerShdw>
          </a:effectLst>
        </p:spPr>
        <p:txBody>
          <a:bodyPr lIns="88900" tIns="152400" rIns="88900" bIns="152400">
            <a:spAutoFit/>
          </a:bodyPr>
          <a:lstStyle/>
          <a:p>
            <a:pPr fontAlgn="auto">
              <a:spcBef>
                <a:spcPct val="20000"/>
              </a:spcBef>
              <a:spcAft>
                <a:spcPts val="0"/>
              </a:spcAft>
              <a:buClr>
                <a:schemeClr val="tx1"/>
              </a:buClr>
              <a:defRPr/>
            </a:pPr>
            <a:r>
              <a:rPr lang="en-US" sz="2000" dirty="0">
                <a:latin typeface="Arial"/>
                <a:cs typeface="+mn-cs"/>
              </a:rPr>
              <a:t>&lt;$&gt;</a:t>
            </a:r>
            <a:r>
              <a:rPr lang="en-US" sz="2000" i="1" dirty="0">
                <a:latin typeface="Arial"/>
                <a:cs typeface="+mn-cs"/>
              </a:rPr>
              <a:t>format</a:t>
            </a:r>
            <a:r>
              <a:rPr lang="en-US" sz="2000" dirty="0">
                <a:latin typeface="Arial"/>
                <a:cs typeface="+mn-cs"/>
              </a:rPr>
              <a:t>&lt;</a:t>
            </a:r>
            <a:r>
              <a:rPr lang="en-US" sz="2000" i="1" dirty="0">
                <a:latin typeface="Arial"/>
                <a:cs typeface="+mn-cs"/>
              </a:rPr>
              <a:t>w</a:t>
            </a:r>
            <a:r>
              <a:rPr lang="en-US" sz="2000" dirty="0">
                <a:latin typeface="Arial"/>
                <a:cs typeface="+mn-cs"/>
              </a:rPr>
              <a:t>&gt;.&lt;</a:t>
            </a:r>
            <a:r>
              <a:rPr lang="en-US" sz="2000" i="1" dirty="0">
                <a:latin typeface="Arial"/>
                <a:cs typeface="+mn-cs"/>
              </a:rPr>
              <a:t>d</a:t>
            </a:r>
            <a:r>
              <a:rPr lang="en-US" sz="2000" dirty="0">
                <a:latin typeface="Arial"/>
                <a:cs typeface="+mn-cs"/>
              </a:rPr>
              <a:t>&gt;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STYLEVERSION" val="2010JUL"/>
  <p:tag name="STANDARDSLIDESUPDATE" val="CDS_2012"/>
  <p:tag name="MMPROD_UIDATA" val="&lt;database version=&quot;9.0&quot;&gt;&lt;object type=&quot;1&quot; unique_id=&quot;10001&quot;&gt;&lt;object type=&quot;8&quot; unique_id=&quot;10002&quot;&gt;&lt;/object&gt;&lt;object type=&quot;2&quot; unique_id=&quot;10005&quot;&gt;&lt;object type=&quot;3&quot; unique_id=&quot;10014&quot;&gt;&lt;property id=&quot;20148&quot; value=&quot;5&quot;/&gt;&lt;property id=&quot;20300&quot; value=&quot;Slide 3 - &amp;quot;Objectives&amp;quot;&quot;/&gt;&lt;property id=&quot;20307&quot; value=&quot;322&quot;/&gt;&lt;/object&gt;&lt;object type=&quot;3&quot; unique_id=&quot;10018&quot;&gt;&lt;property id=&quot;20148&quot; value=&quot;5&quot;/&gt;&lt;property id=&quot;20300&quot; value=&quot;Slide 7 - &amp;quot;Viewing the Output&amp;quot;&quot;/&gt;&lt;property id=&quot;20307&quot; value=&quot;262&quot;/&gt;&lt;/object&gt;&lt;object type=&quot;3&quot; unique_id=&quot;10020&quot;&gt;&lt;property id=&quot;20148&quot; value=&quot;5&quot;/&gt;&lt;property id=&quot;20300&quot; value=&quot;Slide 9 - &amp;quot;SAS Formats&amp;quot;&quot;/&gt;&lt;property id=&quot;20307&quot; value=&quot;264&quot;/&gt;&lt;/object&gt;&lt;object type=&quot;3&quot; unique_id=&quot;10021&quot;&gt;&lt;property id=&quot;20148&quot; value=&quot;5&quot;/&gt;&lt;property id=&quot;20300&quot; value=&quot;Slide 10 - &amp;quot;SAS Formats&amp;quot;&quot;/&gt;&lt;property id=&quot;20307&quot; value=&quot;265&quot;/&gt;&lt;/object&gt;&lt;object type=&quot;3&quot; unique_id=&quot;10022&quot;&gt;&lt;property id=&quot;20148&quot; value=&quot;5&quot;/&gt;&lt;property id=&quot;20300&quot; value=&quot;Slide 11 - &amp;quot;SAS Format Examples&amp;quot;&quot;/&gt;&lt;property id=&quot;20307&quot; value=&quot;266&quot;/&gt;&lt;/object&gt;&lt;object type=&quot;3&quot; unique_id=&quot;10023&quot;&gt;&lt;property id=&quot;20148&quot; value=&quot;5&quot;/&gt;&lt;property id=&quot;20300&quot; value=&quot;Slide 12 - &amp;quot;SAS Format Examples&amp;quot;&quot;/&gt;&lt;property id=&quot;20307&quot; value=&quot;267&quot;/&gt;&lt;/object&gt;&lt;object type=&quot;3&quot; unique_id=&quot;10026&quot;&gt;&lt;property id=&quot;20148&quot; value=&quot;5&quot;/&gt;&lt;property id=&quot;20300&quot; value=&quot;Slide 15 - &amp;quot;SAS Date Format Examples&amp;quot;&quot;/&gt;&lt;property id=&quot;20307&quot; value=&quot;270&quot;/&gt;&lt;/object&gt;&lt;object type=&quot;3&quot; unique_id=&quot;10027&quot;&gt;&lt;property id=&quot;20148&quot; value=&quot;5&quot;/&gt;&lt;property id=&quot;20300&quot; value=&quot;Slide 16 - &amp;quot;SAS Date Format Examples&amp;quot;&quot;/&gt;&lt;property id=&quot;20307&quot; value=&quot;271&quot;/&gt;&lt;/object&gt;&lt;object type=&quot;3&quot; unique_id=&quot;10037&quot;&gt;&lt;property id=&quot;20148&quot; value=&quot;5&quot;/&gt;&lt;property id=&quot;20300&quot; value=&quot;Slide 22 - &amp;quot;Objectives&amp;quot;&quot;/&gt;&lt;property id=&quot;20307&quot; value=&quot;281&quot;/&gt;&lt;/object&gt;&lt;object type=&quot;3&quot; unique_id=&quot;10039&quot;&gt;&lt;property id=&quot;20148&quot; value=&quot;5&quot;/&gt;&lt;property id=&quot;20300&quot; value=&quot;Slide 23 - &amp;quot;Business Scenario&amp;quot;&quot;/&gt;&lt;property id=&quot;20307&quot; value=&quot;283&quot;/&gt;&lt;/object&gt;&lt;object type=&quot;3&quot; unique_id=&quot;10041&quot;&gt;&lt;property id=&quot;20148&quot; value=&quot;5&quot;/&gt;&lt;property id=&quot;20300&quot; value=&quot;Slide 24 - &amp;quot;User-Defined Formats: Part 1&amp;quot;&quot;/&gt;&lt;property id=&quot;20307&quot; value=&quot;285&quot;/&gt;&lt;/object&gt;&lt;object type=&quot;3&quot; unique_id=&quot;10042&quot;&gt;&lt;property id=&quot;20148&quot; value=&quot;5&quot;/&gt;&lt;property id=&quot;20300&quot; value=&quot;Slide 25 - &amp;quot;User-Defined Formats: Part 2&amp;quot;&quot;/&gt;&lt;property id=&quot;20307&quot; value=&quot;286&quot;/&gt;&lt;/object&gt;&lt;object type=&quot;3&quot; unique_id=&quot;10043&quot;&gt;&lt;property id=&quot;20148&quot; value=&quot;5&quot;/&gt;&lt;property id=&quot;20300&quot; value=&quot;Slide 27 - &amp;quot;VALUE Statement&amp;quot;&quot;/&gt;&lt;property id=&quot;20307&quot; value=&quot;287&quot;/&gt;&lt;/object&gt;&lt;object type=&quot;3&quot; unique_id=&quot;10044&quot;&gt;&lt;property id=&quot;20148&quot; value=&quot;5&quot;/&gt;&lt;property id=&quot;20300&quot; value=&quot;Slide 29 - &amp;quot;5.03 Multiple Answer Poll&amp;quot;&quot;/&gt;&lt;property id=&quot;20307&quot; value=&quot;288&quot;/&gt;&lt;/object&gt;&lt;object type=&quot;3&quot; unique_id=&quot;10045&quot;&gt;&lt;property id=&quot;20148&quot; value=&quot;5&quot;/&gt;&lt;property id=&quot;20300&quot; value=&quot;Slide 30 - &amp;quot;5.03 Multiple Answer Poll – Correct Answer&amp;quot;&quot;/&gt;&lt;property id=&quot;20307&quot; value=&quot;289&quot;/&gt;&lt;/object&gt;&lt;object type=&quot;3&quot; unique_id=&quot;10046&quot;&gt;&lt;property id=&quot;20148&quot; value=&quot;5&quot;/&gt;&lt;property id=&quot;20300&quot; value=&quot;Slide 28 - &amp;quot;VALUE Statement&amp;quot;&quot;/&gt;&lt;property id=&quot;20307&quot; value=&quot;290&quot;/&gt;&lt;/object&gt;&lt;object type=&quot;3&quot; unique_id=&quot;10047&quot;&gt;&lt;property id=&quot;20148&quot; value=&quot;5&quot;/&gt;&lt;property id=&quot;20300&quot; value=&quot;Slide 31 - &amp;quot;Defining a Character Format&amp;quot;&quot;/&gt;&lt;property id=&quot;20307&quot; value=&quot;291&quot;/&gt;&lt;/object&gt;&lt;object type=&quot;3&quot; unique_id=&quot;10048&quot;&gt;&lt;property id=&quot;20148&quot; value=&quot;5&quot;/&gt;&lt;property id=&quot;20300&quot; value=&quot;Slide 32 - &amp;quot;Applying a Format&amp;quot;&quot;/&gt;&lt;property id=&quot;20307&quot; value=&quot;324&quot;/&gt;&lt;/object&gt;&lt;object type=&quot;3&quot; unique_id=&quot;10049&quot;&gt;&lt;property id=&quot;20148&quot; value=&quot;5&quot;/&gt;&lt;property id=&quot;20300&quot; value=&quot;Slide 26 - &amp;quot;Viewing the Output&amp;quot;&quot;/&gt;&lt;property id=&quot;20307&quot; value=&quot;292&quot;/&gt;&lt;/object&gt;&lt;object type=&quot;3&quot; unique_id=&quot;10051&quot;&gt;&lt;property id=&quot;20148&quot; value=&quot;5&quot;/&gt;&lt;property id=&quot;20300&quot; value=&quot;Slide 33 - &amp;quot;Idea Exchange&amp;quot;&quot;/&gt;&lt;property id=&quot;20307&quot; value=&quot;294&quot;/&gt;&lt;/object&gt;&lt;object type=&quot;3&quot; unique_id=&quot;10054&quot;&gt;&lt;property id=&quot;20148&quot; value=&quot;5&quot;/&gt;&lt;property id=&quot;20300&quot; value=&quot;Slide 36 - &amp;quot;Specifying Ranges of Values&amp;quot;&quot;/&gt;&lt;property id=&quot;20307&quot; value=&quot;297&quot;/&gt;&lt;/object&gt;&lt;object type=&quot;3&quot; unique_id=&quot;10055&quot;&gt;&lt;property id=&quot;20148&quot; value=&quot;5&quot;/&gt;&lt;property id=&quot;20300&quot; value=&quot;Slide 37 - &amp;quot;Defining a Numeric Format&amp;quot;&quot;/&gt;&lt;property id=&quot;20307&quot; value=&quot;298&quot;/&gt;&lt;/object&gt;&lt;object type=&quot;3&quot; unique_id=&quot;10061&quot;&gt;&lt;property id=&quot;20148&quot; value=&quot;5&quot;/&gt;&lt;property id=&quot;20300&quot; value=&quot;Slide 39 - &amp;quot;Defining a Continuous Range&amp;quot;&quot;/&gt;&lt;property id=&quot;20307&quot; value=&quot;304&quot;/&gt;&lt;/object&gt;&lt;object type=&quot;3&quot; unique_id=&quot;10064&quot;&gt;&lt;property id=&quot;20148&quot; value=&quot;5&quot;/&gt;&lt;property id=&quot;20300&quot; value=&quot;Slide 42 - &amp;quot;LOW and HIGH Keywords&amp;quot;&quot;/&gt;&lt;property id=&quot;20307&quot; value=&quot;307&quot;/&gt;&lt;/object&gt;&lt;object type=&quot;3&quot; unique_id=&quot;10065&quot;&gt;&lt;property id=&quot;20148&quot; value=&quot;5&quot;/&gt;&lt;property id=&quot;20300&quot; value=&quot;Slide 43 - &amp;quot;Applying a Numeric Format&amp;quot;&quot;/&gt;&lt;property id=&quot;20307&quot; value=&quot;308&quot;/&gt;&lt;/object&gt;&lt;object type=&quot;3&quot; unique_id=&quot;10066&quot;&gt;&lt;property id=&quot;20148&quot; value=&quot;5&quot;/&gt;&lt;property id=&quot;20300&quot; value=&quot;Slide 44 - &amp;quot;Viewing the Output&amp;quot;&quot;/&gt;&lt;property id=&quot;20307&quot; value=&quot;309&quot;/&gt;&lt;/object&gt;&lt;object type=&quot;3&quot; unique_id=&quot;10067&quot;&gt;&lt;property id=&quot;20148&quot; value=&quot;5&quot;/&gt;&lt;property id=&quot;20300&quot; value=&quot;Slide 45 - &amp;quot;User-Defined Format Example&amp;quot;&quot;/&gt;&lt;property id=&quot;20307&quot; value=&quot;310&quot;/&gt;&lt;/object&gt;&lt;object type=&quot;3&quot; unique_id=&quot;10068&quot;&gt;&lt;property id=&quot;20148&quot; value=&quot;5&quot;/&gt;&lt;property id=&quot;20300&quot; value=&quot;Slide 46 - &amp;quot;Multiple User-Defined Formats&amp;quot;&quot;/&gt;&lt;property id=&quot;20307&quot; value=&quot;311&quot;/&gt;&lt;/object&gt;&lt;object type=&quot;3&quot; unique_id=&quot;10069&quot;&gt;&lt;property id=&quot;20148&quot; value=&quot;5&quot;/&gt;&lt;property id=&quot;20300&quot; value=&quot;Slide 47 - &amp;quot;Viewing the Output&amp;quot;&quot;/&gt;&lt;property id=&quot;20307&quot; value=&quot;312&quot;/&gt;&lt;/object&gt;&lt;object type=&quot;3&quot; unique_id=&quot;10073&quot;&gt;&lt;property id=&quot;20148&quot; value=&quot;5&quot;/&gt;&lt;property id=&quot;20300&quot; value=&quot;Slide 6 - &amp;quot;FORMAT Statement&amp;quot;&quot;/&gt;&lt;property id=&quot;20307&quot; value=&quot;341&quot;/&gt;&lt;/object&gt;&lt;object type=&quot;3&quot; unique_id=&quot;10074&quot;&gt;&lt;property id=&quot;20148&quot; value=&quot;5&quot;/&gt;&lt;property id=&quot;20300&quot; value=&quot;Slide 8 - &amp;quot;What Is a Format?&amp;quot;&quot;/&gt;&lt;property id=&quot;20307&quot; value=&quot;339&quot;/&gt;&lt;/object&gt;&lt;object type=&quot;3&quot; unique_id=&quot;10077&quot;&gt;&lt;property id=&quot;20148&quot; value=&quot;5&quot;/&gt;&lt;property id=&quot;20300&quot; value=&quot;Slide 35 - &amp;quot;Business Scenario&amp;quot;&quot;/&gt;&lt;property id=&quot;20307&quot; value=&quot;343&quot;/&gt;&lt;/object&gt;&lt;object type=&quot;3&quot; unique_id=&quot;10081&quot;&gt;&lt;property id=&quot;20148&quot; value=&quot;5&quot;/&gt;&lt;property id=&quot;20300&quot; value=&quot;Slide 51&quot;/&gt;&lt;property id=&quot;20307&quot; value=&quot;347&quot;/&gt;&lt;/object&gt;&lt;object type=&quot;3&quot; unique_id=&quot;10082&quot;&gt;&lt;property id=&quot;20148&quot; value=&quot;5&quot;/&gt;&lt;property id=&quot;20300&quot; value=&quot;Slide 52&quot;/&gt;&lt;property id=&quot;20307&quot; value=&quot;356&quot;/&gt;&lt;/object&gt;&lt;object type=&quot;3&quot; unique_id=&quot;10083&quot;&gt;&lt;property id=&quot;20148&quot; value=&quot;5&quot;/&gt;&lt;property id=&quot;20300&quot; value=&quot;Slide 53&quot;/&gt;&lt;property id=&quot;20307&quot; value=&quot;348&quot;/&gt;&lt;/object&gt;&lt;object type=&quot;3&quot; unique_id=&quot;10084&quot;&gt;&lt;property id=&quot;20148&quot; value=&quot;5&quot;/&gt;&lt;property id=&quot;20300&quot; value=&quot;Slide 54&quot;/&gt;&lt;property id=&quot;20307&quot; value=&quot;357&quot;/&gt;&lt;/object&gt;&lt;object type=&quot;3&quot; unique_id=&quot;10085&quot;&gt;&lt;property id=&quot;20148&quot; value=&quot;5&quot;/&gt;&lt;property id=&quot;20300&quot; value=&quot;Slide 55&quot;/&gt;&lt;property id=&quot;20307&quot; value=&quot;349&quot;/&gt;&lt;/object&gt;&lt;object type=&quot;3&quot; unique_id=&quot;10086&quot;&gt;&lt;property id=&quot;20148&quot; value=&quot;5&quot;/&gt;&lt;property id=&quot;20300&quot; value=&quot;Slide 56&quot;/&gt;&lt;property id=&quot;20307&quot; value=&quot;358&quot;/&gt;&lt;/object&gt;&lt;object type=&quot;3&quot; unique_id=&quot;10087&quot;&gt;&lt;property id=&quot;20148&quot; value=&quot;5&quot;/&gt;&lt;property id=&quot;20300&quot; value=&quot;Slide 57&quot;/&gt;&lt;property id=&quot;20307&quot; value=&quot;350&quot;/&gt;&lt;/object&gt;&lt;object type=&quot;3&quot; unique_id=&quot;10088&quot;&gt;&lt;property id=&quot;20148&quot; value=&quot;5&quot;/&gt;&lt;property id=&quot;20300&quot; value=&quot;Slide 58&quot;/&gt;&lt;property id=&quot;20307&quot; value=&quot;359&quot;/&gt;&lt;/object&gt;&lt;object type=&quot;3&quot; unique_id=&quot;10089&quot;&gt;&lt;property id=&quot;20148&quot; value=&quot;5&quot;/&gt;&lt;property id=&quot;20300&quot; value=&quot;Slide 59&quot;/&gt;&lt;property id=&quot;20307&quot; value=&quot;351&quot;/&gt;&lt;/object&gt;&lt;object type=&quot;3&quot; unique_id=&quot;10090&quot;&gt;&lt;property id=&quot;20148&quot; value=&quot;5&quot;/&gt;&lt;property id=&quot;20300&quot; value=&quot;Slide 60&quot;/&gt;&lt;property id=&quot;20307&quot; value=&quot;360&quot;/&gt;&lt;/object&gt;&lt;object type=&quot;3&quot; unique_id=&quot;10091&quot;&gt;&lt;property id=&quot;20148&quot; value=&quot;5&quot;/&gt;&lt;property id=&quot;20300&quot; value=&quot;Slide 61&quot;/&gt;&lt;property id=&quot;20307&quot; value=&quot;352&quot;/&gt;&lt;/object&gt;&lt;object type=&quot;3&quot; unique_id=&quot;10092&quot;&gt;&lt;property id=&quot;20148&quot; value=&quot;5&quot;/&gt;&lt;property id=&quot;20300&quot; value=&quot;Slide 62&quot;/&gt;&lt;property id=&quot;20307&quot; value=&quot;361&quot;/&gt;&lt;/object&gt;&lt;object type=&quot;3&quot; unique_id=&quot;10093&quot;&gt;&lt;property id=&quot;20148&quot; value=&quot;5&quot;/&gt;&lt;property id=&quot;20300&quot; value=&quot;Slide 63&quot;/&gt;&lt;property id=&quot;20307&quot; value=&quot;353&quot;/&gt;&lt;/object&gt;&lt;object type=&quot;3&quot; unique_id=&quot;10094&quot;&gt;&lt;property id=&quot;20148&quot; value=&quot;5&quot;/&gt;&lt;property id=&quot;20300&quot; value=&quot;Slide 64&quot;/&gt;&lt;property id=&quot;20307&quot; value=&quot;365&quot;/&gt;&lt;/object&gt;&lt;object type=&quot;3&quot; unique_id=&quot;10095&quot;&gt;&lt;property id=&quot;20148&quot; value=&quot;5&quot;/&gt;&lt;property id=&quot;20300&quot; value=&quot;Slide 65&quot;/&gt;&lt;property id=&quot;20307&quot; value=&quot;354&quot;/&gt;&lt;/object&gt;&lt;object type=&quot;3&quot; unique_id=&quot;10096&quot;&gt;&lt;property id=&quot;20148&quot; value=&quot;5&quot;/&gt;&lt;property id=&quot;20300&quot; value=&quot;Slide 66&quot;/&gt;&lt;property id=&quot;20307&quot; value=&quot;362&quot;/&gt;&lt;/object&gt;&lt;object type=&quot;3&quot; unique_id=&quot;10097&quot;&gt;&lt;property id=&quot;20148&quot; value=&quot;5&quot;/&gt;&lt;property id=&quot;20300&quot; value=&quot;Slide 67&quot;/&gt;&lt;property id=&quot;20307&quot; value=&quot;363&quot;/&gt;&lt;/object&gt;&lt;object type=&quot;3&quot; unique_id=&quot;10098&quot;&gt;&lt;property id=&quot;20148&quot; value=&quot;5&quot;/&gt;&lt;property id=&quot;20300&quot; value=&quot;Slide 68&quot;/&gt;&lt;property id=&quot;20307&quot; value=&quot;364&quot;/&gt;&lt;/object&gt;&lt;object type=&quot;3&quot; unique_id=&quot;11853&quot;&gt;&lt;property id=&quot;20148&quot; value=&quot;5&quot;/&gt;&lt;property id=&quot;20300&quot; value=&quot;Slide 69&quot;/&gt;&lt;property id=&quot;20307&quot; value=&quot;366&quot;/&gt;&lt;/object&gt;&lt;object type=&quot;3&quot; unique_id=&quot;11854&quot;&gt;&lt;property id=&quot;20148&quot; value=&quot;5&quot;/&gt;&lt;property id=&quot;20300&quot; value=&quot;Slide 70&quot;/&gt;&lt;property id=&quot;20307&quot; value=&quot;367&quot;/&gt;&lt;/object&gt;&lt;object type=&quot;3&quot; unique_id=&quot;11855&quot;&gt;&lt;property id=&quot;20148&quot; value=&quot;5&quot;/&gt;&lt;property id=&quot;20300&quot; value=&quot;Slide 1 - &amp;quot;Chapter 5: Formatting Data Values&amp;quot;&quot;/&gt;&lt;property id=&quot;20307&quot; value=&quot;378&quot;/&gt;&lt;/object&gt;&lt;object type=&quot;3&quot; unique_id=&quot;11857&quot;&gt;&lt;property id=&quot;20148&quot; value=&quot;5&quot;/&gt;&lt;property id=&quot;20300&quot; value=&quot;Slide 4 - &amp;quot;Business Scenario &amp;quot;&quot;/&gt;&lt;property id=&quot;20307&quot; value=&quot;376&quot;/&gt;&lt;/object&gt;&lt;object type=&quot;3&quot; unique_id=&quot;11858&quot;&gt;&lt;property id=&quot;20148&quot; value=&quot;5&quot;/&gt;&lt;property id=&quot;20300&quot; value=&quot;Slide 5 - &amp;quot;SAS Formats&amp;quot;&quot;/&gt;&lt;property id=&quot;20307&quot; value=&quot;377&quot;/&gt;&lt;/object&gt;&lt;object type=&quot;3&quot; unique_id=&quot;11859&quot;&gt;&lt;property id=&quot;20148&quot; value=&quot;5&quot;/&gt;&lt;property id=&quot;20300&quot; value=&quot;Slide 19&quot;/&gt;&lt;property id=&quot;20307&quot; value=&quot;381&quot;/&gt;&lt;/object&gt;&lt;object type=&quot;3&quot; unique_id=&quot;11860&quot;&gt;&lt;property id=&quot;20148&quot; value=&quot;5&quot;/&gt;&lt;property id=&quot;20300&quot; value=&quot;Slide 20 - &amp;quot;Exercise&amp;quot;&quot;/&gt;&lt;property id=&quot;20307&quot; value=&quot;382&quot;/&gt;&lt;/object&gt;&lt;object type=&quot;3&quot; unique_id=&quot;11862&quot;&gt;&lt;property id=&quot;20148&quot; value=&quot;5&quot;/&gt;&lt;property id=&quot;20300&quot; value=&quot;Slide 34&quot;/&gt;&lt;property id=&quot;20307&quot; value=&quot;383&quot;/&gt;&lt;/object&gt;&lt;object type=&quot;3&quot; unique_id=&quot;11863&quot;&gt;&lt;property id=&quot;20148&quot; value=&quot;5&quot;/&gt;&lt;property id=&quot;20300&quot; value=&quot;Slide 38 - &amp;quot;Defining and Using a Numeric Format&amp;quot;&quot;/&gt;&lt;property id=&quot;20307&quot; value=&quot;384&quot;/&gt;&lt;/object&gt;&lt;object type=&quot;3&quot; unique_id=&quot;11864&quot;&gt;&lt;property id=&quot;20148&quot; value=&quot;5&quot;/&gt;&lt;property id=&quot;20300&quot; value=&quot;Slide 48&quot;/&gt;&lt;property id=&quot;20307&quot; value=&quot;385&quot;/&gt;&lt;/object&gt;&lt;object type=&quot;3&quot; unique_id=&quot;11865&quot;&gt;&lt;property id=&quot;20148&quot; value=&quot;5&quot;/&gt;&lt;property id=&quot;20300&quot; value=&quot;Slide 49 - &amp;quot;Exercise&amp;quot;&quot;/&gt;&lt;property id=&quot;20307&quot; value=&quot;386&quot;/&gt;&lt;/object&gt;&lt;object type=&quot;3&quot; unique_id=&quot;11866&quot;&gt;&lt;property id=&quot;20148&quot; value=&quot;5&quot;/&gt;&lt;property id=&quot;20300&quot; value=&quot;Slide 50&quot;/&gt;&lt;property id=&quot;20307&quot; value=&quot;387&quot;/&gt;&lt;/object&gt;&lt;object type=&quot;3&quot; unique_id=&quot;12011&quot;&gt;&lt;property id=&quot;20148&quot; value=&quot;5&quot;/&gt;&lt;property id=&quot;20300&quot; value=&quot;Slide 2 - &amp;quot;Chapter 5: Formatting Data Values&amp;quot;&quot;/&gt;&lt;property id=&quot;20307&quot; value=&quot;389&quot;/&gt;&lt;/object&gt;&lt;object type=&quot;3&quot; unique_id=&quot;12012&quot;&gt;&lt;property id=&quot;20148&quot; value=&quot;5&quot;/&gt;&lt;property id=&quot;20300&quot; value=&quot;Slide 21 - &amp;quot;Chapter 5: Formatting Data Values&amp;quot;&quot;/&gt;&lt;property id=&quot;20307&quot; value=&quot;388&quot;/&gt;&lt;/object&gt;&lt;object type=&quot;3&quot; unique_id=&quot;12919&quot;&gt;&lt;property id=&quot;20148&quot; value=&quot;5&quot;/&gt;&lt;property id=&quot;20300&quot; value=&quot;Slide 13 - &amp;quot;5.01 Short Answer Poll&amp;quot;&quot;/&gt;&lt;property id=&quot;20307&quot; value=&quot;390&quot;/&gt;&lt;/object&gt;&lt;object type=&quot;3&quot; unique_id=&quot;12920&quot;&gt;&lt;property id=&quot;20148&quot; value=&quot;5&quot;/&gt;&lt;property id=&quot;20300&quot; value=&quot;Slide 14 - &amp;quot;5.01 Short Answer Poll – Correct Answer&amp;quot;&quot;/&gt;&lt;property id=&quot;20307&quot; value=&quot;391&quot;/&gt;&lt;/object&gt;&lt;object type=&quot;3&quot; unique_id=&quot;12921&quot;&gt;&lt;property id=&quot;20148&quot; value=&quot;5&quot;/&gt;&lt;property id=&quot;20300&quot; value=&quot;Slide 17 - &amp;quot;5.02 Short Answer Poll&amp;quot;&quot;/&gt;&lt;property id=&quot;20307&quot; value=&quot;392&quot;/&gt;&lt;/object&gt;&lt;object type=&quot;3&quot; unique_id=&quot;12922&quot;&gt;&lt;property id=&quot;20148&quot; value=&quot;5&quot;/&gt;&lt;property id=&quot;20300&quot; value=&quot;Slide 18 - &amp;quot;5.02 Short Answer Poll – Correct Answer&amp;quot;&quot;/&gt;&lt;property id=&quot;20307&quot; value=&quot;393&quot;/&gt;&lt;/object&gt;&lt;object type=&quot;3&quot; unique_id=&quot;12923&quot;&gt;&lt;property id=&quot;20148&quot; value=&quot;5&quot;/&gt;&lt;property id=&quot;20300&quot; value=&quot;Slide 40 - &amp;quot;5.04 Short Answer Poll&amp;quot;&quot;/&gt;&lt;property id=&quot;20307&quot; value=&quot;394&quot;/&gt;&lt;/object&gt;&lt;object type=&quot;3&quot; unique_id=&quot;12924&quot;&gt;&lt;property id=&quot;20148&quot; value=&quot;5&quot;/&gt;&lt;property id=&quot;20300&quot; value=&quot;Slide 41 - &amp;quot;5.04 Short Answer Poll – Correct Answer&amp;quot;&quot;/&gt;&lt;property id=&quot;20307&quot; value=&quot;395&quot;/&gt;&lt;/object&gt;&lt;/object&gt;&lt;/object&gt;&lt;/database&gt;"/>
  <p:tag name="CHAPTERNUMBER" val="5"/>
  <p:tag name="SECTIONLABEL" val="Section"/>
  <p:tag name="APPENDIXLABEL" val="Appendix"/>
  <p:tag name="APPENDIXSTART" val="31"/>
  <p:tag name="NOTESTAGS" val=""/>
  <p:tag name="CHAPTERTITLE" val="Formatting Data Values"/>
  <p:tag name="CHAPTERHEADING" val="Chapter 5"/>
  <p:tag name="CHAPTERLABEL" val="Chapter"/>
  <p:tag name="PPTADDIN" val="C:\Program Files (x86)\PowerServ2\Templates\CDSPptAddin_2012.ppa"/>
  <p:tag name="PPTOBJECTDEFINITION" val="CDS"/>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HIGHLIGHT_STYLE" val="CORPORATE_2012"/>
  <p:tag name="HIGHLIGHT_FONT_COLOR" val="16746772"/>
  <p:tag name="HIGHLIGHT_COLOR" val="16777215"/>
  <p:tag name="HIGHLIGHT_FONT_SIZE" val="24"/>
  <p:tag name="SECTIONCOUNT" val="2"/>
  <p:tag name="SECTIONNUMBER" val="0"/>
  <p:tag name="SHAPETABLE" val="Group Organizer"/>
  <p:tag name="SLIDETYPE" val="Organizer"/>
</p:tagLst>
</file>

<file path=ppt/tags/tag11.xml><?xml version="1.0" encoding="utf-8"?>
<p:tagLst xmlns:a="http://schemas.openxmlformats.org/drawingml/2006/main" xmlns:r="http://schemas.openxmlformats.org/officeDocument/2006/relationships" xmlns:p="http://schemas.openxmlformats.org/presentationml/2006/main">
  <p:tag name="HIGHLIGHT" val="YES"/>
</p:tagLst>
</file>

<file path=ppt/tags/tag12.xml><?xml version="1.0" encoding="utf-8"?>
<p:tagLst xmlns:a="http://schemas.openxmlformats.org/drawingml/2006/main" xmlns:r="http://schemas.openxmlformats.org/officeDocument/2006/relationships" xmlns:p="http://schemas.openxmlformats.org/presentationml/2006/main">
  <p:tag name="HIGHLIGHT" val="YES"/>
</p:tagLst>
</file>

<file path=ppt/tags/tag13.xml><?xml version="1.0" encoding="utf-8"?>
<p:tagLst xmlns:a="http://schemas.openxmlformats.org/drawingml/2006/main" xmlns:r="http://schemas.openxmlformats.org/officeDocument/2006/relationships" xmlns:p="http://schemas.openxmlformats.org/presentationml/2006/main">
  <p:tag name="HIGHLIGHT" val="YES"/>
</p:tagLst>
</file>

<file path=ppt/tags/tag14.xml><?xml version="1.0" encoding="utf-8"?>
<p:tagLst xmlns:a="http://schemas.openxmlformats.org/drawingml/2006/main" xmlns:r="http://schemas.openxmlformats.org/officeDocument/2006/relationships" xmlns:p="http://schemas.openxmlformats.org/presentationml/2006/main">
  <p:tag name="HIGHLIGHT" val="YES"/>
</p:tagLst>
</file>

<file path=ppt/tags/tag15.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16.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17.xml><?xml version="1.0" encoding="utf-8"?>
<p:tagLst xmlns:a="http://schemas.openxmlformats.org/drawingml/2006/main" xmlns:r="http://schemas.openxmlformats.org/officeDocument/2006/relationships" xmlns:p="http://schemas.openxmlformats.org/presentationml/2006/main">
  <p:tag name="HIGHLIGHT" val="YES"/>
</p:tagLst>
</file>

<file path=ppt/tags/tag18.xml><?xml version="1.0" encoding="utf-8"?>
<p:tagLst xmlns:a="http://schemas.openxmlformats.org/drawingml/2006/main" xmlns:r="http://schemas.openxmlformats.org/officeDocument/2006/relationships" xmlns:p="http://schemas.openxmlformats.org/presentationml/2006/main">
  <p:tag name="HIGHLIGHT" val="YES"/>
</p:tagLst>
</file>

<file path=ppt/tags/tag19.xml><?xml version="1.0" encoding="utf-8"?>
<p:tagLst xmlns:a="http://schemas.openxmlformats.org/drawingml/2006/main" xmlns:r="http://schemas.openxmlformats.org/officeDocument/2006/relationships" xmlns:p="http://schemas.openxmlformats.org/presentationml/2006/main">
  <p:tag name="HIGHLIGHT" val="YES"/>
</p:tagLst>
</file>

<file path=ppt/tags/tag2.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STYLE" val="CORPORATE_2012"/>
  <p:tag name="HIGHLIGHT_FONT_COLOR" val="16746772"/>
  <p:tag name="HIGHLIGHT_COLOR" val="16777215"/>
  <p:tag name="HIGHLIGHT_FONT_SIZE" val="24"/>
  <p:tag name="SECTIONCOUNT" val="2"/>
  <p:tag name="SECTIONNUMBER" val="0"/>
  <p:tag name="SLIDETYPE" val="Organizer"/>
</p:tagLst>
</file>

<file path=ppt/tags/tag20.xml><?xml version="1.0" encoding="utf-8"?>
<p:tagLst xmlns:a="http://schemas.openxmlformats.org/drawingml/2006/main" xmlns:r="http://schemas.openxmlformats.org/officeDocument/2006/relationships" xmlns:p="http://schemas.openxmlformats.org/presentationml/2006/main">
  <p:tag name="SLIDETYPE" val="QA"/>
</p:tagLst>
</file>

<file path=ppt/tags/tag21.xml><?xml version="1.0" encoding="utf-8"?>
<p:tagLst xmlns:a="http://schemas.openxmlformats.org/drawingml/2006/main" xmlns:r="http://schemas.openxmlformats.org/officeDocument/2006/relationships" xmlns:p="http://schemas.openxmlformats.org/presentationml/2006/main">
  <p:tag name="SLIDETYPE" val="Demo"/>
</p:tagLst>
</file>

<file path=ppt/tags/tag22.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23.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24.xml><?xml version="1.0" encoding="utf-8"?>
<p:tagLst xmlns:a="http://schemas.openxmlformats.org/drawingml/2006/main" xmlns:r="http://schemas.openxmlformats.org/officeDocument/2006/relationships" xmlns:p="http://schemas.openxmlformats.org/presentationml/2006/main">
  <p:tag name="HIGHLIGHT" val="YES"/>
</p:tagLst>
</file>

<file path=ppt/tags/tag25.xml><?xml version="1.0" encoding="utf-8"?>
<p:tagLst xmlns:a="http://schemas.openxmlformats.org/drawingml/2006/main" xmlns:r="http://schemas.openxmlformats.org/officeDocument/2006/relationships" xmlns:p="http://schemas.openxmlformats.org/presentationml/2006/main">
  <p:tag name="HIGHLIGHT" val="YES"/>
</p:tagLst>
</file>

<file path=ppt/tags/tag26.xml><?xml version="1.0" encoding="utf-8"?>
<p:tagLst xmlns:a="http://schemas.openxmlformats.org/drawingml/2006/main" xmlns:r="http://schemas.openxmlformats.org/officeDocument/2006/relationships" xmlns:p="http://schemas.openxmlformats.org/presentationml/2006/main">
  <p:tag name="HIGHLIGHT" val="YES"/>
</p:tagLst>
</file>

<file path=ppt/tags/tag27.xml><?xml version="1.0" encoding="utf-8"?>
<p:tagLst xmlns:a="http://schemas.openxmlformats.org/drawingml/2006/main" xmlns:r="http://schemas.openxmlformats.org/officeDocument/2006/relationships" xmlns:p="http://schemas.openxmlformats.org/presentationml/2006/main">
  <p:tag name="HIGHLIGHT" val="YES"/>
</p:tagLst>
</file>

<file path=ppt/tags/tag28.xml><?xml version="1.0" encoding="utf-8"?>
<p:tagLst xmlns:a="http://schemas.openxmlformats.org/drawingml/2006/main" xmlns:r="http://schemas.openxmlformats.org/officeDocument/2006/relationships" xmlns:p="http://schemas.openxmlformats.org/presentationml/2006/main">
  <p:tag name="HIGHLIGHT" val="YES"/>
</p:tagLst>
</file>

<file path=ppt/tags/tag29.xml><?xml version="1.0" encoding="utf-8"?>
<p:tagLst xmlns:a="http://schemas.openxmlformats.org/drawingml/2006/main" xmlns:r="http://schemas.openxmlformats.org/officeDocument/2006/relationships" xmlns:p="http://schemas.openxmlformats.org/presentationml/2006/main">
  <p:tag name="HIGHLIGHT" val="YES"/>
</p:tagLst>
</file>

<file path=ppt/tags/tag3.xml><?xml version="1.0" encoding="utf-8"?>
<p:tagLst xmlns:a="http://schemas.openxmlformats.org/drawingml/2006/main" xmlns:r="http://schemas.openxmlformats.org/officeDocument/2006/relationships" xmlns:p="http://schemas.openxmlformats.org/presentationml/2006/main">
  <p:tag name="HIGHLIGHT_STYLE" val="CORPORATE_2012"/>
  <p:tag name="HIGHLIGHT_FONT_COLOR" val="16746772"/>
  <p:tag name="HIGHLIGHT_COLOR" val="16777215"/>
  <p:tag name="HIGHLIGHT_FONT_SIZE" val="24"/>
  <p:tag name="SECTIONCOUNT" val="2"/>
  <p:tag name="SECTIONNUMBER" val="0"/>
  <p:tag name="SHAPETABLE" val="Group Organizer"/>
  <p:tag name="SLIDETYPE" val="Organizer"/>
</p:tagLst>
</file>

<file path=ppt/tags/tag30.xml><?xml version="1.0" encoding="utf-8"?>
<p:tagLst xmlns:a="http://schemas.openxmlformats.org/drawingml/2006/main" xmlns:r="http://schemas.openxmlformats.org/officeDocument/2006/relationships" xmlns:p="http://schemas.openxmlformats.org/presentationml/2006/main">
  <p:tag name="HIGHLIGHT" val="YES"/>
</p:tagLst>
</file>

<file path=ppt/tags/tag31.xml><?xml version="1.0" encoding="utf-8"?>
<p:tagLst xmlns:a="http://schemas.openxmlformats.org/drawingml/2006/main" xmlns:r="http://schemas.openxmlformats.org/officeDocument/2006/relationships" xmlns:p="http://schemas.openxmlformats.org/presentationml/2006/main">
  <p:tag name="SLIDETYPE" val="QA"/>
</p:tagLst>
</file>

<file path=ppt/tags/tag32.xml><?xml version="1.0" encoding="utf-8"?>
<p:tagLst xmlns:a="http://schemas.openxmlformats.org/drawingml/2006/main" xmlns:r="http://schemas.openxmlformats.org/officeDocument/2006/relationships" xmlns:p="http://schemas.openxmlformats.org/presentationml/2006/main">
  <p:tag name="SLIDETYPE" val="ChapterReview"/>
</p:tagLst>
</file>

<file path=ppt/tags/tag4.xml><?xml version="1.0" encoding="utf-8"?>
<p:tagLst xmlns:a="http://schemas.openxmlformats.org/drawingml/2006/main" xmlns:r="http://schemas.openxmlformats.org/officeDocument/2006/relationships" xmlns:p="http://schemas.openxmlformats.org/presentationml/2006/main">
  <p:tag name="HIGHLIGHT" val="YES"/>
</p:tagLst>
</file>

<file path=ppt/tags/tag5.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6.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7.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8.xml><?xml version="1.0" encoding="utf-8"?>
<p:tagLst xmlns:a="http://schemas.openxmlformats.org/drawingml/2006/main" xmlns:r="http://schemas.openxmlformats.org/officeDocument/2006/relationships" xmlns:p="http://schemas.openxmlformats.org/presentationml/2006/main">
  <p:tag name="SLIDETYPE" val="Poll_ShortAnswer"/>
</p:tagLst>
</file>

<file path=ppt/tags/tag9.xml><?xml version="1.0" encoding="utf-8"?>
<p:tagLst xmlns:a="http://schemas.openxmlformats.org/drawingml/2006/main" xmlns:r="http://schemas.openxmlformats.org/officeDocument/2006/relationships" xmlns:p="http://schemas.openxmlformats.org/presentationml/2006/main">
  <p:tag name="SLIDETYPE" val="QA"/>
</p:tagLst>
</file>

<file path=ppt/theme/theme1.xml><?xml version="1.0" encoding="utf-8"?>
<a:theme xmlns:a="http://schemas.openxmlformats.org/drawingml/2006/main" name="SAS2010">
  <a:themeElements>
    <a:clrScheme name="CDS_2006">
      <a:dk1>
        <a:srgbClr val="000000"/>
      </a:dk1>
      <a:lt1>
        <a:srgbClr val="FFF2BE"/>
      </a:lt1>
      <a:dk2>
        <a:srgbClr val="003399"/>
      </a:dk2>
      <a:lt2>
        <a:srgbClr val="808080"/>
      </a:lt2>
      <a:accent1>
        <a:srgbClr val="CC9700"/>
      </a:accent1>
      <a:accent2>
        <a:srgbClr val="FFCC00"/>
      </a:accent2>
      <a:accent3>
        <a:srgbClr val="FFF7DB"/>
      </a:accent3>
      <a:accent4>
        <a:srgbClr val="000000"/>
      </a:accent4>
      <a:accent5>
        <a:srgbClr val="E2C9AA"/>
      </a:accent5>
      <a:accent6>
        <a:srgbClr val="E7B900"/>
      </a:accent6>
      <a:hlink>
        <a:srgbClr val="003366"/>
      </a:hlink>
      <a:folHlink>
        <a:srgbClr val="666699"/>
      </a:folHlink>
    </a:clrScheme>
    <a:fontScheme name="SAS_Presentation_Template_External_Audience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38100" cap="flat" cmpd="sng" algn="ctr">
          <a:solidFill>
            <a:srgbClr val="000000"/>
          </a:solidFill>
          <a:prstDash val="solid"/>
          <a:round/>
          <a:headEnd type="none" w="med" len="med"/>
          <a:tailEnd type="none" w="med" len="med"/>
        </a:ln>
        <a:effectLst/>
      </a:spPr>
      <a:bodyPr vert="horz" wrap="none" lIns="88900" tIns="88900" rIns="88900" bIns="88900" numCol="1" rtlCol="0" anchor="ctr" anchorCtr="0" compatLnSpc="1">
        <a:prstTxWarp prst="textNoShape">
          <a:avLst/>
        </a:prstTxWarp>
        <a:noAutofit/>
      </a:bodyPr>
      <a:lstStyle>
        <a:defPPr>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17000"/>
          </a:spcAft>
          <a:buClr>
            <a:schemeClr val="tx1"/>
          </a:buClr>
          <a:buSzTx/>
          <a:buFont typeface="Wingdings" pitchFamily="2" charset="2"/>
          <a:buNone/>
          <a:tabLst/>
          <a:defRPr kumimoji="0" lang="en-US" sz="1400" b="0" i="0" u="none" strike="noStrike" cap="none" normalizeH="0" baseline="0" smtClean="0">
            <a:ln>
              <a:noFill/>
            </a:ln>
            <a:solidFill>
              <a:srgbClr val="292929"/>
            </a:solidFill>
            <a:effectLst/>
            <a:latin typeface="Arial"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nchor="b">
        <a:spAutoFit/>
      </a:bodyPr>
      <a:lstStyle>
        <a:defPPr>
          <a:defRPr dirty="0" smtClean="0">
            <a:solidFill>
              <a:srgbClr val="FFFFFF"/>
            </a:solidFill>
          </a:defRPr>
        </a:defPPr>
      </a:lstStyle>
    </a:txDef>
  </a:objectDefaults>
  <a:extraClrSchemeLst>
    <a:extraClrScheme>
      <a:clrScheme name="SAS2010 1">
        <a:dk1>
          <a:srgbClr val="000000"/>
        </a:dk1>
        <a:lt1>
          <a:srgbClr val="FFFFFF"/>
        </a:lt1>
        <a:dk2>
          <a:srgbClr val="282828"/>
        </a:dk2>
        <a:lt2>
          <a:srgbClr val="808080"/>
        </a:lt2>
        <a:accent1>
          <a:srgbClr val="007DC3"/>
        </a:accent1>
        <a:accent2>
          <a:srgbClr val="00539B"/>
        </a:accent2>
        <a:accent3>
          <a:srgbClr val="FFFFFF"/>
        </a:accent3>
        <a:accent4>
          <a:srgbClr val="000000"/>
        </a:accent4>
        <a:accent5>
          <a:srgbClr val="AABFDE"/>
        </a:accent5>
        <a:accent6>
          <a:srgbClr val="004A8C"/>
        </a:accent6>
        <a:hlink>
          <a:srgbClr val="007DC3"/>
        </a:hlink>
        <a:folHlink>
          <a:srgbClr val="BCBCB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CDS_4x3_2012</Template>
  <TotalTime>14785</TotalTime>
  <Words>3932</Words>
  <Application>Microsoft Office PowerPoint</Application>
  <PresentationFormat>On-screen Show (4:3)</PresentationFormat>
  <Paragraphs>799</Paragraphs>
  <Slides>57</Slides>
  <Notes>57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ＭＳ Ｐゴシック</vt:lpstr>
      <vt:lpstr>ＭＳ Ｐゴシック</vt:lpstr>
      <vt:lpstr>Arial</vt:lpstr>
      <vt:lpstr>Arial Narrow</vt:lpstr>
      <vt:lpstr>Courier New</vt:lpstr>
      <vt:lpstr>Monotype Sorts</vt:lpstr>
      <vt:lpstr>SAS Monospace</vt:lpstr>
      <vt:lpstr>Times New Roman</vt:lpstr>
      <vt:lpstr>Wingdings</vt:lpstr>
      <vt:lpstr>SAS2010</vt:lpstr>
      <vt:lpstr>Chapter 5: Formatting Data Values</vt:lpstr>
      <vt:lpstr>Chapter 5: Formatting Data Values</vt:lpstr>
      <vt:lpstr>Objectives</vt:lpstr>
      <vt:lpstr>Business Scenario </vt:lpstr>
      <vt:lpstr>SAS Formats</vt:lpstr>
      <vt:lpstr>FORMAT Statement</vt:lpstr>
      <vt:lpstr>Viewing the Output</vt:lpstr>
      <vt:lpstr>What Is a Format?</vt:lpstr>
      <vt:lpstr>SAS Formats</vt:lpstr>
      <vt:lpstr>SAS Formats</vt:lpstr>
      <vt:lpstr>SAS Format Examples</vt:lpstr>
      <vt:lpstr>SAS Format Examples</vt:lpstr>
      <vt:lpstr>5.01 Short Answer Poll</vt:lpstr>
      <vt:lpstr>5.01 Short Answer Poll – Correct Answer</vt:lpstr>
      <vt:lpstr>SAS Date Format Examples</vt:lpstr>
      <vt:lpstr>SAS Date Format Examples</vt:lpstr>
      <vt:lpstr>5.02 Short Answer Poll</vt:lpstr>
      <vt:lpstr>5.02 Short Answer Poll – Correct Answer</vt:lpstr>
      <vt:lpstr>PowerPoint Presentation</vt:lpstr>
      <vt:lpstr>Chapter 5: Formatting Data Values</vt:lpstr>
      <vt:lpstr>Objectives</vt:lpstr>
      <vt:lpstr>Business Scenario</vt:lpstr>
      <vt:lpstr>User-Defined Formats: Part 1</vt:lpstr>
      <vt:lpstr>User-Defined Formats: Part 2</vt:lpstr>
      <vt:lpstr>Viewing the Output</vt:lpstr>
      <vt:lpstr>VALUE Statement</vt:lpstr>
      <vt:lpstr>VALUE Statement</vt:lpstr>
      <vt:lpstr>5.03 Multiple Answer Poll</vt:lpstr>
      <vt:lpstr>5.03 Multiple Answer Poll – Correct Answer</vt:lpstr>
      <vt:lpstr>Defining a Character Format</vt:lpstr>
      <vt:lpstr>Applying a Format</vt:lpstr>
      <vt:lpstr>PowerPoint Presentation</vt:lpstr>
      <vt:lpstr>Business Scenario</vt:lpstr>
      <vt:lpstr>Specifying Ranges of Values</vt:lpstr>
      <vt:lpstr>Defining a Numeric Format</vt:lpstr>
      <vt:lpstr>Defining and Using a Numeric Format</vt:lpstr>
      <vt:lpstr>Defining a Continuous Range</vt:lpstr>
      <vt:lpstr>5.04 Short Answer Poll</vt:lpstr>
      <vt:lpstr>5.04 Short Answer Poll – Correct Answer</vt:lpstr>
      <vt:lpstr>LOW and HIGH Keywords</vt:lpstr>
      <vt:lpstr>Applying a Numeric Format</vt:lpstr>
      <vt:lpstr>Viewing the Output</vt:lpstr>
      <vt:lpstr>User-Defined Format Example</vt:lpstr>
      <vt:lpstr>Multiple User-Defined Formats</vt:lpstr>
      <vt:lpstr>Viewing the 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SAS Institute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Formatting Data Values</dc:title>
  <dc:creator>Deborah A Bayo</dc:creator>
  <cp:lastModifiedBy>Morgan31955</cp:lastModifiedBy>
  <cp:revision>255</cp:revision>
  <dcterms:created xsi:type="dcterms:W3CDTF">2012-02-15T15:19:20Z</dcterms:created>
  <dcterms:modified xsi:type="dcterms:W3CDTF">2017-12-13T08:12:24Z</dcterms:modified>
</cp:coreProperties>
</file>