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58.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59.xml" ContentType="application/vnd.openxmlformats-officedocument.presentationml.tags+xml"/>
  <Override PartName="/ppt/notesSlides/notesSlide60.xml" ContentType="application/vnd.openxmlformats-officedocument.presentationml.notesSlide+xml"/>
  <Override PartName="/ppt/tags/tag60.xml" ContentType="application/vnd.openxmlformats-officedocument.presentationml.tags+xml"/>
  <Override PartName="/ppt/notesSlides/notesSlide6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6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6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75.xml" ContentType="application/vnd.openxmlformats-officedocument.presentationml.tags+xml"/>
  <Override PartName="/ppt/notesSlides/notesSlide69.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70.xml" ContentType="application/vnd.openxmlformats-officedocument.presentationml.notesSlide+xml"/>
  <Override PartName="/ppt/tags/tag78.xml" ContentType="application/vnd.openxmlformats-officedocument.presentationml.tags+xml"/>
  <Override PartName="/ppt/notesSlides/notesSlide71.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82.xml" ContentType="application/vnd.openxmlformats-officedocument.presentationml.tags+xml"/>
  <Override PartName="/ppt/notesSlides/notesSlide74.xml" ContentType="application/vnd.openxmlformats-officedocument.presentationml.notesSlide+xml"/>
  <Override PartName="/ppt/tags/tag83.xml" ContentType="application/vnd.openxmlformats-officedocument.presentationml.tags+xml"/>
  <Override PartName="/ppt/notesSlides/notesSlide75.xml" ContentType="application/vnd.openxmlformats-officedocument.presentationml.notesSlide+xml"/>
  <Override PartName="/ppt/tags/tag84.xml" ContentType="application/vnd.openxmlformats-officedocument.presentationml.tags+xml"/>
  <Override PartName="/ppt/notesSlides/notesSlide76.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77.xml" ContentType="application/vnd.openxmlformats-officedocument.presentationml.notesSlide+xml"/>
  <Override PartName="/ppt/tags/tag87.xml" ContentType="application/vnd.openxmlformats-officedocument.presentationml.tags+xml"/>
  <Override PartName="/ppt/notesSlides/notesSlide78.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91.xml" ContentType="application/vnd.openxmlformats-officedocument.presentationml.tags+xml"/>
  <Override PartName="/ppt/notesSlides/notesSlide82.xml" ContentType="application/vnd.openxmlformats-officedocument.presentationml.notesSlide+xml"/>
  <Override PartName="/ppt/tags/tag92.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7" r:id="rId1"/>
  </p:sldMasterIdLst>
  <p:notesMasterIdLst>
    <p:notesMasterId r:id="rId95"/>
  </p:notesMasterIdLst>
  <p:handoutMasterIdLst>
    <p:handoutMasterId r:id="rId96"/>
  </p:handoutMasterIdLst>
  <p:sldIdLst>
    <p:sldId id="492" r:id="rId2"/>
    <p:sldId id="525" r:id="rId3"/>
    <p:sldId id="264" r:id="rId4"/>
    <p:sldId id="259" r:id="rId5"/>
    <p:sldId id="422" r:id="rId6"/>
    <p:sldId id="266" r:id="rId7"/>
    <p:sldId id="267" r:id="rId8"/>
    <p:sldId id="268" r:id="rId9"/>
    <p:sldId id="269" r:id="rId10"/>
    <p:sldId id="270" r:id="rId11"/>
    <p:sldId id="271" r:id="rId12"/>
    <p:sldId id="272" r:id="rId13"/>
    <p:sldId id="273" r:id="rId14"/>
    <p:sldId id="274" r:id="rId15"/>
    <p:sldId id="275" r:id="rId16"/>
    <p:sldId id="495" r:id="rId17"/>
    <p:sldId id="279" r:id="rId18"/>
    <p:sldId id="469" r:id="rId19"/>
    <p:sldId id="281" r:id="rId20"/>
    <p:sldId id="280" r:id="rId21"/>
    <p:sldId id="471" r:id="rId22"/>
    <p:sldId id="282" r:id="rId23"/>
    <p:sldId id="283" r:id="rId24"/>
    <p:sldId id="284" r:id="rId25"/>
    <p:sldId id="285" r:id="rId26"/>
    <p:sldId id="286" r:id="rId27"/>
    <p:sldId id="527" r:id="rId28"/>
    <p:sldId id="528" r:id="rId29"/>
    <p:sldId id="496" r:id="rId30"/>
    <p:sldId id="524" r:id="rId31"/>
    <p:sldId id="379" r:id="rId32"/>
    <p:sldId id="413" r:id="rId33"/>
    <p:sldId id="297" r:id="rId34"/>
    <p:sldId id="298" r:id="rId35"/>
    <p:sldId id="299" r:id="rId36"/>
    <p:sldId id="450" r:id="rId37"/>
    <p:sldId id="300" r:id="rId38"/>
    <p:sldId id="498" r:id="rId39"/>
    <p:sldId id="425" r:id="rId40"/>
    <p:sldId id="301" r:id="rId41"/>
    <p:sldId id="416"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486" r:id="rId58"/>
    <p:sldId id="499" r:id="rId59"/>
    <p:sldId id="415" r:id="rId60"/>
    <p:sldId id="322" r:id="rId61"/>
    <p:sldId id="529" r:id="rId62"/>
    <p:sldId id="530" r:id="rId63"/>
    <p:sldId id="325" r:id="rId64"/>
    <p:sldId id="326" r:id="rId65"/>
    <p:sldId id="443" r:id="rId66"/>
    <p:sldId id="361" r:id="rId67"/>
    <p:sldId id="444" r:id="rId68"/>
    <p:sldId id="480" r:id="rId69"/>
    <p:sldId id="500" r:id="rId70"/>
    <p:sldId id="334" r:id="rId71"/>
    <p:sldId id="335" r:id="rId72"/>
    <p:sldId id="336" r:id="rId73"/>
    <p:sldId id="337" r:id="rId74"/>
    <p:sldId id="338" r:id="rId75"/>
    <p:sldId id="339" r:id="rId76"/>
    <p:sldId id="531" r:id="rId77"/>
    <p:sldId id="532" r:id="rId78"/>
    <p:sldId id="340" r:id="rId79"/>
    <p:sldId id="341" r:id="rId80"/>
    <p:sldId id="342" r:id="rId81"/>
    <p:sldId id="343" r:id="rId82"/>
    <p:sldId id="501" r:id="rId83"/>
    <p:sldId id="526" r:id="rId84"/>
    <p:sldId id="418" r:id="rId85"/>
    <p:sldId id="420" r:id="rId86"/>
    <p:sldId id="427" r:id="rId87"/>
    <p:sldId id="429" r:id="rId88"/>
    <p:sldId id="431" r:id="rId89"/>
    <p:sldId id="434" r:id="rId90"/>
    <p:sldId id="435" r:id="rId91"/>
    <p:sldId id="437" r:id="rId92"/>
    <p:sldId id="472" r:id="rId93"/>
    <p:sldId id="441" r:id="rId94"/>
  </p:sldIdLst>
  <p:sldSz cx="9144000" cy="6858000" type="screen4x3"/>
  <p:notesSz cx="6858000" cy="9144000"/>
  <p:custDataLst>
    <p:tags r:id="rId97"/>
  </p:custDataLst>
  <p:defaultTextStyle>
    <a:defPPr>
      <a:defRPr lang="en-US"/>
    </a:defPPr>
    <a:lvl1pPr marL="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1pPr>
    <a:lvl2pPr marL="4572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2pPr>
    <a:lvl3pPr marL="9144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3pPr>
    <a:lvl4pPr marL="13716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4pPr>
    <a:lvl5pPr marL="18288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4" userDrawn="1">
          <p15:clr>
            <a:srgbClr val="A4A3A4"/>
          </p15:clr>
        </p15:guide>
        <p15:guide id="2" orient="horz" pos="716" userDrawn="1">
          <p15:clr>
            <a:srgbClr val="A4A3A4"/>
          </p15:clr>
        </p15:guide>
        <p15:guide id="3" pos="444" userDrawn="1">
          <p15:clr>
            <a:srgbClr val="A4A3A4"/>
          </p15:clr>
        </p15:guide>
        <p15:guide id="4" pos="2873" userDrawn="1">
          <p15:clr>
            <a:srgbClr val="A4A3A4"/>
          </p15:clr>
        </p15:guide>
        <p15:guide id="5" pos="5336" userDrawn="1">
          <p15:clr>
            <a:srgbClr val="A4A3A4"/>
          </p15:clr>
        </p15:guide>
        <p15:guide id="6" pos="723" userDrawn="1">
          <p15:clr>
            <a:srgbClr val="A4A3A4"/>
          </p15:clr>
        </p15:guide>
        <p15:guide id="7" pos="3732" userDrawn="1">
          <p15:clr>
            <a:srgbClr val="A4A3A4"/>
          </p15:clr>
        </p15:guide>
        <p15:guide id="8" orient="horz" pos="1608" userDrawn="1">
          <p15:clr>
            <a:srgbClr val="A4A3A4"/>
          </p15:clr>
        </p15:guide>
        <p15:guide id="9" orient="horz" pos="672" userDrawn="1">
          <p15:clr>
            <a:srgbClr val="A4A3A4"/>
          </p15:clr>
        </p15:guide>
        <p15:guide id="10" orient="horz" pos="720" userDrawn="1">
          <p15:clr>
            <a:srgbClr val="A4A3A4"/>
          </p15:clr>
        </p15:guide>
        <p15:guide id="11" orient="horz" pos="2160" userDrawn="1">
          <p15:clr>
            <a:srgbClr val="A4A3A4"/>
          </p15:clr>
        </p15:guide>
        <p15:guide id="12" pos="432" userDrawn="1">
          <p15:clr>
            <a:srgbClr val="A4A3A4"/>
          </p15:clr>
        </p15:guide>
        <p15:guide id="13" pos="2880" userDrawn="1">
          <p15:clr>
            <a:srgbClr val="A4A3A4"/>
          </p15:clr>
        </p15:guide>
        <p15:guide id="14" pos="537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50" autoAdjust="0"/>
    <p:restoredTop sz="91130" autoAdjust="0"/>
  </p:normalViewPr>
  <p:slideViewPr>
    <p:cSldViewPr snapToGrid="0" showGuides="1">
      <p:cViewPr varScale="1">
        <p:scale>
          <a:sx n="79" d="100"/>
          <a:sy n="79" d="100"/>
        </p:scale>
        <p:origin x="1260" y="64"/>
      </p:cViewPr>
      <p:guideLst>
        <p:guide orient="horz" pos="524"/>
        <p:guide orient="horz" pos="716"/>
        <p:guide pos="444"/>
        <p:guide pos="2873"/>
        <p:guide pos="5336"/>
        <p:guide pos="723"/>
        <p:guide pos="3732"/>
        <p:guide orient="horz" pos="1608"/>
        <p:guide orient="horz" pos="672"/>
        <p:guide orient="horz" pos="720"/>
        <p:guide orient="horz" pos="2160"/>
        <p:guide pos="432"/>
        <p:guide pos="2880"/>
        <p:guide pos="5376"/>
      </p:guideLst>
    </p:cSldViewPr>
  </p:slideViewPr>
  <p:outlineViewPr>
    <p:cViewPr>
      <p:scale>
        <a:sx n="33" d="100"/>
        <a:sy n="33" d="100"/>
      </p:scale>
      <p:origin x="48" y="76512"/>
    </p:cViewPr>
  </p:outlineViewPr>
  <p:notesTextViewPr>
    <p:cViewPr>
      <p:scale>
        <a:sx n="3" d="2"/>
        <a:sy n="3" d="2"/>
      </p:scale>
      <p:origin x="0" y="0"/>
    </p:cViewPr>
  </p:notesTextViewPr>
  <p:sorterViewPr>
    <p:cViewPr>
      <p:scale>
        <a:sx n="150" d="100"/>
        <a:sy n="150" d="100"/>
      </p:scale>
      <p:origin x="0" y="45294"/>
    </p:cViewPr>
  </p:sorterViewPr>
  <p:notesViewPr>
    <p:cSldViewPr snapToGrid="0">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64F831-D96E-4D15-908B-4A7ED8300938}" type="datetimeFigureOut">
              <a:rPr lang="en-US" smtClean="0"/>
              <a:t>12/13/2017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D4947E-FA80-4CF0-90F6-415B4BA625FF}" type="slidenum">
              <a:rPr lang="en-US" smtClean="0"/>
              <a:t>‹#›</a:t>
            </a:fld>
            <a:endParaRPr lang="en-US"/>
          </a:p>
        </p:txBody>
      </p:sp>
    </p:spTree>
    <p:extLst>
      <p:ext uri="{BB962C8B-B14F-4D97-AF65-F5344CB8AC3E}">
        <p14:creationId xmlns:p14="http://schemas.microsoft.com/office/powerpoint/2010/main" val="2872585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dirty="0"/>
          </a:p>
        </p:txBody>
      </p:sp>
      <p:sp>
        <p:nvSpPr>
          <p:cNvPr id="3" name="Date Placeholder 2"/>
          <p:cNvSpPr>
            <a:spLocks noGrp="1"/>
          </p:cNvSpPr>
          <p:nvPr>
            <p:ph type="dt" idx="1"/>
          </p:nvPr>
        </p:nvSpPr>
        <p:spPr>
          <a:xfrm>
            <a:off x="3886200" y="0"/>
            <a:ext cx="2971800" cy="457200"/>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83BA604C-6D46-4254-BA6E-4D47CC86C475}" type="datetimeFigureOut">
              <a:rPr lang="en-US" smtClean="0"/>
              <a:pPr/>
              <a:t>12/13/2017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4343400"/>
            <a:ext cx="50292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6800"/>
            <a:ext cx="2971800" cy="457200"/>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dirty="0"/>
          </a:p>
        </p:txBody>
      </p:sp>
      <p:sp>
        <p:nvSpPr>
          <p:cNvPr id="7" name="Slide Number Placeholder 6"/>
          <p:cNvSpPr>
            <a:spLocks noGrp="1"/>
          </p:cNvSpPr>
          <p:nvPr>
            <p:ph type="sldNum" sz="quarter" idx="5"/>
          </p:nvPr>
        </p:nvSpPr>
        <p:spPr>
          <a:xfrm>
            <a:off x="3886200" y="8686800"/>
            <a:ext cx="2971800" cy="457200"/>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5E7FCEBB-EFBF-4F47-AA66-B43EA68CFCD3}" type="slidenum">
              <a:rPr lang="en-US" smtClean="0"/>
              <a:pPr/>
              <a:t>‹#›</a:t>
            </a:fld>
            <a:endParaRPr lang="en-US" dirty="0"/>
          </a:p>
        </p:txBody>
      </p:sp>
    </p:spTree>
    <p:extLst>
      <p:ext uri="{BB962C8B-B14F-4D97-AF65-F5344CB8AC3E}">
        <p14:creationId xmlns:p14="http://schemas.microsoft.com/office/powerpoint/2010/main" val="3828324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290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1</a:t>
            </a:fld>
            <a:endParaRPr lang="en-US" sz="1200" dirty="0"/>
          </a:p>
        </p:txBody>
      </p:sp>
    </p:spTree>
    <p:extLst>
      <p:ext uri="{BB962C8B-B14F-4D97-AF65-F5344CB8AC3E}">
        <p14:creationId xmlns:p14="http://schemas.microsoft.com/office/powerpoint/2010/main" val="924976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8BCED1CB-48C6-4EC9-9D78-35AEFE118F1B}" type="slidenum">
              <a:rPr lang="en-US" sz="1200">
                <a:latin typeface="Times New Roman" pitchFamily="18" charset="0"/>
              </a:rPr>
              <a:pPr/>
              <a:t>10</a:t>
            </a:fld>
            <a:endParaRPr lang="en-US" sz="1200" dirty="0">
              <a:latin typeface="Times New Roman" pitchFamily="18" charset="0"/>
            </a:endParaRPr>
          </a:p>
        </p:txBody>
      </p:sp>
      <p:sp>
        <p:nvSpPr>
          <p:cNvPr id="118787" name="Rectangle 2"/>
          <p:cNvSpPr>
            <a:spLocks noGrp="1" noRot="1" noChangeAspect="1" noChangeArrowheads="1" noTextEdit="1"/>
          </p:cNvSpPr>
          <p:nvPr>
            <p:ph type="sldImg"/>
          </p:nvPr>
        </p:nvSpPr>
        <p:spPr>
          <a:xfrm>
            <a:off x="1143000" y="685800"/>
            <a:ext cx="4572000" cy="34290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dirty="0">
                <a:latin typeface="Times New Roman" pitchFamily="18" charset="0"/>
              </a:rPr>
              <a:t>IG: The WHERE statement is used to subset the input by selecting only the observations that meet the condition specified in the where-expression. In this program we want to select the observations in </a:t>
            </a:r>
            <a:r>
              <a:rPr lang="en-US" b="1" dirty="0">
                <a:latin typeface="Times New Roman" pitchFamily="18" charset="0"/>
              </a:rPr>
              <a:t>orion.sales </a:t>
            </a:r>
            <a:r>
              <a:rPr lang="en-US" dirty="0">
                <a:latin typeface="Times New Roman" pitchFamily="18" charset="0"/>
              </a:rPr>
              <a:t> for</a:t>
            </a:r>
            <a:r>
              <a:rPr lang="en-US" baseline="0" dirty="0">
                <a:latin typeface="Times New Roman" pitchFamily="18" charset="0"/>
              </a:rPr>
              <a:t> Australian employees with Rep in their job title. Since this is the SALES file, any job_title containing Rep is a sales rep.</a:t>
            </a:r>
          </a:p>
          <a:p>
            <a:pPr marL="0" lvl="1"/>
            <a:endParaRPr lang="en-US" baseline="0" dirty="0">
              <a:latin typeface="Times New Roman" pitchFamily="18" charset="0"/>
            </a:endParaRPr>
          </a:p>
          <a:p>
            <a:pPr marL="0" lvl="1"/>
            <a:r>
              <a:rPr lang="en-US" dirty="0">
                <a:latin typeface="Times New Roman" pitchFamily="18" charset="0"/>
              </a:rPr>
              <a:t> Notes: Using a WHERE statement might improve the efficiency of your SAS programs because SAS only processes the observations that meet the condition(s) in the WHERE statement. </a:t>
            </a:r>
          </a:p>
          <a:p>
            <a:endParaRPr lang="en-US" dirty="0">
              <a:latin typeface="Times New Roman" pitchFamily="18" charset="0"/>
            </a:endParaRPr>
          </a:p>
        </p:txBody>
      </p:sp>
    </p:spTree>
    <p:extLst>
      <p:ext uri="{BB962C8B-B14F-4D97-AF65-F5344CB8AC3E}">
        <p14:creationId xmlns:p14="http://schemas.microsoft.com/office/powerpoint/2010/main" val="4039093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7202BE16-F248-4825-BB8B-FB4AF322F269}" type="slidenum">
              <a:rPr lang="en-US" sz="1200">
                <a:latin typeface="Times New Roman" pitchFamily="18" charset="0"/>
              </a:rPr>
              <a:pPr/>
              <a:t>11</a:t>
            </a:fld>
            <a:endParaRPr lang="en-US" sz="1200" dirty="0">
              <a:latin typeface="Times New Roman" pitchFamily="18" charset="0"/>
            </a:endParaRPr>
          </a:p>
        </p:txBody>
      </p:sp>
      <p:sp>
        <p:nvSpPr>
          <p:cNvPr id="119811" name="Rectangle 2"/>
          <p:cNvSpPr>
            <a:spLocks noGrp="1" noRot="1" noChangeAspect="1" noChangeArrowheads="1" noTextEdit="1"/>
          </p:cNvSpPr>
          <p:nvPr>
            <p:ph type="sldImg"/>
          </p:nvPr>
        </p:nvSpPr>
        <p:spPr>
          <a:xfrm>
            <a:off x="1109663" y="674688"/>
            <a:ext cx="4502150" cy="33782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Orion.sales has 165 observations, but only 61 were read due to the WHERE statement.  The new data set, work.subset1,</a:t>
            </a:r>
            <a:r>
              <a:rPr lang="en-US" baseline="0" dirty="0">
                <a:latin typeface="Times New Roman" pitchFamily="18" charset="0"/>
              </a:rPr>
              <a:t> has 61 observations.</a:t>
            </a:r>
          </a:p>
          <a:p>
            <a:r>
              <a:rPr lang="en-US" dirty="0">
                <a:latin typeface="Times New Roman" pitchFamily="18" charset="0"/>
              </a:rPr>
              <a:t>Both the input and output data sets contain 9 variables.</a:t>
            </a:r>
          </a:p>
        </p:txBody>
      </p:sp>
    </p:spTree>
    <p:extLst>
      <p:ext uri="{BB962C8B-B14F-4D97-AF65-F5344CB8AC3E}">
        <p14:creationId xmlns:p14="http://schemas.microsoft.com/office/powerpoint/2010/main" val="1183358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D24698AA-15D5-44A0-A576-10F15412A445}" type="slidenum">
              <a:rPr lang="en-US" sz="1200">
                <a:latin typeface="Times New Roman" pitchFamily="18" charset="0"/>
              </a:rPr>
              <a:pPr/>
              <a:t>12</a:t>
            </a:fld>
            <a:endParaRPr lang="en-US" sz="1200" dirty="0">
              <a:latin typeface="Times New Roman" pitchFamily="18" charset="0"/>
            </a:endParaRPr>
          </a:p>
        </p:txBody>
      </p:sp>
      <p:sp>
        <p:nvSpPr>
          <p:cNvPr id="120835" name="Rectangle 2"/>
          <p:cNvSpPr>
            <a:spLocks noGrp="1" noRot="1" noChangeAspect="1" noChangeArrowheads="1" noTextEdit="1"/>
          </p:cNvSpPr>
          <p:nvPr>
            <p:ph type="sldImg"/>
          </p:nvPr>
        </p:nvSpPr>
        <p:spPr>
          <a:xfrm>
            <a:off x="1109663" y="674688"/>
            <a:ext cx="4502150" cy="33782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This partial Proc Print output shows the first 5 of 61 observations in the new data set, </a:t>
            </a:r>
            <a:r>
              <a:rPr lang="en-US" b="1" dirty="0">
                <a:latin typeface="Times New Roman" pitchFamily="18" charset="0"/>
              </a:rPr>
              <a:t>work.subset1</a:t>
            </a:r>
            <a:r>
              <a:rPr lang="en-US" dirty="0">
                <a:latin typeface="Times New Roman" pitchFamily="18" charset="0"/>
              </a:rPr>
              <a:t>. </a:t>
            </a:r>
          </a:p>
        </p:txBody>
      </p:sp>
    </p:spTree>
    <p:extLst>
      <p:ext uri="{BB962C8B-B14F-4D97-AF65-F5344CB8AC3E}">
        <p14:creationId xmlns:p14="http://schemas.microsoft.com/office/powerpoint/2010/main" val="2802474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7FCEBB-EFBF-4F47-AA66-B43EA68CFCD3}" type="slidenum">
              <a:rPr lang="en-US" smtClean="0"/>
              <a:pPr/>
              <a:t>13</a:t>
            </a:fld>
            <a:endParaRPr lang="en-US" dirty="0"/>
          </a:p>
        </p:txBody>
      </p:sp>
    </p:spTree>
    <p:extLst>
      <p:ext uri="{BB962C8B-B14F-4D97-AF65-F5344CB8AC3E}">
        <p14:creationId xmlns:p14="http://schemas.microsoft.com/office/powerpoint/2010/main" val="3931141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91E8035C-CE26-4D7A-8D4B-5D533B1B6CAF}" type="slidenum">
              <a:rPr lang="en-US" sz="1200">
                <a:latin typeface="Times New Roman" pitchFamily="18" charset="0"/>
              </a:rPr>
              <a:pPr/>
              <a:t>14</a:t>
            </a:fld>
            <a:endParaRPr lang="en-US" sz="1200" dirty="0">
              <a:latin typeface="Times New Roman" pitchFamily="18" charset="0"/>
            </a:endParaRPr>
          </a:p>
        </p:txBody>
      </p:sp>
      <p:sp>
        <p:nvSpPr>
          <p:cNvPr id="122883" name="Rectangle 2"/>
          <p:cNvSpPr>
            <a:spLocks noGrp="1" noRot="1" noChangeAspect="1" noChangeArrowheads="1" noTextEdit="1"/>
          </p:cNvSpPr>
          <p:nvPr>
            <p:ph type="sldImg"/>
          </p:nvPr>
        </p:nvSpPr>
        <p:spPr>
          <a:xfrm>
            <a:off x="1216025" y="914400"/>
            <a:ext cx="4425950" cy="3319463"/>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rPr>
              <a:t>Answer: b</a:t>
            </a:r>
          </a:p>
          <a:p>
            <a:endParaRPr lang="en-US" dirty="0">
              <a:latin typeface="Times New Roman" pitchFamily="18" charset="0"/>
            </a:endParaRPr>
          </a:p>
        </p:txBody>
      </p:sp>
    </p:spTree>
    <p:extLst>
      <p:ext uri="{BB962C8B-B14F-4D97-AF65-F5344CB8AC3E}">
        <p14:creationId xmlns:p14="http://schemas.microsoft.com/office/powerpoint/2010/main" val="1804171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B4BDA537-B81A-4004-9E32-5E56FC6C2060}" type="slidenum">
              <a:rPr lang="en-US" sz="1200">
                <a:latin typeface="Times New Roman" pitchFamily="18" charset="0"/>
              </a:rPr>
              <a:pPr/>
              <a:t>15</a:t>
            </a:fld>
            <a:endParaRPr lang="en-US" sz="1200" dirty="0">
              <a:latin typeface="Times New Roman" pitchFamily="18" charset="0"/>
            </a:endParaRPr>
          </a:p>
        </p:txBody>
      </p:sp>
      <p:sp>
        <p:nvSpPr>
          <p:cNvPr id="123907" name="Rectangle 2"/>
          <p:cNvSpPr>
            <a:spLocks noGrp="1" noRot="1" noChangeAspect="1" noChangeArrowheads="1" noTextEdit="1"/>
          </p:cNvSpPr>
          <p:nvPr>
            <p:ph type="sldImg"/>
          </p:nvPr>
        </p:nvSpPr>
        <p:spPr>
          <a:xfrm>
            <a:off x="1216025" y="914400"/>
            <a:ext cx="4425950" cy="3319463"/>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Answer: b</a:t>
            </a:r>
          </a:p>
          <a:p>
            <a:endParaRPr lang="en-US" dirty="0">
              <a:latin typeface="Times New Roman" pitchFamily="18" charset="0"/>
            </a:endParaRPr>
          </a:p>
        </p:txBody>
      </p:sp>
    </p:spTree>
    <p:extLst>
      <p:ext uri="{BB962C8B-B14F-4D97-AF65-F5344CB8AC3E}">
        <p14:creationId xmlns:p14="http://schemas.microsoft.com/office/powerpoint/2010/main" val="516960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16</a:t>
            </a:fld>
            <a:endParaRPr lang="en-US" sz="1200" dirty="0">
              <a:solidFill>
                <a:prstClr val="black"/>
              </a:solidFill>
            </a:endParaRPr>
          </a:p>
        </p:txBody>
      </p:sp>
    </p:spTree>
    <p:extLst>
      <p:ext uri="{BB962C8B-B14F-4D97-AF65-F5344CB8AC3E}">
        <p14:creationId xmlns:p14="http://schemas.microsoft.com/office/powerpoint/2010/main" val="4152475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380A0F97-EF0A-4B58-9925-FEAE18C8BF94}" type="slidenum">
              <a:rPr lang="en-US" sz="1200">
                <a:latin typeface="Times New Roman" pitchFamily="18" charset="0"/>
              </a:rPr>
              <a:pPr/>
              <a:t>17</a:t>
            </a:fld>
            <a:endParaRPr lang="en-US" sz="1200" dirty="0">
              <a:latin typeface="Times New Roman" pitchFamily="18" charset="0"/>
            </a:endParaRPr>
          </a:p>
        </p:txBody>
      </p:sp>
      <p:sp>
        <p:nvSpPr>
          <p:cNvPr id="142339" name="Rectangle 2"/>
          <p:cNvSpPr>
            <a:spLocks noGrp="1" noRot="1" noChangeAspect="1" noChangeArrowheads="1" noTextEdit="1"/>
          </p:cNvSpPr>
          <p:nvPr>
            <p:ph type="sldImg"/>
          </p:nvPr>
        </p:nvSpPr>
        <p:spPr>
          <a:xfrm>
            <a:off x="1143000" y="685800"/>
            <a:ext cx="4572000" cy="3429000"/>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1738744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380A0F97-EF0A-4B58-9925-FEAE18C8BF94}" type="slidenum">
              <a:rPr lang="en-US" sz="1200">
                <a:latin typeface="Times New Roman" pitchFamily="18" charset="0"/>
              </a:rPr>
              <a:pPr/>
              <a:t>18</a:t>
            </a:fld>
            <a:endParaRPr lang="en-US" sz="1200" dirty="0">
              <a:latin typeface="Times New Roman" pitchFamily="18" charset="0"/>
            </a:endParaRPr>
          </a:p>
        </p:txBody>
      </p:sp>
      <p:sp>
        <p:nvSpPr>
          <p:cNvPr id="142339" name="Rectangle 2"/>
          <p:cNvSpPr>
            <a:spLocks noGrp="1" noRot="1" noChangeAspect="1" noChangeArrowheads="1" noTextEdit="1"/>
          </p:cNvSpPr>
          <p:nvPr>
            <p:ph type="sldImg"/>
          </p:nvPr>
        </p:nvSpPr>
        <p:spPr>
          <a:xfrm>
            <a:off x="1143000" y="685800"/>
            <a:ext cx="4572000" cy="3429000"/>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4182560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BF77F0FB-CA6C-4FA8-885C-720288E04079}" type="slidenum">
              <a:rPr lang="en-US" sz="1200">
                <a:latin typeface="Times New Roman" pitchFamily="18" charset="0"/>
              </a:rPr>
              <a:pPr/>
              <a:t>19</a:t>
            </a:fld>
            <a:endParaRPr lang="en-US" sz="1200" dirty="0">
              <a:latin typeface="Times New Roman" pitchFamily="18" charset="0"/>
            </a:endParaRPr>
          </a:p>
        </p:txBody>
      </p:sp>
      <p:sp>
        <p:nvSpPr>
          <p:cNvPr id="128003" name="Rectangle 2"/>
          <p:cNvSpPr>
            <a:spLocks noGrp="1" noRot="1" noChangeAspect="1" noChangeArrowheads="1" noTextEdit="1"/>
          </p:cNvSpPr>
          <p:nvPr>
            <p:ph type="sldImg"/>
          </p:nvPr>
        </p:nvSpPr>
        <p:spPr>
          <a:xfrm>
            <a:off x="1216025" y="914400"/>
            <a:ext cx="4425950" cy="3319463"/>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An assignment statement is used to assign a value to a variable. Lets explore the assignment statement in more detail. </a:t>
            </a:r>
          </a:p>
        </p:txBody>
      </p:sp>
    </p:spTree>
    <p:extLst>
      <p:ext uri="{BB962C8B-B14F-4D97-AF65-F5344CB8AC3E}">
        <p14:creationId xmlns:p14="http://schemas.microsoft.com/office/powerpoint/2010/main" val="1138768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290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2</a:t>
            </a:fld>
            <a:endParaRPr lang="en-US" sz="1200" dirty="0"/>
          </a:p>
        </p:txBody>
      </p:sp>
    </p:spTree>
    <p:extLst>
      <p:ext uri="{BB962C8B-B14F-4D97-AF65-F5344CB8AC3E}">
        <p14:creationId xmlns:p14="http://schemas.microsoft.com/office/powerpoint/2010/main" val="607393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380A0F97-EF0A-4B58-9925-FEAE18C8BF94}" type="slidenum">
              <a:rPr lang="en-US" sz="1200">
                <a:latin typeface="Times New Roman" pitchFamily="18" charset="0"/>
              </a:rPr>
              <a:pPr/>
              <a:t>20</a:t>
            </a:fld>
            <a:endParaRPr lang="en-US" sz="1200" dirty="0">
              <a:latin typeface="Times New Roman" pitchFamily="18" charset="0"/>
            </a:endParaRPr>
          </a:p>
        </p:txBody>
      </p:sp>
      <p:sp>
        <p:nvSpPr>
          <p:cNvPr id="142339" name="Rectangle 2"/>
          <p:cNvSpPr>
            <a:spLocks noGrp="1" noRot="1" noChangeAspect="1" noChangeArrowheads="1" noTextEdit="1"/>
          </p:cNvSpPr>
          <p:nvPr>
            <p:ph type="sldImg"/>
          </p:nvPr>
        </p:nvSpPr>
        <p:spPr>
          <a:xfrm>
            <a:off x="1143000" y="685800"/>
            <a:ext cx="4572000" cy="3429000"/>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600628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BF77F0FB-CA6C-4FA8-885C-720288E04079}" type="slidenum">
              <a:rPr lang="en-US" sz="1200">
                <a:latin typeface="Times New Roman" pitchFamily="18" charset="0"/>
              </a:rPr>
              <a:pPr/>
              <a:t>21</a:t>
            </a:fld>
            <a:endParaRPr lang="en-US" sz="1200" dirty="0">
              <a:latin typeface="Times New Roman" pitchFamily="18" charset="0"/>
            </a:endParaRPr>
          </a:p>
        </p:txBody>
      </p:sp>
      <p:sp>
        <p:nvSpPr>
          <p:cNvPr id="128003" name="Rectangle 2"/>
          <p:cNvSpPr>
            <a:spLocks noGrp="1" noRot="1" noChangeAspect="1" noChangeArrowheads="1" noTextEdit="1"/>
          </p:cNvSpPr>
          <p:nvPr>
            <p:ph type="sldImg"/>
          </p:nvPr>
        </p:nvSpPr>
        <p:spPr>
          <a:xfrm>
            <a:off x="1143000" y="685800"/>
            <a:ext cx="4572000" cy="34290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An assignment statement is used to assign a value to a variable. Lets explore the assignment statement in more detail. </a:t>
            </a:r>
          </a:p>
        </p:txBody>
      </p:sp>
    </p:spTree>
    <p:extLst>
      <p:ext uri="{BB962C8B-B14F-4D97-AF65-F5344CB8AC3E}">
        <p14:creationId xmlns:p14="http://schemas.microsoft.com/office/powerpoint/2010/main" val="1525926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BEAD6E52-5955-49B2-AC68-AE1ACF4993EF}" type="slidenum">
              <a:rPr lang="en-US" sz="1200"/>
              <a:pPr/>
              <a:t>22</a:t>
            </a:fld>
            <a:endParaRPr lang="en-US" sz="1200" dirty="0"/>
          </a:p>
        </p:txBody>
      </p:sp>
      <p:sp>
        <p:nvSpPr>
          <p:cNvPr id="129027" name="Rectangle 2"/>
          <p:cNvSpPr>
            <a:spLocks noGrp="1" noRot="1" noChangeAspect="1" noChangeArrowheads="1" noTextEdit="1"/>
          </p:cNvSpPr>
          <p:nvPr>
            <p:ph type="sldImg"/>
          </p:nvPr>
        </p:nvSpPr>
        <p:spPr>
          <a:xfrm>
            <a:off x="1143000" y="685800"/>
            <a:ext cx="4572000" cy="342900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IG: The variable may be a new or an existing variable.  The rules for data set names apply to SAS variable names also.</a:t>
            </a:r>
          </a:p>
          <a:p>
            <a:pPr eaLnBrk="1" hangingPunct="1"/>
            <a:r>
              <a:rPr lang="en-US" dirty="0">
                <a:latin typeface="Times New Roman" pitchFamily="18" charset="0"/>
              </a:rPr>
              <a:t>The operands can be constants or variables.</a:t>
            </a:r>
          </a:p>
          <a:p>
            <a:pPr eaLnBrk="1" hangingPunct="1"/>
            <a:r>
              <a:rPr lang="en-US" dirty="0">
                <a:latin typeface="Times New Roman" pitchFamily="18" charset="0"/>
              </a:rPr>
              <a:t>The operators can be arithmetic operators or SAS functions.  A function is a routine that accepts arguments, performs a calculation or manipulation using the arguments and returns a value.   </a:t>
            </a:r>
          </a:p>
        </p:txBody>
      </p:sp>
    </p:spTree>
    <p:extLst>
      <p:ext uri="{BB962C8B-B14F-4D97-AF65-F5344CB8AC3E}">
        <p14:creationId xmlns:p14="http://schemas.microsoft.com/office/powerpoint/2010/main" val="3160218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7785DF1D-D0EB-40A0-AC15-6E90CDE40554}" type="slidenum">
              <a:rPr lang="en-US" sz="1200"/>
              <a:pPr/>
              <a:t>23</a:t>
            </a:fld>
            <a:endParaRPr lang="en-US" sz="1200" dirty="0"/>
          </a:p>
        </p:txBody>
      </p:sp>
      <p:sp>
        <p:nvSpPr>
          <p:cNvPr id="131075" name="Rectangle 2"/>
          <p:cNvSpPr>
            <a:spLocks noGrp="1" noRot="1" noChangeAspect="1" noChangeArrowheads="1" noTextEdit="1"/>
          </p:cNvSpPr>
          <p:nvPr>
            <p:ph type="sldImg"/>
          </p:nvPr>
        </p:nvSpPr>
        <p:spPr>
          <a:xfrm>
            <a:off x="1109663" y="674688"/>
            <a:ext cx="4502150" cy="337820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noProof="1">
                <a:latin typeface="Times New Roman" pitchFamily="18" charset="0"/>
              </a:rPr>
              <a:t>IG: The expression can be a numeric or</a:t>
            </a:r>
            <a:r>
              <a:rPr lang="en-US" baseline="0" noProof="1">
                <a:latin typeface="Times New Roman" pitchFamily="18" charset="0"/>
              </a:rPr>
              <a:t> character constant, a date constant, an arthmetic expression, or a SAS function call.</a:t>
            </a:r>
          </a:p>
          <a:p>
            <a:pPr eaLnBrk="1" hangingPunct="1"/>
            <a:r>
              <a:rPr lang="en-US" noProof="1">
                <a:latin typeface="Times New Roman" pitchFamily="18" charset="0"/>
              </a:rPr>
              <a:t>The month function accepts a SAS date and returns the month portion of the date.  We will see that and other SAS functions in a later chapter.</a:t>
            </a:r>
          </a:p>
        </p:txBody>
      </p:sp>
    </p:spTree>
    <p:extLst>
      <p:ext uri="{BB962C8B-B14F-4D97-AF65-F5344CB8AC3E}">
        <p14:creationId xmlns:p14="http://schemas.microsoft.com/office/powerpoint/2010/main" val="2341759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1E2CC51D-95D3-4D4E-AD21-24E5E2505449}" type="slidenum">
              <a:rPr lang="en-US" sz="1200">
                <a:latin typeface="Times New Roman" pitchFamily="18" charset="0"/>
              </a:rPr>
              <a:pPr/>
              <a:t>24</a:t>
            </a:fld>
            <a:endParaRPr lang="en-US" sz="1200" dirty="0">
              <a:latin typeface="Times New Roman" pitchFamily="18" charset="0"/>
            </a:endParaRPr>
          </a:p>
        </p:txBody>
      </p:sp>
      <p:sp>
        <p:nvSpPr>
          <p:cNvPr id="130051" name="Rectangle 2"/>
          <p:cNvSpPr>
            <a:spLocks noGrp="1" noRot="1" noChangeAspect="1" noChangeArrowheads="1" noTextEdit="1"/>
          </p:cNvSpPr>
          <p:nvPr>
            <p:ph type="sldImg"/>
          </p:nvPr>
        </p:nvSpPr>
        <p:spPr>
          <a:xfrm>
            <a:off x="1143000" y="685800"/>
            <a:ext cx="4572000" cy="3429000"/>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We introduced the arithmetic operators when we talked about where-expressions in chapter 5.  This slide however takes it further because it talks about priorities plus the fact that if a missing value is part of the expression, the result is missing. To understand these concepts, I have a couple of questions for you. </a:t>
            </a:r>
          </a:p>
        </p:txBody>
      </p:sp>
    </p:spTree>
    <p:extLst>
      <p:ext uri="{BB962C8B-B14F-4D97-AF65-F5344CB8AC3E}">
        <p14:creationId xmlns:p14="http://schemas.microsoft.com/office/powerpoint/2010/main" val="455227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9CFDE71B-5F18-4C06-90BF-F56BD8510A3C}" type="slidenum">
              <a:rPr lang="en-US" sz="1200">
                <a:latin typeface="Times New Roman" pitchFamily="18" charset="0"/>
              </a:rPr>
              <a:pPr/>
              <a:t>25</a:t>
            </a:fld>
            <a:endParaRPr lang="en-US" sz="1200" dirty="0">
              <a:latin typeface="Times New Roman" pitchFamily="18" charset="0"/>
            </a:endParaRPr>
          </a:p>
        </p:txBody>
      </p:sp>
      <p:sp>
        <p:nvSpPr>
          <p:cNvPr id="132099" name="Rectangle 2"/>
          <p:cNvSpPr>
            <a:spLocks noGrp="1" noRot="1" noChangeAspect="1" noChangeArrowheads="1" noTextEdit="1"/>
          </p:cNvSpPr>
          <p:nvPr>
            <p:ph type="sldImg"/>
          </p:nvPr>
        </p:nvSpPr>
        <p:spPr>
          <a:xfrm>
            <a:off x="1109663" y="674688"/>
            <a:ext cx="4502150" cy="337820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The new data set gets the nine variables from the input data set, orion.sales. The tenth variable is Bonus.    </a:t>
            </a:r>
          </a:p>
        </p:txBody>
      </p:sp>
    </p:spTree>
    <p:extLst>
      <p:ext uri="{BB962C8B-B14F-4D97-AF65-F5344CB8AC3E}">
        <p14:creationId xmlns:p14="http://schemas.microsoft.com/office/powerpoint/2010/main" val="3605715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65D42FB0-EEAB-4A18-98EE-722583EC2A78}" type="slidenum">
              <a:rPr lang="en-US" sz="1200">
                <a:latin typeface="Times New Roman" pitchFamily="18" charset="0"/>
              </a:rPr>
              <a:pPr/>
              <a:t>26</a:t>
            </a:fld>
            <a:endParaRPr lang="en-US" sz="1200" dirty="0">
              <a:latin typeface="Times New Roman" pitchFamily="18" charset="0"/>
            </a:endParaRPr>
          </a:p>
        </p:txBody>
      </p:sp>
      <p:sp>
        <p:nvSpPr>
          <p:cNvPr id="133123" name="Rectangle 2"/>
          <p:cNvSpPr>
            <a:spLocks noGrp="1" noRot="1" noChangeAspect="1" noChangeArrowheads="1" noTextEdit="1"/>
          </p:cNvSpPr>
          <p:nvPr>
            <p:ph type="sldImg"/>
          </p:nvPr>
        </p:nvSpPr>
        <p:spPr>
          <a:xfrm>
            <a:off x="1143000" y="685800"/>
            <a:ext cx="4572000" cy="3429000"/>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The PROC</a:t>
            </a:r>
            <a:r>
              <a:rPr lang="en-US" baseline="0" dirty="0">
                <a:latin typeface="Times New Roman" pitchFamily="18" charset="0"/>
              </a:rPr>
              <a:t> PRINT step does not have a FORMAT statement. Why is there one decimal place displayed?  Because at least one value in the column has a non-zero value in the ones or units position.</a:t>
            </a:r>
            <a:endParaRPr lang="en-US" dirty="0">
              <a:latin typeface="Times New Roman" pitchFamily="18" charset="0"/>
            </a:endParaRPr>
          </a:p>
        </p:txBody>
      </p:sp>
    </p:spTree>
    <p:extLst>
      <p:ext uri="{BB962C8B-B14F-4D97-AF65-F5344CB8AC3E}">
        <p14:creationId xmlns:p14="http://schemas.microsoft.com/office/powerpoint/2010/main" val="4026573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27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28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44144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29</a:t>
            </a:fld>
            <a:endParaRPr lang="en-US" sz="1200" dirty="0">
              <a:solidFill>
                <a:prstClr val="black"/>
              </a:solidFill>
            </a:endParaRPr>
          </a:p>
        </p:txBody>
      </p:sp>
    </p:spTree>
    <p:extLst>
      <p:ext uri="{BB962C8B-B14F-4D97-AF65-F5344CB8AC3E}">
        <p14:creationId xmlns:p14="http://schemas.microsoft.com/office/powerpoint/2010/main" val="419303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4AC3306C-F14D-4956-A1E7-7918E93BC2A1}" type="slidenum">
              <a:rPr lang="en-US" sz="1200">
                <a:latin typeface="Times New Roman" pitchFamily="18" charset="0"/>
              </a:rPr>
              <a:pPr/>
              <a:t>3</a:t>
            </a:fld>
            <a:endParaRPr lang="en-US" sz="1200" dirty="0">
              <a:latin typeface="Times New Roman" pitchFamily="18" charset="0"/>
            </a:endParaRPr>
          </a:p>
        </p:txBody>
      </p:sp>
      <p:sp>
        <p:nvSpPr>
          <p:cNvPr id="114691" name="Rectangle 2"/>
          <p:cNvSpPr>
            <a:spLocks noGrp="1" noRot="1" noChangeAspect="1" noChangeArrowheads="1" noTextEdit="1"/>
          </p:cNvSpPr>
          <p:nvPr>
            <p:ph type="sldImg"/>
          </p:nvPr>
        </p:nvSpPr>
        <p:spPr>
          <a:xfrm>
            <a:off x="1143000" y="685800"/>
            <a:ext cx="4572000" cy="34290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2977355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290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30</a:t>
            </a:fld>
            <a:endParaRPr lang="en-US" sz="1200" dirty="0"/>
          </a:p>
        </p:txBody>
      </p:sp>
    </p:spTree>
    <p:extLst>
      <p:ext uri="{BB962C8B-B14F-4D97-AF65-F5344CB8AC3E}">
        <p14:creationId xmlns:p14="http://schemas.microsoft.com/office/powerpoint/2010/main" val="33206179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E2AD553C-1A7A-4AF8-9815-8268C6CDDF1F}" type="slidenum">
              <a:rPr lang="en-US" sz="1200">
                <a:latin typeface="Times New Roman" pitchFamily="18" charset="0"/>
              </a:rPr>
              <a:pPr/>
              <a:t>31</a:t>
            </a:fld>
            <a:endParaRPr lang="en-US" sz="1200" dirty="0">
              <a:latin typeface="Times New Roman" pitchFamily="18" charset="0"/>
            </a:endParaRPr>
          </a:p>
        </p:txBody>
      </p:sp>
      <p:sp>
        <p:nvSpPr>
          <p:cNvPr id="126979" name="Rectangle 2"/>
          <p:cNvSpPr>
            <a:spLocks noGrp="1" noRot="1" noChangeAspect="1" noChangeArrowheads="1" noTextEdit="1"/>
          </p:cNvSpPr>
          <p:nvPr>
            <p:ph type="sldImg"/>
          </p:nvPr>
        </p:nvSpPr>
        <p:spPr>
          <a:xfrm>
            <a:off x="1216025" y="914400"/>
            <a:ext cx="4425950" cy="3319463"/>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20090663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380A0F97-EF0A-4B58-9925-FEAE18C8BF94}" type="slidenum">
              <a:rPr lang="en-US" sz="1200">
                <a:latin typeface="Times New Roman" pitchFamily="18" charset="0"/>
              </a:rPr>
              <a:pPr/>
              <a:t>32</a:t>
            </a:fld>
            <a:endParaRPr lang="en-US" sz="1200" dirty="0">
              <a:latin typeface="Times New Roman" pitchFamily="18" charset="0"/>
            </a:endParaRPr>
          </a:p>
        </p:txBody>
      </p:sp>
      <p:sp>
        <p:nvSpPr>
          <p:cNvPr id="142339" name="Rectangle 2"/>
          <p:cNvSpPr>
            <a:spLocks noGrp="1" noRot="1" noChangeAspect="1" noChangeArrowheads="1" noTextEdit="1"/>
          </p:cNvSpPr>
          <p:nvPr>
            <p:ph type="sldImg"/>
          </p:nvPr>
        </p:nvSpPr>
        <p:spPr>
          <a:xfrm>
            <a:off x="1216025" y="914400"/>
            <a:ext cx="4425950" cy="3319463"/>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The 9 variables in the new data set came from the original data </a:t>
            </a:r>
            <a:r>
              <a:rPr lang="en-US" b="0" dirty="0">
                <a:latin typeface="Times New Roman" pitchFamily="18" charset="0"/>
              </a:rPr>
              <a:t>set,</a:t>
            </a:r>
            <a:r>
              <a:rPr lang="en-US" b="1" dirty="0">
                <a:latin typeface="Times New Roman" pitchFamily="18" charset="0"/>
              </a:rPr>
              <a:t> orion.sales</a:t>
            </a:r>
            <a:r>
              <a:rPr lang="en-US" dirty="0">
                <a:latin typeface="Times New Roman" pitchFamily="18" charset="0"/>
              </a:rPr>
              <a:t>.  The business scenario requires that we subset the variables.  We can use a DROP or KEEP statement to do this. </a:t>
            </a:r>
          </a:p>
        </p:txBody>
      </p:sp>
    </p:spTree>
    <p:extLst>
      <p:ext uri="{BB962C8B-B14F-4D97-AF65-F5344CB8AC3E}">
        <p14:creationId xmlns:p14="http://schemas.microsoft.com/office/powerpoint/2010/main" val="2021402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E03F85E5-AD7F-4277-9A7A-6663D83240BA}" type="slidenum">
              <a:rPr lang="en-US" sz="1200">
                <a:latin typeface="Times New Roman" pitchFamily="18" charset="0"/>
              </a:rPr>
              <a:pPr/>
              <a:t>33</a:t>
            </a:fld>
            <a:endParaRPr lang="en-US" sz="1200" dirty="0">
              <a:latin typeface="Times New Roman" pitchFamily="18" charset="0"/>
            </a:endParaRPr>
          </a:p>
        </p:txBody>
      </p:sp>
      <p:sp>
        <p:nvSpPr>
          <p:cNvPr id="143363" name="Rectangle 2"/>
          <p:cNvSpPr>
            <a:spLocks noGrp="1" noRot="1" noChangeAspect="1" noChangeArrowheads="1" noTextEdit="1"/>
          </p:cNvSpPr>
          <p:nvPr>
            <p:ph type="sldImg"/>
          </p:nvPr>
        </p:nvSpPr>
        <p:spPr>
          <a:xfrm>
            <a:off x="1109663" y="674688"/>
            <a:ext cx="4502150" cy="3378200"/>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The DROP statement begins with</a:t>
            </a:r>
            <a:r>
              <a:rPr lang="en-US" baseline="0" dirty="0">
                <a:latin typeface="Times New Roman" pitchFamily="18" charset="0"/>
              </a:rPr>
              <a:t> the keyword DROP followed by a space-separated list of variables that are to be</a:t>
            </a:r>
            <a:r>
              <a:rPr lang="en-US" dirty="0">
                <a:latin typeface="Times New Roman" pitchFamily="18" charset="0"/>
              </a:rPr>
              <a:t> dropped from the output data set.  It has no effect on the input data set.  Orion.sales has 9 variables.  We are adding 1 and dropping 4.  9+1-4=6</a:t>
            </a:r>
          </a:p>
          <a:p>
            <a:endParaRPr lang="en-US" dirty="0">
              <a:latin typeface="Times New Roman" pitchFamily="18" charset="0"/>
            </a:endParaRPr>
          </a:p>
          <a:p>
            <a:r>
              <a:rPr lang="en-US" dirty="0">
                <a:latin typeface="Times New Roman" pitchFamily="18" charset="0"/>
              </a:rPr>
              <a:t>Notes: DROP is a compile-time only statement.</a:t>
            </a:r>
          </a:p>
        </p:txBody>
      </p:sp>
    </p:spTree>
    <p:extLst>
      <p:ext uri="{BB962C8B-B14F-4D97-AF65-F5344CB8AC3E}">
        <p14:creationId xmlns:p14="http://schemas.microsoft.com/office/powerpoint/2010/main" val="3946816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42A40E42-9C54-4340-A42F-80E4080EAC5F}" type="slidenum">
              <a:rPr lang="en-US" sz="1200">
                <a:latin typeface="Times New Roman" pitchFamily="18" charset="0"/>
              </a:rPr>
              <a:pPr/>
              <a:t>34</a:t>
            </a:fld>
            <a:endParaRPr lang="en-US" sz="1200" dirty="0">
              <a:latin typeface="Times New Roman" pitchFamily="18" charset="0"/>
            </a:endParaRPr>
          </a:p>
        </p:txBody>
      </p:sp>
      <p:sp>
        <p:nvSpPr>
          <p:cNvPr id="144387" name="Rectangle 2"/>
          <p:cNvSpPr>
            <a:spLocks noGrp="1" noRot="1" noChangeAspect="1" noChangeArrowheads="1" noTextEdit="1"/>
          </p:cNvSpPr>
          <p:nvPr>
            <p:ph type="sldImg"/>
          </p:nvPr>
        </p:nvSpPr>
        <p:spPr>
          <a:xfrm>
            <a:off x="1216025" y="914400"/>
            <a:ext cx="4425950" cy="3319463"/>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This PROC PRINT step lists</a:t>
            </a:r>
            <a:r>
              <a:rPr lang="en-US" baseline="0" dirty="0">
                <a:latin typeface="Times New Roman" pitchFamily="18" charset="0"/>
              </a:rPr>
              <a:t> ALL the variable in the new data set. Notice that id only includes the variables that were not listed in the DROP statement.</a:t>
            </a:r>
            <a:endParaRPr lang="en-US" dirty="0">
              <a:latin typeface="Times New Roman" pitchFamily="18" charset="0"/>
            </a:endParaRPr>
          </a:p>
        </p:txBody>
      </p:sp>
    </p:spTree>
    <p:extLst>
      <p:ext uri="{BB962C8B-B14F-4D97-AF65-F5344CB8AC3E}">
        <p14:creationId xmlns:p14="http://schemas.microsoft.com/office/powerpoint/2010/main" val="27040291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11E7CBC0-FB4C-486C-A251-469DE5831D17}" type="slidenum">
              <a:rPr lang="en-US" sz="1200">
                <a:latin typeface="Times New Roman" pitchFamily="18" charset="0"/>
              </a:rPr>
              <a:pPr/>
              <a:t>35</a:t>
            </a:fld>
            <a:endParaRPr lang="en-US" sz="1200" dirty="0">
              <a:latin typeface="Times New Roman" pitchFamily="18" charset="0"/>
            </a:endParaRPr>
          </a:p>
        </p:txBody>
      </p:sp>
      <p:sp>
        <p:nvSpPr>
          <p:cNvPr id="145411" name="Rectangle 2"/>
          <p:cNvSpPr>
            <a:spLocks noGrp="1" noRot="1" noChangeAspect="1" noChangeArrowheads="1" noTextEdit="1"/>
          </p:cNvSpPr>
          <p:nvPr>
            <p:ph type="sldImg"/>
          </p:nvPr>
        </p:nvSpPr>
        <p:spPr>
          <a:xfrm>
            <a:off x="1216025" y="914400"/>
            <a:ext cx="4425950" cy="3319463"/>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The KEEP statement is used to specify the variables that are to be written to the output data set.  It begins with the keyword KEEP followed by a space-separated list of variable to be written to the new data</a:t>
            </a:r>
            <a:r>
              <a:rPr lang="en-US" baseline="0" dirty="0">
                <a:latin typeface="Times New Roman" pitchFamily="18" charset="0"/>
              </a:rPr>
              <a:t> set.  KEEP </a:t>
            </a:r>
            <a:r>
              <a:rPr lang="en-US" dirty="0">
                <a:latin typeface="Times New Roman" pitchFamily="18" charset="0"/>
              </a:rPr>
              <a:t>has no effect on the input data set. </a:t>
            </a:r>
          </a:p>
          <a:p>
            <a:endParaRPr lang="en-US" dirty="0">
              <a:latin typeface="Times New Roman" pitchFamily="18" charset="0"/>
            </a:endParaRPr>
          </a:p>
          <a:p>
            <a:r>
              <a:rPr lang="en-US" dirty="0">
                <a:latin typeface="Times New Roman" pitchFamily="18" charset="0"/>
              </a:rPr>
              <a:t>Notes: KEEP is a compile-time only statement.</a:t>
            </a:r>
          </a:p>
          <a:p>
            <a:r>
              <a:rPr lang="en-US" dirty="0">
                <a:latin typeface="Times New Roman" pitchFamily="18" charset="0"/>
              </a:rPr>
              <a:t> </a:t>
            </a:r>
          </a:p>
        </p:txBody>
      </p:sp>
    </p:spTree>
    <p:extLst>
      <p:ext uri="{BB962C8B-B14F-4D97-AF65-F5344CB8AC3E}">
        <p14:creationId xmlns:p14="http://schemas.microsoft.com/office/powerpoint/2010/main" val="3346577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11E7CBC0-FB4C-486C-A251-469DE5831D17}" type="slidenum">
              <a:rPr lang="en-US" sz="1200">
                <a:latin typeface="Times New Roman" pitchFamily="18" charset="0"/>
              </a:rPr>
              <a:pPr/>
              <a:t>36</a:t>
            </a:fld>
            <a:endParaRPr lang="en-US" sz="1200" dirty="0">
              <a:latin typeface="Times New Roman" pitchFamily="18" charset="0"/>
            </a:endParaRPr>
          </a:p>
        </p:txBody>
      </p:sp>
      <p:sp>
        <p:nvSpPr>
          <p:cNvPr id="145411" name="Rectangle 2"/>
          <p:cNvSpPr>
            <a:spLocks noGrp="1" noRot="1" noChangeAspect="1" noChangeArrowheads="1" noTextEdit="1"/>
          </p:cNvSpPr>
          <p:nvPr>
            <p:ph type="sldImg"/>
          </p:nvPr>
        </p:nvSpPr>
        <p:spPr>
          <a:xfrm>
            <a:off x="1216025" y="914400"/>
            <a:ext cx="4425950" cy="3319463"/>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The KEEP statement is used to specify the variables that are to be written to the output data set.  It begins with the keyword KEEP followed by a space-separated list of variable to be written to the new data</a:t>
            </a:r>
            <a:r>
              <a:rPr lang="en-US" baseline="0" dirty="0">
                <a:latin typeface="Times New Roman" pitchFamily="18" charset="0"/>
              </a:rPr>
              <a:t> set.  KEEP </a:t>
            </a:r>
            <a:r>
              <a:rPr lang="en-US" dirty="0">
                <a:latin typeface="Times New Roman" pitchFamily="18" charset="0"/>
              </a:rPr>
              <a:t>has no effect on the input data set. </a:t>
            </a:r>
          </a:p>
          <a:p>
            <a:endParaRPr lang="en-US" dirty="0">
              <a:latin typeface="Times New Roman" pitchFamily="18" charset="0"/>
            </a:endParaRPr>
          </a:p>
          <a:p>
            <a:r>
              <a:rPr lang="en-US" dirty="0">
                <a:latin typeface="Times New Roman" pitchFamily="18" charset="0"/>
              </a:rPr>
              <a:t>Notes: KEEP is a compile-time only statement.</a:t>
            </a:r>
          </a:p>
          <a:p>
            <a:r>
              <a:rPr lang="en-US" dirty="0">
                <a:latin typeface="Times New Roman" pitchFamily="18" charset="0"/>
              </a:rPr>
              <a:t> </a:t>
            </a:r>
          </a:p>
        </p:txBody>
      </p:sp>
    </p:spTree>
    <p:extLst>
      <p:ext uri="{BB962C8B-B14F-4D97-AF65-F5344CB8AC3E}">
        <p14:creationId xmlns:p14="http://schemas.microsoft.com/office/powerpoint/2010/main" val="697928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778B2CED-343E-4639-824D-AAD6A911B9FB}" type="slidenum">
              <a:rPr lang="en-US" sz="1200">
                <a:latin typeface="Times New Roman" pitchFamily="18" charset="0"/>
              </a:rPr>
              <a:pPr/>
              <a:t>37</a:t>
            </a:fld>
            <a:endParaRPr lang="en-US" sz="1200" dirty="0">
              <a:latin typeface="Times New Roman" pitchFamily="18" charset="0"/>
            </a:endParaRPr>
          </a:p>
        </p:txBody>
      </p:sp>
      <p:sp>
        <p:nvSpPr>
          <p:cNvPr id="146435" name="Rectangle 2"/>
          <p:cNvSpPr>
            <a:spLocks noGrp="1" noRot="1" noChangeAspect="1" noChangeArrowheads="1" noTextEdit="1"/>
          </p:cNvSpPr>
          <p:nvPr>
            <p:ph type="sldImg"/>
          </p:nvPr>
        </p:nvSpPr>
        <p:spPr>
          <a:xfrm>
            <a:off x="1216025" y="914400"/>
            <a:ext cx="4425950" cy="3319463"/>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The KEEP or DROP statements</a:t>
            </a:r>
            <a:r>
              <a:rPr lang="en-US" baseline="0" dirty="0">
                <a:latin typeface="Times New Roman" pitchFamily="18" charset="0"/>
              </a:rPr>
              <a:t> can be used to produce the same output data set. </a:t>
            </a:r>
            <a:endParaRPr lang="en-US" dirty="0">
              <a:latin typeface="Times New Roman" pitchFamily="18" charset="0"/>
            </a:endParaRPr>
          </a:p>
        </p:txBody>
      </p:sp>
    </p:spTree>
    <p:extLst>
      <p:ext uri="{BB962C8B-B14F-4D97-AF65-F5344CB8AC3E}">
        <p14:creationId xmlns:p14="http://schemas.microsoft.com/office/powerpoint/2010/main" val="1904288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38</a:t>
            </a:fld>
            <a:endParaRPr lang="en-US" sz="1200" dirty="0">
              <a:solidFill>
                <a:prstClr val="black"/>
              </a:solidFill>
            </a:endParaRPr>
          </a:p>
        </p:txBody>
      </p:sp>
    </p:spTree>
    <p:extLst>
      <p:ext uri="{BB962C8B-B14F-4D97-AF65-F5344CB8AC3E}">
        <p14:creationId xmlns:p14="http://schemas.microsoft.com/office/powerpoint/2010/main" val="4151863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7FCEBB-EFBF-4F47-AA66-B43EA68CFCD3}" type="slidenum">
              <a:rPr lang="en-US" smtClean="0"/>
              <a:pPr/>
              <a:t>39</a:t>
            </a:fld>
            <a:endParaRPr lang="en-US" dirty="0"/>
          </a:p>
        </p:txBody>
      </p:sp>
    </p:spTree>
    <p:extLst>
      <p:ext uri="{BB962C8B-B14F-4D97-AF65-F5344CB8AC3E}">
        <p14:creationId xmlns:p14="http://schemas.microsoft.com/office/powerpoint/2010/main" val="3642177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1109663" y="674688"/>
            <a:ext cx="4502150" cy="3378200"/>
          </a:xfrm>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Information</a:t>
            </a:r>
            <a:r>
              <a:rPr lang="en-US" baseline="0" dirty="0">
                <a:latin typeface="Times New Roman" pitchFamily="18" charset="0"/>
              </a:rPr>
              <a:t> about Orion star US and Australian sales employees is currently stored in </a:t>
            </a:r>
            <a:r>
              <a:rPr lang="en-US" dirty="0">
                <a:latin typeface="Times New Roman" pitchFamily="18" charset="0"/>
              </a:rPr>
              <a:t>a SAS data set, an Excel spreadsheet and a raw data file.</a:t>
            </a: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7618E74A-8F77-483C-9CE9-A5D36FD76537}" type="slidenum">
              <a:rPr lang="en-US" sz="1200">
                <a:latin typeface="Times New Roman" pitchFamily="18" charset="0"/>
              </a:rPr>
              <a:pPr/>
              <a:t>4</a:t>
            </a:fld>
            <a:endParaRPr lang="en-US" sz="1200" dirty="0">
              <a:latin typeface="Times New Roman" pitchFamily="18" charset="0"/>
            </a:endParaRPr>
          </a:p>
        </p:txBody>
      </p:sp>
    </p:spTree>
    <p:extLst>
      <p:ext uri="{BB962C8B-B14F-4D97-AF65-F5344CB8AC3E}">
        <p14:creationId xmlns:p14="http://schemas.microsoft.com/office/powerpoint/2010/main" val="1313031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7FCEBB-EFBF-4F47-AA66-B43EA68CFCD3}" type="slidenum">
              <a:rPr lang="en-US" smtClean="0"/>
              <a:pPr/>
              <a:t>40</a:t>
            </a:fld>
            <a:endParaRPr lang="en-US" dirty="0"/>
          </a:p>
        </p:txBody>
      </p:sp>
    </p:spTree>
    <p:extLst>
      <p:ext uri="{BB962C8B-B14F-4D97-AF65-F5344CB8AC3E}">
        <p14:creationId xmlns:p14="http://schemas.microsoft.com/office/powerpoint/2010/main" val="22877861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IG: During the compilation phase, SAS</a:t>
            </a:r>
          </a:p>
          <a:p>
            <a:pPr>
              <a:buFont typeface="Arial" pitchFamily="34" charset="0"/>
              <a:buChar char="•"/>
            </a:pPr>
            <a:r>
              <a:rPr lang="en-US" dirty="0"/>
              <a:t>checks the syntax of the DATA step statements</a:t>
            </a:r>
          </a:p>
          <a:p>
            <a:pPr>
              <a:buFont typeface="Arial" pitchFamily="34" charset="0"/>
              <a:buChar char="•"/>
            </a:pPr>
            <a:r>
              <a:rPr lang="en-US" dirty="0"/>
              <a:t>creates a program data vector (PDV) to hold the current observation</a:t>
            </a:r>
          </a:p>
          <a:p>
            <a:pPr>
              <a:buFont typeface="Arial" pitchFamily="34" charset="0"/>
              <a:buChar char="•"/>
            </a:pPr>
            <a:r>
              <a:rPr lang="en-US" dirty="0"/>
              <a:t>creates the descriptor portion of the new data set.</a:t>
            </a:r>
          </a:p>
          <a:p>
            <a:endParaRPr lang="en-US" dirty="0"/>
          </a:p>
        </p:txBody>
      </p:sp>
      <p:sp>
        <p:nvSpPr>
          <p:cNvPr id="4" name="Slide Number Placeholder 3"/>
          <p:cNvSpPr>
            <a:spLocks noGrp="1"/>
          </p:cNvSpPr>
          <p:nvPr>
            <p:ph type="sldNum" sz="quarter" idx="10"/>
          </p:nvPr>
        </p:nvSpPr>
        <p:spPr/>
        <p:txBody>
          <a:bodyPr/>
          <a:lstStyle/>
          <a:p>
            <a:fld id="{270B7704-49E3-4457-A1DF-19CDD6CD196F}" type="slidenum">
              <a:rPr lang="en-US" smtClean="0"/>
              <a:pPr/>
              <a:t>41</a:t>
            </a:fld>
            <a:endParaRPr lang="en-US" dirty="0"/>
          </a:p>
        </p:txBody>
      </p:sp>
    </p:spTree>
    <p:extLst>
      <p:ext uri="{BB962C8B-B14F-4D97-AF65-F5344CB8AC3E}">
        <p14:creationId xmlns:p14="http://schemas.microsoft.com/office/powerpoint/2010/main" val="8227487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747CE532-E5A5-483B-B72A-FED3F20133BA}" type="slidenum">
              <a:rPr lang="en-US" sz="1200">
                <a:latin typeface="Times New Roman" pitchFamily="18" charset="0"/>
              </a:rPr>
              <a:pPr/>
              <a:t>42</a:t>
            </a:fld>
            <a:endParaRPr lang="en-US" sz="1200" dirty="0">
              <a:latin typeface="Times New Roman" pitchFamily="18" charset="0"/>
            </a:endParaRPr>
          </a:p>
        </p:txBody>
      </p:sp>
      <p:sp>
        <p:nvSpPr>
          <p:cNvPr id="147459" name="Rectangle 2"/>
          <p:cNvSpPr>
            <a:spLocks noGrp="1" noRot="1" noChangeAspect="1" noChangeArrowheads="1" noTextEdit="1"/>
          </p:cNvSpPr>
          <p:nvPr>
            <p:ph type="sldImg"/>
          </p:nvPr>
        </p:nvSpPr>
        <p:spPr>
          <a:xfrm>
            <a:off x="1216025" y="914400"/>
            <a:ext cx="4425950" cy="3319463"/>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Lets go through the compilation and execution processes. </a:t>
            </a:r>
          </a:p>
        </p:txBody>
      </p:sp>
    </p:spTree>
    <p:extLst>
      <p:ext uri="{BB962C8B-B14F-4D97-AF65-F5344CB8AC3E}">
        <p14:creationId xmlns:p14="http://schemas.microsoft.com/office/powerpoint/2010/main" val="31034892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1EACD03D-D18E-4467-8552-4D71588FF5A4}" type="slidenum">
              <a:rPr lang="en-US" sz="1200">
                <a:latin typeface="Times New Roman" pitchFamily="18" charset="0"/>
              </a:rPr>
              <a:pPr/>
              <a:t>43</a:t>
            </a:fld>
            <a:endParaRPr lang="en-US" sz="1200" dirty="0">
              <a:latin typeface="Times New Roman" pitchFamily="18" charset="0"/>
            </a:endParaRPr>
          </a:p>
        </p:txBody>
      </p:sp>
      <p:sp>
        <p:nvSpPr>
          <p:cNvPr id="148483" name="Rectangle 2"/>
          <p:cNvSpPr>
            <a:spLocks noGrp="1" noRot="1" noChangeAspect="1" noChangeArrowheads="1" noTextEdit="1"/>
          </p:cNvSpPr>
          <p:nvPr>
            <p:ph type="sldImg"/>
          </p:nvPr>
        </p:nvSpPr>
        <p:spPr>
          <a:xfrm>
            <a:off x="1216025" y="914400"/>
            <a:ext cx="4425950" cy="3319463"/>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1085386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6CDF4E6E-6068-4997-97CA-24CC4D373CC0}" type="slidenum">
              <a:rPr lang="en-US" sz="1200">
                <a:latin typeface="Times New Roman" pitchFamily="18" charset="0"/>
              </a:rPr>
              <a:pPr/>
              <a:t>44</a:t>
            </a:fld>
            <a:endParaRPr lang="en-US" sz="1200" dirty="0">
              <a:latin typeface="Times New Roman" pitchFamily="18" charset="0"/>
            </a:endParaRPr>
          </a:p>
        </p:txBody>
      </p:sp>
      <p:sp>
        <p:nvSpPr>
          <p:cNvPr id="149507" name="Rectangle 2"/>
          <p:cNvSpPr>
            <a:spLocks noGrp="1" noRot="1" noChangeAspect="1" noChangeArrowheads="1" noTextEdit="1"/>
          </p:cNvSpPr>
          <p:nvPr>
            <p:ph type="sldImg"/>
          </p:nvPr>
        </p:nvSpPr>
        <p:spPr>
          <a:xfrm>
            <a:off x="1216025" y="914400"/>
            <a:ext cx="4425950" cy="3319463"/>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3561513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3A86785E-3BA2-492C-A9BF-47F36C28FF79}" type="slidenum">
              <a:rPr lang="en-US" sz="1200">
                <a:latin typeface="Times New Roman" pitchFamily="18" charset="0"/>
              </a:rPr>
              <a:pPr/>
              <a:t>45</a:t>
            </a:fld>
            <a:endParaRPr lang="en-US" sz="1200" dirty="0">
              <a:latin typeface="Times New Roman" pitchFamily="18" charset="0"/>
            </a:endParaRPr>
          </a:p>
        </p:txBody>
      </p:sp>
      <p:sp>
        <p:nvSpPr>
          <p:cNvPr id="150531" name="Rectangle 2"/>
          <p:cNvSpPr>
            <a:spLocks noGrp="1" noRot="1" noChangeAspect="1" noChangeArrowheads="1" noTextEdit="1"/>
          </p:cNvSpPr>
          <p:nvPr>
            <p:ph type="sldImg"/>
          </p:nvPr>
        </p:nvSpPr>
        <p:spPr>
          <a:xfrm>
            <a:off x="1216025" y="914400"/>
            <a:ext cx="4425950" cy="3319463"/>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6594100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49755B70-01FB-4EEF-AEA0-2F61F957F229}" type="slidenum">
              <a:rPr lang="en-US" sz="1200">
                <a:latin typeface="Times New Roman" pitchFamily="18" charset="0"/>
              </a:rPr>
              <a:pPr/>
              <a:t>46</a:t>
            </a:fld>
            <a:endParaRPr lang="en-US" sz="1200" dirty="0">
              <a:latin typeface="Times New Roman" pitchFamily="18" charset="0"/>
            </a:endParaRPr>
          </a:p>
        </p:txBody>
      </p:sp>
      <p:sp>
        <p:nvSpPr>
          <p:cNvPr id="151555" name="Rectangle 2"/>
          <p:cNvSpPr>
            <a:spLocks noGrp="1" noRot="1" noChangeAspect="1" noChangeArrowheads="1" noTextEdit="1"/>
          </p:cNvSpPr>
          <p:nvPr>
            <p:ph type="sldImg"/>
          </p:nvPr>
        </p:nvSpPr>
        <p:spPr>
          <a:xfrm>
            <a:off x="1216025" y="914400"/>
            <a:ext cx="4425950" cy="3319463"/>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7833552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9663" y="674688"/>
            <a:ext cx="4502150" cy="3378200"/>
          </a:xfrm>
        </p:spPr>
      </p:sp>
      <p:sp>
        <p:nvSpPr>
          <p:cNvPr id="3" name="Notes Placeholder 2"/>
          <p:cNvSpPr>
            <a:spLocks noGrp="1"/>
          </p:cNvSpPr>
          <p:nvPr>
            <p:ph type="body" idx="1"/>
          </p:nvPr>
        </p:nvSpPr>
        <p:spPr/>
        <p:txBody>
          <a:bodyPr/>
          <a:lstStyle/>
          <a:p>
            <a:pPr eaLnBrk="1" hangingPunct="1"/>
            <a:r>
              <a:rPr lang="en-US" dirty="0">
                <a:latin typeface="Times New Roman" pitchFamily="18" charset="0"/>
              </a:rPr>
              <a:t>IG: If the DATA step compiles successfully, then the </a:t>
            </a:r>
            <a:r>
              <a:rPr lang="en-US" b="1" dirty="0">
                <a:latin typeface="Times New Roman" pitchFamily="18" charset="0"/>
              </a:rPr>
              <a:t>execution phase</a:t>
            </a:r>
            <a:r>
              <a:rPr lang="en-US" dirty="0">
                <a:latin typeface="Times New Roman" pitchFamily="18" charset="0"/>
              </a:rPr>
              <a:t> begins. During the execution phase, the DATA step reads the observations from the input data set and creates observations in the data portion of the output data set. By default the DATA step executes once for each observation in the input data set. </a:t>
            </a:r>
          </a:p>
          <a:p>
            <a:endParaRPr lang="en-US" dirty="0"/>
          </a:p>
        </p:txBody>
      </p:sp>
      <p:sp>
        <p:nvSpPr>
          <p:cNvPr id="4" name="Slide Number Placeholder 3"/>
          <p:cNvSpPr>
            <a:spLocks noGrp="1"/>
          </p:cNvSpPr>
          <p:nvPr>
            <p:ph type="sldNum" sz="quarter" idx="10"/>
          </p:nvPr>
        </p:nvSpPr>
        <p:spPr/>
        <p:txBody>
          <a:bodyPr/>
          <a:lstStyle/>
          <a:p>
            <a:fld id="{270B7704-49E3-4457-A1DF-19CDD6CD196F}" type="slidenum">
              <a:rPr lang="en-US" smtClean="0"/>
              <a:pPr/>
              <a:t>47</a:t>
            </a:fld>
            <a:endParaRPr lang="en-US" dirty="0"/>
          </a:p>
        </p:txBody>
      </p:sp>
    </p:spTree>
    <p:extLst>
      <p:ext uri="{BB962C8B-B14F-4D97-AF65-F5344CB8AC3E}">
        <p14:creationId xmlns:p14="http://schemas.microsoft.com/office/powerpoint/2010/main" val="8227487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1B5D2FE3-9DE0-476E-9AB5-D119C4ABF7B5}" type="slidenum">
              <a:rPr lang="en-US" sz="1200">
                <a:latin typeface="Times New Roman" pitchFamily="18" charset="0"/>
              </a:rPr>
              <a:pPr/>
              <a:t>48</a:t>
            </a:fld>
            <a:endParaRPr lang="en-US" sz="1200" dirty="0">
              <a:latin typeface="Times New Roman" pitchFamily="18" charset="0"/>
            </a:endParaRPr>
          </a:p>
        </p:txBody>
      </p:sp>
      <p:sp>
        <p:nvSpPr>
          <p:cNvPr id="152579" name="Rectangle 2"/>
          <p:cNvSpPr>
            <a:spLocks noGrp="1" noRot="1" noChangeAspect="1" noChangeArrowheads="1" noTextEdit="1"/>
          </p:cNvSpPr>
          <p:nvPr>
            <p:ph type="sldImg"/>
          </p:nvPr>
        </p:nvSpPr>
        <p:spPr>
          <a:xfrm>
            <a:off x="1109663" y="674688"/>
            <a:ext cx="4502150" cy="3378200"/>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IG: At the start of the Execution</a:t>
            </a:r>
            <a:r>
              <a:rPr lang="en-US" baseline="0" noProof="1">
                <a:latin typeface="Times New Roman" pitchFamily="18" charset="0"/>
              </a:rPr>
              <a:t> phase, </a:t>
            </a:r>
            <a:r>
              <a:rPr lang="en-US" noProof="1">
                <a:latin typeface="Times New Roman" pitchFamily="18" charset="0"/>
              </a:rPr>
              <a:t>SAS initializes the</a:t>
            </a:r>
            <a:r>
              <a:rPr lang="en-US" baseline="0" noProof="1">
                <a:latin typeface="Times New Roman" pitchFamily="18" charset="0"/>
              </a:rPr>
              <a:t> Program Data Vector to missing.  Remember, missing character values display as blank and missing numeric values display as a period or dot.</a:t>
            </a:r>
            <a:endParaRPr lang="en-US" noProof="1">
              <a:latin typeface="Times New Roman" pitchFamily="18" charset="0"/>
            </a:endParaRPr>
          </a:p>
        </p:txBody>
      </p:sp>
    </p:spTree>
    <p:extLst>
      <p:ext uri="{BB962C8B-B14F-4D97-AF65-F5344CB8AC3E}">
        <p14:creationId xmlns:p14="http://schemas.microsoft.com/office/powerpoint/2010/main" val="1120242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780BF265-AAD4-413C-92BB-87241DFB88E2}" type="slidenum">
              <a:rPr lang="en-US" sz="1200">
                <a:latin typeface="Times New Roman" pitchFamily="18" charset="0"/>
              </a:rPr>
              <a:pPr/>
              <a:t>49</a:t>
            </a:fld>
            <a:endParaRPr lang="en-US" sz="1200" dirty="0">
              <a:latin typeface="Times New Roman" pitchFamily="18" charset="0"/>
            </a:endParaRPr>
          </a:p>
        </p:txBody>
      </p:sp>
      <p:sp>
        <p:nvSpPr>
          <p:cNvPr id="153603" name="Rectangle 2"/>
          <p:cNvSpPr>
            <a:spLocks noGrp="1" noRot="1" noChangeAspect="1" noChangeArrowheads="1" noTextEdit="1"/>
          </p:cNvSpPr>
          <p:nvPr>
            <p:ph type="sldImg"/>
          </p:nvPr>
        </p:nvSpPr>
        <p:spPr>
          <a:xfrm>
            <a:off x="1109663" y="674688"/>
            <a:ext cx="4502150" cy="3378200"/>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IG: When the SET statament executes, SAS reads the</a:t>
            </a:r>
            <a:r>
              <a:rPr lang="en-US" baseline="0" noProof="1">
                <a:latin typeface="Times New Roman" pitchFamily="18" charset="0"/>
              </a:rPr>
              <a:t> first observation from </a:t>
            </a:r>
            <a:r>
              <a:rPr lang="en-US" b="1" baseline="0" noProof="1">
                <a:latin typeface="Times New Roman" pitchFamily="18" charset="0"/>
              </a:rPr>
              <a:t>orion.sales</a:t>
            </a:r>
            <a:r>
              <a:rPr lang="en-US" baseline="0" noProof="1">
                <a:latin typeface="Times New Roman" pitchFamily="18" charset="0"/>
              </a:rPr>
              <a:t> into the Program Data Vector. Notice that </a:t>
            </a:r>
            <a:r>
              <a:rPr lang="en-US" b="1" baseline="0" noProof="1">
                <a:latin typeface="Times New Roman" pitchFamily="18" charset="0"/>
              </a:rPr>
              <a:t>Bonus</a:t>
            </a:r>
            <a:r>
              <a:rPr lang="en-US" baseline="0" noProof="1">
                <a:latin typeface="Times New Roman" pitchFamily="18" charset="0"/>
              </a:rPr>
              <a:t> is still missing because it does not come from the inpout data set. It is a new variable being created in this DATA step.</a:t>
            </a:r>
            <a:endParaRPr lang="en-US" noProof="1">
              <a:latin typeface="Times New Roman" pitchFamily="18" charset="0"/>
            </a:endParaRPr>
          </a:p>
        </p:txBody>
      </p:sp>
    </p:spTree>
    <p:extLst>
      <p:ext uri="{BB962C8B-B14F-4D97-AF65-F5344CB8AC3E}">
        <p14:creationId xmlns:p14="http://schemas.microsoft.com/office/powerpoint/2010/main" val="329524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defTabSz="914310">
              <a:defRPr/>
            </a:pPr>
            <a:r>
              <a:rPr lang="sv-SE" dirty="0">
                <a:latin typeface="Times New Roman" pitchFamily="18" charset="0"/>
              </a:rPr>
              <a:t>IG: To create a new SAS data set, you start with an existing data source known as input data. Your input data might be a SAS data set or a raw data</a:t>
            </a:r>
            <a:r>
              <a:rPr lang="sv-SE" baseline="0" dirty="0">
                <a:latin typeface="Times New Roman" pitchFamily="18" charset="0"/>
              </a:rPr>
              <a:t> file</a:t>
            </a:r>
            <a:r>
              <a:rPr lang="sv-SE" dirty="0">
                <a:latin typeface="Times New Roman" pitchFamily="18" charset="0"/>
              </a:rPr>
              <a:t>. Your input data could also be a Microsoft Excel worksheet if you have a license for the appropriate </a:t>
            </a:r>
            <a:r>
              <a:rPr lang="sv-SE" baseline="0" dirty="0">
                <a:latin typeface="Times New Roman" pitchFamily="18" charset="0"/>
              </a:rPr>
              <a:t>SAS/Access  product</a:t>
            </a:r>
            <a:r>
              <a:rPr lang="sv-SE" dirty="0">
                <a:latin typeface="Times New Roman" pitchFamily="18" charset="0"/>
              </a:rPr>
              <a:t>. A DATA</a:t>
            </a:r>
            <a:r>
              <a:rPr lang="sv-SE" baseline="0" dirty="0">
                <a:latin typeface="Times New Roman" pitchFamily="18" charset="0"/>
              </a:rPr>
              <a:t> step reads the input data and creates a new SAS </a:t>
            </a:r>
            <a:r>
              <a:rPr lang="sv-SE" dirty="0">
                <a:latin typeface="Times New Roman" pitchFamily="18" charset="0"/>
              </a:rPr>
              <a:t>data set. </a:t>
            </a:r>
          </a:p>
          <a:p>
            <a:endParaRPr lang="en-US" dirty="0"/>
          </a:p>
        </p:txBody>
      </p:sp>
      <p:sp>
        <p:nvSpPr>
          <p:cNvPr id="4" name="Slide Number Placeholder 3"/>
          <p:cNvSpPr>
            <a:spLocks noGrp="1"/>
          </p:cNvSpPr>
          <p:nvPr>
            <p:ph type="sldNum" sz="quarter" idx="10"/>
          </p:nvPr>
        </p:nvSpPr>
        <p:spPr/>
        <p:txBody>
          <a:bodyPr/>
          <a:lstStyle/>
          <a:p>
            <a:fld id="{270B7704-49E3-4457-A1DF-19CDD6CD196F}" type="slidenum">
              <a:rPr lang="en-US" smtClean="0"/>
              <a:pPr/>
              <a:t>5</a:t>
            </a:fld>
            <a:endParaRPr lang="en-US" dirty="0"/>
          </a:p>
        </p:txBody>
      </p:sp>
    </p:spTree>
    <p:extLst>
      <p:ext uri="{BB962C8B-B14F-4D97-AF65-F5344CB8AC3E}">
        <p14:creationId xmlns:p14="http://schemas.microsoft.com/office/powerpoint/2010/main" val="17505759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4CF835CB-A7BA-47B6-9A05-FDB918B44974}" type="slidenum">
              <a:rPr lang="en-US" sz="1200">
                <a:latin typeface="Times New Roman" pitchFamily="18" charset="0"/>
              </a:rPr>
              <a:pPr/>
              <a:t>50</a:t>
            </a:fld>
            <a:endParaRPr lang="en-US" sz="1200" dirty="0">
              <a:latin typeface="Times New Roman" pitchFamily="18" charset="0"/>
            </a:endParaRPr>
          </a:p>
        </p:txBody>
      </p:sp>
      <p:sp>
        <p:nvSpPr>
          <p:cNvPr id="154627" name="Rectangle 2"/>
          <p:cNvSpPr>
            <a:spLocks noGrp="1" noRot="1" noChangeAspect="1" noChangeArrowheads="1" noTextEdit="1"/>
          </p:cNvSpPr>
          <p:nvPr>
            <p:ph type="sldImg"/>
          </p:nvPr>
        </p:nvSpPr>
        <p:spPr>
          <a:xfrm>
            <a:off x="1109663" y="674688"/>
            <a:ext cx="4502150" cy="3378200"/>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IG: Bonus is assigned a value when the assignment</a:t>
            </a:r>
            <a:r>
              <a:rPr lang="en-US" baseline="0" noProof="1">
                <a:latin typeface="Times New Roman" pitchFamily="18" charset="0"/>
              </a:rPr>
              <a:t> statement executes.</a:t>
            </a:r>
            <a:endParaRPr lang="en-US" noProof="1">
              <a:latin typeface="Times New Roman" pitchFamily="18" charset="0"/>
            </a:endParaRPr>
          </a:p>
        </p:txBody>
      </p:sp>
    </p:spTree>
    <p:extLst>
      <p:ext uri="{BB962C8B-B14F-4D97-AF65-F5344CB8AC3E}">
        <p14:creationId xmlns:p14="http://schemas.microsoft.com/office/powerpoint/2010/main" val="5806151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A20E4A98-1C6C-4122-AA5B-CEC2DCF7653D}" type="slidenum">
              <a:rPr lang="en-US" sz="1200">
                <a:latin typeface="Times New Roman" pitchFamily="18" charset="0"/>
              </a:rPr>
              <a:pPr/>
              <a:t>51</a:t>
            </a:fld>
            <a:endParaRPr lang="en-US" sz="1200" dirty="0">
              <a:latin typeface="Times New Roman" pitchFamily="18" charset="0"/>
            </a:endParaRPr>
          </a:p>
        </p:txBody>
      </p:sp>
      <p:sp>
        <p:nvSpPr>
          <p:cNvPr id="155651" name="Rectangle 2"/>
          <p:cNvSpPr>
            <a:spLocks noGrp="1" noRot="1" noChangeAspect="1" noChangeArrowheads="1" noTextEdit="1"/>
          </p:cNvSpPr>
          <p:nvPr>
            <p:ph type="sldImg"/>
          </p:nvPr>
        </p:nvSpPr>
        <p:spPr>
          <a:xfrm>
            <a:off x="1109663" y="674688"/>
            <a:ext cx="4502150" cy="3378200"/>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IG: At</a:t>
            </a:r>
            <a:r>
              <a:rPr lang="en-US" baseline="0" noProof="1">
                <a:latin typeface="Times New Roman" pitchFamily="18" charset="0"/>
              </a:rPr>
              <a:t> the bottom of the DATA step two things happen automatically: Implicit output and implicit return.</a:t>
            </a:r>
          </a:p>
          <a:p>
            <a:endParaRPr lang="en-US" baseline="0" noProof="1">
              <a:latin typeface="Times New Roman" pitchFamily="18" charset="0"/>
            </a:endParaRPr>
          </a:p>
          <a:p>
            <a:r>
              <a:rPr lang="en-US" baseline="0" noProof="1">
                <a:latin typeface="Times New Roman" pitchFamily="18" charset="0"/>
              </a:rPr>
              <a:t>During Implicit Output, SAS writes an observation to the new data set using the contents of the PDV.</a:t>
            </a:r>
          </a:p>
          <a:p>
            <a:r>
              <a:rPr lang="en-US" baseline="0" noProof="1">
                <a:latin typeface="Times New Roman" pitchFamily="18" charset="0"/>
              </a:rPr>
              <a:t>Then there is an Implicit return to the top of the DATA step for the next iteration.</a:t>
            </a:r>
            <a:endParaRPr lang="en-US" noProof="1">
              <a:latin typeface="Times New Roman" pitchFamily="18" charset="0"/>
            </a:endParaRPr>
          </a:p>
        </p:txBody>
      </p:sp>
    </p:spTree>
    <p:extLst>
      <p:ext uri="{BB962C8B-B14F-4D97-AF65-F5344CB8AC3E}">
        <p14:creationId xmlns:p14="http://schemas.microsoft.com/office/powerpoint/2010/main" val="31926423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6AB161BB-C604-455C-9F6E-EE6BDAD334B1}" type="slidenum">
              <a:rPr lang="en-US" sz="1200">
                <a:latin typeface="Times New Roman" pitchFamily="18" charset="0"/>
              </a:rPr>
              <a:pPr/>
              <a:t>52</a:t>
            </a:fld>
            <a:endParaRPr lang="en-US" sz="1200" dirty="0">
              <a:latin typeface="Times New Roman" pitchFamily="18" charset="0"/>
            </a:endParaRPr>
          </a:p>
        </p:txBody>
      </p:sp>
      <p:sp>
        <p:nvSpPr>
          <p:cNvPr id="156675" name="Rectangle 2"/>
          <p:cNvSpPr>
            <a:spLocks noGrp="1" noRot="1" noChangeAspect="1" noChangeArrowheads="1" noTextEdit="1"/>
          </p:cNvSpPr>
          <p:nvPr>
            <p:ph type="sldImg"/>
          </p:nvPr>
        </p:nvSpPr>
        <p:spPr>
          <a:xfrm>
            <a:off x="1109663" y="674688"/>
            <a:ext cx="4502150" cy="3378200"/>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IG: T</a:t>
            </a:r>
            <a:r>
              <a:rPr lang="en-US" baseline="0" noProof="1">
                <a:latin typeface="Times New Roman" pitchFamily="18" charset="0"/>
              </a:rPr>
              <a:t>he PDV may be reinitilaized at the top of the DATA step.  </a:t>
            </a:r>
            <a:r>
              <a:rPr lang="en-US" noProof="1">
                <a:latin typeface="Times New Roman" pitchFamily="18" charset="0"/>
              </a:rPr>
              <a:t>When reading from a SAS data set, only the new variables are reinitialized.  The variables that come from the input data set are NOT reinitialized because they will be overwritten when the next observation is read into the PDV.  </a:t>
            </a:r>
          </a:p>
          <a:p>
            <a:endParaRPr lang="en-US" noProof="1">
              <a:latin typeface="Times New Roman" pitchFamily="18" charset="0"/>
            </a:endParaRPr>
          </a:p>
          <a:p>
            <a:r>
              <a:rPr lang="en-US" noProof="1">
                <a:latin typeface="Times New Roman" pitchFamily="18" charset="0"/>
              </a:rPr>
              <a:t>In this DATA step BONUS is the only variable that is reinitalized.</a:t>
            </a:r>
          </a:p>
          <a:p>
            <a:endParaRPr lang="en-US" noProof="1">
              <a:latin typeface="Times New Roman" pitchFamily="18" charset="0"/>
            </a:endParaRPr>
          </a:p>
          <a:p>
            <a:pPr defTabSz="898672">
              <a:defRPr/>
            </a:pPr>
            <a:r>
              <a:rPr lang="en-US" noProof="1">
                <a:latin typeface="Times New Roman" pitchFamily="18" charset="0"/>
              </a:rPr>
              <a:t>Notes: When reading from a SAS data set, only the new variables are reinitialized.  The variables that come from the input data set are NOT reinitialized because they will be overwritten when the next observation is read into the PDV.  </a:t>
            </a:r>
          </a:p>
          <a:p>
            <a:endParaRPr lang="en-US" noProof="1">
              <a:latin typeface="Times New Roman" pitchFamily="18" charset="0"/>
            </a:endParaRPr>
          </a:p>
        </p:txBody>
      </p:sp>
    </p:spTree>
    <p:extLst>
      <p:ext uri="{BB962C8B-B14F-4D97-AF65-F5344CB8AC3E}">
        <p14:creationId xmlns:p14="http://schemas.microsoft.com/office/powerpoint/2010/main" val="2166429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022F548D-5362-42AC-A7D7-C63E07C7CD85}" type="slidenum">
              <a:rPr lang="en-US" sz="1200">
                <a:latin typeface="Times New Roman" pitchFamily="18" charset="0"/>
              </a:rPr>
              <a:pPr/>
              <a:t>53</a:t>
            </a:fld>
            <a:endParaRPr lang="en-US" sz="1200" dirty="0">
              <a:latin typeface="Times New Roman" pitchFamily="18" charset="0"/>
            </a:endParaRPr>
          </a:p>
        </p:txBody>
      </p:sp>
      <p:sp>
        <p:nvSpPr>
          <p:cNvPr id="157699" name="Rectangle 2"/>
          <p:cNvSpPr>
            <a:spLocks noGrp="1" noRot="1" noChangeAspect="1" noChangeArrowheads="1" noTextEdit="1"/>
          </p:cNvSpPr>
          <p:nvPr>
            <p:ph type="sldImg"/>
          </p:nvPr>
        </p:nvSpPr>
        <p:spPr>
          <a:xfrm>
            <a:off x="1109663" y="674688"/>
            <a:ext cx="4502150" cy="3378200"/>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IG: When the SET statement executes on the second iteration of the DATA step, </a:t>
            </a:r>
            <a:r>
              <a:rPr lang="en-US" baseline="0" noProof="1">
                <a:latin typeface="Times New Roman" pitchFamily="18" charset="0"/>
              </a:rPr>
              <a:t>the second observation is read from the input data set. Notice that it overwrites previous values in the PDV.</a:t>
            </a:r>
            <a:endParaRPr lang="en-US" noProof="1">
              <a:latin typeface="Times New Roman" pitchFamily="18" charset="0"/>
            </a:endParaRPr>
          </a:p>
        </p:txBody>
      </p:sp>
    </p:spTree>
    <p:extLst>
      <p:ext uri="{BB962C8B-B14F-4D97-AF65-F5344CB8AC3E}">
        <p14:creationId xmlns:p14="http://schemas.microsoft.com/office/powerpoint/2010/main" val="3847886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B6E380C2-E1BB-4549-9507-50B9852967DE}" type="slidenum">
              <a:rPr lang="en-US" sz="1200">
                <a:latin typeface="Times New Roman" pitchFamily="18" charset="0"/>
              </a:rPr>
              <a:pPr/>
              <a:t>54</a:t>
            </a:fld>
            <a:endParaRPr lang="en-US" sz="1200" dirty="0">
              <a:latin typeface="Times New Roman" pitchFamily="18" charset="0"/>
            </a:endParaRPr>
          </a:p>
        </p:txBody>
      </p:sp>
      <p:sp>
        <p:nvSpPr>
          <p:cNvPr id="158723" name="Rectangle 2"/>
          <p:cNvSpPr>
            <a:spLocks noGrp="1" noRot="1" noChangeAspect="1" noChangeArrowheads="1" noTextEdit="1"/>
          </p:cNvSpPr>
          <p:nvPr>
            <p:ph type="sldImg"/>
          </p:nvPr>
        </p:nvSpPr>
        <p:spPr>
          <a:xfrm>
            <a:off x="1109663" y="674688"/>
            <a:ext cx="4502150" cy="3378200"/>
          </a:xfrm>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IG: Bonus</a:t>
            </a:r>
            <a:r>
              <a:rPr lang="en-US" baseline="0" noProof="1">
                <a:latin typeface="Times New Roman" pitchFamily="18" charset="0"/>
              </a:rPr>
              <a:t> is calculated for this observation.</a:t>
            </a:r>
            <a:endParaRPr lang="en-US" noProof="1">
              <a:latin typeface="Times New Roman" pitchFamily="18" charset="0"/>
            </a:endParaRPr>
          </a:p>
        </p:txBody>
      </p:sp>
    </p:spTree>
    <p:extLst>
      <p:ext uri="{BB962C8B-B14F-4D97-AF65-F5344CB8AC3E}">
        <p14:creationId xmlns:p14="http://schemas.microsoft.com/office/powerpoint/2010/main" val="29741224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95DE14D7-1332-46CF-BA36-7D2EF0851162}" type="slidenum">
              <a:rPr lang="en-US" sz="1200">
                <a:latin typeface="Times New Roman" pitchFamily="18" charset="0"/>
              </a:rPr>
              <a:pPr/>
              <a:t>55</a:t>
            </a:fld>
            <a:endParaRPr lang="en-US" sz="1200" dirty="0">
              <a:latin typeface="Times New Roman" pitchFamily="18" charset="0"/>
            </a:endParaRPr>
          </a:p>
        </p:txBody>
      </p:sp>
      <p:sp>
        <p:nvSpPr>
          <p:cNvPr id="159747" name="Rectangle 2"/>
          <p:cNvSpPr>
            <a:spLocks noGrp="1" noRot="1" noChangeAspect="1" noChangeArrowheads="1" noTextEdit="1"/>
          </p:cNvSpPr>
          <p:nvPr>
            <p:ph type="sldImg"/>
          </p:nvPr>
        </p:nvSpPr>
        <p:spPr>
          <a:xfrm>
            <a:off x="1109663" y="674688"/>
            <a:ext cx="4502150" cy="3378200"/>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IG: A</a:t>
            </a:r>
            <a:r>
              <a:rPr lang="en-US" baseline="0" noProof="1">
                <a:latin typeface="Times New Roman" pitchFamily="18" charset="0"/>
              </a:rPr>
              <a:t> second observation is written to the output data set, and there is an implicit return to the top of the DATA step for the next iteration.</a:t>
            </a:r>
            <a:endParaRPr lang="en-US" noProof="1">
              <a:latin typeface="Times New Roman" pitchFamily="18" charset="0"/>
            </a:endParaRPr>
          </a:p>
        </p:txBody>
      </p:sp>
    </p:spTree>
    <p:extLst>
      <p:ext uri="{BB962C8B-B14F-4D97-AF65-F5344CB8AC3E}">
        <p14:creationId xmlns:p14="http://schemas.microsoft.com/office/powerpoint/2010/main" val="4627580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84241778-5CE9-4486-A333-6D98B6905FFD}" type="slidenum">
              <a:rPr lang="en-US" sz="1200">
                <a:latin typeface="Times New Roman" pitchFamily="18" charset="0"/>
              </a:rPr>
              <a:pPr/>
              <a:t>56</a:t>
            </a:fld>
            <a:endParaRPr lang="en-US" sz="1200" dirty="0">
              <a:latin typeface="Times New Roman" pitchFamily="18" charset="0"/>
            </a:endParaRPr>
          </a:p>
        </p:txBody>
      </p:sp>
      <p:sp>
        <p:nvSpPr>
          <p:cNvPr id="160771" name="Rectangle 2"/>
          <p:cNvSpPr>
            <a:spLocks noGrp="1" noRot="1" noChangeAspect="1" noChangeArrowheads="1" noTextEdit="1"/>
          </p:cNvSpPr>
          <p:nvPr>
            <p:ph type="sldImg"/>
          </p:nvPr>
        </p:nvSpPr>
        <p:spPr>
          <a:xfrm>
            <a:off x="1109663" y="674688"/>
            <a:ext cx="4502150" cy="3378200"/>
          </a:xfrm>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IG: Processing continues in this way, reading an observation from</a:t>
            </a:r>
            <a:r>
              <a:rPr lang="en-US" baseline="0" noProof="1">
                <a:latin typeface="Times New Roman" pitchFamily="18" charset="0"/>
              </a:rPr>
              <a:t> the input data set and writing an observation to the output data set on each iteration of the DATA step. The processing stops automatically when SAS reaches the end of file on the input data set. </a:t>
            </a:r>
            <a:endParaRPr lang="en-US" noProof="1">
              <a:latin typeface="Times New Roman" pitchFamily="18" charset="0"/>
            </a:endParaRPr>
          </a:p>
        </p:txBody>
      </p:sp>
    </p:spTree>
    <p:extLst>
      <p:ext uri="{BB962C8B-B14F-4D97-AF65-F5344CB8AC3E}">
        <p14:creationId xmlns:p14="http://schemas.microsoft.com/office/powerpoint/2010/main" val="7487623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7FCEBB-EFBF-4F47-AA66-B43EA68CFCD3}" type="slidenum">
              <a:rPr lang="en-US" smtClean="0"/>
              <a:pPr/>
              <a:t>57</a:t>
            </a:fld>
            <a:endParaRPr lang="en-US" dirty="0"/>
          </a:p>
        </p:txBody>
      </p:sp>
    </p:spTree>
    <p:extLst>
      <p:ext uri="{BB962C8B-B14F-4D97-AF65-F5344CB8AC3E}">
        <p14:creationId xmlns:p14="http://schemas.microsoft.com/office/powerpoint/2010/main" val="41425395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58</a:t>
            </a:fld>
            <a:endParaRPr lang="en-US" sz="1200" dirty="0">
              <a:solidFill>
                <a:prstClr val="black"/>
              </a:solidFill>
            </a:endParaRPr>
          </a:p>
        </p:txBody>
      </p:sp>
    </p:spTree>
    <p:extLst>
      <p:ext uri="{BB962C8B-B14F-4D97-AF65-F5344CB8AC3E}">
        <p14:creationId xmlns:p14="http://schemas.microsoft.com/office/powerpoint/2010/main" val="17266196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380A0F97-EF0A-4B58-9925-FEAE18C8BF94}" type="slidenum">
              <a:rPr lang="en-US" sz="1200">
                <a:latin typeface="Times New Roman" pitchFamily="18" charset="0"/>
              </a:rPr>
              <a:pPr/>
              <a:t>59</a:t>
            </a:fld>
            <a:endParaRPr lang="en-US" sz="1200" dirty="0">
              <a:latin typeface="Times New Roman" pitchFamily="18" charset="0"/>
            </a:endParaRPr>
          </a:p>
        </p:txBody>
      </p:sp>
      <p:sp>
        <p:nvSpPr>
          <p:cNvPr id="142339" name="Rectangle 2"/>
          <p:cNvSpPr>
            <a:spLocks noGrp="1" noRot="1" noChangeAspect="1" noChangeArrowheads="1" noTextEdit="1"/>
          </p:cNvSpPr>
          <p:nvPr>
            <p:ph type="sldImg"/>
          </p:nvPr>
        </p:nvSpPr>
        <p:spPr>
          <a:xfrm>
            <a:off x="1216025" y="914400"/>
            <a:ext cx="4425950" cy="3319463"/>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The 9 variables in the new data set came from the original data </a:t>
            </a:r>
            <a:r>
              <a:rPr lang="en-US" b="0" dirty="0">
                <a:latin typeface="Times New Roman" pitchFamily="18" charset="0"/>
              </a:rPr>
              <a:t>set,</a:t>
            </a:r>
            <a:r>
              <a:rPr lang="en-US" b="1" dirty="0">
                <a:latin typeface="Times New Roman" pitchFamily="18" charset="0"/>
              </a:rPr>
              <a:t> orion.sales</a:t>
            </a:r>
            <a:r>
              <a:rPr lang="en-US" dirty="0">
                <a:latin typeface="Times New Roman" pitchFamily="18" charset="0"/>
              </a:rPr>
              <a:t>.  The business scenario requires that we subset the variables.  We can use a DROP or KEEP statement to do this. </a:t>
            </a:r>
          </a:p>
        </p:txBody>
      </p:sp>
    </p:spTree>
    <p:extLst>
      <p:ext uri="{BB962C8B-B14F-4D97-AF65-F5344CB8AC3E}">
        <p14:creationId xmlns:p14="http://schemas.microsoft.com/office/powerpoint/2010/main" val="1527451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D0D8858B-F106-4FDC-9033-CC7A2A65494C}" type="slidenum">
              <a:rPr lang="en-US" sz="1200">
                <a:latin typeface="Times New Roman" pitchFamily="18" charset="0"/>
              </a:rPr>
              <a:pPr/>
              <a:t>6</a:t>
            </a:fld>
            <a:endParaRPr lang="en-US" sz="1200" dirty="0">
              <a:latin typeface="Times New Roman" pitchFamily="18" charset="0"/>
            </a:endParaRPr>
          </a:p>
        </p:txBody>
      </p:sp>
      <p:sp>
        <p:nvSpPr>
          <p:cNvPr id="115715" name="Rectangle 2"/>
          <p:cNvSpPr>
            <a:spLocks noGrp="1" noRot="1" noChangeAspect="1" noChangeArrowheads="1" noTextEdit="1"/>
          </p:cNvSpPr>
          <p:nvPr>
            <p:ph type="sldImg"/>
          </p:nvPr>
        </p:nvSpPr>
        <p:spPr>
          <a:xfrm>
            <a:off x="1109663" y="674688"/>
            <a:ext cx="4502150" cy="33782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40292859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7FCEBB-EFBF-4F47-AA66-B43EA68CFCD3}" type="slidenum">
              <a:rPr lang="en-US" smtClean="0"/>
              <a:pPr/>
              <a:t>60</a:t>
            </a:fld>
            <a:endParaRPr lang="en-US" dirty="0"/>
          </a:p>
        </p:txBody>
      </p:sp>
    </p:spTree>
    <p:extLst>
      <p:ext uri="{BB962C8B-B14F-4D97-AF65-F5344CB8AC3E}">
        <p14:creationId xmlns:p14="http://schemas.microsoft.com/office/powerpoint/2010/main" val="25496489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61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62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23414978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7FCEBB-EFBF-4F47-AA66-B43EA68CFCD3}" type="slidenum">
              <a:rPr lang="en-US" smtClean="0"/>
              <a:pPr/>
              <a:t>63</a:t>
            </a:fld>
            <a:endParaRPr lang="en-US" dirty="0"/>
          </a:p>
        </p:txBody>
      </p:sp>
    </p:spTree>
    <p:extLst>
      <p:ext uri="{BB962C8B-B14F-4D97-AF65-F5344CB8AC3E}">
        <p14:creationId xmlns:p14="http://schemas.microsoft.com/office/powerpoint/2010/main" val="10970410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7FCEBB-EFBF-4F47-AA66-B43EA68CFCD3}" type="slidenum">
              <a:rPr lang="en-US" smtClean="0"/>
              <a:pPr/>
              <a:t>64</a:t>
            </a:fld>
            <a:endParaRPr lang="en-US" dirty="0"/>
          </a:p>
        </p:txBody>
      </p:sp>
    </p:spTree>
    <p:extLst>
      <p:ext uri="{BB962C8B-B14F-4D97-AF65-F5344CB8AC3E}">
        <p14:creationId xmlns:p14="http://schemas.microsoft.com/office/powerpoint/2010/main" val="35881710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7FCEBB-EFBF-4F47-AA66-B43EA68CFCD3}" type="slidenum">
              <a:rPr lang="en-US" smtClean="0"/>
              <a:pPr/>
              <a:t>65</a:t>
            </a:fld>
            <a:endParaRPr lang="en-US" dirty="0"/>
          </a:p>
        </p:txBody>
      </p:sp>
    </p:spTree>
    <p:extLst>
      <p:ext uri="{BB962C8B-B14F-4D97-AF65-F5344CB8AC3E}">
        <p14:creationId xmlns:p14="http://schemas.microsoft.com/office/powerpoint/2010/main" val="11463838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CCF0AD3E-D1B1-43FF-9E0C-EA8C8082AA95}" type="slidenum">
              <a:rPr lang="en-US" sz="1200">
                <a:latin typeface="Times New Roman" pitchFamily="18" charset="0"/>
              </a:rPr>
              <a:pPr/>
              <a:t>66</a:t>
            </a:fld>
            <a:endParaRPr lang="en-US" sz="1200" dirty="0">
              <a:latin typeface="Times New Roman" pitchFamily="18" charset="0"/>
            </a:endParaRPr>
          </a:p>
        </p:txBody>
      </p:sp>
      <p:sp>
        <p:nvSpPr>
          <p:cNvPr id="230403" name="Rectangle 2"/>
          <p:cNvSpPr>
            <a:spLocks noGrp="1" noRot="1" noChangeAspect="1" noChangeArrowheads="1" noTextEdit="1"/>
          </p:cNvSpPr>
          <p:nvPr>
            <p:ph type="sldImg"/>
          </p:nvPr>
        </p:nvSpPr>
        <p:spPr>
          <a:xfrm>
            <a:off x="1216025" y="914400"/>
            <a:ext cx="4425950" cy="3319463"/>
          </a:xfrm>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The subsetting IF statement works like a gate, true … false … </a:t>
            </a:r>
          </a:p>
        </p:txBody>
      </p:sp>
    </p:spTree>
    <p:extLst>
      <p:ext uri="{BB962C8B-B14F-4D97-AF65-F5344CB8AC3E}">
        <p14:creationId xmlns:p14="http://schemas.microsoft.com/office/powerpoint/2010/main" val="27171531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7FCEBB-EFBF-4F47-AA66-B43EA68CFCD3}" type="slidenum">
              <a:rPr lang="en-US" smtClean="0"/>
              <a:pPr/>
              <a:t>67</a:t>
            </a:fld>
            <a:endParaRPr lang="en-US" dirty="0"/>
          </a:p>
        </p:txBody>
      </p:sp>
    </p:spTree>
    <p:extLst>
      <p:ext uri="{BB962C8B-B14F-4D97-AF65-F5344CB8AC3E}">
        <p14:creationId xmlns:p14="http://schemas.microsoft.com/office/powerpoint/2010/main" val="33980408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DCB50E60-CCC8-468B-805A-0892EDCA9891}" type="slidenum">
              <a:rPr lang="en-US" sz="1200">
                <a:latin typeface="Times New Roman" pitchFamily="18" charset="0"/>
              </a:rPr>
              <a:pPr/>
              <a:t>68</a:t>
            </a:fld>
            <a:endParaRPr lang="en-US" sz="1200" dirty="0">
              <a:latin typeface="Times New Roman" pitchFamily="18" charset="0"/>
            </a:endParaRPr>
          </a:p>
        </p:txBody>
      </p:sp>
      <p:sp>
        <p:nvSpPr>
          <p:cNvPr id="235523" name="Rectangle 2"/>
          <p:cNvSpPr>
            <a:spLocks noGrp="1" noRot="1" noChangeAspect="1" noChangeArrowheads="1" noTextEdit="1"/>
          </p:cNvSpPr>
          <p:nvPr>
            <p:ph type="sldImg"/>
          </p:nvPr>
        </p:nvSpPr>
        <p:spPr>
          <a:xfrm>
            <a:off x="1216025" y="914400"/>
            <a:ext cx="4425950" cy="3319463"/>
          </a:xfrm>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This slide summarizes when you can use each statement … </a:t>
            </a:r>
          </a:p>
        </p:txBody>
      </p:sp>
    </p:spTree>
    <p:extLst>
      <p:ext uri="{BB962C8B-B14F-4D97-AF65-F5344CB8AC3E}">
        <p14:creationId xmlns:p14="http://schemas.microsoft.com/office/powerpoint/2010/main" val="12227760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69</a:t>
            </a:fld>
            <a:endParaRPr lang="en-US" sz="1200" dirty="0">
              <a:solidFill>
                <a:prstClr val="black"/>
              </a:solidFill>
            </a:endParaRPr>
          </a:p>
        </p:txBody>
      </p:sp>
    </p:spTree>
    <p:extLst>
      <p:ext uri="{BB962C8B-B14F-4D97-AF65-F5344CB8AC3E}">
        <p14:creationId xmlns:p14="http://schemas.microsoft.com/office/powerpoint/2010/main" val="174972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D0D8858B-F106-4FDC-9033-CC7A2A65494C}" type="slidenum">
              <a:rPr lang="en-US" sz="1200">
                <a:latin typeface="Times New Roman" pitchFamily="18" charset="0"/>
              </a:rPr>
              <a:pPr/>
              <a:t>7</a:t>
            </a:fld>
            <a:endParaRPr lang="en-US" sz="1200" dirty="0">
              <a:latin typeface="Times New Roman" pitchFamily="18" charset="0"/>
            </a:endParaRPr>
          </a:p>
        </p:txBody>
      </p:sp>
      <p:sp>
        <p:nvSpPr>
          <p:cNvPr id="115715" name="Rectangle 2"/>
          <p:cNvSpPr>
            <a:spLocks noGrp="1" noRot="1" noChangeAspect="1" noChangeArrowheads="1" noTextEdit="1"/>
          </p:cNvSpPr>
          <p:nvPr>
            <p:ph type="sldImg"/>
          </p:nvPr>
        </p:nvSpPr>
        <p:spPr>
          <a:xfrm>
            <a:off x="1109663" y="674688"/>
            <a:ext cx="4502150" cy="33782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This DATA step creates a temporary data set named work.subset1. It reads the existing data set, </a:t>
            </a:r>
            <a:r>
              <a:rPr lang="en-US" b="1" dirty="0">
                <a:latin typeface="Times New Roman" pitchFamily="18" charset="0"/>
              </a:rPr>
              <a:t>orion.sales</a:t>
            </a:r>
            <a:r>
              <a:rPr lang="en-US" dirty="0">
                <a:latin typeface="Times New Roman" pitchFamily="18" charset="0"/>
              </a:rPr>
              <a:t> and uses a WHERE statement to subset the input observations.  Let’s look at each statement</a:t>
            </a:r>
            <a:r>
              <a:rPr lang="en-US" baseline="0" dirty="0">
                <a:latin typeface="Times New Roman" pitchFamily="18" charset="0"/>
              </a:rPr>
              <a:t> in more detail.</a:t>
            </a:r>
            <a:endParaRPr lang="en-US" dirty="0">
              <a:latin typeface="Times New Roman" pitchFamily="18" charset="0"/>
            </a:endParaRPr>
          </a:p>
          <a:p>
            <a:endParaRPr lang="en-US" dirty="0">
              <a:latin typeface="Times New Roman" pitchFamily="18" charset="0"/>
            </a:endParaRPr>
          </a:p>
          <a:p>
            <a:r>
              <a:rPr lang="en-US" dirty="0">
                <a:latin typeface="Times New Roman" pitchFamily="18" charset="0"/>
              </a:rPr>
              <a:t>Reminder: A library reference name (libref) is needed when a permanent data set is being read or created. In this case </a:t>
            </a:r>
            <a:r>
              <a:rPr lang="en-US" b="1" dirty="0">
                <a:latin typeface="Times New Roman" pitchFamily="18" charset="0"/>
              </a:rPr>
              <a:t>orion</a:t>
            </a:r>
            <a:r>
              <a:rPr lang="en-US" dirty="0">
                <a:latin typeface="Times New Roman" pitchFamily="18" charset="0"/>
              </a:rPr>
              <a:t> must be defined if not previously assigned in this session.</a:t>
            </a:r>
          </a:p>
        </p:txBody>
      </p:sp>
    </p:spTree>
    <p:extLst>
      <p:ext uri="{BB962C8B-B14F-4D97-AF65-F5344CB8AC3E}">
        <p14:creationId xmlns:p14="http://schemas.microsoft.com/office/powerpoint/2010/main" val="20830158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5D89BC8D-C53B-402A-A2BA-8ACF39C95D2E}" type="slidenum">
              <a:rPr lang="en-US" sz="1200">
                <a:latin typeface="Times New Roman" pitchFamily="18" charset="0"/>
              </a:rPr>
              <a:pPr/>
              <a:t>70</a:t>
            </a:fld>
            <a:endParaRPr lang="en-US" sz="1200" dirty="0">
              <a:latin typeface="Times New Roman" pitchFamily="18" charset="0"/>
            </a:endParaRPr>
          </a:p>
        </p:txBody>
      </p:sp>
      <p:sp>
        <p:nvSpPr>
          <p:cNvPr id="165891" name="Rectangle 2"/>
          <p:cNvSpPr>
            <a:spLocks noGrp="1" noRot="1" noChangeAspect="1" noChangeArrowheads="1" noTextEdit="1"/>
          </p:cNvSpPr>
          <p:nvPr>
            <p:ph type="sldImg"/>
          </p:nvPr>
        </p:nvSpPr>
        <p:spPr>
          <a:xfrm>
            <a:off x="1109663" y="674688"/>
            <a:ext cx="4502150" cy="3378200"/>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24398199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5D89BC8D-C53B-402A-A2BA-8ACF39C95D2E}" type="slidenum">
              <a:rPr lang="en-US" sz="1200">
                <a:latin typeface="Times New Roman" pitchFamily="18" charset="0"/>
              </a:rPr>
              <a:pPr/>
              <a:t>71</a:t>
            </a:fld>
            <a:endParaRPr lang="en-US" sz="1200" dirty="0">
              <a:latin typeface="Times New Roman" pitchFamily="18" charset="0"/>
            </a:endParaRPr>
          </a:p>
        </p:txBody>
      </p:sp>
      <p:sp>
        <p:nvSpPr>
          <p:cNvPr id="165891" name="Rectangle 2"/>
          <p:cNvSpPr>
            <a:spLocks noGrp="1" noRot="1" noChangeAspect="1" noChangeArrowheads="1" noTextEdit="1"/>
          </p:cNvSpPr>
          <p:nvPr>
            <p:ph type="sldImg"/>
          </p:nvPr>
        </p:nvSpPr>
        <p:spPr>
          <a:xfrm>
            <a:off x="1109663" y="674688"/>
            <a:ext cx="4502150" cy="3378200"/>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36950848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49946C5D-FF80-4705-ACF9-E8FDFBDD8196}" type="slidenum">
              <a:rPr lang="en-US" sz="1200">
                <a:latin typeface="Times New Roman" pitchFamily="18" charset="0"/>
              </a:rPr>
              <a:pPr/>
              <a:t>72</a:t>
            </a:fld>
            <a:endParaRPr lang="en-US" sz="1200" dirty="0">
              <a:latin typeface="Times New Roman" pitchFamily="18" charset="0"/>
            </a:endParaRPr>
          </a:p>
        </p:txBody>
      </p:sp>
      <p:sp>
        <p:nvSpPr>
          <p:cNvPr id="168963" name="Rectangle 2"/>
          <p:cNvSpPr>
            <a:spLocks noGrp="1" noRot="1" noChangeAspect="1" noChangeArrowheads="1" noTextEdit="1"/>
          </p:cNvSpPr>
          <p:nvPr>
            <p:ph type="sldImg"/>
          </p:nvPr>
        </p:nvSpPr>
        <p:spPr>
          <a:xfrm>
            <a:off x="1109663" y="674688"/>
            <a:ext cx="4502150" cy="3378200"/>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Assign the labels </a:t>
            </a:r>
            <a:r>
              <a:rPr lang="en-US" b="1" dirty="0">
                <a:latin typeface="Times New Roman" pitchFamily="18" charset="0"/>
              </a:rPr>
              <a:t>Sales Title </a:t>
            </a:r>
            <a:r>
              <a:rPr lang="en-US" dirty="0">
                <a:latin typeface="Times New Roman" pitchFamily="18" charset="0"/>
              </a:rPr>
              <a:t>and</a:t>
            </a:r>
            <a:r>
              <a:rPr lang="en-US" baseline="0" dirty="0">
                <a:latin typeface="Times New Roman" pitchFamily="18" charset="0"/>
              </a:rPr>
              <a:t> </a:t>
            </a:r>
            <a:r>
              <a:rPr lang="en-US" b="1" baseline="0" dirty="0">
                <a:latin typeface="Times New Roman" pitchFamily="18" charset="0"/>
              </a:rPr>
              <a:t>Date Hired </a:t>
            </a:r>
            <a:r>
              <a:rPr lang="en-US" baseline="0" dirty="0">
                <a:latin typeface="Times New Roman" pitchFamily="18" charset="0"/>
              </a:rPr>
              <a:t>to the variables J</a:t>
            </a:r>
            <a:r>
              <a:rPr lang="en-US" b="1" baseline="0" dirty="0">
                <a:latin typeface="Times New Roman" pitchFamily="18" charset="0"/>
              </a:rPr>
              <a:t>ob_Title</a:t>
            </a:r>
            <a:r>
              <a:rPr lang="en-US" baseline="0" dirty="0">
                <a:latin typeface="Times New Roman" pitchFamily="18" charset="0"/>
              </a:rPr>
              <a:t> and </a:t>
            </a:r>
            <a:r>
              <a:rPr lang="en-US" b="1" baseline="0" dirty="0">
                <a:latin typeface="Times New Roman" pitchFamily="18" charset="0"/>
              </a:rPr>
              <a:t>Hire_Date</a:t>
            </a:r>
            <a:r>
              <a:rPr lang="en-US" baseline="0" dirty="0">
                <a:latin typeface="Times New Roman" pitchFamily="18" charset="0"/>
              </a:rPr>
              <a:t>, respectively.</a:t>
            </a:r>
            <a:endParaRPr lang="en-US" dirty="0">
              <a:latin typeface="Times New Roman" pitchFamily="18" charset="0"/>
            </a:endParaRPr>
          </a:p>
        </p:txBody>
      </p:sp>
    </p:spTree>
    <p:extLst>
      <p:ext uri="{BB962C8B-B14F-4D97-AF65-F5344CB8AC3E}">
        <p14:creationId xmlns:p14="http://schemas.microsoft.com/office/powerpoint/2010/main" val="13051870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2FAF9321-EFF6-4909-9ACA-DCCB88A5498E}" type="slidenum">
              <a:rPr lang="en-US" sz="1200">
                <a:latin typeface="Times New Roman" pitchFamily="18" charset="0"/>
              </a:rPr>
              <a:pPr/>
              <a:t>73</a:t>
            </a:fld>
            <a:endParaRPr lang="en-US" sz="1200" dirty="0">
              <a:latin typeface="Times New Roman" pitchFamily="18" charset="0"/>
            </a:endParaRPr>
          </a:p>
        </p:txBody>
      </p:sp>
      <p:sp>
        <p:nvSpPr>
          <p:cNvPr id="169987" name="Rectangle 2"/>
          <p:cNvSpPr>
            <a:spLocks noGrp="1" noRot="1" noChangeAspect="1" noChangeArrowheads="1" noTextEdit="1"/>
          </p:cNvSpPr>
          <p:nvPr>
            <p:ph type="sldImg"/>
          </p:nvPr>
        </p:nvSpPr>
        <p:spPr>
          <a:xfrm>
            <a:off x="1109663" y="674688"/>
            <a:ext cx="4502150" cy="3378200"/>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The label attribute is shown in PROC CONTENTS  output.</a:t>
            </a:r>
          </a:p>
        </p:txBody>
      </p:sp>
    </p:spTree>
    <p:extLst>
      <p:ext uri="{BB962C8B-B14F-4D97-AF65-F5344CB8AC3E}">
        <p14:creationId xmlns:p14="http://schemas.microsoft.com/office/powerpoint/2010/main" val="30367401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897D70B9-4EAC-47A1-B7DF-6DE95438D168}" type="slidenum">
              <a:rPr lang="en-US" sz="1200">
                <a:latin typeface="Times New Roman" pitchFamily="18" charset="0"/>
              </a:rPr>
              <a:pPr/>
              <a:t>74</a:t>
            </a:fld>
            <a:endParaRPr lang="en-US" sz="1200" dirty="0">
              <a:latin typeface="Times New Roman" pitchFamily="18" charset="0"/>
            </a:endParaRPr>
          </a:p>
        </p:txBody>
      </p:sp>
      <p:sp>
        <p:nvSpPr>
          <p:cNvPr id="171011" name="Rectangle 2"/>
          <p:cNvSpPr>
            <a:spLocks noGrp="1" noRot="1" noChangeAspect="1" noChangeArrowheads="1" noTextEdit="1"/>
          </p:cNvSpPr>
          <p:nvPr>
            <p:ph type="sldImg"/>
          </p:nvPr>
        </p:nvSpPr>
        <p:spPr>
          <a:xfrm>
            <a:off x="1109663" y="674688"/>
            <a:ext cx="4502150" cy="33782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PROC PRINT will not use labels unless the LABEL option is specified on the PROC PRINT statement.</a:t>
            </a:r>
          </a:p>
        </p:txBody>
      </p:sp>
    </p:spTree>
    <p:extLst>
      <p:ext uri="{BB962C8B-B14F-4D97-AF65-F5344CB8AC3E}">
        <p14:creationId xmlns:p14="http://schemas.microsoft.com/office/powerpoint/2010/main" val="12285084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897D70B9-4EAC-47A1-B7DF-6DE95438D168}" type="slidenum">
              <a:rPr lang="en-US" sz="1200">
                <a:latin typeface="Times New Roman" pitchFamily="18" charset="0"/>
              </a:rPr>
              <a:pPr/>
              <a:t>75</a:t>
            </a:fld>
            <a:endParaRPr lang="en-US" sz="1200" dirty="0">
              <a:latin typeface="Times New Roman" pitchFamily="18" charset="0"/>
            </a:endParaRPr>
          </a:p>
        </p:txBody>
      </p:sp>
      <p:sp>
        <p:nvSpPr>
          <p:cNvPr id="171011" name="Rectangle 2"/>
          <p:cNvSpPr>
            <a:spLocks noGrp="1" noRot="1" noChangeAspect="1" noChangeArrowheads="1" noTextEdit="1"/>
          </p:cNvSpPr>
          <p:nvPr>
            <p:ph type="sldImg"/>
          </p:nvPr>
        </p:nvSpPr>
        <p:spPr>
          <a:xfrm>
            <a:off x="1109663" y="674688"/>
            <a:ext cx="4502150" cy="33782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PROC PRINT will split labels over multiple lines if the SPLIT= option is used.</a:t>
            </a:r>
          </a:p>
        </p:txBody>
      </p:sp>
    </p:spTree>
    <p:extLst>
      <p:ext uri="{BB962C8B-B14F-4D97-AF65-F5344CB8AC3E}">
        <p14:creationId xmlns:p14="http://schemas.microsoft.com/office/powerpoint/2010/main" val="38465194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76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77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41523539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5D89BC8D-C53B-402A-A2BA-8ACF39C95D2E}" type="slidenum">
              <a:rPr lang="en-US" sz="1200">
                <a:latin typeface="Times New Roman" pitchFamily="18" charset="0"/>
              </a:rPr>
              <a:pPr/>
              <a:t>78</a:t>
            </a:fld>
            <a:endParaRPr lang="en-US" sz="1200" dirty="0">
              <a:latin typeface="Times New Roman" pitchFamily="18" charset="0"/>
            </a:endParaRPr>
          </a:p>
        </p:txBody>
      </p:sp>
      <p:sp>
        <p:nvSpPr>
          <p:cNvPr id="165891" name="Rectangle 2"/>
          <p:cNvSpPr>
            <a:spLocks noGrp="1" noRot="1" noChangeAspect="1" noChangeArrowheads="1" noTextEdit="1"/>
          </p:cNvSpPr>
          <p:nvPr>
            <p:ph type="sldImg"/>
          </p:nvPr>
        </p:nvSpPr>
        <p:spPr>
          <a:xfrm>
            <a:off x="1109663" y="674688"/>
            <a:ext cx="4502150" cy="3378200"/>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270065036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5CB21996-B7F3-47D1-B36F-9617CD248D99}" type="slidenum">
              <a:rPr lang="en-US" sz="1200">
                <a:latin typeface="Times New Roman" pitchFamily="18" charset="0"/>
              </a:rPr>
              <a:pPr/>
              <a:t>79</a:t>
            </a:fld>
            <a:endParaRPr lang="en-US" sz="1200" dirty="0">
              <a:latin typeface="Times New Roman" pitchFamily="18" charset="0"/>
            </a:endParaRPr>
          </a:p>
        </p:txBody>
      </p:sp>
      <p:sp>
        <p:nvSpPr>
          <p:cNvPr id="172035" name="Rectangle 2"/>
          <p:cNvSpPr>
            <a:spLocks noGrp="1" noRot="1" noChangeAspect="1" noChangeArrowheads="1" noTextEdit="1"/>
          </p:cNvSpPr>
          <p:nvPr>
            <p:ph type="sldImg"/>
          </p:nvPr>
        </p:nvSpPr>
        <p:spPr>
          <a:xfrm>
            <a:off x="1109663" y="674688"/>
            <a:ext cx="4502150" cy="3378200"/>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When a FORMAT statement is used in a DATA step, the format information is stored in the descriptor portion of the data set.</a:t>
            </a:r>
          </a:p>
          <a:p>
            <a:endParaRPr lang="en-US" dirty="0">
              <a:latin typeface="Times New Roman" pitchFamily="18" charset="0"/>
            </a:endParaRPr>
          </a:p>
        </p:txBody>
      </p:sp>
    </p:spTree>
    <p:extLst>
      <p:ext uri="{BB962C8B-B14F-4D97-AF65-F5344CB8AC3E}">
        <p14:creationId xmlns:p14="http://schemas.microsoft.com/office/powerpoint/2010/main" val="26489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65A2A259-FB39-4D04-AAF7-DE15F1BD75E0}" type="slidenum">
              <a:rPr lang="en-US" sz="1200">
                <a:latin typeface="Times New Roman" pitchFamily="18" charset="0"/>
              </a:rPr>
              <a:pPr/>
              <a:t>8</a:t>
            </a:fld>
            <a:endParaRPr lang="en-US" sz="1200" dirty="0">
              <a:latin typeface="Times New Roman" pitchFamily="18" charset="0"/>
            </a:endParaRPr>
          </a:p>
        </p:txBody>
      </p:sp>
      <p:sp>
        <p:nvSpPr>
          <p:cNvPr id="116739" name="Rectangle 2"/>
          <p:cNvSpPr>
            <a:spLocks noGrp="1" noRot="1" noChangeAspect="1" noChangeArrowheads="1" noTextEdit="1"/>
          </p:cNvSpPr>
          <p:nvPr>
            <p:ph type="sldImg"/>
          </p:nvPr>
        </p:nvSpPr>
        <p:spPr>
          <a:xfrm>
            <a:off x="1143000" y="685800"/>
            <a:ext cx="4572000"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A DATA statement starts</a:t>
            </a:r>
            <a:r>
              <a:rPr lang="en-US" baseline="0" dirty="0">
                <a:latin typeface="Times New Roman" pitchFamily="18" charset="0"/>
              </a:rPr>
              <a:t> the data step and names the data set begin created.  In this program, the  DATA step creates a temporary data set named </a:t>
            </a:r>
            <a:r>
              <a:rPr lang="en-US" b="1" baseline="0" dirty="0">
                <a:latin typeface="Times New Roman" pitchFamily="18" charset="0"/>
              </a:rPr>
              <a:t>subset1</a:t>
            </a:r>
            <a:r>
              <a:rPr lang="en-US" baseline="0" dirty="0">
                <a:latin typeface="Times New Roman" pitchFamily="18" charset="0"/>
              </a:rPr>
              <a:t> in the </a:t>
            </a:r>
            <a:r>
              <a:rPr lang="en-US" b="1" baseline="0" dirty="0">
                <a:latin typeface="Times New Roman" pitchFamily="18" charset="0"/>
              </a:rPr>
              <a:t>work</a:t>
            </a:r>
            <a:r>
              <a:rPr lang="en-US" baseline="0" dirty="0">
                <a:latin typeface="Times New Roman" pitchFamily="18" charset="0"/>
              </a:rPr>
              <a:t> library.  A DATA step can create a permanent data set by storing the new data set in a permanent library, for example,  </a:t>
            </a:r>
            <a:r>
              <a:rPr lang="en-US" b="1" baseline="0" dirty="0">
                <a:latin typeface="Times New Roman" pitchFamily="18" charset="0"/>
              </a:rPr>
              <a:t>orion.subset1</a:t>
            </a:r>
            <a:r>
              <a:rPr lang="en-US" baseline="0" dirty="0">
                <a:latin typeface="Times New Roman" pitchFamily="18" charset="0"/>
              </a:rPr>
              <a:t>.</a:t>
            </a:r>
            <a:endParaRPr lang="en-US" dirty="0">
              <a:latin typeface="Times New Roman" pitchFamily="18" charset="0"/>
            </a:endParaRPr>
          </a:p>
        </p:txBody>
      </p:sp>
    </p:spTree>
    <p:extLst>
      <p:ext uri="{BB962C8B-B14F-4D97-AF65-F5344CB8AC3E}">
        <p14:creationId xmlns:p14="http://schemas.microsoft.com/office/powerpoint/2010/main" val="28770955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57778D15-21C5-483C-8DB9-D4DDE2294289}" type="slidenum">
              <a:rPr lang="en-US" sz="1200">
                <a:latin typeface="Times New Roman" pitchFamily="18" charset="0"/>
              </a:rPr>
              <a:pPr/>
              <a:t>80</a:t>
            </a:fld>
            <a:endParaRPr lang="en-US" sz="1200" dirty="0">
              <a:latin typeface="Times New Roman" pitchFamily="18" charset="0"/>
            </a:endParaRPr>
          </a:p>
        </p:txBody>
      </p:sp>
      <p:sp>
        <p:nvSpPr>
          <p:cNvPr id="173059" name="Rectangle 2"/>
          <p:cNvSpPr>
            <a:spLocks noGrp="1" noRot="1" noChangeAspect="1" noChangeArrowheads="1" noTextEdit="1"/>
          </p:cNvSpPr>
          <p:nvPr>
            <p:ph type="sldImg"/>
          </p:nvPr>
        </p:nvSpPr>
        <p:spPr>
          <a:xfrm>
            <a:off x="1109663" y="674688"/>
            <a:ext cx="4502150" cy="3378200"/>
          </a:xfrm>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The formats are shown in PROC CONTENTS  output.</a:t>
            </a:r>
          </a:p>
          <a:p>
            <a:endParaRPr lang="en-US" dirty="0">
              <a:latin typeface="Times New Roman" pitchFamily="18" charset="0"/>
            </a:endParaRPr>
          </a:p>
        </p:txBody>
      </p:sp>
    </p:spTree>
    <p:extLst>
      <p:ext uri="{BB962C8B-B14F-4D97-AF65-F5344CB8AC3E}">
        <p14:creationId xmlns:p14="http://schemas.microsoft.com/office/powerpoint/2010/main" val="5700062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7CC62DC9-0D64-478F-A318-E57100F6D1AB}" type="slidenum">
              <a:rPr lang="en-US" sz="1200">
                <a:latin typeface="Times New Roman" pitchFamily="18" charset="0"/>
              </a:rPr>
              <a:pPr/>
              <a:t>81</a:t>
            </a:fld>
            <a:endParaRPr lang="en-US" sz="1200" dirty="0">
              <a:latin typeface="Times New Roman" pitchFamily="18" charset="0"/>
            </a:endParaRPr>
          </a:p>
        </p:txBody>
      </p:sp>
      <p:sp>
        <p:nvSpPr>
          <p:cNvPr id="174083" name="Rectangle 2"/>
          <p:cNvSpPr>
            <a:spLocks noGrp="1" noRot="1" noChangeAspect="1" noChangeArrowheads="1" noTextEdit="1"/>
          </p:cNvSpPr>
          <p:nvPr>
            <p:ph type="sldImg"/>
          </p:nvPr>
        </p:nvSpPr>
        <p:spPr>
          <a:xfrm>
            <a:off x="1109663" y="674688"/>
            <a:ext cx="4502150" cy="3378200"/>
          </a:xfrm>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The formats have been applied to the data values.  Notice the placement of the comma and decimal place due to the use of COMMAX formats.</a:t>
            </a:r>
          </a:p>
        </p:txBody>
      </p:sp>
    </p:spTree>
    <p:extLst>
      <p:ext uri="{BB962C8B-B14F-4D97-AF65-F5344CB8AC3E}">
        <p14:creationId xmlns:p14="http://schemas.microsoft.com/office/powerpoint/2010/main" val="25996622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82</a:t>
            </a:fld>
            <a:endParaRPr lang="en-US" sz="1200" dirty="0">
              <a:solidFill>
                <a:prstClr val="black"/>
              </a:solidFill>
            </a:endParaRPr>
          </a:p>
        </p:txBody>
      </p:sp>
    </p:spTree>
    <p:extLst>
      <p:ext uri="{BB962C8B-B14F-4D97-AF65-F5344CB8AC3E}">
        <p14:creationId xmlns:p14="http://schemas.microsoft.com/office/powerpoint/2010/main" val="215053464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83</a:t>
            </a:fld>
            <a:endParaRPr lang="en-US" sz="120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Would like a review of the exercises?</a:t>
            </a:r>
          </a:p>
          <a:p>
            <a:r>
              <a:rPr lang="en-US" dirty="0"/>
              <a:t>Please answer with your Yes or No seat indicator.</a:t>
            </a:r>
          </a:p>
          <a:p>
            <a:endParaRPr lang="en-US" dirty="0"/>
          </a:p>
        </p:txBody>
      </p:sp>
    </p:spTree>
    <p:extLst>
      <p:ext uri="{BB962C8B-B14F-4D97-AF65-F5344CB8AC3E}">
        <p14:creationId xmlns:p14="http://schemas.microsoft.com/office/powerpoint/2010/main" val="38654378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pPr lvl="0"/>
            <a:r>
              <a:rPr lang="en-US" b="0" dirty="0"/>
              <a:t>Correct Answer: c</a:t>
            </a:r>
          </a:p>
          <a:p>
            <a:pPr lvl="0"/>
            <a:r>
              <a:rPr lang="en-US" dirty="0"/>
              <a:t> </a:t>
            </a:r>
          </a:p>
          <a:p>
            <a:pPr lvl="0"/>
            <a:r>
              <a:rPr lang="en-US" dirty="0"/>
              <a:t>A SET statement reads observations from a SAS data set for further processing in the DATA step.</a:t>
            </a:r>
          </a:p>
        </p:txBody>
      </p:sp>
      <p:sp>
        <p:nvSpPr>
          <p:cNvPr id="4" name="Slide Number Placeholder 3"/>
          <p:cNvSpPr>
            <a:spLocks noGrp="1"/>
          </p:cNvSpPr>
          <p:nvPr>
            <p:ph type="sldNum" sz="quarter" idx="10"/>
          </p:nvPr>
        </p:nvSpPr>
        <p:spPr/>
        <p:txBody>
          <a:bodyPr/>
          <a:lstStyle/>
          <a:p>
            <a:fld id="{5E7FCEBB-EFBF-4F47-AA66-B43EA68CFCD3}" type="slidenum">
              <a:rPr lang="en-US" smtClean="0"/>
              <a:pPr/>
              <a:t>84</a:t>
            </a:fld>
            <a:endParaRPr lang="en-US" dirty="0"/>
          </a:p>
        </p:txBody>
      </p:sp>
    </p:spTree>
    <p:extLst>
      <p:ext uri="{BB962C8B-B14F-4D97-AF65-F5344CB8AC3E}">
        <p14:creationId xmlns:p14="http://schemas.microsoft.com/office/powerpoint/2010/main" val="162205452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b="0" dirty="0"/>
              <a:t>Correct answer: b</a:t>
            </a:r>
            <a:br>
              <a:rPr lang="en-US" dirty="0"/>
            </a:br>
            <a:r>
              <a:rPr lang="en-US" dirty="0"/>
              <a:t>The input data set is listed in the SET statement. The SET statement reads observations from the input data set, </a:t>
            </a:r>
            <a:r>
              <a:rPr lang="en-US" b="1" dirty="0"/>
              <a:t>orion.sales</a:t>
            </a:r>
            <a:r>
              <a:rPr lang="en-US" dirty="0"/>
              <a:t> in this DATA step.</a:t>
            </a:r>
          </a:p>
        </p:txBody>
      </p:sp>
      <p:sp>
        <p:nvSpPr>
          <p:cNvPr id="4" name="Slide Number Placeholder 3"/>
          <p:cNvSpPr>
            <a:spLocks noGrp="1"/>
          </p:cNvSpPr>
          <p:nvPr>
            <p:ph type="sldNum" sz="quarter" idx="10"/>
          </p:nvPr>
        </p:nvSpPr>
        <p:spPr/>
        <p:txBody>
          <a:bodyPr/>
          <a:lstStyle/>
          <a:p>
            <a:fld id="{5E7FCEBB-EFBF-4F47-AA66-B43EA68CFCD3}" type="slidenum">
              <a:rPr lang="en-US" smtClean="0"/>
              <a:pPr/>
              <a:t>85</a:t>
            </a:fld>
            <a:endParaRPr lang="en-US" dirty="0"/>
          </a:p>
        </p:txBody>
      </p:sp>
    </p:spTree>
    <p:extLst>
      <p:ext uri="{BB962C8B-B14F-4D97-AF65-F5344CB8AC3E}">
        <p14:creationId xmlns:p14="http://schemas.microsoft.com/office/powerpoint/2010/main" val="322259271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F36788-4184-48A1-86CB-5134757C251A}" type="slidenum">
              <a:rPr lang="en-US" sz="1200" smtClean="0"/>
              <a:pPr/>
              <a:t>86</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sz="1200" b="0" kern="1200" dirty="0">
                <a:solidFill>
                  <a:schemeClr val="tx1"/>
                </a:solidFill>
                <a:effectLst/>
                <a:latin typeface="Times New Roman"/>
                <a:ea typeface="+mn-ea"/>
                <a:cs typeface="+mn-cs"/>
              </a:rPr>
              <a:t>Correct answer: a</a:t>
            </a:r>
            <a:br>
              <a:rPr lang="en-US" sz="1200" kern="1200" dirty="0">
                <a:solidFill>
                  <a:schemeClr val="tx1"/>
                </a:solidFill>
                <a:effectLst/>
                <a:latin typeface="Times New Roman"/>
                <a:ea typeface="+mn-ea"/>
                <a:cs typeface="+mn-cs"/>
              </a:rPr>
            </a:br>
            <a:r>
              <a:rPr lang="en-US" sz="1200" kern="1200" dirty="0">
                <a:solidFill>
                  <a:schemeClr val="tx1"/>
                </a:solidFill>
                <a:effectLst/>
                <a:latin typeface="Times New Roman"/>
                <a:ea typeface="+mn-ea"/>
                <a:cs typeface="+mn-cs"/>
              </a:rPr>
              <a:t>The output data set is listed in the DATA statement. The DATA statement provides the name of the SAS data set being created, </a:t>
            </a:r>
            <a:r>
              <a:rPr lang="en-US" sz="1200" b="1" kern="1200" dirty="0">
                <a:solidFill>
                  <a:schemeClr val="tx1"/>
                </a:solidFill>
                <a:effectLst/>
                <a:latin typeface="Times New Roman"/>
                <a:ea typeface="+mn-ea"/>
                <a:cs typeface="+mn-cs"/>
              </a:rPr>
              <a:t>work.us</a:t>
            </a:r>
            <a:r>
              <a:rPr lang="en-US" sz="1200" kern="1200" dirty="0">
                <a:solidFill>
                  <a:schemeClr val="tx1"/>
                </a:solidFill>
                <a:effectLst/>
                <a:latin typeface="Times New Roman"/>
                <a:ea typeface="+mn-ea"/>
                <a:cs typeface="+mn-cs"/>
              </a:rPr>
              <a:t>.</a:t>
            </a:r>
            <a:endParaRPr lang="en-US" dirty="0"/>
          </a:p>
          <a:p>
            <a:endParaRPr lang="en-US" dirty="0"/>
          </a:p>
        </p:txBody>
      </p:sp>
    </p:spTree>
    <p:extLst>
      <p:ext uri="{BB962C8B-B14F-4D97-AF65-F5344CB8AC3E}">
        <p14:creationId xmlns:p14="http://schemas.microsoft.com/office/powerpoint/2010/main" val="34960110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62BA0A-8FE6-494F-83F8-116DCE46EE06}" type="slidenum">
              <a:rPr lang="en-US" sz="1200" smtClean="0"/>
              <a:pPr/>
              <a:t>87</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sz="1200" b="0" kern="1200" dirty="0">
                <a:solidFill>
                  <a:schemeClr val="tx1"/>
                </a:solidFill>
                <a:effectLst/>
                <a:latin typeface="Times New Roman"/>
                <a:ea typeface="+mn-ea"/>
                <a:cs typeface="+mn-cs"/>
              </a:rPr>
              <a:t>Correct answer: c </a:t>
            </a:r>
            <a:br>
              <a:rPr lang="en-US" sz="1200" kern="1200" dirty="0">
                <a:solidFill>
                  <a:schemeClr val="tx1"/>
                </a:solidFill>
                <a:effectLst/>
                <a:latin typeface="Times New Roman"/>
                <a:ea typeface="+mn-ea"/>
                <a:cs typeface="+mn-cs"/>
              </a:rPr>
            </a:br>
            <a:r>
              <a:rPr lang="en-US" sz="1200" kern="1200" dirty="0">
                <a:solidFill>
                  <a:schemeClr val="tx1"/>
                </a:solidFill>
                <a:effectLst/>
                <a:latin typeface="Times New Roman"/>
                <a:ea typeface="+mn-ea"/>
                <a:cs typeface="+mn-cs"/>
              </a:rPr>
              <a:t>The SET statement identifies the input data set, </a:t>
            </a:r>
            <a:r>
              <a:rPr lang="en-US" sz="1200" b="1" kern="1200" dirty="0">
                <a:solidFill>
                  <a:schemeClr val="tx1"/>
                </a:solidFill>
                <a:effectLst/>
                <a:latin typeface="Times New Roman"/>
                <a:ea typeface="+mn-ea"/>
                <a:cs typeface="+mn-cs"/>
              </a:rPr>
              <a:t>salesinfo</a:t>
            </a:r>
            <a:r>
              <a:rPr lang="en-US" sz="1200" kern="1200" dirty="0">
                <a:solidFill>
                  <a:schemeClr val="tx1"/>
                </a:solidFill>
                <a:effectLst/>
                <a:latin typeface="Times New Roman"/>
                <a:ea typeface="+mn-ea"/>
                <a:cs typeface="+mn-cs"/>
              </a:rPr>
              <a:t>, which is stored in the permanent library, </a:t>
            </a:r>
            <a:r>
              <a:rPr lang="en-US" sz="1200" b="1" kern="1200" dirty="0">
                <a:solidFill>
                  <a:schemeClr val="tx1"/>
                </a:solidFill>
                <a:effectLst/>
                <a:latin typeface="Times New Roman"/>
                <a:ea typeface="+mn-ea"/>
                <a:cs typeface="+mn-cs"/>
              </a:rPr>
              <a:t>sporting</a:t>
            </a:r>
            <a:r>
              <a:rPr lang="en-US" sz="1200" kern="1200" dirty="0">
                <a:solidFill>
                  <a:schemeClr val="tx1"/>
                </a:solidFill>
                <a:effectLst/>
                <a:latin typeface="Times New Roman"/>
                <a:ea typeface="+mn-ea"/>
                <a:cs typeface="+mn-cs"/>
              </a:rPr>
              <a:t>. The DATA statement identifies the output data set, </a:t>
            </a:r>
            <a:r>
              <a:rPr lang="en-US" sz="1200" b="1" kern="1200" dirty="0">
                <a:solidFill>
                  <a:schemeClr val="tx1"/>
                </a:solidFill>
                <a:effectLst/>
                <a:latin typeface="Times New Roman"/>
                <a:ea typeface="+mn-ea"/>
                <a:cs typeface="+mn-cs"/>
              </a:rPr>
              <a:t>salesinfo2</a:t>
            </a:r>
            <a:r>
              <a:rPr lang="en-US" sz="1200" kern="1200" dirty="0">
                <a:solidFill>
                  <a:schemeClr val="tx1"/>
                </a:solidFill>
                <a:effectLst/>
                <a:latin typeface="Times New Roman"/>
                <a:ea typeface="+mn-ea"/>
                <a:cs typeface="+mn-cs"/>
              </a:rPr>
              <a:t>, to be created in the permanent library, </a:t>
            </a:r>
            <a:r>
              <a:rPr lang="en-US" sz="1200" b="1" kern="1200" dirty="0">
                <a:solidFill>
                  <a:schemeClr val="tx1"/>
                </a:solidFill>
                <a:effectLst/>
                <a:latin typeface="Times New Roman"/>
                <a:ea typeface="+mn-ea"/>
                <a:cs typeface="+mn-cs"/>
              </a:rPr>
              <a:t>sporting</a:t>
            </a:r>
            <a:r>
              <a:rPr lang="en-US" sz="1200" kern="1200" dirty="0">
                <a:solidFill>
                  <a:schemeClr val="tx1"/>
                </a:solidFill>
                <a:effectLst/>
                <a:latin typeface="Times New Roman"/>
                <a:ea typeface="+mn-ea"/>
                <a:cs typeface="+mn-cs"/>
              </a:rPr>
              <a:t>.</a:t>
            </a:r>
          </a:p>
          <a:p>
            <a:endParaRPr lang="en-US" dirty="0"/>
          </a:p>
        </p:txBody>
      </p:sp>
    </p:spTree>
    <p:extLst>
      <p:ext uri="{BB962C8B-B14F-4D97-AF65-F5344CB8AC3E}">
        <p14:creationId xmlns:p14="http://schemas.microsoft.com/office/powerpoint/2010/main" val="19509366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D7944A5-CDB0-4AFB-B53C-DB02F603B77D}" type="slidenum">
              <a:rPr lang="en-US" sz="1200" smtClean="0"/>
              <a:pPr/>
              <a:t>88</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sz="1200" b="0" kern="1200" dirty="0">
                <a:solidFill>
                  <a:schemeClr val="tx1"/>
                </a:solidFill>
                <a:effectLst/>
                <a:latin typeface="Times New Roman"/>
                <a:ea typeface="+mn-ea"/>
                <a:cs typeface="+mn-cs"/>
              </a:rPr>
              <a:t>Correct answer: b</a:t>
            </a:r>
            <a:br>
              <a:rPr lang="en-US" sz="1200" b="1" kern="1200" dirty="0">
                <a:solidFill>
                  <a:schemeClr val="tx1"/>
                </a:solidFill>
                <a:effectLst/>
                <a:latin typeface="Times New Roman"/>
                <a:ea typeface="+mn-ea"/>
                <a:cs typeface="+mn-cs"/>
              </a:rPr>
            </a:br>
            <a:r>
              <a:rPr lang="en-US" sz="1200" kern="1200" dirty="0">
                <a:solidFill>
                  <a:schemeClr val="tx1"/>
                </a:solidFill>
                <a:effectLst/>
                <a:latin typeface="Times New Roman"/>
                <a:ea typeface="+mn-ea"/>
                <a:cs typeface="+mn-cs"/>
              </a:rPr>
              <a:t>During compilation, SAS creates the program data vector and the descriptor portion of the new data set. SAS creates the first observation during the execution phase.</a:t>
            </a:r>
          </a:p>
          <a:p>
            <a:endParaRPr lang="en-US" dirty="0"/>
          </a:p>
        </p:txBody>
      </p:sp>
    </p:spTree>
    <p:extLst>
      <p:ext uri="{BB962C8B-B14F-4D97-AF65-F5344CB8AC3E}">
        <p14:creationId xmlns:p14="http://schemas.microsoft.com/office/powerpoint/2010/main" val="10812894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E1BEFB-C32F-4435-9118-617BA573F8D0}" type="slidenum">
              <a:rPr lang="en-US" sz="1200" smtClean="0"/>
              <a:pPr/>
              <a:t>89</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sz="1200" b="0" kern="1200" dirty="0">
                <a:solidFill>
                  <a:schemeClr val="tx1"/>
                </a:solidFill>
                <a:effectLst/>
                <a:latin typeface="Times New Roman"/>
                <a:ea typeface="+mn-ea"/>
                <a:cs typeface="+mn-cs"/>
              </a:rPr>
              <a:t>Correct answer: a</a:t>
            </a:r>
            <a:br>
              <a:rPr lang="en-US" sz="1200" kern="1200" dirty="0">
                <a:solidFill>
                  <a:schemeClr val="tx1"/>
                </a:solidFill>
                <a:effectLst/>
                <a:latin typeface="Times New Roman"/>
                <a:ea typeface="+mn-ea"/>
                <a:cs typeface="+mn-cs"/>
              </a:rPr>
            </a:br>
            <a:r>
              <a:rPr lang="en-US" sz="1200" kern="1200" dirty="0">
                <a:solidFill>
                  <a:schemeClr val="tx1"/>
                </a:solidFill>
                <a:effectLst/>
                <a:latin typeface="Times New Roman"/>
                <a:ea typeface="+mn-ea"/>
                <a:cs typeface="+mn-cs"/>
              </a:rPr>
              <a:t>At compile time, SAS uses the descriptor portion of the input data set, </a:t>
            </a:r>
            <a:r>
              <a:rPr lang="en-US" sz="1200" b="1" kern="1200" dirty="0">
                <a:solidFill>
                  <a:schemeClr val="tx1"/>
                </a:solidFill>
                <a:effectLst/>
                <a:latin typeface="Times New Roman"/>
                <a:ea typeface="+mn-ea"/>
                <a:cs typeface="+mn-cs"/>
              </a:rPr>
              <a:t>orion.sales</a:t>
            </a:r>
            <a:r>
              <a:rPr lang="en-US" sz="1200" kern="1200" dirty="0">
                <a:solidFill>
                  <a:schemeClr val="tx1"/>
                </a:solidFill>
                <a:effectLst/>
                <a:latin typeface="Times New Roman"/>
                <a:ea typeface="+mn-ea"/>
                <a:cs typeface="+mn-cs"/>
              </a:rPr>
              <a:t>, to create nine variables in the program data vector. The DROP statement sets drop flags for three of the nine variables. SAS writes the six variables without drop flags to the output data set, </a:t>
            </a:r>
            <a:r>
              <a:rPr lang="en-US" sz="1200" b="1" kern="1200" dirty="0">
                <a:solidFill>
                  <a:schemeClr val="tx1"/>
                </a:solidFill>
                <a:effectLst/>
                <a:latin typeface="Times New Roman"/>
                <a:ea typeface="+mn-ea"/>
                <a:cs typeface="+mn-cs"/>
              </a:rPr>
              <a:t>work.comp</a:t>
            </a:r>
            <a:r>
              <a:rPr lang="en-US" sz="1200" kern="1200" dirty="0">
                <a:solidFill>
                  <a:schemeClr val="tx1"/>
                </a:solidFill>
                <a:effectLst/>
                <a:latin typeface="Times New Roman"/>
                <a:ea typeface="+mn-ea"/>
                <a:cs typeface="+mn-cs"/>
              </a:rPr>
              <a:t>. </a:t>
            </a:r>
            <a:endParaRPr lang="en-US" dirty="0"/>
          </a:p>
        </p:txBody>
      </p:sp>
    </p:spTree>
    <p:extLst>
      <p:ext uri="{BB962C8B-B14F-4D97-AF65-F5344CB8AC3E}">
        <p14:creationId xmlns:p14="http://schemas.microsoft.com/office/powerpoint/2010/main" val="3930927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741E3694-8679-4EB8-A59C-61905104299B}" type="slidenum">
              <a:rPr lang="en-US" sz="1200">
                <a:latin typeface="Times New Roman" pitchFamily="18" charset="0"/>
              </a:rPr>
              <a:pPr/>
              <a:t>9</a:t>
            </a:fld>
            <a:endParaRPr lang="en-US" sz="1200" dirty="0">
              <a:latin typeface="Times New Roman" pitchFamily="18" charset="0"/>
            </a:endParaRPr>
          </a:p>
        </p:txBody>
      </p:sp>
      <p:sp>
        <p:nvSpPr>
          <p:cNvPr id="117763" name="Rectangle 2"/>
          <p:cNvSpPr>
            <a:spLocks noGrp="1" noRot="1" noChangeAspect="1" noChangeArrowheads="1" noTextEdit="1"/>
          </p:cNvSpPr>
          <p:nvPr>
            <p:ph type="sldImg"/>
          </p:nvPr>
        </p:nvSpPr>
        <p:spPr>
          <a:xfrm>
            <a:off x="1143000" y="685800"/>
            <a:ext cx="4572000" cy="34290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The SET statement reads from an existing SAS data set.  The data set can be temporary or permanent.  In this case we want to read the permanent data set, </a:t>
            </a:r>
            <a:r>
              <a:rPr lang="en-US" b="1" dirty="0">
                <a:latin typeface="Times New Roman" pitchFamily="18" charset="0"/>
              </a:rPr>
              <a:t>orion.sales</a:t>
            </a:r>
            <a:r>
              <a:rPr lang="en-US" dirty="0">
                <a:latin typeface="Times New Roman" pitchFamily="18" charset="0"/>
              </a:rPr>
              <a:t>.  By default, every observation and every variable is read.</a:t>
            </a:r>
          </a:p>
          <a:p>
            <a:endParaRPr lang="en-US" dirty="0">
              <a:latin typeface="Times New Roman" pitchFamily="18" charset="0"/>
            </a:endParaRPr>
          </a:p>
        </p:txBody>
      </p:sp>
    </p:spTree>
    <p:extLst>
      <p:ext uri="{BB962C8B-B14F-4D97-AF65-F5344CB8AC3E}">
        <p14:creationId xmlns:p14="http://schemas.microsoft.com/office/powerpoint/2010/main" val="101646878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942DB39-7BA2-434D-A92C-8E12A49E27DB}" type="slidenum">
              <a:rPr lang="en-US" sz="1200" smtClean="0"/>
              <a:pPr/>
              <a:t>90</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sz="1200" b="0" kern="1200" dirty="0">
                <a:solidFill>
                  <a:schemeClr val="tx1"/>
                </a:solidFill>
                <a:effectLst/>
                <a:latin typeface="Times New Roman"/>
                <a:ea typeface="+mn-ea"/>
                <a:cs typeface="+mn-cs"/>
              </a:rPr>
              <a:t>Correct answer: a</a:t>
            </a:r>
            <a:br>
              <a:rPr lang="en-US" sz="1200" b="1" kern="1200" dirty="0">
                <a:solidFill>
                  <a:schemeClr val="tx1"/>
                </a:solidFill>
                <a:effectLst/>
                <a:latin typeface="Times New Roman"/>
                <a:ea typeface="+mn-ea"/>
                <a:cs typeface="+mn-cs"/>
              </a:rPr>
            </a:br>
            <a:r>
              <a:rPr lang="en-US" sz="1200" kern="1200" dirty="0">
                <a:solidFill>
                  <a:schemeClr val="tx1"/>
                </a:solidFill>
                <a:effectLst/>
                <a:latin typeface="Times New Roman"/>
                <a:ea typeface="+mn-ea"/>
                <a:cs typeface="+mn-cs"/>
              </a:rPr>
              <a:t>At compile time, SAS uses the descriptor portion of the input data set, </a:t>
            </a:r>
            <a:r>
              <a:rPr lang="en-US" sz="1200" b="1" kern="1200" dirty="0">
                <a:solidFill>
                  <a:schemeClr val="tx1"/>
                </a:solidFill>
                <a:effectLst/>
                <a:latin typeface="Times New Roman"/>
                <a:ea typeface="+mn-ea"/>
                <a:cs typeface="+mn-cs"/>
              </a:rPr>
              <a:t>orion.sales</a:t>
            </a:r>
            <a:r>
              <a:rPr lang="en-US" sz="1200" kern="1200" dirty="0">
                <a:solidFill>
                  <a:schemeClr val="tx1"/>
                </a:solidFill>
                <a:effectLst/>
                <a:latin typeface="Times New Roman"/>
                <a:ea typeface="+mn-ea"/>
                <a:cs typeface="+mn-cs"/>
              </a:rPr>
              <a:t>, to create nine variables in the program data vector. The KEEP statement sets drop flags for the five variables not listed in the KEEP statement. SAS writes the four variables without drop flags to the output data set, </a:t>
            </a:r>
            <a:r>
              <a:rPr lang="en-US" sz="1200" b="1" kern="1200" dirty="0">
                <a:solidFill>
                  <a:schemeClr val="tx1"/>
                </a:solidFill>
                <a:effectLst/>
                <a:latin typeface="Times New Roman"/>
                <a:ea typeface="+mn-ea"/>
                <a:cs typeface="+mn-cs"/>
              </a:rPr>
              <a:t>work.comp</a:t>
            </a:r>
            <a:r>
              <a:rPr lang="en-US" sz="1200" kern="1200" dirty="0">
                <a:solidFill>
                  <a:schemeClr val="tx1"/>
                </a:solidFill>
                <a:effectLst/>
                <a:latin typeface="Times New Roman"/>
                <a:ea typeface="+mn-ea"/>
                <a:cs typeface="+mn-cs"/>
              </a:rPr>
              <a:t>. </a:t>
            </a:r>
            <a:endParaRPr lang="en-US" dirty="0"/>
          </a:p>
          <a:p>
            <a:endParaRPr lang="en-US" dirty="0"/>
          </a:p>
        </p:txBody>
      </p:sp>
    </p:spTree>
    <p:extLst>
      <p:ext uri="{BB962C8B-B14F-4D97-AF65-F5344CB8AC3E}">
        <p14:creationId xmlns:p14="http://schemas.microsoft.com/office/powerpoint/2010/main" val="278437938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723145E-06EA-4A07-ADAF-A7D43CAA45B2}" type="slidenum">
              <a:rPr lang="en-US" sz="1200" smtClean="0"/>
              <a:pPr/>
              <a:t>91</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sz="1200" b="0" kern="1200" dirty="0">
                <a:solidFill>
                  <a:schemeClr val="tx1"/>
                </a:solidFill>
                <a:effectLst/>
                <a:latin typeface="Times New Roman"/>
                <a:ea typeface="+mn-ea"/>
                <a:cs typeface="+mn-cs"/>
              </a:rPr>
              <a:t>Correct answer: Yes</a:t>
            </a:r>
            <a:br>
              <a:rPr lang="en-US" sz="1200" b="1" kern="1200" dirty="0">
                <a:solidFill>
                  <a:schemeClr val="tx1"/>
                </a:solidFill>
                <a:effectLst/>
                <a:latin typeface="Times New Roman"/>
                <a:ea typeface="+mn-ea"/>
                <a:cs typeface="+mn-cs"/>
              </a:rPr>
            </a:br>
            <a:r>
              <a:rPr lang="en-US" sz="1200" kern="1200" dirty="0">
                <a:solidFill>
                  <a:schemeClr val="tx1"/>
                </a:solidFill>
                <a:effectLst/>
                <a:latin typeface="Times New Roman"/>
                <a:ea typeface="+mn-ea"/>
                <a:cs typeface="+mn-cs"/>
              </a:rPr>
              <a:t>All of the variables in the input data set are included in the PDV, and the variables not listed in the KEEP statement are in the PDV with drop flags set. The variables listed in the KEEP statement are the only variables written to the output data set.</a:t>
            </a:r>
            <a:endParaRPr lang="en-US" dirty="0"/>
          </a:p>
          <a:p>
            <a:endParaRPr lang="en-US" dirty="0"/>
          </a:p>
        </p:txBody>
      </p:sp>
    </p:spTree>
    <p:extLst>
      <p:ext uri="{BB962C8B-B14F-4D97-AF65-F5344CB8AC3E}">
        <p14:creationId xmlns:p14="http://schemas.microsoft.com/office/powerpoint/2010/main" val="296442653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3C510B5-3D57-44B3-A343-ADDDC3AB9555}" type="slidenum">
              <a:rPr lang="en-US" sz="1200" smtClean="0"/>
              <a:pPr/>
              <a:t>92</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sz="1200" b="0" kern="1200" dirty="0">
                <a:solidFill>
                  <a:schemeClr val="tx1"/>
                </a:solidFill>
                <a:effectLst/>
                <a:latin typeface="Times New Roman"/>
                <a:ea typeface="+mn-ea"/>
                <a:cs typeface="+mn-cs"/>
              </a:rPr>
              <a:t>Correct answer: b </a:t>
            </a:r>
            <a:br>
              <a:rPr lang="en-US" sz="1200" kern="1200" dirty="0">
                <a:solidFill>
                  <a:schemeClr val="tx1"/>
                </a:solidFill>
                <a:effectLst/>
                <a:latin typeface="Times New Roman"/>
                <a:ea typeface="+mn-ea"/>
                <a:cs typeface="+mn-cs"/>
              </a:rPr>
            </a:br>
            <a:r>
              <a:rPr lang="en-US" sz="1200" kern="1200" dirty="0">
                <a:solidFill>
                  <a:schemeClr val="tx1"/>
                </a:solidFill>
                <a:effectLst/>
                <a:latin typeface="Times New Roman"/>
                <a:ea typeface="+mn-ea"/>
                <a:cs typeface="+mn-cs"/>
              </a:rPr>
              <a:t>SAS executes the expression on the right side of the assignment statement following normal operator precedence, and the result is assigned to </a:t>
            </a:r>
            <a:r>
              <a:rPr lang="en-US" sz="1200" b="1" kern="1200" dirty="0">
                <a:solidFill>
                  <a:schemeClr val="tx1"/>
                </a:solidFill>
                <a:effectLst/>
                <a:latin typeface="Times New Roman"/>
                <a:ea typeface="+mn-ea"/>
                <a:cs typeface="+mn-cs"/>
              </a:rPr>
              <a:t>Units</a:t>
            </a:r>
            <a:r>
              <a:rPr lang="en-US" sz="1200" kern="1200" dirty="0">
                <a:solidFill>
                  <a:schemeClr val="tx1"/>
                </a:solidFill>
                <a:effectLst/>
                <a:latin typeface="Times New Roman"/>
                <a:ea typeface="+mn-ea"/>
                <a:cs typeface="+mn-cs"/>
              </a:rPr>
              <a:t>. The division occurs first (50/10 is 5), and then the addition occurs (140+5 is 145). </a:t>
            </a:r>
            <a:endParaRPr lang="en-US" dirty="0"/>
          </a:p>
          <a:p>
            <a:endParaRPr lang="en-US" dirty="0"/>
          </a:p>
        </p:txBody>
      </p:sp>
    </p:spTree>
    <p:extLst>
      <p:ext uri="{BB962C8B-B14F-4D97-AF65-F5344CB8AC3E}">
        <p14:creationId xmlns:p14="http://schemas.microsoft.com/office/powerpoint/2010/main" val="314704690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A0D0D7-EF0A-45F5-B1A7-114DBC2B3263}" type="slidenum">
              <a:rPr lang="en-US" sz="1200" smtClean="0"/>
              <a:pPr/>
              <a:t>93</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sz="1200" b="0" kern="1200" dirty="0">
                <a:solidFill>
                  <a:schemeClr val="tx1"/>
                </a:solidFill>
                <a:effectLst/>
                <a:latin typeface="Times New Roman"/>
                <a:ea typeface="+mn-ea"/>
                <a:cs typeface="+mn-cs"/>
              </a:rPr>
              <a:t>Correct answer: a </a:t>
            </a:r>
            <a:br>
              <a:rPr lang="en-US" sz="1200" kern="1200" dirty="0">
                <a:solidFill>
                  <a:schemeClr val="tx1"/>
                </a:solidFill>
                <a:effectLst/>
                <a:latin typeface="Times New Roman"/>
                <a:ea typeface="+mn-ea"/>
                <a:cs typeface="+mn-cs"/>
              </a:rPr>
            </a:br>
            <a:r>
              <a:rPr lang="en-US" sz="1200" kern="1200" dirty="0">
                <a:solidFill>
                  <a:schemeClr val="tx1"/>
                </a:solidFill>
                <a:effectLst/>
                <a:latin typeface="Times New Roman"/>
                <a:ea typeface="+mn-ea"/>
                <a:cs typeface="+mn-cs"/>
              </a:rPr>
              <a:t>PROC CONTENTS displays the descriptor portion of a data set, and SAS stores permanent labels and formats in the descriptor portion.</a:t>
            </a:r>
          </a:p>
          <a:p>
            <a:endParaRPr lang="en-US" dirty="0"/>
          </a:p>
        </p:txBody>
      </p:sp>
    </p:spTree>
    <p:extLst>
      <p:ext uri="{BB962C8B-B14F-4D97-AF65-F5344CB8AC3E}">
        <p14:creationId xmlns:p14="http://schemas.microsoft.com/office/powerpoint/2010/main" val="73417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375025399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a:ex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a:ex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67025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87B7BFDD-AFE4-4A17-A1E4-F032B77E6467}"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393018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2C3E8E79-F9B7-4926-909C-E4F9C54FC404}"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295302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458200" cy="685800"/>
          </a:xfrm>
        </p:spPr>
        <p:txBody>
          <a:bodyPr/>
          <a:lstStyle/>
          <a:p>
            <a:r>
              <a:rPr lang="en-US"/>
              <a:t>Click to edit Master title style</a:t>
            </a:r>
          </a:p>
        </p:txBody>
      </p:sp>
      <p:sp>
        <p:nvSpPr>
          <p:cNvPr id="3" name="Text Placeholder 2"/>
          <p:cNvSpPr>
            <a:spLocks noGrp="1"/>
          </p:cNvSpPr>
          <p:nvPr>
            <p:ph type="body" sz="half" idx="1"/>
          </p:nvPr>
        </p:nvSpPr>
        <p:spPr>
          <a:xfrm>
            <a:off x="685800" y="1071563"/>
            <a:ext cx="38481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0715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32813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lvl1pPr>
              <a:defRPr/>
            </a:lvl1pPr>
          </a:lstStyle>
          <a:p>
            <a:pPr>
              <a:defRPr/>
            </a:pPr>
            <a:fld id="{0BA897DA-EE7D-4A87-8D5E-0370A4A6F8ED}"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19507254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smtClean="0">
                <a:solidFill>
                  <a:srgbClr val="FFFFFF"/>
                </a:solidFill>
                <a:latin typeface="Arial" panose="020B0604020202020204" pitchFamily="34" charset="0"/>
                <a:cs typeface="Arial" panose="020B0604020202020204" pitchFamily="34" charset="0"/>
              </a:defRPr>
            </a:lvl1pPr>
          </a:lstStyle>
          <a:p>
            <a:fld id="{5EA7381C-9500-4025-A01D-72F65CC6597D}" type="slidenum">
              <a:rPr lang="en-US" smtClean="0"/>
              <a:t>‹#›</a:t>
            </a:fld>
            <a:endParaRPr lang="en-US" dirty="0"/>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D083936F-F7A9-44C6-8D72-5F80CF9565CE}" type="slidenum">
              <a:rPr lang="en-US" altLang="en-US" sz="1400" b="1" smtClean="0">
                <a:latin typeface="Arial" panose="020B0604020202020204" pitchFamily="34" charset="0"/>
              </a:rPr>
              <a:pPr>
                <a:def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extLst>
      <p:ext uri="{BB962C8B-B14F-4D97-AF65-F5344CB8AC3E}">
        <p14:creationId xmlns:p14="http://schemas.microsoft.com/office/powerpoint/2010/main" val="2789498707"/>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10.xml"/><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notesSlide" Target="../notesSlides/notesSlide15.xml"/><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31.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4.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33.xml"/><Relationship Id="rId5" Type="http://schemas.openxmlformats.org/officeDocument/2006/relationships/slideLayout" Target="../slideLayouts/slideLayout4.xml"/><Relationship Id="rId4"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35.xml"/><Relationship Id="rId4"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42.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41.xml"/><Relationship Id="rId7" Type="http://schemas.openxmlformats.org/officeDocument/2006/relationships/image" Target="../media/image44.png"/><Relationship Id="rId2" Type="http://schemas.openxmlformats.org/officeDocument/2006/relationships/slideLayout" Target="../slideLayouts/slideLayout4.xml"/><Relationship Id="rId1" Type="http://schemas.openxmlformats.org/officeDocument/2006/relationships/tags" Target="../tags/tag42.xml"/><Relationship Id="rId6" Type="http://schemas.openxmlformats.org/officeDocument/2006/relationships/image" Target="../media/image40.png"/><Relationship Id="rId5" Type="http://schemas.openxmlformats.org/officeDocument/2006/relationships/image" Target="../media/image43.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46.png"/><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50.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16.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51.xml"/><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5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53.xml"/><Relationship Id="rId5" Type="http://schemas.openxmlformats.org/officeDocument/2006/relationships/image" Target="../media/image46.png"/><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54.xml"/><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55.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5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57.xml"/><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ags" Target="../tags/tag58.xml"/><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4.png"/><Relationship Id="rId7"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54.png"/><Relationship Id="rId10" Type="http://schemas.openxmlformats.org/officeDocument/2006/relationships/image" Target="../media/image25.png"/><Relationship Id="rId4" Type="http://schemas.openxmlformats.org/officeDocument/2006/relationships/image" Target="../media/image15.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xml"/><Relationship Id="rId1" Type="http://schemas.openxmlformats.org/officeDocument/2006/relationships/tags" Target="../tags/tag60.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66.xml"/><Relationship Id="rId3" Type="http://schemas.openxmlformats.org/officeDocument/2006/relationships/tags" Target="../tags/tag69.xml"/><Relationship Id="rId7" Type="http://schemas.openxmlformats.org/officeDocument/2006/relationships/slideLayout" Target="../slideLayouts/slideLayout4.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9" Type="http://schemas.openxmlformats.org/officeDocument/2006/relationships/image" Target="../media/image55.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56.png"/><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4.xml"/><Relationship Id="rId1" Type="http://schemas.openxmlformats.org/officeDocument/2006/relationships/tags" Target="../tags/tag75.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16.png"/><Relationship Id="rId5" Type="http://schemas.openxmlformats.org/officeDocument/2006/relationships/image" Target="../media/image57.png"/><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78.xml"/><Relationship Id="rId6" Type="http://schemas.openxmlformats.org/officeDocument/2006/relationships/image" Target="../media/image16.png"/><Relationship Id="rId5" Type="http://schemas.openxmlformats.org/officeDocument/2006/relationships/image" Target="../media/image58.png"/><Relationship Id="rId4" Type="http://schemas.openxmlformats.org/officeDocument/2006/relationships/image" Target="../media/image19.png"/></Relationships>
</file>

<file path=ppt/slides/_rels/slide72.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notesSlide" Target="../notesSlides/notesSlide72.xml"/><Relationship Id="rId4"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xml"/><Relationship Id="rId1" Type="http://schemas.openxmlformats.org/officeDocument/2006/relationships/tags" Target="../tags/tag8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xml"/><Relationship Id="rId1" Type="http://schemas.openxmlformats.org/officeDocument/2006/relationships/tags" Target="../tags/tag8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tags" Target="../tags/tag84.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tags" Target="../tags/tag87.xml"/><Relationship Id="rId6" Type="http://schemas.openxmlformats.org/officeDocument/2006/relationships/image" Target="../media/image16.png"/><Relationship Id="rId5" Type="http://schemas.openxmlformats.org/officeDocument/2006/relationships/image" Target="../media/image58.png"/><Relationship Id="rId4" Type="http://schemas.openxmlformats.org/officeDocument/2006/relationships/image" Target="../media/image19.png"/></Relationships>
</file>

<file path=ppt/slides/_rels/slide79.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79.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4.xml"/><Relationship Id="rId1" Type="http://schemas.openxmlformats.org/officeDocument/2006/relationships/tags" Target="../tags/tag91.xml"/><Relationship Id="rId4" Type="http://schemas.openxmlformats.org/officeDocument/2006/relationships/image" Target="../media/image23.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4.xml"/><Relationship Id="rId1" Type="http://schemas.openxmlformats.org/officeDocument/2006/relationships/tags" Target="../tags/tag92.xml"/><Relationship Id="rId5" Type="http://schemas.openxmlformats.org/officeDocument/2006/relationships/image" Target="../media/image59.png"/><Relationship Id="rId4" Type="http://schemas.openxmlformats.org/officeDocument/2006/relationships/hyperlink" Target="http://support.sas.com/quiz/pg1" TargetMode="Externa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6: Reading SAS</a:t>
            </a:r>
            <a:r>
              <a:rPr lang="en-US" baseline="30000" dirty="0">
                <a:solidFill>
                  <a:srgbClr val="0070C0"/>
                </a:solidFill>
              </a:rPr>
              <a:t>®</a:t>
            </a:r>
            <a:r>
              <a:rPr lang="en-US" dirty="0">
                <a:solidFill>
                  <a:srgbClr val="0070C0"/>
                </a:solidFill>
              </a:rPr>
              <a:t> Data Sets</a:t>
            </a:r>
          </a:p>
        </p:txBody>
      </p:sp>
      <p:graphicFrame>
        <p:nvGraphicFramePr>
          <p:cNvPr id="7" name="Group Organizer"/>
          <p:cNvGraphicFramePr>
            <a:graphicFrameLocks noGrp="1"/>
          </p:cNvGraphicFramePr>
          <p:nvPr>
            <p:extLst>
              <p:ext uri="{D42A27DB-BD31-4B8C-83A1-F6EECF244321}">
                <p14:modId xmlns:p14="http://schemas.microsoft.com/office/powerpoint/2010/main" val="3358881629"/>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6.1 Reading a SAS Data Set</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6.2 Customizing a SAS Data Set</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ChangeArrowheads="1"/>
          </p:cNvSpPr>
          <p:nvPr/>
        </p:nvSpPr>
        <p:spPr bwMode="auto">
          <a:xfrm>
            <a:off x="685800" y="1071563"/>
            <a:ext cx="7848600" cy="555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itchFamily="34" charset="0"/>
              </a:defRPr>
            </a:lvl1pPr>
            <a:lvl2pPr indent="-34290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20000"/>
              </a:spcBef>
              <a:buClr>
                <a:schemeClr val="tx1"/>
              </a:buClr>
              <a:buFont typeface="Monotype Sorts" pitchFamily="2" charset="2"/>
              <a:buNone/>
            </a:pPr>
            <a:r>
              <a:rPr lang="en-US" dirty="0"/>
              <a:t>The </a:t>
            </a:r>
            <a:r>
              <a:rPr lang="en-US" i="1" dirty="0"/>
              <a:t>WHERE statement</a:t>
            </a:r>
            <a:r>
              <a:rPr lang="en-US" dirty="0"/>
              <a:t> selects observations from </a:t>
            </a:r>
            <a:br>
              <a:rPr lang="en-US" dirty="0"/>
            </a:br>
            <a:r>
              <a:rPr lang="en-US" dirty="0"/>
              <a:t>a SAS data set that meet a particular condition. </a:t>
            </a:r>
          </a:p>
          <a:p>
            <a:pPr eaLnBrk="1" hangingPunct="1">
              <a:spcBef>
                <a:spcPct val="20000"/>
              </a:spcBef>
              <a:buClr>
                <a:schemeClr val="tx1"/>
              </a:buClr>
              <a:buFont typeface="Monotype Sorts" pitchFamily="2" charset="2"/>
              <a:buNone/>
            </a:pPr>
            <a:endParaRPr lang="en-US" dirty="0"/>
          </a:p>
          <a:p>
            <a:pPr eaLnBrk="1" hangingPunct="1">
              <a:spcBef>
                <a:spcPct val="20000"/>
              </a:spcBef>
              <a:buClr>
                <a:schemeClr val="tx1"/>
              </a:buClr>
              <a:buFont typeface="Monotype Sorts" pitchFamily="2" charset="2"/>
              <a:buNone/>
            </a:pPr>
            <a:endParaRPr lang="en-US" dirty="0"/>
          </a:p>
          <a:p>
            <a:pPr eaLnBrk="1" hangingPunct="1">
              <a:spcBef>
                <a:spcPct val="20000"/>
              </a:spcBef>
              <a:buClr>
                <a:schemeClr val="tx1"/>
              </a:buClr>
              <a:buFont typeface="Monotype Sorts" pitchFamily="2" charset="2"/>
              <a:buNone/>
            </a:pPr>
            <a:endParaRPr lang="en-US" dirty="0"/>
          </a:p>
          <a:p>
            <a:pPr eaLnBrk="1" hangingPunct="1">
              <a:spcBef>
                <a:spcPct val="20000"/>
              </a:spcBef>
              <a:buClr>
                <a:schemeClr val="tx1"/>
              </a:buClr>
              <a:buFont typeface="Monotype Sorts" pitchFamily="2" charset="2"/>
              <a:buNone/>
            </a:pPr>
            <a:endParaRPr lang="en-US" dirty="0"/>
          </a:p>
          <a:p>
            <a:pPr eaLnBrk="1" hangingPunct="1">
              <a:spcBef>
                <a:spcPct val="20000"/>
              </a:spcBef>
              <a:buClr>
                <a:schemeClr val="tx1"/>
              </a:buClr>
              <a:buFont typeface="Monotype Sorts" pitchFamily="2" charset="2"/>
              <a:buNone/>
            </a:pPr>
            <a:endParaRPr lang="en-US" dirty="0"/>
          </a:p>
          <a:p>
            <a:pPr eaLnBrk="1" hangingPunct="1">
              <a:spcBef>
                <a:spcPct val="20000"/>
              </a:spcBef>
              <a:buClr>
                <a:schemeClr val="tx1"/>
              </a:buClr>
              <a:buFont typeface="Monotype Sorts" pitchFamily="2" charset="2"/>
              <a:buNone/>
            </a:pPr>
            <a:endParaRPr lang="en-US" dirty="0"/>
          </a:p>
          <a:p>
            <a:pPr marL="0" lvl="1" indent="0" eaLnBrk="1" hangingPunct="1">
              <a:spcBef>
                <a:spcPct val="20000"/>
              </a:spcBef>
              <a:buClr>
                <a:schemeClr val="tx2"/>
              </a:buClr>
              <a:buSzPct val="70000"/>
            </a:pPr>
            <a:r>
              <a:rPr lang="en-US" dirty="0"/>
              <a:t>The variables named in the WHERE expression</a:t>
            </a:r>
            <a:r>
              <a:rPr lang="en-US" i="1" dirty="0"/>
              <a:t> </a:t>
            </a:r>
            <a:r>
              <a:rPr lang="en-US" dirty="0"/>
              <a:t>must exist in the input SAS data set.</a:t>
            </a:r>
          </a:p>
        </p:txBody>
      </p:sp>
      <p:sp>
        <p:nvSpPr>
          <p:cNvPr id="28675" name="Rectangle 2"/>
          <p:cNvSpPr>
            <a:spLocks noGrp="1" noChangeArrowheads="1"/>
          </p:cNvSpPr>
          <p:nvPr>
            <p:ph type="title"/>
          </p:nvPr>
        </p:nvSpPr>
        <p:spPr/>
        <p:txBody>
          <a:bodyPr/>
          <a:lstStyle/>
          <a:p>
            <a:pPr eaLnBrk="1" hangingPunct="1"/>
            <a:r>
              <a:rPr lang="en-US" dirty="0"/>
              <a:t>WHERE Statement</a:t>
            </a:r>
          </a:p>
        </p:txBody>
      </p:sp>
      <p:sp>
        <p:nvSpPr>
          <p:cNvPr id="6" name="Slide Number Placeholder 3"/>
          <p:cNvSpPr>
            <a:spLocks noGrp="1"/>
          </p:cNvSpPr>
          <p:nvPr>
            <p:ph type="sldNum" sz="quarter" idx="10"/>
          </p:nvPr>
        </p:nvSpPr>
        <p:spPr/>
        <p:txBody>
          <a:bodyPr/>
          <a:lstStyle/>
          <a:p>
            <a:pPr>
              <a:defRPr/>
            </a:pPr>
            <a:fld id="{890565E2-14C9-4518-8512-9364A4D3FD1F}" type="slidenum">
              <a:rPr lang="en-US"/>
              <a:pPr>
                <a:defRPr/>
              </a:pPr>
              <a:t>10</a:t>
            </a:fld>
            <a:endParaRPr lang="en-US" b="0" dirty="0">
              <a:latin typeface="Times New Roman" pitchFamily="18" charset="0"/>
            </a:endParaRPr>
          </a:p>
        </p:txBody>
      </p:sp>
      <p:sp>
        <p:nvSpPr>
          <p:cNvPr id="10" name="Text Box 7"/>
          <p:cNvSpPr txBox="1">
            <a:spLocks noChangeArrowheads="1"/>
          </p:cNvSpPr>
          <p:nvPr/>
        </p:nvSpPr>
        <p:spPr bwMode="auto">
          <a:xfrm>
            <a:off x="1307592" y="2103120"/>
            <a:ext cx="6492240" cy="1749425"/>
          </a:xfrm>
          <a:prstGeom prst="rect">
            <a:avLst/>
          </a:prstGeom>
          <a:solidFill>
            <a:srgbClr val="FFFFFF"/>
          </a:solidFill>
          <a:ln w="38100" cmpd="sng">
            <a:solidFill>
              <a:schemeClr val="tx2"/>
            </a:solidFill>
            <a:miter lim="800000"/>
            <a:headEnd type="none" w="med" len="lg"/>
            <a:tailEnd type="none" w="med" len="lg"/>
          </a:ln>
          <a:extLst/>
        </p:spPr>
        <p:txBody>
          <a:bodyPr lIns="88900" tIns="88900" rIns="9144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24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24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24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24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2400" b="1" kern="0" dirty="0">
                <a:solidFill>
                  <a:srgbClr val="000000"/>
                </a:solidFill>
                <a:latin typeface="Courier New"/>
              </a:rPr>
              <a:t>run;</a:t>
            </a:r>
          </a:p>
        </p:txBody>
      </p:sp>
      <p:sp>
        <p:nvSpPr>
          <p:cNvPr id="28679" name="Rectangle 1"/>
          <p:cNvSpPr>
            <a:spLocks noChangeArrowheads="1"/>
          </p:cNvSpPr>
          <p:nvPr>
            <p:custDataLst>
              <p:tags r:id="rId1"/>
            </p:custDataLst>
          </p:nvPr>
        </p:nvSpPr>
        <p:spPr bwMode="auto">
          <a:xfrm>
            <a:off x="1955659" y="2844800"/>
            <a:ext cx="4198938"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28680" name="Rectangle 2"/>
          <p:cNvSpPr>
            <a:spLocks noChangeArrowheads="1"/>
          </p:cNvSpPr>
          <p:nvPr>
            <p:custDataLst>
              <p:tags r:id="rId2"/>
            </p:custDataLst>
          </p:nvPr>
        </p:nvSpPr>
        <p:spPr bwMode="auto">
          <a:xfrm>
            <a:off x="3051034" y="3155950"/>
            <a:ext cx="4625975" cy="3095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11" name="Rectangle 4"/>
          <p:cNvSpPr>
            <a:spLocks noChangeArrowheads="1"/>
          </p:cNvSpPr>
          <p:nvPr>
            <p:custDataLst>
              <p:tags r:id="rId3"/>
            </p:custDataLst>
          </p:nvPr>
        </p:nvSpPr>
        <p:spPr bwMode="auto">
          <a:xfrm>
            <a:off x="4904360" y="1920240"/>
            <a:ext cx="3545810" cy="615553"/>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2000" b="1" dirty="0"/>
              <a:t>WHERE </a:t>
            </a:r>
            <a:r>
              <a:rPr lang="en-US" sz="2000" i="1" dirty="0"/>
              <a:t>WHERE-expression</a:t>
            </a:r>
            <a:r>
              <a:rPr lang="en-US" sz="2000" b="1" dirty="0"/>
              <a:t>;</a:t>
            </a:r>
          </a:p>
        </p:txBody>
      </p:sp>
      <p:sp>
        <p:nvSpPr>
          <p:cNvPr id="9"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p106d01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Viewing the Log</a:t>
            </a:r>
          </a:p>
        </p:txBody>
      </p:sp>
      <p:sp>
        <p:nvSpPr>
          <p:cNvPr id="3" name="Content Placeholder 2"/>
          <p:cNvSpPr>
            <a:spLocks noGrp="1"/>
          </p:cNvSpPr>
          <p:nvPr>
            <p:ph idx="1"/>
          </p:nvPr>
        </p:nvSpPr>
        <p:spPr/>
        <p:txBody>
          <a:bodyPr/>
          <a:lstStyle/>
          <a:p>
            <a:r>
              <a:rPr lang="en-US" dirty="0"/>
              <a:t>Partial SAS Log</a:t>
            </a:r>
          </a:p>
          <a:p>
            <a:endParaRPr lang="en-US" dirty="0"/>
          </a:p>
          <a:p>
            <a:endParaRPr lang="en-US" dirty="0"/>
          </a:p>
          <a:p>
            <a:endParaRPr lang="en-US" dirty="0"/>
          </a:p>
          <a:p>
            <a:endParaRPr lang="en-US" dirty="0"/>
          </a:p>
          <a:p>
            <a:endParaRPr lang="en-US" dirty="0"/>
          </a:p>
          <a:p>
            <a:endParaRPr lang="en-US" dirty="0"/>
          </a:p>
          <a:p>
            <a:r>
              <a:rPr lang="en-US" dirty="0">
                <a:sym typeface="Wingdings"/>
              </a:rPr>
              <a:t>SAS read </a:t>
            </a:r>
            <a:r>
              <a:rPr lang="en-US" dirty="0"/>
              <a:t>61 of the 165 observations.</a:t>
            </a:r>
          </a:p>
        </p:txBody>
      </p:sp>
      <p:sp>
        <p:nvSpPr>
          <p:cNvPr id="11" name="Slide Number Placeholder 3"/>
          <p:cNvSpPr>
            <a:spLocks noGrp="1"/>
          </p:cNvSpPr>
          <p:nvPr>
            <p:ph type="sldNum" sz="quarter" idx="10"/>
          </p:nvPr>
        </p:nvSpPr>
        <p:spPr/>
        <p:txBody>
          <a:bodyPr/>
          <a:lstStyle/>
          <a:p>
            <a:pPr>
              <a:defRPr/>
            </a:pPr>
            <a:fld id="{9758A9D6-FF34-4314-B11A-A52C714A7FC8}" type="slidenum">
              <a:rPr lang="en-US"/>
              <a:pPr>
                <a:defRPr/>
              </a:pPr>
              <a:t>11</a:t>
            </a:fld>
            <a:endParaRPr lang="en-US" b="0" dirty="0">
              <a:latin typeface="Times New Roman" pitchFamily="18" charset="0"/>
            </a:endParaRPr>
          </a:p>
        </p:txBody>
      </p:sp>
      <p:sp>
        <p:nvSpPr>
          <p:cNvPr id="29706" name="TextBox 16"/>
          <p:cNvSpPr txBox="1">
            <a:spLocks noChangeArrowheads="1"/>
          </p:cNvSpPr>
          <p:nvPr/>
        </p:nvSpPr>
        <p:spPr bwMode="auto">
          <a:xfrm>
            <a:off x="350874" y="1468556"/>
            <a:ext cx="8412480" cy="2395537"/>
          </a:xfrm>
          <a:prstGeom prst="rect">
            <a:avLst/>
          </a:prstGeom>
          <a:solidFill>
            <a:srgbClr val="FFFFFF"/>
          </a:solidFill>
          <a:ln w="38100">
            <a:solidFill>
              <a:schemeClr val="tx2"/>
            </a:solidFill>
            <a:miter lim="800000"/>
            <a:headEnd/>
            <a:tailEnd/>
          </a:ln>
        </p:spPr>
        <p:txBody>
          <a:bodyPr wrap="none" lIns="88900" tIns="88900" rIns="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dirty="0">
                <a:solidFill>
                  <a:srgbClr val="000000"/>
                </a:solidFill>
                <a:latin typeface="SAS Monospace" pitchFamily="49" charset="0"/>
              </a:rPr>
              <a:t>42   data work.subset1;</a:t>
            </a:r>
          </a:p>
          <a:p>
            <a:r>
              <a:rPr lang="en-US" sz="1600" b="1" dirty="0">
                <a:solidFill>
                  <a:srgbClr val="000000"/>
                </a:solidFill>
                <a:latin typeface="SAS Monospace" pitchFamily="49" charset="0"/>
              </a:rPr>
              <a:t>43      set orion.sales;</a:t>
            </a:r>
          </a:p>
          <a:p>
            <a:r>
              <a:rPr lang="en-US" sz="1600" b="1" dirty="0">
                <a:solidFill>
                  <a:srgbClr val="000000"/>
                </a:solidFill>
                <a:latin typeface="SAS Monospace" pitchFamily="49" charset="0"/>
              </a:rPr>
              <a:t>44      where Country='AU' and</a:t>
            </a:r>
          </a:p>
          <a:p>
            <a:r>
              <a:rPr lang="en-US" sz="1600" b="1" dirty="0">
                <a:solidFill>
                  <a:srgbClr val="000000"/>
                </a:solidFill>
                <a:latin typeface="SAS Monospace" pitchFamily="49" charset="0"/>
              </a:rPr>
              <a:t>45            Job_Title contains 'Rep';</a:t>
            </a:r>
          </a:p>
          <a:p>
            <a:r>
              <a:rPr lang="en-US" sz="1600" b="1" dirty="0">
                <a:solidFill>
                  <a:srgbClr val="000000"/>
                </a:solidFill>
                <a:latin typeface="SAS Monospace" pitchFamily="49" charset="0"/>
              </a:rPr>
              <a:t>46   run;</a:t>
            </a:r>
          </a:p>
          <a:p>
            <a:endParaRPr lang="en-US" sz="1600" b="1" dirty="0">
              <a:solidFill>
                <a:srgbClr val="000000"/>
              </a:solidFill>
              <a:latin typeface="SAS Monospace" pitchFamily="49" charset="0"/>
            </a:endParaRPr>
          </a:p>
          <a:p>
            <a:r>
              <a:rPr lang="en-US" sz="1600" b="1" dirty="0">
                <a:solidFill>
                  <a:srgbClr val="0000FF"/>
                </a:solidFill>
                <a:latin typeface="SAS Monospace" pitchFamily="49" charset="0"/>
              </a:rPr>
              <a:t>NOTE: There were 61 observations read from the data set ORION.SALES.</a:t>
            </a:r>
          </a:p>
          <a:p>
            <a:r>
              <a:rPr lang="en-US" sz="1600" b="1" dirty="0">
                <a:solidFill>
                  <a:srgbClr val="0000FF"/>
                </a:solidFill>
                <a:latin typeface="SAS Monospace" pitchFamily="49" charset="0"/>
              </a:rPr>
              <a:t>      WHERE (Country='AU') and Job_Title contains 'Rep';</a:t>
            </a:r>
          </a:p>
          <a:p>
            <a:r>
              <a:rPr lang="en-US" sz="1600" b="1" dirty="0">
                <a:solidFill>
                  <a:srgbClr val="0000FF"/>
                </a:solidFill>
                <a:latin typeface="SAS Monospace" pitchFamily="49" charset="0"/>
              </a:rPr>
              <a:t>NOTE: The data set WORK.SUBSET1 has 61 observations and 9 variables.</a:t>
            </a:r>
          </a:p>
        </p:txBody>
      </p:sp>
      <p:sp>
        <p:nvSpPr>
          <p:cNvPr id="29708" name="Rectangle 6"/>
          <p:cNvSpPr>
            <a:spLocks noChangeArrowheads="1"/>
          </p:cNvSpPr>
          <p:nvPr>
            <p:custDataLst>
              <p:tags r:id="rId1"/>
            </p:custDataLst>
          </p:nvPr>
        </p:nvSpPr>
        <p:spPr bwMode="auto">
          <a:xfrm>
            <a:off x="2490824" y="3021131"/>
            <a:ext cx="2533650" cy="242887"/>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29709" name="Rectangle 7"/>
          <p:cNvSpPr>
            <a:spLocks noChangeArrowheads="1"/>
          </p:cNvSpPr>
          <p:nvPr>
            <p:custDataLst>
              <p:tags r:id="rId2"/>
            </p:custDataLst>
          </p:nvPr>
        </p:nvSpPr>
        <p:spPr bwMode="auto">
          <a:xfrm>
            <a:off x="2732124" y="3508493"/>
            <a:ext cx="5791200" cy="242888"/>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Viewing the Output</a:t>
            </a:r>
          </a:p>
        </p:txBody>
      </p:sp>
      <p:sp>
        <p:nvSpPr>
          <p:cNvPr id="30723" name="Rectangle 3"/>
          <p:cNvSpPr>
            <a:spLocks noGrp="1" noChangeArrowheads="1"/>
          </p:cNvSpPr>
          <p:nvPr>
            <p:ph idx="1"/>
          </p:nvPr>
        </p:nvSpPr>
        <p:spPr>
          <a:xfrm>
            <a:off x="685800" y="1066800"/>
            <a:ext cx="7848600" cy="4267200"/>
          </a:xfrm>
        </p:spPr>
        <p:txBody>
          <a:bodyPr/>
          <a:lstStyle/>
          <a:p>
            <a:pPr marL="0" indent="0" eaLnBrk="1" hangingPunct="1"/>
            <a:endParaRPr lang="en-US" dirty="0"/>
          </a:p>
          <a:p>
            <a:pPr marL="0" indent="0" eaLnBrk="1" hangingPunct="1"/>
            <a:endParaRPr lang="en-US" dirty="0"/>
          </a:p>
          <a:p>
            <a:pPr marL="0" indent="0" eaLnBrk="1" hangingPunct="1"/>
            <a:endParaRPr lang="en-US" sz="1000" dirty="0"/>
          </a:p>
          <a:p>
            <a:pPr marL="0" indent="0" eaLnBrk="1" hangingPunct="1"/>
            <a:r>
              <a:rPr lang="en-US" dirty="0"/>
              <a:t>Partial PROC PRINT Output</a:t>
            </a:r>
          </a:p>
        </p:txBody>
      </p:sp>
      <p:sp>
        <p:nvSpPr>
          <p:cNvPr id="12" name="Slide Number Placeholder 5"/>
          <p:cNvSpPr>
            <a:spLocks noGrp="1"/>
          </p:cNvSpPr>
          <p:nvPr>
            <p:ph type="sldNum" sz="quarter" idx="4294967295"/>
          </p:nvPr>
        </p:nvSpPr>
        <p:spPr>
          <a:xfrm>
            <a:off x="0" y="6770688"/>
            <a:ext cx="98425" cy="87312"/>
          </a:xfrm>
        </p:spPr>
        <p:txBody>
          <a:bodyPr/>
          <a:lstStyle/>
          <a:p>
            <a:pPr>
              <a:defRPr/>
            </a:pPr>
            <a:fld id="{1DB0CCD5-674D-4443-851F-29A78D1B0055}" type="slidenum">
              <a:rPr lang="en-US"/>
              <a:pPr>
                <a:defRPr/>
              </a:pPr>
              <a:t>12</a:t>
            </a:fld>
            <a:endParaRPr lang="en-US" b="0" dirty="0">
              <a:latin typeface="Times New Roman" pitchFamily="18" charset="0"/>
            </a:endParaRPr>
          </a:p>
        </p:txBody>
      </p:sp>
      <p:sp>
        <p:nvSpPr>
          <p:cNvPr id="30734" name="Rectangle 10"/>
          <p:cNvSpPr>
            <a:spLocks noChangeArrowheads="1"/>
          </p:cNvSpPr>
          <p:nvPr/>
        </p:nvSpPr>
        <p:spPr bwMode="auto">
          <a:xfrm>
            <a:off x="684214" y="1143000"/>
            <a:ext cx="7772400" cy="821250"/>
          </a:xfrm>
          <a:prstGeom prst="rect">
            <a:avLst/>
          </a:prstGeom>
          <a:solidFill>
            <a:srgbClr val="FFFFFF"/>
          </a:solidFill>
          <a:ln w="38100">
            <a:solidFill>
              <a:schemeClr val="tx2"/>
            </a:solidFill>
            <a:miter lim="800000"/>
            <a:headEnd type="none" w="med" len="lg"/>
            <a:tailEnd type="none" w="med" len="lg"/>
          </a:ln>
        </p:spPr>
        <p:txBody>
          <a:bodyPr wrap="square" lIns="88900" tIns="88900" rIns="266700" bIns="88900">
            <a:spAutoFit/>
          </a:bodyPr>
          <a:lstStyle/>
          <a:p>
            <a:pPr>
              <a:lnSpc>
                <a:spcPct val="85000"/>
              </a:lnSpc>
            </a:pPr>
            <a:r>
              <a:rPr lang="en-US" b="1" dirty="0">
                <a:latin typeface="Courier New" pitchFamily="49" charset="0"/>
              </a:rPr>
              <a:t>proc print data=work.subset1 noobs;</a:t>
            </a:r>
          </a:p>
          <a:p>
            <a:pPr>
              <a:lnSpc>
                <a:spcPct val="85000"/>
              </a:lnSpc>
            </a:pPr>
            <a:r>
              <a:rPr lang="en-US" b="1" dirty="0">
                <a:latin typeface="Courier New" pitchFamily="49" charset="0"/>
              </a:rPr>
              <a:t>run;</a:t>
            </a:r>
          </a:p>
        </p:txBody>
      </p:sp>
      <p:sp>
        <p:nvSpPr>
          <p:cNvPr id="20" name="Rectangle 19"/>
          <p:cNvSpPr/>
          <p:nvPr/>
        </p:nvSpPr>
        <p:spPr>
          <a:xfrm>
            <a:off x="345264" y="2736588"/>
            <a:ext cx="8412480" cy="1656864"/>
          </a:xfrm>
          <a:prstGeom prst="rect">
            <a:avLst/>
          </a:prstGeom>
          <a:solidFill>
            <a:srgbClr val="FFFFFF"/>
          </a:solidFill>
          <a:ln w="38100" cmpd="sng">
            <a:solidFill>
              <a:schemeClr val="tx2"/>
            </a:solidFill>
          </a:ln>
        </p:spPr>
        <p:txBody>
          <a:bodyPr wrap="none" lIns="88900" tIns="88900" rIns="0" bIns="88900">
            <a:spAutoFit/>
          </a:bodyPr>
          <a:lstStyle/>
          <a:p>
            <a:r>
              <a:rPr lang="en-US" sz="1200" b="1" dirty="0">
                <a:solidFill>
                  <a:srgbClr val="000000"/>
                </a:solidFill>
                <a:latin typeface="SAS Monospace"/>
              </a:rPr>
              <a:t>             First_                                                         Birth_   Hire_</a:t>
            </a:r>
          </a:p>
          <a:p>
            <a:r>
              <a:rPr lang="en-US" sz="1200" b="1" dirty="0">
                <a:solidFill>
                  <a:srgbClr val="000000"/>
                </a:solidFill>
                <a:latin typeface="SAS Monospace"/>
              </a:rPr>
              <a:t>Employee_ID  Name      Last_Name  Gender   Salary  Job_Title      Country     Date    Date</a:t>
            </a:r>
          </a:p>
          <a:p>
            <a:r>
              <a:rPr lang="en-US" sz="1200" b="1" dirty="0">
                <a:solidFill>
                  <a:srgbClr val="000000"/>
                </a:solidFill>
                <a:latin typeface="SAS Monospace"/>
              </a:rPr>
              <a:t> </a:t>
            </a:r>
          </a:p>
          <a:p>
            <a:r>
              <a:rPr lang="en-US" sz="1200" b="1" dirty="0">
                <a:solidFill>
                  <a:srgbClr val="000000"/>
                </a:solidFill>
                <a:latin typeface="SAS Monospace"/>
              </a:rPr>
              <a:t>     120121  Irenie    Elvish        F      26600  Sales Rep. II     AU      -4169    6575</a:t>
            </a:r>
          </a:p>
          <a:p>
            <a:r>
              <a:rPr lang="en-US" sz="1200" b="1" dirty="0">
                <a:solidFill>
                  <a:srgbClr val="000000"/>
                </a:solidFill>
                <a:latin typeface="SAS Monospace"/>
              </a:rPr>
              <a:t>     120122  Christina Ngan          F      27475  Sales Rep. II     AU       -523    8217</a:t>
            </a:r>
          </a:p>
          <a:p>
            <a:r>
              <a:rPr lang="en-US" sz="1200" b="1" dirty="0">
                <a:solidFill>
                  <a:srgbClr val="000000"/>
                </a:solidFill>
                <a:latin typeface="SAS Monospace"/>
              </a:rPr>
              <a:t>     120123  Kimiko    Hotstone      F      26190  Sales Rep. I      AU       3193   10866</a:t>
            </a:r>
          </a:p>
          <a:p>
            <a:r>
              <a:rPr lang="en-US" sz="1200" b="1" dirty="0">
                <a:solidFill>
                  <a:srgbClr val="000000"/>
                </a:solidFill>
                <a:latin typeface="SAS Monospace"/>
              </a:rPr>
              <a:t>     120124  Lucian    Daymond       M      26480  Sales Rep. I      AU       1228    8460</a:t>
            </a:r>
          </a:p>
          <a:p>
            <a:r>
              <a:rPr lang="en-US" sz="1200" b="1" dirty="0">
                <a:solidFill>
                  <a:srgbClr val="000000"/>
                </a:solidFill>
                <a:latin typeface="SAS Monospace"/>
              </a:rPr>
              <a:t>     120125  Fong      Hofmeister    M      32040  Sales Rep. IV     AU       -391    8460</a:t>
            </a:r>
          </a:p>
        </p:txBody>
      </p:sp>
      <p:sp>
        <p:nvSpPr>
          <p:cNvPr id="18"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p106d01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dirty="0"/>
              <a:t>Setup for the Poll</a:t>
            </a:r>
          </a:p>
        </p:txBody>
      </p:sp>
      <p:sp>
        <p:nvSpPr>
          <p:cNvPr id="32771" name="Rectangle 5"/>
          <p:cNvSpPr>
            <a:spLocks noGrp="1" noChangeArrowheads="1"/>
          </p:cNvSpPr>
          <p:nvPr>
            <p:ph idx="1"/>
          </p:nvPr>
        </p:nvSpPr>
        <p:spPr/>
        <p:txBody>
          <a:bodyPr/>
          <a:lstStyle/>
          <a:p>
            <a:pPr marL="0" indent="0"/>
            <a:r>
              <a:rPr lang="en-US" dirty="0"/>
              <a:t>Consider the DATA step below.</a:t>
            </a:r>
          </a:p>
        </p:txBody>
      </p:sp>
      <p:sp>
        <p:nvSpPr>
          <p:cNvPr id="4" name="Text Box 7"/>
          <p:cNvSpPr txBox="1">
            <a:spLocks noChangeArrowheads="1"/>
          </p:cNvSpPr>
          <p:nvPr/>
        </p:nvSpPr>
        <p:spPr bwMode="auto">
          <a:xfrm>
            <a:off x="704850" y="1614418"/>
            <a:ext cx="4237699" cy="1435265"/>
          </a:xfrm>
          <a:prstGeom prst="rect">
            <a:avLst/>
          </a:prstGeom>
          <a:solidFill>
            <a:srgbClr val="FFFFFF"/>
          </a:solidFill>
          <a:ln w="38100" cmpd="sng">
            <a:solidFill>
              <a:schemeClr val="tx2"/>
            </a:solidFill>
            <a:miter lim="800000"/>
            <a:headEnd type="none" w="med" len="lg"/>
            <a:tailEnd type="none" w="med" len="lg"/>
          </a:ln>
          <a:extLst/>
        </p:spPr>
        <p:txBody>
          <a:bodyPr wrap="none" lIns="88900" tIns="88900" rIns="9144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2400" b="1" kern="0" dirty="0">
                <a:solidFill>
                  <a:srgbClr val="000000"/>
                </a:solidFill>
                <a:latin typeface="Courier New"/>
              </a:rPr>
              <a:t>data us;</a:t>
            </a:r>
          </a:p>
          <a:p>
            <a:pPr eaLnBrk="1" fontAlgn="auto" hangingPunct="1">
              <a:lnSpc>
                <a:spcPct val="85000"/>
              </a:lnSpc>
              <a:spcBef>
                <a:spcPts val="0"/>
              </a:spcBef>
              <a:spcAft>
                <a:spcPts val="0"/>
              </a:spcAft>
              <a:defRPr/>
            </a:pPr>
            <a:r>
              <a:rPr lang="en-US" sz="24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2400" b="1" kern="0" dirty="0">
                <a:solidFill>
                  <a:srgbClr val="000000"/>
                </a:solidFill>
                <a:latin typeface="Courier New"/>
              </a:rPr>
              <a:t>   where Country='US';</a:t>
            </a:r>
          </a:p>
          <a:p>
            <a:pPr eaLnBrk="1" fontAlgn="auto" hangingPunct="1">
              <a:lnSpc>
                <a:spcPct val="85000"/>
              </a:lnSpc>
              <a:spcBef>
                <a:spcPts val="0"/>
              </a:spcBef>
              <a:spcAft>
                <a:spcPts val="0"/>
              </a:spcAft>
              <a:defRPr/>
            </a:pPr>
            <a:r>
              <a:rPr lang="en-US" sz="2400" b="1" kern="0" dirty="0">
                <a:solidFill>
                  <a:srgbClr val="000000"/>
                </a:solidFill>
                <a:latin typeface="Courier New"/>
              </a:rPr>
              <a:t>run;</a:t>
            </a:r>
          </a:p>
        </p:txBody>
      </p:sp>
      <p:sp>
        <p:nvSpPr>
          <p:cNvPr id="32773" name="Program Name"/>
          <p:cNvSpPr txBox="1">
            <a:spLocks noChangeArrowheads="1"/>
          </p:cNvSpPr>
          <p:nvPr/>
        </p:nvSpPr>
        <p:spPr bwMode="auto">
          <a:xfrm>
            <a:off x="7943850" y="6324600"/>
            <a:ext cx="992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p106a01</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a:t>6.02 Multiple </a:t>
            </a:r>
            <a:r>
              <a:rPr lang="en-US" dirty="0"/>
              <a:t>Choice Poll</a:t>
            </a:r>
          </a:p>
        </p:txBody>
      </p:sp>
      <p:sp>
        <p:nvSpPr>
          <p:cNvPr id="33795" name="Rectangle 5"/>
          <p:cNvSpPr>
            <a:spLocks noGrp="1" noChangeArrowheads="1"/>
          </p:cNvSpPr>
          <p:nvPr>
            <p:ph idx="1"/>
          </p:nvPr>
        </p:nvSpPr>
        <p:spPr/>
        <p:txBody>
          <a:bodyPr/>
          <a:lstStyle/>
          <a:p>
            <a:pPr marL="0" indent="0"/>
            <a:r>
              <a:rPr lang="en-US" dirty="0"/>
              <a:t>Considering this DATA step, which statement is true?</a:t>
            </a:r>
          </a:p>
          <a:p>
            <a:pPr marL="0" indent="0"/>
            <a:endParaRPr lang="en-US" sz="800" b="1" dirty="0"/>
          </a:p>
          <a:p>
            <a:pPr lvl="1">
              <a:buClr>
                <a:schemeClr val="tx1"/>
              </a:buClr>
              <a:buSzTx/>
              <a:buFont typeface="Wingdings" pitchFamily="2" charset="2"/>
              <a:buAutoNum type="alphaLcPeriod"/>
            </a:pPr>
            <a:r>
              <a:rPr lang="en-US" dirty="0"/>
              <a:t>It reads a temporary data set and creates a permanent data set.</a:t>
            </a:r>
          </a:p>
          <a:p>
            <a:pPr lvl="1">
              <a:buClr>
                <a:schemeClr val="tx1"/>
              </a:buClr>
              <a:buSzTx/>
              <a:buFont typeface="Wingdings" pitchFamily="2" charset="2"/>
              <a:buAutoNum type="alphaLcPeriod"/>
            </a:pPr>
            <a:r>
              <a:rPr lang="en-US" dirty="0"/>
              <a:t>It reads a permanent data set and creates a temporary data set.</a:t>
            </a:r>
          </a:p>
          <a:p>
            <a:pPr lvl="1">
              <a:buClr>
                <a:schemeClr val="tx1"/>
              </a:buClr>
              <a:buSzTx/>
              <a:buFont typeface="Wingdings" pitchFamily="2" charset="2"/>
              <a:buAutoNum type="alphaLcPeriod"/>
            </a:pPr>
            <a:r>
              <a:rPr lang="en-US" dirty="0"/>
              <a:t>It contains a syntax error and does not execute.</a:t>
            </a:r>
          </a:p>
          <a:p>
            <a:pPr lvl="1">
              <a:buClr>
                <a:schemeClr val="tx1"/>
              </a:buClr>
              <a:buSzTx/>
              <a:buFont typeface="Wingdings" pitchFamily="2" charset="2"/>
              <a:buAutoNum type="alphaLcPeriod"/>
            </a:pPr>
            <a:r>
              <a:rPr lang="en-US" dirty="0"/>
              <a:t>It does not execute because you cannot work with permanent and temporary data sets in the same step.</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r>
              <a:rPr lang="en-US"/>
              <a:t>6.02 Multiple </a:t>
            </a:r>
            <a:r>
              <a:rPr lang="en-US" dirty="0"/>
              <a:t>Choice Poll – Correct Answer</a:t>
            </a:r>
          </a:p>
        </p:txBody>
      </p:sp>
      <p:sp>
        <p:nvSpPr>
          <p:cNvPr id="34819" name="Rectangle 5"/>
          <p:cNvSpPr>
            <a:spLocks noGrp="1" noChangeArrowheads="1"/>
          </p:cNvSpPr>
          <p:nvPr>
            <p:ph idx="1"/>
          </p:nvPr>
        </p:nvSpPr>
        <p:spPr/>
        <p:txBody>
          <a:bodyPr/>
          <a:lstStyle/>
          <a:p>
            <a:pPr marL="0" indent="0"/>
            <a:r>
              <a:rPr lang="en-US" dirty="0"/>
              <a:t>Considering this DATA step, which statement is true?</a:t>
            </a:r>
          </a:p>
          <a:p>
            <a:pPr marL="0" indent="0"/>
            <a:endParaRPr lang="en-US" sz="800" b="1" dirty="0"/>
          </a:p>
          <a:p>
            <a:pPr lvl="1">
              <a:buClr>
                <a:schemeClr val="tx1"/>
              </a:buClr>
              <a:buSzTx/>
              <a:buFont typeface="Wingdings" pitchFamily="2" charset="2"/>
              <a:buAutoNum type="alphaLcPeriod"/>
            </a:pPr>
            <a:r>
              <a:rPr lang="en-US" dirty="0"/>
              <a:t>It reads a temporary data set and creates a permanent data set.</a:t>
            </a:r>
          </a:p>
          <a:p>
            <a:pPr lvl="1">
              <a:buClr>
                <a:schemeClr val="tx1"/>
              </a:buClr>
              <a:buSzTx/>
              <a:buFont typeface="Wingdings" pitchFamily="2" charset="2"/>
              <a:buAutoNum type="alphaLcPeriod"/>
            </a:pPr>
            <a:r>
              <a:rPr lang="en-US" dirty="0"/>
              <a:t>It reads a permanent data set and creates a temporary data set.</a:t>
            </a:r>
          </a:p>
          <a:p>
            <a:pPr lvl="1">
              <a:buClr>
                <a:schemeClr val="tx1"/>
              </a:buClr>
              <a:buSzTx/>
              <a:buFont typeface="Wingdings" pitchFamily="2" charset="2"/>
              <a:buAutoNum type="alphaLcPeriod"/>
            </a:pPr>
            <a:r>
              <a:rPr lang="en-US" dirty="0"/>
              <a:t>It contains a syntax error and does not execute.</a:t>
            </a:r>
          </a:p>
          <a:p>
            <a:pPr lvl="1">
              <a:buClr>
                <a:schemeClr val="tx1"/>
              </a:buClr>
              <a:buSzTx/>
              <a:buFont typeface="Wingdings" pitchFamily="2" charset="2"/>
              <a:buAutoNum type="alphaLcPeriod"/>
            </a:pPr>
            <a:r>
              <a:rPr lang="en-US" dirty="0"/>
              <a:t>It does not execute because you cannot work with permanent and temporary data sets in the same step.</a:t>
            </a:r>
          </a:p>
          <a:p>
            <a:pPr marL="0" indent="0"/>
            <a:endParaRPr lang="en-US" dirty="0"/>
          </a:p>
        </p:txBody>
      </p:sp>
      <p:sp>
        <p:nvSpPr>
          <p:cNvPr id="2" name="Oval 1"/>
          <p:cNvSpPr/>
          <p:nvPr/>
        </p:nvSpPr>
        <p:spPr bwMode="auto">
          <a:xfrm>
            <a:off x="640398" y="2396808"/>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wrap="none" lIns="88900" tIns="88900" rIns="88900" bIns="88900"/>
          <a:lstStyle/>
          <a:p>
            <a:pPr>
              <a:defRPr/>
            </a:pPr>
            <a:r>
              <a:rPr lang="en-US" sz="2000" dirty="0">
                <a:solidFill>
                  <a:srgbClr val="000000"/>
                </a:solidFill>
                <a:latin typeface="Arial"/>
              </a:rPr>
              <a:t> </a:t>
            </a:r>
          </a:p>
        </p:txBody>
      </p:sp>
      <p:sp>
        <p:nvSpPr>
          <p:cNvPr id="5" name="Text Box 7"/>
          <p:cNvSpPr txBox="1">
            <a:spLocks noChangeArrowheads="1"/>
          </p:cNvSpPr>
          <p:nvPr/>
        </p:nvSpPr>
        <p:spPr bwMode="auto">
          <a:xfrm>
            <a:off x="494285" y="4648200"/>
            <a:ext cx="8138160" cy="1227137"/>
          </a:xfrm>
          <a:prstGeom prst="rect">
            <a:avLst/>
          </a:prstGeom>
          <a:solidFill>
            <a:srgbClr val="FFFFFF"/>
          </a:solidFill>
          <a:ln w="38100" cmpd="sng">
            <a:solidFill>
              <a:schemeClr val="tx2"/>
            </a:solidFill>
            <a:miter lim="800000"/>
            <a:headEnd type="none" w="med" len="lg"/>
            <a:tailEnd type="none" w="med" len="lg"/>
          </a:ln>
          <a:extLst/>
        </p:spPr>
        <p:txBody>
          <a:bodyPr wrap="none" lIns="88900" tIns="88900" rIns="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2000" b="1" kern="0" dirty="0">
                <a:solidFill>
                  <a:srgbClr val="000000"/>
                </a:solidFill>
                <a:latin typeface="Courier New"/>
              </a:rPr>
              <a:t>data us;			  /* Create a temporary data set */</a:t>
            </a:r>
          </a:p>
          <a:p>
            <a:pPr eaLnBrk="1" fontAlgn="auto" hangingPunct="1">
              <a:lnSpc>
                <a:spcPct val="85000"/>
              </a:lnSpc>
              <a:spcBef>
                <a:spcPts val="0"/>
              </a:spcBef>
              <a:spcAft>
                <a:spcPts val="0"/>
              </a:spcAft>
              <a:defRPr/>
            </a:pPr>
            <a:r>
              <a:rPr lang="en-US" sz="2000" b="1" kern="0" dirty="0">
                <a:solidFill>
                  <a:srgbClr val="000000"/>
                </a:solidFill>
                <a:latin typeface="Courier New"/>
              </a:rPr>
              <a:t>   set orion.sales;  /* Read a permanent data set */</a:t>
            </a:r>
          </a:p>
          <a:p>
            <a:pPr eaLnBrk="1" fontAlgn="auto" hangingPunct="1">
              <a:lnSpc>
                <a:spcPct val="85000"/>
              </a:lnSpc>
              <a:spcBef>
                <a:spcPts val="0"/>
              </a:spcBef>
              <a:spcAft>
                <a:spcPts val="0"/>
              </a:spcAft>
              <a:defRPr/>
            </a:pPr>
            <a:r>
              <a:rPr lang="en-US" sz="2000" b="1" kern="0" dirty="0">
                <a:solidFill>
                  <a:srgbClr val="000000"/>
                </a:solidFill>
                <a:latin typeface="Courier New"/>
              </a:rPr>
              <a:t>   where Country='US';</a:t>
            </a:r>
          </a:p>
          <a:p>
            <a:pPr eaLnBrk="1" fontAlgn="auto" hangingPunct="1">
              <a:lnSpc>
                <a:spcPct val="85000"/>
              </a:lnSpc>
              <a:spcBef>
                <a:spcPts val="0"/>
              </a:spcBef>
              <a:spcAft>
                <a:spcPts val="0"/>
              </a:spcAft>
              <a:defRPr/>
            </a:pPr>
            <a:r>
              <a:rPr lang="en-US" sz="2000" b="1" kern="0" dirty="0">
                <a:solidFill>
                  <a:srgbClr val="000000"/>
                </a:solidFill>
                <a:latin typeface="Courier New"/>
              </a:rPr>
              <a:t>run;</a:t>
            </a:r>
          </a:p>
        </p:txBody>
      </p:sp>
      <p:sp>
        <p:nvSpPr>
          <p:cNvPr id="34822" name="Rectangle 13"/>
          <p:cNvSpPr>
            <a:spLocks noChangeArrowheads="1"/>
          </p:cNvSpPr>
          <p:nvPr>
            <p:custDataLst>
              <p:tags r:id="rId2"/>
            </p:custDataLst>
          </p:nvPr>
        </p:nvSpPr>
        <p:spPr bwMode="auto">
          <a:xfrm>
            <a:off x="583185" y="4737100"/>
            <a:ext cx="1298575" cy="2603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34823" name="Rectangle 14"/>
          <p:cNvSpPr>
            <a:spLocks noChangeArrowheads="1"/>
          </p:cNvSpPr>
          <p:nvPr>
            <p:custDataLst>
              <p:tags r:id="rId3"/>
            </p:custDataLst>
          </p:nvPr>
        </p:nvSpPr>
        <p:spPr bwMode="auto">
          <a:xfrm>
            <a:off x="995069" y="4997450"/>
            <a:ext cx="2530764" cy="2587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a:t>Business Scenario: Part 2</a:t>
            </a:r>
          </a:p>
        </p:txBody>
      </p:sp>
      <p:sp>
        <p:nvSpPr>
          <p:cNvPr id="6" name="Slide Number Placeholder 3"/>
          <p:cNvSpPr>
            <a:spLocks noGrp="1"/>
          </p:cNvSpPr>
          <p:nvPr>
            <p:ph type="sldNum" sz="quarter" idx="10"/>
          </p:nvPr>
        </p:nvSpPr>
        <p:spPr/>
        <p:txBody>
          <a:bodyPr/>
          <a:lstStyle/>
          <a:p>
            <a:pPr>
              <a:defRPr/>
            </a:pPr>
            <a:fld id="{DC14FE50-82A2-42B5-8E22-B4800EFB0DA2}" type="slidenum">
              <a:rPr lang="en-US"/>
              <a:pPr>
                <a:defRPr/>
              </a:pPr>
              <a:t>17</a:t>
            </a:fld>
            <a:endParaRPr lang="en-US" b="0" dirty="0">
              <a:latin typeface="Times New Roman" pitchFamily="18" charset="0"/>
            </a:endParaRPr>
          </a:p>
        </p:txBody>
      </p:sp>
      <p:sp>
        <p:nvSpPr>
          <p:cNvPr id="28" name="Rectangle 3"/>
          <p:cNvSpPr txBox="1">
            <a:spLocks noChangeArrowheads="1"/>
          </p:cNvSpPr>
          <p:nvPr/>
        </p:nvSpPr>
        <p:spPr bwMode="auto">
          <a:xfrm>
            <a:off x="685800" y="1071563"/>
            <a:ext cx="7848600"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a:t>Orion Star management wants to give a 10% bonus </a:t>
            </a:r>
            <a:br>
              <a:rPr lang="en-US" dirty="0"/>
            </a:br>
            <a:r>
              <a:rPr lang="en-US" dirty="0"/>
              <a:t>to each Australian Sales representative hired before January 1, 2000.</a:t>
            </a:r>
          </a:p>
        </p:txBody>
      </p:sp>
      <p:pic>
        <p:nvPicPr>
          <p:cNvPr id="2050" name="Picture 2" descr="L:\graphics\background_yellow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313" y="2481127"/>
            <a:ext cx="2711087" cy="247187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4" descr="australia.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30928" y="3159675"/>
            <a:ext cx="1577025" cy="141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2" descr="L:\graphics\person_blu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7004" y="3240105"/>
            <a:ext cx="817597" cy="954678"/>
          </a:xfrm>
          <a:prstGeom prst="rect">
            <a:avLst/>
          </a:prstGeom>
          <a:noFill/>
          <a:extLst>
            <a:ext uri="{909E8E84-426E-40DD-AFC4-6F175D3DCCD1}">
              <a14:hiddenFill xmlns:a14="http://schemas.microsoft.com/office/drawing/2010/main">
                <a:solidFill>
                  <a:srgbClr val="FFFFFF"/>
                </a:solidFill>
              </a14:hiddenFill>
            </a:ext>
          </a:extLst>
        </p:spPr>
      </p:pic>
      <p:sp>
        <p:nvSpPr>
          <p:cNvPr id="55" name="Text Box 10"/>
          <p:cNvSpPr txBox="1">
            <a:spLocks noChangeArrowheads="1"/>
          </p:cNvSpPr>
          <p:nvPr/>
        </p:nvSpPr>
        <p:spPr bwMode="auto">
          <a:xfrm>
            <a:off x="7179403" y="3065207"/>
            <a:ext cx="745397" cy="548868"/>
          </a:xfrm>
          <a:prstGeom prst="rect">
            <a:avLst/>
          </a:prstGeom>
          <a:solidFill>
            <a:srgbClr val="00FF00">
              <a:alpha val="30196"/>
            </a:srgbClr>
          </a:solidFill>
          <a:ln w="12700">
            <a:solidFill>
              <a:schemeClr val="tx1"/>
            </a:solidFill>
            <a:miter lim="800000"/>
            <a:headEnd type="none" w="med" len="lg"/>
            <a:tailEnd type="none" w="med" len="lg"/>
          </a:ln>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400" dirty="0"/>
              <a:t>Rep</a:t>
            </a:r>
          </a:p>
        </p:txBody>
      </p:sp>
      <p:pic>
        <p:nvPicPr>
          <p:cNvPr id="56" name="Picture 2" descr="L:\graphics\management_nob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913" y="3092441"/>
            <a:ext cx="2175507" cy="124519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631899" y="2126589"/>
            <a:ext cx="1835701" cy="925520"/>
            <a:chOff x="5145749" y="3854100"/>
            <a:chExt cx="1835701" cy="925520"/>
          </a:xfrm>
        </p:grpSpPr>
        <p:pic>
          <p:nvPicPr>
            <p:cNvPr id="52" name="Picture 2" descr="L:\graphics\bonus_blank.png"/>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5749" y="3854100"/>
              <a:ext cx="1835701" cy="92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18"/>
            <p:cNvSpPr txBox="1">
              <a:spLocks noChangeArrowheads="1"/>
            </p:cNvSpPr>
            <p:nvPr/>
          </p:nvSpPr>
          <p:spPr bwMode="auto">
            <a:xfrm>
              <a:off x="5313616" y="4196703"/>
              <a:ext cx="1412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400" dirty="0">
                  <a:latin typeface="Arial"/>
                </a:rPr>
                <a:t>Bonus</a:t>
              </a:r>
            </a:p>
          </p:txBody>
        </p:sp>
      </p:grpSp>
      <p:pic>
        <p:nvPicPr>
          <p:cNvPr id="16" name="Picture 3" descr="L:\graphics\arrow_sw_lef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064727" y="3165454"/>
            <a:ext cx="968983" cy="50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sashq\root\dept\PSD\GRAPHICS\Illustrations\Measurement Tools\calendar_nohighligh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31567" y="3865837"/>
            <a:ext cx="1167644" cy="920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81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a:t>Considerations</a:t>
            </a:r>
          </a:p>
        </p:txBody>
      </p:sp>
      <p:sp>
        <p:nvSpPr>
          <p:cNvPr id="6" name="Slide Number Placeholder 3"/>
          <p:cNvSpPr>
            <a:spLocks noGrp="1"/>
          </p:cNvSpPr>
          <p:nvPr>
            <p:ph type="sldNum" sz="quarter" idx="10"/>
          </p:nvPr>
        </p:nvSpPr>
        <p:spPr/>
        <p:txBody>
          <a:bodyPr/>
          <a:lstStyle/>
          <a:p>
            <a:pPr>
              <a:defRPr/>
            </a:pPr>
            <a:fld id="{DC14FE50-82A2-42B5-8E22-B4800EFB0DA2}" type="slidenum">
              <a:rPr lang="en-US"/>
              <a:pPr>
                <a:defRPr/>
              </a:pPr>
              <a:t>18</a:t>
            </a:fld>
            <a:endParaRPr lang="en-US" b="0" dirty="0">
              <a:latin typeface="Times New Roman" pitchFamily="18" charset="0"/>
            </a:endParaRPr>
          </a:p>
        </p:txBody>
      </p:sp>
      <p:sp>
        <p:nvSpPr>
          <p:cNvPr id="28" name="Rectangle 3"/>
          <p:cNvSpPr txBox="1">
            <a:spLocks noChangeArrowheads="1"/>
          </p:cNvSpPr>
          <p:nvPr/>
        </p:nvSpPr>
        <p:spPr bwMode="auto">
          <a:xfrm>
            <a:off x="685800" y="1071563"/>
            <a:ext cx="7848600"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a:latin typeface="Arial"/>
              </a:rPr>
              <a:t>Subsetting is based on </a:t>
            </a:r>
            <a:r>
              <a:rPr lang="en-US" b="1" dirty="0">
                <a:latin typeface="Arial"/>
              </a:rPr>
              <a:t>Hire_Date</a:t>
            </a:r>
            <a:r>
              <a:rPr lang="en-US" dirty="0">
                <a:latin typeface="Arial"/>
              </a:rPr>
              <a:t>, which </a:t>
            </a:r>
            <a:r>
              <a:rPr lang="en-US" dirty="0"/>
              <a:t>contains </a:t>
            </a:r>
            <a:br>
              <a:rPr lang="en-US" dirty="0"/>
            </a:br>
            <a:r>
              <a:rPr lang="en-US" dirty="0"/>
              <a:t>a SAS date value. How can you compare a SAS date value to a calendar date?</a:t>
            </a:r>
          </a:p>
        </p:txBody>
      </p:sp>
      <p:pic>
        <p:nvPicPr>
          <p:cNvPr id="2051" name="Picture 3" descr="\\sashq\root\dept\PSD\GRAPHICS\Illustrations\People_Generic\person_blue_transpar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533" y="2859157"/>
            <a:ext cx="2828925" cy="28765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graphics\cloud_plai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7173" y="1562389"/>
            <a:ext cx="3006593" cy="30065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40933" y="2274971"/>
            <a:ext cx="1083630" cy="923330"/>
          </a:xfrm>
          <a:prstGeom prst="rect">
            <a:avLst/>
          </a:prstGeom>
          <a:noFill/>
        </p:spPr>
        <p:txBody>
          <a:bodyPr wrap="none" lIns="0" tIns="0" rIns="0" bIns="0" rtlCol="0">
            <a:spAutoFit/>
          </a:bodyPr>
          <a:lstStyle/>
          <a:p>
            <a:pPr algn="ctr"/>
            <a:r>
              <a:rPr lang="en-US" sz="2000" dirty="0"/>
              <a:t>Use a</a:t>
            </a:r>
            <a:br>
              <a:rPr lang="en-US" sz="2000" dirty="0"/>
            </a:br>
            <a:r>
              <a:rPr lang="en-US" sz="2000" dirty="0"/>
              <a:t>SAS date</a:t>
            </a:r>
            <a:br>
              <a:rPr lang="en-US" sz="2000" dirty="0"/>
            </a:br>
            <a:r>
              <a:rPr lang="en-US" sz="2000" dirty="0"/>
              <a:t>constant.</a:t>
            </a:r>
          </a:p>
        </p:txBody>
      </p:sp>
    </p:spTree>
    <p:extLst>
      <p:ext uri="{BB962C8B-B14F-4D97-AF65-F5344CB8AC3E}">
        <p14:creationId xmlns:p14="http://schemas.microsoft.com/office/powerpoint/2010/main" val="1583770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p:txBody>
          <a:bodyPr/>
          <a:lstStyle/>
          <a:p>
            <a:pPr eaLnBrk="1" hangingPunct="1"/>
            <a:r>
              <a:rPr lang="en-US" dirty="0"/>
              <a:t>Date Constant</a:t>
            </a:r>
          </a:p>
        </p:txBody>
      </p:sp>
      <p:sp>
        <p:nvSpPr>
          <p:cNvPr id="38915" name="Rectangle 4"/>
          <p:cNvSpPr>
            <a:spLocks noGrp="1" noChangeArrowheads="1"/>
          </p:cNvSpPr>
          <p:nvPr>
            <p:ph idx="1"/>
          </p:nvPr>
        </p:nvSpPr>
        <p:spPr>
          <a:xfrm>
            <a:off x="685801" y="1071563"/>
            <a:ext cx="7848600" cy="4267200"/>
          </a:xfrm>
        </p:spPr>
        <p:txBody>
          <a:bodyPr/>
          <a:lstStyle/>
          <a:p>
            <a:pPr marL="0" indent="0" eaLnBrk="1" hangingPunct="1"/>
            <a:r>
              <a:rPr lang="en-US" dirty="0"/>
              <a:t>A date constant can be used in any SAS expression, including a WHERE expression.</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endParaRPr lang="en-US" dirty="0"/>
          </a:p>
          <a:p>
            <a:pPr marL="631825" indent="-631825"/>
            <a:r>
              <a:rPr lang="en-US" b="1" dirty="0">
                <a:sym typeface="Wingdings"/>
              </a:rPr>
              <a:t></a:t>
            </a:r>
            <a:r>
              <a:rPr lang="en-US" dirty="0">
                <a:sym typeface="Wingdings"/>
              </a:rPr>
              <a:t>	</a:t>
            </a:r>
            <a:r>
              <a:rPr lang="en-US" dirty="0"/>
              <a:t>A </a:t>
            </a:r>
            <a:r>
              <a:rPr lang="en-US" dirty="0">
                <a:latin typeface="Arial"/>
              </a:rPr>
              <a:t>SAS date constant</a:t>
            </a:r>
            <a:r>
              <a:rPr lang="en-US" dirty="0"/>
              <a:t> is a date written in the form        </a:t>
            </a:r>
            <a:r>
              <a:rPr lang="en-US" b="1" dirty="0"/>
              <a:t>'</a:t>
            </a:r>
            <a:r>
              <a:rPr lang="en-US" b="1" dirty="0" err="1"/>
              <a:t>ddmmm</a:t>
            </a:r>
            <a:r>
              <a:rPr lang="en-US" b="1" dirty="0"/>
              <a:t>&lt;</a:t>
            </a:r>
            <a:r>
              <a:rPr lang="en-US" b="1" dirty="0" err="1"/>
              <a:t>yy</a:t>
            </a:r>
            <a:r>
              <a:rPr lang="en-US" b="1" dirty="0"/>
              <a:t>&gt;</a:t>
            </a:r>
            <a:r>
              <a:rPr lang="en-US" b="1" dirty="0" err="1"/>
              <a:t>yy'd</a:t>
            </a:r>
            <a:r>
              <a:rPr lang="en-US" dirty="0"/>
              <a:t>.</a:t>
            </a:r>
          </a:p>
        </p:txBody>
      </p:sp>
      <p:sp>
        <p:nvSpPr>
          <p:cNvPr id="38917" name="Text Box 11"/>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p106d02</a:t>
            </a:r>
          </a:p>
        </p:txBody>
      </p:sp>
      <p:sp>
        <p:nvSpPr>
          <p:cNvPr id="12" name="Rectangle 11"/>
          <p:cNvSpPr/>
          <p:nvPr/>
        </p:nvSpPr>
        <p:spPr>
          <a:xfrm>
            <a:off x="674448" y="1960940"/>
            <a:ext cx="7772400" cy="2063129"/>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work.subset1;</a:t>
            </a:r>
          </a:p>
          <a:p>
            <a:pPr>
              <a:lnSpc>
                <a:spcPct val="85000"/>
              </a:lnSpc>
            </a:pPr>
            <a:r>
              <a:rPr lang="en-US" b="1" dirty="0">
                <a:latin typeface="Courier New"/>
              </a:rPr>
              <a:t>   set orion.sales;</a:t>
            </a:r>
          </a:p>
          <a:p>
            <a:pPr>
              <a:lnSpc>
                <a:spcPct val="85000"/>
              </a:lnSpc>
            </a:pPr>
            <a:r>
              <a:rPr lang="en-US" b="1" dirty="0">
                <a:latin typeface="Courier New"/>
              </a:rPr>
              <a:t>   where Country='AU' and</a:t>
            </a:r>
          </a:p>
          <a:p>
            <a:pPr>
              <a:lnSpc>
                <a:spcPct val="85000"/>
              </a:lnSpc>
            </a:pPr>
            <a:r>
              <a:rPr lang="en-US" b="1" dirty="0">
                <a:latin typeface="Courier New"/>
              </a:rPr>
              <a:t>         Job_Title contains 'Rep' and</a:t>
            </a:r>
          </a:p>
          <a:p>
            <a:pPr>
              <a:lnSpc>
                <a:spcPct val="85000"/>
              </a:lnSpc>
            </a:pPr>
            <a:r>
              <a:rPr lang="en-US" b="1" dirty="0">
                <a:latin typeface="Courier New"/>
              </a:rPr>
              <a:t>         Hire_Date&lt;'01jan2000'd;</a:t>
            </a:r>
          </a:p>
          <a:p>
            <a:pPr>
              <a:lnSpc>
                <a:spcPct val="85000"/>
              </a:lnSpc>
            </a:pPr>
            <a:r>
              <a:rPr lang="en-US" b="1" dirty="0">
                <a:latin typeface="Courier New"/>
              </a:rPr>
              <a:t>run;</a:t>
            </a:r>
          </a:p>
        </p:txBody>
      </p:sp>
      <p:sp>
        <p:nvSpPr>
          <p:cNvPr id="5" name="Rectangle 4"/>
          <p:cNvSpPr/>
          <p:nvPr>
            <p:custDataLst>
              <p:tags r:id="rId1"/>
            </p:custDataLst>
          </p:nvPr>
        </p:nvSpPr>
        <p:spPr bwMode="auto">
          <a:xfrm>
            <a:off x="2367499" y="3293424"/>
            <a:ext cx="4114800"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6: Reading SAS</a:t>
            </a:r>
            <a:r>
              <a:rPr lang="en-US" baseline="30000" dirty="0">
                <a:solidFill>
                  <a:srgbClr val="0070C0"/>
                </a:solidFill>
              </a:rPr>
              <a:t>®</a:t>
            </a:r>
            <a:r>
              <a:rPr lang="en-US" dirty="0">
                <a:solidFill>
                  <a:srgbClr val="0070C0"/>
                </a:solidFill>
              </a:rPr>
              <a:t> Data Sets</a:t>
            </a:r>
          </a:p>
        </p:txBody>
      </p:sp>
      <p:graphicFrame>
        <p:nvGraphicFramePr>
          <p:cNvPr id="7" name="Group Organizer"/>
          <p:cNvGraphicFramePr>
            <a:graphicFrameLocks noGrp="1"/>
          </p:cNvGraphicFramePr>
          <p:nvPr>
            <p:extLst>
              <p:ext uri="{D42A27DB-BD31-4B8C-83A1-F6EECF244321}">
                <p14:modId xmlns:p14="http://schemas.microsoft.com/office/powerpoint/2010/main" val="2384176524"/>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6.1 Reading a SAS Data Set</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6.2 Customizing a SAS Data Set</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875687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a:t>Considerations</a:t>
            </a:r>
          </a:p>
        </p:txBody>
      </p:sp>
      <p:sp>
        <p:nvSpPr>
          <p:cNvPr id="28" name="Rectangle 3"/>
          <p:cNvSpPr txBox="1">
            <a:spLocks noChangeArrowheads="1"/>
          </p:cNvSpPr>
          <p:nvPr/>
        </p:nvSpPr>
        <p:spPr bwMode="auto">
          <a:xfrm>
            <a:off x="685800" y="1071563"/>
            <a:ext cx="7848600"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a:t>Create a data set that includes the new variable, </a:t>
            </a:r>
            <a:r>
              <a:rPr lang="en-US" b="1" dirty="0"/>
              <a:t>Bonus</a:t>
            </a:r>
            <a:r>
              <a:rPr lang="en-US" dirty="0"/>
              <a:t>, which represents a 10% bonus.</a:t>
            </a:r>
          </a:p>
        </p:txBody>
      </p:sp>
      <p:pic>
        <p:nvPicPr>
          <p:cNvPr id="10" name="Picture 3" descr="dataset_no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339" y="2939885"/>
            <a:ext cx="1901246" cy="1787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
          <p:cNvSpPr txBox="1">
            <a:spLocks noChangeArrowheads="1"/>
          </p:cNvSpPr>
          <p:nvPr/>
        </p:nvSpPr>
        <p:spPr bwMode="auto">
          <a:xfrm>
            <a:off x="1562448" y="2590800"/>
            <a:ext cx="1803379" cy="54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a:t>orion.sales</a:t>
            </a:r>
          </a:p>
        </p:txBody>
      </p:sp>
      <p:pic>
        <p:nvPicPr>
          <p:cNvPr id="12" name="Picture 3" descr="L:\graphics\arrow_s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064727" y="3165454"/>
            <a:ext cx="968983" cy="50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4"/>
          <p:cNvSpPr txBox="1">
            <a:spLocks noChangeArrowheads="1"/>
          </p:cNvSpPr>
          <p:nvPr/>
        </p:nvSpPr>
        <p:spPr bwMode="auto">
          <a:xfrm>
            <a:off x="5554506" y="2590800"/>
            <a:ext cx="2146421"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a:t>work.subset1</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2971800"/>
            <a:ext cx="2005394" cy="1636586"/>
          </a:xfrm>
          <a:prstGeom prst="rect">
            <a:avLst/>
          </a:prstGeom>
        </p:spPr>
      </p:pic>
      <p:grpSp>
        <p:nvGrpSpPr>
          <p:cNvPr id="16" name="Group 15"/>
          <p:cNvGrpSpPr/>
          <p:nvPr/>
        </p:nvGrpSpPr>
        <p:grpSpPr>
          <a:xfrm rot="19739392">
            <a:off x="6073345" y="3463941"/>
            <a:ext cx="2221198" cy="1119879"/>
            <a:chOff x="7074375" y="1143000"/>
            <a:chExt cx="2221198" cy="1119879"/>
          </a:xfrm>
        </p:grpSpPr>
        <p:pic>
          <p:nvPicPr>
            <p:cNvPr id="17" name="Picture 2" descr="L:\graphics\bonus_blank.pn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74375" y="1143000"/>
              <a:ext cx="2221198" cy="1119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8"/>
            <p:cNvSpPr txBox="1">
              <a:spLocks noChangeArrowheads="1"/>
            </p:cNvSpPr>
            <p:nvPr/>
          </p:nvSpPr>
          <p:spPr bwMode="auto">
            <a:xfrm>
              <a:off x="7478536" y="1600200"/>
              <a:ext cx="1412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400" dirty="0">
                  <a:latin typeface="Arial"/>
                </a:rPr>
                <a:t>Bonus</a:t>
              </a:r>
            </a:p>
          </p:txBody>
        </p:sp>
      </p:grpSp>
    </p:spTree>
    <p:extLst>
      <p:ext uri="{BB962C8B-B14F-4D97-AF65-F5344CB8AC3E}">
        <p14:creationId xmlns:p14="http://schemas.microsoft.com/office/powerpoint/2010/main" val="3817268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p:txBody>
          <a:bodyPr/>
          <a:lstStyle/>
          <a:p>
            <a:pPr eaLnBrk="1" hangingPunct="1"/>
            <a:r>
              <a:rPr lang="en-US" dirty="0"/>
              <a:t>Assignment Statement</a:t>
            </a:r>
          </a:p>
        </p:txBody>
      </p:sp>
      <p:sp>
        <p:nvSpPr>
          <p:cNvPr id="38915" name="Rectangle 4"/>
          <p:cNvSpPr>
            <a:spLocks noGrp="1" noChangeArrowheads="1"/>
          </p:cNvSpPr>
          <p:nvPr>
            <p:ph idx="1"/>
          </p:nvPr>
        </p:nvSpPr>
        <p:spPr>
          <a:xfrm>
            <a:off x="685800" y="1071563"/>
            <a:ext cx="8088313" cy="4267200"/>
          </a:xfrm>
        </p:spPr>
        <p:txBody>
          <a:bodyPr/>
          <a:lstStyle/>
          <a:p>
            <a:pPr marL="0" indent="0" eaLnBrk="1" hangingPunct="1"/>
            <a:r>
              <a:rPr lang="en-US" dirty="0"/>
              <a:t>The </a:t>
            </a:r>
            <a:r>
              <a:rPr lang="en-US" i="1" dirty="0"/>
              <a:t>assignment statement</a:t>
            </a:r>
            <a:r>
              <a:rPr lang="en-US" dirty="0"/>
              <a:t> evaluates an expression </a:t>
            </a:r>
            <a:br>
              <a:rPr lang="en-US" dirty="0"/>
            </a:br>
            <a:r>
              <a:rPr lang="en-US" dirty="0"/>
              <a:t>and assigns the result to a new or existing variable.</a:t>
            </a:r>
          </a:p>
          <a:p>
            <a:pPr marL="0" indent="0" eaLnBrk="1" hangingPunct="1"/>
            <a:endParaRPr lang="en-US" dirty="0"/>
          </a:p>
          <a:p>
            <a:pPr marL="0" indent="0" eaLnBrk="1" hangingPunct="1"/>
            <a:br>
              <a:rPr lang="en-US" dirty="0"/>
            </a:br>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p:txBody>
      </p:sp>
      <p:sp>
        <p:nvSpPr>
          <p:cNvPr id="10" name="Slide Number Placeholder 3"/>
          <p:cNvSpPr>
            <a:spLocks noGrp="1"/>
          </p:cNvSpPr>
          <p:nvPr>
            <p:ph type="sldNum" sz="quarter" idx="10"/>
          </p:nvPr>
        </p:nvSpPr>
        <p:spPr/>
        <p:txBody>
          <a:bodyPr/>
          <a:lstStyle/>
          <a:p>
            <a:pPr>
              <a:defRPr/>
            </a:pPr>
            <a:fld id="{3B3932E7-6827-4C23-9D5A-E070871A2BAE}" type="slidenum">
              <a:rPr lang="en-US"/>
              <a:pPr>
                <a:defRPr/>
              </a:pPr>
              <a:t>21</a:t>
            </a:fld>
            <a:endParaRPr lang="en-US" b="0" dirty="0">
              <a:latin typeface="Times New Roman" pitchFamily="18" charset="0"/>
            </a:endParaRPr>
          </a:p>
        </p:txBody>
      </p:sp>
      <p:sp>
        <p:nvSpPr>
          <p:cNvPr id="38917" name="Text Box 11"/>
          <p:cNvSpPr txBox="1">
            <a:spLocks noChangeArrowheads="1"/>
          </p:cNvSpPr>
          <p:nvPr/>
        </p:nvSpPr>
        <p:spPr bwMode="auto">
          <a:xfrm>
            <a:off x="7818791" y="6324600"/>
            <a:ext cx="1112484"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p106d02a</a:t>
            </a:r>
          </a:p>
        </p:txBody>
      </p:sp>
      <p:sp>
        <p:nvSpPr>
          <p:cNvPr id="12" name="Rectangle 11"/>
          <p:cNvSpPr/>
          <p:nvPr/>
        </p:nvSpPr>
        <p:spPr>
          <a:xfrm>
            <a:off x="675666" y="2133600"/>
            <a:ext cx="7772400" cy="2377061"/>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work.subset1;</a:t>
            </a:r>
          </a:p>
          <a:p>
            <a:pPr>
              <a:lnSpc>
                <a:spcPct val="85000"/>
              </a:lnSpc>
            </a:pPr>
            <a:r>
              <a:rPr lang="en-US" b="1" dirty="0">
                <a:latin typeface="Courier New"/>
              </a:rPr>
              <a:t>   set orion.sales;</a:t>
            </a:r>
          </a:p>
          <a:p>
            <a:pPr>
              <a:lnSpc>
                <a:spcPct val="85000"/>
              </a:lnSpc>
            </a:pPr>
            <a:r>
              <a:rPr lang="en-US" b="1" dirty="0">
                <a:latin typeface="Courier New"/>
              </a:rPr>
              <a:t>   where Country='AU' and</a:t>
            </a:r>
          </a:p>
          <a:p>
            <a:pPr>
              <a:lnSpc>
                <a:spcPct val="85000"/>
              </a:lnSpc>
            </a:pPr>
            <a:r>
              <a:rPr lang="en-US" b="1" dirty="0">
                <a:latin typeface="Courier New"/>
              </a:rPr>
              <a:t>         Job_Title contains 'Rep' and</a:t>
            </a:r>
          </a:p>
          <a:p>
            <a:pPr>
              <a:lnSpc>
                <a:spcPct val="85000"/>
              </a:lnSpc>
            </a:pPr>
            <a:r>
              <a:rPr lang="en-US" b="1" dirty="0">
                <a:latin typeface="Courier New"/>
              </a:rPr>
              <a:t>         Hire_Date&lt;'01jan2000'd;</a:t>
            </a:r>
          </a:p>
          <a:p>
            <a:pPr>
              <a:lnSpc>
                <a:spcPct val="85000"/>
              </a:lnSpc>
            </a:pPr>
            <a:r>
              <a:rPr lang="en-US" b="1" dirty="0">
                <a:latin typeface="Courier New"/>
              </a:rPr>
              <a:t>   Bonus=Salary*.10;</a:t>
            </a:r>
          </a:p>
          <a:p>
            <a:pPr>
              <a:lnSpc>
                <a:spcPct val="85000"/>
              </a:lnSpc>
            </a:pPr>
            <a:r>
              <a:rPr lang="en-US" b="1" dirty="0">
                <a:latin typeface="Courier New"/>
              </a:rPr>
              <a:t>run;</a:t>
            </a:r>
          </a:p>
        </p:txBody>
      </p:sp>
      <p:sp>
        <p:nvSpPr>
          <p:cNvPr id="4" name="Rectangle 3"/>
          <p:cNvSpPr/>
          <p:nvPr>
            <p:custDataLst>
              <p:tags r:id="rId1"/>
            </p:custDataLst>
          </p:nvPr>
        </p:nvSpPr>
        <p:spPr bwMode="auto">
          <a:xfrm>
            <a:off x="1321982" y="3776980"/>
            <a:ext cx="3103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Rectangle 4"/>
          <p:cNvSpPr>
            <a:spLocks noChangeArrowheads="1"/>
          </p:cNvSpPr>
          <p:nvPr>
            <p:custDataLst>
              <p:tags r:id="rId2"/>
            </p:custDataLst>
          </p:nvPr>
        </p:nvSpPr>
        <p:spPr bwMode="auto">
          <a:xfrm>
            <a:off x="4937458" y="4168853"/>
            <a:ext cx="2728528" cy="61595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square" lIns="88900" tIns="152400" rIns="88900" bIns="152400">
            <a:spAutoFit/>
          </a:bodyPr>
          <a:lstStyle/>
          <a:p>
            <a:r>
              <a:rPr lang="en-US" sz="2000" b="1" i="1" dirty="0"/>
              <a:t>variable</a:t>
            </a:r>
            <a:r>
              <a:rPr lang="en-US" sz="2000" b="1" dirty="0"/>
              <a:t>=</a:t>
            </a:r>
            <a:r>
              <a:rPr lang="en-US" sz="2000" b="1" i="1" dirty="0"/>
              <a:t>expression</a:t>
            </a:r>
            <a:r>
              <a:rPr lang="en-US" sz="2000" b="1" dirty="0"/>
              <a:t>;</a:t>
            </a:r>
          </a:p>
        </p:txBody>
      </p:sp>
    </p:spTree>
    <p:extLst>
      <p:ext uri="{BB962C8B-B14F-4D97-AF65-F5344CB8AC3E}">
        <p14:creationId xmlns:p14="http://schemas.microsoft.com/office/powerpoint/2010/main" val="522198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8" name="Picture 2" descr="H:\Library_ec\graphics\soft_blue_oval cop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1032" y="3850232"/>
            <a:ext cx="2624328" cy="2245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 Box 17"/>
          <p:cNvSpPr txBox="1">
            <a:spLocks noChangeArrowheads="1"/>
          </p:cNvSpPr>
          <p:nvPr/>
        </p:nvSpPr>
        <p:spPr bwMode="auto">
          <a:xfrm>
            <a:off x="5607660" y="3091698"/>
            <a:ext cx="2926740" cy="2893100"/>
          </a:xfrm>
          <a:prstGeom prst="rect">
            <a:avLst/>
          </a:prstGeom>
          <a:noFill/>
          <a:ln w="12700">
            <a:noFill/>
            <a:miter lim="800000"/>
            <a:headEnd type="none" w="med" len="lg"/>
            <a:tailEnd type="none" w="med" len="lg"/>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342900" indent="-342900" defTabSz="652463" eaLnBrk="0" hangingPunct="0">
              <a:defRPr sz="1200">
                <a:solidFill>
                  <a:schemeClr val="tx1"/>
                </a:solidFill>
                <a:latin typeface="Arial" pitchFamily="34" charset="0"/>
              </a:defRPr>
            </a:lvl1pPr>
            <a:lvl2pPr indent="-90488"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marL="342900" lvl="1" indent="-342900" eaLnBrk="1" hangingPunct="1">
              <a:buClr>
                <a:srgbClr val="0053C3"/>
              </a:buClr>
              <a:buSzPct val="70000"/>
              <a:buFont typeface="Wingdings" panose="05000000000000000000" pitchFamily="2" charset="2"/>
              <a:buChar char="n"/>
              <a:defRPr/>
            </a:pPr>
            <a:r>
              <a:rPr lang="en-US" sz="2000" dirty="0">
                <a:latin typeface="+mn-lt"/>
              </a:rPr>
              <a:t>symbols that represent a calculation or manipulation</a:t>
            </a:r>
          </a:p>
          <a:p>
            <a:pPr marL="250825" lvl="1" indent="-250825" eaLnBrk="1" hangingPunct="1">
              <a:buClr>
                <a:srgbClr val="0053C3"/>
              </a:buClr>
              <a:buFont typeface="Wingdings" pitchFamily="2" charset="2"/>
              <a:buChar char="§"/>
              <a:defRPr/>
            </a:pPr>
            <a:endParaRPr lang="en-US" sz="2000" dirty="0"/>
          </a:p>
          <a:p>
            <a:pPr marL="250825" lvl="1" indent="-250825" eaLnBrk="1" hangingPunct="1">
              <a:buClr>
                <a:srgbClr val="0053C3"/>
              </a:buClr>
              <a:buFont typeface="Wingdings" pitchFamily="2" charset="2"/>
              <a:buChar char="§"/>
              <a:defRPr/>
            </a:pPr>
            <a:endParaRPr lang="en-US" sz="2000" dirty="0"/>
          </a:p>
          <a:p>
            <a:pPr marL="250825" lvl="1" indent="-250825" eaLnBrk="1" hangingPunct="1">
              <a:buClr>
                <a:srgbClr val="0053C3"/>
              </a:buClr>
              <a:buFont typeface="Wingdings" pitchFamily="2" charset="2"/>
              <a:buChar char="§"/>
              <a:defRPr/>
            </a:pPr>
            <a:endParaRPr lang="en-US" sz="2000" dirty="0"/>
          </a:p>
          <a:p>
            <a:pPr marL="250825" lvl="1" indent="-250825" eaLnBrk="1" hangingPunct="1">
              <a:buClr>
                <a:srgbClr val="0053C3"/>
              </a:buClr>
              <a:buFont typeface="Wingdings" pitchFamily="2" charset="2"/>
              <a:buChar char="§"/>
              <a:defRPr/>
            </a:pPr>
            <a:endParaRPr lang="en-US" sz="2000" dirty="0"/>
          </a:p>
          <a:p>
            <a:pPr marL="250825" lvl="1" indent="-250825" eaLnBrk="1" hangingPunct="1">
              <a:buClr>
                <a:srgbClr val="0053C3"/>
              </a:buClr>
              <a:buFont typeface="Wingdings" pitchFamily="2" charset="2"/>
              <a:buChar char="§"/>
              <a:defRPr/>
            </a:pPr>
            <a:endParaRPr lang="en-US" sz="2800" dirty="0"/>
          </a:p>
          <a:p>
            <a:pPr marL="342900" lvl="1" indent="-342900" eaLnBrk="1" hangingPunct="1">
              <a:buClr>
                <a:srgbClr val="0053C3"/>
              </a:buClr>
              <a:buSzPct val="70000"/>
              <a:buFont typeface="Wingdings" panose="05000000000000000000" pitchFamily="2" charset="2"/>
              <a:buChar char="n"/>
              <a:defRPr/>
            </a:pPr>
            <a:r>
              <a:rPr lang="en-US" sz="2000" dirty="0">
                <a:latin typeface="+mn-lt"/>
              </a:rPr>
              <a:t>SAS functions</a:t>
            </a:r>
          </a:p>
        </p:txBody>
      </p:sp>
      <p:sp>
        <p:nvSpPr>
          <p:cNvPr id="39939" name="Rectangle 2"/>
          <p:cNvSpPr>
            <a:spLocks noGrp="1" noChangeArrowheads="1"/>
          </p:cNvSpPr>
          <p:nvPr>
            <p:ph type="title"/>
          </p:nvPr>
        </p:nvSpPr>
        <p:spPr/>
        <p:txBody>
          <a:bodyPr/>
          <a:lstStyle/>
          <a:p>
            <a:pPr eaLnBrk="1" hangingPunct="1"/>
            <a:r>
              <a:rPr lang="en-US" dirty="0"/>
              <a:t>Assignment Statement</a:t>
            </a:r>
          </a:p>
        </p:txBody>
      </p:sp>
      <p:sp>
        <p:nvSpPr>
          <p:cNvPr id="39938" name="Rectangle 3"/>
          <p:cNvSpPr>
            <a:spLocks noGrp="1" noChangeArrowheads="1"/>
          </p:cNvSpPr>
          <p:nvPr>
            <p:ph idx="1"/>
          </p:nvPr>
        </p:nvSpPr>
        <p:spPr>
          <a:xfrm>
            <a:off x="685800" y="1074739"/>
            <a:ext cx="7848600" cy="525462"/>
          </a:xfrm>
        </p:spPr>
        <p:txBody>
          <a:bodyPr/>
          <a:lstStyle/>
          <a:p>
            <a:pPr marL="0" indent="0" eaLnBrk="1" hangingPunct="1"/>
            <a:r>
              <a:rPr lang="en-US" dirty="0"/>
              <a:t>The </a:t>
            </a:r>
            <a:r>
              <a:rPr lang="en-US" i="1" dirty="0"/>
              <a:t>expression</a:t>
            </a:r>
            <a:r>
              <a:rPr lang="en-US" dirty="0"/>
              <a:t> consists of operands and operators.</a:t>
            </a:r>
          </a:p>
        </p:txBody>
      </p:sp>
      <p:sp>
        <p:nvSpPr>
          <p:cNvPr id="5" name="Slide Number Placeholder 3"/>
          <p:cNvSpPr>
            <a:spLocks noGrp="1"/>
          </p:cNvSpPr>
          <p:nvPr>
            <p:ph type="sldNum" sz="quarter" idx="10"/>
          </p:nvPr>
        </p:nvSpPr>
        <p:spPr/>
        <p:txBody>
          <a:bodyPr/>
          <a:lstStyle/>
          <a:p>
            <a:pPr>
              <a:defRPr/>
            </a:pPr>
            <a:fld id="{3E9EE56D-B05A-4F1D-A757-02EB7989A1CD}" type="slidenum">
              <a:rPr lang="en-US"/>
              <a:pPr>
                <a:defRPr/>
              </a:pPr>
              <a:t>22</a:t>
            </a:fld>
            <a:endParaRPr lang="en-US" b="0" dirty="0">
              <a:latin typeface="Times New Roman" pitchFamily="18" charset="0"/>
            </a:endParaRPr>
          </a:p>
        </p:txBody>
      </p:sp>
      <p:pic>
        <p:nvPicPr>
          <p:cNvPr id="39945" name="Picture 3" descr="O:\Library_ec\graphics\arrow_swoop_down_rt_transp.pn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780000">
            <a:off x="4419230" y="2514600"/>
            <a:ext cx="975051"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11" descr="O:\Library_ec\graphics\arrow_swoop_down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787193">
            <a:off x="3727560" y="2512323"/>
            <a:ext cx="9763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4"/>
          <p:cNvSpPr>
            <a:spLocks noChangeArrowheads="1"/>
          </p:cNvSpPr>
          <p:nvPr>
            <p:custDataLst>
              <p:tags r:id="rId1"/>
            </p:custDataLst>
          </p:nvPr>
        </p:nvSpPr>
        <p:spPr bwMode="auto">
          <a:xfrm>
            <a:off x="3187817" y="1801848"/>
            <a:ext cx="2736327" cy="615553"/>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r>
              <a:rPr lang="en-US" sz="2000" b="1" i="1" dirty="0"/>
              <a:t>variable</a:t>
            </a:r>
            <a:r>
              <a:rPr lang="en-US" sz="2000" b="1" dirty="0"/>
              <a:t>=</a:t>
            </a:r>
            <a:r>
              <a:rPr lang="en-US" sz="2000" b="1" i="1" dirty="0"/>
              <a:t>expression</a:t>
            </a:r>
            <a:r>
              <a:rPr lang="en-US" sz="2000" b="1" dirty="0"/>
              <a:t>;</a:t>
            </a:r>
          </a:p>
        </p:txBody>
      </p:sp>
      <p:sp>
        <p:nvSpPr>
          <p:cNvPr id="13" name="Text Box 11"/>
          <p:cNvSpPr txBox="1">
            <a:spLocks noChangeArrowheads="1"/>
          </p:cNvSpPr>
          <p:nvPr/>
        </p:nvSpPr>
        <p:spPr bwMode="auto">
          <a:xfrm>
            <a:off x="771965" y="3185517"/>
            <a:ext cx="2580835" cy="1795363"/>
          </a:xfrm>
          <a:prstGeom prst="rect">
            <a:avLst/>
          </a:prstGeom>
          <a:noFill/>
          <a:ln w="12700">
            <a:noFill/>
            <a:miter lim="800000"/>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marL="342900" indent="-342900" defTabSz="652463" eaLnBrk="0" hangingPunct="0">
              <a:defRPr sz="1200">
                <a:solidFill>
                  <a:schemeClr val="tx1"/>
                </a:solidFill>
                <a:latin typeface="Arial" pitchFamily="34" charset="0"/>
              </a:defRPr>
            </a:lvl1pPr>
            <a:lvl2pPr indent="-90488"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marL="342900" lvl="1" indent="-342900" eaLnBrk="1" hangingPunct="1">
              <a:spcBef>
                <a:spcPts val="25"/>
              </a:spcBef>
              <a:spcAft>
                <a:spcPts val="490"/>
              </a:spcAft>
              <a:buClr>
                <a:srgbClr val="0053C3"/>
              </a:buClr>
              <a:buSzPct val="70000"/>
              <a:buFont typeface="Wingdings" panose="05000000000000000000" pitchFamily="2" charset="2"/>
              <a:buChar char="n"/>
              <a:defRPr/>
            </a:pPr>
            <a:r>
              <a:rPr lang="en-US" sz="2000" dirty="0">
                <a:latin typeface="+mn-lt"/>
              </a:rPr>
              <a:t>character constants</a:t>
            </a:r>
          </a:p>
          <a:p>
            <a:pPr marL="342900" lvl="1" indent="-342900" eaLnBrk="1" hangingPunct="1">
              <a:spcBef>
                <a:spcPts val="25"/>
              </a:spcBef>
              <a:spcAft>
                <a:spcPts val="490"/>
              </a:spcAft>
              <a:buClr>
                <a:srgbClr val="0053C3"/>
              </a:buClr>
              <a:buSzPct val="70000"/>
              <a:buFont typeface="Wingdings" panose="05000000000000000000" pitchFamily="2" charset="2"/>
              <a:buChar char="n"/>
              <a:defRPr/>
            </a:pPr>
            <a:r>
              <a:rPr lang="en-US" sz="2000" dirty="0">
                <a:latin typeface="+mn-lt"/>
              </a:rPr>
              <a:t>numeric constants</a:t>
            </a:r>
          </a:p>
          <a:p>
            <a:pPr marL="342900" lvl="1" indent="-342900" eaLnBrk="1" hangingPunct="1">
              <a:spcBef>
                <a:spcPts val="25"/>
              </a:spcBef>
              <a:spcAft>
                <a:spcPts val="490"/>
              </a:spcAft>
              <a:buClr>
                <a:srgbClr val="0053C3"/>
              </a:buClr>
              <a:buSzPct val="70000"/>
              <a:buFont typeface="Wingdings" panose="05000000000000000000" pitchFamily="2" charset="2"/>
              <a:buChar char="n"/>
              <a:defRPr/>
            </a:pPr>
            <a:r>
              <a:rPr lang="en-US" sz="2000" dirty="0">
                <a:latin typeface="+mn-lt"/>
              </a:rPr>
              <a:t>date constants</a:t>
            </a:r>
          </a:p>
          <a:p>
            <a:pPr marL="342900" lvl="1" indent="-342900" eaLnBrk="1" hangingPunct="1">
              <a:spcBef>
                <a:spcPts val="25"/>
              </a:spcBef>
              <a:spcAft>
                <a:spcPts val="490"/>
              </a:spcAft>
              <a:buClr>
                <a:srgbClr val="0053C3"/>
              </a:buClr>
              <a:buSzPct val="70000"/>
              <a:buFont typeface="Wingdings" panose="05000000000000000000" pitchFamily="2" charset="2"/>
              <a:buChar char="n"/>
              <a:defRPr/>
            </a:pPr>
            <a:r>
              <a:rPr lang="en-US" sz="2000" dirty="0">
                <a:latin typeface="+mn-lt"/>
              </a:rPr>
              <a:t>character variables</a:t>
            </a:r>
          </a:p>
          <a:p>
            <a:pPr marL="342900" lvl="1" indent="-342900" eaLnBrk="1" hangingPunct="1">
              <a:spcBef>
                <a:spcPts val="25"/>
              </a:spcBef>
              <a:spcAft>
                <a:spcPts val="490"/>
              </a:spcAft>
              <a:buClr>
                <a:srgbClr val="0053C3"/>
              </a:buClr>
              <a:buSzPct val="70000"/>
              <a:buFont typeface="Wingdings" panose="05000000000000000000" pitchFamily="2" charset="2"/>
              <a:buChar char="n"/>
              <a:defRPr/>
            </a:pPr>
            <a:r>
              <a:rPr lang="en-US" sz="2000" dirty="0">
                <a:latin typeface="+mn-lt"/>
              </a:rPr>
              <a:t>numeric variables</a:t>
            </a:r>
          </a:p>
        </p:txBody>
      </p:sp>
      <p:sp>
        <p:nvSpPr>
          <p:cNvPr id="39944" name="Text Box 12"/>
          <p:cNvSpPr txBox="1">
            <a:spLocks noChangeArrowheads="1"/>
          </p:cNvSpPr>
          <p:nvPr/>
        </p:nvSpPr>
        <p:spPr bwMode="auto">
          <a:xfrm>
            <a:off x="687728" y="2676804"/>
            <a:ext cx="1436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0" tIns="0" rIns="0" bIns="0">
            <a:spAutoFit/>
          </a:bodyPr>
          <a:lstStyle>
            <a:lvl1pPr defTabSz="652463">
              <a:defRPr sz="2400">
                <a:solidFill>
                  <a:schemeClr val="tx1"/>
                </a:solidFill>
                <a:latin typeface="Arial" pitchFamily="34" charset="0"/>
              </a:defRPr>
            </a:lvl1pPr>
            <a:lvl2pPr marL="742950" indent="-285750" defTabSz="652463">
              <a:defRPr sz="2400">
                <a:solidFill>
                  <a:schemeClr val="tx1"/>
                </a:solidFill>
                <a:latin typeface="Arial" pitchFamily="34" charset="0"/>
              </a:defRPr>
            </a:lvl2pPr>
            <a:lvl3pPr marL="1143000" indent="-228600" defTabSz="652463">
              <a:defRPr sz="2400">
                <a:solidFill>
                  <a:schemeClr val="tx1"/>
                </a:solidFill>
                <a:latin typeface="Arial" pitchFamily="34" charset="0"/>
              </a:defRPr>
            </a:lvl3pPr>
            <a:lvl4pPr marL="1600200" indent="-228600" defTabSz="652463">
              <a:defRPr sz="2400">
                <a:solidFill>
                  <a:schemeClr val="tx1"/>
                </a:solidFill>
                <a:latin typeface="Arial" pitchFamily="34" charset="0"/>
              </a:defRPr>
            </a:lvl4pPr>
            <a:lvl5pPr marL="2057400" indent="-228600" defTabSz="652463">
              <a:defRPr sz="2400">
                <a:solidFill>
                  <a:schemeClr val="tx1"/>
                </a:solidFill>
                <a:latin typeface="Arial" pitchFamily="34" charset="0"/>
              </a:defRPr>
            </a:lvl5pPr>
            <a:lvl6pPr marL="2514600" indent="-228600" defTabSz="652463" eaLnBrk="0" fontAlgn="base" hangingPunct="0">
              <a:spcBef>
                <a:spcPct val="0"/>
              </a:spcBef>
              <a:spcAft>
                <a:spcPct val="0"/>
              </a:spcAft>
              <a:defRPr sz="2400">
                <a:solidFill>
                  <a:schemeClr val="tx1"/>
                </a:solidFill>
                <a:latin typeface="Arial" pitchFamily="34" charset="0"/>
              </a:defRPr>
            </a:lvl6pPr>
            <a:lvl7pPr marL="2971800" indent="-228600" defTabSz="652463" eaLnBrk="0" fontAlgn="base" hangingPunct="0">
              <a:spcBef>
                <a:spcPct val="0"/>
              </a:spcBef>
              <a:spcAft>
                <a:spcPct val="0"/>
              </a:spcAft>
              <a:defRPr sz="2400">
                <a:solidFill>
                  <a:schemeClr val="tx1"/>
                </a:solidFill>
                <a:latin typeface="Arial" pitchFamily="34" charset="0"/>
              </a:defRPr>
            </a:lvl7pPr>
            <a:lvl8pPr marL="3429000" indent="-228600" defTabSz="652463" eaLnBrk="0" fontAlgn="base" hangingPunct="0">
              <a:spcBef>
                <a:spcPct val="0"/>
              </a:spcBef>
              <a:spcAft>
                <a:spcPct val="0"/>
              </a:spcAft>
              <a:defRPr sz="2400">
                <a:solidFill>
                  <a:schemeClr val="tx1"/>
                </a:solidFill>
                <a:latin typeface="Arial" pitchFamily="34" charset="0"/>
              </a:defRPr>
            </a:lvl8pPr>
            <a:lvl9pPr marL="3886200" indent="-228600" defTabSz="652463" eaLnBrk="0" fontAlgn="base" hangingPunct="0">
              <a:spcBef>
                <a:spcPct val="0"/>
              </a:spcBef>
              <a:spcAft>
                <a:spcPct val="0"/>
              </a:spcAft>
              <a:defRPr sz="2400">
                <a:solidFill>
                  <a:schemeClr val="tx1"/>
                </a:solidFill>
                <a:latin typeface="Arial" pitchFamily="34" charset="0"/>
              </a:defRPr>
            </a:lvl9pPr>
          </a:lstStyle>
          <a:p>
            <a:pPr eaLnBrk="1" hangingPunct="1"/>
            <a:r>
              <a:rPr lang="en-US" b="1" dirty="0">
                <a:latin typeface="Arial"/>
              </a:rPr>
              <a:t>Operands</a:t>
            </a:r>
          </a:p>
        </p:txBody>
      </p:sp>
      <p:sp>
        <p:nvSpPr>
          <p:cNvPr id="39950" name="Text Box 18"/>
          <p:cNvSpPr txBox="1">
            <a:spLocks noChangeArrowheads="1"/>
          </p:cNvSpPr>
          <p:nvPr/>
        </p:nvSpPr>
        <p:spPr bwMode="auto">
          <a:xfrm>
            <a:off x="5499931" y="2676804"/>
            <a:ext cx="14715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0" tIns="0" rIns="0" bIns="0">
            <a:spAutoFit/>
          </a:bodyPr>
          <a:lstStyle>
            <a:lvl1pPr defTabSz="652463">
              <a:defRPr sz="2400">
                <a:solidFill>
                  <a:schemeClr val="tx1"/>
                </a:solidFill>
                <a:latin typeface="Arial" pitchFamily="34" charset="0"/>
              </a:defRPr>
            </a:lvl1pPr>
            <a:lvl2pPr marL="742950" indent="-285750" defTabSz="652463">
              <a:defRPr sz="2400">
                <a:solidFill>
                  <a:schemeClr val="tx1"/>
                </a:solidFill>
                <a:latin typeface="Arial" pitchFamily="34" charset="0"/>
              </a:defRPr>
            </a:lvl2pPr>
            <a:lvl3pPr marL="1143000" indent="-228600" defTabSz="652463">
              <a:defRPr sz="2400">
                <a:solidFill>
                  <a:schemeClr val="tx1"/>
                </a:solidFill>
                <a:latin typeface="Arial" pitchFamily="34" charset="0"/>
              </a:defRPr>
            </a:lvl3pPr>
            <a:lvl4pPr marL="1600200" indent="-228600" defTabSz="652463">
              <a:defRPr sz="2400">
                <a:solidFill>
                  <a:schemeClr val="tx1"/>
                </a:solidFill>
                <a:latin typeface="Arial" pitchFamily="34" charset="0"/>
              </a:defRPr>
            </a:lvl4pPr>
            <a:lvl5pPr marL="2057400" indent="-228600" defTabSz="652463">
              <a:defRPr sz="2400">
                <a:solidFill>
                  <a:schemeClr val="tx1"/>
                </a:solidFill>
                <a:latin typeface="Arial" pitchFamily="34" charset="0"/>
              </a:defRPr>
            </a:lvl5pPr>
            <a:lvl6pPr marL="2514600" indent="-228600" defTabSz="652463" eaLnBrk="0" fontAlgn="base" hangingPunct="0">
              <a:spcBef>
                <a:spcPct val="0"/>
              </a:spcBef>
              <a:spcAft>
                <a:spcPct val="0"/>
              </a:spcAft>
              <a:defRPr sz="2400">
                <a:solidFill>
                  <a:schemeClr val="tx1"/>
                </a:solidFill>
                <a:latin typeface="Arial" pitchFamily="34" charset="0"/>
              </a:defRPr>
            </a:lvl6pPr>
            <a:lvl7pPr marL="2971800" indent="-228600" defTabSz="652463" eaLnBrk="0" fontAlgn="base" hangingPunct="0">
              <a:spcBef>
                <a:spcPct val="0"/>
              </a:spcBef>
              <a:spcAft>
                <a:spcPct val="0"/>
              </a:spcAft>
              <a:defRPr sz="2400">
                <a:solidFill>
                  <a:schemeClr val="tx1"/>
                </a:solidFill>
                <a:latin typeface="Arial" pitchFamily="34" charset="0"/>
              </a:defRPr>
            </a:lvl7pPr>
            <a:lvl8pPr marL="3429000" indent="-228600" defTabSz="652463" eaLnBrk="0" fontAlgn="base" hangingPunct="0">
              <a:spcBef>
                <a:spcPct val="0"/>
              </a:spcBef>
              <a:spcAft>
                <a:spcPct val="0"/>
              </a:spcAft>
              <a:defRPr sz="2400">
                <a:solidFill>
                  <a:schemeClr val="tx1"/>
                </a:solidFill>
                <a:latin typeface="Arial" pitchFamily="34" charset="0"/>
              </a:defRPr>
            </a:lvl8pPr>
            <a:lvl9pPr marL="3886200" indent="-228600" defTabSz="652463" eaLnBrk="0" fontAlgn="base" hangingPunct="0">
              <a:spcBef>
                <a:spcPct val="0"/>
              </a:spcBef>
              <a:spcAft>
                <a:spcPct val="0"/>
              </a:spcAft>
              <a:defRPr sz="2400">
                <a:solidFill>
                  <a:schemeClr val="tx1"/>
                </a:solidFill>
                <a:latin typeface="Arial" pitchFamily="34" charset="0"/>
              </a:defRPr>
            </a:lvl9pPr>
          </a:lstStyle>
          <a:p>
            <a:pPr eaLnBrk="1" hangingPunct="1"/>
            <a:r>
              <a:rPr lang="en-US" b="1" dirty="0">
                <a:latin typeface="Arial"/>
              </a:rPr>
              <a:t>Operators</a:t>
            </a:r>
          </a:p>
        </p:txBody>
      </p:sp>
      <p:sp>
        <p:nvSpPr>
          <p:cNvPr id="25" name="TextBox 24"/>
          <p:cNvSpPr txBox="1"/>
          <p:nvPr/>
        </p:nvSpPr>
        <p:spPr>
          <a:xfrm>
            <a:off x="6455100" y="4507890"/>
            <a:ext cx="381000" cy="461665"/>
          </a:xfrm>
          <a:prstGeom prst="rect">
            <a:avLst/>
          </a:prstGeom>
          <a:solidFill>
            <a:schemeClr val="bg1"/>
          </a:solidFill>
          <a:ln>
            <a:solidFill>
              <a:schemeClr val="tx1"/>
            </a:solidFill>
          </a:ln>
        </p:spPr>
        <p:txBody>
          <a:bodyPr wrap="square" rtlCol="0">
            <a:spAutoFit/>
          </a:bodyPr>
          <a:lstStyle/>
          <a:p>
            <a:pPr algn="ctr"/>
            <a:r>
              <a:rPr lang="en-US" b="1" dirty="0"/>
              <a:t>(</a:t>
            </a:r>
          </a:p>
        </p:txBody>
      </p:sp>
      <p:sp>
        <p:nvSpPr>
          <p:cNvPr id="2" name="TextBox 1"/>
          <p:cNvSpPr txBox="1"/>
          <p:nvPr/>
        </p:nvSpPr>
        <p:spPr>
          <a:xfrm>
            <a:off x="6826203" y="4201652"/>
            <a:ext cx="381000" cy="461665"/>
          </a:xfrm>
          <a:prstGeom prst="rect">
            <a:avLst/>
          </a:prstGeom>
          <a:solidFill>
            <a:schemeClr val="bg1"/>
          </a:solidFill>
          <a:ln>
            <a:solidFill>
              <a:schemeClr val="tx1"/>
            </a:solidFill>
          </a:ln>
        </p:spPr>
        <p:txBody>
          <a:bodyPr wrap="square" rtlCol="0">
            <a:spAutoFit/>
          </a:bodyPr>
          <a:lstStyle/>
          <a:p>
            <a:pPr algn="ctr"/>
            <a:r>
              <a:rPr lang="en-US" b="1" dirty="0"/>
              <a:t>+</a:t>
            </a:r>
          </a:p>
        </p:txBody>
      </p:sp>
      <p:sp>
        <p:nvSpPr>
          <p:cNvPr id="26" name="TextBox 25"/>
          <p:cNvSpPr txBox="1"/>
          <p:nvPr/>
        </p:nvSpPr>
        <p:spPr>
          <a:xfrm>
            <a:off x="6717350" y="4909610"/>
            <a:ext cx="381000" cy="461665"/>
          </a:xfrm>
          <a:prstGeom prst="rect">
            <a:avLst/>
          </a:prstGeom>
          <a:solidFill>
            <a:schemeClr val="bg1"/>
          </a:solidFill>
          <a:ln>
            <a:solidFill>
              <a:schemeClr val="tx1"/>
            </a:solidFill>
          </a:ln>
        </p:spPr>
        <p:txBody>
          <a:bodyPr wrap="square" rtlCol="0">
            <a:spAutoFit/>
          </a:bodyPr>
          <a:lstStyle/>
          <a:p>
            <a:pPr algn="ctr"/>
            <a:r>
              <a:rPr lang="en-US" b="1" dirty="0"/>
              <a:t>)</a:t>
            </a:r>
          </a:p>
        </p:txBody>
      </p:sp>
      <p:sp>
        <p:nvSpPr>
          <p:cNvPr id="27" name="TextBox 26"/>
          <p:cNvSpPr txBox="1"/>
          <p:nvPr/>
        </p:nvSpPr>
        <p:spPr>
          <a:xfrm>
            <a:off x="6978603" y="4564040"/>
            <a:ext cx="457200" cy="461665"/>
          </a:xfrm>
          <a:prstGeom prst="rect">
            <a:avLst/>
          </a:prstGeom>
          <a:solidFill>
            <a:schemeClr val="bg1"/>
          </a:solidFill>
          <a:ln>
            <a:solidFill>
              <a:schemeClr val="tx1"/>
            </a:solidFill>
          </a:ln>
        </p:spPr>
        <p:txBody>
          <a:bodyPr wrap="square" rtlCol="0">
            <a:spAutoFit/>
          </a:bodyPr>
          <a:lstStyle/>
          <a:p>
            <a:pPr algn="ctr"/>
            <a:r>
              <a:rPr lang="en-US" b="1" dirty="0"/>
              <a:t>**</a:t>
            </a:r>
          </a:p>
        </p:txBody>
      </p:sp>
      <p:sp>
        <p:nvSpPr>
          <p:cNvPr id="29" name="TextBox 28"/>
          <p:cNvSpPr txBox="1"/>
          <p:nvPr/>
        </p:nvSpPr>
        <p:spPr>
          <a:xfrm>
            <a:off x="7230578" y="4882100"/>
            <a:ext cx="381000" cy="461665"/>
          </a:xfrm>
          <a:prstGeom prst="rect">
            <a:avLst/>
          </a:prstGeom>
          <a:solidFill>
            <a:schemeClr val="bg1"/>
          </a:solidFill>
          <a:ln>
            <a:solidFill>
              <a:schemeClr val="tx1"/>
            </a:solidFill>
          </a:ln>
        </p:spPr>
        <p:txBody>
          <a:bodyPr wrap="square" rtlCol="0">
            <a:spAutoFit/>
          </a:bodyPr>
          <a:lstStyle/>
          <a:p>
            <a:pPr algn="ctr"/>
            <a:r>
              <a:rPr lang="en-US" b="1" dirty="0"/>
              <a:t>/</a:t>
            </a:r>
          </a:p>
        </p:txBody>
      </p:sp>
      <p:sp>
        <p:nvSpPr>
          <p:cNvPr id="20" name="TextBox 19"/>
          <p:cNvSpPr txBox="1"/>
          <p:nvPr/>
        </p:nvSpPr>
        <p:spPr>
          <a:xfrm>
            <a:off x="7722143" y="4937928"/>
            <a:ext cx="381000" cy="461665"/>
          </a:xfrm>
          <a:prstGeom prst="rect">
            <a:avLst/>
          </a:prstGeom>
          <a:solidFill>
            <a:schemeClr val="bg1"/>
          </a:solidFill>
          <a:ln>
            <a:solidFill>
              <a:schemeClr val="tx1"/>
            </a:solidFill>
          </a:ln>
        </p:spPr>
        <p:txBody>
          <a:bodyPr wrap="square" rtlCol="0">
            <a:spAutoFit/>
          </a:bodyPr>
          <a:lstStyle/>
          <a:p>
            <a:pPr algn="ctr"/>
            <a:r>
              <a:rPr lang="en-US" dirty="0"/>
              <a:t>||</a:t>
            </a:r>
          </a:p>
        </p:txBody>
      </p:sp>
      <p:sp>
        <p:nvSpPr>
          <p:cNvPr id="30" name="TextBox 29"/>
          <p:cNvSpPr txBox="1"/>
          <p:nvPr/>
        </p:nvSpPr>
        <p:spPr>
          <a:xfrm>
            <a:off x="7562873" y="4536256"/>
            <a:ext cx="381000" cy="461665"/>
          </a:xfrm>
          <a:prstGeom prst="rect">
            <a:avLst/>
          </a:prstGeom>
          <a:solidFill>
            <a:schemeClr val="bg1"/>
          </a:solidFill>
          <a:ln>
            <a:solidFill>
              <a:schemeClr val="tx1"/>
            </a:solidFill>
          </a:ln>
        </p:spPr>
        <p:txBody>
          <a:bodyPr wrap="square" rtlCol="0">
            <a:spAutoFit/>
          </a:bodyPr>
          <a:lstStyle/>
          <a:p>
            <a:pPr algn="ctr"/>
            <a:r>
              <a:rPr lang="en-US" b="1" dirty="0"/>
              <a:t>*</a:t>
            </a:r>
          </a:p>
        </p:txBody>
      </p:sp>
      <p:sp>
        <p:nvSpPr>
          <p:cNvPr id="31" name="TextBox 30"/>
          <p:cNvSpPr txBox="1"/>
          <p:nvPr/>
        </p:nvSpPr>
        <p:spPr>
          <a:xfrm>
            <a:off x="7400675" y="4188725"/>
            <a:ext cx="381000" cy="461665"/>
          </a:xfrm>
          <a:prstGeom prst="rect">
            <a:avLst/>
          </a:prstGeom>
          <a:solidFill>
            <a:schemeClr val="bg1"/>
          </a:solidFill>
          <a:ln>
            <a:solidFill>
              <a:schemeClr val="tx1"/>
            </a:solidFill>
          </a:ln>
        </p:spPr>
        <p:txBody>
          <a:bodyPr wrap="square" rtlCol="0">
            <a:spAutoFit/>
          </a:bodyPr>
          <a:lstStyle/>
          <a:p>
            <a:pPr algn="ctr"/>
            <a:r>
              <a:rPr lang="en-US" b="1"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t>Sample Assignment Statements</a:t>
            </a:r>
          </a:p>
        </p:txBody>
      </p:sp>
      <p:sp>
        <p:nvSpPr>
          <p:cNvPr id="18" name="Slide Number Placeholder 3"/>
          <p:cNvSpPr>
            <a:spLocks noGrp="1"/>
          </p:cNvSpPr>
          <p:nvPr>
            <p:ph type="sldNum" sz="quarter" idx="10"/>
          </p:nvPr>
        </p:nvSpPr>
        <p:spPr/>
        <p:txBody>
          <a:bodyPr/>
          <a:lstStyle/>
          <a:p>
            <a:pPr>
              <a:defRPr/>
            </a:pPr>
            <a:fld id="{3E2DA5F7-6BF7-4AE5-9464-04BF45F3DF2D}" type="slidenum">
              <a:rPr lang="en-US"/>
              <a:pPr>
                <a:defRPr/>
              </a:pPr>
              <a:t>23</a:t>
            </a:fld>
            <a:endParaRPr lang="en-US" b="0" dirty="0">
              <a:latin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17072361"/>
              </p:ext>
            </p:extLst>
          </p:nvPr>
        </p:nvGraphicFramePr>
        <p:xfrm>
          <a:off x="688315" y="1138742"/>
          <a:ext cx="7772400" cy="2754311"/>
        </p:xfrm>
        <a:graphic>
          <a:graphicData uri="http://schemas.openxmlformats.org/drawingml/2006/table">
            <a:tbl>
              <a:tblPr firstRow="1" bandRow="1">
                <a:tableStyleId>{5C22544A-7EE6-4342-B048-85BDC9FD1C3A}</a:tableStyleId>
              </a:tblPr>
              <a:tblGrid>
                <a:gridCol w="484632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tblGrid>
              <a:tr h="468496">
                <a:tc>
                  <a:txBody>
                    <a:bodyPr/>
                    <a:lstStyle/>
                    <a:p>
                      <a:pPr algn="ctr"/>
                      <a:r>
                        <a:rPr lang="en-US" sz="2200" b="1" i="0" dirty="0">
                          <a:solidFill>
                            <a:srgbClr val="FFFFFF"/>
                          </a:solidFill>
                          <a:latin typeface="Arial"/>
                        </a:rPr>
                        <a:t>Example</a:t>
                      </a:r>
                    </a:p>
                  </a:txBody>
                  <a:tcPr marR="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solidFill>
                      <a:srgbClr val="0053C3"/>
                    </a:solidFill>
                  </a:tcPr>
                </a:tc>
                <a:tc>
                  <a:txBody>
                    <a:bodyPr/>
                    <a:lstStyle/>
                    <a:p>
                      <a:pPr algn="ctr"/>
                      <a:r>
                        <a:rPr lang="en-US" sz="2200" b="1" i="0" dirty="0">
                          <a:solidFill>
                            <a:srgbClr val="FFFFFF"/>
                          </a:solidFill>
                          <a:latin typeface="Arial"/>
                        </a:rPr>
                        <a:t>Type</a:t>
                      </a:r>
                    </a:p>
                  </a:txBody>
                  <a:tcPr marR="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solidFill>
                      <a:srgbClr val="0053C3"/>
                    </a:solidFill>
                  </a:tcPr>
                </a:tc>
                <a:extLst>
                  <a:ext uri="{0D108BD9-81ED-4DB2-BD59-A6C34878D82A}">
                    <a16:rowId xmlns:a16="http://schemas.microsoft.com/office/drawing/2014/main" val="10000"/>
                  </a:ext>
                </a:extLst>
              </a:tr>
              <a:tr h="4571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i="0" u="none" kern="1200" baseline="0" dirty="0">
                          <a:solidFill>
                            <a:schemeClr val="tx1"/>
                          </a:solidFill>
                          <a:latin typeface="Courier New"/>
                          <a:ea typeface="+mn-ea"/>
                          <a:cs typeface="+mn-cs"/>
                        </a:rPr>
                        <a:t>Salary=26960;</a:t>
                      </a:r>
                    </a:p>
                  </a:txBody>
                  <a:tcPr marR="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000000"/>
                          </a:solidFill>
                          <a:latin typeface="Arial"/>
                        </a:rPr>
                        <a:t>Numeric constant</a:t>
                      </a:r>
                    </a:p>
                  </a:txBody>
                  <a:tcPr marR="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4571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i="0" u="none" kern="1200" baseline="0" dirty="0">
                          <a:solidFill>
                            <a:schemeClr val="tx1"/>
                          </a:solidFill>
                          <a:latin typeface="Courier New"/>
                          <a:ea typeface="+mn-ea"/>
                          <a:cs typeface="+mn-cs"/>
                        </a:rPr>
                        <a:t>Gender='F';</a:t>
                      </a:r>
                    </a:p>
                  </a:txBody>
                  <a:tcPr marR="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000000"/>
                          </a:solidFill>
                          <a:latin typeface="Arial"/>
                        </a:rPr>
                        <a:t>Character constant</a:t>
                      </a:r>
                    </a:p>
                  </a:txBody>
                  <a:tcPr marR="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2"/>
                  </a:ext>
                </a:extLst>
              </a:tr>
              <a:tr h="4571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i="0" u="none" kern="1200" baseline="0" dirty="0">
                          <a:solidFill>
                            <a:schemeClr val="tx1"/>
                          </a:solidFill>
                          <a:latin typeface="Courier New"/>
                          <a:ea typeface="+mn-ea"/>
                          <a:cs typeface="+mn-cs"/>
                        </a:rPr>
                        <a:t>Hire_Date='21JAN1995'd;</a:t>
                      </a:r>
                    </a:p>
                  </a:txBody>
                  <a:tcPr marR="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000000"/>
                          </a:solidFill>
                          <a:latin typeface="Arial"/>
                        </a:rPr>
                        <a:t>Date constant</a:t>
                      </a:r>
                    </a:p>
                  </a:txBody>
                  <a:tcPr marR="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4571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i="0" u="none" kern="1200" baseline="0" dirty="0">
                          <a:solidFill>
                            <a:schemeClr val="tx1"/>
                          </a:solidFill>
                          <a:latin typeface="Courier New"/>
                          <a:ea typeface="+mn-ea"/>
                          <a:cs typeface="+mn-cs"/>
                        </a:rPr>
                        <a:t>BonusMonth=month(Hire_Date);</a:t>
                      </a:r>
                    </a:p>
                  </a:txBody>
                  <a:tcPr marR="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000000"/>
                          </a:solidFill>
                          <a:latin typeface="+mn-lt"/>
                        </a:rPr>
                        <a:t>SAS function</a:t>
                      </a:r>
                    </a:p>
                  </a:txBody>
                  <a:tcPr marR="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4"/>
                  </a:ext>
                </a:extLst>
              </a:tr>
              <a:tr h="4571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i="0" u="none" kern="1200" baseline="0" dirty="0">
                          <a:solidFill>
                            <a:schemeClr val="tx1"/>
                          </a:solidFill>
                          <a:latin typeface="Courier New"/>
                          <a:ea typeface="+mn-ea"/>
                          <a:cs typeface="+mn-cs"/>
                        </a:rPr>
                        <a:t>Bonus=Salary*.10;</a:t>
                      </a:r>
                    </a:p>
                  </a:txBody>
                  <a:tcPr marR="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000000"/>
                          </a:solidFill>
                          <a:latin typeface="+mn-lt"/>
                        </a:rPr>
                        <a:t>Arithmetic expression</a:t>
                      </a:r>
                    </a:p>
                  </a:txBody>
                  <a:tcPr marR="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11245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Arithmetic Operators</a:t>
            </a:r>
          </a:p>
        </p:txBody>
      </p:sp>
      <p:sp>
        <p:nvSpPr>
          <p:cNvPr id="40963" name="Rectangle 3"/>
          <p:cNvSpPr>
            <a:spLocks noGrp="1" noChangeArrowheads="1"/>
          </p:cNvSpPr>
          <p:nvPr>
            <p:ph type="body" sz="half" idx="1"/>
          </p:nvPr>
        </p:nvSpPr>
        <p:spPr>
          <a:xfrm>
            <a:off x="685800" y="1071563"/>
            <a:ext cx="7729538" cy="5561012"/>
          </a:xfrm>
        </p:spPr>
        <p:txBody>
          <a:bodyPr/>
          <a:lstStyle/>
          <a:p>
            <a:pPr>
              <a:tabLst>
                <a:tab pos="630238" algn="l"/>
              </a:tabLst>
            </a:pPr>
            <a:r>
              <a:rPr lang="en-US" dirty="0"/>
              <a:t>If any operand in an arithmetic expression has a missing value, the result is a missing value.</a:t>
            </a:r>
          </a:p>
          <a:p>
            <a:pPr>
              <a:tabLst>
                <a:tab pos="630238" algn="l"/>
              </a:tabLst>
            </a:pPr>
            <a:endParaRPr lang="en-US" dirty="0"/>
          </a:p>
          <a:p>
            <a:pPr>
              <a:tabLst>
                <a:tab pos="630238" algn="l"/>
              </a:tabLst>
            </a:pPr>
            <a:endParaRPr lang="en-US" dirty="0"/>
          </a:p>
          <a:p>
            <a:pPr>
              <a:tabLst>
                <a:tab pos="630238" algn="l"/>
              </a:tabLst>
            </a:pPr>
            <a:endParaRPr lang="en-US" dirty="0"/>
          </a:p>
          <a:p>
            <a:pPr>
              <a:tabLst>
                <a:tab pos="630238" algn="l"/>
              </a:tabLst>
            </a:pPr>
            <a:endParaRPr lang="en-US" dirty="0"/>
          </a:p>
          <a:p>
            <a:pPr>
              <a:tabLst>
                <a:tab pos="630238" algn="l"/>
              </a:tabLst>
            </a:pPr>
            <a:endParaRPr lang="en-US" dirty="0"/>
          </a:p>
          <a:p>
            <a:pPr>
              <a:tabLst>
                <a:tab pos="630238" algn="l"/>
              </a:tabLst>
            </a:pPr>
            <a:endParaRPr lang="en-US" dirty="0"/>
          </a:p>
          <a:p>
            <a:pPr>
              <a:tabLst>
                <a:tab pos="630238" algn="l"/>
              </a:tabLst>
            </a:pPr>
            <a:endParaRPr lang="en-US" dirty="0"/>
          </a:p>
          <a:p>
            <a:pPr>
              <a:tabLst>
                <a:tab pos="630238" algn="l"/>
              </a:tabLst>
            </a:pPr>
            <a:endParaRPr lang="en-US" dirty="0"/>
          </a:p>
          <a:p>
            <a:pPr>
              <a:tabLst>
                <a:tab pos="630238" algn="l"/>
              </a:tabLst>
            </a:pPr>
            <a:endParaRPr lang="en-US" dirty="0"/>
          </a:p>
          <a:p>
            <a:pPr>
              <a:tabLst>
                <a:tab pos="630238" algn="l"/>
              </a:tabLst>
            </a:pPr>
            <a:r>
              <a:rPr lang="en-US" dirty="0"/>
              <a:t>Parentheses can be used to clarify or alter the order </a:t>
            </a:r>
            <a:br>
              <a:rPr lang="en-US" dirty="0"/>
            </a:br>
            <a:r>
              <a:rPr lang="en-US" dirty="0"/>
              <a:t>of operations in an arithmetic expression.</a:t>
            </a:r>
          </a:p>
        </p:txBody>
      </p:sp>
      <p:sp>
        <p:nvSpPr>
          <p:cNvPr id="72" name="Slide Number Placeholder 5"/>
          <p:cNvSpPr>
            <a:spLocks noGrp="1"/>
          </p:cNvSpPr>
          <p:nvPr>
            <p:ph type="sldNum" sz="quarter" idx="10"/>
          </p:nvPr>
        </p:nvSpPr>
        <p:spPr/>
        <p:txBody>
          <a:bodyPr/>
          <a:lstStyle/>
          <a:p>
            <a:pPr>
              <a:defRPr/>
            </a:pPr>
            <a:fld id="{389F9431-0BE1-4FE7-8004-5B2EFF948D04}" type="slidenum">
              <a:rPr lang="en-US"/>
              <a:pPr>
                <a:defRPr/>
              </a:pPr>
              <a:t>24</a:t>
            </a:fld>
            <a:endParaRPr lang="en-US" b="0" dirty="0">
              <a:latin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43422657"/>
              </p:ext>
            </p:extLst>
          </p:nvPr>
        </p:nvGraphicFramePr>
        <p:xfrm>
          <a:off x="1983089" y="2096013"/>
          <a:ext cx="5149524" cy="3275477"/>
        </p:xfrm>
        <a:graphic>
          <a:graphicData uri="http://schemas.openxmlformats.org/drawingml/2006/table">
            <a:tbl>
              <a:tblPr firstRow="1" bandRow="1">
                <a:tableStyleId>{5C22544A-7EE6-4342-B048-85BDC9FD1C3A}</a:tableStyleId>
              </a:tblPr>
              <a:tblGrid>
                <a:gridCol w="1436840">
                  <a:extLst>
                    <a:ext uri="{9D8B030D-6E8A-4147-A177-3AD203B41FA5}">
                      <a16:colId xmlns:a16="http://schemas.microsoft.com/office/drawing/2014/main" val="20000"/>
                    </a:ext>
                  </a:extLst>
                </a:gridCol>
                <a:gridCol w="2379643">
                  <a:extLst>
                    <a:ext uri="{9D8B030D-6E8A-4147-A177-3AD203B41FA5}">
                      <a16:colId xmlns:a16="http://schemas.microsoft.com/office/drawing/2014/main" val="20001"/>
                    </a:ext>
                  </a:extLst>
                </a:gridCol>
                <a:gridCol w="1333041">
                  <a:extLst>
                    <a:ext uri="{9D8B030D-6E8A-4147-A177-3AD203B41FA5}">
                      <a16:colId xmlns:a16="http://schemas.microsoft.com/office/drawing/2014/main" val="20002"/>
                    </a:ext>
                  </a:extLst>
                </a:gridCol>
              </a:tblGrid>
              <a:tr h="468647">
                <a:tc>
                  <a:txBody>
                    <a:bodyPr/>
                    <a:lstStyle/>
                    <a:p>
                      <a:pPr algn="ctr"/>
                      <a:r>
                        <a:rPr lang="en-US" sz="2400" b="1" i="0" dirty="0">
                          <a:solidFill>
                            <a:srgbClr val="FFFFFF"/>
                          </a:solidFill>
                          <a:latin typeface="Arial"/>
                        </a:rPr>
                        <a:t>Symbol</a:t>
                      </a:r>
                    </a:p>
                  </a:txBody>
                  <a:tcPr marL="91438" marR="91438" marT="45731" marB="4573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3C3"/>
                    </a:solidFill>
                  </a:tcPr>
                </a:tc>
                <a:tc>
                  <a:txBody>
                    <a:bodyPr/>
                    <a:lstStyle/>
                    <a:p>
                      <a:pPr algn="ctr"/>
                      <a:r>
                        <a:rPr lang="en-US" sz="2400" b="1" i="0" dirty="0">
                          <a:solidFill>
                            <a:srgbClr val="FFFFFF"/>
                          </a:solidFill>
                          <a:latin typeface="Arial"/>
                        </a:rPr>
                        <a:t>Definition</a:t>
                      </a:r>
                    </a:p>
                  </a:txBody>
                  <a:tcPr marL="91438" marR="91438" marT="45731" marB="4573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3C3"/>
                    </a:solidFill>
                  </a:tcPr>
                </a:tc>
                <a:tc>
                  <a:txBody>
                    <a:bodyPr/>
                    <a:lstStyle/>
                    <a:p>
                      <a:pPr algn="ctr"/>
                      <a:r>
                        <a:rPr lang="en-US" sz="2400" b="1" i="0" dirty="0">
                          <a:solidFill>
                            <a:srgbClr val="FFFFFF"/>
                          </a:solidFill>
                          <a:latin typeface="Arial"/>
                        </a:rPr>
                        <a:t>Priority</a:t>
                      </a:r>
                    </a:p>
                  </a:txBody>
                  <a:tcPr marL="91438" marR="91438" marT="45731" marB="4573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3C3"/>
                    </a:solidFill>
                  </a:tcPr>
                </a:tc>
                <a:extLst>
                  <a:ext uri="{0D108BD9-81ED-4DB2-BD59-A6C34878D82A}">
                    <a16:rowId xmlns:a16="http://schemas.microsoft.com/office/drawing/2014/main" val="10000"/>
                  </a:ext>
                </a:extLst>
              </a:tr>
              <a:tr h="500480">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Exponentiation</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I</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500480">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Multiplication</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II</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2"/>
                  </a:ext>
                </a:extLst>
              </a:tr>
              <a:tr h="500480">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Division</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II</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500480">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Addition</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III</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4"/>
                  </a:ext>
                </a:extLst>
              </a:tr>
              <a:tr h="500480">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Subtraction</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a:rPr>
                        <a:t>III</a:t>
                      </a:r>
                    </a:p>
                  </a:txBody>
                  <a:tcPr marL="88898" marR="88898" marT="97803" marB="978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7443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dirty="0"/>
              <a:t>Viewing the Log</a:t>
            </a:r>
          </a:p>
        </p:txBody>
      </p:sp>
      <p:sp>
        <p:nvSpPr>
          <p:cNvPr id="43012" name="Rectangle 3"/>
          <p:cNvSpPr>
            <a:spLocks noGrp="1" noChangeArrowheads="1"/>
          </p:cNvSpPr>
          <p:nvPr>
            <p:ph idx="1"/>
          </p:nvPr>
        </p:nvSpPr>
        <p:spPr/>
        <p:txBody>
          <a:bodyPr/>
          <a:lstStyle/>
          <a:p>
            <a:pPr marL="0" indent="0" eaLnBrk="1" hangingPunct="1"/>
            <a:r>
              <a:rPr lang="en-US" dirty="0"/>
              <a:t>Partial SAS Log</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r>
              <a:rPr lang="en-US" dirty="0"/>
              <a:t>The input data set has 9 variables, and the new data set has 10 variables. </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p:txBody>
      </p:sp>
      <p:sp>
        <p:nvSpPr>
          <p:cNvPr id="6" name="Slide Number Placeholder 3"/>
          <p:cNvSpPr>
            <a:spLocks noGrp="1"/>
          </p:cNvSpPr>
          <p:nvPr>
            <p:ph type="sldNum" sz="quarter" idx="4294967295"/>
          </p:nvPr>
        </p:nvSpPr>
        <p:spPr>
          <a:xfrm>
            <a:off x="0" y="6770688"/>
            <a:ext cx="98425" cy="87312"/>
          </a:xfrm>
        </p:spPr>
        <p:txBody>
          <a:bodyPr/>
          <a:lstStyle/>
          <a:p>
            <a:pPr>
              <a:defRPr/>
            </a:pPr>
            <a:fld id="{3B0CA299-4E13-48F5-AF0C-C2EDD2CF9A0A}" type="slidenum">
              <a:rPr lang="en-US"/>
              <a:pPr>
                <a:defRPr/>
              </a:pPr>
              <a:t>25</a:t>
            </a:fld>
            <a:endParaRPr lang="en-US" b="0" dirty="0">
              <a:latin typeface="Times New Roman" pitchFamily="18" charset="0"/>
            </a:endParaRPr>
          </a:p>
        </p:txBody>
      </p:sp>
      <p:sp>
        <p:nvSpPr>
          <p:cNvPr id="11" name="Rectangle 10"/>
          <p:cNvSpPr/>
          <p:nvPr/>
        </p:nvSpPr>
        <p:spPr>
          <a:xfrm>
            <a:off x="308256" y="1500219"/>
            <a:ext cx="8503920" cy="3134191"/>
          </a:xfrm>
          <a:prstGeom prst="rect">
            <a:avLst/>
          </a:prstGeom>
          <a:solidFill>
            <a:srgbClr val="FFFFFF"/>
          </a:solidFill>
          <a:ln w="38100" cmpd="sng">
            <a:solidFill>
              <a:schemeClr val="tx2"/>
            </a:solidFill>
          </a:ln>
        </p:spPr>
        <p:txBody>
          <a:bodyPr wrap="square" lIns="88900" tIns="88900" rIns="0" bIns="88900">
            <a:spAutoFit/>
          </a:bodyPr>
          <a:lstStyle/>
          <a:p>
            <a:r>
              <a:rPr lang="en-US" sz="1600" b="1" dirty="0">
                <a:solidFill>
                  <a:srgbClr val="000000"/>
                </a:solidFill>
                <a:latin typeface="SAS Monospace"/>
              </a:rPr>
              <a:t>214  data work.subset1;</a:t>
            </a:r>
          </a:p>
          <a:p>
            <a:r>
              <a:rPr lang="en-US" sz="1600" b="1" dirty="0">
                <a:solidFill>
                  <a:srgbClr val="000000"/>
                </a:solidFill>
                <a:latin typeface="SAS Monospace"/>
              </a:rPr>
              <a:t>215     set orion.sales;</a:t>
            </a:r>
          </a:p>
          <a:p>
            <a:r>
              <a:rPr lang="en-US" sz="1600" b="1" dirty="0">
                <a:solidFill>
                  <a:srgbClr val="000000"/>
                </a:solidFill>
                <a:latin typeface="SAS Monospace"/>
              </a:rPr>
              <a:t>216     where Country='AU' and</a:t>
            </a:r>
          </a:p>
          <a:p>
            <a:r>
              <a:rPr lang="en-US" sz="1600" b="1" dirty="0">
                <a:solidFill>
                  <a:srgbClr val="000000"/>
                </a:solidFill>
                <a:latin typeface="SAS Monospace"/>
              </a:rPr>
              <a:t>217           Job_Title contains 'Rep' and</a:t>
            </a:r>
          </a:p>
          <a:p>
            <a:r>
              <a:rPr lang="en-US" sz="1600" b="1" dirty="0">
                <a:solidFill>
                  <a:srgbClr val="000000"/>
                </a:solidFill>
                <a:latin typeface="SAS Monospace"/>
              </a:rPr>
              <a:t>218           Hire_Date&lt;'01jan2000'd;</a:t>
            </a:r>
          </a:p>
          <a:p>
            <a:r>
              <a:rPr lang="en-US" sz="1600" b="1" dirty="0">
                <a:solidFill>
                  <a:srgbClr val="000000"/>
                </a:solidFill>
                <a:latin typeface="SAS Monospace"/>
              </a:rPr>
              <a:t>219     Bonus=Salary*.10;</a:t>
            </a:r>
          </a:p>
          <a:p>
            <a:r>
              <a:rPr lang="en-US" sz="1600" b="1" dirty="0">
                <a:solidFill>
                  <a:srgbClr val="000000"/>
                </a:solidFill>
                <a:latin typeface="SAS Monospace"/>
              </a:rPr>
              <a:t>220  run;</a:t>
            </a:r>
          </a:p>
          <a:p>
            <a:endParaRPr lang="en-US" sz="1600" b="1" dirty="0">
              <a:solidFill>
                <a:srgbClr val="000000"/>
              </a:solidFill>
              <a:latin typeface="SAS Monospace"/>
            </a:endParaRPr>
          </a:p>
          <a:p>
            <a:r>
              <a:rPr lang="en-US" sz="1600" b="1" dirty="0">
                <a:solidFill>
                  <a:srgbClr val="0000FF"/>
                </a:solidFill>
                <a:latin typeface="SAS Monospace"/>
              </a:rPr>
              <a:t>NOTE: There were 29 observations read from the data set ORION.SALES.</a:t>
            </a:r>
          </a:p>
          <a:p>
            <a:r>
              <a:rPr lang="en-US" sz="1600" b="1" dirty="0">
                <a:solidFill>
                  <a:srgbClr val="0000FF"/>
                </a:solidFill>
                <a:latin typeface="SAS Monospace"/>
              </a:rPr>
              <a:t>      WHERE (Country='AU') and Job_Title contains 'Rep' and </a:t>
            </a:r>
          </a:p>
          <a:p>
            <a:r>
              <a:rPr lang="en-US" sz="1600" b="1" dirty="0">
                <a:solidFill>
                  <a:srgbClr val="0000FF"/>
                </a:solidFill>
                <a:latin typeface="SAS Monospace"/>
              </a:rPr>
              <a:t>      (Hire_Date&lt;'01JAN2000'D);</a:t>
            </a:r>
          </a:p>
          <a:p>
            <a:r>
              <a:rPr lang="en-US" sz="1600" b="1" dirty="0">
                <a:solidFill>
                  <a:srgbClr val="0000FF"/>
                </a:solidFill>
                <a:latin typeface="SAS Monospace"/>
              </a:rPr>
              <a:t>NOTE: The data set WORK.SUBSET1 has 29 observations and 10 variables.</a:t>
            </a:r>
          </a:p>
        </p:txBody>
      </p:sp>
      <p:sp>
        <p:nvSpPr>
          <p:cNvPr id="3" name="Rectangle 2"/>
          <p:cNvSpPr/>
          <p:nvPr>
            <p:custDataLst>
              <p:tags r:id="rId1"/>
            </p:custDataLst>
          </p:nvPr>
        </p:nvSpPr>
        <p:spPr bwMode="auto">
          <a:xfrm>
            <a:off x="1366050" y="2808319"/>
            <a:ext cx="6033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Rectangle 4"/>
          <p:cNvSpPr/>
          <p:nvPr>
            <p:custDataLst>
              <p:tags r:id="rId2"/>
            </p:custDataLst>
          </p:nvPr>
        </p:nvSpPr>
        <p:spPr bwMode="auto">
          <a:xfrm>
            <a:off x="7153556" y="4271359"/>
            <a:ext cx="1447865"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en-US" dirty="0"/>
              <a:t>Viewing the Output</a:t>
            </a:r>
          </a:p>
        </p:txBody>
      </p:sp>
      <p:sp>
        <p:nvSpPr>
          <p:cNvPr id="44035" name="Rectangle 5"/>
          <p:cNvSpPr>
            <a:spLocks noGrp="1" noChangeArrowheads="1"/>
          </p:cNvSpPr>
          <p:nvPr>
            <p:ph type="body" sz="half" idx="1"/>
          </p:nvPr>
        </p:nvSpPr>
        <p:spPr>
          <a:xfrm>
            <a:off x="684213" y="3143250"/>
            <a:ext cx="5775325" cy="430130"/>
          </a:xfrm>
        </p:spPr>
        <p:txBody>
          <a:bodyPr/>
          <a:lstStyle/>
          <a:p>
            <a:pPr marL="0" indent="0" eaLnBrk="1" hangingPunct="1"/>
            <a:r>
              <a:rPr lang="en-US" dirty="0"/>
              <a:t>Partial PROC PRINT Output</a:t>
            </a:r>
          </a:p>
        </p:txBody>
      </p:sp>
      <p:sp>
        <p:nvSpPr>
          <p:cNvPr id="44038" name="Text Box 7"/>
          <p:cNvSpPr txBox="1">
            <a:spLocks noChangeArrowheads="1"/>
          </p:cNvSpPr>
          <p:nvPr/>
        </p:nvSpPr>
        <p:spPr bwMode="auto">
          <a:xfrm>
            <a:off x="7818791" y="6324600"/>
            <a:ext cx="1112484"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p106d02a</a:t>
            </a:r>
          </a:p>
        </p:txBody>
      </p:sp>
      <p:sp>
        <p:nvSpPr>
          <p:cNvPr id="20" name="Rectangle 19"/>
          <p:cNvSpPr/>
          <p:nvPr/>
        </p:nvSpPr>
        <p:spPr>
          <a:xfrm>
            <a:off x="673558" y="1150807"/>
            <a:ext cx="7772400" cy="1749197"/>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proc print data=work.subset1 noobs;</a:t>
            </a:r>
          </a:p>
          <a:p>
            <a:pPr>
              <a:lnSpc>
                <a:spcPct val="85000"/>
              </a:lnSpc>
            </a:pPr>
            <a:r>
              <a:rPr lang="en-US" b="1" dirty="0">
                <a:latin typeface="Courier New"/>
              </a:rPr>
              <a:t>   </a:t>
            </a:r>
            <a:r>
              <a:rPr lang="en-US" b="1" dirty="0">
                <a:solidFill>
                  <a:srgbClr val="000000"/>
                </a:solidFill>
                <a:latin typeface="Courier New"/>
              </a:rPr>
              <a:t>var</a:t>
            </a:r>
            <a:r>
              <a:rPr lang="en-US" b="1" dirty="0">
                <a:latin typeface="Courier New"/>
              </a:rPr>
              <a:t> First_Name Last_Name Salary </a:t>
            </a:r>
          </a:p>
          <a:p>
            <a:pPr>
              <a:lnSpc>
                <a:spcPct val="85000"/>
              </a:lnSpc>
            </a:pPr>
            <a:r>
              <a:rPr lang="en-US" b="1" dirty="0">
                <a:latin typeface="Courier New"/>
              </a:rPr>
              <a:t>       Job_Title Bonus Hire_Date;</a:t>
            </a:r>
          </a:p>
          <a:p>
            <a:pPr>
              <a:lnSpc>
                <a:spcPct val="85000"/>
              </a:lnSpc>
            </a:pPr>
            <a:r>
              <a:rPr lang="en-US" b="1" dirty="0">
                <a:latin typeface="Courier New"/>
              </a:rPr>
              <a:t>   format Hire_Date date9.;</a:t>
            </a:r>
          </a:p>
          <a:p>
            <a:pPr>
              <a:lnSpc>
                <a:spcPct val="85000"/>
              </a:lnSpc>
            </a:pPr>
            <a:r>
              <a:rPr lang="en-US" b="1" dirty="0">
                <a:latin typeface="Courier New"/>
              </a:rPr>
              <a:t>run;</a:t>
            </a:r>
          </a:p>
        </p:txBody>
      </p:sp>
      <p:grpSp>
        <p:nvGrpSpPr>
          <p:cNvPr id="3" name="Group 2"/>
          <p:cNvGrpSpPr/>
          <p:nvPr/>
        </p:nvGrpSpPr>
        <p:grpSpPr>
          <a:xfrm>
            <a:off x="209144" y="3544799"/>
            <a:ext cx="8697595" cy="1903085"/>
            <a:chOff x="293687" y="3583299"/>
            <a:chExt cx="8697595" cy="1903085"/>
          </a:xfrm>
        </p:grpSpPr>
        <p:sp>
          <p:nvSpPr>
            <p:cNvPr id="23" name="Rectangle 22"/>
            <p:cNvSpPr/>
            <p:nvPr/>
          </p:nvSpPr>
          <p:spPr>
            <a:xfrm>
              <a:off x="293687" y="3583299"/>
              <a:ext cx="8697595" cy="1903085"/>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First_Name    Last_Name   Salary     Job_Title      Bonus    Hire_Date</a:t>
              </a:r>
            </a:p>
            <a:p>
              <a:endParaRPr lang="en-US" sz="1600" b="1" dirty="0">
                <a:solidFill>
                  <a:srgbClr val="000000"/>
                </a:solidFill>
                <a:latin typeface="SAS Monospace"/>
              </a:endParaRPr>
            </a:p>
            <a:p>
              <a:r>
                <a:rPr lang="en-US" sz="1600" b="1" dirty="0">
                  <a:solidFill>
                    <a:srgbClr val="000000"/>
                  </a:solidFill>
                  <a:latin typeface="SAS Monospace"/>
                </a:rPr>
                <a:t>Irenie        Elvish       26600   Sales Rep. II   2660.0    01JAN1978</a:t>
              </a:r>
            </a:p>
            <a:p>
              <a:r>
                <a:rPr lang="en-US" sz="1600" b="1" dirty="0">
                  <a:solidFill>
                    <a:srgbClr val="000000"/>
                  </a:solidFill>
                  <a:latin typeface="SAS Monospace"/>
                </a:rPr>
                <a:t>Christina     Ngan         27475   Sales Rep. II   2747.5    01JUL1982</a:t>
              </a:r>
            </a:p>
            <a:p>
              <a:r>
                <a:rPr lang="en-US" sz="1600" b="1" dirty="0">
                  <a:solidFill>
                    <a:srgbClr val="000000"/>
                  </a:solidFill>
                  <a:latin typeface="SAS Monospace"/>
                </a:rPr>
                <a:t>Kimiko        Hotstone     26190   Sales Rep. I    2619.0    01OCT1989</a:t>
              </a:r>
            </a:p>
            <a:p>
              <a:r>
                <a:rPr lang="en-US" sz="1600" b="1" dirty="0">
                  <a:solidFill>
                    <a:srgbClr val="000000"/>
                  </a:solidFill>
                  <a:latin typeface="SAS Monospace"/>
                </a:rPr>
                <a:t>Lucian        Daymond      26480   Sales Rep. I    2648.0    01MAR1983</a:t>
              </a:r>
            </a:p>
            <a:p>
              <a:r>
                <a:rPr lang="en-US" sz="1600" b="1" dirty="0">
                  <a:solidFill>
                    <a:srgbClr val="000000"/>
                  </a:solidFill>
                  <a:latin typeface="SAS Monospace"/>
                </a:rPr>
                <a:t>Fong          Hofmeister   32040   Sales Rep. IV   3204.0    01MAR1983</a:t>
              </a:r>
            </a:p>
          </p:txBody>
        </p:sp>
        <p:sp>
          <p:nvSpPr>
            <p:cNvPr id="2" name="Rounded Rectangle 1"/>
            <p:cNvSpPr/>
            <p:nvPr/>
          </p:nvSpPr>
          <p:spPr bwMode="auto">
            <a:xfrm>
              <a:off x="6392861" y="3611880"/>
              <a:ext cx="2538413" cy="1833563"/>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wrap="none" lIns="88900" tIns="88900" rIns="88900" bIns="88900"/>
            <a:lstStyle/>
            <a:p>
              <a:pPr>
                <a:defRPr/>
              </a:pPr>
              <a:r>
                <a:rPr lang="en-US" sz="2000" dirty="0">
                  <a:solidFill>
                    <a:srgbClr val="000000"/>
                  </a:solidFill>
                  <a:latin typeface="Arial"/>
                </a:rPr>
                <a:t> </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6.03 Short Answer Poll</a:t>
            </a:r>
          </a:p>
        </p:txBody>
      </p:sp>
      <p:sp>
        <p:nvSpPr>
          <p:cNvPr id="3075" name="Rectangle 5"/>
          <p:cNvSpPr>
            <a:spLocks noGrp="1" noChangeArrowheads="1"/>
          </p:cNvSpPr>
          <p:nvPr>
            <p:ph idx="1"/>
          </p:nvPr>
        </p:nvSpPr>
        <p:spPr/>
        <p:txBody>
          <a:bodyPr/>
          <a:lstStyle/>
          <a:p>
            <a:r>
              <a:rPr lang="en-US" dirty="0"/>
              <a:t>What are the values of </a:t>
            </a:r>
            <a:r>
              <a:rPr lang="en-US" b="1" dirty="0"/>
              <a:t>n1</a:t>
            </a:r>
            <a:r>
              <a:rPr lang="en-US" dirty="0"/>
              <a:t> and </a:t>
            </a:r>
            <a:r>
              <a:rPr lang="en-US" b="1" dirty="0"/>
              <a:t>n2 </a:t>
            </a:r>
            <a:r>
              <a:rPr lang="en-US" dirty="0"/>
              <a:t>given the following variables and values?</a:t>
            </a:r>
          </a:p>
          <a:p>
            <a:pPr marL="0" indent="0"/>
            <a:endParaRPr lang="en-US" dirty="0"/>
          </a:p>
        </p:txBody>
      </p:sp>
      <p:sp>
        <p:nvSpPr>
          <p:cNvPr id="9" name="Rectangle 5"/>
          <p:cNvSpPr txBox="1">
            <a:spLocks noChangeArrowheads="1"/>
          </p:cNvSpPr>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a:t>What are the values of </a:t>
            </a:r>
            <a:r>
              <a:rPr lang="en-US" b="1" kern="0" dirty="0"/>
              <a:t>n1</a:t>
            </a:r>
            <a:r>
              <a:rPr lang="en-US" kern="0" dirty="0"/>
              <a:t> and </a:t>
            </a:r>
            <a:r>
              <a:rPr lang="en-US" b="1" kern="0" dirty="0"/>
              <a:t>n2 </a:t>
            </a:r>
            <a:r>
              <a:rPr lang="en-US" kern="0" dirty="0"/>
              <a:t>given the following variables and values?</a:t>
            </a:r>
          </a:p>
        </p:txBody>
      </p:sp>
      <p:graphicFrame>
        <p:nvGraphicFramePr>
          <p:cNvPr id="10" name="Group 42"/>
          <p:cNvGraphicFramePr>
            <a:graphicFrameLocks noGrp="1"/>
          </p:cNvGraphicFramePr>
          <p:nvPr>
            <p:extLst>
              <p:ext uri="{D42A27DB-BD31-4B8C-83A1-F6EECF244321}">
                <p14:modId xmlns:p14="http://schemas.microsoft.com/office/powerpoint/2010/main" val="44059825"/>
              </p:ext>
            </p:extLst>
          </p:nvPr>
        </p:nvGraphicFramePr>
        <p:xfrm>
          <a:off x="2495830" y="1699028"/>
          <a:ext cx="2578100" cy="1057300"/>
        </p:xfrm>
        <a:graphic>
          <a:graphicData uri="http://schemas.openxmlformats.org/drawingml/2006/table">
            <a:tbl>
              <a:tblPr/>
              <a:tblGrid>
                <a:gridCol w="876384">
                  <a:extLst>
                    <a:ext uri="{9D8B030D-6E8A-4147-A177-3AD203B41FA5}">
                      <a16:colId xmlns:a16="http://schemas.microsoft.com/office/drawing/2014/main" val="20000"/>
                    </a:ext>
                  </a:extLst>
                </a:gridCol>
                <a:gridCol w="850858">
                  <a:extLst>
                    <a:ext uri="{9D8B030D-6E8A-4147-A177-3AD203B41FA5}">
                      <a16:colId xmlns:a16="http://schemas.microsoft.com/office/drawing/2014/main" val="20001"/>
                    </a:ext>
                  </a:extLst>
                </a:gridCol>
                <a:gridCol w="850858">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z</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10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 name="Text Box 4"/>
          <p:cNvSpPr txBox="1">
            <a:spLocks noChangeArrowheads="1"/>
          </p:cNvSpPr>
          <p:nvPr/>
        </p:nvSpPr>
        <p:spPr bwMode="auto">
          <a:xfrm>
            <a:off x="1333312" y="3261284"/>
            <a:ext cx="1802738" cy="416524"/>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n1=</a:t>
            </a:r>
            <a:r>
              <a:rPr lang="en-US" b="1" dirty="0" err="1">
                <a:latin typeface="Courier New" pitchFamily="49" charset="0"/>
              </a:rPr>
              <a:t>y+z</a:t>
            </a:r>
            <a:r>
              <a:rPr lang="en-US" b="1" dirty="0">
                <a:latin typeface="Courier New" pitchFamily="49" charset="0"/>
              </a:rPr>
              <a:t>/2;</a:t>
            </a:r>
          </a:p>
        </p:txBody>
      </p:sp>
      <p:cxnSp>
        <p:nvCxnSpPr>
          <p:cNvPr id="18" name="Straight Connector 17"/>
          <p:cNvCxnSpPr/>
          <p:nvPr/>
        </p:nvCxnSpPr>
        <p:spPr bwMode="auto">
          <a:xfrm>
            <a:off x="841850" y="4809622"/>
            <a:ext cx="762354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6" name="Rectangle 25"/>
          <p:cNvSpPr/>
          <p:nvPr/>
        </p:nvSpPr>
        <p:spPr>
          <a:xfrm>
            <a:off x="685800" y="3200400"/>
            <a:ext cx="4949350" cy="2677656"/>
          </a:xfrm>
          <a:prstGeom prst="rect">
            <a:avLst/>
          </a:prstGeom>
        </p:spPr>
        <p:txBody>
          <a:bodyPr wrap="square">
            <a:spAutoFit/>
          </a:bodyPr>
          <a:lstStyle/>
          <a:p>
            <a:r>
              <a:rPr lang="en-US" dirty="0"/>
              <a:t>a. </a:t>
            </a:r>
          </a:p>
          <a:p>
            <a:endParaRPr lang="en-US" dirty="0"/>
          </a:p>
          <a:p>
            <a:r>
              <a:rPr lang="en-US" dirty="0"/>
              <a:t>                                                         </a:t>
            </a:r>
          </a:p>
          <a:p>
            <a:endParaRPr lang="en-US" dirty="0"/>
          </a:p>
          <a:p>
            <a:endParaRPr lang="en-US" dirty="0"/>
          </a:p>
          <a:p>
            <a:endParaRPr lang="en-US" sz="2000" dirty="0"/>
          </a:p>
          <a:p>
            <a:r>
              <a:rPr lang="en-US" dirty="0"/>
              <a:t>b.                                       </a:t>
            </a:r>
          </a:p>
        </p:txBody>
      </p:sp>
      <p:sp>
        <p:nvSpPr>
          <p:cNvPr id="11" name="Text Box 4"/>
          <p:cNvSpPr txBox="1">
            <a:spLocks noChangeArrowheads="1"/>
          </p:cNvSpPr>
          <p:nvPr/>
        </p:nvSpPr>
        <p:spPr bwMode="auto">
          <a:xfrm>
            <a:off x="1333312" y="5387454"/>
            <a:ext cx="1802738" cy="416524"/>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n2=</a:t>
            </a:r>
            <a:r>
              <a:rPr lang="en-US" b="1" dirty="0" err="1">
                <a:latin typeface="Courier New" pitchFamily="49" charset="0"/>
              </a:rPr>
              <a:t>x+z</a:t>
            </a:r>
            <a:r>
              <a:rPr lang="en-US" b="1" dirty="0">
                <a:latin typeface="Courier New" pitchFamily="49" charset="0"/>
              </a:rPr>
              <a:t>/2;</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200400"/>
            <a:ext cx="7785847" cy="2677656"/>
          </a:xfrm>
          <a:prstGeom prst="rect">
            <a:avLst/>
          </a:prstGeom>
        </p:spPr>
        <p:txBody>
          <a:bodyPr wrap="square">
            <a:spAutoFit/>
          </a:bodyPr>
          <a:lstStyle/>
          <a:p>
            <a:r>
              <a:rPr lang="en-US" dirty="0"/>
              <a:t>a.                                         4+10/2            4+5            9 </a:t>
            </a:r>
          </a:p>
          <a:p>
            <a:endParaRPr lang="en-US" dirty="0"/>
          </a:p>
          <a:p>
            <a:r>
              <a:rPr lang="en-US" dirty="0"/>
              <a:t>                                                        14/2            7</a:t>
            </a:r>
          </a:p>
          <a:p>
            <a:endParaRPr lang="en-US" dirty="0"/>
          </a:p>
          <a:p>
            <a:endParaRPr lang="en-US" dirty="0"/>
          </a:p>
          <a:p>
            <a:endParaRPr lang="en-US" sz="2000" dirty="0"/>
          </a:p>
          <a:p>
            <a:r>
              <a:rPr lang="en-US" dirty="0"/>
              <a:t>b.                                         .+10/2           .+5            .</a:t>
            </a:r>
          </a:p>
        </p:txBody>
      </p:sp>
      <p:sp>
        <p:nvSpPr>
          <p:cNvPr id="3074" name="Rectangle 4"/>
          <p:cNvSpPr>
            <a:spLocks noGrp="1" noChangeArrowheads="1"/>
          </p:cNvSpPr>
          <p:nvPr>
            <p:ph type="title"/>
          </p:nvPr>
        </p:nvSpPr>
        <p:spPr/>
        <p:txBody>
          <a:bodyPr/>
          <a:lstStyle/>
          <a:p>
            <a:r>
              <a:rPr lang="en-US"/>
              <a:t>6.03 Short </a:t>
            </a:r>
            <a:r>
              <a:rPr lang="en-US" dirty="0"/>
              <a:t>Answer Poll – Correct Answer</a:t>
            </a:r>
          </a:p>
        </p:txBody>
      </p:sp>
      <p:sp>
        <p:nvSpPr>
          <p:cNvPr id="3075" name="Rectangle 5"/>
          <p:cNvSpPr>
            <a:spLocks noGrp="1" noChangeArrowheads="1"/>
          </p:cNvSpPr>
          <p:nvPr>
            <p:ph idx="1"/>
          </p:nvPr>
        </p:nvSpPr>
        <p:spPr>
          <a:xfrm>
            <a:off x="685800" y="1074739"/>
            <a:ext cx="7848600" cy="1820862"/>
          </a:xfrm>
        </p:spPr>
        <p:txBody>
          <a:bodyPr/>
          <a:lstStyle/>
          <a:p>
            <a:r>
              <a:rPr lang="en-US" dirty="0"/>
              <a:t>What are the values of </a:t>
            </a:r>
            <a:r>
              <a:rPr lang="en-US" b="1" dirty="0"/>
              <a:t>n1</a:t>
            </a:r>
            <a:r>
              <a:rPr lang="en-US" dirty="0"/>
              <a:t> and </a:t>
            </a:r>
            <a:r>
              <a:rPr lang="en-US" b="1" dirty="0"/>
              <a:t>n2 </a:t>
            </a:r>
            <a:r>
              <a:rPr lang="en-US" dirty="0"/>
              <a:t>given the following variables and values?</a:t>
            </a:r>
          </a:p>
        </p:txBody>
      </p:sp>
      <p:graphicFrame>
        <p:nvGraphicFramePr>
          <p:cNvPr id="7" name="Group 42"/>
          <p:cNvGraphicFramePr>
            <a:graphicFrameLocks noGrp="1"/>
          </p:cNvGraphicFramePr>
          <p:nvPr>
            <p:extLst>
              <p:ext uri="{D42A27DB-BD31-4B8C-83A1-F6EECF244321}">
                <p14:modId xmlns:p14="http://schemas.microsoft.com/office/powerpoint/2010/main" val="54085960"/>
              </p:ext>
            </p:extLst>
          </p:nvPr>
        </p:nvGraphicFramePr>
        <p:xfrm>
          <a:off x="2495830" y="1699028"/>
          <a:ext cx="2578100" cy="1057300"/>
        </p:xfrm>
        <a:graphic>
          <a:graphicData uri="http://schemas.openxmlformats.org/drawingml/2006/table">
            <a:tbl>
              <a:tblPr/>
              <a:tblGrid>
                <a:gridCol w="876384">
                  <a:extLst>
                    <a:ext uri="{9D8B030D-6E8A-4147-A177-3AD203B41FA5}">
                      <a16:colId xmlns:a16="http://schemas.microsoft.com/office/drawing/2014/main" val="20000"/>
                    </a:ext>
                  </a:extLst>
                </a:gridCol>
                <a:gridCol w="850858">
                  <a:extLst>
                    <a:ext uri="{9D8B030D-6E8A-4147-A177-3AD203B41FA5}">
                      <a16:colId xmlns:a16="http://schemas.microsoft.com/office/drawing/2014/main" val="20001"/>
                    </a:ext>
                  </a:extLst>
                </a:gridCol>
                <a:gridCol w="850858">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z</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10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9" name="Text Box 4"/>
          <p:cNvSpPr txBox="1">
            <a:spLocks noChangeArrowheads="1"/>
          </p:cNvSpPr>
          <p:nvPr/>
        </p:nvSpPr>
        <p:spPr bwMode="auto">
          <a:xfrm>
            <a:off x="1333312" y="5387454"/>
            <a:ext cx="1802738" cy="416524"/>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n2=</a:t>
            </a:r>
            <a:r>
              <a:rPr lang="en-US" b="1" dirty="0" err="1">
                <a:latin typeface="Courier New" pitchFamily="49" charset="0"/>
              </a:rPr>
              <a:t>x+z</a:t>
            </a:r>
            <a:r>
              <a:rPr lang="en-US" b="1" dirty="0">
                <a:latin typeface="Courier New" pitchFamily="49" charset="0"/>
              </a:rPr>
              <a:t>/2;</a:t>
            </a:r>
          </a:p>
        </p:txBody>
      </p:sp>
      <p:sp>
        <p:nvSpPr>
          <p:cNvPr id="10" name="Text Box 4"/>
          <p:cNvSpPr txBox="1">
            <a:spLocks noChangeArrowheads="1"/>
          </p:cNvSpPr>
          <p:nvPr/>
        </p:nvSpPr>
        <p:spPr bwMode="auto">
          <a:xfrm>
            <a:off x="1333312" y="3261284"/>
            <a:ext cx="1802738" cy="416524"/>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n1=</a:t>
            </a:r>
            <a:r>
              <a:rPr lang="en-US" b="1" dirty="0" err="1">
                <a:latin typeface="Courier New" pitchFamily="49" charset="0"/>
              </a:rPr>
              <a:t>y+z</a:t>
            </a:r>
            <a:r>
              <a:rPr lang="en-US" b="1" dirty="0">
                <a:latin typeface="Courier New" pitchFamily="49" charset="0"/>
              </a:rPr>
              <a:t>/2;</a:t>
            </a:r>
          </a:p>
        </p:txBody>
      </p:sp>
      <p:pic>
        <p:nvPicPr>
          <p:cNvPr id="11" name="Picture 2" descr="\\sashq\root\dept\PSD\GRAPHICS\Illustrations\Arrows\arrow_bl_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1470" y="3342143"/>
            <a:ext cx="543924" cy="1617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sashq\root\dept\PSD\GRAPHICS\Illustrations\Arrows\arrow_bl_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4567" y="3331510"/>
            <a:ext cx="543923" cy="1829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ashq\root\dept\PSD\GRAPHICS\Illustrations\Arrows\arrow_bl_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5656" y="3330855"/>
            <a:ext cx="543923" cy="184301"/>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4"/>
          <p:cNvSpPr txBox="1">
            <a:spLocks noChangeArrowheads="1"/>
          </p:cNvSpPr>
          <p:nvPr/>
        </p:nvSpPr>
        <p:spPr bwMode="auto">
          <a:xfrm>
            <a:off x="2299726" y="3942944"/>
            <a:ext cx="2171428" cy="416524"/>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n1=(</a:t>
            </a:r>
            <a:r>
              <a:rPr lang="en-US" b="1" dirty="0" err="1">
                <a:latin typeface="Courier New" pitchFamily="49" charset="0"/>
              </a:rPr>
              <a:t>y+z</a:t>
            </a:r>
            <a:r>
              <a:rPr lang="en-US" b="1" dirty="0">
                <a:latin typeface="Courier New" pitchFamily="49" charset="0"/>
              </a:rPr>
              <a:t>)/2;</a:t>
            </a:r>
          </a:p>
        </p:txBody>
      </p:sp>
      <p:cxnSp>
        <p:nvCxnSpPr>
          <p:cNvPr id="15" name="Straight Connector 14"/>
          <p:cNvCxnSpPr/>
          <p:nvPr/>
        </p:nvCxnSpPr>
        <p:spPr bwMode="auto">
          <a:xfrm>
            <a:off x="841850" y="4809622"/>
            <a:ext cx="762354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Oval 15"/>
          <p:cNvSpPr/>
          <p:nvPr/>
        </p:nvSpPr>
        <p:spPr bwMode="auto">
          <a:xfrm>
            <a:off x="7815107" y="3184880"/>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17" name="Oval 16"/>
          <p:cNvSpPr/>
          <p:nvPr/>
        </p:nvSpPr>
        <p:spPr bwMode="auto">
          <a:xfrm>
            <a:off x="7530910" y="5357591"/>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pic>
        <p:nvPicPr>
          <p:cNvPr id="18" name="Picture 2" descr="\\sashq\root\dept\PSD\GRAPHICS\Illustrations\Arrows\arrow_bl_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0177" y="4070344"/>
            <a:ext cx="543924" cy="1617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sashq\root\dept\PSD\GRAPHICS\Illustrations\Arrows\arrow_bl_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8503" y="4070344"/>
            <a:ext cx="543924" cy="1617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sashq\root\dept\PSD\GRAPHICS\Illustrations\Arrows\arrow_bl_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1470" y="5514854"/>
            <a:ext cx="543924" cy="1617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sashq\root\dept\PSD\GRAPHICS\Illustrations\Arrows\arrow_bl_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293" y="5514854"/>
            <a:ext cx="543924" cy="1617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ashq\root\dept\PSD\GRAPHICS\Illustrations\Arrows\arrow_bl_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2427" y="5514854"/>
            <a:ext cx="543924" cy="1617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10556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t>Objectives</a:t>
            </a:r>
          </a:p>
        </p:txBody>
      </p:sp>
      <p:sp>
        <p:nvSpPr>
          <p:cNvPr id="24579" name="Rectangle 3"/>
          <p:cNvSpPr>
            <a:spLocks noGrp="1" noChangeArrowheads="1"/>
          </p:cNvSpPr>
          <p:nvPr>
            <p:ph idx="1"/>
          </p:nvPr>
        </p:nvSpPr>
        <p:spPr>
          <a:xfrm>
            <a:off x="685800" y="1071563"/>
            <a:ext cx="7848600" cy="5505450"/>
          </a:xfrm>
        </p:spPr>
        <p:txBody>
          <a:bodyPr/>
          <a:lstStyle/>
          <a:p>
            <a:pPr lvl="1"/>
            <a:r>
              <a:rPr lang="en-US" dirty="0"/>
              <a:t>Define the business scenario that is used when you read from a data source to create a SAS data set.</a:t>
            </a:r>
          </a:p>
          <a:p>
            <a:pPr lvl="1" eaLnBrk="1" hangingPunct="1"/>
            <a:r>
              <a:rPr lang="en-US" dirty="0"/>
              <a:t>Use a DATA step to create a SAS data set from </a:t>
            </a:r>
            <a:br>
              <a:rPr lang="en-US" dirty="0"/>
            </a:br>
            <a:r>
              <a:rPr lang="en-US" dirty="0"/>
              <a:t>an existing SAS data set.</a:t>
            </a:r>
          </a:p>
          <a:p>
            <a:pPr lvl="1"/>
            <a:r>
              <a:rPr lang="en-US" dirty="0"/>
              <a:t>Subset observations with a WHERE statement.</a:t>
            </a:r>
          </a:p>
          <a:p>
            <a:pPr lvl="1"/>
            <a:r>
              <a:rPr lang="en-US" dirty="0"/>
              <a:t>Create a new variable with an assignment statement.</a:t>
            </a:r>
          </a:p>
        </p:txBody>
      </p:sp>
      <p:sp>
        <p:nvSpPr>
          <p:cNvPr id="4" name="Slide Number Placeholder 3"/>
          <p:cNvSpPr>
            <a:spLocks noGrp="1"/>
          </p:cNvSpPr>
          <p:nvPr>
            <p:ph type="sldNum" sz="quarter" idx="10"/>
          </p:nvPr>
        </p:nvSpPr>
        <p:spPr/>
        <p:txBody>
          <a:bodyPr/>
          <a:lstStyle/>
          <a:p>
            <a:pPr>
              <a:defRPr/>
            </a:pPr>
            <a:fld id="{BE3DA490-678E-429A-9B84-D0DF4CDADB24}" type="slidenum">
              <a:rPr lang="en-US"/>
              <a:pPr>
                <a:defRPr/>
              </a:pPr>
              <a:t>3</a:t>
            </a:fld>
            <a:endParaRPr lang="en-US" b="0" dirty="0">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6: Reading SAS</a:t>
            </a:r>
            <a:r>
              <a:rPr lang="en-US" baseline="30000" dirty="0">
                <a:solidFill>
                  <a:srgbClr val="0070C0"/>
                </a:solidFill>
              </a:rPr>
              <a:t>®</a:t>
            </a:r>
            <a:r>
              <a:rPr lang="en-US" dirty="0">
                <a:solidFill>
                  <a:srgbClr val="0070C0"/>
                </a:solidFill>
              </a:rPr>
              <a:t> Data Sets</a:t>
            </a:r>
          </a:p>
        </p:txBody>
      </p:sp>
      <p:graphicFrame>
        <p:nvGraphicFramePr>
          <p:cNvPr id="7" name="Group Organizer"/>
          <p:cNvGraphicFramePr>
            <a:graphicFrameLocks noGrp="1"/>
          </p:cNvGraphicFramePr>
          <p:nvPr>
            <p:extLst>
              <p:ext uri="{D42A27DB-BD31-4B8C-83A1-F6EECF244321}">
                <p14:modId xmlns:p14="http://schemas.microsoft.com/office/powerpoint/2010/main" val="2619885663"/>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6.1 Reading a SAS Data Set</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6.2 Customizing a SAS Data Set</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875687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Objectives</a:t>
            </a:r>
          </a:p>
        </p:txBody>
      </p:sp>
      <p:sp>
        <p:nvSpPr>
          <p:cNvPr id="37891" name="Rectangle 3"/>
          <p:cNvSpPr>
            <a:spLocks noGrp="1" noChangeArrowheads="1"/>
          </p:cNvSpPr>
          <p:nvPr>
            <p:ph idx="1"/>
          </p:nvPr>
        </p:nvSpPr>
        <p:spPr>
          <a:xfrm>
            <a:off x="685800" y="1071563"/>
            <a:ext cx="7848600" cy="5505450"/>
          </a:xfrm>
        </p:spPr>
        <p:txBody>
          <a:bodyPr/>
          <a:lstStyle/>
          <a:p>
            <a:pPr lvl="1"/>
            <a:r>
              <a:rPr lang="en-US" dirty="0"/>
              <a:t>Subset variables by using the DROP and KEEP statements. </a:t>
            </a:r>
          </a:p>
          <a:p>
            <a:pPr lvl="1"/>
            <a:r>
              <a:rPr lang="en-US" dirty="0"/>
              <a:t>Explore the compilation and execution phases</a:t>
            </a:r>
            <a:br>
              <a:rPr lang="en-US" dirty="0"/>
            </a:br>
            <a:r>
              <a:rPr lang="en-US" dirty="0"/>
              <a:t>of </a:t>
            </a:r>
            <a:r>
              <a:rPr lang="en-US" dirty="0">
                <a:solidFill>
                  <a:srgbClr val="000000"/>
                </a:solidFill>
              </a:rPr>
              <a:t>the DATA step</a:t>
            </a:r>
            <a:r>
              <a:rPr lang="en-US" dirty="0"/>
              <a:t>.</a:t>
            </a:r>
          </a:p>
          <a:p>
            <a:pPr lvl="1"/>
            <a:r>
              <a:rPr lang="en-US" dirty="0"/>
              <a:t>Store labels and formats in the descriptor portion </a:t>
            </a:r>
            <a:br>
              <a:rPr lang="en-US" dirty="0"/>
            </a:br>
            <a:r>
              <a:rPr lang="en-US" dirty="0"/>
              <a:t>of a SAS data set.</a:t>
            </a:r>
          </a:p>
        </p:txBody>
      </p:sp>
      <p:sp>
        <p:nvSpPr>
          <p:cNvPr id="4" name="Slide Number Placeholder 3"/>
          <p:cNvSpPr>
            <a:spLocks noGrp="1"/>
          </p:cNvSpPr>
          <p:nvPr>
            <p:ph type="sldNum" sz="quarter" idx="10"/>
          </p:nvPr>
        </p:nvSpPr>
        <p:spPr/>
        <p:txBody>
          <a:bodyPr/>
          <a:lstStyle/>
          <a:p>
            <a:pPr>
              <a:defRPr/>
            </a:pPr>
            <a:fld id="{C6042814-62BB-40F6-AD92-B02EB9AE3FFE}" type="slidenum">
              <a:rPr lang="en-US"/>
              <a:pPr>
                <a:defRPr/>
              </a:pPr>
              <a:t>31</a:t>
            </a:fld>
            <a:endParaRPr lang="en-US" b="0" dirty="0">
              <a:latin typeface="Times New Roman" pitchFamily="18" charset="0"/>
            </a:endParaRPr>
          </a:p>
        </p:txBody>
      </p:sp>
    </p:spTree>
    <p:extLst>
      <p:ext uri="{BB962C8B-B14F-4D97-AF65-F5344CB8AC3E}">
        <p14:creationId xmlns:p14="http://schemas.microsoft.com/office/powerpoint/2010/main" val="1830911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a:t>Business Scenario: Part 3</a:t>
            </a:r>
          </a:p>
        </p:txBody>
      </p:sp>
      <p:sp>
        <p:nvSpPr>
          <p:cNvPr id="53251" name="Rectangle 3"/>
          <p:cNvSpPr>
            <a:spLocks noGrp="1" noChangeArrowheads="1"/>
          </p:cNvSpPr>
          <p:nvPr>
            <p:ph idx="1"/>
          </p:nvPr>
        </p:nvSpPr>
        <p:spPr>
          <a:xfrm>
            <a:off x="685800" y="1071563"/>
            <a:ext cx="7848600" cy="1824037"/>
          </a:xfrm>
        </p:spPr>
        <p:txBody>
          <a:bodyPr/>
          <a:lstStyle/>
          <a:p>
            <a:r>
              <a:rPr lang="en-US" dirty="0"/>
              <a:t>All Australian sales representatives receive a bonus, regardless of hire date. The new data set should contain </a:t>
            </a:r>
            <a:br>
              <a:rPr lang="en-US" dirty="0"/>
            </a:br>
            <a:r>
              <a:rPr lang="en-US" dirty="0"/>
              <a:t>a subset of the variables from the input data set.</a:t>
            </a:r>
          </a:p>
        </p:txBody>
      </p:sp>
      <p:sp>
        <p:nvSpPr>
          <p:cNvPr id="6" name="Slide Number Placeholder 3"/>
          <p:cNvSpPr>
            <a:spLocks noGrp="1"/>
          </p:cNvSpPr>
          <p:nvPr>
            <p:ph type="sldNum" sz="quarter" idx="10"/>
          </p:nvPr>
        </p:nvSpPr>
        <p:spPr/>
        <p:txBody>
          <a:bodyPr/>
          <a:lstStyle/>
          <a:p>
            <a:pPr>
              <a:defRPr/>
            </a:pPr>
            <a:fld id="{DC14FE50-82A2-42B5-8E22-B4800EFB0DA2}" type="slidenum">
              <a:rPr lang="en-US"/>
              <a:pPr>
                <a:defRPr/>
              </a:pPr>
              <a:t>32</a:t>
            </a:fld>
            <a:endParaRPr lang="en-US" b="0" dirty="0">
              <a:latin typeface="Times New Roman" pitchFamily="18" charset="0"/>
            </a:endParaRPr>
          </a:p>
        </p:txBody>
      </p:sp>
      <p:sp>
        <p:nvSpPr>
          <p:cNvPr id="5" name="TextBox 4"/>
          <p:cNvSpPr txBox="1"/>
          <p:nvPr/>
        </p:nvSpPr>
        <p:spPr>
          <a:xfrm>
            <a:off x="3538644" y="4467761"/>
            <a:ext cx="2033684" cy="1323439"/>
          </a:xfrm>
          <a:prstGeom prst="rect">
            <a:avLst/>
          </a:prstGeom>
          <a:solidFill>
            <a:srgbClr val="009900"/>
          </a:solidFill>
          <a:ln w="19050">
            <a:solidFill>
              <a:schemeClr val="tx1"/>
            </a:solidFill>
          </a:ln>
        </p:spPr>
        <p:txBody>
          <a:bodyPr wrap="square" rtlCol="0">
            <a:spAutoFit/>
          </a:bodyPr>
          <a:lstStyle/>
          <a:p>
            <a:pPr algn="ctr"/>
            <a:r>
              <a:rPr lang="en-US" sz="2000" b="1" dirty="0">
                <a:solidFill>
                  <a:srgbClr val="FFFFFF"/>
                </a:solidFill>
              </a:rPr>
              <a:t>Employee_ID</a:t>
            </a:r>
          </a:p>
          <a:p>
            <a:pPr algn="ctr"/>
            <a:r>
              <a:rPr lang="en-US" sz="2000" b="1" dirty="0">
                <a:solidFill>
                  <a:srgbClr val="FFFFFF"/>
                </a:solidFill>
              </a:rPr>
              <a:t>Gender</a:t>
            </a:r>
          </a:p>
          <a:p>
            <a:pPr algn="ctr"/>
            <a:r>
              <a:rPr lang="en-US" sz="2000" b="1" dirty="0">
                <a:solidFill>
                  <a:srgbClr val="FFFFFF"/>
                </a:solidFill>
              </a:rPr>
              <a:t>Country</a:t>
            </a:r>
          </a:p>
          <a:p>
            <a:pPr algn="ctr"/>
            <a:r>
              <a:rPr lang="en-US" sz="2000" b="1" dirty="0">
                <a:solidFill>
                  <a:srgbClr val="FFFFFF"/>
                </a:solidFill>
              </a:rPr>
              <a:t>Birth_Date</a:t>
            </a:r>
          </a:p>
        </p:txBody>
      </p:sp>
      <p:pic>
        <p:nvPicPr>
          <p:cNvPr id="17" name="Picture 56" descr="arrow_right_s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7124" y="3222687"/>
            <a:ext cx="815604" cy="40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descr="dataset_noti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323" y="3014780"/>
            <a:ext cx="1571277" cy="14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4"/>
          <p:cNvSpPr txBox="1">
            <a:spLocks noChangeArrowheads="1"/>
          </p:cNvSpPr>
          <p:nvPr/>
        </p:nvSpPr>
        <p:spPr bwMode="auto">
          <a:xfrm>
            <a:off x="1600547" y="2590800"/>
            <a:ext cx="16238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0" tIns="0" rIns="0" bIns="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a:t>orion.sales</a:t>
            </a:r>
          </a:p>
        </p:txBody>
      </p:sp>
      <p:pic>
        <p:nvPicPr>
          <p:cNvPr id="26" name="Picture 3" descr="dataset_notitle"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5548" y="3199863"/>
            <a:ext cx="1571276" cy="14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p:cNvSpPr txBox="1">
            <a:spLocks noChangeArrowheads="1"/>
          </p:cNvSpPr>
          <p:nvPr/>
        </p:nvSpPr>
        <p:spPr bwMode="auto">
          <a:xfrm>
            <a:off x="5424515" y="2590800"/>
            <a:ext cx="19668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0" tIns="0" rIns="0" bIns="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a:t>work.subset1</a:t>
            </a:r>
          </a:p>
        </p:txBody>
      </p:sp>
      <p:pic>
        <p:nvPicPr>
          <p:cNvPr id="28" name="Picture 3" descr="L:\graphics\not_larg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6999" y="3429849"/>
            <a:ext cx="456955" cy="45695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L:\graphics\not_larg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090" y="3442425"/>
            <a:ext cx="456955" cy="45695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L:\graphics\not_larg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421" y="4611773"/>
            <a:ext cx="814445" cy="81444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0257" y="3125712"/>
            <a:ext cx="1362524" cy="102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2414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5"/>
          <p:cNvSpPr>
            <a:spLocks noChangeArrowheads="1"/>
          </p:cNvSpPr>
          <p:nvPr/>
        </p:nvSpPr>
        <p:spPr bwMode="auto">
          <a:xfrm>
            <a:off x="357188" y="5282281"/>
            <a:ext cx="8412480" cy="817563"/>
          </a:xfrm>
          <a:prstGeom prst="rect">
            <a:avLst/>
          </a:prstGeom>
          <a:solidFill>
            <a:srgbClr val="FFFFFF"/>
          </a:solidFill>
          <a:ln w="38100">
            <a:solidFill>
              <a:schemeClr val="tx2"/>
            </a:solidFill>
            <a:miter lim="800000"/>
            <a:headEnd type="none" w="med" len="lg"/>
            <a:tailEnd type="none" w="med" len="lg"/>
          </a:ln>
        </p:spPr>
        <p:txBody>
          <a:bodyPr wrap="none" lIns="88900" tIns="88900" rIns="0" bIns="88900">
            <a:spAutoFit/>
          </a:bodyPr>
          <a:lstStyle/>
          <a:p>
            <a:pPr>
              <a:lnSpc>
                <a:spcPct val="85000"/>
              </a:lnSpc>
            </a:pPr>
            <a:r>
              <a:rPr lang="en-US" sz="1600" b="1" dirty="0">
                <a:solidFill>
                  <a:srgbClr val="0000FF"/>
                </a:solidFill>
                <a:latin typeface="SAS Monospace" pitchFamily="49" charset="0"/>
              </a:rPr>
              <a:t>NOTE: There were 61 observations read from the data set ORION.SALES.</a:t>
            </a:r>
          </a:p>
          <a:p>
            <a:pPr>
              <a:lnSpc>
                <a:spcPct val="85000"/>
              </a:lnSpc>
            </a:pPr>
            <a:r>
              <a:rPr lang="en-US" sz="1600" b="1" dirty="0">
                <a:solidFill>
                  <a:srgbClr val="0000FF"/>
                </a:solidFill>
                <a:latin typeface="SAS Monospace" pitchFamily="49" charset="0"/>
              </a:rPr>
              <a:t>      WHERE (Country='AU') and Job_Title contains 'Rep';</a:t>
            </a:r>
          </a:p>
          <a:p>
            <a:pPr>
              <a:lnSpc>
                <a:spcPct val="85000"/>
              </a:lnSpc>
            </a:pPr>
            <a:r>
              <a:rPr lang="en-US" sz="1600" b="1" dirty="0">
                <a:solidFill>
                  <a:srgbClr val="0000FF"/>
                </a:solidFill>
                <a:latin typeface="SAS Monospace" pitchFamily="49" charset="0"/>
              </a:rPr>
              <a:t>NOTE: The data set WORK.SUBSET1 has 61 observations and 6 variables.</a:t>
            </a:r>
          </a:p>
        </p:txBody>
      </p:sp>
      <p:sp>
        <p:nvSpPr>
          <p:cNvPr id="54275" name="Rectangle 3"/>
          <p:cNvSpPr>
            <a:spLocks noGrp="1" noChangeArrowheads="1"/>
          </p:cNvSpPr>
          <p:nvPr>
            <p:ph type="title"/>
          </p:nvPr>
        </p:nvSpPr>
        <p:spPr/>
        <p:txBody>
          <a:bodyPr/>
          <a:lstStyle/>
          <a:p>
            <a:pPr eaLnBrk="1" hangingPunct="1"/>
            <a:r>
              <a:rPr lang="en-US" dirty="0"/>
              <a:t>DROP Statement</a:t>
            </a:r>
          </a:p>
        </p:txBody>
      </p:sp>
      <p:sp>
        <p:nvSpPr>
          <p:cNvPr id="54276" name="Rectangle 4"/>
          <p:cNvSpPr>
            <a:spLocks noGrp="1" noChangeArrowheads="1"/>
          </p:cNvSpPr>
          <p:nvPr>
            <p:ph idx="1"/>
          </p:nvPr>
        </p:nvSpPr>
        <p:spPr>
          <a:xfrm>
            <a:off x="685800" y="1071563"/>
            <a:ext cx="7848599" cy="4267200"/>
          </a:xfrm>
        </p:spPr>
        <p:txBody>
          <a:bodyPr/>
          <a:lstStyle/>
          <a:p>
            <a:r>
              <a:rPr lang="en-US" dirty="0"/>
              <a:t>The DROP statement specifies the variables to </a:t>
            </a:r>
            <a:r>
              <a:rPr lang="en-US" b="1" i="1" dirty="0">
                <a:latin typeface="Arial"/>
              </a:rPr>
              <a:t>exclude</a:t>
            </a:r>
            <a:r>
              <a:rPr lang="en-US" dirty="0"/>
              <a:t> from the output data set.</a:t>
            </a:r>
          </a:p>
          <a:p>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r>
              <a:rPr lang="en-US" dirty="0"/>
              <a:t>Partial SAS Log</a:t>
            </a:r>
          </a:p>
        </p:txBody>
      </p:sp>
      <p:sp>
        <p:nvSpPr>
          <p:cNvPr id="54278" name="Text Box 11"/>
          <p:cNvSpPr txBox="1">
            <a:spLocks noChangeArrowheads="1"/>
          </p:cNvSpPr>
          <p:nvPr/>
        </p:nvSpPr>
        <p:spPr bwMode="auto">
          <a:xfrm>
            <a:off x="7932738"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p106d03</a:t>
            </a:r>
          </a:p>
        </p:txBody>
      </p:sp>
      <p:sp>
        <p:nvSpPr>
          <p:cNvPr id="54279" name="Rectangle 10"/>
          <p:cNvSpPr>
            <a:spLocks noChangeArrowheads="1"/>
          </p:cNvSpPr>
          <p:nvPr>
            <p:custDataLst>
              <p:tags r:id="rId1"/>
            </p:custDataLst>
          </p:nvPr>
        </p:nvSpPr>
        <p:spPr bwMode="auto">
          <a:xfrm>
            <a:off x="7198241" y="5729956"/>
            <a:ext cx="1373300" cy="2444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11" name="Text Box 7"/>
          <p:cNvSpPr txBox="1">
            <a:spLocks noChangeArrowheads="1"/>
          </p:cNvSpPr>
          <p:nvPr/>
        </p:nvSpPr>
        <p:spPr bwMode="auto">
          <a:xfrm>
            <a:off x="704850" y="1919288"/>
            <a:ext cx="7173913" cy="2690812"/>
          </a:xfrm>
          <a:prstGeom prst="rect">
            <a:avLst/>
          </a:prstGeom>
          <a:solidFill>
            <a:srgbClr val="FFFFFF"/>
          </a:solidFill>
          <a:ln w="38100" cmpd="sng">
            <a:solidFill>
              <a:schemeClr val="tx2"/>
            </a:solidFill>
            <a:miter lim="800000"/>
            <a:headEnd type="none" w="med" len="lg"/>
            <a:tailEnd type="none" w="med" len="lg"/>
          </a:ln>
          <a:extLst/>
        </p:spPr>
        <p:txBody>
          <a:bodyPr lIns="88900" tIns="88900" rIns="26670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24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24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24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24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2400" b="1" kern="0" dirty="0">
                <a:solidFill>
                  <a:srgbClr val="000000"/>
                </a:solidFill>
                <a:latin typeface="Courier New"/>
              </a:rPr>
              <a:t>   Bonus=Salary*.10;</a:t>
            </a:r>
          </a:p>
          <a:p>
            <a:pPr>
              <a:lnSpc>
                <a:spcPct val="85000"/>
              </a:lnSpc>
              <a:defRPr/>
            </a:pPr>
            <a:r>
              <a:rPr lang="en-US" sz="2400" b="1" dirty="0">
                <a:latin typeface="Courier New" pitchFamily="49" charset="0"/>
              </a:rPr>
              <a:t>   drop Employee_ID Gender Country</a:t>
            </a:r>
            <a:br>
              <a:rPr lang="en-US" sz="2400" b="1" dirty="0">
                <a:latin typeface="Courier New" pitchFamily="49" charset="0"/>
              </a:rPr>
            </a:br>
            <a:r>
              <a:rPr lang="en-US" sz="2400" b="1" dirty="0">
                <a:latin typeface="Courier New" pitchFamily="49" charset="0"/>
              </a:rPr>
              <a:t>        Birth_Date;</a:t>
            </a:r>
          </a:p>
          <a:p>
            <a:pPr eaLnBrk="1" fontAlgn="auto" hangingPunct="1">
              <a:lnSpc>
                <a:spcPct val="85000"/>
              </a:lnSpc>
              <a:spcBef>
                <a:spcPts val="0"/>
              </a:spcBef>
              <a:spcAft>
                <a:spcPts val="0"/>
              </a:spcAft>
              <a:defRPr/>
            </a:pPr>
            <a:r>
              <a:rPr lang="en-US" sz="2400" b="1" kern="0" dirty="0">
                <a:solidFill>
                  <a:srgbClr val="000000"/>
                </a:solidFill>
                <a:latin typeface="Courier New"/>
              </a:rPr>
              <a:t>run;</a:t>
            </a:r>
          </a:p>
        </p:txBody>
      </p:sp>
      <p:sp>
        <p:nvSpPr>
          <p:cNvPr id="54281" name="Rectangle 2"/>
          <p:cNvSpPr>
            <a:spLocks noChangeArrowheads="1"/>
          </p:cNvSpPr>
          <p:nvPr>
            <p:custDataLst>
              <p:tags r:id="rId2"/>
            </p:custDataLst>
          </p:nvPr>
        </p:nvSpPr>
        <p:spPr bwMode="auto">
          <a:xfrm>
            <a:off x="1341438" y="3541713"/>
            <a:ext cx="5659437"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4282" name="Rectangle 3"/>
          <p:cNvSpPr>
            <a:spLocks noChangeArrowheads="1"/>
          </p:cNvSpPr>
          <p:nvPr>
            <p:custDataLst>
              <p:tags r:id="rId3"/>
            </p:custDataLst>
          </p:nvPr>
        </p:nvSpPr>
        <p:spPr bwMode="auto">
          <a:xfrm>
            <a:off x="2254250" y="3852863"/>
            <a:ext cx="2008188"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4283" name="Rectangle 4"/>
          <p:cNvSpPr>
            <a:spLocks noChangeArrowheads="1"/>
          </p:cNvSpPr>
          <p:nvPr>
            <p:custDataLst>
              <p:tags r:id="rId4"/>
            </p:custDataLst>
          </p:nvPr>
        </p:nvSpPr>
        <p:spPr bwMode="auto">
          <a:xfrm>
            <a:off x="6248400" y="4144963"/>
            <a:ext cx="2189583" cy="584200"/>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1800" b="1" dirty="0"/>
              <a:t>DROP </a:t>
            </a:r>
            <a:r>
              <a:rPr lang="en-US" sz="1800" i="1" dirty="0"/>
              <a:t>variable-list</a:t>
            </a:r>
            <a:r>
              <a:rPr lang="en-US" sz="1800" b="1"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dirty="0"/>
              <a:t>Viewing the Output</a:t>
            </a:r>
          </a:p>
        </p:txBody>
      </p:sp>
      <p:sp>
        <p:nvSpPr>
          <p:cNvPr id="14" name="Slide Number Placeholder 5"/>
          <p:cNvSpPr>
            <a:spLocks noGrp="1"/>
          </p:cNvSpPr>
          <p:nvPr>
            <p:ph type="sldNum" sz="quarter" idx="10"/>
          </p:nvPr>
        </p:nvSpPr>
        <p:spPr/>
        <p:txBody>
          <a:bodyPr/>
          <a:lstStyle/>
          <a:p>
            <a:pPr>
              <a:defRPr/>
            </a:pPr>
            <a:fld id="{B16A8140-E6E7-485D-A7FE-D9C7A454BB29}" type="slidenum">
              <a:rPr lang="en-US"/>
              <a:pPr>
                <a:defRPr/>
              </a:pPr>
              <a:t>34</a:t>
            </a:fld>
            <a:endParaRPr lang="en-US" b="0" dirty="0">
              <a:latin typeface="Times New Roman" pitchFamily="18" charset="0"/>
            </a:endParaRPr>
          </a:p>
        </p:txBody>
      </p:sp>
      <p:sp>
        <p:nvSpPr>
          <p:cNvPr id="55301" name="Rectangle 3"/>
          <p:cNvSpPr>
            <a:spLocks noChangeArrowheads="1"/>
          </p:cNvSpPr>
          <p:nvPr/>
        </p:nvSpPr>
        <p:spPr bwMode="auto">
          <a:xfrm>
            <a:off x="684213" y="1136650"/>
            <a:ext cx="5510212"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proc print data=work.subset1;   </a:t>
            </a:r>
          </a:p>
          <a:p>
            <a:pPr>
              <a:lnSpc>
                <a:spcPct val="85000"/>
              </a:lnSpc>
            </a:pPr>
            <a:r>
              <a:rPr lang="en-US" b="1" dirty="0">
                <a:latin typeface="Courier New" pitchFamily="49" charset="0"/>
              </a:rPr>
              <a:t>run;</a:t>
            </a:r>
          </a:p>
        </p:txBody>
      </p:sp>
      <p:sp>
        <p:nvSpPr>
          <p:cNvPr id="55303" name="Text Box 7"/>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p106d03</a:t>
            </a:r>
          </a:p>
        </p:txBody>
      </p:sp>
      <p:sp>
        <p:nvSpPr>
          <p:cNvPr id="55311" name="Rectangle 16"/>
          <p:cNvSpPr>
            <a:spLocks noChangeArrowheads="1"/>
          </p:cNvSpPr>
          <p:nvPr/>
        </p:nvSpPr>
        <p:spPr bwMode="auto">
          <a:xfrm>
            <a:off x="404672" y="2744787"/>
            <a:ext cx="8321040" cy="1903413"/>
          </a:xfrm>
          <a:prstGeom prst="rect">
            <a:avLst/>
          </a:prstGeom>
          <a:solidFill>
            <a:srgbClr val="FFFFFF"/>
          </a:solidFill>
          <a:ln w="38100">
            <a:solidFill>
              <a:schemeClr val="tx2"/>
            </a:solidFill>
            <a:miter lim="800000"/>
            <a:headEnd/>
            <a:tailEnd/>
          </a:ln>
        </p:spPr>
        <p:txBody>
          <a:bodyPr wrap="none" lIns="88900" tIns="88900" rIns="0" bIns="88900">
            <a:spAutoFit/>
          </a:bodyPr>
          <a:lstStyle/>
          <a:p>
            <a:r>
              <a:rPr lang="en-US" sz="1400" b="1" dirty="0">
                <a:solidFill>
                  <a:srgbClr val="000000"/>
                </a:solidFill>
                <a:latin typeface="SAS Monospace" pitchFamily="49" charset="0"/>
              </a:rPr>
              <a:t>     First_                                                   Hire_</a:t>
            </a:r>
          </a:p>
          <a:p>
            <a:r>
              <a:rPr lang="en-US" sz="1400" b="1" dirty="0">
                <a:solidFill>
                  <a:srgbClr val="000000"/>
                </a:solidFill>
                <a:latin typeface="SAS Monospace" pitchFamily="49" charset="0"/>
              </a:rPr>
              <a:t>Obs  Name         Last_Name       Salary    Job_Title          Date     Bonus</a:t>
            </a:r>
          </a:p>
          <a:p>
            <a:endParaRPr lang="en-US" sz="1400" b="1" dirty="0">
              <a:solidFill>
                <a:srgbClr val="000000"/>
              </a:solidFill>
              <a:latin typeface="SAS Monospace" pitchFamily="49" charset="0"/>
            </a:endParaRPr>
          </a:p>
          <a:p>
            <a:r>
              <a:rPr lang="en-US" sz="1400" b="1" dirty="0">
                <a:solidFill>
                  <a:srgbClr val="000000"/>
                </a:solidFill>
                <a:latin typeface="SAS Monospace" pitchFamily="49" charset="0"/>
              </a:rPr>
              <a:t>1    Irenie       Elvish           26600    Sales Rep. II      6575    2660.0</a:t>
            </a:r>
          </a:p>
          <a:p>
            <a:r>
              <a:rPr lang="en-US" sz="1400" b="1" dirty="0">
                <a:solidFill>
                  <a:srgbClr val="000000"/>
                </a:solidFill>
                <a:latin typeface="SAS Monospace" pitchFamily="49" charset="0"/>
              </a:rPr>
              <a:t>2    Christina    Ngan             27475    Sales Rep. II      8217    2747.5</a:t>
            </a:r>
          </a:p>
          <a:p>
            <a:r>
              <a:rPr lang="en-US" sz="1400" b="1" dirty="0">
                <a:solidFill>
                  <a:srgbClr val="000000"/>
                </a:solidFill>
                <a:latin typeface="SAS Monospace" pitchFamily="49" charset="0"/>
              </a:rPr>
              <a:t>3    Kimiko       Hotstone         26190    Sales Rep. I      10866    2619.0</a:t>
            </a:r>
          </a:p>
          <a:p>
            <a:r>
              <a:rPr lang="en-US" sz="1400" b="1" dirty="0">
                <a:solidFill>
                  <a:srgbClr val="000000"/>
                </a:solidFill>
                <a:latin typeface="SAS Monospace" pitchFamily="49" charset="0"/>
              </a:rPr>
              <a:t>4    Lucian       Daymond          26480    Sales Rep. I       8460    2648.0</a:t>
            </a:r>
          </a:p>
          <a:p>
            <a:r>
              <a:rPr lang="en-US" sz="1400" b="1" dirty="0">
                <a:solidFill>
                  <a:srgbClr val="000000"/>
                </a:solidFill>
                <a:latin typeface="SAS Monospace" pitchFamily="49" charset="0"/>
              </a:rPr>
              <a:t>5    Fong         Hofmeister       32040    Sales Rep. IV      8460    3204.0</a:t>
            </a:r>
          </a:p>
        </p:txBody>
      </p:sp>
      <p:sp>
        <p:nvSpPr>
          <p:cNvPr id="16" name="Rectangle 5"/>
          <p:cNvSpPr txBox="1">
            <a:spLocks noChangeArrowheads="1"/>
          </p:cNvSpPr>
          <p:nvPr/>
        </p:nvSpPr>
        <p:spPr bwMode="auto">
          <a:xfrm>
            <a:off x="684213" y="2286000"/>
            <a:ext cx="57753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a:t>Partial PROC PRINT Output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title"/>
          </p:nvPr>
        </p:nvSpPr>
        <p:spPr/>
        <p:txBody>
          <a:bodyPr/>
          <a:lstStyle/>
          <a:p>
            <a:pPr eaLnBrk="1" hangingPunct="1"/>
            <a:r>
              <a:rPr lang="en-US" dirty="0"/>
              <a:t>KEEP Statement</a:t>
            </a:r>
          </a:p>
        </p:txBody>
      </p:sp>
      <p:sp>
        <p:nvSpPr>
          <p:cNvPr id="56322" name="Rectangle 4"/>
          <p:cNvSpPr>
            <a:spLocks noGrp="1" noChangeArrowheads="1"/>
          </p:cNvSpPr>
          <p:nvPr>
            <p:ph idx="1"/>
          </p:nvPr>
        </p:nvSpPr>
        <p:spPr>
          <a:xfrm>
            <a:off x="685800" y="1071562"/>
            <a:ext cx="8088313" cy="5253037"/>
          </a:xfrm>
        </p:spPr>
        <p:txBody>
          <a:bodyPr/>
          <a:lstStyle/>
          <a:p>
            <a:pPr marL="0" indent="0" eaLnBrk="1" hangingPunct="1"/>
            <a:r>
              <a:rPr lang="en-US" dirty="0"/>
              <a:t>The KEEP statement specifies all variables to </a:t>
            </a:r>
            <a:r>
              <a:rPr lang="en-US" b="1" i="1" dirty="0">
                <a:latin typeface="Arial"/>
              </a:rPr>
              <a:t>include</a:t>
            </a:r>
            <a:r>
              <a:rPr lang="en-US" dirty="0"/>
              <a:t> in the output data set.</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eaLnBrk="1" hangingPunct="1"/>
            <a:r>
              <a:rPr lang="en-US" b="1" dirty="0">
                <a:sym typeface="Wingdings"/>
              </a:rPr>
              <a:t></a:t>
            </a:r>
            <a:r>
              <a:rPr lang="en-US" dirty="0">
                <a:sym typeface="Wingdings"/>
              </a:rPr>
              <a:t>   If a KEEP statement is used, it must include </a:t>
            </a:r>
            <a:r>
              <a:rPr lang="en-US" b="1" i="1" dirty="0">
                <a:latin typeface="Arial"/>
                <a:sym typeface="Wingdings"/>
              </a:rPr>
              <a:t>every</a:t>
            </a:r>
            <a:br>
              <a:rPr lang="en-US" b="1" i="1" dirty="0">
                <a:latin typeface="Arial"/>
                <a:sym typeface="Wingdings"/>
              </a:rPr>
            </a:br>
            <a:r>
              <a:rPr lang="en-US" b="1" i="1" dirty="0">
                <a:latin typeface="Arial"/>
                <a:sym typeface="Wingdings"/>
              </a:rPr>
              <a:t>       </a:t>
            </a:r>
            <a:r>
              <a:rPr lang="en-US" dirty="0">
                <a:sym typeface="Wingdings"/>
              </a:rPr>
              <a:t>variable to be written, including any new variables.</a:t>
            </a:r>
            <a:endParaRPr lang="en-US" dirty="0"/>
          </a:p>
        </p:txBody>
      </p:sp>
      <p:sp>
        <p:nvSpPr>
          <p:cNvPr id="56323" name="Text Box 7"/>
          <p:cNvSpPr txBox="1">
            <a:spLocks noChangeArrowheads="1"/>
          </p:cNvSpPr>
          <p:nvPr/>
        </p:nvSpPr>
        <p:spPr bwMode="auto">
          <a:xfrm>
            <a:off x="676430" y="2035175"/>
            <a:ext cx="7772400" cy="2690813"/>
          </a:xfrm>
          <a:prstGeom prst="rect">
            <a:avLst/>
          </a:prstGeom>
          <a:solidFill>
            <a:srgbClr val="FFFFFF"/>
          </a:solidFill>
          <a:ln w="38100">
            <a:solidFill>
              <a:schemeClr val="tx2"/>
            </a:solidFill>
            <a:miter lim="800000"/>
            <a:headEnd type="none" w="med" len="lg"/>
            <a:tailEnd type="none" w="med" len="lg"/>
          </a:ln>
        </p:spPr>
        <p:txBody>
          <a:bodyPr lIns="88900" tIns="88900" rIns="266700" bIns="88900">
            <a:spAutoFit/>
          </a:bodyPr>
          <a:lstStyle>
            <a:lvl1pPr defTabSz="652463">
              <a:defRPr sz="2400">
                <a:solidFill>
                  <a:schemeClr val="tx1"/>
                </a:solidFill>
                <a:latin typeface="Arial" pitchFamily="34" charset="0"/>
              </a:defRPr>
            </a:lvl1pPr>
            <a:lvl2pPr marL="742950" indent="-285750" defTabSz="652463">
              <a:defRPr sz="2400">
                <a:solidFill>
                  <a:schemeClr val="tx1"/>
                </a:solidFill>
                <a:latin typeface="Arial" pitchFamily="34" charset="0"/>
              </a:defRPr>
            </a:lvl2pPr>
            <a:lvl3pPr marL="1143000" indent="-228600" defTabSz="652463">
              <a:defRPr sz="2400">
                <a:solidFill>
                  <a:schemeClr val="tx1"/>
                </a:solidFill>
                <a:latin typeface="Arial" pitchFamily="34" charset="0"/>
              </a:defRPr>
            </a:lvl3pPr>
            <a:lvl4pPr marL="1600200" indent="-228600" defTabSz="652463">
              <a:defRPr sz="2400">
                <a:solidFill>
                  <a:schemeClr val="tx1"/>
                </a:solidFill>
                <a:latin typeface="Arial" pitchFamily="34" charset="0"/>
              </a:defRPr>
            </a:lvl4pPr>
            <a:lvl5pPr marL="2057400" indent="-228600" defTabSz="652463">
              <a:defRPr sz="2400">
                <a:solidFill>
                  <a:schemeClr val="tx1"/>
                </a:solidFill>
                <a:latin typeface="Arial" pitchFamily="34" charset="0"/>
              </a:defRPr>
            </a:lvl5pPr>
            <a:lvl6pPr marL="2514600" indent="-228600" defTabSz="652463" eaLnBrk="0" fontAlgn="base" hangingPunct="0">
              <a:spcBef>
                <a:spcPct val="0"/>
              </a:spcBef>
              <a:spcAft>
                <a:spcPct val="0"/>
              </a:spcAft>
              <a:defRPr sz="2400">
                <a:solidFill>
                  <a:schemeClr val="tx1"/>
                </a:solidFill>
                <a:latin typeface="Arial" pitchFamily="34" charset="0"/>
              </a:defRPr>
            </a:lvl6pPr>
            <a:lvl7pPr marL="2971800" indent="-228600" defTabSz="652463" eaLnBrk="0" fontAlgn="base" hangingPunct="0">
              <a:spcBef>
                <a:spcPct val="0"/>
              </a:spcBef>
              <a:spcAft>
                <a:spcPct val="0"/>
              </a:spcAft>
              <a:defRPr sz="2400">
                <a:solidFill>
                  <a:schemeClr val="tx1"/>
                </a:solidFill>
                <a:latin typeface="Arial" pitchFamily="34" charset="0"/>
              </a:defRPr>
            </a:lvl7pPr>
            <a:lvl8pPr marL="3429000" indent="-228600" defTabSz="652463" eaLnBrk="0" fontAlgn="base" hangingPunct="0">
              <a:spcBef>
                <a:spcPct val="0"/>
              </a:spcBef>
              <a:spcAft>
                <a:spcPct val="0"/>
              </a:spcAft>
              <a:defRPr sz="2400">
                <a:solidFill>
                  <a:schemeClr val="tx1"/>
                </a:solidFill>
                <a:latin typeface="Arial" pitchFamily="34" charset="0"/>
              </a:defRPr>
            </a:lvl8pPr>
            <a:lvl9pPr marL="3886200" indent="-228600" defTabSz="652463"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data work.subset1;</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where Country='AU' and</a:t>
            </a:r>
          </a:p>
          <a:p>
            <a:pPr>
              <a:lnSpc>
                <a:spcPct val="85000"/>
              </a:lnSpc>
            </a:pPr>
            <a:r>
              <a:rPr lang="en-US" b="1" dirty="0">
                <a:latin typeface="Courier New" pitchFamily="49" charset="0"/>
              </a:rPr>
              <a:t>         Job_Title contains 'Rep';</a:t>
            </a:r>
          </a:p>
          <a:p>
            <a:pPr>
              <a:lnSpc>
                <a:spcPct val="85000"/>
              </a:lnSpc>
            </a:pPr>
            <a:r>
              <a:rPr lang="en-US" b="1" dirty="0">
                <a:latin typeface="Courier New" pitchFamily="49" charset="0"/>
              </a:rPr>
              <a:t>   Bonus=Salary*.10;</a:t>
            </a:r>
          </a:p>
          <a:p>
            <a:pPr>
              <a:lnSpc>
                <a:spcPct val="85000"/>
              </a:lnSpc>
            </a:pPr>
            <a:r>
              <a:rPr lang="en-US" b="1" dirty="0">
                <a:latin typeface="Courier New" pitchFamily="49" charset="0"/>
              </a:rPr>
              <a:t>   keep First_Name Last_Name Salary</a:t>
            </a:r>
            <a:br>
              <a:rPr lang="en-US" b="1" dirty="0">
                <a:latin typeface="Courier New" pitchFamily="49" charset="0"/>
              </a:rPr>
            </a:br>
            <a:r>
              <a:rPr lang="en-US" b="1" dirty="0">
                <a:latin typeface="Courier New" pitchFamily="49" charset="0"/>
              </a:rPr>
              <a:t>        Job_Title Hire_Date Bonus;</a:t>
            </a:r>
          </a:p>
          <a:p>
            <a:pPr>
              <a:lnSpc>
                <a:spcPct val="85000"/>
              </a:lnSpc>
            </a:pPr>
            <a:r>
              <a:rPr lang="en-US" b="1" dirty="0">
                <a:latin typeface="Courier New" pitchFamily="49" charset="0"/>
              </a:rPr>
              <a:t>run;</a:t>
            </a:r>
          </a:p>
        </p:txBody>
      </p:sp>
      <p:sp>
        <p:nvSpPr>
          <p:cNvPr id="56327" name="Text Box 11"/>
          <p:cNvSpPr txBox="1">
            <a:spLocks noChangeArrowheads="1"/>
          </p:cNvSpPr>
          <p:nvPr/>
        </p:nvSpPr>
        <p:spPr bwMode="auto">
          <a:xfrm>
            <a:off x="7818790" y="6324600"/>
            <a:ext cx="1112485"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p106d03a</a:t>
            </a:r>
          </a:p>
        </p:txBody>
      </p:sp>
      <p:sp>
        <p:nvSpPr>
          <p:cNvPr id="56329" name="Rectangle 1"/>
          <p:cNvSpPr>
            <a:spLocks noChangeArrowheads="1"/>
          </p:cNvSpPr>
          <p:nvPr>
            <p:custDataLst>
              <p:tags r:id="rId1"/>
            </p:custDataLst>
          </p:nvPr>
        </p:nvSpPr>
        <p:spPr bwMode="auto">
          <a:xfrm>
            <a:off x="1264378" y="3678238"/>
            <a:ext cx="6024562"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6330" name="Rectangle 2"/>
          <p:cNvSpPr>
            <a:spLocks noChangeArrowheads="1"/>
          </p:cNvSpPr>
          <p:nvPr>
            <p:custDataLst>
              <p:tags r:id="rId2"/>
            </p:custDataLst>
          </p:nvPr>
        </p:nvSpPr>
        <p:spPr bwMode="auto">
          <a:xfrm>
            <a:off x="2225830" y="3989388"/>
            <a:ext cx="4746625"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6331" name="Rectangle 4"/>
          <p:cNvSpPr>
            <a:spLocks noChangeArrowheads="1"/>
          </p:cNvSpPr>
          <p:nvPr>
            <p:custDataLst>
              <p:tags r:id="rId3"/>
            </p:custDataLst>
          </p:nvPr>
        </p:nvSpPr>
        <p:spPr bwMode="auto">
          <a:xfrm>
            <a:off x="6269397" y="4433888"/>
            <a:ext cx="2230552" cy="584200"/>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1800" b="1" dirty="0"/>
              <a:t>KEEP </a:t>
            </a:r>
            <a:r>
              <a:rPr lang="en-US" sz="1800" i="1" dirty="0"/>
              <a:t>variable-list</a:t>
            </a:r>
            <a:r>
              <a:rPr lang="en-US" sz="1800" b="1"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title"/>
          </p:nvPr>
        </p:nvSpPr>
        <p:spPr/>
        <p:txBody>
          <a:bodyPr/>
          <a:lstStyle/>
          <a:p>
            <a:pPr eaLnBrk="1" hangingPunct="1"/>
            <a:r>
              <a:rPr lang="en-US" dirty="0"/>
              <a:t>Viewing the Log</a:t>
            </a:r>
          </a:p>
        </p:txBody>
      </p:sp>
      <p:sp>
        <p:nvSpPr>
          <p:cNvPr id="56322" name="Rectangle 4"/>
          <p:cNvSpPr>
            <a:spLocks noGrp="1" noChangeArrowheads="1"/>
          </p:cNvSpPr>
          <p:nvPr>
            <p:ph idx="1"/>
          </p:nvPr>
        </p:nvSpPr>
        <p:spPr>
          <a:xfrm>
            <a:off x="685800" y="1071563"/>
            <a:ext cx="8088313" cy="4267200"/>
          </a:xfrm>
        </p:spPr>
        <p:txBody>
          <a:bodyPr/>
          <a:lstStyle/>
          <a:p>
            <a:pPr marL="0" indent="0" eaLnBrk="1" hangingPunct="1"/>
            <a:r>
              <a:rPr lang="en-US" dirty="0"/>
              <a:t>Partial SAS Log</a:t>
            </a:r>
          </a:p>
          <a:p>
            <a:pPr marL="0" indent="0" eaLnBrk="1" hangingPunct="1"/>
            <a:endParaRPr lang="en-US" dirty="0"/>
          </a:p>
        </p:txBody>
      </p:sp>
      <p:sp>
        <p:nvSpPr>
          <p:cNvPr id="10" name="Slide Number Placeholder 3"/>
          <p:cNvSpPr>
            <a:spLocks noGrp="1"/>
          </p:cNvSpPr>
          <p:nvPr>
            <p:ph type="sldNum" sz="quarter" idx="10"/>
          </p:nvPr>
        </p:nvSpPr>
        <p:spPr/>
        <p:txBody>
          <a:bodyPr/>
          <a:lstStyle/>
          <a:p>
            <a:pPr>
              <a:defRPr/>
            </a:pPr>
            <a:fld id="{D36D13E3-93B9-44A8-B7A6-7A45866C8EA0}" type="slidenum">
              <a:rPr lang="en-US"/>
              <a:pPr>
                <a:defRPr/>
              </a:pPr>
              <a:t>36</a:t>
            </a:fld>
            <a:endParaRPr lang="en-US" b="0" dirty="0">
              <a:latin typeface="Times New Roman" pitchFamily="18" charset="0"/>
            </a:endParaRPr>
          </a:p>
        </p:txBody>
      </p:sp>
      <p:sp>
        <p:nvSpPr>
          <p:cNvPr id="56326" name="Rectangle 15"/>
          <p:cNvSpPr>
            <a:spLocks noChangeArrowheads="1"/>
          </p:cNvSpPr>
          <p:nvPr/>
        </p:nvSpPr>
        <p:spPr bwMode="auto">
          <a:xfrm>
            <a:off x="351816" y="1507428"/>
            <a:ext cx="8412480" cy="873125"/>
          </a:xfrm>
          <a:prstGeom prst="rect">
            <a:avLst/>
          </a:prstGeom>
          <a:solidFill>
            <a:srgbClr val="FFFFFF"/>
          </a:solidFill>
          <a:ln w="38100">
            <a:solidFill>
              <a:schemeClr val="tx2"/>
            </a:solidFill>
            <a:miter lim="800000"/>
            <a:headEnd type="none" w="med" len="lg"/>
            <a:tailEnd type="none" w="med" len="lg"/>
          </a:ln>
        </p:spPr>
        <p:txBody>
          <a:bodyPr wrap="none" lIns="88900" tIns="50800" rIns="0" bIns="50800">
            <a:spAutoFit/>
          </a:bodyPr>
          <a:lstStyle/>
          <a:p>
            <a:r>
              <a:rPr lang="en-US" sz="1600" b="1" dirty="0">
                <a:solidFill>
                  <a:srgbClr val="0000FF"/>
                </a:solidFill>
                <a:latin typeface="SAS Monospace" pitchFamily="49" charset="0"/>
              </a:rPr>
              <a:t>NOTE: There were 61 observations read from the data set ORION.SALES.</a:t>
            </a:r>
          </a:p>
          <a:p>
            <a:r>
              <a:rPr lang="en-US" sz="1600" b="1" dirty="0">
                <a:solidFill>
                  <a:srgbClr val="0000FF"/>
                </a:solidFill>
                <a:latin typeface="SAS Monospace" pitchFamily="49" charset="0"/>
              </a:rPr>
              <a:t>      WHERE (Country='AU') and Job_Title contains 'Rep';</a:t>
            </a:r>
          </a:p>
          <a:p>
            <a:r>
              <a:rPr lang="en-US" sz="1600" b="1" dirty="0">
                <a:solidFill>
                  <a:srgbClr val="0000FF"/>
                </a:solidFill>
                <a:latin typeface="SAS Monospace" pitchFamily="49" charset="0"/>
              </a:rPr>
              <a:t>NOTE: The data set WORK.SUBSET1 has 61 observations and 6 variables.</a:t>
            </a:r>
          </a:p>
        </p:txBody>
      </p:sp>
      <p:sp>
        <p:nvSpPr>
          <p:cNvPr id="56328" name="Rectangle 10"/>
          <p:cNvSpPr>
            <a:spLocks noChangeArrowheads="1"/>
          </p:cNvSpPr>
          <p:nvPr>
            <p:custDataLst>
              <p:tags r:id="rId1"/>
            </p:custDataLst>
          </p:nvPr>
        </p:nvSpPr>
        <p:spPr bwMode="auto">
          <a:xfrm>
            <a:off x="7121435" y="2042987"/>
            <a:ext cx="1452659" cy="2444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Tree>
    <p:extLst>
      <p:ext uri="{BB962C8B-B14F-4D97-AF65-F5344CB8AC3E}">
        <p14:creationId xmlns:p14="http://schemas.microsoft.com/office/powerpoint/2010/main" val="1293444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dirty="0"/>
              <a:t>Viewing the Output</a:t>
            </a:r>
          </a:p>
        </p:txBody>
      </p:sp>
      <p:sp>
        <p:nvSpPr>
          <p:cNvPr id="57347" name="Rectangle 5"/>
          <p:cNvSpPr>
            <a:spLocks noGrp="1" noChangeArrowheads="1"/>
          </p:cNvSpPr>
          <p:nvPr>
            <p:ph type="body" sz="half" idx="1"/>
          </p:nvPr>
        </p:nvSpPr>
        <p:spPr>
          <a:xfrm>
            <a:off x="685800" y="2239963"/>
            <a:ext cx="5775325" cy="4267200"/>
          </a:xfrm>
        </p:spPr>
        <p:txBody>
          <a:bodyPr/>
          <a:lstStyle/>
          <a:p>
            <a:pPr marL="0" indent="0" eaLnBrk="1" hangingPunct="1"/>
            <a:r>
              <a:rPr lang="en-US" dirty="0"/>
              <a:t>Partial PROC PRINT Output</a:t>
            </a:r>
          </a:p>
        </p:txBody>
      </p:sp>
      <p:sp>
        <p:nvSpPr>
          <p:cNvPr id="14" name="Slide Number Placeholder 5"/>
          <p:cNvSpPr>
            <a:spLocks noGrp="1"/>
          </p:cNvSpPr>
          <p:nvPr>
            <p:ph type="sldNum" sz="quarter" idx="10"/>
          </p:nvPr>
        </p:nvSpPr>
        <p:spPr/>
        <p:txBody>
          <a:bodyPr/>
          <a:lstStyle/>
          <a:p>
            <a:pPr>
              <a:defRPr/>
            </a:pPr>
            <a:fld id="{FD2951B3-D758-4F67-8F2A-89B69B940F70}" type="slidenum">
              <a:rPr lang="en-US"/>
              <a:pPr>
                <a:defRPr/>
              </a:pPr>
              <a:t>37</a:t>
            </a:fld>
            <a:endParaRPr lang="en-US" b="0" dirty="0">
              <a:latin typeface="Times New Roman" pitchFamily="18" charset="0"/>
            </a:endParaRPr>
          </a:p>
        </p:txBody>
      </p:sp>
      <p:sp>
        <p:nvSpPr>
          <p:cNvPr id="57349" name="Rectangle 3"/>
          <p:cNvSpPr>
            <a:spLocks noChangeArrowheads="1"/>
          </p:cNvSpPr>
          <p:nvPr/>
        </p:nvSpPr>
        <p:spPr bwMode="auto">
          <a:xfrm>
            <a:off x="684213" y="1143000"/>
            <a:ext cx="5510212"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proc print data=work.subset1;   </a:t>
            </a:r>
          </a:p>
          <a:p>
            <a:pPr>
              <a:lnSpc>
                <a:spcPct val="85000"/>
              </a:lnSpc>
            </a:pPr>
            <a:r>
              <a:rPr lang="en-US" b="1" dirty="0">
                <a:latin typeface="Courier New" pitchFamily="49" charset="0"/>
              </a:rPr>
              <a:t>run;</a:t>
            </a:r>
          </a:p>
        </p:txBody>
      </p:sp>
      <p:sp>
        <p:nvSpPr>
          <p:cNvPr id="57351" name="Text Box 7"/>
          <p:cNvSpPr txBox="1">
            <a:spLocks noChangeArrowheads="1"/>
          </p:cNvSpPr>
          <p:nvPr/>
        </p:nvSpPr>
        <p:spPr bwMode="auto">
          <a:xfrm>
            <a:off x="7818790" y="6324600"/>
            <a:ext cx="1112485"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p106d03a</a:t>
            </a:r>
          </a:p>
        </p:txBody>
      </p:sp>
      <p:sp>
        <p:nvSpPr>
          <p:cNvPr id="57359" name="Rectangle 16"/>
          <p:cNvSpPr>
            <a:spLocks noChangeArrowheads="1"/>
          </p:cNvSpPr>
          <p:nvPr/>
        </p:nvSpPr>
        <p:spPr bwMode="auto">
          <a:xfrm>
            <a:off x="674078" y="2668587"/>
            <a:ext cx="7772400" cy="1903413"/>
          </a:xfrm>
          <a:prstGeom prst="rect">
            <a:avLst/>
          </a:prstGeom>
          <a:solidFill>
            <a:srgbClr val="FFFFFF"/>
          </a:solidFill>
          <a:ln w="38100">
            <a:solidFill>
              <a:schemeClr val="tx2"/>
            </a:solidFill>
            <a:miter lim="800000"/>
            <a:headEnd/>
            <a:tailEnd/>
          </a:ln>
        </p:spPr>
        <p:txBody>
          <a:bodyPr wrap="square" lIns="88900" tIns="88900" rIns="0" bIns="88900">
            <a:spAutoFit/>
          </a:bodyPr>
          <a:lstStyle/>
          <a:p>
            <a:r>
              <a:rPr lang="en-US" sz="1400" b="1" dirty="0">
                <a:solidFill>
                  <a:srgbClr val="000000"/>
                </a:solidFill>
                <a:latin typeface="SAS Monospace" pitchFamily="49" charset="0"/>
              </a:rPr>
              <a:t>     First_                                             Hire_</a:t>
            </a:r>
          </a:p>
          <a:p>
            <a:r>
              <a:rPr lang="en-US" sz="1400" b="1" dirty="0">
                <a:solidFill>
                  <a:srgbClr val="000000"/>
                </a:solidFill>
                <a:latin typeface="SAS Monospace" pitchFamily="49" charset="0"/>
              </a:rPr>
              <a:t>Obs  Name       Last_Name    Salary    Job_Title         Date      Bonus</a:t>
            </a:r>
          </a:p>
          <a:p>
            <a:endParaRPr lang="en-US" sz="1400" b="1" dirty="0">
              <a:solidFill>
                <a:srgbClr val="000000"/>
              </a:solidFill>
              <a:latin typeface="SAS Monospace" pitchFamily="49" charset="0"/>
            </a:endParaRPr>
          </a:p>
          <a:p>
            <a:r>
              <a:rPr lang="en-US" sz="1400" b="1" dirty="0">
                <a:solidFill>
                  <a:srgbClr val="000000"/>
                </a:solidFill>
                <a:latin typeface="SAS Monospace" pitchFamily="49" charset="0"/>
              </a:rPr>
              <a:t>1    Irenie     Elvish        26600    Sales Rep. II      6575    2660.0</a:t>
            </a:r>
          </a:p>
          <a:p>
            <a:r>
              <a:rPr lang="en-US" sz="1400" b="1" dirty="0">
                <a:solidFill>
                  <a:srgbClr val="000000"/>
                </a:solidFill>
                <a:latin typeface="SAS Monospace" pitchFamily="49" charset="0"/>
              </a:rPr>
              <a:t>2    Christina  Ngan          27475    Sales Rep. II      8217    2747.5</a:t>
            </a:r>
          </a:p>
          <a:p>
            <a:r>
              <a:rPr lang="en-US" sz="1400" b="1" dirty="0">
                <a:solidFill>
                  <a:srgbClr val="000000"/>
                </a:solidFill>
                <a:latin typeface="SAS Monospace" pitchFamily="49" charset="0"/>
              </a:rPr>
              <a:t>3    Kimiko     Hotstone      26190    Sales Rep. I      10866    2619.0</a:t>
            </a:r>
          </a:p>
          <a:p>
            <a:r>
              <a:rPr lang="en-US" sz="1400" b="1" dirty="0">
                <a:solidFill>
                  <a:srgbClr val="000000"/>
                </a:solidFill>
                <a:latin typeface="SAS Monospace" pitchFamily="49" charset="0"/>
              </a:rPr>
              <a:t>4    Lucian     Daymond       26480    Sales Rep. I       8460    2648.0</a:t>
            </a:r>
          </a:p>
          <a:p>
            <a:r>
              <a:rPr lang="en-US" sz="1400" b="1" dirty="0">
                <a:solidFill>
                  <a:srgbClr val="000000"/>
                </a:solidFill>
                <a:latin typeface="SAS Monospace" pitchFamily="49" charset="0"/>
              </a:rPr>
              <a:t>5    Fong       Hofmeister    32040    Sales Rep. IV      8460    3204.0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 Behind the Scenes</a:t>
            </a:r>
          </a:p>
        </p:txBody>
      </p:sp>
      <p:sp>
        <p:nvSpPr>
          <p:cNvPr id="3" name="Content Placeholder 2"/>
          <p:cNvSpPr>
            <a:spLocks noGrp="1"/>
          </p:cNvSpPr>
          <p:nvPr>
            <p:ph idx="1"/>
          </p:nvPr>
        </p:nvSpPr>
        <p:spPr/>
        <p:txBody>
          <a:bodyPr/>
          <a:lstStyle/>
          <a:p>
            <a:pPr marL="0" indent="0"/>
            <a:r>
              <a:rPr lang="en-US" dirty="0"/>
              <a:t>Orion Star programmers need to understand the internal processing that occurs when a DATA step is submitted.</a:t>
            </a:r>
          </a:p>
        </p:txBody>
      </p:sp>
      <p:sp>
        <p:nvSpPr>
          <p:cNvPr id="4" name="Slide Number Placeholder 3"/>
          <p:cNvSpPr>
            <a:spLocks noGrp="1"/>
          </p:cNvSpPr>
          <p:nvPr>
            <p:ph type="sldNum" sz="quarter" idx="10"/>
          </p:nvPr>
        </p:nvSpPr>
        <p:spPr/>
        <p:txBody>
          <a:bodyPr/>
          <a:lstStyle/>
          <a:p>
            <a:pPr>
              <a:defRPr/>
            </a:pPr>
            <a:fld id="{2C3E8E79-F9B7-4926-909C-E4F9C54FC404}" type="slidenum">
              <a:rPr lang="en-US" smtClean="0"/>
              <a:pPr>
                <a:defRPr/>
              </a:pPr>
              <a:t>39</a:t>
            </a:fld>
            <a:endParaRPr lang="en-US" b="0" dirty="0">
              <a:latin typeface="Times New Roman" pitchFamily="18" charset="0"/>
            </a:endParaRPr>
          </a:p>
        </p:txBody>
      </p:sp>
      <p:pic>
        <p:nvPicPr>
          <p:cNvPr id="1027" name="Picture 3" descr="\\sashq\root\dept\PSD\GRAPHICS\Illustrations\People_Generic\person_why_no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810" y="2209800"/>
            <a:ext cx="2895600" cy="2828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shq\root\dept\PSD\GRAPHICS\Illustrations\Computers\computer_datastep_small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3700" y="2778125"/>
            <a:ext cx="2222500" cy="22606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sashq\root\dept\PSD\GRAPHICS\Illustrations\Fun\magnifierblu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448914" y="2834003"/>
            <a:ext cx="2219960" cy="164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953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Information about Orion Star sales employees resides </a:t>
            </a:r>
            <a:br>
              <a:rPr lang="en-US" dirty="0"/>
            </a:br>
            <a:r>
              <a:rPr lang="en-US" dirty="0"/>
              <a:t>in several input sources.</a:t>
            </a:r>
          </a:p>
        </p:txBody>
      </p:sp>
      <p:sp>
        <p:nvSpPr>
          <p:cNvPr id="4" name="Slide Number Placeholder 3"/>
          <p:cNvSpPr>
            <a:spLocks noGrp="1"/>
          </p:cNvSpPr>
          <p:nvPr>
            <p:ph type="sldNum" sz="quarter" idx="10"/>
          </p:nvPr>
        </p:nvSpPr>
        <p:spPr/>
        <p:txBody>
          <a:bodyPr/>
          <a:lstStyle/>
          <a:p>
            <a:pPr>
              <a:defRPr/>
            </a:pPr>
            <a:fld id="{09C1DF3A-91DB-4613-BD6C-E5EB889D61A5}" type="slidenum">
              <a:rPr lang="en-US" smtClean="0"/>
              <a:pPr>
                <a:defRPr/>
              </a:pPr>
              <a:t>4</a:t>
            </a:fld>
            <a:endParaRPr lang="en-US" b="0" dirty="0">
              <a:latin typeface="Times New Roman" pitchFamily="18" charset="0"/>
            </a:endParaRPr>
          </a:p>
        </p:txBody>
      </p:sp>
      <p:grpSp>
        <p:nvGrpSpPr>
          <p:cNvPr id="5" name="Group 4"/>
          <p:cNvGrpSpPr/>
          <p:nvPr/>
        </p:nvGrpSpPr>
        <p:grpSpPr>
          <a:xfrm>
            <a:off x="599872" y="2332038"/>
            <a:ext cx="4306648" cy="3794125"/>
            <a:chOff x="599872" y="2332038"/>
            <a:chExt cx="4306648" cy="3794125"/>
          </a:xfrm>
        </p:grpSpPr>
        <p:pic>
          <p:nvPicPr>
            <p:cNvPr id="17413" name="Picture 6" descr="person_management copy"/>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274560" y="3406775"/>
              <a:ext cx="20574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1" descr="usa.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4633" y="4575175"/>
              <a:ext cx="2401887" cy="155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2" descr="australia.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2494" y="4575175"/>
              <a:ext cx="1714286" cy="153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11" descr="H:\Library_ec\graphics\orionstar_logo_green.pn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9872" y="2332038"/>
              <a:ext cx="315436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2" descr="L:\graphics\background_green_haze_roun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0922" y="2412984"/>
            <a:ext cx="3418278" cy="353061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excel_nob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5507" y="3703622"/>
            <a:ext cx="1065212"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rawdata_nob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7644" y="2830497"/>
            <a:ext cx="1196975"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descr="L:\graphics\datase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61752" y="4412946"/>
            <a:ext cx="1212273" cy="11689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rrow_right_s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09872" y="3703622"/>
            <a:ext cx="776287"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1238982" y="1820813"/>
            <a:ext cx="2819400" cy="3411538"/>
          </a:xfrm>
          <a:prstGeom prst="rect">
            <a:avLst/>
          </a:prstGeom>
          <a:noFill/>
          <a:ln w="12700">
            <a:noFill/>
            <a:miter lim="800000"/>
            <a:headEnd type="none" w="med" len="lg"/>
            <a:tailEnd type="none" w="med" len="lg"/>
          </a:ln>
          <a:extLst>
            <a:ext uri="{909E8E84-426E-40DD-AFC4-6F175D3DCCD1}">
              <a14:hiddenFill xmlns:a14="http://schemas.microsoft.com/office/drawing/2010/main">
                <a:solidFill>
                  <a:srgbClr val="FFFFFF"/>
                </a:solidFill>
              </a14:hiddenFill>
            </a:ext>
          </a:extLst>
        </p:spPr>
        <p:txBody>
          <a:bodyPr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p:txBody>
      </p:sp>
      <p:sp>
        <p:nvSpPr>
          <p:cNvPr id="11" name="Text Box 6"/>
          <p:cNvSpPr txBox="1">
            <a:spLocks noChangeArrowheads="1"/>
          </p:cNvSpPr>
          <p:nvPr/>
        </p:nvSpPr>
        <p:spPr bwMode="auto">
          <a:xfrm>
            <a:off x="4972782" y="1820813"/>
            <a:ext cx="3048000" cy="3411538"/>
          </a:xfrm>
          <a:prstGeom prst="rect">
            <a:avLst/>
          </a:prstGeom>
          <a:noFill/>
          <a:ln w="12700">
            <a:noFill/>
            <a:miter lim="800000"/>
            <a:headEnd type="none" w="med" len="lg"/>
            <a:tailEnd type="none" w="med" len="lg"/>
          </a:ln>
          <a:extLst>
            <a:ext uri="{909E8E84-426E-40DD-AFC4-6F175D3DCCD1}">
              <a14:hiddenFill xmlns:a14="http://schemas.microsoft.com/office/drawing/2010/main">
                <a:solidFill>
                  <a:srgbClr val="FFFFFF"/>
                </a:solidFill>
              </a14:hiddenFill>
            </a:ext>
          </a:extLst>
        </p:spPr>
        <p:txBody>
          <a:bodyPr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p:txBody>
      </p:sp>
      <p:sp>
        <p:nvSpPr>
          <p:cNvPr id="58370" name="Title 1"/>
          <p:cNvSpPr>
            <a:spLocks noGrp="1"/>
          </p:cNvSpPr>
          <p:nvPr>
            <p:ph type="title"/>
          </p:nvPr>
        </p:nvSpPr>
        <p:spPr/>
        <p:txBody>
          <a:bodyPr/>
          <a:lstStyle/>
          <a:p>
            <a:r>
              <a:rPr lang="en-US" dirty="0"/>
              <a:t>DATA Step Processing</a:t>
            </a:r>
          </a:p>
        </p:txBody>
      </p:sp>
      <p:sp>
        <p:nvSpPr>
          <p:cNvPr id="58371" name="Content Placeholder 2"/>
          <p:cNvSpPr>
            <a:spLocks noGrp="1"/>
          </p:cNvSpPr>
          <p:nvPr>
            <p:ph idx="1"/>
          </p:nvPr>
        </p:nvSpPr>
        <p:spPr>
          <a:xfrm>
            <a:off x="685800" y="1074739"/>
            <a:ext cx="7848600" cy="698978"/>
          </a:xfrm>
        </p:spPr>
        <p:txBody>
          <a:bodyPr/>
          <a:lstStyle/>
          <a:p>
            <a:r>
              <a:rPr lang="en-US" dirty="0"/>
              <a:t>SAS processes the DATA step in two phases.</a:t>
            </a:r>
          </a:p>
        </p:txBody>
      </p:sp>
      <p:sp>
        <p:nvSpPr>
          <p:cNvPr id="4" name="Slide Number Placeholder 3"/>
          <p:cNvSpPr>
            <a:spLocks noGrp="1"/>
          </p:cNvSpPr>
          <p:nvPr>
            <p:ph type="sldNum" sz="quarter" idx="10"/>
          </p:nvPr>
        </p:nvSpPr>
        <p:spPr/>
        <p:txBody>
          <a:bodyPr/>
          <a:lstStyle/>
          <a:p>
            <a:pPr>
              <a:defRPr/>
            </a:pPr>
            <a:fld id="{DF5937CD-C4A5-4036-92F5-31D7880FC0B8}" type="slidenum">
              <a:rPr lang="en-US" smtClean="0"/>
              <a:pPr>
                <a:defRPr/>
              </a:pPr>
              <a:t>40</a:t>
            </a:fld>
            <a:endParaRPr lang="en-US" b="0" dirty="0">
              <a:latin typeface="Times New Roman" pitchFamily="18" charset="0"/>
            </a:endParaRPr>
          </a:p>
        </p:txBody>
      </p:sp>
      <p:pic>
        <p:nvPicPr>
          <p:cNvPr id="1027" name="Picture 3" descr="L:\graphics\computer_datastep_small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34" y="3076981"/>
            <a:ext cx="1836547" cy="1868032"/>
          </a:xfrm>
          <a:prstGeom prst="rect">
            <a:avLst/>
          </a:prstGeom>
          <a:noFill/>
          <a:extLst>
            <a:ext uri="{909E8E84-426E-40DD-AFC4-6F175D3DCCD1}">
              <a14:hiddenFill xmlns:a14="http://schemas.microsoft.com/office/drawing/2010/main">
                <a:solidFill>
                  <a:srgbClr val="FFFFFF"/>
                </a:solidFill>
              </a14:hiddenFill>
            </a:ext>
          </a:extLst>
        </p:spPr>
      </p:pic>
      <p:pic>
        <p:nvPicPr>
          <p:cNvPr id="58373" name="Picture 3" descr="\\sashq\root\dept\cbt\Library_ec\graphics\code_generic_m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982" y="2155664"/>
            <a:ext cx="124777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descr="L:\graphics\computer_datastep_small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935" y="3076981"/>
            <a:ext cx="1836547" cy="1868032"/>
          </a:xfrm>
          <a:prstGeom prst="rect">
            <a:avLst/>
          </a:prstGeom>
          <a:noFill/>
          <a:extLst>
            <a:ext uri="{909E8E84-426E-40DD-AFC4-6F175D3DCCD1}">
              <a14:hiddenFill xmlns:a14="http://schemas.microsoft.com/office/drawing/2010/main">
                <a:solidFill>
                  <a:srgbClr val="FFFFFF"/>
                </a:solidFill>
              </a14:hiddenFill>
            </a:ext>
          </a:extLst>
        </p:spPr>
      </p:pic>
      <p:pic>
        <p:nvPicPr>
          <p:cNvPr id="58379" name="Picture 10" descr="\\sashq\root\dept\cbt\Library_ec\graphics\process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8951" y="2155664"/>
            <a:ext cx="164306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
          <p:cNvSpPr txBox="1">
            <a:spLocks noChangeArrowheads="1"/>
          </p:cNvSpPr>
          <p:nvPr/>
        </p:nvSpPr>
        <p:spPr bwMode="auto">
          <a:xfrm>
            <a:off x="1293303" y="1851408"/>
            <a:ext cx="2487861" cy="4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000" b="1" dirty="0"/>
              <a:t>Compilation Phase</a:t>
            </a:r>
          </a:p>
        </p:txBody>
      </p:sp>
      <p:sp>
        <p:nvSpPr>
          <p:cNvPr id="13" name="Text Box 4"/>
          <p:cNvSpPr txBox="1">
            <a:spLocks noChangeArrowheads="1"/>
          </p:cNvSpPr>
          <p:nvPr/>
        </p:nvSpPr>
        <p:spPr bwMode="auto">
          <a:xfrm>
            <a:off x="5308231" y="1851408"/>
            <a:ext cx="2232984" cy="4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000" b="1" dirty="0"/>
              <a:t>Execution Phase</a:t>
            </a:r>
          </a:p>
        </p:txBody>
      </p:sp>
      <p:pic>
        <p:nvPicPr>
          <p:cNvPr id="2050" name="Picture 2" descr="\\sashq\root\dept\PSD\GRAPHICS\Illustrations\Arrows\arrow_sw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1935" y="3512058"/>
            <a:ext cx="1185603" cy="6210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a:t>Compilation Phase</a:t>
            </a:r>
          </a:p>
        </p:txBody>
      </p:sp>
      <p:sp>
        <p:nvSpPr>
          <p:cNvPr id="4" name="Slide Number Placeholder 3"/>
          <p:cNvSpPr>
            <a:spLocks noGrp="1"/>
          </p:cNvSpPr>
          <p:nvPr>
            <p:ph type="sldNum" sz="quarter" idx="10"/>
          </p:nvPr>
        </p:nvSpPr>
        <p:spPr/>
        <p:txBody>
          <a:bodyPr/>
          <a:lstStyle/>
          <a:p>
            <a:pPr>
              <a:defRPr/>
            </a:pPr>
            <a:fld id="{AA7F2BEC-26AE-421F-853E-21C0CF304389}" type="slidenum">
              <a:rPr lang="en-US" smtClean="0"/>
              <a:pPr>
                <a:defRPr/>
              </a:pPr>
              <a:t>41</a:t>
            </a:fld>
            <a:endParaRPr lang="en-US" b="0" dirty="0">
              <a:latin typeface="Times New Roman" pitchFamily="18" charset="0"/>
            </a:endParaRPr>
          </a:p>
        </p:txBody>
      </p:sp>
      <p:pic>
        <p:nvPicPr>
          <p:cNvPr id="2050" name="Picture 2" descr="L:\graphics\datas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5296614"/>
            <a:ext cx="1466850" cy="14144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ashq\root\dept\cbt\Library_ec\graphics\code_generic_nob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724" y="2451136"/>
            <a:ext cx="920991" cy="11319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43570" y="2645019"/>
            <a:ext cx="5390830" cy="3785652"/>
          </a:xfrm>
          <a:prstGeom prst="rect">
            <a:avLst/>
          </a:prstGeom>
          <a:noFill/>
        </p:spPr>
        <p:txBody>
          <a:bodyPr wrap="square" lIns="0" tIns="0" rIns="0" bIns="0" rtlCol="0">
            <a:spAutoFit/>
          </a:bodyPr>
          <a:lstStyle/>
          <a:p>
            <a:r>
              <a:rPr lang="en-US" dirty="0"/>
              <a:t>Scans the program for syntax errors; translates the program into machine language.</a:t>
            </a:r>
          </a:p>
          <a:p>
            <a:endParaRPr lang="en-US" dirty="0"/>
          </a:p>
          <a:p>
            <a:r>
              <a:rPr lang="en-US" dirty="0"/>
              <a:t>Creates the </a:t>
            </a:r>
            <a:r>
              <a:rPr lang="en-US" i="1" dirty="0"/>
              <a:t>program data vector</a:t>
            </a:r>
            <a:r>
              <a:rPr lang="en-US" dirty="0"/>
              <a:t> (</a:t>
            </a:r>
            <a:r>
              <a:rPr lang="en-US" i="1" dirty="0"/>
              <a:t>PDV</a:t>
            </a:r>
            <a:r>
              <a:rPr lang="en-US" dirty="0"/>
              <a:t>) to hold one observation.</a:t>
            </a:r>
          </a:p>
          <a:p>
            <a:endParaRPr lang="en-US" dirty="0"/>
          </a:p>
          <a:p>
            <a:endParaRPr lang="en-US" dirty="0"/>
          </a:p>
          <a:p>
            <a:r>
              <a:rPr lang="en-US" dirty="0"/>
              <a:t>Creates the descriptor portion of the output data set.</a:t>
            </a:r>
          </a:p>
        </p:txBody>
      </p:sp>
      <p:sp>
        <p:nvSpPr>
          <p:cNvPr id="10" name="Rectangle 9"/>
          <p:cNvSpPr/>
          <p:nvPr>
            <p:custDataLst>
              <p:tags r:id="rId1"/>
            </p:custDataLst>
          </p:nvPr>
        </p:nvSpPr>
        <p:spPr bwMode="auto">
          <a:xfrm>
            <a:off x="1765935" y="5431214"/>
            <a:ext cx="1097280" cy="182880"/>
          </a:xfrm>
          <a:prstGeom prst="rect">
            <a:avLst/>
          </a:prstGeom>
          <a:solidFill>
            <a:srgbClr val="00FF00">
              <a:alpha val="50000"/>
            </a:srgbClr>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pic>
        <p:nvPicPr>
          <p:cNvPr id="15" name="Picture 8" descr="L:\graphics\magnifierblu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371600" y="2645019"/>
            <a:ext cx="1281717" cy="9478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L:\graphics\sas_sessi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156824"/>
            <a:ext cx="1229591" cy="9351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graphics\arrow_swoop_r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2979" y="1248177"/>
            <a:ext cx="1028700" cy="7524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4202728922"/>
              </p:ext>
            </p:extLst>
          </p:nvPr>
        </p:nvGraphicFramePr>
        <p:xfrm>
          <a:off x="691995" y="3836928"/>
          <a:ext cx="2260600" cy="1057910"/>
        </p:xfrm>
        <a:graphic>
          <a:graphicData uri="http://schemas.openxmlformats.org/drawingml/2006/table">
            <a:tbl>
              <a:tblPr firstRow="1" bandRow="1">
                <a:tableStyleId>{5C22544A-7EE6-4342-B048-85BDC9FD1C3A}</a:tableStyleId>
              </a:tblPr>
              <a:tblGrid>
                <a:gridCol w="10795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 Salary</a:t>
                      </a: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extLst>
                  <a:ext uri="{0D108BD9-81ED-4DB2-BD59-A6C34878D82A}">
                    <a16:rowId xmlns:a16="http://schemas.microsoft.com/office/drawing/2014/main" val="10001"/>
                  </a:ext>
                </a:extLst>
              </a:tr>
              <a:tr h="346075">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71215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7"/>
          <p:cNvSpPr txBox="1">
            <a:spLocks noChangeArrowheads="1"/>
          </p:cNvSpPr>
          <p:nvPr/>
        </p:nvSpPr>
        <p:spPr bwMode="auto">
          <a:xfrm>
            <a:off x="1620062" y="1147154"/>
            <a:ext cx="5876925" cy="2271712"/>
          </a:xfrm>
          <a:prstGeom prst="rect">
            <a:avLst/>
          </a:prstGeom>
          <a:solidFill>
            <a:srgbClr val="FFFFFF"/>
          </a:solidFill>
          <a:ln w="38100" cmpd="sng">
            <a:solidFill>
              <a:schemeClr val="tx2"/>
            </a:solidFill>
            <a:miter lim="800000"/>
            <a:headEnd type="none" w="med" len="lg"/>
            <a:tailEnd type="none" w="med" len="lg"/>
          </a:ln>
          <a:extLst/>
        </p:spPr>
        <p:txBody>
          <a:bodyPr lIns="88900" tIns="88900" rIns="26670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20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20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20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20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2000" b="1" kern="0" dirty="0">
                <a:solidFill>
                  <a:srgbClr val="000000"/>
                </a:solidFill>
                <a:latin typeface="Courier New"/>
              </a:rPr>
              <a:t>   Bonus=Salary*.10;</a:t>
            </a:r>
          </a:p>
          <a:p>
            <a:pPr>
              <a:lnSpc>
                <a:spcPct val="85000"/>
              </a:lnSpc>
              <a:defRPr/>
            </a:pPr>
            <a:r>
              <a:rPr lang="en-US" sz="2000" b="1" dirty="0">
                <a:latin typeface="Courier New" pitchFamily="49" charset="0"/>
              </a:rPr>
              <a:t>   drop Employee_ID Gender Country</a:t>
            </a:r>
            <a:br>
              <a:rPr lang="en-US" sz="2000" b="1" dirty="0">
                <a:latin typeface="Courier New" pitchFamily="49" charset="0"/>
              </a:rPr>
            </a:br>
            <a:r>
              <a:rPr lang="en-US" sz="2000" b="1" dirty="0">
                <a:latin typeface="Courier New" pitchFamily="49" charset="0"/>
              </a:rPr>
              <a:t>        Birth_Date;</a:t>
            </a:r>
          </a:p>
          <a:p>
            <a:pPr eaLnBrk="1" fontAlgn="auto" hangingPunct="1">
              <a:lnSpc>
                <a:spcPct val="85000"/>
              </a:lnSpc>
              <a:spcBef>
                <a:spcPts val="0"/>
              </a:spcBef>
              <a:spcAft>
                <a:spcPts val="0"/>
              </a:spcAft>
              <a:defRPr/>
            </a:pPr>
            <a:r>
              <a:rPr lang="en-US" sz="2000" b="1" kern="0" dirty="0">
                <a:solidFill>
                  <a:srgbClr val="000000"/>
                </a:solidFill>
                <a:latin typeface="Courier New"/>
              </a:rPr>
              <a:t>run;</a:t>
            </a:r>
          </a:p>
        </p:txBody>
      </p:sp>
      <p:sp>
        <p:nvSpPr>
          <p:cNvPr id="60419" name="Rectangle 2"/>
          <p:cNvSpPr>
            <a:spLocks noGrp="1" noChangeArrowheads="1"/>
          </p:cNvSpPr>
          <p:nvPr>
            <p:ph type="title"/>
          </p:nvPr>
        </p:nvSpPr>
        <p:spPr/>
        <p:txBody>
          <a:bodyPr/>
          <a:lstStyle/>
          <a:p>
            <a:pPr eaLnBrk="1" hangingPunct="1"/>
            <a:r>
              <a:rPr lang="en-US" dirty="0"/>
              <a:t>Compilation</a:t>
            </a:r>
          </a:p>
        </p:txBody>
      </p:sp>
      <p:sp>
        <p:nvSpPr>
          <p:cNvPr id="6" name="Slide Number Placeholder 3"/>
          <p:cNvSpPr>
            <a:spLocks noGrp="1"/>
          </p:cNvSpPr>
          <p:nvPr>
            <p:ph type="sldNum" sz="quarter" idx="10"/>
          </p:nvPr>
        </p:nvSpPr>
        <p:spPr/>
        <p:txBody>
          <a:bodyPr/>
          <a:lstStyle/>
          <a:p>
            <a:pPr>
              <a:defRPr/>
            </a:pPr>
            <a:fld id="{E258EE1B-854B-4CD8-9C2A-218A703B73BA}" type="slidenum">
              <a:rPr lang="en-US"/>
              <a:pPr>
                <a:defRPr/>
              </a:pPr>
              <a:t>42</a:t>
            </a:fld>
            <a:endParaRPr lang="en-US" b="0" dirty="0">
              <a:latin typeface="Times New Roman" pitchFamily="18" charset="0"/>
            </a:endParaRPr>
          </a:p>
        </p:txBody>
      </p:sp>
      <p:sp>
        <p:nvSpPr>
          <p:cNvPr id="60421"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sp>
        <p:nvSpPr>
          <p:cNvPr id="60423" name="Rectangle 2"/>
          <p:cNvSpPr>
            <a:spLocks noChangeArrowheads="1"/>
          </p:cNvSpPr>
          <p:nvPr>
            <p:custDataLst>
              <p:tags r:id="rId1"/>
            </p:custDataLst>
          </p:nvPr>
        </p:nvSpPr>
        <p:spPr bwMode="auto">
          <a:xfrm>
            <a:off x="1699234" y="1236054"/>
            <a:ext cx="2849562" cy="2587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2"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p106d03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7"/>
          <p:cNvSpPr txBox="1">
            <a:spLocks noChangeArrowheads="1"/>
          </p:cNvSpPr>
          <p:nvPr/>
        </p:nvSpPr>
        <p:spPr bwMode="auto">
          <a:xfrm>
            <a:off x="1620062" y="1147154"/>
            <a:ext cx="5876925" cy="2271712"/>
          </a:xfrm>
          <a:prstGeom prst="rect">
            <a:avLst/>
          </a:prstGeom>
          <a:solidFill>
            <a:srgbClr val="FFFFFF"/>
          </a:solidFill>
          <a:ln w="38100" cmpd="sng">
            <a:solidFill>
              <a:schemeClr val="tx2"/>
            </a:solidFill>
            <a:miter lim="800000"/>
            <a:headEnd type="none" w="med" len="lg"/>
            <a:tailEnd type="none" w="med" len="lg"/>
          </a:ln>
          <a:extLst/>
        </p:spPr>
        <p:txBody>
          <a:bodyPr lIns="88900" tIns="88900" rIns="26670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20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20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20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20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2000" b="1" kern="0" dirty="0">
                <a:solidFill>
                  <a:srgbClr val="000000"/>
                </a:solidFill>
                <a:latin typeface="Courier New"/>
              </a:rPr>
              <a:t>   Bonus=Salary*.10;</a:t>
            </a:r>
          </a:p>
          <a:p>
            <a:pPr>
              <a:lnSpc>
                <a:spcPct val="85000"/>
              </a:lnSpc>
              <a:defRPr/>
            </a:pPr>
            <a:r>
              <a:rPr lang="en-US" sz="2000" b="1" dirty="0">
                <a:latin typeface="Courier New" pitchFamily="49" charset="0"/>
              </a:rPr>
              <a:t>   drop Employee_ID Gender Country</a:t>
            </a:r>
            <a:br>
              <a:rPr lang="en-US" sz="2000" b="1" dirty="0">
                <a:latin typeface="Courier New" pitchFamily="49" charset="0"/>
              </a:rPr>
            </a:br>
            <a:r>
              <a:rPr lang="en-US" sz="2000" b="1" dirty="0">
                <a:latin typeface="Courier New" pitchFamily="49" charset="0"/>
              </a:rPr>
              <a:t>        Birth_Date;</a:t>
            </a:r>
          </a:p>
          <a:p>
            <a:pPr eaLnBrk="1" fontAlgn="auto" hangingPunct="1">
              <a:lnSpc>
                <a:spcPct val="85000"/>
              </a:lnSpc>
              <a:spcBef>
                <a:spcPts val="0"/>
              </a:spcBef>
              <a:spcAft>
                <a:spcPts val="0"/>
              </a:spcAft>
              <a:defRPr/>
            </a:pPr>
            <a:r>
              <a:rPr lang="en-US" sz="2000" b="1" kern="0" dirty="0">
                <a:solidFill>
                  <a:srgbClr val="000000"/>
                </a:solidFill>
                <a:latin typeface="Courier New"/>
              </a:rPr>
              <a:t>run;</a:t>
            </a:r>
          </a:p>
        </p:txBody>
      </p:sp>
      <p:sp>
        <p:nvSpPr>
          <p:cNvPr id="61442" name="Rectangle 2"/>
          <p:cNvSpPr>
            <a:spLocks noGrp="1" noChangeArrowheads="1"/>
          </p:cNvSpPr>
          <p:nvPr>
            <p:ph type="title"/>
          </p:nvPr>
        </p:nvSpPr>
        <p:spPr/>
        <p:txBody>
          <a:bodyPr/>
          <a:lstStyle/>
          <a:p>
            <a:pPr eaLnBrk="1" hangingPunct="1"/>
            <a:r>
              <a:rPr lang="en-US" dirty="0"/>
              <a:t>Compilation</a:t>
            </a:r>
          </a:p>
        </p:txBody>
      </p:sp>
      <p:sp>
        <p:nvSpPr>
          <p:cNvPr id="119" name="Slide Number Placeholder 3"/>
          <p:cNvSpPr>
            <a:spLocks noGrp="1"/>
          </p:cNvSpPr>
          <p:nvPr>
            <p:ph type="sldNum" sz="quarter" idx="10"/>
          </p:nvPr>
        </p:nvSpPr>
        <p:spPr/>
        <p:txBody>
          <a:bodyPr/>
          <a:lstStyle/>
          <a:p>
            <a:pPr>
              <a:defRPr/>
            </a:pPr>
            <a:fld id="{7F751853-9FD4-49C1-B9C5-569EF164F8C4}" type="slidenum">
              <a:rPr lang="en-US"/>
              <a:pPr>
                <a:defRPr/>
              </a:pPr>
              <a:t>43</a:t>
            </a:fld>
            <a:endParaRPr lang="en-US" b="0" dirty="0">
              <a:latin typeface="Times New Roman" pitchFamily="18" charset="0"/>
            </a:endParaRPr>
          </a:p>
        </p:txBody>
      </p:sp>
      <p:graphicFrame>
        <p:nvGraphicFramePr>
          <p:cNvPr id="429590" name="Group 534"/>
          <p:cNvGraphicFramePr>
            <a:graphicFrameLocks noGrp="1"/>
          </p:cNvGraphicFramePr>
          <p:nvPr>
            <p:extLst>
              <p:ext uri="{D42A27DB-BD31-4B8C-83A1-F6EECF244321}">
                <p14:modId xmlns:p14="http://schemas.microsoft.com/office/powerpoint/2010/main" val="3164525656"/>
              </p:ext>
            </p:extLst>
          </p:nvPr>
        </p:nvGraphicFramePr>
        <p:xfrm>
          <a:off x="203200" y="4291013"/>
          <a:ext cx="4622800" cy="1339851"/>
        </p:xfrm>
        <a:graphic>
          <a:graphicData uri="http://schemas.openxmlformats.org/drawingml/2006/table">
            <a:tbl>
              <a:tblPr/>
              <a:tblGrid>
                <a:gridCol w="15113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tblGrid>
              <a:tr h="365951">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60381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$ 2</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Birth_Date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7008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1484" name="Rectangle 1"/>
          <p:cNvSpPr>
            <a:spLocks noChangeArrowheads="1"/>
          </p:cNvSpPr>
          <p:nvPr>
            <p:custDataLst>
              <p:tags r:id="rId1"/>
            </p:custDataLst>
          </p:nvPr>
        </p:nvSpPr>
        <p:spPr bwMode="auto">
          <a:xfrm>
            <a:off x="2180616" y="1467256"/>
            <a:ext cx="2380272" cy="2587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graphicFrame>
        <p:nvGraphicFramePr>
          <p:cNvPr id="8" name="Group 533"/>
          <p:cNvGraphicFramePr>
            <a:graphicFrameLocks noGrp="1"/>
          </p:cNvGraphicFramePr>
          <p:nvPr>
            <p:extLst>
              <p:ext uri="{D42A27DB-BD31-4B8C-83A1-F6EECF244321}">
                <p14:modId xmlns:p14="http://schemas.microsoft.com/office/powerpoint/2010/main" val="2293309002"/>
              </p:ext>
            </p:extLst>
          </p:nvPr>
        </p:nvGraphicFramePr>
        <p:xfrm>
          <a:off x="192088" y="3214688"/>
          <a:ext cx="8736012" cy="1316037"/>
        </p:xfrm>
        <a:graphic>
          <a:graphicData uri="http://schemas.openxmlformats.org/drawingml/2006/table">
            <a:tbl>
              <a:tblPr/>
              <a:tblGrid>
                <a:gridCol w="1681162">
                  <a:extLst>
                    <a:ext uri="{9D8B030D-6E8A-4147-A177-3AD203B41FA5}">
                      <a16:colId xmlns:a16="http://schemas.microsoft.com/office/drawing/2014/main" val="20000"/>
                    </a:ext>
                  </a:extLst>
                </a:gridCol>
                <a:gridCol w="1544638">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998538">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2105025">
                  <a:extLst>
                    <a:ext uri="{9D8B030D-6E8A-4147-A177-3AD203B41FA5}">
                      <a16:colId xmlns:a16="http://schemas.microsoft.com/office/drawing/2014/main" val="20005"/>
                    </a:ext>
                  </a:extLst>
                </a:gridCol>
              </a:tblGrid>
              <a:tr h="36595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PDV</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382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$ 12 </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Last_Name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$ 18</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$ 25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25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9"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7"/>
          <p:cNvSpPr txBox="1">
            <a:spLocks noChangeArrowheads="1"/>
          </p:cNvSpPr>
          <p:nvPr/>
        </p:nvSpPr>
        <p:spPr bwMode="auto">
          <a:xfrm>
            <a:off x="1620062" y="1147154"/>
            <a:ext cx="5876925" cy="2271712"/>
          </a:xfrm>
          <a:prstGeom prst="rect">
            <a:avLst/>
          </a:prstGeom>
          <a:solidFill>
            <a:srgbClr val="FFFFFF"/>
          </a:solidFill>
          <a:ln w="38100" cmpd="sng">
            <a:solidFill>
              <a:schemeClr val="tx2"/>
            </a:solidFill>
            <a:miter lim="800000"/>
            <a:headEnd type="none" w="med" len="lg"/>
            <a:tailEnd type="none" w="med" len="lg"/>
          </a:ln>
          <a:extLst/>
        </p:spPr>
        <p:txBody>
          <a:bodyPr lIns="88900" tIns="88900" rIns="26670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20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20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20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20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2000" b="1" kern="0" dirty="0">
                <a:solidFill>
                  <a:srgbClr val="000000"/>
                </a:solidFill>
                <a:latin typeface="Courier New"/>
              </a:rPr>
              <a:t>   Bonus=Salary*.10;</a:t>
            </a:r>
          </a:p>
          <a:p>
            <a:pPr>
              <a:lnSpc>
                <a:spcPct val="85000"/>
              </a:lnSpc>
              <a:defRPr/>
            </a:pPr>
            <a:r>
              <a:rPr lang="en-US" sz="2000" b="1" dirty="0">
                <a:latin typeface="Courier New" pitchFamily="49" charset="0"/>
              </a:rPr>
              <a:t>   drop Employee_ID Gender Country</a:t>
            </a:r>
            <a:br>
              <a:rPr lang="en-US" sz="2000" b="1" dirty="0">
                <a:latin typeface="Courier New" pitchFamily="49" charset="0"/>
              </a:rPr>
            </a:br>
            <a:r>
              <a:rPr lang="en-US" sz="2000" b="1" dirty="0">
                <a:latin typeface="Courier New" pitchFamily="49" charset="0"/>
              </a:rPr>
              <a:t>        Birth_Date;</a:t>
            </a:r>
          </a:p>
          <a:p>
            <a:pPr eaLnBrk="1" fontAlgn="auto" hangingPunct="1">
              <a:lnSpc>
                <a:spcPct val="85000"/>
              </a:lnSpc>
              <a:spcBef>
                <a:spcPts val="0"/>
              </a:spcBef>
              <a:spcAft>
                <a:spcPts val="0"/>
              </a:spcAft>
              <a:defRPr/>
            </a:pPr>
            <a:r>
              <a:rPr lang="en-US" sz="2000" b="1" kern="0" dirty="0">
                <a:solidFill>
                  <a:srgbClr val="000000"/>
                </a:solidFill>
                <a:latin typeface="Courier New"/>
              </a:rPr>
              <a:t>run;</a:t>
            </a:r>
          </a:p>
        </p:txBody>
      </p:sp>
      <p:sp>
        <p:nvSpPr>
          <p:cNvPr id="62466" name="Rectangle 2"/>
          <p:cNvSpPr>
            <a:spLocks noGrp="1" noChangeArrowheads="1"/>
          </p:cNvSpPr>
          <p:nvPr>
            <p:ph type="title"/>
          </p:nvPr>
        </p:nvSpPr>
        <p:spPr/>
        <p:txBody>
          <a:bodyPr/>
          <a:lstStyle/>
          <a:p>
            <a:pPr eaLnBrk="1" hangingPunct="1"/>
            <a:r>
              <a:rPr lang="en-US" dirty="0"/>
              <a:t>Compilation</a:t>
            </a:r>
          </a:p>
        </p:txBody>
      </p:sp>
      <p:sp>
        <p:nvSpPr>
          <p:cNvPr id="119" name="Slide Number Placeholder 3"/>
          <p:cNvSpPr>
            <a:spLocks noGrp="1"/>
          </p:cNvSpPr>
          <p:nvPr>
            <p:ph type="sldNum" sz="quarter" idx="10"/>
          </p:nvPr>
        </p:nvSpPr>
        <p:spPr/>
        <p:txBody>
          <a:bodyPr/>
          <a:lstStyle/>
          <a:p>
            <a:pPr>
              <a:defRPr/>
            </a:pPr>
            <a:fld id="{59938240-DEDE-4A85-85F9-B1B8CA7F76DC}" type="slidenum">
              <a:rPr lang="en-US"/>
              <a:pPr>
                <a:defRPr/>
              </a:pPr>
              <a:t>44</a:t>
            </a:fld>
            <a:endParaRPr lang="en-US" b="0" dirty="0">
              <a:latin typeface="Times New Roman" pitchFamily="18" charset="0"/>
            </a:endParaRPr>
          </a:p>
        </p:txBody>
      </p:sp>
      <p:graphicFrame>
        <p:nvGraphicFramePr>
          <p:cNvPr id="429589" name="Group 533"/>
          <p:cNvGraphicFramePr>
            <a:graphicFrameLocks noGrp="1"/>
          </p:cNvGraphicFramePr>
          <p:nvPr>
            <p:extLst>
              <p:ext uri="{D42A27DB-BD31-4B8C-83A1-F6EECF244321}">
                <p14:modId xmlns:p14="http://schemas.microsoft.com/office/powerpoint/2010/main" val="2817991532"/>
              </p:ext>
            </p:extLst>
          </p:nvPr>
        </p:nvGraphicFramePr>
        <p:xfrm>
          <a:off x="192088" y="3214688"/>
          <a:ext cx="8736012" cy="1316037"/>
        </p:xfrm>
        <a:graphic>
          <a:graphicData uri="http://schemas.openxmlformats.org/drawingml/2006/table">
            <a:tbl>
              <a:tblPr/>
              <a:tblGrid>
                <a:gridCol w="1681162">
                  <a:extLst>
                    <a:ext uri="{9D8B030D-6E8A-4147-A177-3AD203B41FA5}">
                      <a16:colId xmlns:a16="http://schemas.microsoft.com/office/drawing/2014/main" val="20000"/>
                    </a:ext>
                  </a:extLst>
                </a:gridCol>
                <a:gridCol w="1544638">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998538">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2105025">
                  <a:extLst>
                    <a:ext uri="{9D8B030D-6E8A-4147-A177-3AD203B41FA5}">
                      <a16:colId xmlns:a16="http://schemas.microsoft.com/office/drawing/2014/main" val="20005"/>
                    </a:ext>
                  </a:extLst>
                </a:gridCol>
              </a:tblGrid>
              <a:tr h="36595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PDV</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382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$ 12 </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Last_Name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$ 18</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$ 25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25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429590" name="Group 534"/>
          <p:cNvGraphicFramePr>
            <a:graphicFrameLocks noGrp="1"/>
          </p:cNvGraphicFramePr>
          <p:nvPr>
            <p:extLst>
              <p:ext uri="{D42A27DB-BD31-4B8C-83A1-F6EECF244321}">
                <p14:modId xmlns:p14="http://schemas.microsoft.com/office/powerpoint/2010/main" val="2874056083"/>
              </p:ext>
            </p:extLst>
          </p:nvPr>
        </p:nvGraphicFramePr>
        <p:xfrm>
          <a:off x="203200" y="4291013"/>
          <a:ext cx="6048376" cy="1339851"/>
        </p:xfrm>
        <a:graphic>
          <a:graphicData uri="http://schemas.openxmlformats.org/drawingml/2006/table">
            <a:tbl>
              <a:tblPr/>
              <a:tblGrid>
                <a:gridCol w="1510594">
                  <a:extLst>
                    <a:ext uri="{9D8B030D-6E8A-4147-A177-3AD203B41FA5}">
                      <a16:colId xmlns:a16="http://schemas.microsoft.com/office/drawing/2014/main" val="20000"/>
                    </a:ext>
                  </a:extLst>
                </a:gridCol>
                <a:gridCol w="1624638">
                  <a:extLst>
                    <a:ext uri="{9D8B030D-6E8A-4147-A177-3AD203B41FA5}">
                      <a16:colId xmlns:a16="http://schemas.microsoft.com/office/drawing/2014/main" val="20001"/>
                    </a:ext>
                  </a:extLst>
                </a:gridCol>
                <a:gridCol w="1479879">
                  <a:extLst>
                    <a:ext uri="{9D8B030D-6E8A-4147-A177-3AD203B41FA5}">
                      <a16:colId xmlns:a16="http://schemas.microsoft.com/office/drawing/2014/main" val="20002"/>
                    </a:ext>
                  </a:extLst>
                </a:gridCol>
                <a:gridCol w="1433265">
                  <a:extLst>
                    <a:ext uri="{9D8B030D-6E8A-4147-A177-3AD203B41FA5}">
                      <a16:colId xmlns:a16="http://schemas.microsoft.com/office/drawing/2014/main" val="20003"/>
                    </a:ext>
                  </a:extLst>
                </a:gridCol>
              </a:tblGrid>
              <a:tr h="365951">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mn-lt"/>
                      </a:endParaRP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60381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$ 2</a:t>
                      </a: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Birth_Date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7008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mn-lt"/>
                      </a:endParaRP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mn-lt"/>
                      </a:endParaRP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mn-lt"/>
                      </a:endParaRP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mn-lt"/>
                      </a:endParaRP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2511" name="Rectangle 7"/>
          <p:cNvSpPr>
            <a:spLocks noChangeArrowheads="1"/>
          </p:cNvSpPr>
          <p:nvPr>
            <p:custDataLst>
              <p:tags r:id="rId1"/>
            </p:custDataLst>
          </p:nvPr>
        </p:nvSpPr>
        <p:spPr bwMode="auto">
          <a:xfrm>
            <a:off x="2180616" y="2274315"/>
            <a:ext cx="2597150" cy="2587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8"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sp>
        <p:nvSpPr>
          <p:cNvPr id="2" name="Right Arrow 1"/>
          <p:cNvSpPr/>
          <p:nvPr/>
        </p:nvSpPr>
        <p:spPr bwMode="auto">
          <a:xfrm rot="16200000">
            <a:off x="5342636" y="5779262"/>
            <a:ext cx="482600" cy="444500"/>
          </a:xfrm>
          <a:prstGeom prst="rightArrow">
            <a:avLst>
              <a:gd name="adj1" fmla="val 49000"/>
              <a:gd name="adj2" fmla="val 40000"/>
            </a:avLst>
          </a:prstGeom>
          <a:solidFill>
            <a:srgbClr val="FF000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7"/>
          <p:cNvSpPr txBox="1">
            <a:spLocks noChangeArrowheads="1"/>
          </p:cNvSpPr>
          <p:nvPr/>
        </p:nvSpPr>
        <p:spPr bwMode="auto">
          <a:xfrm>
            <a:off x="1620062" y="1147154"/>
            <a:ext cx="5876925" cy="2271712"/>
          </a:xfrm>
          <a:prstGeom prst="rect">
            <a:avLst/>
          </a:prstGeom>
          <a:solidFill>
            <a:srgbClr val="FFFFFF"/>
          </a:solidFill>
          <a:ln w="38100" cmpd="sng">
            <a:solidFill>
              <a:schemeClr val="tx2"/>
            </a:solidFill>
            <a:miter lim="800000"/>
            <a:headEnd type="none" w="med" len="lg"/>
            <a:tailEnd type="none" w="med" len="lg"/>
          </a:ln>
          <a:extLst/>
        </p:spPr>
        <p:txBody>
          <a:bodyPr lIns="88900" tIns="88900" rIns="26670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20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20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20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20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2000" b="1" kern="0" dirty="0">
                <a:solidFill>
                  <a:srgbClr val="000000"/>
                </a:solidFill>
                <a:latin typeface="Courier New"/>
              </a:rPr>
              <a:t>   Bonus=Salary*.10;</a:t>
            </a:r>
          </a:p>
          <a:p>
            <a:pPr>
              <a:lnSpc>
                <a:spcPct val="85000"/>
              </a:lnSpc>
              <a:defRPr/>
            </a:pPr>
            <a:r>
              <a:rPr lang="en-US" sz="2000" b="1" dirty="0">
                <a:latin typeface="Courier New" pitchFamily="49" charset="0"/>
              </a:rPr>
              <a:t>   drop Employee_ID Gender Country</a:t>
            </a:r>
            <a:br>
              <a:rPr lang="en-US" sz="2000" b="1" dirty="0">
                <a:latin typeface="Courier New" pitchFamily="49" charset="0"/>
              </a:rPr>
            </a:br>
            <a:r>
              <a:rPr lang="en-US" sz="2000" b="1" dirty="0">
                <a:latin typeface="Courier New" pitchFamily="49" charset="0"/>
              </a:rPr>
              <a:t>        Birth_Date;</a:t>
            </a:r>
          </a:p>
          <a:p>
            <a:pPr eaLnBrk="1" fontAlgn="auto" hangingPunct="1">
              <a:lnSpc>
                <a:spcPct val="85000"/>
              </a:lnSpc>
              <a:spcBef>
                <a:spcPts val="0"/>
              </a:spcBef>
              <a:spcAft>
                <a:spcPts val="0"/>
              </a:spcAft>
              <a:defRPr/>
            </a:pPr>
            <a:r>
              <a:rPr lang="en-US" sz="2000" b="1" kern="0" dirty="0">
                <a:solidFill>
                  <a:srgbClr val="000000"/>
                </a:solidFill>
                <a:latin typeface="Courier New"/>
              </a:rPr>
              <a:t>run;</a:t>
            </a:r>
          </a:p>
        </p:txBody>
      </p:sp>
      <p:sp>
        <p:nvSpPr>
          <p:cNvPr id="63490" name="Rectangle 2"/>
          <p:cNvSpPr>
            <a:spLocks noGrp="1" noChangeArrowheads="1"/>
          </p:cNvSpPr>
          <p:nvPr>
            <p:ph type="title"/>
          </p:nvPr>
        </p:nvSpPr>
        <p:spPr/>
        <p:txBody>
          <a:bodyPr/>
          <a:lstStyle/>
          <a:p>
            <a:pPr eaLnBrk="1" hangingPunct="1"/>
            <a:r>
              <a:rPr lang="en-US" dirty="0"/>
              <a:t>Compilation</a:t>
            </a:r>
          </a:p>
        </p:txBody>
      </p:sp>
      <p:sp>
        <p:nvSpPr>
          <p:cNvPr id="119" name="Slide Number Placeholder 3"/>
          <p:cNvSpPr>
            <a:spLocks noGrp="1"/>
          </p:cNvSpPr>
          <p:nvPr>
            <p:ph type="sldNum" sz="quarter" idx="10"/>
          </p:nvPr>
        </p:nvSpPr>
        <p:spPr/>
        <p:txBody>
          <a:bodyPr/>
          <a:lstStyle/>
          <a:p>
            <a:pPr>
              <a:defRPr/>
            </a:pPr>
            <a:fld id="{4A4F1EE2-C3C4-4E7A-A430-E3033B50B468}" type="slidenum">
              <a:rPr lang="en-US"/>
              <a:pPr>
                <a:defRPr/>
              </a:pPr>
              <a:t>45</a:t>
            </a:fld>
            <a:endParaRPr lang="en-US" b="0" dirty="0">
              <a:latin typeface="Times New Roman" pitchFamily="18" charset="0"/>
            </a:endParaRPr>
          </a:p>
        </p:txBody>
      </p:sp>
      <p:graphicFrame>
        <p:nvGraphicFramePr>
          <p:cNvPr id="429589" name="Group 533"/>
          <p:cNvGraphicFramePr>
            <a:graphicFrameLocks noGrp="1"/>
          </p:cNvGraphicFramePr>
          <p:nvPr>
            <p:extLst>
              <p:ext uri="{D42A27DB-BD31-4B8C-83A1-F6EECF244321}">
                <p14:modId xmlns:p14="http://schemas.microsoft.com/office/powerpoint/2010/main" val="3408242825"/>
              </p:ext>
            </p:extLst>
          </p:nvPr>
        </p:nvGraphicFramePr>
        <p:xfrm>
          <a:off x="192088" y="3214688"/>
          <a:ext cx="8736012" cy="1316037"/>
        </p:xfrm>
        <a:graphic>
          <a:graphicData uri="http://schemas.openxmlformats.org/drawingml/2006/table">
            <a:tbl>
              <a:tblPr/>
              <a:tblGrid>
                <a:gridCol w="1681162">
                  <a:extLst>
                    <a:ext uri="{9D8B030D-6E8A-4147-A177-3AD203B41FA5}">
                      <a16:colId xmlns:a16="http://schemas.microsoft.com/office/drawing/2014/main" val="20000"/>
                    </a:ext>
                  </a:extLst>
                </a:gridCol>
                <a:gridCol w="1544638">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998538">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2105025">
                  <a:extLst>
                    <a:ext uri="{9D8B030D-6E8A-4147-A177-3AD203B41FA5}">
                      <a16:colId xmlns:a16="http://schemas.microsoft.com/office/drawing/2014/main" val="20005"/>
                    </a:ext>
                  </a:extLst>
                </a:gridCol>
              </a:tblGrid>
              <a:tr h="36595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PDV</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382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$ 12 </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Last_Name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$ 18</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$ 25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25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429590" name="Group 534"/>
          <p:cNvGraphicFramePr>
            <a:graphicFrameLocks noGrp="1"/>
          </p:cNvGraphicFramePr>
          <p:nvPr>
            <p:extLst>
              <p:ext uri="{D42A27DB-BD31-4B8C-83A1-F6EECF244321}">
                <p14:modId xmlns:p14="http://schemas.microsoft.com/office/powerpoint/2010/main" val="2641313644"/>
              </p:ext>
            </p:extLst>
          </p:nvPr>
        </p:nvGraphicFramePr>
        <p:xfrm>
          <a:off x="203200" y="4291013"/>
          <a:ext cx="6048376" cy="1339851"/>
        </p:xfrm>
        <a:graphic>
          <a:graphicData uri="http://schemas.openxmlformats.org/drawingml/2006/table">
            <a:tbl>
              <a:tblPr/>
              <a:tblGrid>
                <a:gridCol w="1510594">
                  <a:extLst>
                    <a:ext uri="{9D8B030D-6E8A-4147-A177-3AD203B41FA5}">
                      <a16:colId xmlns:a16="http://schemas.microsoft.com/office/drawing/2014/main" val="20000"/>
                    </a:ext>
                  </a:extLst>
                </a:gridCol>
                <a:gridCol w="1624638">
                  <a:extLst>
                    <a:ext uri="{9D8B030D-6E8A-4147-A177-3AD203B41FA5}">
                      <a16:colId xmlns:a16="http://schemas.microsoft.com/office/drawing/2014/main" val="20001"/>
                    </a:ext>
                  </a:extLst>
                </a:gridCol>
                <a:gridCol w="1479879">
                  <a:extLst>
                    <a:ext uri="{9D8B030D-6E8A-4147-A177-3AD203B41FA5}">
                      <a16:colId xmlns:a16="http://schemas.microsoft.com/office/drawing/2014/main" val="20002"/>
                    </a:ext>
                  </a:extLst>
                </a:gridCol>
                <a:gridCol w="1433265">
                  <a:extLst>
                    <a:ext uri="{9D8B030D-6E8A-4147-A177-3AD203B41FA5}">
                      <a16:colId xmlns:a16="http://schemas.microsoft.com/office/drawing/2014/main" val="20003"/>
                    </a:ext>
                  </a:extLst>
                </a:gridCol>
              </a:tblGrid>
              <a:tr h="365951">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mn-lt"/>
                      </a:endParaRP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60381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$ 2</a:t>
                      </a: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Birth_Date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7008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mn-lt"/>
                      </a:endParaRP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mn-lt"/>
                      </a:endParaRP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mn-lt"/>
                      </a:endParaRP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mn-lt"/>
                      </a:endParaRP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3539" name="Rectangle 3"/>
          <p:cNvSpPr>
            <a:spLocks noChangeArrowheads="1"/>
          </p:cNvSpPr>
          <p:nvPr>
            <p:custDataLst>
              <p:tags r:id="rId1"/>
            </p:custDataLst>
          </p:nvPr>
        </p:nvSpPr>
        <p:spPr bwMode="auto">
          <a:xfrm>
            <a:off x="2131976" y="2523350"/>
            <a:ext cx="4876800" cy="2587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63540" name="Rectangle 6"/>
          <p:cNvSpPr>
            <a:spLocks noChangeArrowheads="1"/>
          </p:cNvSpPr>
          <p:nvPr>
            <p:custDataLst>
              <p:tags r:id="rId2"/>
            </p:custDataLst>
          </p:nvPr>
        </p:nvSpPr>
        <p:spPr bwMode="auto">
          <a:xfrm>
            <a:off x="2893976" y="2782112"/>
            <a:ext cx="1676400" cy="2587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17"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64" y="3849624"/>
            <a:ext cx="353599" cy="323116"/>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1148" y="3849624"/>
            <a:ext cx="353599" cy="323116"/>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856" y="4928616"/>
            <a:ext cx="353599" cy="323116"/>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0664" y="4940808"/>
            <a:ext cx="353599" cy="32311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7"/>
          <p:cNvSpPr txBox="1">
            <a:spLocks noChangeArrowheads="1"/>
          </p:cNvSpPr>
          <p:nvPr/>
        </p:nvSpPr>
        <p:spPr bwMode="auto">
          <a:xfrm>
            <a:off x="1620062" y="1147154"/>
            <a:ext cx="5876925" cy="2271712"/>
          </a:xfrm>
          <a:prstGeom prst="rect">
            <a:avLst/>
          </a:prstGeom>
          <a:solidFill>
            <a:srgbClr val="FFFFFF"/>
          </a:solidFill>
          <a:ln w="38100" cmpd="sng">
            <a:solidFill>
              <a:schemeClr val="tx2"/>
            </a:solidFill>
            <a:miter lim="800000"/>
            <a:headEnd type="none" w="med" len="lg"/>
            <a:tailEnd type="none" w="med" len="lg"/>
          </a:ln>
          <a:extLst/>
        </p:spPr>
        <p:txBody>
          <a:bodyPr lIns="88900" tIns="88900" rIns="26670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20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20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20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20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2000" b="1" kern="0" dirty="0">
                <a:solidFill>
                  <a:srgbClr val="000000"/>
                </a:solidFill>
                <a:latin typeface="Courier New"/>
              </a:rPr>
              <a:t>   Bonus=Salary*.10;</a:t>
            </a:r>
          </a:p>
          <a:p>
            <a:pPr>
              <a:lnSpc>
                <a:spcPct val="85000"/>
              </a:lnSpc>
              <a:defRPr/>
            </a:pPr>
            <a:r>
              <a:rPr lang="en-US" sz="2000" b="1" dirty="0">
                <a:latin typeface="Courier New" pitchFamily="49" charset="0"/>
              </a:rPr>
              <a:t>   drop Employee_ID Gender Country</a:t>
            </a:r>
            <a:br>
              <a:rPr lang="en-US" sz="2000" b="1" dirty="0">
                <a:latin typeface="Courier New" pitchFamily="49" charset="0"/>
              </a:rPr>
            </a:br>
            <a:r>
              <a:rPr lang="en-US" sz="2000" b="1" dirty="0">
                <a:latin typeface="Courier New" pitchFamily="49" charset="0"/>
              </a:rPr>
              <a:t>        Birth_Date;</a:t>
            </a:r>
          </a:p>
          <a:p>
            <a:pPr eaLnBrk="1" fontAlgn="auto" hangingPunct="1">
              <a:lnSpc>
                <a:spcPct val="85000"/>
              </a:lnSpc>
              <a:spcBef>
                <a:spcPts val="0"/>
              </a:spcBef>
              <a:spcAft>
                <a:spcPts val="0"/>
              </a:spcAft>
              <a:defRPr/>
            </a:pPr>
            <a:r>
              <a:rPr lang="en-US" sz="2000" b="1" kern="0" dirty="0">
                <a:solidFill>
                  <a:srgbClr val="000000"/>
                </a:solidFill>
                <a:latin typeface="Courier New"/>
              </a:rPr>
              <a:t>run;</a:t>
            </a:r>
          </a:p>
        </p:txBody>
      </p:sp>
      <p:sp>
        <p:nvSpPr>
          <p:cNvPr id="64514" name="Rectangle 2"/>
          <p:cNvSpPr>
            <a:spLocks noGrp="1" noChangeArrowheads="1"/>
          </p:cNvSpPr>
          <p:nvPr>
            <p:ph type="title"/>
          </p:nvPr>
        </p:nvSpPr>
        <p:spPr/>
        <p:txBody>
          <a:bodyPr/>
          <a:lstStyle/>
          <a:p>
            <a:pPr eaLnBrk="1" hangingPunct="1"/>
            <a:r>
              <a:rPr lang="en-US" dirty="0"/>
              <a:t>Compilation</a:t>
            </a:r>
          </a:p>
        </p:txBody>
      </p:sp>
      <p:sp>
        <p:nvSpPr>
          <p:cNvPr id="119" name="Slide Number Placeholder 3"/>
          <p:cNvSpPr>
            <a:spLocks noGrp="1"/>
          </p:cNvSpPr>
          <p:nvPr>
            <p:ph type="sldNum" sz="quarter" idx="10"/>
          </p:nvPr>
        </p:nvSpPr>
        <p:spPr/>
        <p:txBody>
          <a:bodyPr/>
          <a:lstStyle/>
          <a:p>
            <a:pPr>
              <a:defRPr/>
            </a:pPr>
            <a:fld id="{367C94F6-3A50-412B-AB18-EB3386739EEF}" type="slidenum">
              <a:rPr lang="en-US"/>
              <a:pPr>
                <a:defRPr/>
              </a:pPr>
              <a:t>46</a:t>
            </a:fld>
            <a:endParaRPr lang="en-US" b="0" dirty="0">
              <a:latin typeface="Times New Roman" pitchFamily="18" charset="0"/>
            </a:endParaRPr>
          </a:p>
        </p:txBody>
      </p:sp>
      <p:sp>
        <p:nvSpPr>
          <p:cNvPr id="64562" name="Rectangle 1"/>
          <p:cNvSpPr>
            <a:spLocks noChangeArrowheads="1"/>
          </p:cNvSpPr>
          <p:nvPr>
            <p:custDataLst>
              <p:tags r:id="rId1"/>
            </p:custDataLst>
          </p:nvPr>
        </p:nvSpPr>
        <p:spPr bwMode="auto">
          <a:xfrm>
            <a:off x="1733144" y="3040875"/>
            <a:ext cx="609600" cy="2587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64580" name="TextBox 5"/>
          <p:cNvSpPr txBox="1">
            <a:spLocks noChangeArrowheads="1"/>
          </p:cNvSpPr>
          <p:nvPr/>
        </p:nvSpPr>
        <p:spPr bwMode="auto">
          <a:xfrm>
            <a:off x="333375" y="5718175"/>
            <a:ext cx="487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dirty="0"/>
              <a:t>Descriptor Portion of </a:t>
            </a:r>
            <a:r>
              <a:rPr lang="en-US" sz="2000" b="1" dirty="0"/>
              <a:t>work.subset1</a:t>
            </a:r>
          </a:p>
        </p:txBody>
      </p:sp>
      <p:graphicFrame>
        <p:nvGraphicFramePr>
          <p:cNvPr id="19" name="Group 533"/>
          <p:cNvGraphicFramePr>
            <a:graphicFrameLocks noGrp="1"/>
          </p:cNvGraphicFramePr>
          <p:nvPr>
            <p:extLst>
              <p:ext uri="{D42A27DB-BD31-4B8C-83A1-F6EECF244321}">
                <p14:modId xmlns:p14="http://schemas.microsoft.com/office/powerpoint/2010/main" val="4183914852"/>
              </p:ext>
            </p:extLst>
          </p:nvPr>
        </p:nvGraphicFramePr>
        <p:xfrm>
          <a:off x="192088" y="3214688"/>
          <a:ext cx="8736012" cy="1316037"/>
        </p:xfrm>
        <a:graphic>
          <a:graphicData uri="http://schemas.openxmlformats.org/drawingml/2006/table">
            <a:tbl>
              <a:tblPr/>
              <a:tblGrid>
                <a:gridCol w="1681162">
                  <a:extLst>
                    <a:ext uri="{9D8B030D-6E8A-4147-A177-3AD203B41FA5}">
                      <a16:colId xmlns:a16="http://schemas.microsoft.com/office/drawing/2014/main" val="20000"/>
                    </a:ext>
                  </a:extLst>
                </a:gridCol>
                <a:gridCol w="1544638">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998538">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2105025">
                  <a:extLst>
                    <a:ext uri="{9D8B030D-6E8A-4147-A177-3AD203B41FA5}">
                      <a16:colId xmlns:a16="http://schemas.microsoft.com/office/drawing/2014/main" val="20005"/>
                    </a:ext>
                  </a:extLst>
                </a:gridCol>
              </a:tblGrid>
              <a:tr h="36595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PDV</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382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$ 12 </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Last_Name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$ 18</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$ 25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25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20" name="Group 534"/>
          <p:cNvGraphicFramePr>
            <a:graphicFrameLocks noGrp="1"/>
          </p:cNvGraphicFramePr>
          <p:nvPr>
            <p:extLst>
              <p:ext uri="{D42A27DB-BD31-4B8C-83A1-F6EECF244321}">
                <p14:modId xmlns:p14="http://schemas.microsoft.com/office/powerpoint/2010/main" val="334341351"/>
              </p:ext>
            </p:extLst>
          </p:nvPr>
        </p:nvGraphicFramePr>
        <p:xfrm>
          <a:off x="203200" y="4291013"/>
          <a:ext cx="6048376" cy="1339851"/>
        </p:xfrm>
        <a:graphic>
          <a:graphicData uri="http://schemas.openxmlformats.org/drawingml/2006/table">
            <a:tbl>
              <a:tblPr/>
              <a:tblGrid>
                <a:gridCol w="1510594">
                  <a:extLst>
                    <a:ext uri="{9D8B030D-6E8A-4147-A177-3AD203B41FA5}">
                      <a16:colId xmlns:a16="http://schemas.microsoft.com/office/drawing/2014/main" val="20000"/>
                    </a:ext>
                  </a:extLst>
                </a:gridCol>
                <a:gridCol w="1624638">
                  <a:extLst>
                    <a:ext uri="{9D8B030D-6E8A-4147-A177-3AD203B41FA5}">
                      <a16:colId xmlns:a16="http://schemas.microsoft.com/office/drawing/2014/main" val="20001"/>
                    </a:ext>
                  </a:extLst>
                </a:gridCol>
                <a:gridCol w="1479879">
                  <a:extLst>
                    <a:ext uri="{9D8B030D-6E8A-4147-A177-3AD203B41FA5}">
                      <a16:colId xmlns:a16="http://schemas.microsoft.com/office/drawing/2014/main" val="20002"/>
                    </a:ext>
                  </a:extLst>
                </a:gridCol>
                <a:gridCol w="1433265">
                  <a:extLst>
                    <a:ext uri="{9D8B030D-6E8A-4147-A177-3AD203B41FA5}">
                      <a16:colId xmlns:a16="http://schemas.microsoft.com/office/drawing/2014/main" val="20003"/>
                    </a:ext>
                  </a:extLst>
                </a:gridCol>
              </a:tblGrid>
              <a:tr h="365951">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mn-lt"/>
                      </a:endParaRP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60381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$ 2</a:t>
                      </a: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Birth_Date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N 8</a:t>
                      </a: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7008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mn-lt"/>
                      </a:endParaRP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mn-lt"/>
                      </a:endParaRP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mn-lt"/>
                      </a:endParaRP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mn-lt"/>
                      </a:endParaRPr>
                    </a:p>
                  </a:txBody>
                  <a:tcPr marL="88895" marR="88895"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22" name="Group 176"/>
          <p:cNvGraphicFramePr>
            <a:graphicFrameLocks noGrp="1"/>
          </p:cNvGraphicFramePr>
          <p:nvPr>
            <p:extLst>
              <p:ext uri="{D42A27DB-BD31-4B8C-83A1-F6EECF244321}">
                <p14:modId xmlns:p14="http://schemas.microsoft.com/office/powerpoint/2010/main" val="2179217807"/>
              </p:ext>
            </p:extLst>
          </p:nvPr>
        </p:nvGraphicFramePr>
        <p:xfrm>
          <a:off x="425450" y="5748337"/>
          <a:ext cx="8456613" cy="738188"/>
        </p:xfrm>
        <a:graphic>
          <a:graphicData uri="http://schemas.openxmlformats.org/drawingml/2006/table">
            <a:tbl>
              <a:tblPr/>
              <a:tblGrid>
                <a:gridCol w="1562174">
                  <a:extLst>
                    <a:ext uri="{9D8B030D-6E8A-4147-A177-3AD203B41FA5}">
                      <a16:colId xmlns:a16="http://schemas.microsoft.com/office/drawing/2014/main" val="20000"/>
                    </a:ext>
                  </a:extLst>
                </a:gridCol>
                <a:gridCol w="1531088">
                  <a:extLst>
                    <a:ext uri="{9D8B030D-6E8A-4147-A177-3AD203B41FA5}">
                      <a16:colId xmlns:a16="http://schemas.microsoft.com/office/drawing/2014/main" val="20001"/>
                    </a:ext>
                  </a:extLst>
                </a:gridCol>
                <a:gridCol w="1010093">
                  <a:extLst>
                    <a:ext uri="{9D8B030D-6E8A-4147-A177-3AD203B41FA5}">
                      <a16:colId xmlns:a16="http://schemas.microsoft.com/office/drawing/2014/main" val="20002"/>
                    </a:ext>
                  </a:extLst>
                </a:gridCol>
                <a:gridCol w="1562986">
                  <a:extLst>
                    <a:ext uri="{9D8B030D-6E8A-4147-A177-3AD203B41FA5}">
                      <a16:colId xmlns:a16="http://schemas.microsoft.com/office/drawing/2014/main" val="20003"/>
                    </a:ext>
                  </a:extLst>
                </a:gridCol>
                <a:gridCol w="1594884">
                  <a:extLst>
                    <a:ext uri="{9D8B030D-6E8A-4147-A177-3AD203B41FA5}">
                      <a16:colId xmlns:a16="http://schemas.microsoft.com/office/drawing/2014/main" val="20004"/>
                    </a:ext>
                  </a:extLst>
                </a:gridCol>
                <a:gridCol w="1195388">
                  <a:extLst>
                    <a:ext uri="{9D8B030D-6E8A-4147-A177-3AD203B41FA5}">
                      <a16:colId xmlns:a16="http://schemas.microsoft.com/office/drawing/2014/main" val="20005"/>
                    </a:ext>
                  </a:extLst>
                </a:gridCol>
              </a:tblGrid>
              <a:tr h="364158">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mn-lt"/>
                      </a:endParaRP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403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rgbClr val="000000"/>
                          </a:solidFill>
                          <a:effectLst/>
                          <a:latin typeface="+mn-lt"/>
                        </a:rPr>
                        <a:t>Last_Name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bl>
          </a:graphicData>
        </a:graphic>
      </p:graphicFrame>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64" y="3849624"/>
            <a:ext cx="353599" cy="323116"/>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1148" y="3849624"/>
            <a:ext cx="353599" cy="323116"/>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56" y="4928616"/>
            <a:ext cx="353599" cy="323116"/>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664" y="4940808"/>
            <a:ext cx="353599" cy="32311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a:t>Execution Phase</a:t>
            </a:r>
          </a:p>
        </p:txBody>
      </p:sp>
      <p:sp>
        <p:nvSpPr>
          <p:cNvPr id="4" name="Slide Number Placeholder 3"/>
          <p:cNvSpPr>
            <a:spLocks noGrp="1"/>
          </p:cNvSpPr>
          <p:nvPr>
            <p:ph type="sldNum" sz="quarter" idx="10"/>
          </p:nvPr>
        </p:nvSpPr>
        <p:spPr/>
        <p:txBody>
          <a:bodyPr/>
          <a:lstStyle/>
          <a:p>
            <a:pPr>
              <a:defRPr/>
            </a:pPr>
            <a:fld id="{AA7F2BEC-26AE-421F-853E-21C0CF304389}" type="slidenum">
              <a:rPr lang="en-US" smtClean="0"/>
              <a:pPr>
                <a:defRPr/>
              </a:pPr>
              <a:t>47</a:t>
            </a:fld>
            <a:endParaRPr lang="en-US" b="0" dirty="0">
              <a:latin typeface="Times New Roman" pitchFamily="18" charset="0"/>
            </a:endParaRPr>
          </a:p>
        </p:txBody>
      </p:sp>
      <p:pic>
        <p:nvPicPr>
          <p:cNvPr id="24" name="Picture 8" descr="L:\graphics\bluebox_no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4870" y="4219197"/>
            <a:ext cx="1981200" cy="63443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bwMode="auto">
          <a:xfrm rot="10800000">
            <a:off x="5723308" y="5009772"/>
            <a:ext cx="0" cy="365760"/>
          </a:xfrm>
          <a:prstGeom prst="line">
            <a:avLst/>
          </a:prstGeom>
          <a:solidFill>
            <a:schemeClr val="accent1"/>
          </a:solidFill>
          <a:ln w="28575" cap="flat" cmpd="sng" algn="ctr">
            <a:solidFill>
              <a:srgbClr val="003399"/>
            </a:solidFill>
            <a:prstDash val="solid"/>
            <a:round/>
            <a:headEnd type="none" w="med" len="med"/>
            <a:tailEnd type="none" w="med" len="med"/>
          </a:ln>
          <a:effectLst/>
        </p:spPr>
      </p:cxnSp>
      <p:cxnSp>
        <p:nvCxnSpPr>
          <p:cNvPr id="7" name="Straight Connector 6"/>
          <p:cNvCxnSpPr/>
          <p:nvPr/>
        </p:nvCxnSpPr>
        <p:spPr bwMode="auto">
          <a:xfrm rot="5400000">
            <a:off x="1633272" y="4594482"/>
            <a:ext cx="0" cy="2926080"/>
          </a:xfrm>
          <a:prstGeom prst="line">
            <a:avLst/>
          </a:prstGeom>
          <a:solidFill>
            <a:schemeClr val="accent1"/>
          </a:solidFill>
          <a:ln w="28575" cap="flat" cmpd="sng" algn="ctr">
            <a:solidFill>
              <a:srgbClr val="003399"/>
            </a:solidFill>
            <a:prstDash val="solid"/>
            <a:round/>
            <a:headEnd type="none" w="med" len="med"/>
            <a:tailEnd type="none" w="med" len="med"/>
          </a:ln>
          <a:effectLst/>
        </p:spPr>
      </p:cxnSp>
      <p:cxnSp>
        <p:nvCxnSpPr>
          <p:cNvPr id="8" name="Straight Arrow Connector 7"/>
          <p:cNvCxnSpPr/>
          <p:nvPr/>
        </p:nvCxnSpPr>
        <p:spPr bwMode="auto">
          <a:xfrm rot="16200000">
            <a:off x="6533283" y="4124299"/>
            <a:ext cx="0" cy="818447"/>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cxnSp>
        <p:nvCxnSpPr>
          <p:cNvPr id="9" name="Straight Arrow Connector 8"/>
          <p:cNvCxnSpPr/>
          <p:nvPr/>
        </p:nvCxnSpPr>
        <p:spPr bwMode="auto">
          <a:xfrm rot="16200000">
            <a:off x="4579956" y="4127686"/>
            <a:ext cx="0" cy="818447"/>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cxnSp>
        <p:nvCxnSpPr>
          <p:cNvPr id="10" name="Straight Arrow Connector 9"/>
          <p:cNvCxnSpPr/>
          <p:nvPr/>
        </p:nvCxnSpPr>
        <p:spPr bwMode="auto">
          <a:xfrm>
            <a:off x="2510365" y="5000950"/>
            <a:ext cx="0" cy="818447"/>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cxnSp>
        <p:nvCxnSpPr>
          <p:cNvPr id="11" name="Straight Arrow Connector 10"/>
          <p:cNvCxnSpPr/>
          <p:nvPr/>
        </p:nvCxnSpPr>
        <p:spPr bwMode="auto">
          <a:xfrm>
            <a:off x="2510365" y="3572200"/>
            <a:ext cx="0" cy="818447"/>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cxnSp>
        <p:nvCxnSpPr>
          <p:cNvPr id="12" name="Straight Arrow Connector 11"/>
          <p:cNvCxnSpPr/>
          <p:nvPr/>
        </p:nvCxnSpPr>
        <p:spPr bwMode="auto">
          <a:xfrm>
            <a:off x="2510365" y="2709163"/>
            <a:ext cx="0" cy="818447"/>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pic>
        <p:nvPicPr>
          <p:cNvPr id="13" name="Picture 10" descr="L:\graphics\step_yel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899" y="4378902"/>
            <a:ext cx="4158933" cy="4953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L:\graphics\step_yel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899" y="4990722"/>
            <a:ext cx="4158933"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L:\graphics\step_yel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899" y="5809872"/>
            <a:ext cx="4158933" cy="4953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L:\graphics\step_yel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899" y="3532695"/>
            <a:ext cx="4158933" cy="4953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134187" y="3626457"/>
            <a:ext cx="2752356" cy="307777"/>
          </a:xfrm>
          <a:prstGeom prst="rect">
            <a:avLst/>
          </a:prstGeom>
          <a:noFill/>
        </p:spPr>
        <p:txBody>
          <a:bodyPr wrap="none" lIns="0" tIns="0" rIns="0" bIns="0" rtlCol="0" anchor="ctr">
            <a:spAutoFit/>
          </a:bodyPr>
          <a:lstStyle/>
          <a:p>
            <a:pPr algn="ctr"/>
            <a:r>
              <a:rPr lang="en-US" sz="2000" dirty="0"/>
              <a:t>Initialize PDV to missing</a:t>
            </a:r>
          </a:p>
        </p:txBody>
      </p:sp>
      <p:sp>
        <p:nvSpPr>
          <p:cNvPr id="19" name="TextBox 18"/>
          <p:cNvSpPr txBox="1"/>
          <p:nvPr/>
        </p:nvSpPr>
        <p:spPr>
          <a:xfrm>
            <a:off x="1166952" y="4472664"/>
            <a:ext cx="2686826" cy="307777"/>
          </a:xfrm>
          <a:prstGeom prst="rect">
            <a:avLst/>
          </a:prstGeom>
          <a:noFill/>
        </p:spPr>
        <p:txBody>
          <a:bodyPr wrap="none" lIns="0" tIns="0" rIns="0" bIns="0" rtlCol="0" anchor="ctr">
            <a:spAutoFit/>
          </a:bodyPr>
          <a:lstStyle/>
          <a:p>
            <a:pPr algn="ctr"/>
            <a:r>
              <a:rPr lang="en-US" sz="2000" dirty="0"/>
              <a:t>Execute SET statement</a:t>
            </a:r>
          </a:p>
        </p:txBody>
      </p:sp>
      <p:sp>
        <p:nvSpPr>
          <p:cNvPr id="20" name="TextBox 19"/>
          <p:cNvSpPr txBox="1"/>
          <p:nvPr/>
        </p:nvSpPr>
        <p:spPr>
          <a:xfrm>
            <a:off x="1058846" y="5084484"/>
            <a:ext cx="2903039" cy="307777"/>
          </a:xfrm>
          <a:prstGeom prst="rect">
            <a:avLst/>
          </a:prstGeom>
          <a:noFill/>
        </p:spPr>
        <p:txBody>
          <a:bodyPr wrap="none" lIns="0" tIns="0" rIns="0" bIns="0" rtlCol="0" anchor="ctr">
            <a:spAutoFit/>
          </a:bodyPr>
          <a:lstStyle/>
          <a:p>
            <a:pPr algn="ctr"/>
            <a:r>
              <a:rPr lang="en-US" sz="2000" dirty="0"/>
              <a:t>Execute other statements</a:t>
            </a:r>
          </a:p>
        </p:txBody>
      </p:sp>
      <p:sp>
        <p:nvSpPr>
          <p:cNvPr id="21" name="TextBox 20"/>
          <p:cNvSpPr txBox="1"/>
          <p:nvPr/>
        </p:nvSpPr>
        <p:spPr>
          <a:xfrm>
            <a:off x="1201514" y="5903634"/>
            <a:ext cx="2617703" cy="307777"/>
          </a:xfrm>
          <a:prstGeom prst="rect">
            <a:avLst/>
          </a:prstGeom>
          <a:noFill/>
        </p:spPr>
        <p:txBody>
          <a:bodyPr wrap="none" lIns="0" tIns="0" rIns="0" bIns="0" rtlCol="0" anchor="ctr">
            <a:spAutoFit/>
          </a:bodyPr>
          <a:lstStyle/>
          <a:p>
            <a:pPr algn="ctr"/>
            <a:r>
              <a:rPr lang="en-US" sz="2000" dirty="0"/>
              <a:t>Output to SAS data set</a:t>
            </a:r>
          </a:p>
        </p:txBody>
      </p:sp>
      <p:pic>
        <p:nvPicPr>
          <p:cNvPr id="22" name="Picture 7" descr="L:\graphics\yellow_diamon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2136" y="3672285"/>
            <a:ext cx="1641391" cy="176411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55324" y="4224984"/>
            <a:ext cx="755015" cy="615553"/>
          </a:xfrm>
          <a:prstGeom prst="rect">
            <a:avLst/>
          </a:prstGeom>
          <a:noFill/>
        </p:spPr>
        <p:txBody>
          <a:bodyPr wrap="none" lIns="0" tIns="0" rIns="0" bIns="0" rtlCol="0">
            <a:spAutoFit/>
          </a:bodyPr>
          <a:lstStyle/>
          <a:p>
            <a:pPr algn="ctr"/>
            <a:r>
              <a:rPr lang="en-US" sz="2000" dirty="0"/>
              <a:t>End</a:t>
            </a:r>
            <a:br>
              <a:rPr lang="en-US" sz="2000" dirty="0"/>
            </a:br>
            <a:r>
              <a:rPr lang="en-US" sz="2000" dirty="0"/>
              <a:t>of file?</a:t>
            </a:r>
          </a:p>
        </p:txBody>
      </p:sp>
      <p:sp>
        <p:nvSpPr>
          <p:cNvPr id="25" name="TextBox 24"/>
          <p:cNvSpPr txBox="1"/>
          <p:nvPr/>
        </p:nvSpPr>
        <p:spPr>
          <a:xfrm>
            <a:off x="7334457" y="4382527"/>
            <a:ext cx="1082027" cy="307777"/>
          </a:xfrm>
          <a:prstGeom prst="rect">
            <a:avLst/>
          </a:prstGeom>
          <a:noFill/>
        </p:spPr>
        <p:txBody>
          <a:bodyPr wrap="none" lIns="0" tIns="0" rIns="0" bIns="0" rtlCol="0">
            <a:spAutoFit/>
          </a:bodyPr>
          <a:lstStyle/>
          <a:p>
            <a:pPr algn="ctr"/>
            <a:r>
              <a:rPr lang="en-US" sz="2000" dirty="0"/>
              <a:t>Next step</a:t>
            </a:r>
          </a:p>
        </p:txBody>
      </p:sp>
      <p:cxnSp>
        <p:nvCxnSpPr>
          <p:cNvPr id="27" name="Straight Arrow Connector 26"/>
          <p:cNvCxnSpPr/>
          <p:nvPr/>
        </p:nvCxnSpPr>
        <p:spPr bwMode="auto">
          <a:xfrm rot="16200000">
            <a:off x="309297" y="3643185"/>
            <a:ext cx="0" cy="274320"/>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cxnSp>
        <p:nvCxnSpPr>
          <p:cNvPr id="28" name="Straight Connector 27"/>
          <p:cNvCxnSpPr/>
          <p:nvPr/>
        </p:nvCxnSpPr>
        <p:spPr bwMode="auto">
          <a:xfrm>
            <a:off x="170232" y="3771319"/>
            <a:ext cx="0" cy="2286000"/>
          </a:xfrm>
          <a:prstGeom prst="line">
            <a:avLst/>
          </a:prstGeom>
          <a:solidFill>
            <a:schemeClr val="accent1"/>
          </a:solidFill>
          <a:ln w="28575" cap="flat" cmpd="sng" algn="ctr">
            <a:solidFill>
              <a:srgbClr val="003399"/>
            </a:solidFill>
            <a:prstDash val="solid"/>
            <a:round/>
            <a:headEnd type="none" w="med" len="med"/>
            <a:tailEnd type="none" w="med" len="med"/>
          </a:ln>
          <a:effectLst/>
        </p:spPr>
      </p:cxnSp>
      <p:cxnSp>
        <p:nvCxnSpPr>
          <p:cNvPr id="29" name="Straight Connector 28"/>
          <p:cNvCxnSpPr/>
          <p:nvPr/>
        </p:nvCxnSpPr>
        <p:spPr bwMode="auto">
          <a:xfrm rot="16200000">
            <a:off x="5138472" y="4767838"/>
            <a:ext cx="0" cy="1188720"/>
          </a:xfrm>
          <a:prstGeom prst="line">
            <a:avLst/>
          </a:prstGeom>
          <a:solidFill>
            <a:schemeClr val="accent1"/>
          </a:solidFill>
          <a:ln w="28575" cap="flat" cmpd="sng" algn="ctr">
            <a:solidFill>
              <a:srgbClr val="003399"/>
            </a:solidFill>
            <a:prstDash val="solid"/>
            <a:round/>
            <a:headEnd type="arrow" w="med" len="med"/>
            <a:tailEnd type="none" w="med" len="med"/>
          </a:ln>
          <a:effectLst/>
        </p:spPr>
      </p:cxnSp>
      <p:sp>
        <p:nvSpPr>
          <p:cNvPr id="32" name="TextBox 31"/>
          <p:cNvSpPr txBox="1"/>
          <p:nvPr/>
        </p:nvSpPr>
        <p:spPr>
          <a:xfrm>
            <a:off x="6189330" y="4019142"/>
            <a:ext cx="857952" cy="400110"/>
          </a:xfrm>
          <a:prstGeom prst="rect">
            <a:avLst/>
          </a:prstGeom>
          <a:noFill/>
        </p:spPr>
        <p:txBody>
          <a:bodyPr wrap="square" rtlCol="0">
            <a:spAutoFit/>
          </a:bodyPr>
          <a:lstStyle/>
          <a:p>
            <a:pPr algn="ctr"/>
            <a:r>
              <a:rPr lang="en-US" sz="2000" dirty="0"/>
              <a:t>Yes</a:t>
            </a:r>
          </a:p>
        </p:txBody>
      </p:sp>
      <p:sp>
        <p:nvSpPr>
          <p:cNvPr id="33" name="TextBox 32"/>
          <p:cNvSpPr txBox="1"/>
          <p:nvPr/>
        </p:nvSpPr>
        <p:spPr>
          <a:xfrm>
            <a:off x="4974164" y="4946848"/>
            <a:ext cx="328615" cy="307777"/>
          </a:xfrm>
          <a:prstGeom prst="rect">
            <a:avLst/>
          </a:prstGeom>
          <a:noFill/>
        </p:spPr>
        <p:txBody>
          <a:bodyPr wrap="none" lIns="0" tIns="0" rIns="0" bIns="0" rtlCol="0">
            <a:spAutoFit/>
          </a:bodyPr>
          <a:lstStyle/>
          <a:p>
            <a:pPr algn="ctr"/>
            <a:r>
              <a:rPr lang="en-US" sz="2000" dirty="0"/>
              <a:t>No</a:t>
            </a:r>
          </a:p>
        </p:txBody>
      </p:sp>
      <p:cxnSp>
        <p:nvCxnSpPr>
          <p:cNvPr id="46" name="Straight Arrow Connector 45"/>
          <p:cNvCxnSpPr/>
          <p:nvPr/>
        </p:nvCxnSpPr>
        <p:spPr bwMode="auto">
          <a:xfrm>
            <a:off x="3271838" y="2512307"/>
            <a:ext cx="1405759" cy="0"/>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cxnSp>
        <p:nvCxnSpPr>
          <p:cNvPr id="48" name="Straight Arrow Connector 47"/>
          <p:cNvCxnSpPr/>
          <p:nvPr/>
        </p:nvCxnSpPr>
        <p:spPr bwMode="auto">
          <a:xfrm>
            <a:off x="2508192" y="1220228"/>
            <a:ext cx="0" cy="819681"/>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pic>
        <p:nvPicPr>
          <p:cNvPr id="50" name="Picture 9" descr="L:\graphics\step_blu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99" y="1091240"/>
            <a:ext cx="4158933" cy="542925"/>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1548563" y="1172173"/>
            <a:ext cx="1923604" cy="307777"/>
          </a:xfrm>
          <a:prstGeom prst="rect">
            <a:avLst/>
          </a:prstGeom>
          <a:noFill/>
        </p:spPr>
        <p:txBody>
          <a:bodyPr wrap="none" lIns="0" tIns="0" rIns="0" bIns="0" rtlCol="0">
            <a:spAutoFit/>
          </a:bodyPr>
          <a:lstStyle/>
          <a:p>
            <a:pPr algn="ctr"/>
            <a:r>
              <a:rPr lang="en-US" sz="2000" dirty="0"/>
              <a:t>Compile the step</a:t>
            </a:r>
          </a:p>
        </p:txBody>
      </p:sp>
      <p:pic>
        <p:nvPicPr>
          <p:cNvPr id="53" name="Picture 8" descr="L:\graphics\bluebox_no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361" y="2205722"/>
            <a:ext cx="1981200" cy="634437"/>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675161" y="2171056"/>
            <a:ext cx="328615" cy="307777"/>
          </a:xfrm>
          <a:prstGeom prst="rect">
            <a:avLst/>
          </a:prstGeom>
          <a:noFill/>
        </p:spPr>
        <p:txBody>
          <a:bodyPr wrap="none" lIns="0" tIns="0" rIns="0" bIns="0" rtlCol="0">
            <a:spAutoFit/>
          </a:bodyPr>
          <a:lstStyle/>
          <a:p>
            <a:pPr algn="ctr"/>
            <a:r>
              <a:rPr lang="en-US" sz="2000" dirty="0"/>
              <a:t>No</a:t>
            </a:r>
          </a:p>
        </p:txBody>
      </p:sp>
      <p:sp>
        <p:nvSpPr>
          <p:cNvPr id="55" name="TextBox 54"/>
          <p:cNvSpPr txBox="1"/>
          <p:nvPr/>
        </p:nvSpPr>
        <p:spPr>
          <a:xfrm>
            <a:off x="5051104" y="2301619"/>
            <a:ext cx="1082027" cy="307777"/>
          </a:xfrm>
          <a:prstGeom prst="rect">
            <a:avLst/>
          </a:prstGeom>
          <a:noFill/>
        </p:spPr>
        <p:txBody>
          <a:bodyPr wrap="none" lIns="0" tIns="0" rIns="0" bIns="0" rtlCol="0">
            <a:spAutoFit/>
          </a:bodyPr>
          <a:lstStyle/>
          <a:p>
            <a:pPr algn="ctr"/>
            <a:r>
              <a:rPr lang="en-US" sz="2000" dirty="0"/>
              <a:t>Next step</a:t>
            </a:r>
          </a:p>
        </p:txBody>
      </p:sp>
      <p:sp>
        <p:nvSpPr>
          <p:cNvPr id="56" name="TextBox 55"/>
          <p:cNvSpPr txBox="1"/>
          <p:nvPr/>
        </p:nvSpPr>
        <p:spPr>
          <a:xfrm>
            <a:off x="2714874" y="2985146"/>
            <a:ext cx="418896" cy="307777"/>
          </a:xfrm>
          <a:prstGeom prst="rect">
            <a:avLst/>
          </a:prstGeom>
          <a:noFill/>
        </p:spPr>
        <p:txBody>
          <a:bodyPr wrap="none" lIns="0" tIns="0" rIns="0" bIns="0" rtlCol="0">
            <a:spAutoFit/>
          </a:bodyPr>
          <a:lstStyle/>
          <a:p>
            <a:pPr algn="ctr"/>
            <a:r>
              <a:rPr lang="en-US" sz="2000" dirty="0"/>
              <a:t>Yes</a:t>
            </a:r>
          </a:p>
        </p:txBody>
      </p:sp>
      <p:sp>
        <p:nvSpPr>
          <p:cNvPr id="57" name="TextBox 56"/>
          <p:cNvSpPr txBox="1"/>
          <p:nvPr/>
        </p:nvSpPr>
        <p:spPr>
          <a:xfrm>
            <a:off x="6798252" y="1639799"/>
            <a:ext cx="2154436" cy="307777"/>
          </a:xfrm>
          <a:prstGeom prst="rect">
            <a:avLst/>
          </a:prstGeom>
          <a:noFill/>
        </p:spPr>
        <p:txBody>
          <a:bodyPr wrap="none" lIns="0" tIns="0" rIns="0" bIns="0" rtlCol="0">
            <a:spAutoFit/>
          </a:bodyPr>
          <a:lstStyle/>
          <a:p>
            <a:pPr algn="ctr"/>
            <a:r>
              <a:rPr lang="en-US" sz="2000" dirty="0"/>
              <a:t>Compilation Phase</a:t>
            </a:r>
          </a:p>
        </p:txBody>
      </p:sp>
      <p:sp>
        <p:nvSpPr>
          <p:cNvPr id="58" name="TextBox 57"/>
          <p:cNvSpPr txBox="1"/>
          <p:nvPr/>
        </p:nvSpPr>
        <p:spPr>
          <a:xfrm>
            <a:off x="6912867" y="3434584"/>
            <a:ext cx="1925206" cy="307777"/>
          </a:xfrm>
          <a:prstGeom prst="rect">
            <a:avLst/>
          </a:prstGeom>
          <a:noFill/>
        </p:spPr>
        <p:txBody>
          <a:bodyPr wrap="none" lIns="0" tIns="0" rIns="0" bIns="0" rtlCol="0">
            <a:spAutoFit/>
          </a:bodyPr>
          <a:lstStyle/>
          <a:p>
            <a:pPr algn="ctr"/>
            <a:r>
              <a:rPr lang="en-US" sz="2000" dirty="0"/>
              <a:t>Execution Phase</a:t>
            </a:r>
          </a:p>
        </p:txBody>
      </p:sp>
      <p:cxnSp>
        <p:nvCxnSpPr>
          <p:cNvPr id="59" name="Straight Connector 58"/>
          <p:cNvCxnSpPr/>
          <p:nvPr/>
        </p:nvCxnSpPr>
        <p:spPr bwMode="auto">
          <a:xfrm>
            <a:off x="170232" y="3358384"/>
            <a:ext cx="86868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41" name="Picture 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2613" y="1908122"/>
            <a:ext cx="1815505" cy="1264666"/>
          </a:xfrm>
          <a:prstGeom prst="rect">
            <a:avLst/>
          </a:prstGeom>
        </p:spPr>
      </p:pic>
      <p:sp>
        <p:nvSpPr>
          <p:cNvPr id="42" name="TextBox 41"/>
          <p:cNvSpPr txBox="1"/>
          <p:nvPr/>
        </p:nvSpPr>
        <p:spPr>
          <a:xfrm>
            <a:off x="1954123" y="2333583"/>
            <a:ext cx="1112484" cy="307777"/>
          </a:xfrm>
          <a:prstGeom prst="rect">
            <a:avLst/>
          </a:prstGeom>
          <a:noFill/>
        </p:spPr>
        <p:txBody>
          <a:bodyPr wrap="none" lIns="0" tIns="0" rIns="0" bIns="0" rtlCol="0">
            <a:spAutoFit/>
          </a:bodyPr>
          <a:lstStyle/>
          <a:p>
            <a:pPr algn="ctr"/>
            <a:r>
              <a:rPr lang="en-US" sz="2000" dirty="0"/>
              <a:t>Success?</a:t>
            </a:r>
          </a:p>
        </p:txBody>
      </p:sp>
    </p:spTree>
    <p:extLst>
      <p:ext uri="{BB962C8B-B14F-4D97-AF65-F5344CB8AC3E}">
        <p14:creationId xmlns:p14="http://schemas.microsoft.com/office/powerpoint/2010/main" val="10231771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7"/>
          <p:cNvSpPr txBox="1">
            <a:spLocks noChangeArrowheads="1"/>
          </p:cNvSpPr>
          <p:nvPr/>
        </p:nvSpPr>
        <p:spPr bwMode="auto">
          <a:xfrm>
            <a:off x="3765550" y="1223963"/>
            <a:ext cx="4869282" cy="2063129"/>
          </a:xfrm>
          <a:prstGeom prst="rect">
            <a:avLst/>
          </a:prstGeom>
          <a:solidFill>
            <a:srgbClr val="FFFFFF"/>
          </a:solidFill>
          <a:ln w="38100" cmpd="sng">
            <a:solidFill>
              <a:srgbClr val="003399"/>
            </a:solidFill>
            <a:miter lim="800000"/>
            <a:headEnd type="none" w="med" len="lg"/>
            <a:tailEnd type="none" w="med" len="lg"/>
          </a:ln>
          <a:extLst/>
        </p:spPr>
        <p:txBody>
          <a:bodyPr wrap="none" lIns="88900" tIns="88900" rIns="9144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18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18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18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18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1800" b="1" kern="0" dirty="0">
                <a:solidFill>
                  <a:srgbClr val="000000"/>
                </a:solidFill>
                <a:latin typeface="Courier New"/>
              </a:rPr>
              <a:t>   Bonus=Salary*.10;</a:t>
            </a:r>
          </a:p>
          <a:p>
            <a:pPr>
              <a:lnSpc>
                <a:spcPct val="85000"/>
              </a:lnSpc>
              <a:defRPr/>
            </a:pPr>
            <a:r>
              <a:rPr lang="en-US" sz="1800" b="1" dirty="0">
                <a:latin typeface="Courier New" pitchFamily="49" charset="0"/>
              </a:rPr>
              <a:t>   drop Employee_ID Gender Country</a:t>
            </a:r>
            <a:br>
              <a:rPr lang="en-US" sz="1800" b="1" dirty="0">
                <a:latin typeface="Courier New" pitchFamily="49" charset="0"/>
              </a:rPr>
            </a:br>
            <a:r>
              <a:rPr lang="en-US" sz="1800" b="1" dirty="0">
                <a:latin typeface="Courier New" pitchFamily="49" charset="0"/>
              </a:rPr>
              <a:t>        Birth_Date;</a:t>
            </a:r>
          </a:p>
          <a:p>
            <a:pPr eaLnBrk="1" fontAlgn="auto" hangingPunct="1">
              <a:lnSpc>
                <a:spcPct val="85000"/>
              </a:lnSpc>
              <a:spcBef>
                <a:spcPts val="0"/>
              </a:spcBef>
              <a:spcAft>
                <a:spcPts val="0"/>
              </a:spcAft>
              <a:defRPr/>
            </a:pPr>
            <a:r>
              <a:rPr lang="en-US" sz="1800" b="1" kern="0" dirty="0">
                <a:solidFill>
                  <a:srgbClr val="000000"/>
                </a:solidFill>
                <a:latin typeface="Courier New"/>
              </a:rPr>
              <a:t>run;</a:t>
            </a:r>
          </a:p>
        </p:txBody>
      </p:sp>
      <p:sp>
        <p:nvSpPr>
          <p:cNvPr id="65539" name="Rectangle 2"/>
          <p:cNvSpPr>
            <a:spLocks noGrp="1" noChangeArrowheads="1"/>
          </p:cNvSpPr>
          <p:nvPr>
            <p:ph type="title"/>
          </p:nvPr>
        </p:nvSpPr>
        <p:spPr/>
        <p:txBody>
          <a:bodyPr/>
          <a:lstStyle/>
          <a:p>
            <a:pPr eaLnBrk="1" hangingPunct="1"/>
            <a:r>
              <a:rPr lang="en-US" dirty="0"/>
              <a:t>Execution</a:t>
            </a:r>
          </a:p>
        </p:txBody>
      </p:sp>
      <p:sp>
        <p:nvSpPr>
          <p:cNvPr id="145" name="Slide Number Placeholder 3"/>
          <p:cNvSpPr>
            <a:spLocks noGrp="1"/>
          </p:cNvSpPr>
          <p:nvPr>
            <p:ph type="sldNum" sz="quarter" idx="10"/>
          </p:nvPr>
        </p:nvSpPr>
        <p:spPr/>
        <p:txBody>
          <a:bodyPr/>
          <a:lstStyle/>
          <a:p>
            <a:pPr>
              <a:defRPr/>
            </a:pPr>
            <a:fld id="{F940F7DD-789E-4382-A578-E126912A0DFD}" type="slidenum">
              <a:rPr lang="en-US"/>
              <a:pPr>
                <a:defRPr/>
              </a:pPr>
              <a:t>48</a:t>
            </a:fld>
            <a:endParaRPr lang="en-US" b="0" dirty="0">
              <a:latin typeface="Times New Roman" pitchFamily="18" charset="0"/>
            </a:endParaRPr>
          </a:p>
        </p:txBody>
      </p:sp>
      <p:graphicFrame>
        <p:nvGraphicFramePr>
          <p:cNvPr id="601266" name="Group 178"/>
          <p:cNvGraphicFramePr>
            <a:graphicFrameLocks noGrp="1"/>
          </p:cNvGraphicFramePr>
          <p:nvPr>
            <p:extLst>
              <p:ext uri="{D42A27DB-BD31-4B8C-83A1-F6EECF244321}">
                <p14:modId xmlns:p14="http://schemas.microsoft.com/office/powerpoint/2010/main" val="3501428654"/>
              </p:ext>
            </p:extLst>
          </p:nvPr>
        </p:nvGraphicFramePr>
        <p:xfrm>
          <a:off x="66675" y="3597275"/>
          <a:ext cx="9007475" cy="1241425"/>
        </p:xfrm>
        <a:graphic>
          <a:graphicData uri="http://schemas.openxmlformats.org/drawingml/2006/table">
            <a:tbl>
              <a:tblPr/>
              <a:tblGrid>
                <a:gridCol w="1284288">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998537">
                  <a:extLst>
                    <a:ext uri="{9D8B030D-6E8A-4147-A177-3AD203B41FA5}">
                      <a16:colId xmlns:a16="http://schemas.microsoft.com/office/drawing/2014/main" val="20002"/>
                    </a:ext>
                  </a:extLst>
                </a:gridCol>
                <a:gridCol w="546100">
                  <a:extLst>
                    <a:ext uri="{9D8B030D-6E8A-4147-A177-3AD203B41FA5}">
                      <a16:colId xmlns:a16="http://schemas.microsoft.com/office/drawing/2014/main" val="20003"/>
                    </a:ext>
                  </a:extLst>
                </a:gridCol>
                <a:gridCol w="1279156">
                  <a:extLst>
                    <a:ext uri="{9D8B030D-6E8A-4147-A177-3AD203B41FA5}">
                      <a16:colId xmlns:a16="http://schemas.microsoft.com/office/drawing/2014/main" val="20004"/>
                    </a:ext>
                  </a:extLst>
                </a:gridCol>
                <a:gridCol w="1605516">
                  <a:extLst>
                    <a:ext uri="{9D8B030D-6E8A-4147-A177-3AD203B41FA5}">
                      <a16:colId xmlns:a16="http://schemas.microsoft.com/office/drawing/2014/main" val="20005"/>
                    </a:ext>
                  </a:extLst>
                </a:gridCol>
                <a:gridCol w="1552354">
                  <a:extLst>
                    <a:ext uri="{9D8B030D-6E8A-4147-A177-3AD203B41FA5}">
                      <a16:colId xmlns:a16="http://schemas.microsoft.com/office/drawing/2014/main" val="20006"/>
                    </a:ext>
                  </a:extLst>
                </a:gridCol>
                <a:gridCol w="1195424">
                  <a:extLst>
                    <a:ext uri="{9D8B030D-6E8A-4147-A177-3AD203B41FA5}">
                      <a16:colId xmlns:a16="http://schemas.microsoft.com/office/drawing/2014/main" val="20007"/>
                    </a:ext>
                  </a:extLst>
                </a:gridCol>
              </a:tblGrid>
              <a:tr h="346252">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PDV</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9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Country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Birth_Date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252">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noProof="1">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dirty="0">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5611"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sp>
        <p:nvSpPr>
          <p:cNvPr id="65615" name="Rectangle 4"/>
          <p:cNvSpPr>
            <a:spLocks noChangeArrowheads="1"/>
          </p:cNvSpPr>
          <p:nvPr>
            <p:custDataLst>
              <p:tags r:id="rId1"/>
            </p:custDataLst>
          </p:nvPr>
        </p:nvSpPr>
        <p:spPr bwMode="auto">
          <a:xfrm>
            <a:off x="3854450" y="1312863"/>
            <a:ext cx="2593975" cy="2333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graphicFrame>
        <p:nvGraphicFramePr>
          <p:cNvPr id="19" name="Group 176"/>
          <p:cNvGraphicFramePr>
            <a:graphicFrameLocks noGrp="1"/>
          </p:cNvGraphicFramePr>
          <p:nvPr>
            <p:extLst>
              <p:ext uri="{D42A27DB-BD31-4B8C-83A1-F6EECF244321}">
                <p14:modId xmlns:p14="http://schemas.microsoft.com/office/powerpoint/2010/main" val="3563207242"/>
              </p:ext>
            </p:extLst>
          </p:nvPr>
        </p:nvGraphicFramePr>
        <p:xfrm>
          <a:off x="511175" y="5022850"/>
          <a:ext cx="8456613" cy="738188"/>
        </p:xfrm>
        <a:graphic>
          <a:graphicData uri="http://schemas.openxmlformats.org/drawingml/2006/table">
            <a:tbl>
              <a:tblPr/>
              <a:tblGrid>
                <a:gridCol w="1562174">
                  <a:extLst>
                    <a:ext uri="{9D8B030D-6E8A-4147-A177-3AD203B41FA5}">
                      <a16:colId xmlns:a16="http://schemas.microsoft.com/office/drawing/2014/main" val="20000"/>
                    </a:ext>
                  </a:extLst>
                </a:gridCol>
                <a:gridCol w="1531088">
                  <a:extLst>
                    <a:ext uri="{9D8B030D-6E8A-4147-A177-3AD203B41FA5}">
                      <a16:colId xmlns:a16="http://schemas.microsoft.com/office/drawing/2014/main" val="20001"/>
                    </a:ext>
                  </a:extLst>
                </a:gridCol>
                <a:gridCol w="1010093">
                  <a:extLst>
                    <a:ext uri="{9D8B030D-6E8A-4147-A177-3AD203B41FA5}">
                      <a16:colId xmlns:a16="http://schemas.microsoft.com/office/drawing/2014/main" val="20002"/>
                    </a:ext>
                  </a:extLst>
                </a:gridCol>
                <a:gridCol w="1562986">
                  <a:extLst>
                    <a:ext uri="{9D8B030D-6E8A-4147-A177-3AD203B41FA5}">
                      <a16:colId xmlns:a16="http://schemas.microsoft.com/office/drawing/2014/main" val="20003"/>
                    </a:ext>
                  </a:extLst>
                </a:gridCol>
                <a:gridCol w="1594884">
                  <a:extLst>
                    <a:ext uri="{9D8B030D-6E8A-4147-A177-3AD203B41FA5}">
                      <a16:colId xmlns:a16="http://schemas.microsoft.com/office/drawing/2014/main" val="20004"/>
                    </a:ext>
                  </a:extLst>
                </a:gridCol>
                <a:gridCol w="1195388">
                  <a:extLst>
                    <a:ext uri="{9D8B030D-6E8A-4147-A177-3AD203B41FA5}">
                      <a16:colId xmlns:a16="http://schemas.microsoft.com/office/drawing/2014/main" val="20005"/>
                    </a:ext>
                  </a:extLst>
                </a:gridCol>
              </a:tblGrid>
              <a:tr h="364158">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work.subset1</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403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rgbClr val="000000"/>
                          </a:solidFill>
                          <a:effectLst/>
                          <a:latin typeface="+mn-lt"/>
                        </a:rPr>
                        <a:t>Last_Name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bl>
          </a:graphicData>
        </a:graphic>
      </p:graphicFrame>
      <p:graphicFrame>
        <p:nvGraphicFramePr>
          <p:cNvPr id="21" name="Group 177"/>
          <p:cNvGraphicFramePr>
            <a:graphicFrameLocks noGrp="1"/>
          </p:cNvGraphicFramePr>
          <p:nvPr>
            <p:extLst>
              <p:ext uri="{D42A27DB-BD31-4B8C-83A1-F6EECF244321}">
                <p14:modId xmlns:p14="http://schemas.microsoft.com/office/powerpoint/2010/main" val="2414430062"/>
              </p:ext>
            </p:extLst>
          </p:nvPr>
        </p:nvGraphicFramePr>
        <p:xfrm>
          <a:off x="90488" y="1066800"/>
          <a:ext cx="3424237" cy="2328875"/>
        </p:xfrm>
        <a:graphic>
          <a:graphicData uri="http://schemas.openxmlformats.org/drawingml/2006/table">
            <a:tbl>
              <a:tblPr/>
              <a:tblGrid>
                <a:gridCol w="134461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tblGrid>
              <a:tr h="396231">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Partial</a:t>
                      </a:r>
                      <a:r>
                        <a:rPr kumimoji="0" lang="en-US" sz="2000" b="1" i="0" u="none" strike="noStrike" cap="none" normalizeH="0" baseline="0" dirty="0">
                          <a:ln>
                            <a:noFill/>
                          </a:ln>
                          <a:solidFill>
                            <a:srgbClr val="000000"/>
                          </a:solidFill>
                          <a:effectLst/>
                          <a:latin typeface="+mn-lt"/>
                        </a:rPr>
                        <a:t> orion.sales</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62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120121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6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120122</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chemeClr val="tx1"/>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3"/>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120123</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10866</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4"/>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120124</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8460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5"/>
                  </a:ext>
                </a:extLst>
              </a:tr>
            </a:tbl>
          </a:graphicData>
        </a:graphic>
      </p:graphicFrame>
      <p:sp>
        <p:nvSpPr>
          <p:cNvPr id="14" name="Rounded Rectangle 33"/>
          <p:cNvSpPr>
            <a:spLocks noChangeArrowheads="1"/>
          </p:cNvSpPr>
          <p:nvPr/>
        </p:nvSpPr>
        <p:spPr bwMode="auto">
          <a:xfrm>
            <a:off x="6592694" y="936625"/>
            <a:ext cx="2438400" cy="609600"/>
          </a:xfrm>
          <a:prstGeom prst="roundRect">
            <a:avLst>
              <a:gd name="adj" fmla="val 16667"/>
            </a:avLst>
          </a:prstGeom>
          <a:solidFill>
            <a:srgbClr val="0053C3"/>
          </a:solidFill>
          <a:ln w="19050" algn="ctr">
            <a:solidFill>
              <a:srgbClr val="000000"/>
            </a:solidFill>
            <a:round/>
            <a:headEnd/>
            <a:tailEnd/>
          </a:ln>
        </p:spPr>
        <p:txBody>
          <a:bodyPr wrap="none" lIns="88900" tIns="88900" rIns="88900" bIns="88900" anchor="ctr"/>
          <a:lstStyle/>
          <a:p>
            <a:pPr algn="ctr"/>
            <a:r>
              <a:rPr lang="en-US" sz="2400" b="1" dirty="0">
                <a:solidFill>
                  <a:srgbClr val="FFFFFF"/>
                </a:solidFill>
              </a:rPr>
              <a:t>Initialize PDV</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 y="4174236"/>
            <a:ext cx="353599" cy="323116"/>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0420" y="4174236"/>
            <a:ext cx="353599" cy="323116"/>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484" y="4174236"/>
            <a:ext cx="353599" cy="323116"/>
          </a:xfrm>
          <a:prstGeom prst="rect">
            <a:avLst/>
          </a:prstGeom>
        </p:spPr>
      </p:pic>
    </p:spTree>
    <p:extLst>
      <p:ext uri="{BB962C8B-B14F-4D97-AF65-F5344CB8AC3E}">
        <p14:creationId xmlns:p14="http://schemas.microsoft.com/office/powerpoint/2010/main" val="2203132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7"/>
          <p:cNvSpPr txBox="1">
            <a:spLocks noChangeArrowheads="1"/>
          </p:cNvSpPr>
          <p:nvPr/>
        </p:nvSpPr>
        <p:spPr bwMode="auto">
          <a:xfrm>
            <a:off x="3765550" y="1223963"/>
            <a:ext cx="4873752" cy="2063750"/>
          </a:xfrm>
          <a:prstGeom prst="rect">
            <a:avLst/>
          </a:prstGeom>
          <a:solidFill>
            <a:srgbClr val="FFFFFF"/>
          </a:solidFill>
          <a:ln w="38100" cmpd="sng">
            <a:solidFill>
              <a:schemeClr val="tx2"/>
            </a:solidFill>
            <a:miter lim="800000"/>
            <a:headEnd type="none" w="med" len="lg"/>
            <a:tailEnd type="none" w="med" len="lg"/>
          </a:ln>
          <a:extLst/>
        </p:spPr>
        <p:txBody>
          <a:bodyPr wrap="none" lIns="88900" tIns="88900" rIns="9144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18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18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18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18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1800" b="1" kern="0" dirty="0">
                <a:solidFill>
                  <a:srgbClr val="000000"/>
                </a:solidFill>
                <a:latin typeface="Courier New"/>
              </a:rPr>
              <a:t>   Bonus=Salary*.10;</a:t>
            </a:r>
          </a:p>
          <a:p>
            <a:pPr>
              <a:lnSpc>
                <a:spcPct val="85000"/>
              </a:lnSpc>
              <a:defRPr/>
            </a:pPr>
            <a:r>
              <a:rPr lang="en-US" sz="1800" b="1" dirty="0">
                <a:latin typeface="Courier New" pitchFamily="49" charset="0"/>
              </a:rPr>
              <a:t>   drop Employee_ID Gender Country</a:t>
            </a:r>
            <a:br>
              <a:rPr lang="en-US" sz="1800" b="1" dirty="0">
                <a:latin typeface="Courier New" pitchFamily="49" charset="0"/>
              </a:rPr>
            </a:br>
            <a:r>
              <a:rPr lang="en-US" sz="1800" b="1" dirty="0">
                <a:latin typeface="Courier New" pitchFamily="49" charset="0"/>
              </a:rPr>
              <a:t>        Birth_Date;</a:t>
            </a:r>
          </a:p>
          <a:p>
            <a:pPr eaLnBrk="1" fontAlgn="auto" hangingPunct="1">
              <a:lnSpc>
                <a:spcPct val="85000"/>
              </a:lnSpc>
              <a:spcBef>
                <a:spcPts val="0"/>
              </a:spcBef>
              <a:spcAft>
                <a:spcPts val="0"/>
              </a:spcAft>
              <a:defRPr/>
            </a:pPr>
            <a:r>
              <a:rPr lang="en-US" sz="1800" b="1" kern="0" dirty="0">
                <a:solidFill>
                  <a:srgbClr val="000000"/>
                </a:solidFill>
                <a:latin typeface="Courier New"/>
              </a:rPr>
              <a:t>run;</a:t>
            </a:r>
          </a:p>
        </p:txBody>
      </p:sp>
      <p:sp>
        <p:nvSpPr>
          <p:cNvPr id="66563" name="Rectangle 2"/>
          <p:cNvSpPr>
            <a:spLocks noGrp="1" noChangeArrowheads="1"/>
          </p:cNvSpPr>
          <p:nvPr>
            <p:ph type="title"/>
          </p:nvPr>
        </p:nvSpPr>
        <p:spPr/>
        <p:txBody>
          <a:bodyPr/>
          <a:lstStyle/>
          <a:p>
            <a:pPr eaLnBrk="1" hangingPunct="1"/>
            <a:r>
              <a:rPr lang="en-US" dirty="0"/>
              <a:t>Execution</a:t>
            </a:r>
          </a:p>
        </p:txBody>
      </p:sp>
      <p:sp>
        <p:nvSpPr>
          <p:cNvPr id="145" name="Slide Number Placeholder 3"/>
          <p:cNvSpPr>
            <a:spLocks noGrp="1"/>
          </p:cNvSpPr>
          <p:nvPr>
            <p:ph type="sldNum" sz="quarter" idx="10"/>
          </p:nvPr>
        </p:nvSpPr>
        <p:spPr/>
        <p:txBody>
          <a:bodyPr/>
          <a:lstStyle/>
          <a:p>
            <a:pPr>
              <a:defRPr/>
            </a:pPr>
            <a:fld id="{DEA2CA03-8212-4BC7-AB68-3A41B0C1BA6C}" type="slidenum">
              <a:rPr lang="en-US"/>
              <a:pPr>
                <a:defRPr/>
              </a:pPr>
              <a:t>49</a:t>
            </a:fld>
            <a:endParaRPr lang="en-US" b="0" dirty="0">
              <a:latin typeface="Times New Roman" pitchFamily="18" charset="0"/>
            </a:endParaRPr>
          </a:p>
        </p:txBody>
      </p:sp>
      <p:sp>
        <p:nvSpPr>
          <p:cNvPr id="66565"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sp>
        <p:nvSpPr>
          <p:cNvPr id="66566" name="Rectangle 4"/>
          <p:cNvSpPr>
            <a:spLocks noChangeArrowheads="1"/>
          </p:cNvSpPr>
          <p:nvPr>
            <p:custDataLst>
              <p:tags r:id="rId1"/>
            </p:custDataLst>
          </p:nvPr>
        </p:nvSpPr>
        <p:spPr bwMode="auto">
          <a:xfrm>
            <a:off x="4264025" y="1546225"/>
            <a:ext cx="2320925" cy="2333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graphicFrame>
        <p:nvGraphicFramePr>
          <p:cNvPr id="20" name="Group 178"/>
          <p:cNvGraphicFramePr>
            <a:graphicFrameLocks noGrp="1"/>
          </p:cNvGraphicFramePr>
          <p:nvPr>
            <p:extLst>
              <p:ext uri="{D42A27DB-BD31-4B8C-83A1-F6EECF244321}">
                <p14:modId xmlns:p14="http://schemas.microsoft.com/office/powerpoint/2010/main" val="2831994002"/>
              </p:ext>
            </p:extLst>
          </p:nvPr>
        </p:nvGraphicFramePr>
        <p:xfrm>
          <a:off x="66675" y="3597275"/>
          <a:ext cx="9007475" cy="1241425"/>
        </p:xfrm>
        <a:graphic>
          <a:graphicData uri="http://schemas.openxmlformats.org/drawingml/2006/table">
            <a:tbl>
              <a:tblPr/>
              <a:tblGrid>
                <a:gridCol w="1284288">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998537">
                  <a:extLst>
                    <a:ext uri="{9D8B030D-6E8A-4147-A177-3AD203B41FA5}">
                      <a16:colId xmlns:a16="http://schemas.microsoft.com/office/drawing/2014/main" val="20002"/>
                    </a:ext>
                  </a:extLst>
                </a:gridCol>
                <a:gridCol w="546100">
                  <a:extLst>
                    <a:ext uri="{9D8B030D-6E8A-4147-A177-3AD203B41FA5}">
                      <a16:colId xmlns:a16="http://schemas.microsoft.com/office/drawing/2014/main" val="20003"/>
                    </a:ext>
                  </a:extLst>
                </a:gridCol>
                <a:gridCol w="1279156">
                  <a:extLst>
                    <a:ext uri="{9D8B030D-6E8A-4147-A177-3AD203B41FA5}">
                      <a16:colId xmlns:a16="http://schemas.microsoft.com/office/drawing/2014/main" val="20004"/>
                    </a:ext>
                  </a:extLst>
                </a:gridCol>
                <a:gridCol w="1605516">
                  <a:extLst>
                    <a:ext uri="{9D8B030D-6E8A-4147-A177-3AD203B41FA5}">
                      <a16:colId xmlns:a16="http://schemas.microsoft.com/office/drawing/2014/main" val="20005"/>
                    </a:ext>
                  </a:extLst>
                </a:gridCol>
                <a:gridCol w="1552354">
                  <a:extLst>
                    <a:ext uri="{9D8B030D-6E8A-4147-A177-3AD203B41FA5}">
                      <a16:colId xmlns:a16="http://schemas.microsoft.com/office/drawing/2014/main" val="20006"/>
                    </a:ext>
                  </a:extLst>
                </a:gridCol>
                <a:gridCol w="1195424">
                  <a:extLst>
                    <a:ext uri="{9D8B030D-6E8A-4147-A177-3AD203B41FA5}">
                      <a16:colId xmlns:a16="http://schemas.microsoft.com/office/drawing/2014/main" val="20007"/>
                    </a:ext>
                  </a:extLst>
                </a:gridCol>
              </a:tblGrid>
              <a:tr h="346252">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PDV</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9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Country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Birth_Date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252">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120121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noProof="1">
                          <a:ln>
                            <a:noFill/>
                          </a:ln>
                          <a:solidFill>
                            <a:srgbClr val="000000"/>
                          </a:solidFill>
                          <a:effectLst/>
                          <a:latin typeface="+mn-lt"/>
                        </a:rPr>
                        <a:t>26600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AU</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-4169</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25" name="Group 176"/>
          <p:cNvGraphicFramePr>
            <a:graphicFrameLocks noGrp="1"/>
          </p:cNvGraphicFramePr>
          <p:nvPr>
            <p:extLst>
              <p:ext uri="{D42A27DB-BD31-4B8C-83A1-F6EECF244321}">
                <p14:modId xmlns:p14="http://schemas.microsoft.com/office/powerpoint/2010/main" val="130884268"/>
              </p:ext>
            </p:extLst>
          </p:nvPr>
        </p:nvGraphicFramePr>
        <p:xfrm>
          <a:off x="511175" y="5022850"/>
          <a:ext cx="8456613" cy="738188"/>
        </p:xfrm>
        <a:graphic>
          <a:graphicData uri="http://schemas.openxmlformats.org/drawingml/2006/table">
            <a:tbl>
              <a:tblPr/>
              <a:tblGrid>
                <a:gridCol w="1562174">
                  <a:extLst>
                    <a:ext uri="{9D8B030D-6E8A-4147-A177-3AD203B41FA5}">
                      <a16:colId xmlns:a16="http://schemas.microsoft.com/office/drawing/2014/main" val="20000"/>
                    </a:ext>
                  </a:extLst>
                </a:gridCol>
                <a:gridCol w="1531088">
                  <a:extLst>
                    <a:ext uri="{9D8B030D-6E8A-4147-A177-3AD203B41FA5}">
                      <a16:colId xmlns:a16="http://schemas.microsoft.com/office/drawing/2014/main" val="20001"/>
                    </a:ext>
                  </a:extLst>
                </a:gridCol>
                <a:gridCol w="1010093">
                  <a:extLst>
                    <a:ext uri="{9D8B030D-6E8A-4147-A177-3AD203B41FA5}">
                      <a16:colId xmlns:a16="http://schemas.microsoft.com/office/drawing/2014/main" val="20002"/>
                    </a:ext>
                  </a:extLst>
                </a:gridCol>
                <a:gridCol w="1562986">
                  <a:extLst>
                    <a:ext uri="{9D8B030D-6E8A-4147-A177-3AD203B41FA5}">
                      <a16:colId xmlns:a16="http://schemas.microsoft.com/office/drawing/2014/main" val="20003"/>
                    </a:ext>
                  </a:extLst>
                </a:gridCol>
                <a:gridCol w="1594884">
                  <a:extLst>
                    <a:ext uri="{9D8B030D-6E8A-4147-A177-3AD203B41FA5}">
                      <a16:colId xmlns:a16="http://schemas.microsoft.com/office/drawing/2014/main" val="20004"/>
                    </a:ext>
                  </a:extLst>
                </a:gridCol>
                <a:gridCol w="1195388">
                  <a:extLst>
                    <a:ext uri="{9D8B030D-6E8A-4147-A177-3AD203B41FA5}">
                      <a16:colId xmlns:a16="http://schemas.microsoft.com/office/drawing/2014/main" val="20005"/>
                    </a:ext>
                  </a:extLst>
                </a:gridCol>
              </a:tblGrid>
              <a:tr h="364158">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work.subset1</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403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rgbClr val="000000"/>
                          </a:solidFill>
                          <a:effectLst/>
                          <a:latin typeface="+mn-lt"/>
                        </a:rPr>
                        <a:t>Last_Name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bl>
          </a:graphicData>
        </a:graphic>
      </p:graphicFrame>
      <p:graphicFrame>
        <p:nvGraphicFramePr>
          <p:cNvPr id="26" name="Group 177"/>
          <p:cNvGraphicFramePr>
            <a:graphicFrameLocks noGrp="1"/>
          </p:cNvGraphicFramePr>
          <p:nvPr>
            <p:extLst>
              <p:ext uri="{D42A27DB-BD31-4B8C-83A1-F6EECF244321}">
                <p14:modId xmlns:p14="http://schemas.microsoft.com/office/powerpoint/2010/main" val="160902265"/>
              </p:ext>
            </p:extLst>
          </p:nvPr>
        </p:nvGraphicFramePr>
        <p:xfrm>
          <a:off x="90488" y="1066228"/>
          <a:ext cx="3424237" cy="2328875"/>
        </p:xfrm>
        <a:graphic>
          <a:graphicData uri="http://schemas.openxmlformats.org/drawingml/2006/table">
            <a:tbl>
              <a:tblPr/>
              <a:tblGrid>
                <a:gridCol w="134461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tblGrid>
              <a:tr h="396231">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Partial</a:t>
                      </a:r>
                      <a:r>
                        <a:rPr kumimoji="0" lang="en-US" sz="2000" b="1" i="0" u="none" strike="noStrike" cap="none" normalizeH="0" baseline="0" dirty="0">
                          <a:ln>
                            <a:noFill/>
                          </a:ln>
                          <a:solidFill>
                            <a:srgbClr val="000000"/>
                          </a:solidFill>
                          <a:effectLst/>
                          <a:latin typeface="+mn-lt"/>
                        </a:rPr>
                        <a:t> orion.sales</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62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120121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6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120122</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chemeClr val="tx1"/>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3"/>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120123</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10866</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4"/>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120124</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8460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5"/>
                  </a:ext>
                </a:extLst>
              </a:tr>
            </a:tbl>
          </a:graphicData>
        </a:graphic>
      </p:graphicFrame>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 y="4174236"/>
            <a:ext cx="353599" cy="323116"/>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0420" y="4174236"/>
            <a:ext cx="353599" cy="323116"/>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484" y="4174236"/>
            <a:ext cx="353599" cy="3231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ashq\root\dept\PSD\GRAPHICS\Illustrations\Documents and Reports\report_med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343" y="2839655"/>
            <a:ext cx="1514475" cy="1857375"/>
          </a:xfrm>
          <a:prstGeom prst="rect">
            <a:avLst/>
          </a:prstGeom>
          <a:noFill/>
          <a:extLst>
            <a:ext uri="{909E8E84-426E-40DD-AFC4-6F175D3DCCD1}">
              <a14:hiddenFill xmlns:a14="http://schemas.microsoft.com/office/drawing/2010/main">
                <a:solidFill>
                  <a:srgbClr val="FFFFFF"/>
                </a:solidFill>
              </a14:hiddenFill>
            </a:ext>
          </a:extLst>
        </p:spPr>
      </p:pic>
      <p:sp>
        <p:nvSpPr>
          <p:cNvPr id="19458" name="Title 1"/>
          <p:cNvSpPr>
            <a:spLocks noGrp="1"/>
          </p:cNvSpPr>
          <p:nvPr>
            <p:ph type="title"/>
          </p:nvPr>
        </p:nvSpPr>
        <p:spPr/>
        <p:txBody>
          <a:bodyPr/>
          <a:lstStyle/>
          <a:p>
            <a:r>
              <a:rPr lang="en-US" dirty="0"/>
              <a:t>Considerations</a:t>
            </a:r>
          </a:p>
        </p:txBody>
      </p:sp>
      <p:sp>
        <p:nvSpPr>
          <p:cNvPr id="5" name="Content Placeholder 4"/>
          <p:cNvSpPr>
            <a:spLocks noGrp="1"/>
          </p:cNvSpPr>
          <p:nvPr>
            <p:ph idx="1"/>
          </p:nvPr>
        </p:nvSpPr>
        <p:spPr/>
        <p:txBody>
          <a:bodyPr/>
          <a:lstStyle/>
          <a:p>
            <a:r>
              <a:rPr lang="en-US" dirty="0"/>
              <a:t>Management wants a series of reports for Australian sales employees. You read data from various input sources to create a SAS data set that can be analyzed and presented.</a:t>
            </a:r>
          </a:p>
        </p:txBody>
      </p:sp>
      <p:sp>
        <p:nvSpPr>
          <p:cNvPr id="4" name="Slide Number Placeholder 3"/>
          <p:cNvSpPr>
            <a:spLocks noGrp="1"/>
          </p:cNvSpPr>
          <p:nvPr>
            <p:ph type="sldNum" sz="quarter" idx="10"/>
          </p:nvPr>
        </p:nvSpPr>
        <p:spPr/>
        <p:txBody>
          <a:bodyPr/>
          <a:lstStyle/>
          <a:p>
            <a:pPr>
              <a:defRPr/>
            </a:pPr>
            <a:fld id="{C7EA310C-C606-4B0E-A7CE-64262AD5CE90}" type="slidenum">
              <a:rPr lang="en-US" smtClean="0"/>
              <a:pPr>
                <a:defRPr/>
              </a:pPr>
              <a:t>5</a:t>
            </a:fld>
            <a:endParaRPr lang="en-US" b="0" dirty="0">
              <a:latin typeface="Times New Roman" pitchFamily="18" charset="0"/>
            </a:endParaRPr>
          </a:p>
        </p:txBody>
      </p:sp>
      <p:pic>
        <p:nvPicPr>
          <p:cNvPr id="16" name="Picture 3" descr="dataset_noti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6921" y="3618653"/>
            <a:ext cx="1571277" cy="14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9"/>
          <p:cNvSpPr txBox="1">
            <a:spLocks noChangeArrowheads="1"/>
          </p:cNvSpPr>
          <p:nvPr/>
        </p:nvSpPr>
        <p:spPr bwMode="auto">
          <a:xfrm>
            <a:off x="3663477" y="3181237"/>
            <a:ext cx="1795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0" tIns="0" rIns="0" bIns="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base" hangingPunct="1">
              <a:spcBef>
                <a:spcPts val="25"/>
              </a:spcBef>
              <a:spcAft>
                <a:spcPct val="17000"/>
              </a:spcAft>
              <a:defRPr/>
            </a:pPr>
            <a:r>
              <a:rPr lang="en-US" sz="2400" kern="0" dirty="0">
                <a:solidFill>
                  <a:srgbClr val="000000"/>
                </a:solidFill>
                <a:latin typeface="Arial"/>
              </a:rPr>
              <a:t>SAS data set</a:t>
            </a:r>
          </a:p>
        </p:txBody>
      </p:sp>
      <p:pic>
        <p:nvPicPr>
          <p:cNvPr id="2" name="Picture 2" descr="L:\graphics\arrow_sw_r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6652" y="3938067"/>
            <a:ext cx="800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L:\graphics\arrow_sw_r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3283" y="4001495"/>
            <a:ext cx="800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excel_nob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692525"/>
            <a:ext cx="1065212"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6" descr="rawdata_nob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4137" y="2819400"/>
            <a:ext cx="1196975"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 descr="L:\graphics\datase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245" y="4401849"/>
            <a:ext cx="1212273" cy="11689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sashq\root\dept\PSD\GRAPHICS\Illustrations\Documents and Reports\report_med_blu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1436" y="3068002"/>
            <a:ext cx="1514475" cy="18573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ashq\root\dept\PSD\GRAPHICS\Illustrations\Documents and Reports\report_med_green.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6534" y="3262522"/>
            <a:ext cx="151447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0575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7"/>
          <p:cNvSpPr txBox="1">
            <a:spLocks noChangeArrowheads="1"/>
          </p:cNvSpPr>
          <p:nvPr/>
        </p:nvSpPr>
        <p:spPr bwMode="auto">
          <a:xfrm>
            <a:off x="3765550" y="1223963"/>
            <a:ext cx="4873752" cy="2063750"/>
          </a:xfrm>
          <a:prstGeom prst="rect">
            <a:avLst/>
          </a:prstGeom>
          <a:solidFill>
            <a:srgbClr val="FFFFFF"/>
          </a:solidFill>
          <a:ln w="38100" cmpd="sng">
            <a:solidFill>
              <a:schemeClr val="tx2"/>
            </a:solidFill>
            <a:miter lim="800000"/>
            <a:headEnd type="none" w="med" len="lg"/>
            <a:tailEnd type="none" w="med" len="lg"/>
          </a:ln>
          <a:extLst/>
        </p:spPr>
        <p:txBody>
          <a:bodyPr lIns="88900" tIns="88900" rIns="9144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18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18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18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18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1800" b="1" kern="0" dirty="0">
                <a:solidFill>
                  <a:srgbClr val="000000"/>
                </a:solidFill>
                <a:latin typeface="Courier New"/>
              </a:rPr>
              <a:t>   Bonus=Salary*.10;</a:t>
            </a:r>
          </a:p>
          <a:p>
            <a:pPr>
              <a:lnSpc>
                <a:spcPct val="85000"/>
              </a:lnSpc>
              <a:defRPr/>
            </a:pPr>
            <a:r>
              <a:rPr lang="en-US" sz="1800" b="1" dirty="0">
                <a:latin typeface="Courier New" pitchFamily="49" charset="0"/>
              </a:rPr>
              <a:t>   drop Employee_ID Gender Country</a:t>
            </a:r>
            <a:br>
              <a:rPr lang="en-US" sz="1800" b="1" dirty="0">
                <a:latin typeface="Courier New" pitchFamily="49" charset="0"/>
              </a:rPr>
            </a:br>
            <a:r>
              <a:rPr lang="en-US" sz="1800" b="1" dirty="0">
                <a:latin typeface="Courier New" pitchFamily="49" charset="0"/>
              </a:rPr>
              <a:t>        Birth_Date;</a:t>
            </a:r>
          </a:p>
          <a:p>
            <a:pPr eaLnBrk="1" fontAlgn="auto" hangingPunct="1">
              <a:lnSpc>
                <a:spcPct val="85000"/>
              </a:lnSpc>
              <a:spcBef>
                <a:spcPts val="0"/>
              </a:spcBef>
              <a:spcAft>
                <a:spcPts val="0"/>
              </a:spcAft>
              <a:defRPr/>
            </a:pPr>
            <a:r>
              <a:rPr lang="en-US" sz="1800" b="1" kern="0" dirty="0">
                <a:solidFill>
                  <a:srgbClr val="000000"/>
                </a:solidFill>
                <a:latin typeface="Courier New"/>
              </a:rPr>
              <a:t>run;</a:t>
            </a:r>
          </a:p>
        </p:txBody>
      </p:sp>
      <p:sp>
        <p:nvSpPr>
          <p:cNvPr id="67587" name="Rectangle 2"/>
          <p:cNvSpPr>
            <a:spLocks noGrp="1" noChangeArrowheads="1"/>
          </p:cNvSpPr>
          <p:nvPr>
            <p:ph type="title"/>
          </p:nvPr>
        </p:nvSpPr>
        <p:spPr/>
        <p:txBody>
          <a:bodyPr/>
          <a:lstStyle/>
          <a:p>
            <a:pPr eaLnBrk="1" hangingPunct="1"/>
            <a:r>
              <a:rPr lang="en-US" dirty="0"/>
              <a:t>Execution</a:t>
            </a:r>
          </a:p>
        </p:txBody>
      </p:sp>
      <p:sp>
        <p:nvSpPr>
          <p:cNvPr id="145" name="Slide Number Placeholder 3"/>
          <p:cNvSpPr>
            <a:spLocks noGrp="1"/>
          </p:cNvSpPr>
          <p:nvPr>
            <p:ph type="sldNum" sz="quarter" idx="10"/>
          </p:nvPr>
        </p:nvSpPr>
        <p:spPr/>
        <p:txBody>
          <a:bodyPr/>
          <a:lstStyle/>
          <a:p>
            <a:pPr>
              <a:defRPr/>
            </a:pPr>
            <a:fld id="{3282CF84-E283-4FF5-89CB-26822FAD958B}" type="slidenum">
              <a:rPr lang="en-US"/>
              <a:pPr>
                <a:defRPr/>
              </a:pPr>
              <a:t>50</a:t>
            </a:fld>
            <a:endParaRPr lang="en-US" b="0" dirty="0">
              <a:latin typeface="Times New Roman" pitchFamily="18" charset="0"/>
            </a:endParaRPr>
          </a:p>
        </p:txBody>
      </p:sp>
      <p:sp>
        <p:nvSpPr>
          <p:cNvPr id="67589"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sp>
        <p:nvSpPr>
          <p:cNvPr id="67590" name="Rectangle 3"/>
          <p:cNvSpPr>
            <a:spLocks noChangeArrowheads="1"/>
          </p:cNvSpPr>
          <p:nvPr>
            <p:custDataLst>
              <p:tags r:id="rId1"/>
            </p:custDataLst>
          </p:nvPr>
        </p:nvSpPr>
        <p:spPr bwMode="auto">
          <a:xfrm>
            <a:off x="4264025" y="2246313"/>
            <a:ext cx="2365375" cy="2317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graphicFrame>
        <p:nvGraphicFramePr>
          <p:cNvPr id="25" name="Group 177"/>
          <p:cNvGraphicFramePr>
            <a:graphicFrameLocks noGrp="1"/>
          </p:cNvGraphicFramePr>
          <p:nvPr>
            <p:extLst>
              <p:ext uri="{D42A27DB-BD31-4B8C-83A1-F6EECF244321}">
                <p14:modId xmlns:p14="http://schemas.microsoft.com/office/powerpoint/2010/main" val="3442283123"/>
              </p:ext>
            </p:extLst>
          </p:nvPr>
        </p:nvGraphicFramePr>
        <p:xfrm>
          <a:off x="90488" y="1066228"/>
          <a:ext cx="3424237" cy="2328875"/>
        </p:xfrm>
        <a:graphic>
          <a:graphicData uri="http://schemas.openxmlformats.org/drawingml/2006/table">
            <a:tbl>
              <a:tblPr/>
              <a:tblGrid>
                <a:gridCol w="134461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tblGrid>
              <a:tr h="396231">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Partial </a:t>
                      </a:r>
                      <a:r>
                        <a:rPr kumimoji="0" lang="en-US" sz="2000" b="1" i="0" u="none" strike="noStrike" cap="none" normalizeH="0" baseline="0" dirty="0">
                          <a:ln>
                            <a:noFill/>
                          </a:ln>
                          <a:solidFill>
                            <a:srgbClr val="000000"/>
                          </a:solidFill>
                          <a:effectLst/>
                          <a:latin typeface="+mn-lt"/>
                        </a:rPr>
                        <a:t>orion.sales</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62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120121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6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120122</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chemeClr val="tx1"/>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3"/>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120123</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10866</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4"/>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120124</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8460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5"/>
                  </a:ext>
                </a:extLst>
              </a:tr>
            </a:tbl>
          </a:graphicData>
        </a:graphic>
      </p:graphicFrame>
      <p:graphicFrame>
        <p:nvGraphicFramePr>
          <p:cNvPr id="28" name="Group 178"/>
          <p:cNvGraphicFramePr>
            <a:graphicFrameLocks noGrp="1"/>
          </p:cNvGraphicFramePr>
          <p:nvPr>
            <p:extLst>
              <p:ext uri="{D42A27DB-BD31-4B8C-83A1-F6EECF244321}">
                <p14:modId xmlns:p14="http://schemas.microsoft.com/office/powerpoint/2010/main" val="490460209"/>
              </p:ext>
            </p:extLst>
          </p:nvPr>
        </p:nvGraphicFramePr>
        <p:xfrm>
          <a:off x="66675" y="3597275"/>
          <a:ext cx="9007475" cy="1241425"/>
        </p:xfrm>
        <a:graphic>
          <a:graphicData uri="http://schemas.openxmlformats.org/drawingml/2006/table">
            <a:tbl>
              <a:tblPr/>
              <a:tblGrid>
                <a:gridCol w="1284288">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998537">
                  <a:extLst>
                    <a:ext uri="{9D8B030D-6E8A-4147-A177-3AD203B41FA5}">
                      <a16:colId xmlns:a16="http://schemas.microsoft.com/office/drawing/2014/main" val="20002"/>
                    </a:ext>
                  </a:extLst>
                </a:gridCol>
                <a:gridCol w="546100">
                  <a:extLst>
                    <a:ext uri="{9D8B030D-6E8A-4147-A177-3AD203B41FA5}">
                      <a16:colId xmlns:a16="http://schemas.microsoft.com/office/drawing/2014/main" val="20003"/>
                    </a:ext>
                  </a:extLst>
                </a:gridCol>
                <a:gridCol w="1279156">
                  <a:extLst>
                    <a:ext uri="{9D8B030D-6E8A-4147-A177-3AD203B41FA5}">
                      <a16:colId xmlns:a16="http://schemas.microsoft.com/office/drawing/2014/main" val="20004"/>
                    </a:ext>
                  </a:extLst>
                </a:gridCol>
                <a:gridCol w="1605516">
                  <a:extLst>
                    <a:ext uri="{9D8B030D-6E8A-4147-A177-3AD203B41FA5}">
                      <a16:colId xmlns:a16="http://schemas.microsoft.com/office/drawing/2014/main" val="20005"/>
                    </a:ext>
                  </a:extLst>
                </a:gridCol>
                <a:gridCol w="1552354">
                  <a:extLst>
                    <a:ext uri="{9D8B030D-6E8A-4147-A177-3AD203B41FA5}">
                      <a16:colId xmlns:a16="http://schemas.microsoft.com/office/drawing/2014/main" val="20006"/>
                    </a:ext>
                  </a:extLst>
                </a:gridCol>
                <a:gridCol w="1195424">
                  <a:extLst>
                    <a:ext uri="{9D8B030D-6E8A-4147-A177-3AD203B41FA5}">
                      <a16:colId xmlns:a16="http://schemas.microsoft.com/office/drawing/2014/main" val="20007"/>
                    </a:ext>
                  </a:extLst>
                </a:gridCol>
              </a:tblGrid>
              <a:tr h="346252">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PDV</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9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Country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Birth_Date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252">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120121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noProof="1">
                          <a:ln>
                            <a:noFill/>
                          </a:ln>
                          <a:solidFill>
                            <a:srgbClr val="000000"/>
                          </a:solidFill>
                          <a:effectLst/>
                          <a:latin typeface="+mn-lt"/>
                        </a:rPr>
                        <a:t>26600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AU</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-4169</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32" name="Group 176"/>
          <p:cNvGraphicFramePr>
            <a:graphicFrameLocks noGrp="1"/>
          </p:cNvGraphicFramePr>
          <p:nvPr>
            <p:extLst>
              <p:ext uri="{D42A27DB-BD31-4B8C-83A1-F6EECF244321}">
                <p14:modId xmlns:p14="http://schemas.microsoft.com/office/powerpoint/2010/main" val="3040108310"/>
              </p:ext>
            </p:extLst>
          </p:nvPr>
        </p:nvGraphicFramePr>
        <p:xfrm>
          <a:off x="511175" y="5022850"/>
          <a:ext cx="8456613" cy="738188"/>
        </p:xfrm>
        <a:graphic>
          <a:graphicData uri="http://schemas.openxmlformats.org/drawingml/2006/table">
            <a:tbl>
              <a:tblPr/>
              <a:tblGrid>
                <a:gridCol w="1562174">
                  <a:extLst>
                    <a:ext uri="{9D8B030D-6E8A-4147-A177-3AD203B41FA5}">
                      <a16:colId xmlns:a16="http://schemas.microsoft.com/office/drawing/2014/main" val="20000"/>
                    </a:ext>
                  </a:extLst>
                </a:gridCol>
                <a:gridCol w="1531088">
                  <a:extLst>
                    <a:ext uri="{9D8B030D-6E8A-4147-A177-3AD203B41FA5}">
                      <a16:colId xmlns:a16="http://schemas.microsoft.com/office/drawing/2014/main" val="20001"/>
                    </a:ext>
                  </a:extLst>
                </a:gridCol>
                <a:gridCol w="1010093">
                  <a:extLst>
                    <a:ext uri="{9D8B030D-6E8A-4147-A177-3AD203B41FA5}">
                      <a16:colId xmlns:a16="http://schemas.microsoft.com/office/drawing/2014/main" val="20002"/>
                    </a:ext>
                  </a:extLst>
                </a:gridCol>
                <a:gridCol w="1562986">
                  <a:extLst>
                    <a:ext uri="{9D8B030D-6E8A-4147-A177-3AD203B41FA5}">
                      <a16:colId xmlns:a16="http://schemas.microsoft.com/office/drawing/2014/main" val="20003"/>
                    </a:ext>
                  </a:extLst>
                </a:gridCol>
                <a:gridCol w="1594884">
                  <a:extLst>
                    <a:ext uri="{9D8B030D-6E8A-4147-A177-3AD203B41FA5}">
                      <a16:colId xmlns:a16="http://schemas.microsoft.com/office/drawing/2014/main" val="20004"/>
                    </a:ext>
                  </a:extLst>
                </a:gridCol>
                <a:gridCol w="1195388">
                  <a:extLst>
                    <a:ext uri="{9D8B030D-6E8A-4147-A177-3AD203B41FA5}">
                      <a16:colId xmlns:a16="http://schemas.microsoft.com/office/drawing/2014/main" val="20005"/>
                    </a:ext>
                  </a:extLst>
                </a:gridCol>
              </a:tblGrid>
              <a:tr h="364158">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work.subset1</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403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rgbClr val="000000"/>
                          </a:solidFill>
                          <a:effectLst/>
                          <a:latin typeface="+mn-lt"/>
                        </a:rPr>
                        <a:t>Last_Name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bl>
          </a:graphicData>
        </a:graphic>
      </p:graphicFrame>
      <p:sp>
        <p:nvSpPr>
          <p:cNvPr id="2" name="Rounded Rectangle 1"/>
          <p:cNvSpPr/>
          <p:nvPr/>
        </p:nvSpPr>
        <p:spPr bwMode="auto">
          <a:xfrm>
            <a:off x="8010144" y="4035552"/>
            <a:ext cx="1001900" cy="768096"/>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 y="4174236"/>
            <a:ext cx="353599" cy="323116"/>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0420" y="4174236"/>
            <a:ext cx="353599" cy="323116"/>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484" y="4174236"/>
            <a:ext cx="353599" cy="323116"/>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7"/>
          <p:cNvSpPr txBox="1">
            <a:spLocks noChangeArrowheads="1"/>
          </p:cNvSpPr>
          <p:nvPr/>
        </p:nvSpPr>
        <p:spPr bwMode="auto">
          <a:xfrm>
            <a:off x="3765550" y="1223963"/>
            <a:ext cx="4873752" cy="2063750"/>
          </a:xfrm>
          <a:prstGeom prst="rect">
            <a:avLst/>
          </a:prstGeom>
          <a:solidFill>
            <a:srgbClr val="FFFFFF"/>
          </a:solidFill>
          <a:ln w="38100" cmpd="sng">
            <a:solidFill>
              <a:schemeClr val="tx2"/>
            </a:solidFill>
            <a:miter lim="800000"/>
            <a:headEnd type="none" w="med" len="lg"/>
            <a:tailEnd type="none" w="med" len="lg"/>
          </a:ln>
          <a:extLst/>
        </p:spPr>
        <p:txBody>
          <a:bodyPr lIns="88900" tIns="88900" rIns="9144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18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18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18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18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1800" b="1" kern="0" dirty="0">
                <a:solidFill>
                  <a:srgbClr val="000000"/>
                </a:solidFill>
                <a:latin typeface="Courier New"/>
              </a:rPr>
              <a:t>   Bonus=Salary*.10;</a:t>
            </a:r>
          </a:p>
          <a:p>
            <a:pPr>
              <a:lnSpc>
                <a:spcPct val="85000"/>
              </a:lnSpc>
              <a:defRPr/>
            </a:pPr>
            <a:r>
              <a:rPr lang="en-US" sz="1800" b="1" dirty="0">
                <a:latin typeface="Courier New" pitchFamily="49" charset="0"/>
              </a:rPr>
              <a:t>   drop Employee_ID Gender Country</a:t>
            </a:r>
            <a:br>
              <a:rPr lang="en-US" sz="1800" b="1" dirty="0">
                <a:latin typeface="Courier New" pitchFamily="49" charset="0"/>
              </a:rPr>
            </a:br>
            <a:r>
              <a:rPr lang="en-US" sz="1800" b="1" dirty="0">
                <a:latin typeface="Courier New" pitchFamily="49" charset="0"/>
              </a:rPr>
              <a:t>        Birth_Date;</a:t>
            </a:r>
          </a:p>
          <a:p>
            <a:pPr eaLnBrk="1" fontAlgn="auto" hangingPunct="1">
              <a:lnSpc>
                <a:spcPct val="85000"/>
              </a:lnSpc>
              <a:spcBef>
                <a:spcPts val="0"/>
              </a:spcBef>
              <a:spcAft>
                <a:spcPts val="0"/>
              </a:spcAft>
              <a:defRPr/>
            </a:pPr>
            <a:r>
              <a:rPr lang="en-US" sz="1800" b="1" kern="0" dirty="0">
                <a:solidFill>
                  <a:srgbClr val="000000"/>
                </a:solidFill>
                <a:latin typeface="Courier New"/>
              </a:rPr>
              <a:t>run;</a:t>
            </a:r>
          </a:p>
        </p:txBody>
      </p:sp>
      <p:sp>
        <p:nvSpPr>
          <p:cNvPr id="68611" name="Rectangle 2"/>
          <p:cNvSpPr>
            <a:spLocks noGrp="1" noChangeArrowheads="1"/>
          </p:cNvSpPr>
          <p:nvPr>
            <p:ph type="title"/>
          </p:nvPr>
        </p:nvSpPr>
        <p:spPr/>
        <p:txBody>
          <a:bodyPr/>
          <a:lstStyle/>
          <a:p>
            <a:pPr eaLnBrk="1" hangingPunct="1"/>
            <a:r>
              <a:rPr lang="en-US" dirty="0"/>
              <a:t>Execution</a:t>
            </a:r>
          </a:p>
        </p:txBody>
      </p:sp>
      <p:sp>
        <p:nvSpPr>
          <p:cNvPr id="145" name="Slide Number Placeholder 3"/>
          <p:cNvSpPr>
            <a:spLocks noGrp="1"/>
          </p:cNvSpPr>
          <p:nvPr>
            <p:ph type="sldNum" sz="quarter" idx="10"/>
          </p:nvPr>
        </p:nvSpPr>
        <p:spPr/>
        <p:txBody>
          <a:bodyPr/>
          <a:lstStyle/>
          <a:p>
            <a:pPr>
              <a:defRPr/>
            </a:pPr>
            <a:fld id="{912D82A3-05E9-43AC-A88D-0B06BA36E881}" type="slidenum">
              <a:rPr lang="en-US"/>
              <a:pPr>
                <a:defRPr/>
              </a:pPr>
              <a:t>51</a:t>
            </a:fld>
            <a:endParaRPr lang="en-US" b="0" dirty="0">
              <a:latin typeface="Times New Roman" pitchFamily="18" charset="0"/>
            </a:endParaRPr>
          </a:p>
        </p:txBody>
      </p:sp>
      <p:sp>
        <p:nvSpPr>
          <p:cNvPr id="68613"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graphicFrame>
        <p:nvGraphicFramePr>
          <p:cNvPr id="16" name="Group 177"/>
          <p:cNvGraphicFramePr>
            <a:graphicFrameLocks noGrp="1"/>
          </p:cNvGraphicFramePr>
          <p:nvPr>
            <p:extLst>
              <p:ext uri="{D42A27DB-BD31-4B8C-83A1-F6EECF244321}">
                <p14:modId xmlns:p14="http://schemas.microsoft.com/office/powerpoint/2010/main" val="1228825845"/>
              </p:ext>
            </p:extLst>
          </p:nvPr>
        </p:nvGraphicFramePr>
        <p:xfrm>
          <a:off x="90488" y="1066228"/>
          <a:ext cx="3424237" cy="2328875"/>
        </p:xfrm>
        <a:graphic>
          <a:graphicData uri="http://schemas.openxmlformats.org/drawingml/2006/table">
            <a:tbl>
              <a:tblPr/>
              <a:tblGrid>
                <a:gridCol w="134461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tblGrid>
              <a:tr h="396231">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Partial </a:t>
                      </a:r>
                      <a:r>
                        <a:rPr kumimoji="0" lang="en-US" sz="2000" b="1" i="0" u="none" strike="noStrike" cap="none" normalizeH="0" baseline="0" dirty="0">
                          <a:ln>
                            <a:noFill/>
                          </a:ln>
                          <a:solidFill>
                            <a:srgbClr val="000000"/>
                          </a:solidFill>
                          <a:effectLst/>
                          <a:latin typeface="+mn-lt"/>
                        </a:rPr>
                        <a:t>orion.sales</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62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120121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6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120122</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chemeClr val="tx1"/>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3"/>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120123</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10866</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4"/>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120124</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8460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5"/>
                  </a:ext>
                </a:extLst>
              </a:tr>
            </a:tbl>
          </a:graphicData>
        </a:graphic>
      </p:graphicFrame>
      <p:graphicFrame>
        <p:nvGraphicFramePr>
          <p:cNvPr id="25" name="Group 178"/>
          <p:cNvGraphicFramePr>
            <a:graphicFrameLocks noGrp="1"/>
          </p:cNvGraphicFramePr>
          <p:nvPr>
            <p:extLst>
              <p:ext uri="{D42A27DB-BD31-4B8C-83A1-F6EECF244321}">
                <p14:modId xmlns:p14="http://schemas.microsoft.com/office/powerpoint/2010/main" val="3369781538"/>
              </p:ext>
            </p:extLst>
          </p:nvPr>
        </p:nvGraphicFramePr>
        <p:xfrm>
          <a:off x="66675" y="3597275"/>
          <a:ext cx="9007475" cy="1241425"/>
        </p:xfrm>
        <a:graphic>
          <a:graphicData uri="http://schemas.openxmlformats.org/drawingml/2006/table">
            <a:tbl>
              <a:tblPr/>
              <a:tblGrid>
                <a:gridCol w="1284288">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998537">
                  <a:extLst>
                    <a:ext uri="{9D8B030D-6E8A-4147-A177-3AD203B41FA5}">
                      <a16:colId xmlns:a16="http://schemas.microsoft.com/office/drawing/2014/main" val="20002"/>
                    </a:ext>
                  </a:extLst>
                </a:gridCol>
                <a:gridCol w="546100">
                  <a:extLst>
                    <a:ext uri="{9D8B030D-6E8A-4147-A177-3AD203B41FA5}">
                      <a16:colId xmlns:a16="http://schemas.microsoft.com/office/drawing/2014/main" val="20003"/>
                    </a:ext>
                  </a:extLst>
                </a:gridCol>
                <a:gridCol w="1279156">
                  <a:extLst>
                    <a:ext uri="{9D8B030D-6E8A-4147-A177-3AD203B41FA5}">
                      <a16:colId xmlns:a16="http://schemas.microsoft.com/office/drawing/2014/main" val="20004"/>
                    </a:ext>
                  </a:extLst>
                </a:gridCol>
                <a:gridCol w="1605516">
                  <a:extLst>
                    <a:ext uri="{9D8B030D-6E8A-4147-A177-3AD203B41FA5}">
                      <a16:colId xmlns:a16="http://schemas.microsoft.com/office/drawing/2014/main" val="20005"/>
                    </a:ext>
                  </a:extLst>
                </a:gridCol>
                <a:gridCol w="1552354">
                  <a:extLst>
                    <a:ext uri="{9D8B030D-6E8A-4147-A177-3AD203B41FA5}">
                      <a16:colId xmlns:a16="http://schemas.microsoft.com/office/drawing/2014/main" val="20006"/>
                    </a:ext>
                  </a:extLst>
                </a:gridCol>
                <a:gridCol w="1195424">
                  <a:extLst>
                    <a:ext uri="{9D8B030D-6E8A-4147-A177-3AD203B41FA5}">
                      <a16:colId xmlns:a16="http://schemas.microsoft.com/office/drawing/2014/main" val="20007"/>
                    </a:ext>
                  </a:extLst>
                </a:gridCol>
              </a:tblGrid>
              <a:tr h="346252">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PDV</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9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Country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Birth_Date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252">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120121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noProof="1">
                          <a:ln>
                            <a:noFill/>
                          </a:ln>
                          <a:solidFill>
                            <a:srgbClr val="000000"/>
                          </a:solidFill>
                          <a:effectLst/>
                          <a:latin typeface="+mn-lt"/>
                        </a:rPr>
                        <a:t>26600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AU</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-4169</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29" name="Group 176"/>
          <p:cNvGraphicFramePr>
            <a:graphicFrameLocks noGrp="1"/>
          </p:cNvGraphicFramePr>
          <p:nvPr>
            <p:extLst>
              <p:ext uri="{D42A27DB-BD31-4B8C-83A1-F6EECF244321}">
                <p14:modId xmlns:p14="http://schemas.microsoft.com/office/powerpoint/2010/main" val="1871157088"/>
              </p:ext>
            </p:extLst>
          </p:nvPr>
        </p:nvGraphicFramePr>
        <p:xfrm>
          <a:off x="511175" y="5022850"/>
          <a:ext cx="8456613" cy="1112837"/>
        </p:xfrm>
        <a:graphic>
          <a:graphicData uri="http://schemas.openxmlformats.org/drawingml/2006/table">
            <a:tbl>
              <a:tblPr/>
              <a:tblGrid>
                <a:gridCol w="1562174">
                  <a:extLst>
                    <a:ext uri="{9D8B030D-6E8A-4147-A177-3AD203B41FA5}">
                      <a16:colId xmlns:a16="http://schemas.microsoft.com/office/drawing/2014/main" val="20000"/>
                    </a:ext>
                  </a:extLst>
                </a:gridCol>
                <a:gridCol w="1531088">
                  <a:extLst>
                    <a:ext uri="{9D8B030D-6E8A-4147-A177-3AD203B41FA5}">
                      <a16:colId xmlns:a16="http://schemas.microsoft.com/office/drawing/2014/main" val="20001"/>
                    </a:ext>
                  </a:extLst>
                </a:gridCol>
                <a:gridCol w="1010093">
                  <a:extLst>
                    <a:ext uri="{9D8B030D-6E8A-4147-A177-3AD203B41FA5}">
                      <a16:colId xmlns:a16="http://schemas.microsoft.com/office/drawing/2014/main" val="20002"/>
                    </a:ext>
                  </a:extLst>
                </a:gridCol>
                <a:gridCol w="1562986">
                  <a:extLst>
                    <a:ext uri="{9D8B030D-6E8A-4147-A177-3AD203B41FA5}">
                      <a16:colId xmlns:a16="http://schemas.microsoft.com/office/drawing/2014/main" val="20003"/>
                    </a:ext>
                  </a:extLst>
                </a:gridCol>
                <a:gridCol w="1594884">
                  <a:extLst>
                    <a:ext uri="{9D8B030D-6E8A-4147-A177-3AD203B41FA5}">
                      <a16:colId xmlns:a16="http://schemas.microsoft.com/office/drawing/2014/main" val="20004"/>
                    </a:ext>
                  </a:extLst>
                </a:gridCol>
                <a:gridCol w="1195388">
                  <a:extLst>
                    <a:ext uri="{9D8B030D-6E8A-4147-A177-3AD203B41FA5}">
                      <a16:colId xmlns:a16="http://schemas.microsoft.com/office/drawing/2014/main" val="20005"/>
                    </a:ext>
                  </a:extLst>
                </a:gridCol>
              </a:tblGrid>
              <a:tr h="364361">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work.subset1</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423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rgbClr val="000000"/>
                          </a:solidFill>
                          <a:effectLst/>
                          <a:latin typeface="+mn-lt"/>
                        </a:rPr>
                        <a:t>Last_Name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742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err="1">
                          <a:ln>
                            <a:noFill/>
                          </a:ln>
                          <a:solidFill>
                            <a:srgbClr val="000000"/>
                          </a:solidFill>
                          <a:effectLst/>
                          <a:latin typeface="+mn-lt"/>
                          <a:ea typeface="+mn-ea"/>
                          <a:cs typeface="+mn-cs"/>
                        </a:rPr>
                        <a:t>Irenie</a:t>
                      </a:r>
                      <a:endParaRPr kumimoji="0" lang="en-US" sz="1800" b="0" i="0" u="none" strike="noStrike" kern="1200" cap="none" normalizeH="0" baseline="0" dirty="0">
                        <a:ln>
                          <a:noFill/>
                        </a:ln>
                        <a:solidFill>
                          <a:srgbClr val="000000"/>
                        </a:solidFill>
                        <a:effectLst/>
                        <a:latin typeface="Arial"/>
                        <a:ea typeface="+mn-ea"/>
                        <a:cs typeface="+mn-cs"/>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0" i="0" u="none" strike="noStrike" cap="none" normalizeH="0" baseline="0" dirty="0" err="1">
                          <a:ln>
                            <a:noFill/>
                          </a:ln>
                          <a:solidFill>
                            <a:srgbClr val="000000"/>
                          </a:solidFill>
                          <a:effectLst/>
                          <a:latin typeface="+mn-lt"/>
                        </a:rPr>
                        <a:t>Elvish</a:t>
                      </a:r>
                      <a:endParaRPr kumimoji="0" lang="en-US" sz="1800" b="0" i="0" u="none" strike="noStrike" cap="none" normalizeH="0" baseline="0" dirty="0">
                        <a:ln>
                          <a:noFill/>
                        </a:ln>
                        <a:solidFill>
                          <a:srgbClr val="000000"/>
                        </a:solidFill>
                        <a:effectLst/>
                        <a:latin typeface="Arial"/>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Sales Rep. II</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cxnSp>
        <p:nvCxnSpPr>
          <p:cNvPr id="14" name="Straight Connector 38"/>
          <p:cNvCxnSpPr>
            <a:cxnSpLocks noChangeShapeType="1"/>
            <a:stCxn id="15" idx="1"/>
          </p:cNvCxnSpPr>
          <p:nvPr/>
        </p:nvCxnSpPr>
        <p:spPr bwMode="auto">
          <a:xfrm flipH="1" flipV="1">
            <a:off x="4343401" y="2920207"/>
            <a:ext cx="1642362" cy="36750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5" name="Rounded Rectangle 36"/>
          <p:cNvSpPr>
            <a:spLocks noChangeArrowheads="1"/>
          </p:cNvSpPr>
          <p:nvPr/>
        </p:nvSpPr>
        <p:spPr bwMode="auto">
          <a:xfrm>
            <a:off x="5985763" y="2920206"/>
            <a:ext cx="2254470" cy="735013"/>
          </a:xfrm>
          <a:prstGeom prst="roundRect">
            <a:avLst>
              <a:gd name="adj" fmla="val 16667"/>
            </a:avLst>
          </a:prstGeom>
          <a:solidFill>
            <a:srgbClr val="0053C3"/>
          </a:solidFill>
          <a:ln w="19050" algn="ctr">
            <a:solidFill>
              <a:srgbClr val="000000"/>
            </a:solidFill>
            <a:round/>
            <a:headEnd/>
            <a:tailEnd/>
          </a:ln>
        </p:spPr>
        <p:txBody>
          <a:bodyPr wrap="none" lIns="88900" tIns="88900" rIns="88900" bIns="88900" anchor="ctr"/>
          <a:lstStyle/>
          <a:p>
            <a:pPr algn="ctr"/>
            <a:r>
              <a:rPr lang="en-US" sz="2000" dirty="0">
                <a:solidFill>
                  <a:srgbClr val="FFFFFF"/>
                </a:solidFill>
              </a:rPr>
              <a:t>Implicit OUTPUT;</a:t>
            </a:r>
            <a:br>
              <a:rPr lang="en-US" sz="2000" dirty="0">
                <a:solidFill>
                  <a:srgbClr val="FFFFFF"/>
                </a:solidFill>
              </a:rPr>
            </a:br>
            <a:r>
              <a:rPr lang="en-US" sz="2000" dirty="0">
                <a:solidFill>
                  <a:srgbClr val="FFFFFF"/>
                </a:solidFill>
              </a:rPr>
              <a:t>Implicit RETURN;</a:t>
            </a:r>
          </a:p>
        </p:txBody>
      </p:sp>
      <p:sp>
        <p:nvSpPr>
          <p:cNvPr id="2" name="Rectangle 1"/>
          <p:cNvSpPr/>
          <p:nvPr>
            <p:custDataLst>
              <p:tags r:id="rId1"/>
            </p:custDataLst>
          </p:nvPr>
        </p:nvSpPr>
        <p:spPr bwMode="auto">
          <a:xfrm>
            <a:off x="3854450" y="2945067"/>
            <a:ext cx="546164" cy="23317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pic>
        <p:nvPicPr>
          <p:cNvPr id="2050" name="Picture 2" descr="\\sashq\root\dept\PSD\GRAPHICS\Illustrations\Arrows\arrow_swoop_left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124117" y="4748979"/>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sashq\root\dept\PSD\GRAPHICS\Illustrations\Arrows\arrow_swoop_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4641946">
            <a:off x="3192161" y="1741496"/>
            <a:ext cx="1310253" cy="95842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bwMode="auto">
          <a:xfrm flipH="1">
            <a:off x="2540000" y="3287712"/>
            <a:ext cx="589599" cy="581124"/>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 y="4174236"/>
            <a:ext cx="353599" cy="323116"/>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0420" y="4174236"/>
            <a:ext cx="353599" cy="323116"/>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4484" y="4174236"/>
            <a:ext cx="353599" cy="323116"/>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7"/>
          <p:cNvSpPr txBox="1">
            <a:spLocks noChangeArrowheads="1"/>
          </p:cNvSpPr>
          <p:nvPr/>
        </p:nvSpPr>
        <p:spPr bwMode="auto">
          <a:xfrm>
            <a:off x="3765550" y="1223963"/>
            <a:ext cx="4873752" cy="2063750"/>
          </a:xfrm>
          <a:prstGeom prst="rect">
            <a:avLst/>
          </a:prstGeom>
          <a:solidFill>
            <a:srgbClr val="FFFFFF"/>
          </a:solidFill>
          <a:ln w="38100" cmpd="sng">
            <a:solidFill>
              <a:schemeClr val="tx2"/>
            </a:solidFill>
            <a:miter lim="800000"/>
            <a:headEnd type="none" w="med" len="lg"/>
            <a:tailEnd type="none" w="med" len="lg"/>
          </a:ln>
          <a:extLst/>
        </p:spPr>
        <p:txBody>
          <a:bodyPr lIns="88900" tIns="88900" rIns="9144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18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18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18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18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1800" b="1" kern="0" dirty="0">
                <a:solidFill>
                  <a:srgbClr val="000000"/>
                </a:solidFill>
                <a:latin typeface="Courier New"/>
              </a:rPr>
              <a:t>   Bonus=Salary*.10;</a:t>
            </a:r>
          </a:p>
          <a:p>
            <a:pPr>
              <a:lnSpc>
                <a:spcPct val="85000"/>
              </a:lnSpc>
              <a:defRPr/>
            </a:pPr>
            <a:r>
              <a:rPr lang="en-US" sz="1800" b="1" dirty="0">
                <a:latin typeface="Courier New" pitchFamily="49" charset="0"/>
              </a:rPr>
              <a:t>   drop Employee_ID Gender Country</a:t>
            </a:r>
            <a:br>
              <a:rPr lang="en-US" sz="1800" b="1" dirty="0">
                <a:latin typeface="Courier New" pitchFamily="49" charset="0"/>
              </a:rPr>
            </a:br>
            <a:r>
              <a:rPr lang="en-US" sz="1800" b="1" dirty="0">
                <a:latin typeface="Courier New" pitchFamily="49" charset="0"/>
              </a:rPr>
              <a:t>        Birth_Date;</a:t>
            </a:r>
          </a:p>
          <a:p>
            <a:pPr eaLnBrk="1" fontAlgn="auto" hangingPunct="1">
              <a:lnSpc>
                <a:spcPct val="85000"/>
              </a:lnSpc>
              <a:spcBef>
                <a:spcPts val="0"/>
              </a:spcBef>
              <a:spcAft>
                <a:spcPts val="0"/>
              </a:spcAft>
              <a:defRPr/>
            </a:pPr>
            <a:r>
              <a:rPr lang="en-US" sz="1800" b="1" kern="0" dirty="0">
                <a:solidFill>
                  <a:srgbClr val="000000"/>
                </a:solidFill>
                <a:latin typeface="Courier New"/>
              </a:rPr>
              <a:t>run;</a:t>
            </a:r>
          </a:p>
        </p:txBody>
      </p:sp>
      <p:sp>
        <p:nvSpPr>
          <p:cNvPr id="69635" name="Rectangle 2"/>
          <p:cNvSpPr>
            <a:spLocks noGrp="1" noChangeArrowheads="1"/>
          </p:cNvSpPr>
          <p:nvPr>
            <p:ph type="title"/>
          </p:nvPr>
        </p:nvSpPr>
        <p:spPr/>
        <p:txBody>
          <a:bodyPr/>
          <a:lstStyle/>
          <a:p>
            <a:pPr eaLnBrk="1" hangingPunct="1"/>
            <a:r>
              <a:rPr lang="en-US" dirty="0"/>
              <a:t>Execution</a:t>
            </a:r>
          </a:p>
        </p:txBody>
      </p:sp>
      <p:sp>
        <p:nvSpPr>
          <p:cNvPr id="145" name="Slide Number Placeholder 3"/>
          <p:cNvSpPr>
            <a:spLocks noGrp="1"/>
          </p:cNvSpPr>
          <p:nvPr>
            <p:ph type="sldNum" sz="quarter" idx="10"/>
          </p:nvPr>
        </p:nvSpPr>
        <p:spPr/>
        <p:txBody>
          <a:bodyPr/>
          <a:lstStyle/>
          <a:p>
            <a:pPr>
              <a:defRPr/>
            </a:pPr>
            <a:fld id="{57BC4DA1-C37C-4444-9F44-101BB8A06A43}" type="slidenum">
              <a:rPr lang="en-US"/>
              <a:pPr>
                <a:defRPr/>
              </a:pPr>
              <a:t>52</a:t>
            </a:fld>
            <a:endParaRPr lang="en-US" b="0" dirty="0">
              <a:latin typeface="Times New Roman" pitchFamily="18" charset="0"/>
            </a:endParaRPr>
          </a:p>
        </p:txBody>
      </p:sp>
      <p:sp>
        <p:nvSpPr>
          <p:cNvPr id="69637"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sp>
        <p:nvSpPr>
          <p:cNvPr id="69638" name="Rectangle 3"/>
          <p:cNvSpPr>
            <a:spLocks noChangeArrowheads="1"/>
          </p:cNvSpPr>
          <p:nvPr>
            <p:custDataLst>
              <p:tags r:id="rId1"/>
            </p:custDataLst>
          </p:nvPr>
        </p:nvSpPr>
        <p:spPr bwMode="auto">
          <a:xfrm>
            <a:off x="3854450" y="1312863"/>
            <a:ext cx="2593975" cy="2333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graphicFrame>
        <p:nvGraphicFramePr>
          <p:cNvPr id="23" name="Group 177"/>
          <p:cNvGraphicFramePr>
            <a:graphicFrameLocks noGrp="1"/>
          </p:cNvGraphicFramePr>
          <p:nvPr>
            <p:extLst>
              <p:ext uri="{D42A27DB-BD31-4B8C-83A1-F6EECF244321}">
                <p14:modId xmlns:p14="http://schemas.microsoft.com/office/powerpoint/2010/main" val="4258823492"/>
              </p:ext>
            </p:extLst>
          </p:nvPr>
        </p:nvGraphicFramePr>
        <p:xfrm>
          <a:off x="90488" y="1066228"/>
          <a:ext cx="3424237" cy="2328875"/>
        </p:xfrm>
        <a:graphic>
          <a:graphicData uri="http://schemas.openxmlformats.org/drawingml/2006/table">
            <a:tbl>
              <a:tblPr/>
              <a:tblGrid>
                <a:gridCol w="134461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tblGrid>
              <a:tr h="396231">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Partial</a:t>
                      </a:r>
                      <a:r>
                        <a:rPr kumimoji="0" lang="en-US" sz="2000" b="1" i="0" u="none" strike="noStrike" cap="none" normalizeH="0" baseline="0" dirty="0">
                          <a:ln>
                            <a:noFill/>
                          </a:ln>
                          <a:solidFill>
                            <a:srgbClr val="000000"/>
                          </a:solidFill>
                          <a:effectLst/>
                          <a:latin typeface="+mn-lt"/>
                        </a:rPr>
                        <a:t> orion.sales</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62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120121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6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120122</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chemeClr val="tx1"/>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3"/>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120123</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10866</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4"/>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120124</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8460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5"/>
                  </a:ext>
                </a:extLst>
              </a:tr>
            </a:tbl>
          </a:graphicData>
        </a:graphic>
      </p:graphicFrame>
      <p:graphicFrame>
        <p:nvGraphicFramePr>
          <p:cNvPr id="24" name="Group 176"/>
          <p:cNvGraphicFramePr>
            <a:graphicFrameLocks noGrp="1"/>
          </p:cNvGraphicFramePr>
          <p:nvPr>
            <p:extLst>
              <p:ext uri="{D42A27DB-BD31-4B8C-83A1-F6EECF244321}">
                <p14:modId xmlns:p14="http://schemas.microsoft.com/office/powerpoint/2010/main" val="2981534895"/>
              </p:ext>
            </p:extLst>
          </p:nvPr>
        </p:nvGraphicFramePr>
        <p:xfrm>
          <a:off x="511175" y="5022850"/>
          <a:ext cx="8456613" cy="1112837"/>
        </p:xfrm>
        <a:graphic>
          <a:graphicData uri="http://schemas.openxmlformats.org/drawingml/2006/table">
            <a:tbl>
              <a:tblPr/>
              <a:tblGrid>
                <a:gridCol w="1562174">
                  <a:extLst>
                    <a:ext uri="{9D8B030D-6E8A-4147-A177-3AD203B41FA5}">
                      <a16:colId xmlns:a16="http://schemas.microsoft.com/office/drawing/2014/main" val="20000"/>
                    </a:ext>
                  </a:extLst>
                </a:gridCol>
                <a:gridCol w="1531088">
                  <a:extLst>
                    <a:ext uri="{9D8B030D-6E8A-4147-A177-3AD203B41FA5}">
                      <a16:colId xmlns:a16="http://schemas.microsoft.com/office/drawing/2014/main" val="20001"/>
                    </a:ext>
                  </a:extLst>
                </a:gridCol>
                <a:gridCol w="1010093">
                  <a:extLst>
                    <a:ext uri="{9D8B030D-6E8A-4147-A177-3AD203B41FA5}">
                      <a16:colId xmlns:a16="http://schemas.microsoft.com/office/drawing/2014/main" val="20002"/>
                    </a:ext>
                  </a:extLst>
                </a:gridCol>
                <a:gridCol w="1562986">
                  <a:extLst>
                    <a:ext uri="{9D8B030D-6E8A-4147-A177-3AD203B41FA5}">
                      <a16:colId xmlns:a16="http://schemas.microsoft.com/office/drawing/2014/main" val="20003"/>
                    </a:ext>
                  </a:extLst>
                </a:gridCol>
                <a:gridCol w="1594884">
                  <a:extLst>
                    <a:ext uri="{9D8B030D-6E8A-4147-A177-3AD203B41FA5}">
                      <a16:colId xmlns:a16="http://schemas.microsoft.com/office/drawing/2014/main" val="20004"/>
                    </a:ext>
                  </a:extLst>
                </a:gridCol>
                <a:gridCol w="1195388">
                  <a:extLst>
                    <a:ext uri="{9D8B030D-6E8A-4147-A177-3AD203B41FA5}">
                      <a16:colId xmlns:a16="http://schemas.microsoft.com/office/drawing/2014/main" val="20005"/>
                    </a:ext>
                  </a:extLst>
                </a:gridCol>
              </a:tblGrid>
              <a:tr h="364361">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work.subset1</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423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rgbClr val="000000"/>
                          </a:solidFill>
                          <a:effectLst/>
                          <a:latin typeface="+mn-lt"/>
                        </a:rPr>
                        <a:t>Last_Name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742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a:ln>
                            <a:noFill/>
                          </a:ln>
                          <a:solidFill>
                            <a:srgbClr val="000000"/>
                          </a:solidFill>
                          <a:effectLst/>
                          <a:latin typeface="+mn-lt"/>
                          <a:ea typeface="+mn-ea"/>
                          <a:cs typeface="+mn-cs"/>
                        </a:rPr>
                        <a:t>Irenie</a:t>
                      </a:r>
                      <a:endParaRPr kumimoji="0" lang="en-US" sz="1800" b="0" i="0" u="none" strike="noStrike" kern="1200" cap="none" normalizeH="0" baseline="0" dirty="0">
                        <a:ln>
                          <a:noFill/>
                        </a:ln>
                        <a:solidFill>
                          <a:srgbClr val="000000"/>
                        </a:solidFill>
                        <a:effectLst/>
                        <a:latin typeface="Arial"/>
                        <a:ea typeface="+mn-ea"/>
                        <a:cs typeface="+mn-cs"/>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0" i="0" u="none" strike="noStrike" cap="none" normalizeH="0" baseline="0">
                          <a:ln>
                            <a:noFill/>
                          </a:ln>
                          <a:solidFill>
                            <a:srgbClr val="000000"/>
                          </a:solidFill>
                          <a:effectLst/>
                          <a:latin typeface="+mn-lt"/>
                        </a:rPr>
                        <a:t>Elvish</a:t>
                      </a:r>
                      <a:endParaRPr kumimoji="0" lang="en-US" sz="1800" b="0" i="0" u="none" strike="noStrike" cap="none" normalizeH="0" baseline="0" dirty="0">
                        <a:ln>
                          <a:noFill/>
                        </a:ln>
                        <a:solidFill>
                          <a:srgbClr val="000000"/>
                        </a:solidFill>
                        <a:effectLst/>
                        <a:latin typeface="Arial"/>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Sales Rep. II</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25" name="Group 178"/>
          <p:cNvGraphicFramePr>
            <a:graphicFrameLocks noGrp="1"/>
          </p:cNvGraphicFramePr>
          <p:nvPr>
            <p:extLst>
              <p:ext uri="{D42A27DB-BD31-4B8C-83A1-F6EECF244321}">
                <p14:modId xmlns:p14="http://schemas.microsoft.com/office/powerpoint/2010/main" val="1515642711"/>
              </p:ext>
            </p:extLst>
          </p:nvPr>
        </p:nvGraphicFramePr>
        <p:xfrm>
          <a:off x="66675" y="3597275"/>
          <a:ext cx="9007475" cy="1241425"/>
        </p:xfrm>
        <a:graphic>
          <a:graphicData uri="http://schemas.openxmlformats.org/drawingml/2006/table">
            <a:tbl>
              <a:tblPr/>
              <a:tblGrid>
                <a:gridCol w="1284288">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998537">
                  <a:extLst>
                    <a:ext uri="{9D8B030D-6E8A-4147-A177-3AD203B41FA5}">
                      <a16:colId xmlns:a16="http://schemas.microsoft.com/office/drawing/2014/main" val="20002"/>
                    </a:ext>
                  </a:extLst>
                </a:gridCol>
                <a:gridCol w="546100">
                  <a:extLst>
                    <a:ext uri="{9D8B030D-6E8A-4147-A177-3AD203B41FA5}">
                      <a16:colId xmlns:a16="http://schemas.microsoft.com/office/drawing/2014/main" val="20003"/>
                    </a:ext>
                  </a:extLst>
                </a:gridCol>
                <a:gridCol w="1279156">
                  <a:extLst>
                    <a:ext uri="{9D8B030D-6E8A-4147-A177-3AD203B41FA5}">
                      <a16:colId xmlns:a16="http://schemas.microsoft.com/office/drawing/2014/main" val="20004"/>
                    </a:ext>
                  </a:extLst>
                </a:gridCol>
                <a:gridCol w="1605516">
                  <a:extLst>
                    <a:ext uri="{9D8B030D-6E8A-4147-A177-3AD203B41FA5}">
                      <a16:colId xmlns:a16="http://schemas.microsoft.com/office/drawing/2014/main" val="20005"/>
                    </a:ext>
                  </a:extLst>
                </a:gridCol>
                <a:gridCol w="1552354">
                  <a:extLst>
                    <a:ext uri="{9D8B030D-6E8A-4147-A177-3AD203B41FA5}">
                      <a16:colId xmlns:a16="http://schemas.microsoft.com/office/drawing/2014/main" val="20006"/>
                    </a:ext>
                  </a:extLst>
                </a:gridCol>
                <a:gridCol w="1195424">
                  <a:extLst>
                    <a:ext uri="{9D8B030D-6E8A-4147-A177-3AD203B41FA5}">
                      <a16:colId xmlns:a16="http://schemas.microsoft.com/office/drawing/2014/main" val="20007"/>
                    </a:ext>
                  </a:extLst>
                </a:gridCol>
              </a:tblGrid>
              <a:tr h="346252">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PDV</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9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lg"/>
                      <a:tailEnd type="none" w="med" len="lg"/>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Country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Birth_Date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252">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120121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noProof="1">
                          <a:ln>
                            <a:noFill/>
                          </a:ln>
                          <a:solidFill>
                            <a:srgbClr val="000000"/>
                          </a:solidFill>
                          <a:effectLst/>
                          <a:latin typeface="+mn-lt"/>
                        </a:rPr>
                        <a:t>26600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lg"/>
                      <a:tailEnd type="none" w="med" len="lg"/>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AU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-4169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6575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8" name="Rounded Rectangle 7"/>
          <p:cNvSpPr/>
          <p:nvPr/>
        </p:nvSpPr>
        <p:spPr bwMode="auto">
          <a:xfrm>
            <a:off x="7889875" y="3944938"/>
            <a:ext cx="1143000" cy="892175"/>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wrap="none" lIns="88900" tIns="88900" rIns="88900" bIns="88900"/>
          <a:lstStyle/>
          <a:p>
            <a:pPr>
              <a:defRPr/>
            </a:pPr>
            <a:r>
              <a:rPr lang="en-US" sz="2000" dirty="0">
                <a:solidFill>
                  <a:srgbClr val="000000"/>
                </a:solidFill>
                <a:latin typeface="Arial"/>
              </a:rPr>
              <a:t> </a:t>
            </a:r>
          </a:p>
        </p:txBody>
      </p:sp>
      <p:sp>
        <p:nvSpPr>
          <p:cNvPr id="18" name="Rounded Rectangle 33"/>
          <p:cNvSpPr>
            <a:spLocks noChangeArrowheads="1"/>
          </p:cNvSpPr>
          <p:nvPr/>
        </p:nvSpPr>
        <p:spPr bwMode="auto">
          <a:xfrm>
            <a:off x="6490999" y="919163"/>
            <a:ext cx="2438400" cy="609600"/>
          </a:xfrm>
          <a:prstGeom prst="roundRect">
            <a:avLst>
              <a:gd name="adj" fmla="val 16667"/>
            </a:avLst>
          </a:prstGeom>
          <a:solidFill>
            <a:srgbClr val="0053C3"/>
          </a:solidFill>
          <a:ln w="19050" algn="ctr">
            <a:solidFill>
              <a:srgbClr val="000000"/>
            </a:solidFill>
            <a:round/>
            <a:headEnd/>
            <a:tailEnd/>
          </a:ln>
        </p:spPr>
        <p:txBody>
          <a:bodyPr wrap="none" lIns="88900" tIns="88900" rIns="88900" bIns="88900" anchor="ctr"/>
          <a:lstStyle/>
          <a:p>
            <a:pPr algn="ctr"/>
            <a:r>
              <a:rPr lang="en-US" sz="2400" dirty="0">
                <a:solidFill>
                  <a:srgbClr val="FFFFFF"/>
                </a:solidFill>
              </a:rPr>
              <a:t>Reinitialize PDV</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2274" y="3339767"/>
            <a:ext cx="4608195" cy="700982"/>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 y="4174236"/>
            <a:ext cx="353599" cy="323116"/>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0420" y="4174236"/>
            <a:ext cx="353599" cy="323116"/>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4484" y="4174236"/>
            <a:ext cx="353599" cy="32311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7"/>
          <p:cNvSpPr txBox="1">
            <a:spLocks noChangeArrowheads="1"/>
          </p:cNvSpPr>
          <p:nvPr/>
        </p:nvSpPr>
        <p:spPr bwMode="auto">
          <a:xfrm>
            <a:off x="3765550" y="1223963"/>
            <a:ext cx="4873752" cy="2063750"/>
          </a:xfrm>
          <a:prstGeom prst="rect">
            <a:avLst/>
          </a:prstGeom>
          <a:solidFill>
            <a:srgbClr val="FFFFFF"/>
          </a:solidFill>
          <a:ln w="38100" cmpd="sng">
            <a:solidFill>
              <a:schemeClr val="tx2"/>
            </a:solidFill>
            <a:miter lim="800000"/>
            <a:headEnd type="none" w="med" len="lg"/>
            <a:tailEnd type="none" w="med" len="lg"/>
          </a:ln>
          <a:extLst/>
        </p:spPr>
        <p:txBody>
          <a:bodyPr lIns="88900" tIns="88900" rIns="9144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18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18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18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18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1800" b="1" kern="0" dirty="0">
                <a:solidFill>
                  <a:srgbClr val="000000"/>
                </a:solidFill>
                <a:latin typeface="Courier New"/>
              </a:rPr>
              <a:t>   Bonus=Salary*.10;</a:t>
            </a:r>
          </a:p>
          <a:p>
            <a:pPr>
              <a:lnSpc>
                <a:spcPct val="85000"/>
              </a:lnSpc>
              <a:defRPr/>
            </a:pPr>
            <a:r>
              <a:rPr lang="en-US" sz="1800" b="1" dirty="0">
                <a:latin typeface="Courier New" pitchFamily="49" charset="0"/>
              </a:rPr>
              <a:t>   drop Employee_ID Gender Country</a:t>
            </a:r>
            <a:br>
              <a:rPr lang="en-US" sz="1800" b="1" dirty="0">
                <a:latin typeface="Courier New" pitchFamily="49" charset="0"/>
              </a:rPr>
            </a:br>
            <a:r>
              <a:rPr lang="en-US" sz="1800" b="1" dirty="0">
                <a:latin typeface="Courier New" pitchFamily="49" charset="0"/>
              </a:rPr>
              <a:t>        Birth_Date;</a:t>
            </a:r>
          </a:p>
          <a:p>
            <a:pPr eaLnBrk="1" fontAlgn="auto" hangingPunct="1">
              <a:lnSpc>
                <a:spcPct val="85000"/>
              </a:lnSpc>
              <a:spcBef>
                <a:spcPts val="0"/>
              </a:spcBef>
              <a:spcAft>
                <a:spcPts val="0"/>
              </a:spcAft>
              <a:defRPr/>
            </a:pPr>
            <a:r>
              <a:rPr lang="en-US" sz="1800" b="1" kern="0" dirty="0">
                <a:solidFill>
                  <a:srgbClr val="000000"/>
                </a:solidFill>
                <a:latin typeface="Courier New"/>
              </a:rPr>
              <a:t>run;</a:t>
            </a:r>
          </a:p>
        </p:txBody>
      </p:sp>
      <p:sp>
        <p:nvSpPr>
          <p:cNvPr id="70659" name="Rectangle 2"/>
          <p:cNvSpPr>
            <a:spLocks noGrp="1" noChangeArrowheads="1"/>
          </p:cNvSpPr>
          <p:nvPr>
            <p:ph type="title"/>
          </p:nvPr>
        </p:nvSpPr>
        <p:spPr/>
        <p:txBody>
          <a:bodyPr/>
          <a:lstStyle/>
          <a:p>
            <a:pPr eaLnBrk="1" hangingPunct="1"/>
            <a:r>
              <a:rPr lang="en-US" dirty="0"/>
              <a:t>Execution</a:t>
            </a:r>
          </a:p>
        </p:txBody>
      </p:sp>
      <p:sp>
        <p:nvSpPr>
          <p:cNvPr id="145" name="Slide Number Placeholder 3"/>
          <p:cNvSpPr>
            <a:spLocks noGrp="1"/>
          </p:cNvSpPr>
          <p:nvPr>
            <p:ph type="sldNum" sz="quarter" idx="10"/>
          </p:nvPr>
        </p:nvSpPr>
        <p:spPr/>
        <p:txBody>
          <a:bodyPr/>
          <a:lstStyle/>
          <a:p>
            <a:pPr>
              <a:defRPr/>
            </a:pPr>
            <a:fld id="{4004E073-C41B-4B08-9327-7FF4401E9D56}" type="slidenum">
              <a:rPr lang="en-US"/>
              <a:pPr>
                <a:defRPr/>
              </a:pPr>
              <a:t>53</a:t>
            </a:fld>
            <a:endParaRPr lang="en-US" b="0" dirty="0">
              <a:latin typeface="Times New Roman" pitchFamily="18" charset="0"/>
            </a:endParaRPr>
          </a:p>
        </p:txBody>
      </p:sp>
      <p:sp>
        <p:nvSpPr>
          <p:cNvPr id="70661"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sp>
        <p:nvSpPr>
          <p:cNvPr id="70662" name="Rectangle 1"/>
          <p:cNvSpPr>
            <a:spLocks noChangeArrowheads="1"/>
          </p:cNvSpPr>
          <p:nvPr>
            <p:custDataLst>
              <p:tags r:id="rId1"/>
            </p:custDataLst>
          </p:nvPr>
        </p:nvSpPr>
        <p:spPr bwMode="auto">
          <a:xfrm>
            <a:off x="4264025" y="1546225"/>
            <a:ext cx="2320925" cy="2333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graphicFrame>
        <p:nvGraphicFramePr>
          <p:cNvPr id="15" name="Group 177"/>
          <p:cNvGraphicFramePr>
            <a:graphicFrameLocks noGrp="1"/>
          </p:cNvGraphicFramePr>
          <p:nvPr>
            <p:extLst>
              <p:ext uri="{D42A27DB-BD31-4B8C-83A1-F6EECF244321}">
                <p14:modId xmlns:p14="http://schemas.microsoft.com/office/powerpoint/2010/main" val="2303872438"/>
              </p:ext>
            </p:extLst>
          </p:nvPr>
        </p:nvGraphicFramePr>
        <p:xfrm>
          <a:off x="90488" y="1066228"/>
          <a:ext cx="3424237" cy="2328875"/>
        </p:xfrm>
        <a:graphic>
          <a:graphicData uri="http://schemas.openxmlformats.org/drawingml/2006/table">
            <a:tbl>
              <a:tblPr/>
              <a:tblGrid>
                <a:gridCol w="134461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tblGrid>
              <a:tr h="396231">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Partial</a:t>
                      </a:r>
                      <a:r>
                        <a:rPr kumimoji="0" lang="en-US" sz="2000" b="1" i="0" u="none" strike="noStrike" cap="none" normalizeH="0" baseline="0" dirty="0">
                          <a:ln>
                            <a:noFill/>
                          </a:ln>
                          <a:solidFill>
                            <a:srgbClr val="000000"/>
                          </a:solidFill>
                          <a:effectLst/>
                          <a:latin typeface="+mn-lt"/>
                        </a:rPr>
                        <a:t> orion.sales</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62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120121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6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tx1"/>
                          </a:solidFill>
                          <a:effectLst/>
                          <a:latin typeface="+mn-lt"/>
                          <a:ea typeface="+mn-ea"/>
                          <a:cs typeface="+mn-cs"/>
                        </a:rPr>
                        <a:t>120122</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chemeClr val="tx1"/>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tx1"/>
                          </a:solidFill>
                          <a:effectLst/>
                          <a:latin typeface="+mn-lt"/>
                          <a:ea typeface="+mn-ea"/>
                          <a:cs typeface="+mn-cs"/>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3"/>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120123</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10866</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4"/>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120124</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8460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5"/>
                  </a:ext>
                </a:extLst>
              </a:tr>
            </a:tbl>
          </a:graphicData>
        </a:graphic>
      </p:graphicFrame>
      <p:graphicFrame>
        <p:nvGraphicFramePr>
          <p:cNvPr id="16" name="Group 176"/>
          <p:cNvGraphicFramePr>
            <a:graphicFrameLocks noGrp="1"/>
          </p:cNvGraphicFramePr>
          <p:nvPr>
            <p:extLst>
              <p:ext uri="{D42A27DB-BD31-4B8C-83A1-F6EECF244321}">
                <p14:modId xmlns:p14="http://schemas.microsoft.com/office/powerpoint/2010/main" val="1520881430"/>
              </p:ext>
            </p:extLst>
          </p:nvPr>
        </p:nvGraphicFramePr>
        <p:xfrm>
          <a:off x="511175" y="5022850"/>
          <a:ext cx="8456613" cy="1112837"/>
        </p:xfrm>
        <a:graphic>
          <a:graphicData uri="http://schemas.openxmlformats.org/drawingml/2006/table">
            <a:tbl>
              <a:tblPr/>
              <a:tblGrid>
                <a:gridCol w="1562174">
                  <a:extLst>
                    <a:ext uri="{9D8B030D-6E8A-4147-A177-3AD203B41FA5}">
                      <a16:colId xmlns:a16="http://schemas.microsoft.com/office/drawing/2014/main" val="20000"/>
                    </a:ext>
                  </a:extLst>
                </a:gridCol>
                <a:gridCol w="1531088">
                  <a:extLst>
                    <a:ext uri="{9D8B030D-6E8A-4147-A177-3AD203B41FA5}">
                      <a16:colId xmlns:a16="http://schemas.microsoft.com/office/drawing/2014/main" val="20001"/>
                    </a:ext>
                  </a:extLst>
                </a:gridCol>
                <a:gridCol w="1010093">
                  <a:extLst>
                    <a:ext uri="{9D8B030D-6E8A-4147-A177-3AD203B41FA5}">
                      <a16:colId xmlns:a16="http://schemas.microsoft.com/office/drawing/2014/main" val="20002"/>
                    </a:ext>
                  </a:extLst>
                </a:gridCol>
                <a:gridCol w="1562986">
                  <a:extLst>
                    <a:ext uri="{9D8B030D-6E8A-4147-A177-3AD203B41FA5}">
                      <a16:colId xmlns:a16="http://schemas.microsoft.com/office/drawing/2014/main" val="20003"/>
                    </a:ext>
                  </a:extLst>
                </a:gridCol>
                <a:gridCol w="1594884">
                  <a:extLst>
                    <a:ext uri="{9D8B030D-6E8A-4147-A177-3AD203B41FA5}">
                      <a16:colId xmlns:a16="http://schemas.microsoft.com/office/drawing/2014/main" val="20004"/>
                    </a:ext>
                  </a:extLst>
                </a:gridCol>
                <a:gridCol w="1195388">
                  <a:extLst>
                    <a:ext uri="{9D8B030D-6E8A-4147-A177-3AD203B41FA5}">
                      <a16:colId xmlns:a16="http://schemas.microsoft.com/office/drawing/2014/main" val="20005"/>
                    </a:ext>
                  </a:extLst>
                </a:gridCol>
              </a:tblGrid>
              <a:tr h="364361">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work.subset1</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423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rgbClr val="000000"/>
                          </a:solidFill>
                          <a:effectLst/>
                          <a:latin typeface="+mn-lt"/>
                        </a:rPr>
                        <a:t>Last_Name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742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a:ln>
                            <a:noFill/>
                          </a:ln>
                          <a:solidFill>
                            <a:srgbClr val="000000"/>
                          </a:solidFill>
                          <a:effectLst/>
                          <a:latin typeface="+mn-lt"/>
                          <a:ea typeface="+mn-ea"/>
                          <a:cs typeface="+mn-cs"/>
                        </a:rPr>
                        <a:t>Irenie</a:t>
                      </a:r>
                      <a:endParaRPr kumimoji="0" lang="en-US" sz="1800" b="0" i="0" u="none" strike="noStrike" kern="1200" cap="none" normalizeH="0" baseline="0" dirty="0">
                        <a:ln>
                          <a:noFill/>
                        </a:ln>
                        <a:solidFill>
                          <a:srgbClr val="000000"/>
                        </a:solidFill>
                        <a:effectLst/>
                        <a:latin typeface="Arial"/>
                        <a:ea typeface="+mn-ea"/>
                        <a:cs typeface="+mn-cs"/>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0" i="0" u="none" strike="noStrike" cap="none" normalizeH="0" baseline="0">
                          <a:ln>
                            <a:noFill/>
                          </a:ln>
                          <a:solidFill>
                            <a:srgbClr val="000000"/>
                          </a:solidFill>
                          <a:effectLst/>
                          <a:latin typeface="+mn-lt"/>
                        </a:rPr>
                        <a:t>Elvish</a:t>
                      </a:r>
                      <a:endParaRPr kumimoji="0" lang="en-US" sz="1800" b="0" i="0" u="none" strike="noStrike" cap="none" normalizeH="0" baseline="0" dirty="0">
                        <a:ln>
                          <a:noFill/>
                        </a:ln>
                        <a:solidFill>
                          <a:srgbClr val="000000"/>
                        </a:solidFill>
                        <a:effectLst/>
                        <a:latin typeface="Arial"/>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Sales Rep. II</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17" name="Group 178"/>
          <p:cNvGraphicFramePr>
            <a:graphicFrameLocks noGrp="1"/>
          </p:cNvGraphicFramePr>
          <p:nvPr>
            <p:extLst>
              <p:ext uri="{D42A27DB-BD31-4B8C-83A1-F6EECF244321}">
                <p14:modId xmlns:p14="http://schemas.microsoft.com/office/powerpoint/2010/main" val="1695735316"/>
              </p:ext>
            </p:extLst>
          </p:nvPr>
        </p:nvGraphicFramePr>
        <p:xfrm>
          <a:off x="66675" y="3597275"/>
          <a:ext cx="9007475" cy="1241425"/>
        </p:xfrm>
        <a:graphic>
          <a:graphicData uri="http://schemas.openxmlformats.org/drawingml/2006/table">
            <a:tbl>
              <a:tblPr/>
              <a:tblGrid>
                <a:gridCol w="1284288">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998537">
                  <a:extLst>
                    <a:ext uri="{9D8B030D-6E8A-4147-A177-3AD203B41FA5}">
                      <a16:colId xmlns:a16="http://schemas.microsoft.com/office/drawing/2014/main" val="20002"/>
                    </a:ext>
                  </a:extLst>
                </a:gridCol>
                <a:gridCol w="546100">
                  <a:extLst>
                    <a:ext uri="{9D8B030D-6E8A-4147-A177-3AD203B41FA5}">
                      <a16:colId xmlns:a16="http://schemas.microsoft.com/office/drawing/2014/main" val="20003"/>
                    </a:ext>
                  </a:extLst>
                </a:gridCol>
                <a:gridCol w="1279156">
                  <a:extLst>
                    <a:ext uri="{9D8B030D-6E8A-4147-A177-3AD203B41FA5}">
                      <a16:colId xmlns:a16="http://schemas.microsoft.com/office/drawing/2014/main" val="20004"/>
                    </a:ext>
                  </a:extLst>
                </a:gridCol>
                <a:gridCol w="1605516">
                  <a:extLst>
                    <a:ext uri="{9D8B030D-6E8A-4147-A177-3AD203B41FA5}">
                      <a16:colId xmlns:a16="http://schemas.microsoft.com/office/drawing/2014/main" val="20005"/>
                    </a:ext>
                  </a:extLst>
                </a:gridCol>
                <a:gridCol w="1552354">
                  <a:extLst>
                    <a:ext uri="{9D8B030D-6E8A-4147-A177-3AD203B41FA5}">
                      <a16:colId xmlns:a16="http://schemas.microsoft.com/office/drawing/2014/main" val="20006"/>
                    </a:ext>
                  </a:extLst>
                </a:gridCol>
                <a:gridCol w="1195424">
                  <a:extLst>
                    <a:ext uri="{9D8B030D-6E8A-4147-A177-3AD203B41FA5}">
                      <a16:colId xmlns:a16="http://schemas.microsoft.com/office/drawing/2014/main" val="20007"/>
                    </a:ext>
                  </a:extLst>
                </a:gridCol>
              </a:tblGrid>
              <a:tr h="346252">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PDV</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9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Country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Birth_Date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252">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120122</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noProof="1">
                          <a:ln>
                            <a:noFill/>
                          </a:ln>
                          <a:solidFill>
                            <a:srgbClr val="000000"/>
                          </a:solidFill>
                          <a:effectLst/>
                          <a:latin typeface="+mn-lt"/>
                        </a:rPr>
                        <a:t>27475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AU</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a:t>
                      </a:r>
                      <a:r>
                        <a:rPr kumimoji="0" lang="en-US" sz="1800" b="0" i="0" u="none" strike="noStrike" cap="none" normalizeH="0" baseline="0" dirty="0">
                          <a:ln>
                            <a:noFill/>
                          </a:ln>
                          <a:solidFill>
                            <a:srgbClr val="000000"/>
                          </a:solidFill>
                          <a:effectLst/>
                          <a:latin typeface="+mn-lt"/>
                        </a:rPr>
                        <a:t>523</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 y="4174236"/>
            <a:ext cx="353599" cy="32311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0420" y="4174236"/>
            <a:ext cx="353599" cy="323116"/>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484" y="4174236"/>
            <a:ext cx="353599" cy="323116"/>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7"/>
          <p:cNvSpPr txBox="1">
            <a:spLocks noChangeArrowheads="1"/>
          </p:cNvSpPr>
          <p:nvPr/>
        </p:nvSpPr>
        <p:spPr bwMode="auto">
          <a:xfrm>
            <a:off x="3765550" y="1223963"/>
            <a:ext cx="4873752" cy="2063750"/>
          </a:xfrm>
          <a:prstGeom prst="rect">
            <a:avLst/>
          </a:prstGeom>
          <a:solidFill>
            <a:srgbClr val="FFFFFF"/>
          </a:solidFill>
          <a:ln w="38100" cmpd="sng">
            <a:solidFill>
              <a:schemeClr val="tx2"/>
            </a:solidFill>
            <a:miter lim="800000"/>
            <a:headEnd type="none" w="med" len="lg"/>
            <a:tailEnd type="none" w="med" len="lg"/>
          </a:ln>
          <a:extLst/>
        </p:spPr>
        <p:txBody>
          <a:bodyPr lIns="88900" tIns="88900" rIns="9144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18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18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18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18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1800" b="1" kern="0" dirty="0">
                <a:solidFill>
                  <a:srgbClr val="000000"/>
                </a:solidFill>
                <a:latin typeface="Courier New"/>
              </a:rPr>
              <a:t>   Bonus=Salary*.10;</a:t>
            </a:r>
          </a:p>
          <a:p>
            <a:pPr>
              <a:lnSpc>
                <a:spcPct val="85000"/>
              </a:lnSpc>
              <a:defRPr/>
            </a:pPr>
            <a:r>
              <a:rPr lang="en-US" sz="1800" b="1" dirty="0">
                <a:latin typeface="Courier New" pitchFamily="49" charset="0"/>
              </a:rPr>
              <a:t>   drop Employee_ID Gender Country</a:t>
            </a:r>
            <a:br>
              <a:rPr lang="en-US" sz="1800" b="1" dirty="0">
                <a:latin typeface="Courier New" pitchFamily="49" charset="0"/>
              </a:rPr>
            </a:br>
            <a:r>
              <a:rPr lang="en-US" sz="1800" b="1" dirty="0">
                <a:latin typeface="Courier New" pitchFamily="49" charset="0"/>
              </a:rPr>
              <a:t>        Birth_Date;</a:t>
            </a:r>
          </a:p>
          <a:p>
            <a:pPr eaLnBrk="1" fontAlgn="auto" hangingPunct="1">
              <a:lnSpc>
                <a:spcPct val="85000"/>
              </a:lnSpc>
              <a:spcBef>
                <a:spcPts val="0"/>
              </a:spcBef>
              <a:spcAft>
                <a:spcPts val="0"/>
              </a:spcAft>
              <a:defRPr/>
            </a:pPr>
            <a:r>
              <a:rPr lang="en-US" sz="1800" b="1" kern="0" dirty="0">
                <a:solidFill>
                  <a:srgbClr val="000000"/>
                </a:solidFill>
                <a:latin typeface="Courier New"/>
              </a:rPr>
              <a:t>run;</a:t>
            </a:r>
          </a:p>
        </p:txBody>
      </p:sp>
      <p:sp>
        <p:nvSpPr>
          <p:cNvPr id="71683" name="Rectangle 2"/>
          <p:cNvSpPr>
            <a:spLocks noGrp="1" noChangeArrowheads="1"/>
          </p:cNvSpPr>
          <p:nvPr>
            <p:ph type="title"/>
          </p:nvPr>
        </p:nvSpPr>
        <p:spPr/>
        <p:txBody>
          <a:bodyPr/>
          <a:lstStyle/>
          <a:p>
            <a:pPr eaLnBrk="1" hangingPunct="1"/>
            <a:r>
              <a:rPr lang="en-US" dirty="0"/>
              <a:t>Execution</a:t>
            </a:r>
          </a:p>
        </p:txBody>
      </p:sp>
      <p:sp>
        <p:nvSpPr>
          <p:cNvPr id="145" name="Slide Number Placeholder 3"/>
          <p:cNvSpPr>
            <a:spLocks noGrp="1"/>
          </p:cNvSpPr>
          <p:nvPr>
            <p:ph type="sldNum" sz="quarter" idx="10"/>
          </p:nvPr>
        </p:nvSpPr>
        <p:spPr/>
        <p:txBody>
          <a:bodyPr/>
          <a:lstStyle/>
          <a:p>
            <a:pPr>
              <a:defRPr/>
            </a:pPr>
            <a:fld id="{7E20558A-D759-4877-9E74-D5FE05898D59}" type="slidenum">
              <a:rPr lang="en-US"/>
              <a:pPr>
                <a:defRPr/>
              </a:pPr>
              <a:t>54</a:t>
            </a:fld>
            <a:endParaRPr lang="en-US" b="0" dirty="0">
              <a:latin typeface="Times New Roman" pitchFamily="18" charset="0"/>
            </a:endParaRPr>
          </a:p>
        </p:txBody>
      </p:sp>
      <p:sp>
        <p:nvSpPr>
          <p:cNvPr id="71685"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sp>
        <p:nvSpPr>
          <p:cNvPr id="71686" name="Rectangle 2"/>
          <p:cNvSpPr>
            <a:spLocks noChangeArrowheads="1"/>
          </p:cNvSpPr>
          <p:nvPr>
            <p:custDataLst>
              <p:tags r:id="rId1"/>
            </p:custDataLst>
          </p:nvPr>
        </p:nvSpPr>
        <p:spPr bwMode="auto">
          <a:xfrm>
            <a:off x="4264025" y="2246313"/>
            <a:ext cx="2365375" cy="2317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graphicFrame>
        <p:nvGraphicFramePr>
          <p:cNvPr id="16" name="Group 176"/>
          <p:cNvGraphicFramePr>
            <a:graphicFrameLocks noGrp="1"/>
          </p:cNvGraphicFramePr>
          <p:nvPr>
            <p:extLst>
              <p:ext uri="{D42A27DB-BD31-4B8C-83A1-F6EECF244321}">
                <p14:modId xmlns:p14="http://schemas.microsoft.com/office/powerpoint/2010/main" val="2370564445"/>
              </p:ext>
            </p:extLst>
          </p:nvPr>
        </p:nvGraphicFramePr>
        <p:xfrm>
          <a:off x="511175" y="5022850"/>
          <a:ext cx="8456613" cy="1112837"/>
        </p:xfrm>
        <a:graphic>
          <a:graphicData uri="http://schemas.openxmlformats.org/drawingml/2006/table">
            <a:tbl>
              <a:tblPr/>
              <a:tblGrid>
                <a:gridCol w="1562174">
                  <a:extLst>
                    <a:ext uri="{9D8B030D-6E8A-4147-A177-3AD203B41FA5}">
                      <a16:colId xmlns:a16="http://schemas.microsoft.com/office/drawing/2014/main" val="20000"/>
                    </a:ext>
                  </a:extLst>
                </a:gridCol>
                <a:gridCol w="1531088">
                  <a:extLst>
                    <a:ext uri="{9D8B030D-6E8A-4147-A177-3AD203B41FA5}">
                      <a16:colId xmlns:a16="http://schemas.microsoft.com/office/drawing/2014/main" val="20001"/>
                    </a:ext>
                  </a:extLst>
                </a:gridCol>
                <a:gridCol w="1010093">
                  <a:extLst>
                    <a:ext uri="{9D8B030D-6E8A-4147-A177-3AD203B41FA5}">
                      <a16:colId xmlns:a16="http://schemas.microsoft.com/office/drawing/2014/main" val="20002"/>
                    </a:ext>
                  </a:extLst>
                </a:gridCol>
                <a:gridCol w="1562986">
                  <a:extLst>
                    <a:ext uri="{9D8B030D-6E8A-4147-A177-3AD203B41FA5}">
                      <a16:colId xmlns:a16="http://schemas.microsoft.com/office/drawing/2014/main" val="20003"/>
                    </a:ext>
                  </a:extLst>
                </a:gridCol>
                <a:gridCol w="1594884">
                  <a:extLst>
                    <a:ext uri="{9D8B030D-6E8A-4147-A177-3AD203B41FA5}">
                      <a16:colId xmlns:a16="http://schemas.microsoft.com/office/drawing/2014/main" val="20004"/>
                    </a:ext>
                  </a:extLst>
                </a:gridCol>
                <a:gridCol w="1195388">
                  <a:extLst>
                    <a:ext uri="{9D8B030D-6E8A-4147-A177-3AD203B41FA5}">
                      <a16:colId xmlns:a16="http://schemas.microsoft.com/office/drawing/2014/main" val="20005"/>
                    </a:ext>
                  </a:extLst>
                </a:gridCol>
              </a:tblGrid>
              <a:tr h="364361">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work.subset1</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423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rgbClr val="000000"/>
                          </a:solidFill>
                          <a:effectLst/>
                          <a:latin typeface="+mn-lt"/>
                        </a:rPr>
                        <a:t>Last_Name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742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a:ln>
                            <a:noFill/>
                          </a:ln>
                          <a:solidFill>
                            <a:srgbClr val="000000"/>
                          </a:solidFill>
                          <a:effectLst/>
                          <a:latin typeface="+mn-lt"/>
                          <a:ea typeface="+mn-ea"/>
                          <a:cs typeface="+mn-cs"/>
                        </a:rPr>
                        <a:t>Irenie</a:t>
                      </a:r>
                      <a:endParaRPr kumimoji="0" lang="en-US" sz="1800" b="0" i="0" u="none" strike="noStrike" kern="1200" cap="none" normalizeH="0" baseline="0" dirty="0">
                        <a:ln>
                          <a:noFill/>
                        </a:ln>
                        <a:solidFill>
                          <a:srgbClr val="000000"/>
                        </a:solidFill>
                        <a:effectLst/>
                        <a:latin typeface="Arial"/>
                        <a:ea typeface="+mn-ea"/>
                        <a:cs typeface="+mn-cs"/>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0" i="0" u="none" strike="noStrike" cap="none" normalizeH="0" baseline="0">
                          <a:ln>
                            <a:noFill/>
                          </a:ln>
                          <a:solidFill>
                            <a:srgbClr val="000000"/>
                          </a:solidFill>
                          <a:effectLst/>
                          <a:latin typeface="+mn-lt"/>
                        </a:rPr>
                        <a:t>Elvish</a:t>
                      </a:r>
                      <a:endParaRPr kumimoji="0" lang="en-US" sz="1800" b="0" i="0" u="none" strike="noStrike" cap="none" normalizeH="0" baseline="0" dirty="0">
                        <a:ln>
                          <a:noFill/>
                        </a:ln>
                        <a:solidFill>
                          <a:srgbClr val="000000"/>
                        </a:solidFill>
                        <a:effectLst/>
                        <a:latin typeface="Arial"/>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Sales Rep. II</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17" name="Group 178"/>
          <p:cNvGraphicFramePr>
            <a:graphicFrameLocks noGrp="1"/>
          </p:cNvGraphicFramePr>
          <p:nvPr>
            <p:extLst>
              <p:ext uri="{D42A27DB-BD31-4B8C-83A1-F6EECF244321}">
                <p14:modId xmlns:p14="http://schemas.microsoft.com/office/powerpoint/2010/main" val="4110298416"/>
              </p:ext>
            </p:extLst>
          </p:nvPr>
        </p:nvGraphicFramePr>
        <p:xfrm>
          <a:off x="66675" y="3597275"/>
          <a:ext cx="9007475" cy="1241425"/>
        </p:xfrm>
        <a:graphic>
          <a:graphicData uri="http://schemas.openxmlformats.org/drawingml/2006/table">
            <a:tbl>
              <a:tblPr/>
              <a:tblGrid>
                <a:gridCol w="1284288">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998537">
                  <a:extLst>
                    <a:ext uri="{9D8B030D-6E8A-4147-A177-3AD203B41FA5}">
                      <a16:colId xmlns:a16="http://schemas.microsoft.com/office/drawing/2014/main" val="20002"/>
                    </a:ext>
                  </a:extLst>
                </a:gridCol>
                <a:gridCol w="546100">
                  <a:extLst>
                    <a:ext uri="{9D8B030D-6E8A-4147-A177-3AD203B41FA5}">
                      <a16:colId xmlns:a16="http://schemas.microsoft.com/office/drawing/2014/main" val="20003"/>
                    </a:ext>
                  </a:extLst>
                </a:gridCol>
                <a:gridCol w="1279156">
                  <a:extLst>
                    <a:ext uri="{9D8B030D-6E8A-4147-A177-3AD203B41FA5}">
                      <a16:colId xmlns:a16="http://schemas.microsoft.com/office/drawing/2014/main" val="20004"/>
                    </a:ext>
                  </a:extLst>
                </a:gridCol>
                <a:gridCol w="1605516">
                  <a:extLst>
                    <a:ext uri="{9D8B030D-6E8A-4147-A177-3AD203B41FA5}">
                      <a16:colId xmlns:a16="http://schemas.microsoft.com/office/drawing/2014/main" val="20005"/>
                    </a:ext>
                  </a:extLst>
                </a:gridCol>
                <a:gridCol w="1552354">
                  <a:extLst>
                    <a:ext uri="{9D8B030D-6E8A-4147-A177-3AD203B41FA5}">
                      <a16:colId xmlns:a16="http://schemas.microsoft.com/office/drawing/2014/main" val="20006"/>
                    </a:ext>
                  </a:extLst>
                </a:gridCol>
                <a:gridCol w="1195424">
                  <a:extLst>
                    <a:ext uri="{9D8B030D-6E8A-4147-A177-3AD203B41FA5}">
                      <a16:colId xmlns:a16="http://schemas.microsoft.com/office/drawing/2014/main" val="20007"/>
                    </a:ext>
                  </a:extLst>
                </a:gridCol>
              </a:tblGrid>
              <a:tr h="346252">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PDV</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9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Country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Birth_Date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252">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120122</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noProof="1">
                          <a:ln>
                            <a:noFill/>
                          </a:ln>
                          <a:solidFill>
                            <a:srgbClr val="000000"/>
                          </a:solidFill>
                          <a:effectLst/>
                          <a:latin typeface="+mn-lt"/>
                        </a:rPr>
                        <a:t>27475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AU</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a:t>
                      </a:r>
                      <a:r>
                        <a:rPr kumimoji="0" lang="en-US" sz="1800" b="0" i="0" u="none" strike="noStrike" cap="none" normalizeH="0" baseline="0" dirty="0">
                          <a:ln>
                            <a:noFill/>
                          </a:ln>
                          <a:solidFill>
                            <a:srgbClr val="000000"/>
                          </a:solidFill>
                          <a:effectLst/>
                          <a:latin typeface="+mn-lt"/>
                        </a:rPr>
                        <a:t>523</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2747.5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14" name="Group 177"/>
          <p:cNvGraphicFramePr>
            <a:graphicFrameLocks noGrp="1"/>
          </p:cNvGraphicFramePr>
          <p:nvPr>
            <p:extLst>
              <p:ext uri="{D42A27DB-BD31-4B8C-83A1-F6EECF244321}">
                <p14:modId xmlns:p14="http://schemas.microsoft.com/office/powerpoint/2010/main" val="2797643823"/>
              </p:ext>
            </p:extLst>
          </p:nvPr>
        </p:nvGraphicFramePr>
        <p:xfrm>
          <a:off x="90488" y="1066228"/>
          <a:ext cx="3424237" cy="2328875"/>
        </p:xfrm>
        <a:graphic>
          <a:graphicData uri="http://schemas.openxmlformats.org/drawingml/2006/table">
            <a:tbl>
              <a:tblPr/>
              <a:tblGrid>
                <a:gridCol w="134461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tblGrid>
              <a:tr h="396231">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Partial</a:t>
                      </a:r>
                      <a:r>
                        <a:rPr kumimoji="0" lang="en-US" sz="2000" b="1" i="0" u="none" strike="noStrike" cap="none" normalizeH="0" baseline="0" dirty="0">
                          <a:ln>
                            <a:noFill/>
                          </a:ln>
                          <a:solidFill>
                            <a:srgbClr val="000000"/>
                          </a:solidFill>
                          <a:effectLst/>
                          <a:latin typeface="+mn-lt"/>
                        </a:rPr>
                        <a:t> orion.sales</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62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120121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6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tx1"/>
                          </a:solidFill>
                          <a:effectLst/>
                          <a:latin typeface="+mn-lt"/>
                          <a:ea typeface="+mn-ea"/>
                          <a:cs typeface="+mn-cs"/>
                        </a:rPr>
                        <a:t>120122</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chemeClr val="tx1"/>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tx1"/>
                          </a:solidFill>
                          <a:effectLst/>
                          <a:latin typeface="+mn-lt"/>
                          <a:ea typeface="+mn-ea"/>
                          <a:cs typeface="+mn-cs"/>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3"/>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120123</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10866</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4"/>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120124</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8460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5"/>
                  </a:ext>
                </a:extLst>
              </a:tr>
            </a:tbl>
          </a:graphicData>
        </a:graphic>
      </p:graphicFrame>
      <p:sp>
        <p:nvSpPr>
          <p:cNvPr id="15" name="Rounded Rectangle 14"/>
          <p:cNvSpPr/>
          <p:nvPr/>
        </p:nvSpPr>
        <p:spPr bwMode="auto">
          <a:xfrm>
            <a:off x="8010144" y="4035552"/>
            <a:ext cx="1001900" cy="768096"/>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 y="4174236"/>
            <a:ext cx="353599" cy="323116"/>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0420" y="4174236"/>
            <a:ext cx="353599" cy="323116"/>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484" y="4174236"/>
            <a:ext cx="353599" cy="323116"/>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Group 178"/>
          <p:cNvGraphicFramePr>
            <a:graphicFrameLocks noGrp="1"/>
          </p:cNvGraphicFramePr>
          <p:nvPr>
            <p:extLst>
              <p:ext uri="{D42A27DB-BD31-4B8C-83A1-F6EECF244321}">
                <p14:modId xmlns:p14="http://schemas.microsoft.com/office/powerpoint/2010/main" val="4047862211"/>
              </p:ext>
            </p:extLst>
          </p:nvPr>
        </p:nvGraphicFramePr>
        <p:xfrm>
          <a:off x="66675" y="3597275"/>
          <a:ext cx="9007475" cy="1241425"/>
        </p:xfrm>
        <a:graphic>
          <a:graphicData uri="http://schemas.openxmlformats.org/drawingml/2006/table">
            <a:tbl>
              <a:tblPr/>
              <a:tblGrid>
                <a:gridCol w="1284288">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998537">
                  <a:extLst>
                    <a:ext uri="{9D8B030D-6E8A-4147-A177-3AD203B41FA5}">
                      <a16:colId xmlns:a16="http://schemas.microsoft.com/office/drawing/2014/main" val="20002"/>
                    </a:ext>
                  </a:extLst>
                </a:gridCol>
                <a:gridCol w="546100">
                  <a:extLst>
                    <a:ext uri="{9D8B030D-6E8A-4147-A177-3AD203B41FA5}">
                      <a16:colId xmlns:a16="http://schemas.microsoft.com/office/drawing/2014/main" val="20003"/>
                    </a:ext>
                  </a:extLst>
                </a:gridCol>
                <a:gridCol w="1279156">
                  <a:extLst>
                    <a:ext uri="{9D8B030D-6E8A-4147-A177-3AD203B41FA5}">
                      <a16:colId xmlns:a16="http://schemas.microsoft.com/office/drawing/2014/main" val="20004"/>
                    </a:ext>
                  </a:extLst>
                </a:gridCol>
                <a:gridCol w="1605516">
                  <a:extLst>
                    <a:ext uri="{9D8B030D-6E8A-4147-A177-3AD203B41FA5}">
                      <a16:colId xmlns:a16="http://schemas.microsoft.com/office/drawing/2014/main" val="20005"/>
                    </a:ext>
                  </a:extLst>
                </a:gridCol>
                <a:gridCol w="1552354">
                  <a:extLst>
                    <a:ext uri="{9D8B030D-6E8A-4147-A177-3AD203B41FA5}">
                      <a16:colId xmlns:a16="http://schemas.microsoft.com/office/drawing/2014/main" val="20006"/>
                    </a:ext>
                  </a:extLst>
                </a:gridCol>
                <a:gridCol w="1195424">
                  <a:extLst>
                    <a:ext uri="{9D8B030D-6E8A-4147-A177-3AD203B41FA5}">
                      <a16:colId xmlns:a16="http://schemas.microsoft.com/office/drawing/2014/main" val="20007"/>
                    </a:ext>
                  </a:extLst>
                </a:gridCol>
              </a:tblGrid>
              <a:tr h="346252">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PDV</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9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Country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Birth_Date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252">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120122</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noProof="1">
                          <a:ln>
                            <a:noFill/>
                          </a:ln>
                          <a:solidFill>
                            <a:srgbClr val="000000"/>
                          </a:solidFill>
                          <a:effectLst/>
                          <a:latin typeface="+mn-lt"/>
                        </a:rPr>
                        <a:t>27475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AU</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a:t>
                      </a:r>
                      <a:r>
                        <a:rPr kumimoji="0" lang="en-US" sz="1800" b="0" i="0" u="none" strike="noStrike" cap="none" normalizeH="0" baseline="0" dirty="0">
                          <a:ln>
                            <a:noFill/>
                          </a:ln>
                          <a:solidFill>
                            <a:srgbClr val="000000"/>
                          </a:solidFill>
                          <a:effectLst/>
                          <a:latin typeface="+mn-lt"/>
                        </a:rPr>
                        <a:t>523</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2747.5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 name="Text Box 7"/>
          <p:cNvSpPr txBox="1">
            <a:spLocks noChangeArrowheads="1"/>
          </p:cNvSpPr>
          <p:nvPr/>
        </p:nvSpPr>
        <p:spPr bwMode="auto">
          <a:xfrm>
            <a:off x="3765550" y="1223963"/>
            <a:ext cx="4873752" cy="2063750"/>
          </a:xfrm>
          <a:prstGeom prst="rect">
            <a:avLst/>
          </a:prstGeom>
          <a:solidFill>
            <a:srgbClr val="FFFFFF"/>
          </a:solidFill>
          <a:ln w="38100" cmpd="sng">
            <a:solidFill>
              <a:schemeClr val="tx2"/>
            </a:solidFill>
            <a:miter lim="800000"/>
            <a:headEnd type="none" w="med" len="lg"/>
            <a:tailEnd type="none" w="med" len="lg"/>
          </a:ln>
          <a:extLst/>
        </p:spPr>
        <p:txBody>
          <a:bodyPr lIns="88900" tIns="88900" rIns="9144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18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18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18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18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1800" b="1" kern="0" dirty="0">
                <a:solidFill>
                  <a:srgbClr val="000000"/>
                </a:solidFill>
                <a:latin typeface="Courier New"/>
              </a:rPr>
              <a:t>   Bonus=Salary*.10;</a:t>
            </a:r>
          </a:p>
          <a:p>
            <a:pPr>
              <a:lnSpc>
                <a:spcPct val="85000"/>
              </a:lnSpc>
              <a:defRPr/>
            </a:pPr>
            <a:r>
              <a:rPr lang="en-US" sz="1800" b="1" dirty="0">
                <a:latin typeface="Courier New" pitchFamily="49" charset="0"/>
              </a:rPr>
              <a:t>   drop Employee_ID Gender Country</a:t>
            </a:r>
            <a:br>
              <a:rPr lang="en-US" sz="1800" b="1" dirty="0">
                <a:latin typeface="Courier New" pitchFamily="49" charset="0"/>
              </a:rPr>
            </a:br>
            <a:r>
              <a:rPr lang="en-US" sz="1800" b="1" dirty="0">
                <a:latin typeface="Courier New" pitchFamily="49" charset="0"/>
              </a:rPr>
              <a:t>        Birth_Date;</a:t>
            </a:r>
          </a:p>
          <a:p>
            <a:pPr eaLnBrk="1" fontAlgn="auto" hangingPunct="1">
              <a:lnSpc>
                <a:spcPct val="85000"/>
              </a:lnSpc>
              <a:spcBef>
                <a:spcPts val="0"/>
              </a:spcBef>
              <a:spcAft>
                <a:spcPts val="0"/>
              </a:spcAft>
              <a:defRPr/>
            </a:pPr>
            <a:r>
              <a:rPr lang="en-US" sz="1800" b="1" kern="0" dirty="0">
                <a:solidFill>
                  <a:srgbClr val="000000"/>
                </a:solidFill>
                <a:latin typeface="Courier New"/>
              </a:rPr>
              <a:t>run;</a:t>
            </a:r>
          </a:p>
        </p:txBody>
      </p:sp>
      <p:sp>
        <p:nvSpPr>
          <p:cNvPr id="72707" name="Rectangle 2"/>
          <p:cNvSpPr>
            <a:spLocks noGrp="1" noChangeArrowheads="1"/>
          </p:cNvSpPr>
          <p:nvPr>
            <p:ph type="title"/>
          </p:nvPr>
        </p:nvSpPr>
        <p:spPr/>
        <p:txBody>
          <a:bodyPr/>
          <a:lstStyle/>
          <a:p>
            <a:pPr eaLnBrk="1" hangingPunct="1"/>
            <a:r>
              <a:rPr lang="en-US" dirty="0"/>
              <a:t>Execution</a:t>
            </a:r>
          </a:p>
        </p:txBody>
      </p:sp>
      <p:sp>
        <p:nvSpPr>
          <p:cNvPr id="145" name="Slide Number Placeholder 3"/>
          <p:cNvSpPr>
            <a:spLocks noGrp="1"/>
          </p:cNvSpPr>
          <p:nvPr>
            <p:ph type="sldNum" sz="quarter" idx="10"/>
          </p:nvPr>
        </p:nvSpPr>
        <p:spPr/>
        <p:txBody>
          <a:bodyPr/>
          <a:lstStyle/>
          <a:p>
            <a:pPr>
              <a:defRPr/>
            </a:pPr>
            <a:fld id="{C1FC243C-CD3C-48AB-A287-4943B6435756}" type="slidenum">
              <a:rPr lang="en-US"/>
              <a:pPr>
                <a:defRPr/>
              </a:pPr>
              <a:t>55</a:t>
            </a:fld>
            <a:endParaRPr lang="en-US" b="0" dirty="0">
              <a:latin typeface="Times New Roman" pitchFamily="18" charset="0"/>
            </a:endParaRPr>
          </a:p>
        </p:txBody>
      </p:sp>
      <p:sp>
        <p:nvSpPr>
          <p:cNvPr id="72709"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sp>
        <p:nvSpPr>
          <p:cNvPr id="72710" name="Rectangle 1"/>
          <p:cNvSpPr>
            <a:spLocks noChangeArrowheads="1"/>
          </p:cNvSpPr>
          <p:nvPr>
            <p:custDataLst>
              <p:tags r:id="rId1"/>
            </p:custDataLst>
          </p:nvPr>
        </p:nvSpPr>
        <p:spPr bwMode="auto">
          <a:xfrm>
            <a:off x="3854450" y="2944813"/>
            <a:ext cx="546100" cy="2333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graphicFrame>
        <p:nvGraphicFramePr>
          <p:cNvPr id="16" name="Group 176"/>
          <p:cNvGraphicFramePr>
            <a:graphicFrameLocks noGrp="1"/>
          </p:cNvGraphicFramePr>
          <p:nvPr>
            <p:extLst>
              <p:ext uri="{D42A27DB-BD31-4B8C-83A1-F6EECF244321}">
                <p14:modId xmlns:p14="http://schemas.microsoft.com/office/powerpoint/2010/main" val="55110482"/>
              </p:ext>
            </p:extLst>
          </p:nvPr>
        </p:nvGraphicFramePr>
        <p:xfrm>
          <a:off x="511175" y="5022850"/>
          <a:ext cx="8456613" cy="1485899"/>
        </p:xfrm>
        <a:graphic>
          <a:graphicData uri="http://schemas.openxmlformats.org/drawingml/2006/table">
            <a:tbl>
              <a:tblPr/>
              <a:tblGrid>
                <a:gridCol w="1562174">
                  <a:extLst>
                    <a:ext uri="{9D8B030D-6E8A-4147-A177-3AD203B41FA5}">
                      <a16:colId xmlns:a16="http://schemas.microsoft.com/office/drawing/2014/main" val="20000"/>
                    </a:ext>
                  </a:extLst>
                </a:gridCol>
                <a:gridCol w="1531088">
                  <a:extLst>
                    <a:ext uri="{9D8B030D-6E8A-4147-A177-3AD203B41FA5}">
                      <a16:colId xmlns:a16="http://schemas.microsoft.com/office/drawing/2014/main" val="20001"/>
                    </a:ext>
                  </a:extLst>
                </a:gridCol>
                <a:gridCol w="1010093">
                  <a:extLst>
                    <a:ext uri="{9D8B030D-6E8A-4147-A177-3AD203B41FA5}">
                      <a16:colId xmlns:a16="http://schemas.microsoft.com/office/drawing/2014/main" val="20002"/>
                    </a:ext>
                  </a:extLst>
                </a:gridCol>
                <a:gridCol w="1562986">
                  <a:extLst>
                    <a:ext uri="{9D8B030D-6E8A-4147-A177-3AD203B41FA5}">
                      <a16:colId xmlns:a16="http://schemas.microsoft.com/office/drawing/2014/main" val="20003"/>
                    </a:ext>
                  </a:extLst>
                </a:gridCol>
                <a:gridCol w="1594884">
                  <a:extLst>
                    <a:ext uri="{9D8B030D-6E8A-4147-A177-3AD203B41FA5}">
                      <a16:colId xmlns:a16="http://schemas.microsoft.com/office/drawing/2014/main" val="20004"/>
                    </a:ext>
                  </a:extLst>
                </a:gridCol>
                <a:gridCol w="1195388">
                  <a:extLst>
                    <a:ext uri="{9D8B030D-6E8A-4147-A177-3AD203B41FA5}">
                      <a16:colId xmlns:a16="http://schemas.microsoft.com/office/drawing/2014/main" val="20005"/>
                    </a:ext>
                  </a:extLst>
                </a:gridCol>
              </a:tblGrid>
              <a:tr h="364073">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work.subset1</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39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rgbClr val="000000"/>
                          </a:solidFill>
                          <a:effectLst/>
                          <a:latin typeface="+mn-lt"/>
                        </a:rPr>
                        <a:t>Last_Name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7394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a:ln>
                            <a:noFill/>
                          </a:ln>
                          <a:solidFill>
                            <a:srgbClr val="000000"/>
                          </a:solidFill>
                          <a:effectLst/>
                          <a:latin typeface="+mn-lt"/>
                          <a:ea typeface="+mn-ea"/>
                          <a:cs typeface="+mn-cs"/>
                        </a:rPr>
                        <a:t>Irenie</a:t>
                      </a:r>
                      <a:endParaRPr kumimoji="0" lang="en-US" sz="1800" b="0" i="0" u="none" strike="noStrike" kern="1200" cap="none" normalizeH="0" baseline="0" dirty="0">
                        <a:ln>
                          <a:noFill/>
                        </a:ln>
                        <a:solidFill>
                          <a:srgbClr val="000000"/>
                        </a:solidFill>
                        <a:effectLst/>
                        <a:latin typeface="Arial"/>
                        <a:ea typeface="+mn-ea"/>
                        <a:cs typeface="+mn-cs"/>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0" i="0" u="none" strike="noStrike" cap="none" normalizeH="0" baseline="0">
                          <a:ln>
                            <a:noFill/>
                          </a:ln>
                          <a:solidFill>
                            <a:srgbClr val="000000"/>
                          </a:solidFill>
                          <a:effectLst/>
                          <a:latin typeface="+mn-lt"/>
                        </a:rPr>
                        <a:t>Elvish</a:t>
                      </a:r>
                      <a:endParaRPr kumimoji="0" lang="en-US" sz="1800" b="0" i="0" u="none" strike="noStrike" cap="none" normalizeH="0" baseline="0" dirty="0">
                        <a:ln>
                          <a:noFill/>
                        </a:ln>
                        <a:solidFill>
                          <a:srgbClr val="000000"/>
                        </a:solidFill>
                        <a:effectLst/>
                        <a:latin typeface="Arial"/>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Sales Rep. II</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r h="37394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rgbClr val="000000"/>
                          </a:solidFill>
                          <a:effectLst/>
                          <a:latin typeface="+mn-lt"/>
                          <a:ea typeface="+mn-ea"/>
                          <a:cs typeface="+mn-cs"/>
                        </a:rPr>
                        <a:t>Christina</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0" i="0" u="none" strike="noStrike" cap="none" normalizeH="0" baseline="0" dirty="0" err="1">
                          <a:ln>
                            <a:noFill/>
                          </a:ln>
                          <a:solidFill>
                            <a:srgbClr val="000000"/>
                          </a:solidFill>
                          <a:effectLst/>
                          <a:latin typeface="+mn-lt"/>
                        </a:rPr>
                        <a:t>Ngan</a:t>
                      </a:r>
                      <a:endParaRPr kumimoji="0" lang="en-US" sz="1800" b="0" i="0" u="none" strike="noStrike" cap="none" normalizeH="0" baseline="0" dirty="0">
                        <a:ln>
                          <a:noFill/>
                        </a:ln>
                        <a:solidFill>
                          <a:srgbClr val="000000"/>
                        </a:solidFill>
                        <a:effectLst/>
                        <a:latin typeface="Arial"/>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27475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Sales Rep. II</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2747.5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3"/>
                  </a:ext>
                </a:extLst>
              </a:tr>
            </a:tbl>
          </a:graphicData>
        </a:graphic>
      </p:graphicFrame>
      <p:cxnSp>
        <p:nvCxnSpPr>
          <p:cNvPr id="19" name="Straight Connector 38"/>
          <p:cNvCxnSpPr>
            <a:cxnSpLocks noChangeShapeType="1"/>
            <a:stCxn id="20" idx="1"/>
          </p:cNvCxnSpPr>
          <p:nvPr/>
        </p:nvCxnSpPr>
        <p:spPr bwMode="auto">
          <a:xfrm flipH="1" flipV="1">
            <a:off x="4476751" y="2944814"/>
            <a:ext cx="1390648" cy="1166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0" name="Rounded Rectangle 36"/>
          <p:cNvSpPr>
            <a:spLocks noChangeArrowheads="1"/>
          </p:cNvSpPr>
          <p:nvPr/>
        </p:nvSpPr>
        <p:spPr bwMode="auto">
          <a:xfrm>
            <a:off x="5867399" y="2642394"/>
            <a:ext cx="2542953" cy="838200"/>
          </a:xfrm>
          <a:prstGeom prst="roundRect">
            <a:avLst>
              <a:gd name="adj" fmla="val 16667"/>
            </a:avLst>
          </a:prstGeom>
          <a:solidFill>
            <a:srgbClr val="0053C3"/>
          </a:solidFill>
          <a:ln w="19050" algn="ctr">
            <a:solidFill>
              <a:srgbClr val="000000"/>
            </a:solidFill>
            <a:round/>
            <a:headEnd/>
            <a:tailEnd/>
          </a:ln>
        </p:spPr>
        <p:txBody>
          <a:bodyPr wrap="none" lIns="88900" tIns="88900" rIns="88900" bIns="88900" anchor="ctr"/>
          <a:lstStyle/>
          <a:p>
            <a:pPr algn="ctr"/>
            <a:r>
              <a:rPr lang="en-US" sz="2400" dirty="0">
                <a:solidFill>
                  <a:srgbClr val="FFFFFF"/>
                </a:solidFill>
              </a:rPr>
              <a:t>Implicit OUTPUT;</a:t>
            </a:r>
            <a:br>
              <a:rPr lang="en-US" sz="2400" dirty="0">
                <a:solidFill>
                  <a:srgbClr val="FFFFFF"/>
                </a:solidFill>
              </a:rPr>
            </a:br>
            <a:r>
              <a:rPr lang="en-US" sz="2400" dirty="0">
                <a:solidFill>
                  <a:srgbClr val="FFFFFF"/>
                </a:solidFill>
              </a:rPr>
              <a:t>Implicit RETURN;</a:t>
            </a:r>
          </a:p>
        </p:txBody>
      </p:sp>
      <p:graphicFrame>
        <p:nvGraphicFramePr>
          <p:cNvPr id="18" name="Group 177"/>
          <p:cNvGraphicFramePr>
            <a:graphicFrameLocks noGrp="1"/>
          </p:cNvGraphicFramePr>
          <p:nvPr>
            <p:extLst>
              <p:ext uri="{D42A27DB-BD31-4B8C-83A1-F6EECF244321}">
                <p14:modId xmlns:p14="http://schemas.microsoft.com/office/powerpoint/2010/main" val="129639374"/>
              </p:ext>
            </p:extLst>
          </p:nvPr>
        </p:nvGraphicFramePr>
        <p:xfrm>
          <a:off x="90488" y="1066228"/>
          <a:ext cx="3424237" cy="2328875"/>
        </p:xfrm>
        <a:graphic>
          <a:graphicData uri="http://schemas.openxmlformats.org/drawingml/2006/table">
            <a:tbl>
              <a:tblPr/>
              <a:tblGrid>
                <a:gridCol w="134461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tblGrid>
              <a:tr h="396231">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Partial</a:t>
                      </a:r>
                      <a:r>
                        <a:rPr kumimoji="0" lang="en-US" sz="2000" b="1" i="0" u="none" strike="noStrike" cap="none" normalizeH="0" baseline="0" dirty="0">
                          <a:ln>
                            <a:noFill/>
                          </a:ln>
                          <a:solidFill>
                            <a:srgbClr val="000000"/>
                          </a:solidFill>
                          <a:effectLst/>
                          <a:latin typeface="+mn-lt"/>
                        </a:rPr>
                        <a:t> orion.sales</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62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120121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6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tx1"/>
                          </a:solidFill>
                          <a:effectLst/>
                          <a:latin typeface="+mn-lt"/>
                          <a:ea typeface="+mn-ea"/>
                          <a:cs typeface="+mn-cs"/>
                        </a:rPr>
                        <a:t>120122</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chemeClr val="tx1"/>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tx1"/>
                          </a:solidFill>
                          <a:effectLst/>
                          <a:latin typeface="+mn-lt"/>
                          <a:ea typeface="+mn-ea"/>
                          <a:cs typeface="+mn-cs"/>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3"/>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120123</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10866</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4"/>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120124</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8460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5"/>
                  </a:ext>
                </a:extLst>
              </a:tr>
            </a:tbl>
          </a:graphicData>
        </a:graphic>
      </p:graphicFrame>
      <p:pic>
        <p:nvPicPr>
          <p:cNvPr id="21" name="Picture 2" descr="\\sashq\root\dept\PSD\GRAPHICS\Illustrations\Arrows\arrow_swoop_left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124117" y="4748979"/>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sashq\root\dept\PSD\GRAPHICS\Illustrations\Arrows\arrow_swoop_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4641946">
            <a:off x="3192161" y="1741496"/>
            <a:ext cx="1310253" cy="95842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 y="4174236"/>
            <a:ext cx="353599" cy="323116"/>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0420" y="4174236"/>
            <a:ext cx="353599" cy="323116"/>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4484" y="4174236"/>
            <a:ext cx="353599" cy="323116"/>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Group 178"/>
          <p:cNvGraphicFramePr>
            <a:graphicFrameLocks noGrp="1"/>
          </p:cNvGraphicFramePr>
          <p:nvPr>
            <p:extLst>
              <p:ext uri="{D42A27DB-BD31-4B8C-83A1-F6EECF244321}">
                <p14:modId xmlns:p14="http://schemas.microsoft.com/office/powerpoint/2010/main" val="4269414334"/>
              </p:ext>
            </p:extLst>
          </p:nvPr>
        </p:nvGraphicFramePr>
        <p:xfrm>
          <a:off x="66675" y="3597275"/>
          <a:ext cx="9007475" cy="1241425"/>
        </p:xfrm>
        <a:graphic>
          <a:graphicData uri="http://schemas.openxmlformats.org/drawingml/2006/table">
            <a:tbl>
              <a:tblPr/>
              <a:tblGrid>
                <a:gridCol w="1284288">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998537">
                  <a:extLst>
                    <a:ext uri="{9D8B030D-6E8A-4147-A177-3AD203B41FA5}">
                      <a16:colId xmlns:a16="http://schemas.microsoft.com/office/drawing/2014/main" val="20002"/>
                    </a:ext>
                  </a:extLst>
                </a:gridCol>
                <a:gridCol w="546100">
                  <a:extLst>
                    <a:ext uri="{9D8B030D-6E8A-4147-A177-3AD203B41FA5}">
                      <a16:colId xmlns:a16="http://schemas.microsoft.com/office/drawing/2014/main" val="20003"/>
                    </a:ext>
                  </a:extLst>
                </a:gridCol>
                <a:gridCol w="1279156">
                  <a:extLst>
                    <a:ext uri="{9D8B030D-6E8A-4147-A177-3AD203B41FA5}">
                      <a16:colId xmlns:a16="http://schemas.microsoft.com/office/drawing/2014/main" val="20004"/>
                    </a:ext>
                  </a:extLst>
                </a:gridCol>
                <a:gridCol w="1605516">
                  <a:extLst>
                    <a:ext uri="{9D8B030D-6E8A-4147-A177-3AD203B41FA5}">
                      <a16:colId xmlns:a16="http://schemas.microsoft.com/office/drawing/2014/main" val="20005"/>
                    </a:ext>
                  </a:extLst>
                </a:gridCol>
                <a:gridCol w="1552354">
                  <a:extLst>
                    <a:ext uri="{9D8B030D-6E8A-4147-A177-3AD203B41FA5}">
                      <a16:colId xmlns:a16="http://schemas.microsoft.com/office/drawing/2014/main" val="20006"/>
                    </a:ext>
                  </a:extLst>
                </a:gridCol>
                <a:gridCol w="1195424">
                  <a:extLst>
                    <a:ext uri="{9D8B030D-6E8A-4147-A177-3AD203B41FA5}">
                      <a16:colId xmlns:a16="http://schemas.microsoft.com/office/drawing/2014/main" val="20007"/>
                    </a:ext>
                  </a:extLst>
                </a:gridCol>
              </a:tblGrid>
              <a:tr h="346252">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PDV</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9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Country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Birth_Date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252">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120122</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noProof="1">
                          <a:ln>
                            <a:noFill/>
                          </a:ln>
                          <a:solidFill>
                            <a:srgbClr val="000000"/>
                          </a:solidFill>
                          <a:effectLst/>
                          <a:latin typeface="+mn-lt"/>
                        </a:rPr>
                        <a:t>27475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AU</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-523</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 name="Text Box 7"/>
          <p:cNvSpPr txBox="1">
            <a:spLocks noChangeArrowheads="1"/>
          </p:cNvSpPr>
          <p:nvPr/>
        </p:nvSpPr>
        <p:spPr bwMode="auto">
          <a:xfrm>
            <a:off x="3765550" y="1223963"/>
            <a:ext cx="4873752" cy="2063750"/>
          </a:xfrm>
          <a:prstGeom prst="rect">
            <a:avLst/>
          </a:prstGeom>
          <a:solidFill>
            <a:srgbClr val="FFFFFF"/>
          </a:solidFill>
          <a:ln w="38100" cmpd="sng">
            <a:solidFill>
              <a:schemeClr val="tx2"/>
            </a:solidFill>
            <a:miter lim="800000"/>
            <a:headEnd type="none" w="med" len="lg"/>
            <a:tailEnd type="none" w="med" len="lg"/>
          </a:ln>
          <a:extLst/>
        </p:spPr>
        <p:txBody>
          <a:bodyPr lIns="88900" tIns="88900" rIns="9144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18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18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18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18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1800" b="1" kern="0" dirty="0">
                <a:solidFill>
                  <a:srgbClr val="000000"/>
                </a:solidFill>
                <a:latin typeface="Courier New"/>
              </a:rPr>
              <a:t>   Bonus=Salary*.10;</a:t>
            </a:r>
          </a:p>
          <a:p>
            <a:pPr>
              <a:lnSpc>
                <a:spcPct val="85000"/>
              </a:lnSpc>
              <a:defRPr/>
            </a:pPr>
            <a:r>
              <a:rPr lang="en-US" sz="1800" b="1" dirty="0">
                <a:latin typeface="Courier New" pitchFamily="49" charset="0"/>
              </a:rPr>
              <a:t>   drop Employee_ID Gender Country</a:t>
            </a:r>
            <a:br>
              <a:rPr lang="en-US" sz="1800" b="1" dirty="0">
                <a:latin typeface="Courier New" pitchFamily="49" charset="0"/>
              </a:rPr>
            </a:br>
            <a:r>
              <a:rPr lang="en-US" sz="1800" b="1" dirty="0">
                <a:latin typeface="Courier New" pitchFamily="49" charset="0"/>
              </a:rPr>
              <a:t>        Birth_Date;</a:t>
            </a:r>
          </a:p>
          <a:p>
            <a:pPr eaLnBrk="1" fontAlgn="auto" hangingPunct="1">
              <a:lnSpc>
                <a:spcPct val="85000"/>
              </a:lnSpc>
              <a:spcBef>
                <a:spcPts val="0"/>
              </a:spcBef>
              <a:spcAft>
                <a:spcPts val="0"/>
              </a:spcAft>
              <a:defRPr/>
            </a:pPr>
            <a:r>
              <a:rPr lang="en-US" sz="1800" b="1" kern="0" dirty="0">
                <a:solidFill>
                  <a:srgbClr val="000000"/>
                </a:solidFill>
                <a:latin typeface="Courier New"/>
              </a:rPr>
              <a:t>run;</a:t>
            </a:r>
          </a:p>
        </p:txBody>
      </p:sp>
      <p:sp>
        <p:nvSpPr>
          <p:cNvPr id="73731" name="Rectangle 2"/>
          <p:cNvSpPr>
            <a:spLocks noGrp="1" noChangeArrowheads="1"/>
          </p:cNvSpPr>
          <p:nvPr>
            <p:ph type="title"/>
          </p:nvPr>
        </p:nvSpPr>
        <p:spPr/>
        <p:txBody>
          <a:bodyPr/>
          <a:lstStyle/>
          <a:p>
            <a:pPr eaLnBrk="1" hangingPunct="1"/>
            <a:r>
              <a:rPr lang="en-US" dirty="0"/>
              <a:t>Execution</a:t>
            </a:r>
          </a:p>
        </p:txBody>
      </p:sp>
      <p:sp>
        <p:nvSpPr>
          <p:cNvPr id="145" name="Slide Number Placeholder 3"/>
          <p:cNvSpPr>
            <a:spLocks noGrp="1"/>
          </p:cNvSpPr>
          <p:nvPr>
            <p:ph type="sldNum" sz="quarter" idx="10"/>
          </p:nvPr>
        </p:nvSpPr>
        <p:spPr/>
        <p:txBody>
          <a:bodyPr/>
          <a:lstStyle/>
          <a:p>
            <a:pPr>
              <a:defRPr/>
            </a:pPr>
            <a:fld id="{0D1362B4-6732-4194-A04F-19BDFAB35A58}" type="slidenum">
              <a:rPr lang="en-US"/>
              <a:pPr>
                <a:defRPr/>
              </a:pPr>
              <a:t>56</a:t>
            </a:fld>
            <a:endParaRPr lang="en-US" b="0" dirty="0">
              <a:latin typeface="Times New Roman" pitchFamily="18" charset="0"/>
            </a:endParaRPr>
          </a:p>
        </p:txBody>
      </p:sp>
      <p:graphicFrame>
        <p:nvGraphicFramePr>
          <p:cNvPr id="23" name="Group 176"/>
          <p:cNvGraphicFramePr>
            <a:graphicFrameLocks noGrp="1"/>
          </p:cNvGraphicFramePr>
          <p:nvPr>
            <p:extLst>
              <p:ext uri="{D42A27DB-BD31-4B8C-83A1-F6EECF244321}">
                <p14:modId xmlns:p14="http://schemas.microsoft.com/office/powerpoint/2010/main" val="1927782034"/>
              </p:ext>
            </p:extLst>
          </p:nvPr>
        </p:nvGraphicFramePr>
        <p:xfrm>
          <a:off x="511175" y="5022850"/>
          <a:ext cx="8456613" cy="1485899"/>
        </p:xfrm>
        <a:graphic>
          <a:graphicData uri="http://schemas.openxmlformats.org/drawingml/2006/table">
            <a:tbl>
              <a:tblPr/>
              <a:tblGrid>
                <a:gridCol w="1562174">
                  <a:extLst>
                    <a:ext uri="{9D8B030D-6E8A-4147-A177-3AD203B41FA5}">
                      <a16:colId xmlns:a16="http://schemas.microsoft.com/office/drawing/2014/main" val="20000"/>
                    </a:ext>
                  </a:extLst>
                </a:gridCol>
                <a:gridCol w="1531088">
                  <a:extLst>
                    <a:ext uri="{9D8B030D-6E8A-4147-A177-3AD203B41FA5}">
                      <a16:colId xmlns:a16="http://schemas.microsoft.com/office/drawing/2014/main" val="20001"/>
                    </a:ext>
                  </a:extLst>
                </a:gridCol>
                <a:gridCol w="1010093">
                  <a:extLst>
                    <a:ext uri="{9D8B030D-6E8A-4147-A177-3AD203B41FA5}">
                      <a16:colId xmlns:a16="http://schemas.microsoft.com/office/drawing/2014/main" val="20002"/>
                    </a:ext>
                  </a:extLst>
                </a:gridCol>
                <a:gridCol w="1562986">
                  <a:extLst>
                    <a:ext uri="{9D8B030D-6E8A-4147-A177-3AD203B41FA5}">
                      <a16:colId xmlns:a16="http://schemas.microsoft.com/office/drawing/2014/main" val="20003"/>
                    </a:ext>
                  </a:extLst>
                </a:gridCol>
                <a:gridCol w="1594884">
                  <a:extLst>
                    <a:ext uri="{9D8B030D-6E8A-4147-A177-3AD203B41FA5}">
                      <a16:colId xmlns:a16="http://schemas.microsoft.com/office/drawing/2014/main" val="20004"/>
                    </a:ext>
                  </a:extLst>
                </a:gridCol>
                <a:gridCol w="1195388">
                  <a:extLst>
                    <a:ext uri="{9D8B030D-6E8A-4147-A177-3AD203B41FA5}">
                      <a16:colId xmlns:a16="http://schemas.microsoft.com/office/drawing/2014/main" val="20005"/>
                    </a:ext>
                  </a:extLst>
                </a:gridCol>
              </a:tblGrid>
              <a:tr h="364073">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work.subset1</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39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rgbClr val="000000"/>
                          </a:solidFill>
                          <a:effectLst/>
                          <a:latin typeface="+mn-lt"/>
                        </a:rPr>
                        <a:t>Last_Name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7394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a:ln>
                            <a:noFill/>
                          </a:ln>
                          <a:solidFill>
                            <a:srgbClr val="000000"/>
                          </a:solidFill>
                          <a:effectLst/>
                          <a:latin typeface="+mn-lt"/>
                          <a:ea typeface="+mn-ea"/>
                          <a:cs typeface="+mn-cs"/>
                        </a:rPr>
                        <a:t>Irenie</a:t>
                      </a:r>
                      <a:endParaRPr kumimoji="0" lang="en-US" sz="1800" b="0" i="0" u="none" strike="noStrike" kern="1200" cap="none" normalizeH="0" baseline="0" dirty="0">
                        <a:ln>
                          <a:noFill/>
                        </a:ln>
                        <a:solidFill>
                          <a:srgbClr val="000000"/>
                        </a:solidFill>
                        <a:effectLst/>
                        <a:latin typeface="Arial"/>
                        <a:ea typeface="+mn-ea"/>
                        <a:cs typeface="+mn-cs"/>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0" i="0" u="none" strike="noStrike" cap="none" normalizeH="0" baseline="0">
                          <a:ln>
                            <a:noFill/>
                          </a:ln>
                          <a:solidFill>
                            <a:srgbClr val="000000"/>
                          </a:solidFill>
                          <a:effectLst/>
                          <a:latin typeface="+mn-lt"/>
                        </a:rPr>
                        <a:t>Elvish</a:t>
                      </a:r>
                      <a:endParaRPr kumimoji="0" lang="en-US" sz="1800" b="0" i="0" u="none" strike="noStrike" cap="none" normalizeH="0" baseline="0" dirty="0">
                        <a:ln>
                          <a:noFill/>
                        </a:ln>
                        <a:solidFill>
                          <a:srgbClr val="000000"/>
                        </a:solidFill>
                        <a:effectLst/>
                        <a:latin typeface="Arial"/>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Sales Rep. II</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r h="37394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rgbClr val="000000"/>
                          </a:solidFill>
                          <a:effectLst/>
                          <a:latin typeface="+mn-lt"/>
                          <a:ea typeface="+mn-ea"/>
                          <a:cs typeface="+mn-cs"/>
                        </a:rPr>
                        <a:t>Christina</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0" i="0" u="none" strike="noStrike" cap="none" normalizeH="0" baseline="0">
                          <a:ln>
                            <a:noFill/>
                          </a:ln>
                          <a:solidFill>
                            <a:srgbClr val="000000"/>
                          </a:solidFill>
                          <a:effectLst/>
                          <a:latin typeface="+mn-lt"/>
                        </a:rPr>
                        <a:t>Ngan</a:t>
                      </a:r>
                      <a:endParaRPr kumimoji="0" lang="en-US" sz="1800" b="0" i="0" u="none" strike="noStrike" cap="none" normalizeH="0" baseline="0" dirty="0">
                        <a:ln>
                          <a:noFill/>
                        </a:ln>
                        <a:solidFill>
                          <a:srgbClr val="000000"/>
                        </a:solidFill>
                        <a:effectLst/>
                        <a:latin typeface="Arial"/>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27475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Sales Rep. II</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2747.5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3"/>
                  </a:ext>
                </a:extLst>
              </a:tr>
            </a:tbl>
          </a:graphicData>
        </a:graphic>
      </p:graphicFrame>
      <p:sp>
        <p:nvSpPr>
          <p:cNvPr id="14" name="Rounded Rectangle 33"/>
          <p:cNvSpPr>
            <a:spLocks noChangeArrowheads="1"/>
          </p:cNvSpPr>
          <p:nvPr/>
        </p:nvSpPr>
        <p:spPr bwMode="auto">
          <a:xfrm>
            <a:off x="6156925" y="1600200"/>
            <a:ext cx="2855119" cy="609600"/>
          </a:xfrm>
          <a:prstGeom prst="roundRect">
            <a:avLst>
              <a:gd name="adj" fmla="val 16667"/>
            </a:avLst>
          </a:prstGeom>
          <a:solidFill>
            <a:srgbClr val="0053C3"/>
          </a:solidFill>
          <a:ln w="19050" algn="ctr">
            <a:solidFill>
              <a:srgbClr val="000000"/>
            </a:solidFill>
            <a:round/>
            <a:headEnd/>
            <a:tailEnd/>
          </a:ln>
        </p:spPr>
        <p:txBody>
          <a:bodyPr wrap="none" lIns="88900" tIns="88900" rIns="88900" bIns="88900" anchor="ctr"/>
          <a:lstStyle/>
          <a:p>
            <a:pPr algn="ctr"/>
            <a:r>
              <a:rPr lang="en-US" sz="2400" dirty="0">
                <a:solidFill>
                  <a:srgbClr val="FFFFFF"/>
                </a:solidFill>
              </a:rPr>
              <a:t>Continue until EOF</a:t>
            </a:r>
          </a:p>
        </p:txBody>
      </p:sp>
      <p:sp>
        <p:nvSpPr>
          <p:cNvPr id="2" name="Rectangle 1"/>
          <p:cNvSpPr/>
          <p:nvPr>
            <p:custDataLst>
              <p:tags r:id="rId1"/>
            </p:custDataLst>
          </p:nvPr>
        </p:nvSpPr>
        <p:spPr bwMode="auto">
          <a:xfrm>
            <a:off x="3854450" y="1312863"/>
            <a:ext cx="2593975" cy="23317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aphicFrame>
        <p:nvGraphicFramePr>
          <p:cNvPr id="19" name="Group 177"/>
          <p:cNvGraphicFramePr>
            <a:graphicFrameLocks noGrp="1"/>
          </p:cNvGraphicFramePr>
          <p:nvPr>
            <p:extLst>
              <p:ext uri="{D42A27DB-BD31-4B8C-83A1-F6EECF244321}">
                <p14:modId xmlns:p14="http://schemas.microsoft.com/office/powerpoint/2010/main" val="1192498657"/>
              </p:ext>
            </p:extLst>
          </p:nvPr>
        </p:nvGraphicFramePr>
        <p:xfrm>
          <a:off x="90488" y="1066228"/>
          <a:ext cx="3424237" cy="2328875"/>
        </p:xfrm>
        <a:graphic>
          <a:graphicData uri="http://schemas.openxmlformats.org/drawingml/2006/table">
            <a:tbl>
              <a:tblPr/>
              <a:tblGrid>
                <a:gridCol w="134461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tblGrid>
              <a:tr h="396231">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Partial</a:t>
                      </a:r>
                      <a:r>
                        <a:rPr kumimoji="0" lang="en-US" sz="2000" b="1" i="0" u="none" strike="noStrike" cap="none" normalizeH="0" baseline="0" dirty="0">
                          <a:ln>
                            <a:noFill/>
                          </a:ln>
                          <a:solidFill>
                            <a:srgbClr val="000000"/>
                          </a:solidFill>
                          <a:effectLst/>
                          <a:latin typeface="+mn-lt"/>
                        </a:rPr>
                        <a:t> orion.sales</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62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Employee_ID</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120121</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6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120122</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chemeClr val="bg2"/>
                          </a:solidFill>
                          <a:effectLst/>
                          <a:latin typeface="+mn-lt"/>
                        </a:rPr>
                        <a:t>...</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8217</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3"/>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mn-lt"/>
                        </a:rPr>
                        <a:t>120123</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tx1"/>
                          </a:solidFill>
                          <a:effectLst/>
                          <a:latin typeface="+mn-lt"/>
                          <a:ea typeface="+mn-ea"/>
                          <a:cs typeface="+mn-cs"/>
                        </a:rPr>
                        <a:t>10866</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4"/>
                  </a:ext>
                </a:extLst>
              </a:tr>
              <a:tr h="34600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bg2"/>
                          </a:solidFill>
                          <a:effectLst/>
                          <a:latin typeface="+mn-lt"/>
                        </a:rPr>
                        <a:t>120124</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dirty="0">
                          <a:ln>
                            <a:noFill/>
                          </a:ln>
                          <a:solidFill>
                            <a:schemeClr val="bg2"/>
                          </a:solidFill>
                          <a:effectLst/>
                          <a:latin typeface="+mn-lt"/>
                          <a:ea typeface="+mn-ea"/>
                          <a:cs typeface="+mn-cs"/>
                        </a:rPr>
                        <a:t>8460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5"/>
                  </a:ext>
                </a:extLst>
              </a:tr>
            </a:tbl>
          </a:graphicData>
        </a:graphic>
      </p:graphicFrame>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 y="4174236"/>
            <a:ext cx="353599" cy="323116"/>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0420" y="4174236"/>
            <a:ext cx="353599" cy="323116"/>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484" y="4174236"/>
            <a:ext cx="353599" cy="32311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Partial PROC PRINT Output</a:t>
            </a:r>
          </a:p>
        </p:txBody>
      </p:sp>
      <p:sp>
        <p:nvSpPr>
          <p:cNvPr id="4" name="Slide Number Placeholder 3"/>
          <p:cNvSpPr>
            <a:spLocks noGrp="1"/>
          </p:cNvSpPr>
          <p:nvPr>
            <p:ph type="sldNum" sz="quarter" idx="10"/>
          </p:nvPr>
        </p:nvSpPr>
        <p:spPr/>
        <p:txBody>
          <a:bodyPr/>
          <a:lstStyle/>
          <a:p>
            <a:pPr>
              <a:defRPr/>
            </a:pPr>
            <a:fld id="{2C3E8E79-F9B7-4926-909C-E4F9C54FC404}" type="slidenum">
              <a:rPr lang="en-US" smtClean="0"/>
              <a:pPr>
                <a:defRPr/>
              </a:pPr>
              <a:t>57</a:t>
            </a:fld>
            <a:endParaRPr lang="en-US" b="0" dirty="0">
              <a:latin typeface="Times New Roman" pitchFamily="18" charset="0"/>
            </a:endParaRPr>
          </a:p>
        </p:txBody>
      </p:sp>
      <p:sp>
        <p:nvSpPr>
          <p:cNvPr id="6" name="TextBox 5"/>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7" name="Rectangle 6"/>
          <p:cNvSpPr/>
          <p:nvPr/>
        </p:nvSpPr>
        <p:spPr>
          <a:xfrm>
            <a:off x="295072" y="2803694"/>
            <a:ext cx="8528957" cy="2149306"/>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      First_                                          Hire_</a:t>
            </a:r>
          </a:p>
          <a:p>
            <a:r>
              <a:rPr lang="en-US" sz="1600" b="1" dirty="0">
                <a:solidFill>
                  <a:srgbClr val="000000"/>
                </a:solidFill>
                <a:latin typeface="SAS Monospace"/>
              </a:rPr>
              <a:t>Obs   Name       Last_Name   Salary   Job_Title        Date    Bonus</a:t>
            </a:r>
          </a:p>
          <a:p>
            <a:endParaRPr lang="en-US" sz="1600" b="1" dirty="0">
              <a:solidFill>
                <a:srgbClr val="000000"/>
              </a:solidFill>
              <a:latin typeface="SAS Monospace"/>
            </a:endParaRPr>
          </a:p>
          <a:p>
            <a:r>
              <a:rPr lang="en-US" sz="1600" b="1" dirty="0">
                <a:solidFill>
                  <a:srgbClr val="000000"/>
                </a:solidFill>
                <a:latin typeface="SAS Monospace"/>
              </a:rPr>
              <a:t>  1   Irenie     Elvish       26600   Sales Rep. II    6575   2660.0</a:t>
            </a:r>
          </a:p>
          <a:p>
            <a:r>
              <a:rPr lang="en-US" sz="1600" b="1" dirty="0">
                <a:solidFill>
                  <a:srgbClr val="000000"/>
                </a:solidFill>
                <a:latin typeface="SAS Monospace"/>
              </a:rPr>
              <a:t>  2   Christina  Ngan         27475   Sales Rep. II    8217   2747.5</a:t>
            </a:r>
          </a:p>
          <a:p>
            <a:r>
              <a:rPr lang="en-US" sz="1600" b="1" dirty="0">
                <a:solidFill>
                  <a:srgbClr val="000000"/>
                </a:solidFill>
                <a:latin typeface="SAS Monospace"/>
              </a:rPr>
              <a:t>  3   Kimiko     Hotstone     26190   Sales Rep. I    10866   2619.0</a:t>
            </a:r>
          </a:p>
          <a:p>
            <a:r>
              <a:rPr lang="en-US" sz="1600" b="1" dirty="0">
                <a:solidFill>
                  <a:srgbClr val="000000"/>
                </a:solidFill>
                <a:latin typeface="SAS Monospace"/>
              </a:rPr>
              <a:t>  4   Lucian     Daymond      26480   Sales Rep. I     8460   2648.0</a:t>
            </a:r>
          </a:p>
          <a:p>
            <a:r>
              <a:rPr lang="en-US" sz="1600" b="1" dirty="0">
                <a:solidFill>
                  <a:srgbClr val="000000"/>
                </a:solidFill>
                <a:latin typeface="SAS Monospace"/>
              </a:rPr>
              <a:t>  5   Fong       Hofmeister   32040   Sales Rep. IV    8460   3204.0</a:t>
            </a:r>
          </a:p>
        </p:txBody>
      </p:sp>
      <p:sp>
        <p:nvSpPr>
          <p:cNvPr id="9" name="TextBox 8"/>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10" name="Rectangle 9"/>
          <p:cNvSpPr/>
          <p:nvPr/>
        </p:nvSpPr>
        <p:spPr>
          <a:xfrm>
            <a:off x="704850" y="1136650"/>
            <a:ext cx="5828472" cy="807401"/>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proc print data=work.subset1;</a:t>
            </a:r>
          </a:p>
          <a:p>
            <a:pPr>
              <a:lnSpc>
                <a:spcPct val="85000"/>
              </a:lnSpc>
            </a:pPr>
            <a:r>
              <a:rPr lang="en-US" b="1" dirty="0">
                <a:latin typeface="Courier New"/>
              </a:rPr>
              <a:t>run;</a:t>
            </a:r>
          </a:p>
        </p:txBody>
      </p:sp>
      <p:sp>
        <p:nvSpPr>
          <p:cNvPr id="11"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p106d03</a:t>
            </a:r>
          </a:p>
        </p:txBody>
      </p:sp>
    </p:spTree>
    <p:extLst>
      <p:ext uri="{BB962C8B-B14F-4D97-AF65-F5344CB8AC3E}">
        <p14:creationId xmlns:p14="http://schemas.microsoft.com/office/powerpoint/2010/main" val="3196669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a:t>Business Scenario: Part 4</a:t>
            </a:r>
          </a:p>
        </p:txBody>
      </p:sp>
      <p:sp>
        <p:nvSpPr>
          <p:cNvPr id="53251" name="Rectangle 3"/>
          <p:cNvSpPr>
            <a:spLocks noGrp="1" noChangeArrowheads="1"/>
          </p:cNvSpPr>
          <p:nvPr>
            <p:ph idx="1"/>
          </p:nvPr>
        </p:nvSpPr>
        <p:spPr>
          <a:xfrm>
            <a:off x="685800" y="1071563"/>
            <a:ext cx="7848600" cy="5519737"/>
          </a:xfrm>
        </p:spPr>
        <p:txBody>
          <a:bodyPr/>
          <a:lstStyle/>
          <a:p>
            <a:pPr marL="0" indent="0"/>
            <a:r>
              <a:rPr lang="en-US" dirty="0"/>
              <a:t>Create a data set that contains all Australian employees whose bonus is at least $3000.</a:t>
            </a:r>
          </a:p>
        </p:txBody>
      </p:sp>
      <p:sp>
        <p:nvSpPr>
          <p:cNvPr id="6" name="Slide Number Placeholder 3"/>
          <p:cNvSpPr>
            <a:spLocks noGrp="1"/>
          </p:cNvSpPr>
          <p:nvPr>
            <p:ph type="sldNum" sz="quarter" idx="10"/>
          </p:nvPr>
        </p:nvSpPr>
        <p:spPr/>
        <p:txBody>
          <a:bodyPr/>
          <a:lstStyle/>
          <a:p>
            <a:pPr>
              <a:defRPr/>
            </a:pPr>
            <a:fld id="{DC14FE50-82A2-42B5-8E22-B4800EFB0DA2}" type="slidenum">
              <a:rPr lang="en-US"/>
              <a:pPr>
                <a:defRPr/>
              </a:pPr>
              <a:t>59</a:t>
            </a:fld>
            <a:endParaRPr lang="en-US" b="0" dirty="0">
              <a:latin typeface="Times New Roman" pitchFamily="18" charset="0"/>
            </a:endParaRPr>
          </a:p>
        </p:txBody>
      </p:sp>
      <p:grpSp>
        <p:nvGrpSpPr>
          <p:cNvPr id="3" name="Group 2"/>
          <p:cNvGrpSpPr/>
          <p:nvPr/>
        </p:nvGrpSpPr>
        <p:grpSpPr>
          <a:xfrm>
            <a:off x="754064" y="1746499"/>
            <a:ext cx="7502649" cy="4544340"/>
            <a:chOff x="754064" y="1746499"/>
            <a:chExt cx="7502649" cy="4544340"/>
          </a:xfrm>
        </p:grpSpPr>
        <p:sp>
          <p:nvSpPr>
            <p:cNvPr id="16" name="TextBox 2"/>
            <p:cNvSpPr txBox="1">
              <a:spLocks noChangeArrowheads="1"/>
            </p:cNvSpPr>
            <p:nvPr/>
          </p:nvSpPr>
          <p:spPr bwMode="auto">
            <a:xfrm>
              <a:off x="1293823" y="4900099"/>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p>
          </p:txBody>
        </p:sp>
        <p:pic>
          <p:nvPicPr>
            <p:cNvPr id="29" name="Picture 2" descr="L:\graphics\background_yellow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941" y="1746499"/>
              <a:ext cx="2464625" cy="224715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754064" y="2390398"/>
              <a:ext cx="7502649" cy="3900441"/>
              <a:chOff x="1632250" y="2115138"/>
              <a:chExt cx="7502649" cy="3900441"/>
            </a:xfrm>
          </p:grpSpPr>
          <p:grpSp>
            <p:nvGrpSpPr>
              <p:cNvPr id="18" name="Group 9"/>
              <p:cNvGrpSpPr>
                <a:grpSpLocks/>
              </p:cNvGrpSpPr>
              <p:nvPr/>
            </p:nvGrpSpPr>
            <p:grpSpPr bwMode="auto">
              <a:xfrm>
                <a:off x="1632250" y="2996392"/>
                <a:ext cx="1803379" cy="1897013"/>
                <a:chOff x="809488" y="1055680"/>
                <a:chExt cx="1803780" cy="1896176"/>
              </a:xfrm>
            </p:grpSpPr>
            <p:pic>
              <p:nvPicPr>
                <p:cNvPr id="19" name="Picture 3" descr="dataset_noti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287" y="1475481"/>
                  <a:ext cx="1571626"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4"/>
                <p:cNvSpPr txBox="1">
                  <a:spLocks noChangeArrowheads="1"/>
                </p:cNvSpPr>
                <p:nvPr/>
              </p:nvSpPr>
              <p:spPr bwMode="auto">
                <a:xfrm>
                  <a:off x="809488" y="1055680"/>
                  <a:ext cx="1803780" cy="54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a:t>orion.sales</a:t>
                  </a:r>
                </a:p>
              </p:txBody>
            </p:sp>
          </p:grpSp>
          <p:sp>
            <p:nvSpPr>
              <p:cNvPr id="30" name="Text Box 4"/>
              <p:cNvSpPr txBox="1">
                <a:spLocks noChangeArrowheads="1"/>
              </p:cNvSpPr>
              <p:nvPr/>
            </p:nvSpPr>
            <p:spPr bwMode="auto">
              <a:xfrm>
                <a:off x="5629824" y="3048838"/>
                <a:ext cx="2146421"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a:t>work.auemps</a:t>
                </a:r>
              </a:p>
            </p:txBody>
          </p:sp>
          <p:pic>
            <p:nvPicPr>
              <p:cNvPr id="2050" name="Picture 2" descr="L:\graphics\dataset_var3_sho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8783" y="3472499"/>
                <a:ext cx="14287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ustralia.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70524" y="4594515"/>
                <a:ext cx="1577025" cy="141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L:\graphics\person_blu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8750" y="5041888"/>
                <a:ext cx="817597" cy="954678"/>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a:xfrm>
                <a:off x="6913701" y="4628889"/>
                <a:ext cx="2221198" cy="1386690"/>
                <a:chOff x="4953000" y="3490110"/>
                <a:chExt cx="2221198" cy="1386690"/>
              </a:xfrm>
            </p:grpSpPr>
            <p:pic>
              <p:nvPicPr>
                <p:cNvPr id="27" name="Picture 2" descr="L:\graphics\bonus_blank.pn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53000" y="3756921"/>
                  <a:ext cx="2221198" cy="1119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18"/>
                <p:cNvSpPr txBox="1">
                  <a:spLocks noChangeArrowheads="1"/>
                </p:cNvSpPr>
                <p:nvPr/>
              </p:nvSpPr>
              <p:spPr bwMode="auto">
                <a:xfrm>
                  <a:off x="5357161" y="3490110"/>
                  <a:ext cx="1412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400" dirty="0">
                      <a:latin typeface="Arial"/>
                    </a:rPr>
                    <a:t>Bonus</a:t>
                  </a:r>
                </a:p>
              </p:txBody>
            </p:sp>
          </p:grpSp>
          <p:pic>
            <p:nvPicPr>
              <p:cNvPr id="23" name="Picture 3" descr="L:\graphics\arrow_sw_lef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4105217" y="3721905"/>
                <a:ext cx="968983" cy="50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 descr="L:\graphics\management_nob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2462" y="2115138"/>
                <a:ext cx="1634491" cy="93553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15131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8" name="Picture 8" descr="datastep_crop"/>
          <p:cNvPicPr>
            <a:picLocks noChangeAspect="1" noChangeArrowheads="1"/>
          </p:cNvPicPr>
          <p:nvPr/>
        </p:nvPicPr>
        <p:blipFill rotWithShape="1">
          <a:blip r:embed="rId3">
            <a:extLst>
              <a:ext uri="{28A0092B-C50C-407E-A947-70E740481C1C}">
                <a14:useLocalDpi xmlns:a14="http://schemas.microsoft.com/office/drawing/2010/main" val="0"/>
              </a:ext>
            </a:extLst>
          </a:blip>
          <a:srcRect l="14666" t="24282" r="18003" b="15621"/>
          <a:stretch/>
        </p:blipFill>
        <p:spPr bwMode="auto">
          <a:xfrm>
            <a:off x="3692296" y="2971800"/>
            <a:ext cx="1737360" cy="120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9"/>
          <p:cNvSpPr txBox="1">
            <a:spLocks noChangeArrowheads="1"/>
          </p:cNvSpPr>
          <p:nvPr/>
        </p:nvSpPr>
        <p:spPr bwMode="auto">
          <a:xfrm>
            <a:off x="6217323" y="2436564"/>
            <a:ext cx="1966885"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fontAlgn="auto" hangingPunct="1">
              <a:spcBef>
                <a:spcPts val="0"/>
              </a:spcBef>
              <a:spcAft>
                <a:spcPts val="0"/>
              </a:spcAft>
              <a:defRPr/>
            </a:pPr>
            <a:r>
              <a:rPr lang="en-US" sz="2400" b="1" kern="0" dirty="0">
                <a:solidFill>
                  <a:srgbClr val="000000"/>
                </a:solidFill>
                <a:latin typeface="Arial"/>
              </a:rPr>
              <a:t>work.subset1</a:t>
            </a:r>
          </a:p>
        </p:txBody>
      </p:sp>
      <p:sp>
        <p:nvSpPr>
          <p:cNvPr id="25602" name="Rectangle 16"/>
          <p:cNvSpPr>
            <a:spLocks noGrp="1" noChangeArrowheads="1"/>
          </p:cNvSpPr>
          <p:nvPr>
            <p:ph type="title"/>
          </p:nvPr>
        </p:nvSpPr>
        <p:spPr/>
        <p:txBody>
          <a:bodyPr/>
          <a:lstStyle/>
          <a:p>
            <a:r>
              <a:rPr lang="en-US" dirty="0"/>
              <a:t>Business Scenario: Part 1</a:t>
            </a:r>
          </a:p>
        </p:txBody>
      </p:sp>
      <p:sp>
        <p:nvSpPr>
          <p:cNvPr id="2" name="Content Placeholder 1"/>
          <p:cNvSpPr>
            <a:spLocks noGrp="1"/>
          </p:cNvSpPr>
          <p:nvPr>
            <p:ph idx="1"/>
          </p:nvPr>
        </p:nvSpPr>
        <p:spPr>
          <a:xfrm>
            <a:off x="685800" y="1074739"/>
            <a:ext cx="7848600" cy="1135062"/>
          </a:xfrm>
        </p:spPr>
        <p:txBody>
          <a:bodyPr/>
          <a:lstStyle/>
          <a:p>
            <a:r>
              <a:rPr lang="en-US" dirty="0"/>
              <a:t>Read an existing SAS data set to create a new data set. The new data set should include only the observations </a:t>
            </a:r>
            <a:br>
              <a:rPr lang="en-US" dirty="0"/>
            </a:br>
            <a:r>
              <a:rPr lang="en-US" dirty="0"/>
              <a:t>for the Australian sales representatives.</a:t>
            </a:r>
          </a:p>
        </p:txBody>
      </p:sp>
      <p:sp>
        <p:nvSpPr>
          <p:cNvPr id="26" name="Slide Number Placeholder 3"/>
          <p:cNvSpPr>
            <a:spLocks noGrp="1"/>
          </p:cNvSpPr>
          <p:nvPr>
            <p:ph type="sldNum" sz="quarter" idx="10"/>
          </p:nvPr>
        </p:nvSpPr>
        <p:spPr/>
        <p:txBody>
          <a:bodyPr/>
          <a:lstStyle/>
          <a:p>
            <a:pPr>
              <a:defRPr/>
            </a:pPr>
            <a:fld id="{94856B89-803E-423B-BD08-BE88F1A3D6EA}" type="slidenum">
              <a:rPr lang="en-US"/>
              <a:pPr>
                <a:defRPr/>
              </a:pPr>
              <a:t>6</a:t>
            </a:fld>
            <a:endParaRPr lang="en-US" b="0" dirty="0">
              <a:latin typeface="Times New Roman" pitchFamily="18" charset="0"/>
            </a:endParaRPr>
          </a:p>
        </p:txBody>
      </p:sp>
      <p:pic>
        <p:nvPicPr>
          <p:cNvPr id="25605" name="Picture 4" descr="arrow_right_sw"/>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77059" y="3362347"/>
            <a:ext cx="847541" cy="41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arrow_right_sw"/>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65540" y="3404389"/>
            <a:ext cx="770135" cy="38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p:cNvSpPr txBox="1">
            <a:spLocks noChangeArrowheads="1"/>
          </p:cNvSpPr>
          <p:nvPr/>
        </p:nvSpPr>
        <p:spPr bwMode="auto">
          <a:xfrm>
            <a:off x="3791446" y="2436564"/>
            <a:ext cx="1538883"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fontAlgn="auto" hangingPunct="1">
              <a:spcBef>
                <a:spcPts val="0"/>
              </a:spcBef>
              <a:spcAft>
                <a:spcPts val="0"/>
              </a:spcAft>
              <a:defRPr/>
            </a:pPr>
            <a:r>
              <a:rPr lang="en-US" sz="2400" kern="0" dirty="0">
                <a:solidFill>
                  <a:srgbClr val="000000"/>
                </a:solidFill>
              </a:rPr>
              <a:t>DATA Step</a:t>
            </a:r>
          </a:p>
        </p:txBody>
      </p:sp>
      <p:pic>
        <p:nvPicPr>
          <p:cNvPr id="18" name="Picture 3" descr="dataset_notit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434" y="2803428"/>
            <a:ext cx="1728405" cy="162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4"/>
          <p:cNvSpPr txBox="1">
            <a:spLocks noChangeArrowheads="1"/>
          </p:cNvSpPr>
          <p:nvPr/>
        </p:nvSpPr>
        <p:spPr bwMode="auto">
          <a:xfrm>
            <a:off x="1082070" y="2436564"/>
            <a:ext cx="16238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0" tIns="0" rIns="0" bIns="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a:latin typeface="Arial"/>
              </a:rPr>
              <a:t>orion.sales</a:t>
            </a:r>
          </a:p>
        </p:txBody>
      </p:sp>
      <p:pic>
        <p:nvPicPr>
          <p:cNvPr id="21" name="Picture 14" descr="australia.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247203" y="4254563"/>
            <a:ext cx="1577025" cy="141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0"/>
          <p:cNvSpPr txBox="1">
            <a:spLocks noChangeArrowheads="1"/>
          </p:cNvSpPr>
          <p:nvPr/>
        </p:nvSpPr>
        <p:spPr bwMode="auto">
          <a:xfrm>
            <a:off x="7660903" y="5128653"/>
            <a:ext cx="745397" cy="548868"/>
          </a:xfrm>
          <a:prstGeom prst="rect">
            <a:avLst/>
          </a:prstGeom>
          <a:solidFill>
            <a:srgbClr val="00FF00">
              <a:alpha val="30196"/>
            </a:srgbClr>
          </a:solidFill>
          <a:ln w="12700">
            <a:solidFill>
              <a:schemeClr val="tx1"/>
            </a:solidFill>
            <a:miter lim="800000"/>
            <a:headEnd type="none" w="med" len="lg"/>
            <a:tailEnd type="none" w="med" len="lg"/>
          </a:ln>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400" dirty="0"/>
              <a:t>Rep</a:t>
            </a:r>
          </a:p>
        </p:txBody>
      </p:sp>
      <p:pic>
        <p:nvPicPr>
          <p:cNvPr id="23" name="Picture 2" descr="L:\graphics\person_blu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63279" y="4334993"/>
            <a:ext cx="817597" cy="9546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5590" y="2860249"/>
            <a:ext cx="1529715" cy="1487805"/>
          </a:xfrm>
          <a:prstGeom prst="rect">
            <a:avLst/>
          </a:prstGeom>
        </p:spPr>
      </p:pic>
    </p:spTree>
    <p:extLst>
      <p:ext uri="{BB962C8B-B14F-4D97-AF65-F5344CB8AC3E}">
        <p14:creationId xmlns:p14="http://schemas.microsoft.com/office/powerpoint/2010/main" val="27487416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Observations</a:t>
            </a:r>
          </a:p>
        </p:txBody>
      </p:sp>
      <p:sp>
        <p:nvSpPr>
          <p:cNvPr id="3" name="Content Placeholder 2"/>
          <p:cNvSpPr>
            <a:spLocks noGrp="1"/>
          </p:cNvSpPr>
          <p:nvPr>
            <p:ph idx="1"/>
          </p:nvPr>
        </p:nvSpPr>
        <p:spPr>
          <a:xfrm>
            <a:off x="685800" y="1078992"/>
            <a:ext cx="7848600" cy="5245608"/>
          </a:xfrm>
        </p:spPr>
        <p:txBody>
          <a:bodyPr/>
          <a:lstStyle/>
          <a:p>
            <a:r>
              <a:rPr lang="en-US" dirty="0"/>
              <a:t>Subsetting is based on the new variable, </a:t>
            </a:r>
            <a:r>
              <a:rPr lang="en-US" b="1" dirty="0"/>
              <a:t>Bonus</a:t>
            </a:r>
            <a:r>
              <a:rPr lang="en-US" dirty="0"/>
              <a:t>, </a:t>
            </a:r>
            <a:br>
              <a:rPr lang="en-US" dirty="0"/>
            </a:br>
            <a:r>
              <a:rPr lang="en-US" dirty="0"/>
              <a:t>that is created with an assignment statement.</a:t>
            </a:r>
          </a:p>
          <a:p>
            <a:endParaRPr lang="en-US" dirty="0"/>
          </a:p>
          <a:p>
            <a:endParaRPr lang="en-US" dirty="0"/>
          </a:p>
          <a:p>
            <a:endParaRPr lang="en-US" dirty="0"/>
          </a:p>
          <a:p>
            <a:endParaRPr lang="en-US" dirty="0"/>
          </a:p>
          <a:p>
            <a:endParaRPr lang="en-US" dirty="0"/>
          </a:p>
          <a:p>
            <a:endParaRPr lang="en-US" dirty="0"/>
          </a:p>
          <a:p>
            <a:endParaRPr lang="en-US" dirty="0"/>
          </a:p>
          <a:p>
            <a:r>
              <a:rPr lang="en-US" b="1" dirty="0">
                <a:solidFill>
                  <a:srgbClr val="FF0000"/>
                </a:solidFill>
              </a:rPr>
              <a:t>A WHERE statement is used to subset observations </a:t>
            </a:r>
            <a:br>
              <a:rPr lang="en-US" b="1" dirty="0">
                <a:solidFill>
                  <a:srgbClr val="FF0000"/>
                </a:solidFill>
              </a:rPr>
            </a:br>
            <a:r>
              <a:rPr lang="en-US" b="1" dirty="0">
                <a:solidFill>
                  <a:srgbClr val="FF0000"/>
                </a:solidFill>
              </a:rPr>
              <a:t>when the selected variables exist in the </a:t>
            </a:r>
            <a:r>
              <a:rPr lang="en-US" sz="3200" b="1" i="1" dirty="0">
                <a:solidFill>
                  <a:srgbClr val="FF0000"/>
                </a:solidFill>
              </a:rPr>
              <a:t>input</a:t>
            </a:r>
            <a:r>
              <a:rPr lang="en-US" b="1" dirty="0">
                <a:solidFill>
                  <a:srgbClr val="FF0000"/>
                </a:solidFill>
              </a:rPr>
              <a:t> data set.</a:t>
            </a:r>
          </a:p>
        </p:txBody>
      </p:sp>
      <p:sp>
        <p:nvSpPr>
          <p:cNvPr id="4" name="Rectangle 5"/>
          <p:cNvSpPr>
            <a:spLocks noChangeArrowheads="1"/>
          </p:cNvSpPr>
          <p:nvPr/>
        </p:nvSpPr>
        <p:spPr bwMode="auto">
          <a:xfrm>
            <a:off x="669289" y="2117012"/>
            <a:ext cx="7772400" cy="2377061"/>
          </a:xfrm>
          <a:prstGeom prst="rect">
            <a:avLst/>
          </a:prstGeom>
          <a:solidFill>
            <a:srgbClr val="FFFFFF"/>
          </a:solidFill>
          <a:ln w="38100">
            <a:solidFill>
              <a:schemeClr val="tx2"/>
            </a:solidFill>
            <a:miter lim="800000"/>
            <a:headEnd/>
            <a:tailEnd/>
          </a:ln>
        </p:spPr>
        <p:txBody>
          <a:bodyPr wrap="square" lIns="88900" tIns="88900" rIns="266700" bIns="88900">
            <a:spAutoFit/>
          </a:bodyPr>
          <a:lstStyle/>
          <a:p>
            <a:pPr>
              <a:lnSpc>
                <a:spcPct val="85000"/>
              </a:lnSpc>
            </a:pPr>
            <a:r>
              <a:rPr lang="en-US" b="1" dirty="0">
                <a:latin typeface="Courier New" pitchFamily="49" charset="0"/>
              </a:rPr>
              <a:t>data work.auemps;</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where Country='AU';</a:t>
            </a:r>
          </a:p>
          <a:p>
            <a:pPr>
              <a:lnSpc>
                <a:spcPct val="85000"/>
              </a:lnSpc>
            </a:pPr>
            <a:r>
              <a:rPr lang="en-US" b="1" dirty="0">
                <a:latin typeface="Courier New" pitchFamily="49" charset="0"/>
              </a:rPr>
              <a:t>   Bonus=Salary*.10; </a:t>
            </a:r>
          </a:p>
          <a:p>
            <a:pPr>
              <a:lnSpc>
                <a:spcPct val="85000"/>
              </a:lnSpc>
            </a:pPr>
            <a:r>
              <a:rPr lang="en-US" b="1" dirty="0">
                <a:latin typeface="Courier New" pitchFamily="49" charset="0"/>
              </a:rPr>
              <a:t>   drop Employee_ID Gender Country </a:t>
            </a:r>
          </a:p>
          <a:p>
            <a:pPr>
              <a:lnSpc>
                <a:spcPct val="85000"/>
              </a:lnSpc>
            </a:pPr>
            <a:r>
              <a:rPr lang="en-US" b="1" dirty="0">
                <a:latin typeface="Courier New" pitchFamily="49" charset="0"/>
              </a:rPr>
              <a:t>        Birth_Date;</a:t>
            </a:r>
          </a:p>
          <a:p>
            <a:pPr>
              <a:lnSpc>
                <a:spcPct val="85000"/>
              </a:lnSpc>
            </a:pPr>
            <a:r>
              <a:rPr lang="en-US" b="1" dirty="0">
                <a:latin typeface="Courier New" pitchFamily="49" charset="0"/>
              </a:rPr>
              <a:t>run;</a:t>
            </a:r>
          </a:p>
        </p:txBody>
      </p:sp>
      <p:sp>
        <p:nvSpPr>
          <p:cNvPr id="5" name="Rectangle 4"/>
          <p:cNvSpPr/>
          <p:nvPr>
            <p:custDataLst>
              <p:tags r:id="rId1"/>
            </p:custDataLst>
          </p:nvPr>
        </p:nvSpPr>
        <p:spPr bwMode="auto">
          <a:xfrm>
            <a:off x="1262441" y="3150094"/>
            <a:ext cx="3103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Program Name"/>
          <p:cNvSpPr txBox="1">
            <a:spLocks noChangeArrowheads="1"/>
          </p:cNvSpPr>
          <p:nvPr/>
        </p:nvSpPr>
        <p:spPr bwMode="auto">
          <a:xfrm>
            <a:off x="7932237" y="6324600"/>
            <a:ext cx="10038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p106d04</a:t>
            </a:r>
          </a:p>
        </p:txBody>
      </p:sp>
    </p:spTree>
    <p:extLst>
      <p:ext uri="{BB962C8B-B14F-4D97-AF65-F5344CB8AC3E}">
        <p14:creationId xmlns:p14="http://schemas.microsoft.com/office/powerpoint/2010/main" val="832782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6.04 Short Answer Poll</a:t>
            </a:r>
          </a:p>
        </p:txBody>
      </p:sp>
      <p:sp>
        <p:nvSpPr>
          <p:cNvPr id="3075" name="Rectangle 5"/>
          <p:cNvSpPr>
            <a:spLocks noGrp="1" noChangeArrowheads="1"/>
          </p:cNvSpPr>
          <p:nvPr>
            <p:ph idx="1"/>
          </p:nvPr>
        </p:nvSpPr>
        <p:spPr/>
        <p:txBody>
          <a:bodyPr/>
          <a:lstStyle/>
          <a:p>
            <a:r>
              <a:rPr lang="en-US" dirty="0"/>
              <a:t>Open and submit </a:t>
            </a:r>
            <a:r>
              <a:rPr lang="en-US" b="1" dirty="0"/>
              <a:t>p106a03</a:t>
            </a:r>
            <a:r>
              <a:rPr lang="en-US" dirty="0"/>
              <a:t>. Is the output data set created successfully?</a:t>
            </a:r>
          </a:p>
        </p:txBody>
      </p:sp>
      <p:sp>
        <p:nvSpPr>
          <p:cNvPr id="4" name="TextBox 3"/>
          <p:cNvSpPr txBox="1"/>
          <p:nvPr/>
        </p:nvSpPr>
        <p:spPr>
          <a:xfrm>
            <a:off x="699452" y="2001399"/>
            <a:ext cx="7364195" cy="1749197"/>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a:latin typeface="Courier New"/>
              </a:rPr>
              <a:t>data work.usemps;</a:t>
            </a:r>
          </a:p>
          <a:p>
            <a:pPr>
              <a:lnSpc>
                <a:spcPct val="85000"/>
              </a:lnSpc>
            </a:pPr>
            <a:r>
              <a:rPr lang="en-US" b="1" dirty="0">
                <a:latin typeface="Courier New"/>
              </a:rPr>
              <a:t>   set orion.sales;</a:t>
            </a:r>
          </a:p>
          <a:p>
            <a:pPr>
              <a:lnSpc>
                <a:spcPct val="85000"/>
              </a:lnSpc>
            </a:pPr>
            <a:r>
              <a:rPr lang="en-US" b="1" dirty="0">
                <a:latin typeface="Courier New"/>
              </a:rPr>
              <a:t>   Bonus=Salary*.10;</a:t>
            </a:r>
          </a:p>
          <a:p>
            <a:pPr>
              <a:lnSpc>
                <a:spcPct val="85000"/>
              </a:lnSpc>
            </a:pPr>
            <a:r>
              <a:rPr lang="en-US" b="1" dirty="0">
                <a:latin typeface="Courier New"/>
              </a:rPr>
              <a:t>   where Country='US' and Bonus&gt;=3000;</a:t>
            </a:r>
          </a:p>
          <a:p>
            <a:pPr>
              <a:lnSpc>
                <a:spcPct val="85000"/>
              </a:lnSpc>
            </a:pPr>
            <a:r>
              <a:rPr lang="en-US" b="1" dirty="0">
                <a:latin typeface="Courier New"/>
              </a:rPr>
              <a:t>run;</a:t>
            </a:r>
          </a:p>
        </p:txBody>
      </p:sp>
      <p:sp>
        <p:nvSpPr>
          <p:cNvPr id="5" name="Program Name"/>
          <p:cNvSpPr txBox="1"/>
          <p:nvPr/>
        </p:nvSpPr>
        <p:spPr>
          <a:xfrm>
            <a:off x="7943850" y="6324600"/>
            <a:ext cx="992579" cy="338554"/>
          </a:xfrm>
          <a:prstGeom prst="rect">
            <a:avLst/>
          </a:prstGeom>
          <a:noFill/>
        </p:spPr>
        <p:txBody>
          <a:bodyPr vert="horz" wrap="none" rtlCol="0">
            <a:spAutoFit/>
          </a:bodyPr>
          <a:lstStyle/>
          <a:p>
            <a:pPr algn="r"/>
            <a:r>
              <a:rPr lang="en-US" sz="1600" b="1" dirty="0"/>
              <a:t>p106a03</a:t>
            </a: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6.04 Short Answer Poll – Correct Answer</a:t>
            </a:r>
          </a:p>
        </p:txBody>
      </p:sp>
      <p:sp>
        <p:nvSpPr>
          <p:cNvPr id="3075" name="Rectangle 5"/>
          <p:cNvSpPr>
            <a:spLocks noGrp="1" noChangeArrowheads="1"/>
          </p:cNvSpPr>
          <p:nvPr>
            <p:ph idx="1"/>
          </p:nvPr>
        </p:nvSpPr>
        <p:spPr>
          <a:xfrm>
            <a:off x="685800" y="1074738"/>
            <a:ext cx="7848600" cy="5419139"/>
          </a:xfrm>
        </p:spPr>
        <p:txBody>
          <a:bodyPr/>
          <a:lstStyle/>
          <a:p>
            <a:r>
              <a:rPr lang="en-US" dirty="0"/>
              <a:t>Open and submit </a:t>
            </a:r>
            <a:r>
              <a:rPr lang="en-US" b="1" dirty="0"/>
              <a:t>p106a03</a:t>
            </a:r>
            <a:r>
              <a:rPr lang="en-US" dirty="0"/>
              <a:t>. Is the output data set created successfully?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No. Bonus cannot be used in a WHERE statement because it is not in the input data set. It is a new variable that is created in this DATA step.</a:t>
            </a:r>
            <a:endParaRPr lang="en-US" dirty="0"/>
          </a:p>
        </p:txBody>
      </p:sp>
      <p:sp>
        <p:nvSpPr>
          <p:cNvPr id="5" name="Program Name"/>
          <p:cNvSpPr txBox="1"/>
          <p:nvPr/>
        </p:nvSpPr>
        <p:spPr>
          <a:xfrm>
            <a:off x="7943850" y="6324600"/>
            <a:ext cx="992579" cy="338554"/>
          </a:xfrm>
          <a:prstGeom prst="rect">
            <a:avLst/>
          </a:prstGeom>
          <a:noFill/>
        </p:spPr>
        <p:txBody>
          <a:bodyPr vert="horz" wrap="none" rtlCol="0">
            <a:spAutoFit/>
          </a:bodyPr>
          <a:lstStyle/>
          <a:p>
            <a:pPr algn="r"/>
            <a:r>
              <a:rPr lang="en-US" sz="1600" b="1" dirty="0"/>
              <a:t>p106a03</a:t>
            </a:r>
          </a:p>
        </p:txBody>
      </p:sp>
      <p:sp>
        <p:nvSpPr>
          <p:cNvPr id="6" name="Rectangle 5"/>
          <p:cNvSpPr/>
          <p:nvPr/>
        </p:nvSpPr>
        <p:spPr>
          <a:xfrm>
            <a:off x="679256" y="1966631"/>
            <a:ext cx="7772400" cy="3134191"/>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260  data work.usemps;</a:t>
            </a:r>
          </a:p>
          <a:p>
            <a:r>
              <a:rPr lang="en-US" sz="1600" b="1" dirty="0">
                <a:solidFill>
                  <a:srgbClr val="000000"/>
                </a:solidFill>
                <a:latin typeface="SAS Monospace"/>
              </a:rPr>
              <a:t>261     set orion.sales;</a:t>
            </a:r>
          </a:p>
          <a:p>
            <a:r>
              <a:rPr lang="en-US" sz="1600" b="1" dirty="0">
                <a:solidFill>
                  <a:srgbClr val="000000"/>
                </a:solidFill>
                <a:latin typeface="SAS Monospace"/>
              </a:rPr>
              <a:t>262     Bonus=Salary*.10;</a:t>
            </a:r>
          </a:p>
          <a:p>
            <a:r>
              <a:rPr lang="en-US" sz="1600" b="1" dirty="0">
                <a:solidFill>
                  <a:srgbClr val="000000"/>
                </a:solidFill>
                <a:latin typeface="SAS Monospace"/>
              </a:rPr>
              <a:t>263     where Country='US' and Bonus&gt;=3000;</a:t>
            </a:r>
          </a:p>
          <a:p>
            <a:r>
              <a:rPr lang="en-US" sz="1600" b="1" dirty="0">
                <a:solidFill>
                  <a:srgbClr val="960000"/>
                </a:solidFill>
                <a:latin typeface="SAS Monospace"/>
              </a:rPr>
              <a:t>ERROR: Variable Bonus is not on file ORION.SALES.</a:t>
            </a:r>
          </a:p>
          <a:p>
            <a:r>
              <a:rPr lang="en-US" sz="1600" b="1" dirty="0">
                <a:solidFill>
                  <a:srgbClr val="000000"/>
                </a:solidFill>
                <a:latin typeface="SAS Monospace"/>
              </a:rPr>
              <a:t>264  run;</a:t>
            </a:r>
          </a:p>
          <a:p>
            <a:endParaRPr lang="en-US" sz="1600" b="1" dirty="0">
              <a:solidFill>
                <a:srgbClr val="000000"/>
              </a:solidFill>
              <a:latin typeface="SAS Monospace"/>
            </a:endParaRPr>
          </a:p>
          <a:p>
            <a:r>
              <a:rPr lang="en-US" sz="1600" b="1" dirty="0">
                <a:solidFill>
                  <a:srgbClr val="0000FF"/>
                </a:solidFill>
                <a:latin typeface="SAS Monospace"/>
              </a:rPr>
              <a:t>NOTE: The SAS System stopped processing this step because of errors.</a:t>
            </a:r>
          </a:p>
          <a:p>
            <a:r>
              <a:rPr lang="en-US" sz="1600" b="1" dirty="0">
                <a:solidFill>
                  <a:srgbClr val="009600"/>
                </a:solidFill>
                <a:latin typeface="SAS Monospace"/>
              </a:rPr>
              <a:t>WARNING: The data set WORK.USEMPS may be incomplete.  When this step was stopped there were 0 observations and 10 variables.</a:t>
            </a:r>
          </a:p>
        </p:txBody>
      </p:sp>
      <p:sp>
        <p:nvSpPr>
          <p:cNvPr id="7" name="Rectangle 6"/>
          <p:cNvSpPr/>
          <p:nvPr>
            <p:custDataLst>
              <p:tags r:id="rId2"/>
            </p:custDataLst>
          </p:nvPr>
        </p:nvSpPr>
        <p:spPr bwMode="auto">
          <a:xfrm>
            <a:off x="679256" y="2999052"/>
            <a:ext cx="603250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2315857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Subsetting IF</a:t>
            </a:r>
          </a:p>
        </p:txBody>
      </p:sp>
      <p:sp>
        <p:nvSpPr>
          <p:cNvPr id="3" name="Content Placeholder 2"/>
          <p:cNvSpPr>
            <a:spLocks noGrp="1"/>
          </p:cNvSpPr>
          <p:nvPr>
            <p:ph idx="1"/>
          </p:nvPr>
        </p:nvSpPr>
        <p:spPr>
          <a:xfrm>
            <a:off x="685800" y="1074738"/>
            <a:ext cx="7848600" cy="5249862"/>
          </a:xfrm>
        </p:spPr>
        <p:txBody>
          <a:bodyPr/>
          <a:lstStyle/>
          <a:p>
            <a:r>
              <a:rPr lang="en-US" dirty="0"/>
              <a:t>The </a:t>
            </a:r>
            <a:r>
              <a:rPr lang="en-US" i="1" dirty="0"/>
              <a:t>subsetting IF </a:t>
            </a:r>
            <a:r>
              <a:rPr lang="en-US" dirty="0"/>
              <a:t>statement tests a condition to determine whether the DATA step should continue processing the current observation.</a:t>
            </a:r>
          </a:p>
          <a:p>
            <a:endParaRPr lang="en-US" dirty="0"/>
          </a:p>
          <a:p>
            <a:endParaRPr lang="en-US" dirty="0"/>
          </a:p>
          <a:p>
            <a:endParaRPr lang="en-US" dirty="0"/>
          </a:p>
          <a:p>
            <a:endParaRPr lang="en-US" dirty="0"/>
          </a:p>
          <a:p>
            <a:endParaRPr lang="en-US" dirty="0"/>
          </a:p>
          <a:p>
            <a:endParaRPr lang="en-US" dirty="0"/>
          </a:p>
          <a:p>
            <a:r>
              <a:rPr lang="en-US" dirty="0"/>
              <a:t>In this program, processing reaches the bottom </a:t>
            </a:r>
            <a:br>
              <a:rPr lang="en-US" dirty="0"/>
            </a:br>
            <a:r>
              <a:rPr lang="en-US" dirty="0"/>
              <a:t>of the DATA step and outputs an observation only </a:t>
            </a:r>
            <a:br>
              <a:rPr lang="en-US" dirty="0"/>
            </a:br>
            <a:r>
              <a:rPr lang="en-US" dirty="0"/>
              <a:t>if the condition is true.</a:t>
            </a:r>
          </a:p>
        </p:txBody>
      </p:sp>
      <p:sp>
        <p:nvSpPr>
          <p:cNvPr id="7" name="Rectangle 6"/>
          <p:cNvSpPr/>
          <p:nvPr/>
        </p:nvSpPr>
        <p:spPr>
          <a:xfrm>
            <a:off x="679808" y="2341098"/>
            <a:ext cx="6324600" cy="2063129"/>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work.auemps;</a:t>
            </a:r>
          </a:p>
          <a:p>
            <a:pPr>
              <a:lnSpc>
                <a:spcPct val="85000"/>
              </a:lnSpc>
            </a:pPr>
            <a:r>
              <a:rPr lang="en-US" b="1" dirty="0">
                <a:latin typeface="Courier New"/>
              </a:rPr>
              <a:t>   set orion.sales;</a:t>
            </a:r>
          </a:p>
          <a:p>
            <a:pPr>
              <a:lnSpc>
                <a:spcPct val="85000"/>
              </a:lnSpc>
            </a:pPr>
            <a:r>
              <a:rPr lang="en-US" b="1" dirty="0">
                <a:latin typeface="Courier New"/>
              </a:rPr>
              <a:t>   where Country='AU';</a:t>
            </a:r>
          </a:p>
          <a:p>
            <a:pPr>
              <a:lnSpc>
                <a:spcPct val="85000"/>
              </a:lnSpc>
            </a:pPr>
            <a:r>
              <a:rPr lang="en-US" b="1" dirty="0">
                <a:latin typeface="Courier New"/>
              </a:rPr>
              <a:t>   Bonus=Salary*.10;</a:t>
            </a:r>
          </a:p>
          <a:p>
            <a:pPr>
              <a:lnSpc>
                <a:spcPct val="85000"/>
              </a:lnSpc>
            </a:pPr>
            <a:r>
              <a:rPr lang="en-US" b="1" dirty="0">
                <a:latin typeface="Courier New"/>
              </a:rPr>
              <a:t>   if Bonus&gt;=3000;</a:t>
            </a:r>
          </a:p>
          <a:p>
            <a:pPr>
              <a:lnSpc>
                <a:spcPct val="85000"/>
              </a:lnSpc>
            </a:pPr>
            <a:r>
              <a:rPr lang="en-US" b="1" dirty="0">
                <a:latin typeface="Courier New"/>
              </a:rPr>
              <a:t>run;</a:t>
            </a:r>
          </a:p>
        </p:txBody>
      </p:sp>
      <p:sp>
        <p:nvSpPr>
          <p:cNvPr id="9" name="TextBox 8"/>
          <p:cNvSpPr txBox="1"/>
          <p:nvPr>
            <p:custDataLst>
              <p:tags r:id="rId1"/>
            </p:custDataLst>
          </p:nvPr>
        </p:nvSpPr>
        <p:spPr>
          <a:xfrm>
            <a:off x="4595192" y="4129793"/>
            <a:ext cx="1856277" cy="548868"/>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700000">
              <a:srgbClr val="000000">
                <a:alpha val="40000"/>
              </a:srgbClr>
            </a:outerShdw>
          </a:effectLst>
        </p:spPr>
        <p:txBody>
          <a:bodyPr vert="horz" wrap="none" lIns="88900" tIns="88900" rIns="88900" bIns="88900" rtlCol="0">
            <a:spAutoFit/>
          </a:bodyPr>
          <a:lstStyle/>
          <a:p>
            <a:r>
              <a:rPr lang="en-US" dirty="0">
                <a:solidFill>
                  <a:srgbClr val="000000"/>
                </a:solidFill>
              </a:rPr>
              <a:t>IF </a:t>
            </a:r>
            <a:r>
              <a:rPr lang="en-US" i="1" dirty="0">
                <a:solidFill>
                  <a:srgbClr val="000000"/>
                </a:solidFill>
              </a:rPr>
              <a:t>condition</a:t>
            </a:r>
            <a:r>
              <a:rPr lang="en-US" b="1" dirty="0">
                <a:solidFill>
                  <a:srgbClr val="000000"/>
                </a:solidFill>
              </a:rPr>
              <a:t>;</a:t>
            </a:r>
          </a:p>
        </p:txBody>
      </p:sp>
      <p:sp>
        <p:nvSpPr>
          <p:cNvPr id="10" name="Rectangle 9"/>
          <p:cNvSpPr/>
          <p:nvPr>
            <p:custDataLst>
              <p:tags r:id="rId2"/>
            </p:custDataLst>
          </p:nvPr>
        </p:nvSpPr>
        <p:spPr bwMode="auto">
          <a:xfrm>
            <a:off x="1316396" y="3673582"/>
            <a:ext cx="2792412"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p106d05</a:t>
            </a:r>
          </a:p>
        </p:txBody>
      </p:sp>
    </p:spTree>
    <p:extLst>
      <p:ext uri="{BB962C8B-B14F-4D97-AF65-F5344CB8AC3E}">
        <p14:creationId xmlns:p14="http://schemas.microsoft.com/office/powerpoint/2010/main" val="18011203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Log</a:t>
            </a:r>
          </a:p>
        </p:txBody>
      </p:sp>
      <p:sp>
        <p:nvSpPr>
          <p:cNvPr id="3" name="Content Placeholder 2"/>
          <p:cNvSpPr>
            <a:spLocks noGrp="1"/>
          </p:cNvSpPr>
          <p:nvPr>
            <p:ph idx="1"/>
          </p:nvPr>
        </p:nvSpPr>
        <p:spPr>
          <a:xfrm>
            <a:off x="685800" y="1074738"/>
            <a:ext cx="7848600" cy="4868862"/>
          </a:xfrm>
        </p:spPr>
        <p:txBody>
          <a:bodyPr/>
          <a:lstStyle/>
          <a:p>
            <a:r>
              <a:rPr lang="en-US" dirty="0"/>
              <a:t>Partial SAS Log</a:t>
            </a:r>
          </a:p>
          <a:p>
            <a:endParaRPr lang="en-US" dirty="0"/>
          </a:p>
          <a:p>
            <a:endParaRPr lang="en-US" dirty="0"/>
          </a:p>
          <a:p>
            <a:endParaRPr lang="en-US" dirty="0"/>
          </a:p>
          <a:p>
            <a:endParaRPr lang="en-US" dirty="0"/>
          </a:p>
          <a:p>
            <a:endParaRPr lang="en-US" dirty="0"/>
          </a:p>
          <a:p>
            <a:endParaRPr lang="en-US" dirty="0"/>
          </a:p>
          <a:p>
            <a:endParaRPr lang="en-US" dirty="0"/>
          </a:p>
          <a:p>
            <a:r>
              <a:rPr lang="en-US" dirty="0"/>
              <a:t>Of the 165 observations in </a:t>
            </a:r>
            <a:r>
              <a:rPr lang="en-US" b="1" dirty="0"/>
              <a:t>orion.sales</a:t>
            </a:r>
            <a:r>
              <a:rPr lang="en-US" dirty="0"/>
              <a:t>, 63 were read </a:t>
            </a:r>
            <a:br>
              <a:rPr lang="en-US" dirty="0"/>
            </a:br>
            <a:r>
              <a:rPr lang="en-US" dirty="0"/>
              <a:t>into the PDV for processing, and only 12 were written </a:t>
            </a:r>
            <a:br>
              <a:rPr lang="en-US" dirty="0"/>
            </a:br>
            <a:r>
              <a:rPr lang="en-US" dirty="0"/>
              <a:t>to the new data set.</a:t>
            </a:r>
          </a:p>
        </p:txBody>
      </p:sp>
      <p:sp>
        <p:nvSpPr>
          <p:cNvPr id="4" name="Slide Number Placeholder 3"/>
          <p:cNvSpPr>
            <a:spLocks noGrp="1"/>
          </p:cNvSpPr>
          <p:nvPr>
            <p:ph type="sldNum" sz="quarter" idx="10"/>
          </p:nvPr>
        </p:nvSpPr>
        <p:spPr/>
        <p:txBody>
          <a:bodyPr/>
          <a:lstStyle/>
          <a:p>
            <a:pPr>
              <a:defRPr/>
            </a:pPr>
            <a:fld id="{2C3E8E79-F9B7-4926-909C-E4F9C54FC404}" type="slidenum">
              <a:rPr lang="en-US" smtClean="0"/>
              <a:pPr>
                <a:defRPr/>
              </a:pPr>
              <a:t>64</a:t>
            </a:fld>
            <a:endParaRPr lang="en-US" b="0" dirty="0">
              <a:latin typeface="Times New Roman" pitchFamily="18" charset="0"/>
            </a:endParaRPr>
          </a:p>
        </p:txBody>
      </p:sp>
      <p:sp>
        <p:nvSpPr>
          <p:cNvPr id="7" name="Rectangle 6"/>
          <p:cNvSpPr/>
          <p:nvPr/>
        </p:nvSpPr>
        <p:spPr>
          <a:xfrm>
            <a:off x="354252" y="1492101"/>
            <a:ext cx="8412480" cy="2641749"/>
          </a:xfrm>
          <a:prstGeom prst="rect">
            <a:avLst/>
          </a:prstGeom>
          <a:solidFill>
            <a:srgbClr val="FFFFFF"/>
          </a:solidFill>
          <a:ln w="38100" cmpd="sng">
            <a:solidFill>
              <a:schemeClr val="tx2"/>
            </a:solidFill>
          </a:ln>
        </p:spPr>
        <p:txBody>
          <a:bodyPr wrap="none" lIns="88900" tIns="88900" rIns="0" bIns="88900">
            <a:spAutoFit/>
          </a:bodyPr>
          <a:lstStyle/>
          <a:p>
            <a:r>
              <a:rPr lang="en-US" sz="1600" b="1" dirty="0">
                <a:solidFill>
                  <a:srgbClr val="000000"/>
                </a:solidFill>
                <a:latin typeface="SAS Monospace"/>
              </a:rPr>
              <a:t>11   data work.auemps;</a:t>
            </a:r>
          </a:p>
          <a:p>
            <a:r>
              <a:rPr lang="en-US" sz="1600" b="1" dirty="0">
                <a:solidFill>
                  <a:srgbClr val="000000"/>
                </a:solidFill>
                <a:latin typeface="SAS Monospace"/>
              </a:rPr>
              <a:t>12      set orion.sales;</a:t>
            </a:r>
          </a:p>
          <a:p>
            <a:r>
              <a:rPr lang="en-US" sz="1600" b="1" dirty="0">
                <a:solidFill>
                  <a:srgbClr val="000000"/>
                </a:solidFill>
                <a:latin typeface="SAS Monospace"/>
              </a:rPr>
              <a:t>13      where Country='AU';</a:t>
            </a:r>
          </a:p>
          <a:p>
            <a:r>
              <a:rPr lang="en-US" sz="1600" b="1" dirty="0">
                <a:solidFill>
                  <a:srgbClr val="000000"/>
                </a:solidFill>
                <a:latin typeface="SAS Monospace"/>
              </a:rPr>
              <a:t>14      Bonus=Salary*.10;</a:t>
            </a:r>
          </a:p>
          <a:p>
            <a:r>
              <a:rPr lang="en-US" sz="1600" b="1" dirty="0">
                <a:solidFill>
                  <a:srgbClr val="000000"/>
                </a:solidFill>
                <a:latin typeface="SAS Monospace"/>
              </a:rPr>
              <a:t>15      if Bonus&gt;=3000;</a:t>
            </a:r>
          </a:p>
          <a:p>
            <a:r>
              <a:rPr lang="en-US" sz="1600" b="1" dirty="0">
                <a:solidFill>
                  <a:srgbClr val="000000"/>
                </a:solidFill>
                <a:latin typeface="SAS Monospace"/>
              </a:rPr>
              <a:t>16   run;</a:t>
            </a:r>
          </a:p>
          <a:p>
            <a:endParaRPr lang="en-US" sz="1600" b="1" dirty="0">
              <a:solidFill>
                <a:srgbClr val="000000"/>
              </a:solidFill>
              <a:latin typeface="SAS Monospace"/>
            </a:endParaRPr>
          </a:p>
          <a:p>
            <a:r>
              <a:rPr lang="en-US" sz="1600" b="1" dirty="0">
                <a:solidFill>
                  <a:srgbClr val="0000FF"/>
                </a:solidFill>
                <a:latin typeface="SAS Monospace"/>
              </a:rPr>
              <a:t>NOTE: There were 63 observations read from the data set ORION.SALES.</a:t>
            </a:r>
          </a:p>
          <a:p>
            <a:r>
              <a:rPr lang="en-US" sz="1600" b="1" dirty="0">
                <a:solidFill>
                  <a:srgbClr val="0000FF"/>
                </a:solidFill>
                <a:latin typeface="SAS Monospace"/>
              </a:rPr>
              <a:t>      WHERE Country='AU';</a:t>
            </a:r>
          </a:p>
          <a:p>
            <a:r>
              <a:rPr lang="en-US" sz="1600" b="1" dirty="0">
                <a:solidFill>
                  <a:srgbClr val="0000FF"/>
                </a:solidFill>
                <a:latin typeface="SAS Monospace"/>
              </a:rPr>
              <a:t>NOTE: The data set WORK.AUEMPS has 12 observations and 10 variables.</a:t>
            </a:r>
          </a:p>
        </p:txBody>
      </p:sp>
      <p:sp>
        <p:nvSpPr>
          <p:cNvPr id="5" name="Rectangle 4"/>
          <p:cNvSpPr/>
          <p:nvPr>
            <p:custDataLst>
              <p:tags r:id="rId1"/>
            </p:custDataLst>
          </p:nvPr>
        </p:nvSpPr>
        <p:spPr bwMode="auto">
          <a:xfrm>
            <a:off x="2494202" y="3287881"/>
            <a:ext cx="18098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Rectangle 7"/>
          <p:cNvSpPr/>
          <p:nvPr>
            <p:custDataLst>
              <p:tags r:id="rId2"/>
            </p:custDataLst>
          </p:nvPr>
        </p:nvSpPr>
        <p:spPr bwMode="auto">
          <a:xfrm>
            <a:off x="4665902" y="3775561"/>
            <a:ext cx="18098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6920706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3" name="Content Placeholder 2"/>
          <p:cNvSpPr>
            <a:spLocks noGrp="1"/>
          </p:cNvSpPr>
          <p:nvPr>
            <p:ph idx="1"/>
          </p:nvPr>
        </p:nvSpPr>
        <p:spPr/>
        <p:txBody>
          <a:bodyPr/>
          <a:lstStyle/>
          <a:p>
            <a:endParaRPr lang="en-US" dirty="0"/>
          </a:p>
          <a:p>
            <a:endParaRPr lang="en-US" dirty="0"/>
          </a:p>
          <a:p>
            <a:endParaRPr lang="en-US" sz="1200" dirty="0"/>
          </a:p>
          <a:p>
            <a:endParaRPr lang="en-US" sz="1000" dirty="0"/>
          </a:p>
          <a:p>
            <a:r>
              <a:rPr lang="en-US" dirty="0"/>
              <a:t>PROC PRINT Output</a:t>
            </a:r>
          </a:p>
        </p:txBody>
      </p:sp>
      <p:sp>
        <p:nvSpPr>
          <p:cNvPr id="4" name="Slide Number Placeholder 3"/>
          <p:cNvSpPr>
            <a:spLocks noGrp="1"/>
          </p:cNvSpPr>
          <p:nvPr>
            <p:ph type="sldNum" sz="quarter" idx="10"/>
          </p:nvPr>
        </p:nvSpPr>
        <p:spPr/>
        <p:txBody>
          <a:bodyPr/>
          <a:lstStyle/>
          <a:p>
            <a:pPr>
              <a:defRPr/>
            </a:pPr>
            <a:fld id="{2C3E8E79-F9B7-4926-909C-E4F9C54FC404}" type="slidenum">
              <a:rPr lang="en-US" smtClean="0"/>
              <a:pPr>
                <a:defRPr/>
              </a:pPr>
              <a:t>65</a:t>
            </a:fld>
            <a:endParaRPr lang="en-US" b="0" dirty="0">
              <a:latin typeface="Times New Roman" pitchFamily="18" charset="0"/>
            </a:endParaRPr>
          </a:p>
        </p:txBody>
      </p:sp>
      <p:sp>
        <p:nvSpPr>
          <p:cNvPr id="7" name="Rectangle 6"/>
          <p:cNvSpPr/>
          <p:nvPr/>
        </p:nvSpPr>
        <p:spPr>
          <a:xfrm>
            <a:off x="675865" y="1140039"/>
            <a:ext cx="7772400" cy="1121333"/>
          </a:xfrm>
          <a:prstGeom prst="rect">
            <a:avLst/>
          </a:prstGeom>
          <a:solidFill>
            <a:srgbClr val="FFFFFF"/>
          </a:solidFill>
          <a:ln w="38100" cmpd="sng">
            <a:solidFill>
              <a:schemeClr val="tx2"/>
            </a:solidFill>
          </a:ln>
        </p:spPr>
        <p:txBody>
          <a:bodyPr wrap="square" lIns="88900" tIns="88900" rIns="182880" bIns="88900">
            <a:spAutoFit/>
          </a:bodyPr>
          <a:lstStyle/>
          <a:p>
            <a:pPr>
              <a:lnSpc>
                <a:spcPct val="85000"/>
              </a:lnSpc>
            </a:pPr>
            <a:r>
              <a:rPr lang="en-US" b="1" dirty="0">
                <a:solidFill>
                  <a:srgbClr val="000000"/>
                </a:solidFill>
                <a:latin typeface="Courier New"/>
              </a:rPr>
              <a:t>proc print data=work.auemps;</a:t>
            </a:r>
          </a:p>
          <a:p>
            <a:pPr>
              <a:lnSpc>
                <a:spcPct val="85000"/>
              </a:lnSpc>
            </a:pPr>
            <a:r>
              <a:rPr lang="en-US" dirty="0"/>
              <a:t>      </a:t>
            </a:r>
            <a:r>
              <a:rPr lang="en-US" b="1" dirty="0">
                <a:solidFill>
                  <a:srgbClr val="000000"/>
                </a:solidFill>
                <a:latin typeface="Courier New"/>
              </a:rPr>
              <a:t>var</a:t>
            </a:r>
            <a:r>
              <a:rPr lang="en-US" b="1" dirty="0">
                <a:latin typeface="Courier New"/>
              </a:rPr>
              <a:t> First_Name Last_Name Salary Bonus;</a:t>
            </a:r>
          </a:p>
          <a:p>
            <a:pPr>
              <a:lnSpc>
                <a:spcPct val="85000"/>
              </a:lnSpc>
            </a:pPr>
            <a:r>
              <a:rPr lang="en-US" b="1" dirty="0">
                <a:latin typeface="Courier New"/>
              </a:rPr>
              <a:t>run;</a:t>
            </a:r>
          </a:p>
        </p:txBody>
      </p:sp>
      <p:sp>
        <p:nvSpPr>
          <p:cNvPr id="10" name="Rectangle 9"/>
          <p:cNvSpPr/>
          <p:nvPr/>
        </p:nvSpPr>
        <p:spPr>
          <a:xfrm>
            <a:off x="675865" y="2732672"/>
            <a:ext cx="7772400" cy="3872855"/>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       First_</a:t>
            </a:r>
          </a:p>
          <a:p>
            <a:r>
              <a:rPr lang="en-US" sz="1600" b="1" dirty="0">
                <a:solidFill>
                  <a:srgbClr val="000000"/>
                </a:solidFill>
                <a:latin typeface="SAS Monospace"/>
              </a:rPr>
              <a:t>Obs    Name        Last_Name       Salary      Bonus</a:t>
            </a:r>
          </a:p>
          <a:p>
            <a:endParaRPr lang="en-US" sz="1600" b="1" dirty="0">
              <a:solidFill>
                <a:srgbClr val="000000"/>
              </a:solidFill>
              <a:latin typeface="SAS Monospace"/>
            </a:endParaRPr>
          </a:p>
          <a:p>
            <a:r>
              <a:rPr lang="pt-BR" sz="1600" b="1" dirty="0">
                <a:solidFill>
                  <a:srgbClr val="000000"/>
                </a:solidFill>
                <a:latin typeface="SAS Monospace"/>
              </a:rPr>
              <a:t>  1    Tom         Zhou            108255    10825.5</a:t>
            </a:r>
          </a:p>
          <a:p>
            <a:r>
              <a:rPr lang="de-DE" sz="1600" b="1" dirty="0">
                <a:solidFill>
                  <a:srgbClr val="000000"/>
                </a:solidFill>
                <a:latin typeface="SAS Monospace"/>
              </a:rPr>
              <a:t>  2    Wilson      Dawes            87975     8797.5</a:t>
            </a:r>
          </a:p>
          <a:p>
            <a:r>
              <a:rPr lang="de-DE" sz="1600" b="1" dirty="0">
                <a:solidFill>
                  <a:srgbClr val="000000"/>
                </a:solidFill>
                <a:latin typeface="SAS Monospace"/>
              </a:rPr>
              <a:t>  3    Fong        Hofmeister       32040     3204.0</a:t>
            </a:r>
          </a:p>
          <a:p>
            <a:r>
              <a:rPr lang="sv-SE" sz="1600" b="1" dirty="0">
                <a:solidFill>
                  <a:srgbClr val="000000"/>
                </a:solidFill>
                <a:latin typeface="SAS Monospace"/>
              </a:rPr>
              <a:t>  4    Monica      Kletschkus       30890     3089.0</a:t>
            </a:r>
          </a:p>
          <a:p>
            <a:r>
              <a:rPr lang="fi-FI" sz="1600" b="1" dirty="0">
                <a:solidFill>
                  <a:srgbClr val="000000"/>
                </a:solidFill>
                <a:latin typeface="SAS Monospace"/>
              </a:rPr>
              <a:t>  5    Alvin       Roebuck          30070     3007.0</a:t>
            </a:r>
          </a:p>
          <a:p>
            <a:r>
              <a:rPr lang="sv-SE" sz="1600" b="1" dirty="0">
                <a:solidFill>
                  <a:srgbClr val="000000"/>
                </a:solidFill>
                <a:latin typeface="SAS Monospace"/>
              </a:rPr>
              <a:t>  6    Alexei      Platts           32490     3249.0</a:t>
            </a:r>
          </a:p>
          <a:p>
            <a:r>
              <a:rPr lang="en-US" sz="1600" b="1" dirty="0">
                <a:solidFill>
                  <a:srgbClr val="000000"/>
                </a:solidFill>
                <a:latin typeface="SAS Monospace"/>
              </a:rPr>
              <a:t>  7    Viney       Barbis           30265     3026.5</a:t>
            </a:r>
          </a:p>
          <a:p>
            <a:r>
              <a:rPr lang="en-US" sz="1600" b="1" dirty="0">
                <a:solidFill>
                  <a:srgbClr val="000000"/>
                </a:solidFill>
                <a:latin typeface="SAS Monospace"/>
              </a:rPr>
              <a:t>  8    Caterina    Hayawardhana     30490     3049.0</a:t>
            </a:r>
          </a:p>
          <a:p>
            <a:r>
              <a:rPr lang="en-US" sz="1600" b="1" dirty="0">
                <a:solidFill>
                  <a:srgbClr val="000000"/>
                </a:solidFill>
                <a:latin typeface="SAS Monospace"/>
              </a:rPr>
              <a:t>  9    Daniel      Pilgrim          36605     3660.5</a:t>
            </a:r>
          </a:p>
          <a:p>
            <a:r>
              <a:rPr lang="fr-FR" sz="1600" b="1" dirty="0">
                <a:solidFill>
                  <a:srgbClr val="000000"/>
                </a:solidFill>
                <a:latin typeface="SAS Monospace"/>
              </a:rPr>
              <a:t> 10    Lynelle     Phoumirath       30765     3076.5</a:t>
            </a:r>
          </a:p>
          <a:p>
            <a:r>
              <a:rPr lang="en-US" sz="1600" b="1" dirty="0">
                <a:solidFill>
                  <a:srgbClr val="000000"/>
                </a:solidFill>
                <a:latin typeface="SAS Monospace"/>
              </a:rPr>
              <a:t> 11    Rosette     Martines         30785     3078.5</a:t>
            </a:r>
          </a:p>
          <a:p>
            <a:r>
              <a:rPr lang="it-IT" sz="1600" b="1" dirty="0">
                <a:solidFill>
                  <a:srgbClr val="000000"/>
                </a:solidFill>
                <a:latin typeface="SAS Monospace"/>
              </a:rPr>
              <a:t> 12    Fadi        Nowd             30660     3066.0</a:t>
            </a:r>
            <a:endParaRPr lang="en-US" sz="1600" b="1" dirty="0">
              <a:solidFill>
                <a:srgbClr val="000000"/>
              </a:solidFill>
              <a:latin typeface="SAS Monospace"/>
            </a:endParaRPr>
          </a:p>
        </p:txBody>
      </p:sp>
      <p:sp>
        <p:nvSpPr>
          <p:cNvPr id="11" name="Rounded Rectangle 10"/>
          <p:cNvSpPr/>
          <p:nvPr/>
        </p:nvSpPr>
        <p:spPr bwMode="auto">
          <a:xfrm>
            <a:off x="6104310" y="2884870"/>
            <a:ext cx="1184856" cy="3644721"/>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extLst>
      <p:ext uri="{BB962C8B-B14F-4D97-AF65-F5344CB8AC3E}">
        <p14:creationId xmlns:p14="http://schemas.microsoft.com/office/powerpoint/2010/main" val="16687511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dirty="0"/>
              <a:t>Processing the Subsetting IF Statement</a:t>
            </a:r>
          </a:p>
        </p:txBody>
      </p:sp>
      <p:sp>
        <p:nvSpPr>
          <p:cNvPr id="22" name="Slide Number Placeholder 3"/>
          <p:cNvSpPr>
            <a:spLocks noGrp="1"/>
          </p:cNvSpPr>
          <p:nvPr>
            <p:ph type="sldNum" sz="quarter" idx="10"/>
          </p:nvPr>
        </p:nvSpPr>
        <p:spPr/>
        <p:txBody>
          <a:bodyPr/>
          <a:lstStyle/>
          <a:p>
            <a:pPr>
              <a:defRPr/>
            </a:pPr>
            <a:fld id="{25572A98-417D-4A03-B0D5-45DA323B99C3}" type="slidenum">
              <a:rPr lang="en-US"/>
              <a:pPr>
                <a:defRPr/>
              </a:pPr>
              <a:t>66</a:t>
            </a:fld>
            <a:endParaRPr lang="en-US" b="0" dirty="0">
              <a:latin typeface="Times New Roman" pitchFamily="18" charset="0"/>
            </a:endParaRPr>
          </a:p>
        </p:txBody>
      </p:sp>
      <p:sp>
        <p:nvSpPr>
          <p:cNvPr id="3" name="Rectangle 2"/>
          <p:cNvSpPr/>
          <p:nvPr>
            <p:custDataLst>
              <p:tags r:id="rId1"/>
            </p:custDataLst>
          </p:nvPr>
        </p:nvSpPr>
        <p:spPr bwMode="auto">
          <a:xfrm>
            <a:off x="1578843" y="1359541"/>
            <a:ext cx="2700337" cy="397545"/>
          </a:xfrm>
          <a:prstGeom prst="rect">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square" lIns="88900" tIns="44450" rIns="88900" bIns="44450" numCol="1" rtlCol="0" anchor="ctr" anchorCtr="0" compatLnSpc="1">
            <a:prstTxWarp prst="textNoShape">
              <a:avLst/>
            </a:prstTxWarp>
            <a:spAutoFit/>
          </a:bodyPr>
          <a:lstStyle/>
          <a:p>
            <a:pPr algn="ctr"/>
            <a:r>
              <a:rPr lang="en-US" sz="2000" dirty="0"/>
              <a:t> DATA Statement</a:t>
            </a:r>
          </a:p>
        </p:txBody>
      </p:sp>
      <p:sp>
        <p:nvSpPr>
          <p:cNvPr id="20" name="Rectangle 19"/>
          <p:cNvSpPr/>
          <p:nvPr>
            <p:custDataLst>
              <p:tags r:id="rId2"/>
            </p:custDataLst>
          </p:nvPr>
        </p:nvSpPr>
        <p:spPr bwMode="auto">
          <a:xfrm>
            <a:off x="1578842" y="4598883"/>
            <a:ext cx="2700337" cy="705321"/>
          </a:xfrm>
          <a:prstGeom prst="rect">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square" lIns="88900" tIns="44450" rIns="88900" bIns="44450" numCol="1" rtlCol="0" anchor="ctr" anchorCtr="0" compatLnSpc="1">
            <a:prstTxWarp prst="textNoShape">
              <a:avLst/>
            </a:prstTxWarp>
            <a:spAutoFit/>
          </a:bodyPr>
          <a:lstStyle/>
          <a:p>
            <a:pPr algn="ctr"/>
            <a:r>
              <a:rPr lang="en-US" sz="2000" dirty="0"/>
              <a:t> Continue Processing</a:t>
            </a:r>
            <a:br>
              <a:rPr lang="en-US" sz="2000" dirty="0"/>
            </a:br>
            <a:r>
              <a:rPr lang="en-US" sz="2000" dirty="0"/>
              <a:t>the Observation</a:t>
            </a:r>
          </a:p>
        </p:txBody>
      </p:sp>
      <p:sp>
        <p:nvSpPr>
          <p:cNvPr id="21" name="Rectangle 20"/>
          <p:cNvSpPr/>
          <p:nvPr>
            <p:custDataLst>
              <p:tags r:id="rId3"/>
            </p:custDataLst>
          </p:nvPr>
        </p:nvSpPr>
        <p:spPr bwMode="auto">
          <a:xfrm>
            <a:off x="1578837" y="5734988"/>
            <a:ext cx="2700337" cy="705321"/>
          </a:xfrm>
          <a:prstGeom prst="rect">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square" lIns="88900" tIns="44450" rIns="88900" bIns="44450" numCol="1" rtlCol="0" anchor="ctr" anchorCtr="0" compatLnSpc="1">
            <a:prstTxWarp prst="textNoShape">
              <a:avLst/>
            </a:prstTxWarp>
            <a:spAutoFit/>
          </a:bodyPr>
          <a:lstStyle/>
          <a:p>
            <a:pPr algn="ctr"/>
            <a:r>
              <a:rPr lang="en-US" sz="2000" dirty="0"/>
              <a:t> Output Observation</a:t>
            </a:r>
            <a:br>
              <a:rPr lang="en-US" sz="2000" dirty="0"/>
            </a:br>
            <a:r>
              <a:rPr lang="en-US" sz="2000" dirty="0"/>
              <a:t>to SAS Data Set</a:t>
            </a:r>
          </a:p>
        </p:txBody>
      </p:sp>
      <p:sp>
        <p:nvSpPr>
          <p:cNvPr id="23" name="Rectangle 22"/>
          <p:cNvSpPr/>
          <p:nvPr>
            <p:custDataLst>
              <p:tags r:id="rId4"/>
            </p:custDataLst>
          </p:nvPr>
        </p:nvSpPr>
        <p:spPr bwMode="auto">
          <a:xfrm>
            <a:off x="1567803" y="2322468"/>
            <a:ext cx="2700337" cy="397545"/>
          </a:xfrm>
          <a:prstGeom prst="rect">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square" lIns="88900" tIns="44450" rIns="88900" bIns="44450" numCol="1" rtlCol="0" anchor="ctr" anchorCtr="0" compatLnSpc="1">
            <a:prstTxWarp prst="textNoShape">
              <a:avLst/>
            </a:prstTxWarp>
            <a:spAutoFit/>
          </a:bodyPr>
          <a:lstStyle/>
          <a:p>
            <a:pPr algn="ctr"/>
            <a:r>
              <a:rPr lang="en-US" sz="2000" dirty="0"/>
              <a:t> Read an Observation</a:t>
            </a:r>
          </a:p>
        </p:txBody>
      </p:sp>
      <p:sp>
        <p:nvSpPr>
          <p:cNvPr id="4" name="Diamond 3"/>
          <p:cNvSpPr/>
          <p:nvPr>
            <p:custDataLst>
              <p:tags r:id="rId5"/>
            </p:custDataLst>
          </p:nvPr>
        </p:nvSpPr>
        <p:spPr bwMode="auto">
          <a:xfrm>
            <a:off x="1887540" y="3195456"/>
            <a:ext cx="2060865" cy="990600"/>
          </a:xfrm>
          <a:prstGeom prst="diamond">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sz="2000" dirty="0"/>
              <a:t> IF Expression</a:t>
            </a:r>
          </a:p>
        </p:txBody>
      </p:sp>
      <p:cxnSp>
        <p:nvCxnSpPr>
          <p:cNvPr id="6" name="Straight Arrow Connector 5"/>
          <p:cNvCxnSpPr>
            <a:endCxn id="23" idx="0"/>
          </p:cNvCxnSpPr>
          <p:nvPr/>
        </p:nvCxnSpPr>
        <p:spPr bwMode="auto">
          <a:xfrm flipH="1">
            <a:off x="2917972" y="1757086"/>
            <a:ext cx="5520" cy="565382"/>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7" name="Straight Arrow Connector 26"/>
          <p:cNvCxnSpPr>
            <a:stCxn id="23" idx="2"/>
          </p:cNvCxnSpPr>
          <p:nvPr/>
        </p:nvCxnSpPr>
        <p:spPr bwMode="auto">
          <a:xfrm>
            <a:off x="2917972" y="2720013"/>
            <a:ext cx="11031" cy="469944"/>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8" name="Straight Arrow Connector 27"/>
          <p:cNvCxnSpPr/>
          <p:nvPr/>
        </p:nvCxnSpPr>
        <p:spPr bwMode="auto">
          <a:xfrm flipH="1">
            <a:off x="2928997" y="4194416"/>
            <a:ext cx="5" cy="390702"/>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9" name="Straight Arrow Connector 28"/>
          <p:cNvCxnSpPr/>
          <p:nvPr/>
        </p:nvCxnSpPr>
        <p:spPr bwMode="auto">
          <a:xfrm flipH="1">
            <a:off x="2928992" y="5316666"/>
            <a:ext cx="5" cy="390702"/>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31" name="TextBox 30"/>
          <p:cNvSpPr txBox="1"/>
          <p:nvPr/>
        </p:nvSpPr>
        <p:spPr>
          <a:xfrm>
            <a:off x="3671455" y="3115797"/>
            <a:ext cx="813043" cy="400110"/>
          </a:xfrm>
          <a:prstGeom prst="rect">
            <a:avLst/>
          </a:prstGeom>
          <a:noFill/>
        </p:spPr>
        <p:txBody>
          <a:bodyPr wrap="none" rtlCol="0">
            <a:spAutoFit/>
          </a:bodyPr>
          <a:lstStyle/>
          <a:p>
            <a:r>
              <a:rPr lang="en-US" sz="2000" dirty="0"/>
              <a:t>False</a:t>
            </a:r>
          </a:p>
        </p:txBody>
      </p:sp>
      <p:sp>
        <p:nvSpPr>
          <p:cNvPr id="46" name="TextBox 45"/>
          <p:cNvSpPr txBox="1"/>
          <p:nvPr/>
        </p:nvSpPr>
        <p:spPr>
          <a:xfrm>
            <a:off x="1579345" y="3947092"/>
            <a:ext cx="702565" cy="400110"/>
          </a:xfrm>
          <a:prstGeom prst="rect">
            <a:avLst/>
          </a:prstGeom>
          <a:noFill/>
        </p:spPr>
        <p:txBody>
          <a:bodyPr wrap="none" rtlCol="0">
            <a:spAutoFit/>
          </a:bodyPr>
          <a:lstStyle/>
          <a:p>
            <a:r>
              <a:rPr lang="en-US" sz="2000" dirty="0"/>
              <a:t>True</a:t>
            </a:r>
          </a:p>
        </p:txBody>
      </p:sp>
      <p:cxnSp>
        <p:nvCxnSpPr>
          <p:cNvPr id="41" name="Straight Arrow Connector 40"/>
          <p:cNvCxnSpPr>
            <a:stCxn id="4" idx="3"/>
          </p:cNvCxnSpPr>
          <p:nvPr/>
        </p:nvCxnSpPr>
        <p:spPr bwMode="auto">
          <a:xfrm flipV="1">
            <a:off x="3948405" y="3683834"/>
            <a:ext cx="512759" cy="6922"/>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42" name="Rectangle 41"/>
          <p:cNvSpPr/>
          <p:nvPr>
            <p:custDataLst>
              <p:tags r:id="rId6"/>
            </p:custDataLst>
          </p:nvPr>
        </p:nvSpPr>
        <p:spPr bwMode="auto">
          <a:xfrm>
            <a:off x="5048656" y="3270955"/>
            <a:ext cx="3401060" cy="705321"/>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square" lIns="88900" tIns="44450" rIns="88900" bIns="44450" numCol="1" rtlCol="0" anchor="ctr" anchorCtr="0" compatLnSpc="1">
            <a:prstTxWarp prst="textNoShape">
              <a:avLst/>
            </a:prstTxWarp>
            <a:spAutoFit/>
          </a:bodyPr>
          <a:lstStyle/>
          <a:p>
            <a:r>
              <a:rPr lang="en-US" sz="2000" dirty="0"/>
              <a:t>A subsetting IF statement is valid only in a DATA step.</a:t>
            </a:r>
          </a:p>
        </p:txBody>
      </p:sp>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01183" y="1140124"/>
            <a:ext cx="1712835" cy="5559093"/>
          </a:xfrm>
          <a:prstGeom prst="rect">
            <a:avLst/>
          </a:prstGeom>
        </p:spPr>
      </p:pic>
    </p:spTree>
    <p:extLst>
      <p:ext uri="{BB962C8B-B14F-4D97-AF65-F5344CB8AC3E}">
        <p14:creationId xmlns:p14="http://schemas.microsoft.com/office/powerpoint/2010/main" val="38936634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Idea Exchange</a:t>
            </a:r>
          </a:p>
        </p:txBody>
      </p:sp>
      <p:sp>
        <p:nvSpPr>
          <p:cNvPr id="16387" name="Rectangle 3"/>
          <p:cNvSpPr>
            <a:spLocks noGrp="1" noChangeArrowheads="1"/>
          </p:cNvSpPr>
          <p:nvPr>
            <p:ph idx="1"/>
          </p:nvPr>
        </p:nvSpPr>
        <p:spPr/>
        <p:txBody>
          <a:bodyPr/>
          <a:lstStyle/>
          <a:p>
            <a:pPr marL="4763" lvl="1" indent="0">
              <a:buFont typeface="Wingdings" pitchFamily="2" charset="2"/>
              <a:buNone/>
              <a:defRPr/>
            </a:pPr>
            <a:endParaRPr lang="en-US" dirty="0"/>
          </a:p>
          <a:p>
            <a:pPr lvl="1">
              <a:defRPr/>
            </a:pPr>
            <a:endParaRPr lang="en-US" dirty="0"/>
          </a:p>
        </p:txBody>
      </p:sp>
      <p:pic>
        <p:nvPicPr>
          <p:cNvPr id="4101"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37560" y="4257675"/>
            <a:ext cx="4767262"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a:latin typeface="Arial"/>
              </a:rPr>
              <a:t>File </a:t>
            </a:r>
            <a:r>
              <a:rPr lang="en-US" b="1" dirty="0">
                <a:latin typeface="Arial"/>
              </a:rPr>
              <a:t>p106a04</a:t>
            </a:r>
            <a:r>
              <a:rPr lang="en-US" dirty="0"/>
              <a:t> contains two versions of the previous program. Submit both programs and compare the output and number of observations read. What do you notice about the results?</a:t>
            </a:r>
          </a:p>
        </p:txBody>
      </p:sp>
      <p:sp>
        <p:nvSpPr>
          <p:cNvPr id="7" name="Rectangle 6"/>
          <p:cNvSpPr/>
          <p:nvPr/>
        </p:nvSpPr>
        <p:spPr>
          <a:xfrm>
            <a:off x="685800" y="2656670"/>
            <a:ext cx="6634188" cy="1749197"/>
          </a:xfrm>
          <a:prstGeom prst="rect">
            <a:avLst/>
          </a:prstGeom>
          <a:solidFill>
            <a:srgbClr val="FFFFFF"/>
          </a:solidFill>
          <a:ln w="38100" cmpd="sng">
            <a:solidFill>
              <a:schemeClr val="tx2"/>
            </a:solidFill>
          </a:ln>
        </p:spPr>
        <p:txBody>
          <a:bodyPr wrap="none" lIns="88900" tIns="88900" rIns="91440" bIns="88900">
            <a:spAutoFit/>
          </a:bodyPr>
          <a:lstStyle/>
          <a:p>
            <a:pPr>
              <a:lnSpc>
                <a:spcPct val="85000"/>
              </a:lnSpc>
            </a:pPr>
            <a:r>
              <a:rPr lang="en-US" b="1" dirty="0">
                <a:latin typeface="Courier New"/>
              </a:rPr>
              <a:t>data work.auemps;</a:t>
            </a:r>
          </a:p>
          <a:p>
            <a:pPr>
              <a:lnSpc>
                <a:spcPct val="85000"/>
              </a:lnSpc>
            </a:pPr>
            <a:r>
              <a:rPr lang="en-US" b="1" dirty="0">
                <a:latin typeface="Courier New"/>
              </a:rPr>
              <a:t>   set orion.sales;</a:t>
            </a:r>
          </a:p>
          <a:p>
            <a:pPr>
              <a:lnSpc>
                <a:spcPct val="85000"/>
              </a:lnSpc>
            </a:pPr>
            <a:r>
              <a:rPr lang="en-US" b="1" dirty="0">
                <a:latin typeface="Courier New"/>
              </a:rPr>
              <a:t>   Bonus=Salary*.10;</a:t>
            </a:r>
          </a:p>
          <a:p>
            <a:pPr>
              <a:lnSpc>
                <a:spcPct val="85000"/>
              </a:lnSpc>
            </a:pPr>
            <a:r>
              <a:rPr lang="en-US" b="1" dirty="0">
                <a:latin typeface="Courier New"/>
              </a:rPr>
              <a:t>   if Country='AU' and Bonus&gt;=3000;</a:t>
            </a:r>
          </a:p>
          <a:p>
            <a:pPr>
              <a:lnSpc>
                <a:spcPct val="85000"/>
              </a:lnSpc>
            </a:pPr>
            <a:r>
              <a:rPr lang="en-US" b="1" dirty="0">
                <a:latin typeface="Courier New"/>
              </a:rPr>
              <a:t>run;</a:t>
            </a:r>
          </a:p>
        </p:txBody>
      </p:sp>
      <p:sp>
        <p:nvSpPr>
          <p:cNvPr id="2" name="Rectangle 1"/>
          <p:cNvSpPr/>
          <p:nvPr>
            <p:custDataLst>
              <p:tags r:id="rId2"/>
            </p:custDataLst>
          </p:nvPr>
        </p:nvSpPr>
        <p:spPr bwMode="auto">
          <a:xfrm>
            <a:off x="1334105" y="3678258"/>
            <a:ext cx="5852160"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11"/>
          <p:cNvSpPr>
            <a:spLocks noGrp="1" noChangeArrowheads="1"/>
          </p:cNvSpPr>
          <p:nvPr>
            <p:ph type="title"/>
          </p:nvPr>
        </p:nvSpPr>
        <p:spPr/>
        <p:txBody>
          <a:bodyPr/>
          <a:lstStyle/>
          <a:p>
            <a:pPr eaLnBrk="1" hangingPunct="1"/>
            <a:r>
              <a:rPr lang="en-US" dirty="0"/>
              <a:t>WHERE versus Subsetting IF Statement</a:t>
            </a:r>
          </a:p>
        </p:txBody>
      </p:sp>
      <p:graphicFrame>
        <p:nvGraphicFramePr>
          <p:cNvPr id="398460" name="Group 124"/>
          <p:cNvGraphicFramePr>
            <a:graphicFrameLocks noGrp="1"/>
          </p:cNvGraphicFramePr>
          <p:nvPr>
            <p:ph idx="1"/>
            <p:extLst>
              <p:ext uri="{D42A27DB-BD31-4B8C-83A1-F6EECF244321}">
                <p14:modId xmlns:p14="http://schemas.microsoft.com/office/powerpoint/2010/main" val="1196195846"/>
              </p:ext>
            </p:extLst>
          </p:nvPr>
        </p:nvGraphicFramePr>
        <p:xfrm>
          <a:off x="680890" y="1134924"/>
          <a:ext cx="7772400" cy="2509838"/>
        </p:xfrm>
        <a:graphic>
          <a:graphicData uri="http://schemas.openxmlformats.org/drawingml/2006/table">
            <a:tbl>
              <a:tblPr/>
              <a:tblGrid>
                <a:gridCol w="4195910">
                  <a:extLst>
                    <a:ext uri="{9D8B030D-6E8A-4147-A177-3AD203B41FA5}">
                      <a16:colId xmlns:a16="http://schemas.microsoft.com/office/drawing/2014/main" val="20000"/>
                    </a:ext>
                  </a:extLst>
                </a:gridCol>
                <a:gridCol w="1788245">
                  <a:extLst>
                    <a:ext uri="{9D8B030D-6E8A-4147-A177-3AD203B41FA5}">
                      <a16:colId xmlns:a16="http://schemas.microsoft.com/office/drawing/2014/main" val="20001"/>
                    </a:ext>
                  </a:extLst>
                </a:gridCol>
                <a:gridCol w="1788245">
                  <a:extLst>
                    <a:ext uri="{9D8B030D-6E8A-4147-A177-3AD203B41FA5}">
                      <a16:colId xmlns:a16="http://schemas.microsoft.com/office/drawing/2014/main" val="20002"/>
                    </a:ext>
                  </a:extLst>
                </a:gridCol>
              </a:tblGrid>
              <a:tr h="5016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a:rPr>
                        <a:t>Step and Usage</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a:rPr>
                        <a:t>WHERE</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a:rPr>
                        <a:t>IF</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53C3"/>
                    </a:solidFill>
                  </a:tcPr>
                </a:tc>
                <a:extLst>
                  <a:ext uri="{0D108BD9-81ED-4DB2-BD59-A6C34878D82A}">
                    <a16:rowId xmlns:a16="http://schemas.microsoft.com/office/drawing/2014/main" val="10000"/>
                  </a:ext>
                </a:extLst>
              </a:tr>
              <a:tr h="5032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PROC step</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Yes</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No</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5016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DATA step (source of variable)</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noProof="1">
                          <a:ln>
                            <a:noFill/>
                          </a:ln>
                          <a:solidFill>
                            <a:srgbClr val="000000"/>
                          </a:solidFill>
                          <a:effectLst/>
                          <a:latin typeface="Arial"/>
                        </a:rPr>
                        <a:t> </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noProof="1">
                          <a:ln>
                            <a:noFill/>
                          </a:ln>
                          <a:solidFill>
                            <a:srgbClr val="000000"/>
                          </a:solidFill>
                          <a:effectLst/>
                          <a:latin typeface="Arial"/>
                        </a:rPr>
                        <a:t> </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2"/>
                  </a:ext>
                </a:extLst>
              </a:tr>
              <a:tr h="5016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Arial"/>
                        </a:rPr>
                        <a:t>       SET statement </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Yes</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Yes</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5016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       assignment statement</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No</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Yes</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4"/>
                  </a:ext>
                </a:extLst>
              </a:tr>
            </a:tbl>
          </a:graphicData>
        </a:graphic>
      </p:graphicFrame>
      <p:sp>
        <p:nvSpPr>
          <p:cNvPr id="34" name="Slide Number Placeholder 3"/>
          <p:cNvSpPr>
            <a:spLocks noGrp="1"/>
          </p:cNvSpPr>
          <p:nvPr>
            <p:ph type="sldNum" sz="quarter" idx="10"/>
          </p:nvPr>
        </p:nvSpPr>
        <p:spPr/>
        <p:txBody>
          <a:bodyPr/>
          <a:lstStyle/>
          <a:p>
            <a:pPr>
              <a:defRPr/>
            </a:pPr>
            <a:fld id="{E1630EC0-662C-4C11-8E16-9D320BEB7805}" type="slidenum">
              <a:rPr lang="en-US"/>
              <a:pPr>
                <a:defRPr/>
              </a:pPr>
              <a:t>68</a:t>
            </a:fld>
            <a:endParaRPr lang="en-US" b="0" dirty="0">
              <a:latin typeface="Times New Roman" pitchFamily="18" charset="0"/>
            </a:endParaRPr>
          </a:p>
        </p:txBody>
      </p:sp>
    </p:spTree>
    <p:extLst>
      <p:ext uri="{BB962C8B-B14F-4D97-AF65-F5344CB8AC3E}">
        <p14:creationId xmlns:p14="http://schemas.microsoft.com/office/powerpoint/2010/main" val="42537010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6"/>
          <p:cNvSpPr>
            <a:spLocks noGrp="1" noChangeArrowheads="1"/>
          </p:cNvSpPr>
          <p:nvPr>
            <p:ph type="title"/>
          </p:nvPr>
        </p:nvSpPr>
        <p:spPr/>
        <p:txBody>
          <a:bodyPr/>
          <a:lstStyle/>
          <a:p>
            <a:pPr eaLnBrk="1" hangingPunct="1"/>
            <a:r>
              <a:rPr lang="en-US" dirty="0"/>
              <a:t>Using a SAS Data Set as Input</a:t>
            </a:r>
          </a:p>
        </p:txBody>
      </p:sp>
      <p:sp>
        <p:nvSpPr>
          <p:cNvPr id="26" name="Slide Number Placeholder 3"/>
          <p:cNvSpPr>
            <a:spLocks noGrp="1"/>
          </p:cNvSpPr>
          <p:nvPr>
            <p:ph type="sldNum" sz="quarter" idx="10"/>
          </p:nvPr>
        </p:nvSpPr>
        <p:spPr/>
        <p:txBody>
          <a:bodyPr/>
          <a:lstStyle/>
          <a:p>
            <a:pPr>
              <a:defRPr/>
            </a:pPr>
            <a:fld id="{94856B89-803E-423B-BD08-BE88F1A3D6EA}" type="slidenum">
              <a:rPr lang="en-US"/>
              <a:pPr>
                <a:defRPr/>
              </a:pPr>
              <a:t>7</a:t>
            </a:fld>
            <a:endParaRPr lang="en-US" b="0" dirty="0">
              <a:latin typeface="Times New Roman" pitchFamily="18" charset="0"/>
            </a:endParaRPr>
          </a:p>
        </p:txBody>
      </p:sp>
      <p:sp>
        <p:nvSpPr>
          <p:cNvPr id="14" name="Text Box 7"/>
          <p:cNvSpPr txBox="1">
            <a:spLocks noChangeArrowheads="1"/>
          </p:cNvSpPr>
          <p:nvPr/>
        </p:nvSpPr>
        <p:spPr bwMode="auto">
          <a:xfrm>
            <a:off x="685800" y="1143000"/>
            <a:ext cx="7002463" cy="1749425"/>
          </a:xfrm>
          <a:prstGeom prst="rect">
            <a:avLst/>
          </a:prstGeom>
          <a:solidFill>
            <a:srgbClr val="FFFFFF"/>
          </a:solidFill>
          <a:ln w="38100" cmpd="sng">
            <a:solidFill>
              <a:schemeClr val="tx2"/>
            </a:solidFill>
            <a:miter lim="800000"/>
            <a:headEnd type="none" w="med" len="lg"/>
            <a:tailEnd type="none" w="med" len="lg"/>
          </a:ln>
          <a:extLst/>
        </p:spPr>
        <p:txBody>
          <a:bodyPr lIns="88900" tIns="88900" rIns="26670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24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24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24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24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2400" b="1" kern="0" dirty="0">
                <a:solidFill>
                  <a:srgbClr val="000000"/>
                </a:solidFill>
                <a:latin typeface="Courier New"/>
              </a:rPr>
              <a:t>run;</a:t>
            </a:r>
          </a:p>
        </p:txBody>
      </p:sp>
      <p:sp>
        <p:nvSpPr>
          <p:cNvPr id="16" name="Rectangle 4"/>
          <p:cNvSpPr>
            <a:spLocks noChangeArrowheads="1"/>
          </p:cNvSpPr>
          <p:nvPr>
            <p:custDataLst>
              <p:tags r:id="rId1"/>
            </p:custDataLst>
          </p:nvPr>
        </p:nvSpPr>
        <p:spPr bwMode="auto">
          <a:xfrm>
            <a:off x="4361519" y="2609016"/>
            <a:ext cx="4096681" cy="1524000"/>
          </a:xfrm>
          <a:prstGeom prst="rect">
            <a:avLst/>
          </a:prstGeom>
          <a:solidFill>
            <a:srgbClr val="CDD9EF"/>
          </a:solidFill>
          <a:ln w="28575" algn="ctr">
            <a:solidFill>
              <a:srgbClr val="000000"/>
            </a:solidFill>
            <a:miter lim="800000"/>
            <a:headEnd/>
            <a:tailEnd/>
          </a:ln>
          <a:effectLst>
            <a:outerShdw blurRad="50800" dist="107950" dir="2700000" algn="tl" rotWithShape="0">
              <a:prstClr val="black">
                <a:alpha val="40000"/>
              </a:prstClr>
            </a:outerShdw>
          </a:effectLst>
        </p:spPr>
        <p:txBody>
          <a:bodyPr tIns="155448" bIns="155448"/>
          <a:lstStyle/>
          <a:p>
            <a:pPr defTabSz="652463" eaLnBrk="0" hangingPunct="0"/>
            <a:r>
              <a:rPr lang="en-US" sz="2000" b="1" dirty="0">
                <a:solidFill>
                  <a:srgbClr val="000000"/>
                </a:solidFill>
                <a:latin typeface="Arial" pitchFamily="34" charset="0"/>
                <a:cs typeface="Arial" pitchFamily="34" charset="0"/>
              </a:rPr>
              <a:t>DATA </a:t>
            </a:r>
            <a:r>
              <a:rPr lang="en-US" sz="2000" i="1" dirty="0">
                <a:solidFill>
                  <a:srgbClr val="000000"/>
                </a:solidFill>
                <a:latin typeface="Arial" pitchFamily="34" charset="0"/>
                <a:cs typeface="Arial" pitchFamily="34" charset="0"/>
              </a:rPr>
              <a:t>output-SAS-data-set</a:t>
            </a:r>
            <a:r>
              <a:rPr lang="en-US" sz="2000" b="1" dirty="0">
                <a:solidFill>
                  <a:srgbClr val="000000"/>
                </a:solidFill>
                <a:latin typeface="Arial" pitchFamily="34" charset="0"/>
                <a:cs typeface="Arial" pitchFamily="34" charset="0"/>
              </a:rPr>
              <a:t>;</a:t>
            </a:r>
          </a:p>
          <a:p>
            <a:pPr defTabSz="652463" eaLnBrk="0" hangingPunct="0"/>
            <a:r>
              <a:rPr lang="en-US" sz="2000" b="1" dirty="0">
                <a:solidFill>
                  <a:srgbClr val="000000"/>
                </a:solidFill>
                <a:latin typeface="Arial" pitchFamily="34" charset="0"/>
                <a:cs typeface="Arial" pitchFamily="34" charset="0"/>
              </a:rPr>
              <a:t>       SET </a:t>
            </a:r>
            <a:r>
              <a:rPr lang="en-US" sz="2000" i="1" dirty="0">
                <a:solidFill>
                  <a:srgbClr val="000000"/>
                </a:solidFill>
                <a:latin typeface="Arial" pitchFamily="34" charset="0"/>
                <a:cs typeface="Arial" pitchFamily="34" charset="0"/>
              </a:rPr>
              <a:t>input-SAS-data-set</a:t>
            </a:r>
            <a:r>
              <a:rPr lang="en-US" sz="2000" b="1" dirty="0">
                <a:solidFill>
                  <a:srgbClr val="000000"/>
                </a:solidFill>
                <a:latin typeface="Arial" pitchFamily="34" charset="0"/>
                <a:cs typeface="Arial" pitchFamily="34" charset="0"/>
              </a:rPr>
              <a:t>;   </a:t>
            </a:r>
          </a:p>
          <a:p>
            <a:pPr defTabSz="652463" eaLnBrk="0" hangingPunct="0"/>
            <a:r>
              <a:rPr lang="en-US" sz="2000" b="1" dirty="0">
                <a:solidFill>
                  <a:srgbClr val="000000"/>
                </a:solidFill>
                <a:latin typeface="Arial" pitchFamily="34" charset="0"/>
                <a:cs typeface="Arial" pitchFamily="34" charset="0"/>
              </a:rPr>
              <a:t>       WHERE </a:t>
            </a:r>
            <a:r>
              <a:rPr lang="en-US" sz="2000" i="1" dirty="0">
                <a:solidFill>
                  <a:srgbClr val="000000"/>
                </a:solidFill>
                <a:latin typeface="Arial" pitchFamily="34" charset="0"/>
                <a:cs typeface="Arial" pitchFamily="34" charset="0"/>
              </a:rPr>
              <a:t>WHERE-expression</a:t>
            </a:r>
            <a:r>
              <a:rPr lang="en-US" sz="2000" b="1" dirty="0">
                <a:solidFill>
                  <a:srgbClr val="000000"/>
                </a:solidFill>
                <a:latin typeface="Arial" pitchFamily="34" charset="0"/>
                <a:cs typeface="Arial" pitchFamily="34" charset="0"/>
              </a:rPr>
              <a:t>;</a:t>
            </a:r>
          </a:p>
          <a:p>
            <a:pPr defTabSz="652463" eaLnBrk="0" hangingPunct="0"/>
            <a:r>
              <a:rPr lang="en-US" sz="2000" b="1" dirty="0">
                <a:solidFill>
                  <a:srgbClr val="000000"/>
                </a:solidFill>
                <a:latin typeface="Arial" pitchFamily="34" charset="0"/>
                <a:cs typeface="Arial" pitchFamily="34" charset="0"/>
              </a:rPr>
              <a:t>RUN;</a:t>
            </a:r>
          </a:p>
        </p:txBody>
      </p:sp>
      <p:sp>
        <p:nvSpPr>
          <p:cNvPr id="2"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p106d01</a:t>
            </a:r>
          </a:p>
        </p:txBody>
      </p:sp>
    </p:spTree>
    <p:extLst>
      <p:ext uri="{BB962C8B-B14F-4D97-AF65-F5344CB8AC3E}">
        <p14:creationId xmlns:p14="http://schemas.microsoft.com/office/powerpoint/2010/main" val="6372508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dirty="0"/>
              <a:t>Business Scenario: Part 5</a:t>
            </a:r>
          </a:p>
        </p:txBody>
      </p:sp>
      <p:sp>
        <p:nvSpPr>
          <p:cNvPr id="8" name="Rectangle 3"/>
          <p:cNvSpPr>
            <a:spLocks noGrp="1" noChangeArrowheads="1"/>
          </p:cNvSpPr>
          <p:nvPr>
            <p:ph idx="1"/>
          </p:nvPr>
        </p:nvSpPr>
        <p:spPr>
          <a:xfrm>
            <a:off x="685800" y="1071563"/>
            <a:ext cx="7848600" cy="5418137"/>
          </a:xfrm>
        </p:spPr>
        <p:txBody>
          <a:bodyPr/>
          <a:lstStyle/>
          <a:p>
            <a:pPr marL="0" indent="0" eaLnBrk="1" hangingPunct="1"/>
            <a:r>
              <a:rPr lang="en-US" dirty="0"/>
              <a:t>Define permanent labels and formats for some </a:t>
            </a:r>
            <a:br>
              <a:rPr lang="en-US" dirty="0"/>
            </a:br>
            <a:r>
              <a:rPr lang="en-US" dirty="0"/>
              <a:t>of the variables in the new data set.</a:t>
            </a:r>
          </a:p>
        </p:txBody>
      </p:sp>
      <p:sp>
        <p:nvSpPr>
          <p:cNvPr id="4" name="Slide Number Placeholder 3"/>
          <p:cNvSpPr>
            <a:spLocks noGrp="1"/>
          </p:cNvSpPr>
          <p:nvPr>
            <p:ph type="sldNum" sz="quarter" idx="10"/>
          </p:nvPr>
        </p:nvSpPr>
        <p:spPr/>
        <p:txBody>
          <a:bodyPr/>
          <a:lstStyle/>
          <a:p>
            <a:pPr>
              <a:defRPr/>
            </a:pPr>
            <a:fld id="{DF833ED5-295D-45DA-909F-5083A5012B5F}" type="slidenum">
              <a:rPr lang="en-US"/>
              <a:pPr>
                <a:defRPr/>
              </a:pPr>
              <a:t>70</a:t>
            </a:fld>
            <a:endParaRPr lang="en-US" b="0" dirty="0">
              <a:latin typeface="Times New Roman" pitchFamily="18" charset="0"/>
            </a:endParaRPr>
          </a:p>
        </p:txBody>
      </p:sp>
      <p:sp>
        <p:nvSpPr>
          <p:cNvPr id="12" name="Text Box 8"/>
          <p:cNvSpPr txBox="1">
            <a:spLocks noChangeArrowheads="1"/>
          </p:cNvSpPr>
          <p:nvPr/>
        </p:nvSpPr>
        <p:spPr bwMode="auto">
          <a:xfrm>
            <a:off x="5230237" y="2020971"/>
            <a:ext cx="1817805" cy="4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000" b="1" dirty="0">
                <a:latin typeface="Arial"/>
              </a:rPr>
              <a:t>work.subset1</a:t>
            </a:r>
          </a:p>
        </p:txBody>
      </p:sp>
      <p:pic>
        <p:nvPicPr>
          <p:cNvPr id="2050" name="Picture 2" descr="L:\graphics\dataset_col3and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5351" y="2365359"/>
            <a:ext cx="1780977" cy="170973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custDataLst>
              <p:tags r:id="rId1"/>
            </p:custDataLst>
          </p:nvPr>
        </p:nvSpPr>
        <p:spPr>
          <a:xfrm>
            <a:off x="2571953" y="2232009"/>
            <a:ext cx="1295400" cy="461962"/>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pPr algn="ctr" fontAlgn="auto">
              <a:spcBef>
                <a:spcPts val="0"/>
              </a:spcBef>
              <a:spcAft>
                <a:spcPts val="0"/>
              </a:spcAft>
              <a:defRPr/>
            </a:pPr>
            <a:r>
              <a:rPr lang="en-US" sz="2400" dirty="0">
                <a:solidFill>
                  <a:srgbClr val="000000"/>
                </a:solidFill>
              </a:rPr>
              <a:t>labels</a:t>
            </a:r>
          </a:p>
        </p:txBody>
      </p:sp>
      <p:sp>
        <p:nvSpPr>
          <p:cNvPr id="13" name="TextBox 12"/>
          <p:cNvSpPr txBox="1"/>
          <p:nvPr>
            <p:custDataLst>
              <p:tags r:id="rId2"/>
            </p:custDataLst>
          </p:nvPr>
        </p:nvSpPr>
        <p:spPr>
          <a:xfrm>
            <a:off x="2571953" y="3427397"/>
            <a:ext cx="1295400" cy="461962"/>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pPr algn="ctr" fontAlgn="auto">
              <a:spcBef>
                <a:spcPts val="0"/>
              </a:spcBef>
              <a:spcAft>
                <a:spcPts val="0"/>
              </a:spcAft>
              <a:defRPr/>
            </a:pPr>
            <a:r>
              <a:rPr lang="en-US" sz="2400" dirty="0">
                <a:solidFill>
                  <a:srgbClr val="000000"/>
                </a:solidFill>
              </a:rPr>
              <a:t>formats</a:t>
            </a:r>
          </a:p>
        </p:txBody>
      </p:sp>
      <p:pic>
        <p:nvPicPr>
          <p:cNvPr id="10" name="Picture 2" descr="L:\graphics\arrow_sw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2628" y="2884472"/>
            <a:ext cx="800100"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7740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dirty="0"/>
              <a:t>LABEL Statement</a:t>
            </a:r>
          </a:p>
        </p:txBody>
      </p:sp>
      <p:sp>
        <p:nvSpPr>
          <p:cNvPr id="8" name="Rectangle 3"/>
          <p:cNvSpPr>
            <a:spLocks noGrp="1" noChangeArrowheads="1"/>
          </p:cNvSpPr>
          <p:nvPr>
            <p:ph idx="1"/>
          </p:nvPr>
        </p:nvSpPr>
        <p:spPr>
          <a:xfrm>
            <a:off x="685800" y="1071563"/>
            <a:ext cx="7848600" cy="5418137"/>
          </a:xfrm>
        </p:spPr>
        <p:txBody>
          <a:bodyPr/>
          <a:lstStyle/>
          <a:p>
            <a:r>
              <a:rPr lang="en-US" dirty="0"/>
              <a:t>The LABEL statement assigns descriptive labels </a:t>
            </a:r>
            <a:br>
              <a:rPr lang="en-US" dirty="0"/>
            </a:br>
            <a:r>
              <a:rPr lang="en-US" dirty="0"/>
              <a:t>to variables.</a:t>
            </a:r>
          </a:p>
        </p:txBody>
      </p:sp>
      <p:grpSp>
        <p:nvGrpSpPr>
          <p:cNvPr id="58" name="Group 57"/>
          <p:cNvGrpSpPr/>
          <p:nvPr/>
        </p:nvGrpSpPr>
        <p:grpSpPr>
          <a:xfrm>
            <a:off x="4860182" y="1746410"/>
            <a:ext cx="2170589" cy="1683385"/>
            <a:chOff x="3411799" y="2123122"/>
            <a:chExt cx="2170589" cy="1683385"/>
          </a:xfrm>
        </p:grpSpPr>
        <p:pic>
          <p:nvPicPr>
            <p:cNvPr id="59" name="Picture 8" descr="datastep_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799" y="2123122"/>
              <a:ext cx="2170589" cy="1683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9"/>
            <p:cNvSpPr txBox="1">
              <a:spLocks noChangeArrowheads="1"/>
            </p:cNvSpPr>
            <p:nvPr/>
          </p:nvSpPr>
          <p:spPr bwMode="auto">
            <a:xfrm>
              <a:off x="3741648" y="2164690"/>
              <a:ext cx="1468672" cy="400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fontAlgn="auto" hangingPunct="1">
                <a:spcBef>
                  <a:spcPts val="0"/>
                </a:spcBef>
                <a:spcAft>
                  <a:spcPts val="0"/>
                </a:spcAft>
                <a:defRPr/>
              </a:pPr>
              <a:r>
                <a:rPr lang="en-US" sz="2000" kern="0" dirty="0">
                  <a:solidFill>
                    <a:srgbClr val="000000"/>
                  </a:solidFill>
                </a:rPr>
                <a:t>DATA Step</a:t>
              </a:r>
            </a:p>
          </p:txBody>
        </p:sp>
      </p:grpSp>
      <p:graphicFrame>
        <p:nvGraphicFramePr>
          <p:cNvPr id="71" name="Group 176"/>
          <p:cNvGraphicFramePr>
            <a:graphicFrameLocks noGrp="1"/>
          </p:cNvGraphicFramePr>
          <p:nvPr>
            <p:extLst>
              <p:ext uri="{D42A27DB-BD31-4B8C-83A1-F6EECF244321}">
                <p14:modId xmlns:p14="http://schemas.microsoft.com/office/powerpoint/2010/main" val="1053902238"/>
              </p:ext>
            </p:extLst>
          </p:nvPr>
        </p:nvGraphicFramePr>
        <p:xfrm>
          <a:off x="326795" y="4443573"/>
          <a:ext cx="8456613" cy="1112837"/>
        </p:xfrm>
        <a:graphic>
          <a:graphicData uri="http://schemas.openxmlformats.org/drawingml/2006/table">
            <a:tbl>
              <a:tblPr/>
              <a:tblGrid>
                <a:gridCol w="1562174">
                  <a:extLst>
                    <a:ext uri="{9D8B030D-6E8A-4147-A177-3AD203B41FA5}">
                      <a16:colId xmlns:a16="http://schemas.microsoft.com/office/drawing/2014/main" val="20000"/>
                    </a:ext>
                  </a:extLst>
                </a:gridCol>
                <a:gridCol w="1531088">
                  <a:extLst>
                    <a:ext uri="{9D8B030D-6E8A-4147-A177-3AD203B41FA5}">
                      <a16:colId xmlns:a16="http://schemas.microsoft.com/office/drawing/2014/main" val="20001"/>
                    </a:ext>
                  </a:extLst>
                </a:gridCol>
                <a:gridCol w="1010093">
                  <a:extLst>
                    <a:ext uri="{9D8B030D-6E8A-4147-A177-3AD203B41FA5}">
                      <a16:colId xmlns:a16="http://schemas.microsoft.com/office/drawing/2014/main" val="20002"/>
                    </a:ext>
                  </a:extLst>
                </a:gridCol>
                <a:gridCol w="1562986">
                  <a:extLst>
                    <a:ext uri="{9D8B030D-6E8A-4147-A177-3AD203B41FA5}">
                      <a16:colId xmlns:a16="http://schemas.microsoft.com/office/drawing/2014/main" val="20003"/>
                    </a:ext>
                  </a:extLst>
                </a:gridCol>
                <a:gridCol w="1594884">
                  <a:extLst>
                    <a:ext uri="{9D8B030D-6E8A-4147-A177-3AD203B41FA5}">
                      <a16:colId xmlns:a16="http://schemas.microsoft.com/office/drawing/2014/main" val="20004"/>
                    </a:ext>
                  </a:extLst>
                </a:gridCol>
                <a:gridCol w="1195388">
                  <a:extLst>
                    <a:ext uri="{9D8B030D-6E8A-4147-A177-3AD203B41FA5}">
                      <a16:colId xmlns:a16="http://schemas.microsoft.com/office/drawing/2014/main" val="20005"/>
                    </a:ext>
                  </a:extLst>
                </a:gridCol>
              </a:tblGrid>
              <a:tr h="364361">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work.subset1</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423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rgbClr val="000000"/>
                          </a:solidFill>
                          <a:effectLst/>
                          <a:latin typeface="+mn-lt"/>
                        </a:rPr>
                        <a:t>Last_Name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742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0" i="0" u="none" strike="noStrike" kern="1200" cap="none" normalizeH="0" baseline="0" dirty="0">
                        <a:ln>
                          <a:noFill/>
                        </a:ln>
                        <a:solidFill>
                          <a:srgbClr val="000000"/>
                        </a:solidFill>
                        <a:effectLst/>
                        <a:latin typeface="+mn-lt"/>
                        <a:ea typeface="+mn-ea"/>
                        <a:cs typeface="+mn-cs"/>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endParaRPr kumimoji="0" lang="en-US" sz="1800" b="0" i="0" u="none" strike="noStrike" cap="none" normalizeH="0" baseline="0" dirty="0">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0" i="0" u="none" strike="noStrike" cap="none" normalizeH="0" baseline="0" dirty="0">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0" i="0" u="none" strike="noStrike" cap="none" normalizeH="0" baseline="0" dirty="0">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0" i="0" u="none" strike="noStrike" cap="none" normalizeH="0" baseline="0" dirty="0">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0" i="0" u="none" strike="noStrike" cap="none" normalizeH="0" baseline="0" dirty="0">
                        <a:ln>
                          <a:noFill/>
                        </a:ln>
                        <a:solidFill>
                          <a:srgbClr val="000000"/>
                        </a:solidFill>
                        <a:effectLst/>
                        <a:latin typeface="+mn-lt"/>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5" name="Rounded Rectangle 4"/>
          <p:cNvSpPr/>
          <p:nvPr/>
        </p:nvSpPr>
        <p:spPr bwMode="auto">
          <a:xfrm>
            <a:off x="4441595" y="4824573"/>
            <a:ext cx="3124200" cy="381000"/>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2" name="TextBox 1"/>
          <p:cNvSpPr txBox="1"/>
          <p:nvPr/>
        </p:nvSpPr>
        <p:spPr>
          <a:xfrm>
            <a:off x="3376383" y="3840706"/>
            <a:ext cx="1751012" cy="400110"/>
          </a:xfrm>
          <a:prstGeom prst="rect">
            <a:avLst/>
          </a:prstGeom>
          <a:noFill/>
        </p:spPr>
        <p:txBody>
          <a:bodyPr wrap="square" rtlCol="0">
            <a:spAutoFit/>
          </a:bodyPr>
          <a:lstStyle/>
          <a:p>
            <a:pPr algn="ctr"/>
            <a:r>
              <a:rPr lang="en-US" sz="2000" b="1" dirty="0"/>
              <a:t>Sales Title</a:t>
            </a:r>
          </a:p>
        </p:txBody>
      </p:sp>
      <p:sp>
        <p:nvSpPr>
          <p:cNvPr id="16" name="TextBox 15"/>
          <p:cNvSpPr txBox="1"/>
          <p:nvPr/>
        </p:nvSpPr>
        <p:spPr>
          <a:xfrm>
            <a:off x="5355995" y="3840706"/>
            <a:ext cx="1751012" cy="400110"/>
          </a:xfrm>
          <a:prstGeom prst="rect">
            <a:avLst/>
          </a:prstGeom>
          <a:noFill/>
        </p:spPr>
        <p:txBody>
          <a:bodyPr wrap="square" rtlCol="0">
            <a:spAutoFit/>
          </a:bodyPr>
          <a:lstStyle/>
          <a:p>
            <a:pPr algn="ctr"/>
            <a:r>
              <a:rPr lang="en-US" sz="2000" b="1" dirty="0"/>
              <a:t>Date Hired</a:t>
            </a:r>
          </a:p>
        </p:txBody>
      </p:sp>
      <p:pic>
        <p:nvPicPr>
          <p:cNvPr id="1026" name="Picture 2" descr="L:\graphics\arrow_blue_S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422795" y="4111267"/>
            <a:ext cx="701386" cy="7013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L:\graphics\arrow_blue_S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593995" y="4120529"/>
            <a:ext cx="701386" cy="7013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L:\graphics\arrow_sw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3721" y="2527460"/>
            <a:ext cx="800100" cy="4191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custDataLst>
              <p:tags r:id="rId1"/>
            </p:custDataLst>
          </p:nvPr>
        </p:nvSpPr>
        <p:spPr>
          <a:xfrm>
            <a:off x="1662135" y="2200275"/>
            <a:ext cx="1971675" cy="830997"/>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pPr algn="ctr" fontAlgn="auto">
              <a:spcBef>
                <a:spcPts val="0"/>
              </a:spcBef>
              <a:spcAft>
                <a:spcPts val="0"/>
              </a:spcAft>
              <a:defRPr/>
            </a:pPr>
            <a:r>
              <a:rPr lang="en-US" dirty="0">
                <a:solidFill>
                  <a:srgbClr val="000000"/>
                </a:solidFill>
              </a:rPr>
              <a:t>LABEL</a:t>
            </a:r>
          </a:p>
          <a:p>
            <a:pPr algn="ctr" fontAlgn="auto">
              <a:spcBef>
                <a:spcPts val="0"/>
              </a:spcBef>
              <a:spcAft>
                <a:spcPts val="0"/>
              </a:spcAft>
              <a:defRPr/>
            </a:pPr>
            <a:r>
              <a:rPr lang="en-US" sz="2400" dirty="0">
                <a:solidFill>
                  <a:srgbClr val="000000"/>
                </a:solidFill>
              </a:rPr>
              <a:t>statement</a:t>
            </a:r>
          </a:p>
        </p:txBody>
      </p:sp>
    </p:spTree>
    <p:extLst>
      <p:ext uri="{BB962C8B-B14F-4D97-AF65-F5344CB8AC3E}">
        <p14:creationId xmlns:p14="http://schemas.microsoft.com/office/powerpoint/2010/main" val="6574308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dirty="0"/>
              <a:t>Defining Permanent Labels</a:t>
            </a:r>
          </a:p>
        </p:txBody>
      </p:sp>
      <p:sp>
        <p:nvSpPr>
          <p:cNvPr id="82947" name="Rectangle 3"/>
          <p:cNvSpPr>
            <a:spLocks noGrp="1" noChangeArrowheads="1"/>
          </p:cNvSpPr>
          <p:nvPr>
            <p:ph idx="1"/>
          </p:nvPr>
        </p:nvSpPr>
        <p:spPr>
          <a:xfrm>
            <a:off x="685801" y="1071563"/>
            <a:ext cx="7848600" cy="4267200"/>
          </a:xfrm>
        </p:spPr>
        <p:txBody>
          <a:bodyPr/>
          <a:lstStyle/>
          <a:p>
            <a:r>
              <a:rPr lang="en-US" dirty="0"/>
              <a:t>Use a LABEL statement in a DATA step to permanently assign labels to variables. The labels are stored in the descriptor portion of the data set.</a:t>
            </a:r>
          </a:p>
        </p:txBody>
      </p:sp>
      <p:sp>
        <p:nvSpPr>
          <p:cNvPr id="82949" name="Text Box 9"/>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p106d06</a:t>
            </a:r>
          </a:p>
        </p:txBody>
      </p:sp>
      <p:sp>
        <p:nvSpPr>
          <p:cNvPr id="82952" name="Rectangle 13"/>
          <p:cNvSpPr>
            <a:spLocks noChangeArrowheads="1"/>
          </p:cNvSpPr>
          <p:nvPr/>
        </p:nvSpPr>
        <p:spPr bwMode="auto">
          <a:xfrm>
            <a:off x="690563" y="2238161"/>
            <a:ext cx="7772400" cy="3319462"/>
          </a:xfrm>
          <a:prstGeom prst="rect">
            <a:avLst/>
          </a:prstGeom>
          <a:solidFill>
            <a:srgbClr val="FFFFFF"/>
          </a:solidFill>
          <a:ln w="38100">
            <a:solidFill>
              <a:schemeClr val="tx2"/>
            </a:solidFill>
            <a:miter lim="800000"/>
            <a:headEnd/>
            <a:tailEnd/>
          </a:ln>
        </p:spPr>
        <p:txBody>
          <a:bodyPr lIns="88900" tIns="88900" rIns="266700" bIns="88900">
            <a:spAutoFit/>
          </a:bodyPr>
          <a:lstStyle/>
          <a:p>
            <a:pPr>
              <a:lnSpc>
                <a:spcPct val="85000"/>
              </a:lnSpc>
            </a:pPr>
            <a:r>
              <a:rPr lang="en-US" b="1" dirty="0">
                <a:latin typeface="Courier New" pitchFamily="49" charset="0"/>
              </a:rPr>
              <a:t>data work.subset1;</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where Country='AU' and </a:t>
            </a:r>
          </a:p>
          <a:p>
            <a:pPr>
              <a:lnSpc>
                <a:spcPct val="85000"/>
              </a:lnSpc>
            </a:pPr>
            <a:r>
              <a:rPr lang="en-US" b="1" dirty="0">
                <a:latin typeface="Courier New" pitchFamily="49" charset="0"/>
              </a:rPr>
              <a:t>         Job_Title contains 'Rep';</a:t>
            </a:r>
          </a:p>
          <a:p>
            <a:pPr>
              <a:lnSpc>
                <a:spcPct val="85000"/>
              </a:lnSpc>
            </a:pPr>
            <a:r>
              <a:rPr lang="en-US" b="1" dirty="0">
                <a:latin typeface="Courier New" pitchFamily="49" charset="0"/>
              </a:rPr>
              <a:t>   Bonus=Salary*.10;</a:t>
            </a:r>
          </a:p>
          <a:p>
            <a:pPr>
              <a:lnSpc>
                <a:spcPct val="85000"/>
              </a:lnSpc>
            </a:pPr>
            <a:r>
              <a:rPr lang="en-US" b="1" dirty="0">
                <a:latin typeface="Courier New" pitchFamily="49" charset="0"/>
              </a:rPr>
              <a:t>   label Job_Title='Sales Title'</a:t>
            </a:r>
          </a:p>
          <a:p>
            <a:pPr>
              <a:lnSpc>
                <a:spcPct val="85000"/>
              </a:lnSpc>
            </a:pPr>
            <a:r>
              <a:rPr lang="en-US" b="1" dirty="0">
                <a:latin typeface="Courier New" pitchFamily="49" charset="0"/>
              </a:rPr>
              <a:t>	    Hire_Date='Date Hired';</a:t>
            </a:r>
          </a:p>
          <a:p>
            <a:pPr>
              <a:lnSpc>
                <a:spcPct val="85000"/>
              </a:lnSpc>
            </a:pPr>
            <a:r>
              <a:rPr lang="en-US" b="1" dirty="0">
                <a:latin typeface="Courier New" pitchFamily="49" charset="0"/>
              </a:rPr>
              <a:t>   drop Employee_ID Gender Country</a:t>
            </a:r>
            <a:br>
              <a:rPr lang="en-US" b="1" dirty="0">
                <a:latin typeface="Courier New" pitchFamily="49" charset="0"/>
              </a:rPr>
            </a:br>
            <a:r>
              <a:rPr lang="en-US" b="1" dirty="0">
                <a:latin typeface="Courier New" pitchFamily="49" charset="0"/>
              </a:rPr>
              <a:t>        Birth_Date;</a:t>
            </a:r>
          </a:p>
          <a:p>
            <a:pPr>
              <a:lnSpc>
                <a:spcPct val="85000"/>
              </a:lnSpc>
            </a:pPr>
            <a:r>
              <a:rPr lang="en-US" b="1" dirty="0">
                <a:latin typeface="Courier New" pitchFamily="49" charset="0"/>
              </a:rPr>
              <a:t>run;</a:t>
            </a:r>
          </a:p>
        </p:txBody>
      </p:sp>
      <p:sp>
        <p:nvSpPr>
          <p:cNvPr id="82953" name="Rectangle 5"/>
          <p:cNvSpPr>
            <a:spLocks noChangeArrowheads="1"/>
          </p:cNvSpPr>
          <p:nvPr>
            <p:custDataLst>
              <p:tags r:id="rId1"/>
            </p:custDataLst>
          </p:nvPr>
        </p:nvSpPr>
        <p:spPr bwMode="auto">
          <a:xfrm>
            <a:off x="1327150" y="3881223"/>
            <a:ext cx="5294313"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82954" name="Rectangle 6"/>
          <p:cNvSpPr>
            <a:spLocks noChangeArrowheads="1"/>
          </p:cNvSpPr>
          <p:nvPr>
            <p:custDataLst>
              <p:tags r:id="rId2"/>
            </p:custDataLst>
          </p:nvPr>
        </p:nvSpPr>
        <p:spPr bwMode="auto">
          <a:xfrm>
            <a:off x="2424113" y="4192373"/>
            <a:ext cx="4198937"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2" name="TextBox 1"/>
          <p:cNvSpPr txBox="1"/>
          <p:nvPr>
            <p:custDataLst>
              <p:tags r:id="rId3"/>
            </p:custDataLst>
          </p:nvPr>
        </p:nvSpPr>
        <p:spPr>
          <a:xfrm>
            <a:off x="4312920" y="5098523"/>
            <a:ext cx="4206240" cy="918200"/>
          </a:xfrm>
          <a:prstGeom prst="rect">
            <a:avLst/>
          </a:prstGeom>
          <a:solidFill>
            <a:srgbClr val="CDD9EF"/>
          </a:solidFill>
          <a:ln w="28575" cap="flat" cmpd="sng" algn="ctr">
            <a:solidFill>
              <a:srgbClr val="000000"/>
            </a:solidFill>
            <a:prstDash val="solid"/>
            <a:round/>
            <a:headEnd type="none" w="med" len="med"/>
            <a:tailEnd type="none" w="med" len="med"/>
          </a:ln>
          <a:effectLst>
            <a:outerShdw blurRad="50800" dist="107950" dir="2700000" algn="tl" rotWithShape="0">
              <a:prstClr val="black">
                <a:alpha val="40000"/>
              </a:prstClr>
            </a:outerShdw>
          </a:effectLst>
        </p:spPr>
        <p:txBody>
          <a:bodyPr vert="horz" wrap="square" lIns="88900" tIns="88900" rIns="0" bIns="88900" rtlCol="0">
            <a:spAutoFit/>
          </a:bodyPr>
          <a:lstStyle/>
          <a:p>
            <a:r>
              <a:rPr lang="en-US" dirty="0">
                <a:solidFill>
                  <a:srgbClr val="000000"/>
                </a:solidFill>
              </a:rPr>
              <a:t> </a:t>
            </a:r>
            <a:r>
              <a:rPr lang="en-US" b="1" dirty="0">
                <a:solidFill>
                  <a:srgbClr val="000000"/>
                </a:solidFill>
              </a:rPr>
              <a:t>LABEL </a:t>
            </a:r>
            <a:r>
              <a:rPr lang="en-US" i="1" dirty="0">
                <a:solidFill>
                  <a:srgbClr val="000000"/>
                </a:solidFill>
              </a:rPr>
              <a:t>variable</a:t>
            </a:r>
            <a:r>
              <a:rPr lang="en-US" dirty="0">
                <a:solidFill>
                  <a:srgbClr val="000000"/>
                </a:solidFill>
              </a:rPr>
              <a:t>='</a:t>
            </a:r>
            <a:r>
              <a:rPr lang="en-US" i="1" dirty="0">
                <a:solidFill>
                  <a:srgbClr val="000000"/>
                </a:solidFill>
              </a:rPr>
              <a:t>label </a:t>
            </a:r>
            <a:r>
              <a:rPr lang="en-US" dirty="0">
                <a:solidFill>
                  <a:srgbClr val="000000"/>
                </a:solidFill>
              </a:rPr>
              <a:t>' </a:t>
            </a:r>
          </a:p>
          <a:p>
            <a:r>
              <a:rPr lang="en-US" dirty="0">
                <a:solidFill>
                  <a:srgbClr val="000000"/>
                </a:solidFill>
              </a:rPr>
              <a:t>             &lt;</a:t>
            </a:r>
            <a:r>
              <a:rPr lang="en-US" i="1" dirty="0">
                <a:solidFill>
                  <a:srgbClr val="000000"/>
                </a:solidFill>
              </a:rPr>
              <a:t>variable</a:t>
            </a:r>
            <a:r>
              <a:rPr lang="en-US" dirty="0">
                <a:solidFill>
                  <a:srgbClr val="000000"/>
                </a:solidFill>
              </a:rPr>
              <a:t>='</a:t>
            </a:r>
            <a:r>
              <a:rPr lang="en-US" i="1" dirty="0">
                <a:solidFill>
                  <a:srgbClr val="000000"/>
                </a:solidFill>
              </a:rPr>
              <a:t>label </a:t>
            </a:r>
            <a:r>
              <a:rPr lang="en-US" dirty="0">
                <a:solidFill>
                  <a:srgbClr val="000000"/>
                </a:solidFill>
              </a:rPr>
              <a:t>'…&gt;</a:t>
            </a:r>
            <a:r>
              <a:rPr lang="en-US" b="1" dirty="0">
                <a:solidFill>
                  <a:srgbClr val="000000"/>
                </a:solidFill>
              </a:rPr>
              <a:t>;</a:t>
            </a:r>
          </a:p>
        </p:txBody>
      </p:sp>
    </p:spTree>
    <p:extLst>
      <p:ext uri="{BB962C8B-B14F-4D97-AF65-F5344CB8AC3E}">
        <p14:creationId xmlns:p14="http://schemas.microsoft.com/office/powerpoint/2010/main" val="18226623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title"/>
          </p:nvPr>
        </p:nvSpPr>
        <p:spPr/>
        <p:txBody>
          <a:bodyPr/>
          <a:lstStyle/>
          <a:p>
            <a:r>
              <a:rPr lang="en-US" dirty="0"/>
              <a:t>Viewing the Output</a:t>
            </a:r>
          </a:p>
        </p:txBody>
      </p:sp>
      <p:sp>
        <p:nvSpPr>
          <p:cNvPr id="83971" name="Rectangle 4"/>
          <p:cNvSpPr>
            <a:spLocks noGrp="1" noChangeArrowheads="1"/>
          </p:cNvSpPr>
          <p:nvPr>
            <p:ph idx="1"/>
          </p:nvPr>
        </p:nvSpPr>
        <p:spPr/>
        <p:txBody>
          <a:bodyPr/>
          <a:lstStyle/>
          <a:p>
            <a:endParaRPr lang="en-US" dirty="0"/>
          </a:p>
          <a:p>
            <a:pPr marL="117475" lvl="1" indent="0">
              <a:buNone/>
            </a:pPr>
            <a:endParaRPr lang="en-US" dirty="0"/>
          </a:p>
          <a:p>
            <a:pPr marL="117475" lvl="1" indent="0">
              <a:buNone/>
            </a:pPr>
            <a:endParaRPr lang="en-US" dirty="0"/>
          </a:p>
          <a:p>
            <a:pPr marL="0" lvl="1" indent="0">
              <a:buNone/>
            </a:pPr>
            <a:r>
              <a:rPr lang="en-US" dirty="0"/>
              <a:t>Partial PROC CONTENTS Output</a:t>
            </a:r>
          </a:p>
        </p:txBody>
      </p:sp>
      <p:sp>
        <p:nvSpPr>
          <p:cNvPr id="14" name="Slide Number Placeholder 5"/>
          <p:cNvSpPr>
            <a:spLocks noGrp="1"/>
          </p:cNvSpPr>
          <p:nvPr>
            <p:ph type="sldNum" sz="quarter" idx="4294967295"/>
          </p:nvPr>
        </p:nvSpPr>
        <p:spPr>
          <a:xfrm>
            <a:off x="0" y="6770688"/>
            <a:ext cx="98425" cy="87312"/>
          </a:xfrm>
        </p:spPr>
        <p:txBody>
          <a:bodyPr/>
          <a:lstStyle/>
          <a:p>
            <a:fld id="{F125595E-6853-41B9-8F85-11FC8E7404AE}" type="slidenum">
              <a:rPr lang="en-US" smtClean="0"/>
              <a:pPr/>
              <a:t>73</a:t>
            </a:fld>
            <a:endParaRPr lang="en-US" dirty="0"/>
          </a:p>
        </p:txBody>
      </p:sp>
      <p:sp>
        <p:nvSpPr>
          <p:cNvPr id="83973" name="Rectangle 2"/>
          <p:cNvSpPr>
            <a:spLocks noChangeArrowheads="1"/>
          </p:cNvSpPr>
          <p:nvPr/>
        </p:nvSpPr>
        <p:spPr bwMode="auto">
          <a:xfrm>
            <a:off x="704850" y="1136650"/>
            <a:ext cx="6045200"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proc contents data=work.subset1;   </a:t>
            </a:r>
          </a:p>
          <a:p>
            <a:pPr>
              <a:lnSpc>
                <a:spcPct val="85000"/>
              </a:lnSpc>
            </a:pPr>
            <a:r>
              <a:rPr lang="en-US" b="1" dirty="0">
                <a:latin typeface="Courier New" pitchFamily="49" charset="0"/>
              </a:rPr>
              <a:t>run;</a:t>
            </a:r>
          </a:p>
        </p:txBody>
      </p:sp>
      <p:sp>
        <p:nvSpPr>
          <p:cNvPr id="83974" name="Text Box 5"/>
          <p:cNvSpPr txBox="1">
            <a:spLocks noChangeArrowheads="1"/>
          </p:cNvSpPr>
          <p:nvPr/>
        </p:nvSpPr>
        <p:spPr bwMode="auto">
          <a:xfrm>
            <a:off x="1538139" y="4465119"/>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latin typeface="SAS Monospace" pitchFamily="49" charset="0"/>
            </a:endParaRPr>
          </a:p>
        </p:txBody>
      </p:sp>
      <p:sp>
        <p:nvSpPr>
          <p:cNvPr id="83976" name="Text Box 7"/>
          <p:cNvSpPr txBox="1">
            <a:spLocks noChangeArrowheads="1"/>
          </p:cNvSpPr>
          <p:nvPr/>
        </p:nvSpPr>
        <p:spPr bwMode="auto">
          <a:xfrm>
            <a:off x="1538139" y="4465119"/>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latin typeface="Courier New" pitchFamily="49" charset="0"/>
            </a:endParaRPr>
          </a:p>
        </p:txBody>
      </p:sp>
      <p:sp>
        <p:nvSpPr>
          <p:cNvPr id="83977" name="Text Box 8"/>
          <p:cNvSpPr txBox="1">
            <a:spLocks noChangeArrowheads="1"/>
          </p:cNvSpPr>
          <p:nvPr/>
        </p:nvSpPr>
        <p:spPr bwMode="auto">
          <a:xfrm>
            <a:off x="1538139" y="4465119"/>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latin typeface="SAS Monospace" pitchFamily="49" charset="0"/>
            </a:endParaRPr>
          </a:p>
        </p:txBody>
      </p:sp>
      <p:sp>
        <p:nvSpPr>
          <p:cNvPr id="83978" name="Text Box 9"/>
          <p:cNvSpPr txBox="1">
            <a:spLocks noChangeArrowheads="1"/>
          </p:cNvSpPr>
          <p:nvPr/>
        </p:nvSpPr>
        <p:spPr bwMode="auto">
          <a:xfrm>
            <a:off x="1538139" y="4465119"/>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latin typeface="SAS Monospace" pitchFamily="49" charset="0"/>
            </a:endParaRPr>
          </a:p>
        </p:txBody>
      </p:sp>
      <p:sp>
        <p:nvSpPr>
          <p:cNvPr id="83979" name="Text Box 11"/>
          <p:cNvSpPr txBox="1">
            <a:spLocks noChangeArrowheads="1"/>
          </p:cNvSpPr>
          <p:nvPr/>
        </p:nvSpPr>
        <p:spPr bwMode="auto">
          <a:xfrm>
            <a:off x="1538139" y="4465119"/>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latin typeface="SAS Monospace" pitchFamily="49" charset="0"/>
            </a:endParaRPr>
          </a:p>
        </p:txBody>
      </p:sp>
      <p:sp>
        <p:nvSpPr>
          <p:cNvPr id="83980" name="Text Box 13" hidden="1"/>
          <p:cNvSpPr txBox="1">
            <a:spLocks noChangeArrowheads="1"/>
          </p:cNvSpPr>
          <p:nvPr/>
        </p:nvSpPr>
        <p:spPr bwMode="auto">
          <a:xfrm>
            <a:off x="1600200" y="45466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latin typeface="SAS Monospace" pitchFamily="49" charset="0"/>
            </a:endParaRPr>
          </a:p>
        </p:txBody>
      </p:sp>
      <p:sp>
        <p:nvSpPr>
          <p:cNvPr id="83981" name="TextBox 2" hidden="1"/>
          <p:cNvSpPr txBox="1">
            <a:spLocks noChangeArrowheads="1"/>
          </p:cNvSpPr>
          <p:nvPr/>
        </p:nvSpPr>
        <p:spPr bwMode="auto">
          <a:xfrm>
            <a:off x="1600200" y="45466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p>
        </p:txBody>
      </p:sp>
      <p:sp>
        <p:nvSpPr>
          <p:cNvPr id="83982" name="Rectangle 16"/>
          <p:cNvSpPr>
            <a:spLocks noChangeArrowheads="1"/>
          </p:cNvSpPr>
          <p:nvPr/>
        </p:nvSpPr>
        <p:spPr bwMode="auto">
          <a:xfrm>
            <a:off x="704850" y="2772180"/>
            <a:ext cx="6044184" cy="2641600"/>
          </a:xfrm>
          <a:prstGeom prst="rect">
            <a:avLst/>
          </a:prstGeom>
          <a:solidFill>
            <a:srgbClr val="FFFFFF"/>
          </a:solidFill>
          <a:ln w="38100">
            <a:solidFill>
              <a:schemeClr val="tx2"/>
            </a:solidFill>
            <a:miter lim="800000"/>
            <a:headEnd/>
            <a:tailEnd/>
          </a:ln>
        </p:spPr>
        <p:txBody>
          <a:bodyPr lIns="88900" tIns="88900" rIns="88900" bIns="88900">
            <a:spAutoFit/>
          </a:bodyPr>
          <a:lstStyle/>
          <a:p>
            <a:r>
              <a:rPr lang="en-US" sz="1600" b="1" dirty="0">
                <a:solidFill>
                  <a:srgbClr val="000000"/>
                </a:solidFill>
                <a:latin typeface="SAS Monospace" pitchFamily="49" charset="0"/>
              </a:rPr>
              <a:t>  Alphabetic List of Variables and Attributes</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    Variable      Type    Len    Label</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6    Bonus         Num       8</a:t>
            </a:r>
          </a:p>
          <a:p>
            <a:r>
              <a:rPr lang="en-US" sz="1600" b="1" dirty="0">
                <a:solidFill>
                  <a:srgbClr val="000000"/>
                </a:solidFill>
                <a:latin typeface="SAS Monospace" pitchFamily="49" charset="0"/>
              </a:rPr>
              <a:t> 1    First_Name    Char     12</a:t>
            </a:r>
          </a:p>
          <a:p>
            <a:r>
              <a:rPr lang="en-US" sz="1600" b="1" dirty="0">
                <a:solidFill>
                  <a:srgbClr val="000000"/>
                </a:solidFill>
                <a:latin typeface="SAS Monospace" pitchFamily="49" charset="0"/>
              </a:rPr>
              <a:t> 5    Hire_Date     Num       8    Date Hired</a:t>
            </a:r>
          </a:p>
          <a:p>
            <a:r>
              <a:rPr lang="en-US" sz="1600" b="1" dirty="0">
                <a:solidFill>
                  <a:srgbClr val="000000"/>
                </a:solidFill>
                <a:latin typeface="SAS Monospace" pitchFamily="49" charset="0"/>
              </a:rPr>
              <a:t> 4    Job_Title     Char     25    Sales Title</a:t>
            </a:r>
          </a:p>
          <a:p>
            <a:r>
              <a:rPr lang="en-US" sz="1600" b="1" dirty="0">
                <a:solidFill>
                  <a:srgbClr val="000000"/>
                </a:solidFill>
                <a:latin typeface="SAS Monospace" pitchFamily="49" charset="0"/>
              </a:rPr>
              <a:t> 2    Last_Name     Char     18</a:t>
            </a:r>
          </a:p>
          <a:p>
            <a:r>
              <a:rPr lang="en-US" sz="1600" b="1" dirty="0">
                <a:solidFill>
                  <a:srgbClr val="000000"/>
                </a:solidFill>
                <a:latin typeface="SAS Monospace" pitchFamily="49" charset="0"/>
              </a:rPr>
              <a:t> 3    Salary        Num       8</a:t>
            </a:r>
          </a:p>
        </p:txBody>
      </p:sp>
      <p:sp>
        <p:nvSpPr>
          <p:cNvPr id="83983" name="AutoShape 15"/>
          <p:cNvSpPr>
            <a:spLocks noChangeArrowheads="1"/>
          </p:cNvSpPr>
          <p:nvPr/>
        </p:nvSpPr>
        <p:spPr bwMode="auto">
          <a:xfrm>
            <a:off x="4909325" y="3188105"/>
            <a:ext cx="1522413" cy="2149475"/>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18" name="Text Box 9"/>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p106d06</a:t>
            </a:r>
          </a:p>
        </p:txBody>
      </p:sp>
    </p:spTree>
    <p:extLst>
      <p:ext uri="{BB962C8B-B14F-4D97-AF65-F5344CB8AC3E}">
        <p14:creationId xmlns:p14="http://schemas.microsoft.com/office/powerpoint/2010/main" val="15497810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en-US" dirty="0"/>
              <a:t>Viewing the Output: Displaying Labels </a:t>
            </a:r>
          </a:p>
        </p:txBody>
      </p:sp>
      <p:sp>
        <p:nvSpPr>
          <p:cNvPr id="84996" name="Rectangle 3"/>
          <p:cNvSpPr>
            <a:spLocks noGrp="1" noChangeArrowheads="1"/>
          </p:cNvSpPr>
          <p:nvPr>
            <p:ph idx="1"/>
          </p:nvPr>
        </p:nvSpPr>
        <p:spPr>
          <a:xfrm>
            <a:off x="685800" y="1074739"/>
            <a:ext cx="7848600" cy="1049150"/>
          </a:xfrm>
        </p:spPr>
        <p:txBody>
          <a:bodyPr/>
          <a:lstStyle/>
          <a:p>
            <a:r>
              <a:rPr lang="en-US" dirty="0"/>
              <a:t>To use labels in the PRINT procedure, use the LABEL option in the PROC PRINT statement.</a:t>
            </a:r>
          </a:p>
        </p:txBody>
      </p:sp>
      <p:sp>
        <p:nvSpPr>
          <p:cNvPr id="84998" name="Rectangle 5"/>
          <p:cNvSpPr>
            <a:spLocks noChangeArrowheads="1"/>
          </p:cNvSpPr>
          <p:nvPr/>
        </p:nvSpPr>
        <p:spPr bwMode="auto">
          <a:xfrm>
            <a:off x="687162" y="2103120"/>
            <a:ext cx="6594475"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proc print data=work.subset1 label;   </a:t>
            </a:r>
          </a:p>
          <a:p>
            <a:pPr>
              <a:lnSpc>
                <a:spcPct val="85000"/>
              </a:lnSpc>
            </a:pPr>
            <a:r>
              <a:rPr lang="en-US" b="1" dirty="0">
                <a:latin typeface="Courier New" pitchFamily="49" charset="0"/>
              </a:rPr>
              <a:t>run;</a:t>
            </a:r>
          </a:p>
        </p:txBody>
      </p:sp>
      <p:sp>
        <p:nvSpPr>
          <p:cNvPr id="84999" name="Rectangle 6"/>
          <p:cNvSpPr>
            <a:spLocks noChangeArrowheads="1"/>
          </p:cNvSpPr>
          <p:nvPr/>
        </p:nvSpPr>
        <p:spPr bwMode="auto">
          <a:xfrm>
            <a:off x="267714" y="3178272"/>
            <a:ext cx="48895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buClr>
                <a:schemeClr val="tx1"/>
              </a:buClr>
              <a:buFont typeface="Monotype Sorts" pitchFamily="2" charset="2"/>
              <a:buNone/>
            </a:pPr>
            <a:r>
              <a:rPr lang="en-US" dirty="0"/>
              <a:t>Partial PROC PRINT Output</a:t>
            </a:r>
          </a:p>
        </p:txBody>
      </p:sp>
      <p:sp>
        <p:nvSpPr>
          <p:cNvPr id="84994" name="Rectangle 21"/>
          <p:cNvSpPr>
            <a:spLocks noChangeArrowheads="1"/>
          </p:cNvSpPr>
          <p:nvPr/>
        </p:nvSpPr>
        <p:spPr bwMode="auto">
          <a:xfrm>
            <a:off x="267714" y="3591570"/>
            <a:ext cx="8595360" cy="2147888"/>
          </a:xfrm>
          <a:prstGeom prst="rect">
            <a:avLst/>
          </a:prstGeom>
          <a:solidFill>
            <a:srgbClr val="FFFFFF"/>
          </a:solidFill>
          <a:ln w="38100">
            <a:solidFill>
              <a:schemeClr val="tx2"/>
            </a:solidFill>
            <a:miter lim="800000"/>
            <a:headEnd/>
            <a:tailEnd/>
          </a:ln>
        </p:spPr>
        <p:txBody>
          <a:bodyPr wrap="none" lIns="88900" tIns="88900" rIns="0" bIns="88900">
            <a:spAutoFit/>
          </a:bodyPr>
          <a:lstStyle/>
          <a:p>
            <a:r>
              <a:rPr lang="en-US" sz="1600" b="1" dirty="0">
                <a:solidFill>
                  <a:srgbClr val="000000"/>
                </a:solidFill>
                <a:latin typeface="SAS Monospace" pitchFamily="49" charset="0"/>
              </a:rPr>
              <a:t>     First_                                            Date</a:t>
            </a:r>
          </a:p>
          <a:p>
            <a:r>
              <a:rPr lang="en-US" sz="1600" b="1" dirty="0">
                <a:solidFill>
                  <a:srgbClr val="000000"/>
                </a:solidFill>
                <a:latin typeface="SAS Monospace" pitchFamily="49" charset="0"/>
              </a:rPr>
              <a:t>Obs  Name       Last_Name    Salary   Sales Title     Hired     Bonus</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  Irenie     Elvish        26600   Sales Rep. II    6575    2660.0</a:t>
            </a:r>
          </a:p>
          <a:p>
            <a:r>
              <a:rPr lang="en-US" sz="1600" b="1" dirty="0">
                <a:solidFill>
                  <a:srgbClr val="000000"/>
                </a:solidFill>
                <a:latin typeface="SAS Monospace" pitchFamily="49" charset="0"/>
              </a:rPr>
              <a:t>  2  Christina  Ngan          27475   Sales Rep. II    8217    2747.5</a:t>
            </a:r>
          </a:p>
          <a:p>
            <a:r>
              <a:rPr lang="en-US" sz="1600" b="1" dirty="0">
                <a:solidFill>
                  <a:srgbClr val="000000"/>
                </a:solidFill>
                <a:latin typeface="SAS Monospace" pitchFamily="49" charset="0"/>
              </a:rPr>
              <a:t>  3  Kimiko     Hotstone      26190   Sales Rep. I    10866    2619.0</a:t>
            </a:r>
          </a:p>
          <a:p>
            <a:r>
              <a:rPr lang="en-US" sz="1600" b="1" dirty="0">
                <a:solidFill>
                  <a:srgbClr val="000000"/>
                </a:solidFill>
                <a:latin typeface="SAS Monospace" pitchFamily="49" charset="0"/>
              </a:rPr>
              <a:t>  4  Lucian     Daymond       26480   Sales Rep. I     8460    2648.0</a:t>
            </a:r>
          </a:p>
          <a:p>
            <a:r>
              <a:rPr lang="en-US" sz="1600" b="1" dirty="0">
                <a:solidFill>
                  <a:srgbClr val="000000"/>
                </a:solidFill>
                <a:latin typeface="SAS Monospace" pitchFamily="49" charset="0"/>
              </a:rPr>
              <a:t>  5  Fong       Hofmeister    32040   Sales Rep. IV    8460    3204.0</a:t>
            </a:r>
          </a:p>
        </p:txBody>
      </p:sp>
      <p:sp>
        <p:nvSpPr>
          <p:cNvPr id="85008" name="AutoShape 15"/>
          <p:cNvSpPr>
            <a:spLocks noChangeArrowheads="1"/>
          </p:cNvSpPr>
          <p:nvPr/>
        </p:nvSpPr>
        <p:spPr bwMode="auto">
          <a:xfrm>
            <a:off x="4879401" y="3698832"/>
            <a:ext cx="1492250" cy="460375"/>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85009" name="Rectangle 16"/>
          <p:cNvSpPr>
            <a:spLocks noChangeArrowheads="1"/>
          </p:cNvSpPr>
          <p:nvPr>
            <p:custDataLst>
              <p:tags r:id="rId1"/>
            </p:custDataLst>
          </p:nvPr>
        </p:nvSpPr>
        <p:spPr bwMode="auto">
          <a:xfrm>
            <a:off x="6064836" y="2129426"/>
            <a:ext cx="9382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1" name="Text Box 9"/>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p106d06</a:t>
            </a:r>
          </a:p>
        </p:txBody>
      </p:sp>
      <p:sp>
        <p:nvSpPr>
          <p:cNvPr id="13" name="AutoShape 14"/>
          <p:cNvSpPr>
            <a:spLocks noChangeArrowheads="1"/>
          </p:cNvSpPr>
          <p:nvPr/>
        </p:nvSpPr>
        <p:spPr bwMode="auto">
          <a:xfrm>
            <a:off x="6758607" y="3652994"/>
            <a:ext cx="853288" cy="495300"/>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Tree>
    <p:extLst>
      <p:ext uri="{BB962C8B-B14F-4D97-AF65-F5344CB8AC3E}">
        <p14:creationId xmlns:p14="http://schemas.microsoft.com/office/powerpoint/2010/main" val="15230213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r>
              <a:rPr lang="en-US" dirty="0"/>
              <a:t>Viewing the Output: Splitting Labels </a:t>
            </a:r>
          </a:p>
        </p:txBody>
      </p:sp>
      <p:sp>
        <p:nvSpPr>
          <p:cNvPr id="84996" name="Rectangle 3"/>
          <p:cNvSpPr>
            <a:spLocks noGrp="1" noChangeArrowheads="1"/>
          </p:cNvSpPr>
          <p:nvPr>
            <p:ph idx="1"/>
          </p:nvPr>
        </p:nvSpPr>
        <p:spPr/>
        <p:txBody>
          <a:bodyPr/>
          <a:lstStyle/>
          <a:p>
            <a:pPr>
              <a:spcBef>
                <a:spcPct val="0"/>
              </a:spcBef>
              <a:buClrTx/>
            </a:pPr>
            <a:r>
              <a:rPr lang="en-US" dirty="0"/>
              <a:t>Use the PROC PRINT SPLIT= option to split labels across lines based on a split character.</a:t>
            </a:r>
          </a:p>
          <a:p>
            <a:pPr marL="0" indent="0" eaLnBrk="1" hangingPunct="1"/>
            <a:endParaRPr lang="en-US" dirty="0"/>
          </a:p>
        </p:txBody>
      </p:sp>
      <p:sp>
        <p:nvSpPr>
          <p:cNvPr id="84998" name="Rectangle 5"/>
          <p:cNvSpPr>
            <a:spLocks noChangeArrowheads="1"/>
          </p:cNvSpPr>
          <p:nvPr/>
        </p:nvSpPr>
        <p:spPr bwMode="auto">
          <a:xfrm>
            <a:off x="685800" y="2103120"/>
            <a:ext cx="7508875" cy="730456"/>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b="1" dirty="0">
                <a:latin typeface="Courier New" pitchFamily="49" charset="0"/>
              </a:rPr>
              <a:t>proc print data=work.subset1 split=' ';   </a:t>
            </a:r>
          </a:p>
          <a:p>
            <a:pPr>
              <a:lnSpc>
                <a:spcPct val="85000"/>
              </a:lnSpc>
            </a:pPr>
            <a:r>
              <a:rPr lang="en-US" b="1" dirty="0">
                <a:latin typeface="Courier New" pitchFamily="49" charset="0"/>
              </a:rPr>
              <a:t>run;</a:t>
            </a:r>
          </a:p>
        </p:txBody>
      </p:sp>
      <p:sp>
        <p:nvSpPr>
          <p:cNvPr id="20" name="Rectangle 21"/>
          <p:cNvSpPr>
            <a:spLocks noChangeArrowheads="1"/>
          </p:cNvSpPr>
          <p:nvPr/>
        </p:nvSpPr>
        <p:spPr bwMode="auto">
          <a:xfrm>
            <a:off x="265176" y="3593592"/>
            <a:ext cx="8595360" cy="2147888"/>
          </a:xfrm>
          <a:prstGeom prst="rect">
            <a:avLst/>
          </a:prstGeom>
          <a:solidFill>
            <a:srgbClr val="FFFFFF"/>
          </a:solidFill>
          <a:ln w="38100">
            <a:solidFill>
              <a:schemeClr val="tx2"/>
            </a:solidFill>
            <a:miter lim="800000"/>
            <a:headEnd/>
            <a:tailEnd/>
          </a:ln>
        </p:spPr>
        <p:txBody>
          <a:bodyPr wrap="none" lIns="88900" tIns="88900" rIns="0" bIns="88900">
            <a:spAutoFit/>
          </a:bodyPr>
          <a:lstStyle/>
          <a:p>
            <a:r>
              <a:rPr lang="en-US" sz="1600" b="1" dirty="0">
                <a:solidFill>
                  <a:srgbClr val="000000"/>
                </a:solidFill>
                <a:latin typeface="SAS Monospace" pitchFamily="49" charset="0"/>
              </a:rPr>
              <a:t>     First_                             Sales          Date</a:t>
            </a:r>
          </a:p>
          <a:p>
            <a:r>
              <a:rPr lang="en-US" sz="1600" b="1" dirty="0">
                <a:solidFill>
                  <a:srgbClr val="000000"/>
                </a:solidFill>
                <a:latin typeface="SAS Monospace" pitchFamily="49" charset="0"/>
              </a:rPr>
              <a:t>Obs  Name       Last_Name    Salary     Title         Hired     Bonus</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  Irenie     Elvish        26600   Sales Rep. II    6575    2660.0</a:t>
            </a:r>
          </a:p>
          <a:p>
            <a:r>
              <a:rPr lang="en-US" sz="1600" b="1" dirty="0">
                <a:solidFill>
                  <a:srgbClr val="000000"/>
                </a:solidFill>
                <a:latin typeface="SAS Monospace" pitchFamily="49" charset="0"/>
              </a:rPr>
              <a:t>  2  Christina  Ngan          27475   Sales Rep. II    8217    2747.5</a:t>
            </a:r>
          </a:p>
          <a:p>
            <a:r>
              <a:rPr lang="en-US" sz="1600" b="1" dirty="0">
                <a:solidFill>
                  <a:srgbClr val="000000"/>
                </a:solidFill>
                <a:latin typeface="SAS Monospace" pitchFamily="49" charset="0"/>
              </a:rPr>
              <a:t>  3  Kimiko     Hotstone      26190   Sales Rep. I    10866    2619.0</a:t>
            </a:r>
          </a:p>
          <a:p>
            <a:r>
              <a:rPr lang="en-US" sz="1600" b="1" dirty="0">
                <a:solidFill>
                  <a:srgbClr val="000000"/>
                </a:solidFill>
                <a:latin typeface="SAS Monospace" pitchFamily="49" charset="0"/>
              </a:rPr>
              <a:t>  4  Lucian     Daymond       26480   Sales Rep. I     8460    2648.0</a:t>
            </a:r>
          </a:p>
          <a:p>
            <a:r>
              <a:rPr lang="en-US" sz="1600" b="1" dirty="0">
                <a:solidFill>
                  <a:srgbClr val="000000"/>
                </a:solidFill>
                <a:latin typeface="SAS Monospace" pitchFamily="49" charset="0"/>
              </a:rPr>
              <a:t>  5  Fong       Hofmeister    32040   Sales Rep. IV    8460    3204.0</a:t>
            </a:r>
          </a:p>
        </p:txBody>
      </p:sp>
      <p:sp>
        <p:nvSpPr>
          <p:cNvPr id="29" name="AutoShape 15"/>
          <p:cNvSpPr>
            <a:spLocks noChangeArrowheads="1"/>
          </p:cNvSpPr>
          <p:nvPr/>
        </p:nvSpPr>
        <p:spPr bwMode="auto">
          <a:xfrm>
            <a:off x="4922960" y="3652994"/>
            <a:ext cx="1130300" cy="485775"/>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28" name="Text Box 9"/>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p106d06</a:t>
            </a:r>
          </a:p>
        </p:txBody>
      </p:sp>
      <p:sp>
        <p:nvSpPr>
          <p:cNvPr id="2" name="Rectangle 1"/>
          <p:cNvSpPr/>
          <p:nvPr>
            <p:custDataLst>
              <p:tags r:id="rId1"/>
            </p:custDataLst>
          </p:nvPr>
        </p:nvSpPr>
        <p:spPr bwMode="auto">
          <a:xfrm>
            <a:off x="6087022" y="2146172"/>
            <a:ext cx="165528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2" name="AutoShape 14"/>
          <p:cNvSpPr>
            <a:spLocks noChangeArrowheads="1"/>
          </p:cNvSpPr>
          <p:nvPr/>
        </p:nvSpPr>
        <p:spPr bwMode="auto">
          <a:xfrm>
            <a:off x="6758607" y="3652994"/>
            <a:ext cx="853288" cy="495300"/>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33" name="Rectangle 6"/>
          <p:cNvSpPr>
            <a:spLocks noChangeArrowheads="1"/>
          </p:cNvSpPr>
          <p:nvPr/>
        </p:nvSpPr>
        <p:spPr bwMode="auto">
          <a:xfrm>
            <a:off x="267714" y="3178272"/>
            <a:ext cx="48895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buClr>
                <a:schemeClr val="tx1"/>
              </a:buClr>
              <a:buFont typeface="Monotype Sorts" pitchFamily="2" charset="2"/>
              <a:buNone/>
            </a:pPr>
            <a:r>
              <a:rPr lang="en-US" dirty="0"/>
              <a:t>Partial PROC PRINT Output</a:t>
            </a:r>
          </a:p>
        </p:txBody>
      </p:sp>
    </p:spTree>
    <p:extLst>
      <p:ext uri="{BB962C8B-B14F-4D97-AF65-F5344CB8AC3E}">
        <p14:creationId xmlns:p14="http://schemas.microsoft.com/office/powerpoint/2010/main" val="7088299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6.05 Short Answer Poll</a:t>
            </a:r>
          </a:p>
        </p:txBody>
      </p:sp>
      <p:sp>
        <p:nvSpPr>
          <p:cNvPr id="3075" name="Rectangle 5"/>
          <p:cNvSpPr>
            <a:spLocks noGrp="1" noChangeArrowheads="1"/>
          </p:cNvSpPr>
          <p:nvPr>
            <p:ph idx="1"/>
          </p:nvPr>
        </p:nvSpPr>
        <p:spPr>
          <a:xfrm>
            <a:off x="685799" y="1074739"/>
            <a:ext cx="7848601" cy="1516062"/>
          </a:xfrm>
        </p:spPr>
        <p:txBody>
          <a:bodyPr/>
          <a:lstStyle/>
          <a:p>
            <a:r>
              <a:rPr lang="en-US" dirty="0"/>
              <a:t>What column heading is displayed for </a:t>
            </a:r>
            <a:r>
              <a:rPr lang="en-US" b="1" dirty="0" err="1"/>
              <a:t>Job_Title</a:t>
            </a:r>
            <a:r>
              <a:rPr lang="en-US" dirty="0"/>
              <a:t> </a:t>
            </a:r>
            <a:br>
              <a:rPr lang="en-US" dirty="0"/>
            </a:br>
            <a:r>
              <a:rPr lang="en-US" dirty="0"/>
              <a:t>in the program below?</a:t>
            </a:r>
          </a:p>
        </p:txBody>
      </p:sp>
      <p:sp>
        <p:nvSpPr>
          <p:cNvPr id="4" name="Rectangle 5"/>
          <p:cNvSpPr>
            <a:spLocks noChangeArrowheads="1"/>
          </p:cNvSpPr>
          <p:nvPr/>
        </p:nvSpPr>
        <p:spPr bwMode="auto">
          <a:xfrm>
            <a:off x="679450" y="1974850"/>
            <a:ext cx="7772400" cy="3632200"/>
          </a:xfrm>
          <a:prstGeom prst="rect">
            <a:avLst/>
          </a:prstGeom>
          <a:solidFill>
            <a:srgbClr val="FFFFFF"/>
          </a:solidFill>
          <a:ln w="38100">
            <a:solidFill>
              <a:schemeClr val="tx2"/>
            </a:solidFill>
            <a:miter lim="800000"/>
            <a:headEnd/>
            <a:tailEnd/>
          </a:ln>
        </p:spPr>
        <p:txBody>
          <a:bodyPr wrap="square" lIns="88900" tIns="88900" rIns="266700" bIns="88900">
            <a:spAutoFit/>
          </a:bodyPr>
          <a:lstStyle/>
          <a:p>
            <a:pPr>
              <a:lnSpc>
                <a:spcPct val="85000"/>
              </a:lnSpc>
            </a:pPr>
            <a:r>
              <a:rPr lang="en-US" b="1" dirty="0">
                <a:latin typeface="Courier New" pitchFamily="49" charset="0"/>
              </a:rPr>
              <a:t>data work.us;</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where Country='US'; </a:t>
            </a:r>
          </a:p>
          <a:p>
            <a:pPr>
              <a:lnSpc>
                <a:spcPct val="85000"/>
              </a:lnSpc>
            </a:pPr>
            <a:r>
              <a:rPr lang="en-US" b="1" dirty="0">
                <a:latin typeface="Courier New" pitchFamily="49" charset="0"/>
              </a:rPr>
              <a:t>   Bonus=Salary*.10;</a:t>
            </a:r>
          </a:p>
          <a:p>
            <a:pPr>
              <a:lnSpc>
                <a:spcPct val="85000"/>
              </a:lnSpc>
            </a:pPr>
            <a:r>
              <a:rPr lang="en-US" b="1" dirty="0">
                <a:latin typeface="Courier New" pitchFamily="49" charset="0"/>
              </a:rPr>
              <a:t>   label Job_Title='Sales Title';</a:t>
            </a:r>
          </a:p>
          <a:p>
            <a:pPr>
              <a:lnSpc>
                <a:spcPct val="85000"/>
              </a:lnSpc>
            </a:pPr>
            <a:r>
              <a:rPr lang="en-US" b="1" dirty="0">
                <a:latin typeface="Courier New" pitchFamily="49" charset="0"/>
              </a:rPr>
              <a:t>   drop Employee_ID Gender Country</a:t>
            </a:r>
            <a:br>
              <a:rPr lang="en-US" b="1" dirty="0">
                <a:latin typeface="Courier New" pitchFamily="49" charset="0"/>
              </a:rPr>
            </a:br>
            <a:r>
              <a:rPr lang="en-US" b="1" dirty="0">
                <a:latin typeface="Courier New" pitchFamily="49" charset="0"/>
              </a:rPr>
              <a:t>        Birth_Date;</a:t>
            </a:r>
          </a:p>
          <a:p>
            <a:pPr>
              <a:lnSpc>
                <a:spcPct val="85000"/>
              </a:lnSpc>
            </a:pPr>
            <a:r>
              <a:rPr lang="en-US" b="1" dirty="0">
                <a:latin typeface="Courier New" pitchFamily="49" charset="0"/>
              </a:rPr>
              <a:t>run;</a:t>
            </a:r>
          </a:p>
          <a:p>
            <a:pPr>
              <a:lnSpc>
                <a:spcPct val="85000"/>
              </a:lnSpc>
            </a:pPr>
            <a:r>
              <a:rPr lang="en-US" b="1" dirty="0">
                <a:latin typeface="Courier New" pitchFamily="49" charset="0"/>
              </a:rPr>
              <a:t>proc print data=work.us label;</a:t>
            </a:r>
          </a:p>
          <a:p>
            <a:pPr>
              <a:lnSpc>
                <a:spcPct val="85000"/>
              </a:lnSpc>
            </a:pPr>
            <a:r>
              <a:rPr lang="en-US" b="1" dirty="0">
                <a:latin typeface="Courier New" pitchFamily="49" charset="0"/>
              </a:rPr>
              <a:t>   label Job_Title='Title';</a:t>
            </a:r>
          </a:p>
          <a:p>
            <a:pPr>
              <a:lnSpc>
                <a:spcPct val="85000"/>
              </a:lnSpc>
            </a:pPr>
            <a:r>
              <a:rPr lang="en-US" b="1" dirty="0">
                <a:latin typeface="Courier New" pitchFamily="49" charset="0"/>
              </a:rPr>
              <a:t>run;</a:t>
            </a:r>
          </a:p>
        </p:txBody>
      </p:sp>
      <p:sp>
        <p:nvSpPr>
          <p:cNvPr id="5" name="Program Name"/>
          <p:cNvSpPr txBox="1"/>
          <p:nvPr/>
        </p:nvSpPr>
        <p:spPr>
          <a:xfrm>
            <a:off x="7943850" y="6324600"/>
            <a:ext cx="992579" cy="338554"/>
          </a:xfrm>
          <a:prstGeom prst="rect">
            <a:avLst/>
          </a:prstGeom>
          <a:noFill/>
        </p:spPr>
        <p:txBody>
          <a:bodyPr vert="horz" wrap="none" rtlCol="0">
            <a:spAutoFit/>
          </a:bodyPr>
          <a:lstStyle/>
          <a:p>
            <a:pPr algn="r"/>
            <a:r>
              <a:rPr lang="en-US" sz="1600" b="1" dirty="0"/>
              <a:t>p106a05</a:t>
            </a: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6.05 Short Answer Poll – Correct Answer</a:t>
            </a:r>
          </a:p>
        </p:txBody>
      </p:sp>
      <p:sp>
        <p:nvSpPr>
          <p:cNvPr id="3075" name="Rectangle 5"/>
          <p:cNvSpPr>
            <a:spLocks noGrp="1" noChangeArrowheads="1"/>
          </p:cNvSpPr>
          <p:nvPr>
            <p:ph idx="1"/>
          </p:nvPr>
        </p:nvSpPr>
        <p:spPr>
          <a:xfrm>
            <a:off x="685800" y="1074738"/>
            <a:ext cx="7848600" cy="5478462"/>
          </a:xfrm>
        </p:spPr>
        <p:txBody>
          <a:bodyPr/>
          <a:lstStyle/>
          <a:p>
            <a:r>
              <a:rPr lang="en-US" dirty="0"/>
              <a:t>What column heading is displayed for </a:t>
            </a:r>
            <a:r>
              <a:rPr lang="en-US" b="1" dirty="0" err="1"/>
              <a:t>Job_Title</a:t>
            </a:r>
            <a:r>
              <a:rPr lang="en-US" dirty="0"/>
              <a:t> </a:t>
            </a:r>
            <a:br>
              <a:rPr lang="en-US" dirty="0"/>
            </a:br>
            <a:r>
              <a:rPr lang="en-US" dirty="0"/>
              <a:t>in the program below?</a:t>
            </a:r>
          </a:p>
          <a:p>
            <a:endParaRPr lang="en-US" sz="20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The column heading is Title. Labels and formats in PROC steps override permanent labels and formats.</a:t>
            </a:r>
          </a:p>
        </p:txBody>
      </p:sp>
      <p:sp>
        <p:nvSpPr>
          <p:cNvPr id="4" name="Rectangle 5"/>
          <p:cNvSpPr>
            <a:spLocks noChangeArrowheads="1"/>
          </p:cNvSpPr>
          <p:nvPr/>
        </p:nvSpPr>
        <p:spPr bwMode="auto">
          <a:xfrm>
            <a:off x="679450" y="1974850"/>
            <a:ext cx="7772400" cy="3632200"/>
          </a:xfrm>
          <a:prstGeom prst="rect">
            <a:avLst/>
          </a:prstGeom>
          <a:solidFill>
            <a:srgbClr val="FFFFFF"/>
          </a:solidFill>
          <a:ln w="38100">
            <a:solidFill>
              <a:schemeClr val="tx2"/>
            </a:solidFill>
            <a:miter lim="800000"/>
            <a:headEnd/>
            <a:tailEnd/>
          </a:ln>
        </p:spPr>
        <p:txBody>
          <a:bodyPr wrap="square" lIns="88900" tIns="88900" rIns="266700" bIns="88900">
            <a:spAutoFit/>
          </a:bodyPr>
          <a:lstStyle/>
          <a:p>
            <a:pPr>
              <a:lnSpc>
                <a:spcPct val="85000"/>
              </a:lnSpc>
            </a:pPr>
            <a:r>
              <a:rPr lang="en-US" b="1" dirty="0">
                <a:latin typeface="Courier New" pitchFamily="49" charset="0"/>
              </a:rPr>
              <a:t>data work.us;</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where Country='US'; </a:t>
            </a:r>
          </a:p>
          <a:p>
            <a:pPr>
              <a:lnSpc>
                <a:spcPct val="85000"/>
              </a:lnSpc>
            </a:pPr>
            <a:r>
              <a:rPr lang="en-US" b="1" dirty="0">
                <a:latin typeface="Courier New" pitchFamily="49" charset="0"/>
              </a:rPr>
              <a:t>   Bonus=Salary*.10;</a:t>
            </a:r>
          </a:p>
          <a:p>
            <a:pPr>
              <a:lnSpc>
                <a:spcPct val="85000"/>
              </a:lnSpc>
            </a:pPr>
            <a:r>
              <a:rPr lang="en-US" b="1" dirty="0">
                <a:latin typeface="Courier New" pitchFamily="49" charset="0"/>
              </a:rPr>
              <a:t>   label Job_Title='Sales Title';</a:t>
            </a:r>
          </a:p>
          <a:p>
            <a:pPr>
              <a:lnSpc>
                <a:spcPct val="85000"/>
              </a:lnSpc>
            </a:pPr>
            <a:r>
              <a:rPr lang="en-US" b="1" dirty="0">
                <a:latin typeface="Courier New" pitchFamily="49" charset="0"/>
              </a:rPr>
              <a:t>   drop Employee_ID Gender Country</a:t>
            </a:r>
            <a:br>
              <a:rPr lang="en-US" b="1" dirty="0">
                <a:latin typeface="Courier New" pitchFamily="49" charset="0"/>
              </a:rPr>
            </a:br>
            <a:r>
              <a:rPr lang="en-US" b="1" dirty="0">
                <a:latin typeface="Courier New" pitchFamily="49" charset="0"/>
              </a:rPr>
              <a:t>        Birth_Date;</a:t>
            </a:r>
          </a:p>
          <a:p>
            <a:pPr>
              <a:lnSpc>
                <a:spcPct val="85000"/>
              </a:lnSpc>
            </a:pPr>
            <a:r>
              <a:rPr lang="en-US" b="1" dirty="0">
                <a:latin typeface="Courier New" pitchFamily="49" charset="0"/>
              </a:rPr>
              <a:t>run;</a:t>
            </a:r>
          </a:p>
          <a:p>
            <a:pPr>
              <a:lnSpc>
                <a:spcPct val="85000"/>
              </a:lnSpc>
            </a:pPr>
            <a:r>
              <a:rPr lang="en-US" b="1" dirty="0">
                <a:latin typeface="Courier New" pitchFamily="49" charset="0"/>
              </a:rPr>
              <a:t>proc print data=work.us label;</a:t>
            </a:r>
          </a:p>
          <a:p>
            <a:pPr>
              <a:lnSpc>
                <a:spcPct val="85000"/>
              </a:lnSpc>
            </a:pPr>
            <a:r>
              <a:rPr lang="en-US" b="1" dirty="0">
                <a:latin typeface="Courier New" pitchFamily="49" charset="0"/>
              </a:rPr>
              <a:t>   label Job_Title='Title';</a:t>
            </a:r>
          </a:p>
          <a:p>
            <a:pPr>
              <a:lnSpc>
                <a:spcPct val="85000"/>
              </a:lnSpc>
            </a:pPr>
            <a:r>
              <a:rPr lang="en-US" b="1" dirty="0">
                <a:latin typeface="Courier New" pitchFamily="49" charset="0"/>
              </a:rPr>
              <a:t>run;</a:t>
            </a:r>
          </a:p>
        </p:txBody>
      </p:sp>
      <p:sp>
        <p:nvSpPr>
          <p:cNvPr id="5" name="Program Name"/>
          <p:cNvSpPr txBox="1"/>
          <p:nvPr/>
        </p:nvSpPr>
        <p:spPr>
          <a:xfrm>
            <a:off x="7943850" y="6324600"/>
            <a:ext cx="992579" cy="338554"/>
          </a:xfrm>
          <a:prstGeom prst="rect">
            <a:avLst/>
          </a:prstGeom>
          <a:noFill/>
        </p:spPr>
        <p:txBody>
          <a:bodyPr vert="horz" wrap="none" rtlCol="0">
            <a:spAutoFit/>
          </a:bodyPr>
          <a:lstStyle/>
          <a:p>
            <a:pPr algn="r"/>
            <a:r>
              <a:rPr lang="en-US" sz="1600" b="1" dirty="0"/>
              <a:t>p106a05</a:t>
            </a:r>
          </a:p>
        </p:txBody>
      </p:sp>
      <p:sp>
        <p:nvSpPr>
          <p:cNvPr id="6" name="Rectangle 1"/>
          <p:cNvSpPr>
            <a:spLocks noChangeArrowheads="1"/>
          </p:cNvSpPr>
          <p:nvPr>
            <p:custDataLst>
              <p:tags r:id="rId2"/>
            </p:custDataLst>
          </p:nvPr>
        </p:nvSpPr>
        <p:spPr bwMode="auto">
          <a:xfrm>
            <a:off x="1316038" y="4862513"/>
            <a:ext cx="4389120" cy="3095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Tree>
    <p:custDataLst>
      <p:tags r:id="rId1"/>
    </p:custDataLst>
    <p:extLst>
      <p:ext uri="{BB962C8B-B14F-4D97-AF65-F5344CB8AC3E}">
        <p14:creationId xmlns:p14="http://schemas.microsoft.com/office/powerpoint/2010/main" val="2374467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dirty="0"/>
              <a:t>FORMAT Statement</a:t>
            </a:r>
          </a:p>
        </p:txBody>
      </p:sp>
      <p:sp>
        <p:nvSpPr>
          <p:cNvPr id="55" name="Rectangle 3"/>
          <p:cNvSpPr txBox="1">
            <a:spLocks noChangeArrowheads="1"/>
          </p:cNvSpPr>
          <p:nvPr/>
        </p:nvSpPr>
        <p:spPr bwMode="auto">
          <a:xfrm>
            <a:off x="685800" y="1071563"/>
            <a:ext cx="7848600" cy="541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a:t>The FORMAT statement associates formats with variables.</a:t>
            </a:r>
          </a:p>
        </p:txBody>
      </p:sp>
      <p:grpSp>
        <p:nvGrpSpPr>
          <p:cNvPr id="57" name="Group 56"/>
          <p:cNvGrpSpPr/>
          <p:nvPr/>
        </p:nvGrpSpPr>
        <p:grpSpPr>
          <a:xfrm>
            <a:off x="5021138" y="1942074"/>
            <a:ext cx="2170589" cy="1683385"/>
            <a:chOff x="3411799" y="2123122"/>
            <a:chExt cx="2170589" cy="1683385"/>
          </a:xfrm>
        </p:grpSpPr>
        <p:pic>
          <p:nvPicPr>
            <p:cNvPr id="58" name="Picture 8" descr="datastep_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799" y="2123122"/>
              <a:ext cx="2170589" cy="1683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9"/>
            <p:cNvSpPr txBox="1">
              <a:spLocks noChangeArrowheads="1"/>
            </p:cNvSpPr>
            <p:nvPr/>
          </p:nvSpPr>
          <p:spPr bwMode="auto">
            <a:xfrm>
              <a:off x="3741648" y="2164690"/>
              <a:ext cx="1468672" cy="400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fontAlgn="auto" hangingPunct="1">
                <a:spcBef>
                  <a:spcPts val="0"/>
                </a:spcBef>
                <a:spcAft>
                  <a:spcPts val="0"/>
                </a:spcAft>
                <a:defRPr/>
              </a:pPr>
              <a:r>
                <a:rPr lang="en-US" sz="2000" kern="0" dirty="0">
                  <a:solidFill>
                    <a:srgbClr val="000000"/>
                  </a:solidFill>
                </a:rPr>
                <a:t>DATA Step</a:t>
              </a:r>
            </a:p>
          </p:txBody>
        </p:sp>
      </p:grpSp>
      <p:graphicFrame>
        <p:nvGraphicFramePr>
          <p:cNvPr id="63" name="Group 176"/>
          <p:cNvGraphicFramePr>
            <a:graphicFrameLocks noGrp="1"/>
          </p:cNvGraphicFramePr>
          <p:nvPr>
            <p:extLst>
              <p:ext uri="{D42A27DB-BD31-4B8C-83A1-F6EECF244321}">
                <p14:modId xmlns:p14="http://schemas.microsoft.com/office/powerpoint/2010/main" val="2377217905"/>
              </p:ext>
            </p:extLst>
          </p:nvPr>
        </p:nvGraphicFramePr>
        <p:xfrm>
          <a:off x="333727" y="4639237"/>
          <a:ext cx="8456613" cy="1112837"/>
        </p:xfrm>
        <a:graphic>
          <a:graphicData uri="http://schemas.openxmlformats.org/drawingml/2006/table">
            <a:tbl>
              <a:tblPr/>
              <a:tblGrid>
                <a:gridCol w="1562174">
                  <a:extLst>
                    <a:ext uri="{9D8B030D-6E8A-4147-A177-3AD203B41FA5}">
                      <a16:colId xmlns:a16="http://schemas.microsoft.com/office/drawing/2014/main" val="20000"/>
                    </a:ext>
                  </a:extLst>
                </a:gridCol>
                <a:gridCol w="1531088">
                  <a:extLst>
                    <a:ext uri="{9D8B030D-6E8A-4147-A177-3AD203B41FA5}">
                      <a16:colId xmlns:a16="http://schemas.microsoft.com/office/drawing/2014/main" val="20001"/>
                    </a:ext>
                  </a:extLst>
                </a:gridCol>
                <a:gridCol w="1010093">
                  <a:extLst>
                    <a:ext uri="{9D8B030D-6E8A-4147-A177-3AD203B41FA5}">
                      <a16:colId xmlns:a16="http://schemas.microsoft.com/office/drawing/2014/main" val="20002"/>
                    </a:ext>
                  </a:extLst>
                </a:gridCol>
                <a:gridCol w="1562986">
                  <a:extLst>
                    <a:ext uri="{9D8B030D-6E8A-4147-A177-3AD203B41FA5}">
                      <a16:colId xmlns:a16="http://schemas.microsoft.com/office/drawing/2014/main" val="20003"/>
                    </a:ext>
                  </a:extLst>
                </a:gridCol>
                <a:gridCol w="1594884">
                  <a:extLst>
                    <a:ext uri="{9D8B030D-6E8A-4147-A177-3AD203B41FA5}">
                      <a16:colId xmlns:a16="http://schemas.microsoft.com/office/drawing/2014/main" val="20004"/>
                    </a:ext>
                  </a:extLst>
                </a:gridCol>
                <a:gridCol w="1195388">
                  <a:extLst>
                    <a:ext uri="{9D8B030D-6E8A-4147-A177-3AD203B41FA5}">
                      <a16:colId xmlns:a16="http://schemas.microsoft.com/office/drawing/2014/main" val="20005"/>
                    </a:ext>
                  </a:extLst>
                </a:gridCol>
              </a:tblGrid>
              <a:tr h="364361">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work.subset1</a:t>
                      </a:r>
                    </a:p>
                  </a:txBody>
                  <a:tcPr marL="0" marR="0" marT="0" marB="0" anchor="ctr" horzOverflow="overflow">
                    <a:lnL cap="flat">
                      <a:noFill/>
                    </a:lnL>
                    <a:lnR cap="flat">
                      <a:noFill/>
                    </a:lnR>
                    <a:lnT cap="flat">
                      <a:noFill/>
                    </a:lnT>
                    <a:lnB w="19050" cap="flat" cmpd="sng" algn="ctr">
                      <a:solidFill>
                        <a:schemeClr val="tx1"/>
                      </a:solidFill>
                      <a:prstDash val="solid"/>
                      <a:round/>
                      <a:headEnd type="none" w="med" len="med"/>
                      <a:tailEnd type="none" w="med" len="med"/>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423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First_Name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rgbClr val="000000"/>
                          </a:solidFill>
                          <a:effectLst/>
                          <a:latin typeface="+mn-lt"/>
                        </a:rPr>
                        <a:t>Last_Name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Salary</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Job_Title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Hire_Date</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rgbClr val="000000"/>
                          </a:solidFill>
                          <a:effectLst/>
                          <a:latin typeface="+mn-lt"/>
                        </a:rPr>
                        <a:t>Bonus</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9DF78"/>
                    </a:solidFill>
                  </a:tcPr>
                </a:tc>
                <a:extLst>
                  <a:ext uri="{0D108BD9-81ED-4DB2-BD59-A6C34878D82A}">
                    <a16:rowId xmlns:a16="http://schemas.microsoft.com/office/drawing/2014/main" val="10001"/>
                  </a:ext>
                </a:extLst>
              </a:tr>
              <a:tr h="3742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kern="1200" cap="none" normalizeH="0" baseline="0">
                          <a:ln>
                            <a:noFill/>
                          </a:ln>
                          <a:solidFill>
                            <a:srgbClr val="000000"/>
                          </a:solidFill>
                          <a:effectLst/>
                          <a:latin typeface="+mn-lt"/>
                          <a:ea typeface="+mn-ea"/>
                          <a:cs typeface="+mn-cs"/>
                        </a:rPr>
                        <a:t>Irenie</a:t>
                      </a:r>
                      <a:endParaRPr kumimoji="0" lang="en-US" sz="1800" b="0" i="0" u="none" strike="noStrike" kern="1200" cap="none" normalizeH="0" baseline="0" dirty="0">
                        <a:ln>
                          <a:noFill/>
                        </a:ln>
                        <a:solidFill>
                          <a:srgbClr val="000000"/>
                        </a:solidFill>
                        <a:effectLst/>
                        <a:latin typeface="Arial"/>
                        <a:ea typeface="+mn-ea"/>
                        <a:cs typeface="+mn-cs"/>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0" i="0" u="none" strike="noStrike" cap="none" normalizeH="0" baseline="0">
                          <a:ln>
                            <a:noFill/>
                          </a:ln>
                          <a:solidFill>
                            <a:srgbClr val="000000"/>
                          </a:solidFill>
                          <a:effectLst/>
                          <a:latin typeface="+mn-lt"/>
                        </a:rPr>
                        <a:t>Elvish</a:t>
                      </a:r>
                      <a:endParaRPr kumimoji="0" lang="en-US" sz="1800" b="0" i="0" u="none" strike="noStrike" cap="none" normalizeH="0" baseline="0" dirty="0">
                        <a:ln>
                          <a:noFill/>
                        </a:ln>
                        <a:solidFill>
                          <a:srgbClr val="000000"/>
                        </a:solidFill>
                        <a:effectLst/>
                        <a:latin typeface="Arial"/>
                      </a:endParaRP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Sales Rep. II</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6575</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mn-lt"/>
                        </a:rPr>
                        <a:t>2660.0</a:t>
                      </a:r>
                    </a:p>
                  </a:txBody>
                  <a:tcPr marL="88900" marR="8890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5" name="Rounded Rectangle 64"/>
          <p:cNvSpPr/>
          <p:nvPr/>
        </p:nvSpPr>
        <p:spPr bwMode="auto">
          <a:xfrm>
            <a:off x="5993793" y="5020237"/>
            <a:ext cx="2788920" cy="731520"/>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66" name="Rounded Rectangle 65"/>
          <p:cNvSpPr/>
          <p:nvPr/>
        </p:nvSpPr>
        <p:spPr bwMode="auto">
          <a:xfrm>
            <a:off x="3402993" y="5009604"/>
            <a:ext cx="1051560" cy="731520"/>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17" name="TextBox 16"/>
          <p:cNvSpPr txBox="1"/>
          <p:nvPr/>
        </p:nvSpPr>
        <p:spPr>
          <a:xfrm>
            <a:off x="2829119" y="4036370"/>
            <a:ext cx="1181413" cy="307777"/>
          </a:xfrm>
          <a:prstGeom prst="rect">
            <a:avLst/>
          </a:prstGeom>
          <a:noFill/>
        </p:spPr>
        <p:txBody>
          <a:bodyPr wrap="none" lIns="0" tIns="0" rIns="0" bIns="0" rtlCol="0">
            <a:spAutoFit/>
          </a:bodyPr>
          <a:lstStyle/>
          <a:p>
            <a:pPr algn="ctr"/>
            <a:r>
              <a:rPr lang="en-US" sz="2000" dirty="0"/>
              <a:t>commax8.</a:t>
            </a:r>
            <a:endParaRPr lang="en-US" sz="2000" b="1" dirty="0"/>
          </a:p>
        </p:txBody>
      </p:sp>
      <p:sp>
        <p:nvSpPr>
          <p:cNvPr id="18" name="TextBox 17"/>
          <p:cNvSpPr txBox="1"/>
          <p:nvPr/>
        </p:nvSpPr>
        <p:spPr>
          <a:xfrm>
            <a:off x="5576392" y="4036370"/>
            <a:ext cx="1324080" cy="307777"/>
          </a:xfrm>
          <a:prstGeom prst="rect">
            <a:avLst/>
          </a:prstGeom>
          <a:noFill/>
        </p:spPr>
        <p:txBody>
          <a:bodyPr wrap="none" lIns="0" tIns="0" rIns="0" bIns="0" rtlCol="0">
            <a:spAutoFit/>
          </a:bodyPr>
          <a:lstStyle/>
          <a:p>
            <a:pPr algn="ctr"/>
            <a:r>
              <a:rPr lang="en-US" sz="2000" dirty="0"/>
              <a:t>ddmmyy10.</a:t>
            </a:r>
            <a:endParaRPr lang="en-US" sz="2000" b="1" dirty="0"/>
          </a:p>
        </p:txBody>
      </p:sp>
      <p:pic>
        <p:nvPicPr>
          <p:cNvPr id="19" name="Picture 2" descr="L:\graphics\arrow_blue_S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201127" y="4355949"/>
            <a:ext cx="701386" cy="7013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L:\graphics\arrow_blue_S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380139" y="4355949"/>
            <a:ext cx="701386" cy="70138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158121" y="4036370"/>
            <a:ext cx="1324080" cy="307777"/>
          </a:xfrm>
          <a:prstGeom prst="rect">
            <a:avLst/>
          </a:prstGeom>
        </p:spPr>
        <p:txBody>
          <a:bodyPr wrap="none" lIns="0" tIns="0" rIns="0" bIns="0">
            <a:spAutoFit/>
          </a:bodyPr>
          <a:lstStyle/>
          <a:p>
            <a:r>
              <a:rPr lang="en-US" sz="2000" dirty="0"/>
              <a:t>commax8.2</a:t>
            </a:r>
          </a:p>
        </p:txBody>
      </p:sp>
      <p:pic>
        <p:nvPicPr>
          <p:cNvPr id="22" name="Picture 2" descr="L:\graphics\arrow_blue_S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633341" y="4355949"/>
            <a:ext cx="701386" cy="7013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L:\graphics\arrow_sw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2628" y="2723124"/>
            <a:ext cx="800100" cy="4191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custDataLst>
              <p:tags r:id="rId1"/>
            </p:custDataLst>
          </p:nvPr>
        </p:nvSpPr>
        <p:spPr>
          <a:xfrm>
            <a:off x="1746891" y="2395939"/>
            <a:ext cx="1971675" cy="830997"/>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pPr algn="ctr" fontAlgn="auto">
              <a:spcBef>
                <a:spcPts val="0"/>
              </a:spcBef>
              <a:spcAft>
                <a:spcPts val="0"/>
              </a:spcAft>
              <a:defRPr/>
            </a:pPr>
            <a:r>
              <a:rPr lang="en-US" dirty="0">
                <a:solidFill>
                  <a:srgbClr val="000000"/>
                </a:solidFill>
              </a:rPr>
              <a:t>FORMAT</a:t>
            </a:r>
          </a:p>
          <a:p>
            <a:pPr algn="ctr" fontAlgn="auto">
              <a:spcBef>
                <a:spcPts val="0"/>
              </a:spcBef>
              <a:spcAft>
                <a:spcPts val="0"/>
              </a:spcAft>
              <a:defRPr/>
            </a:pPr>
            <a:r>
              <a:rPr lang="en-US" sz="2400" dirty="0">
                <a:solidFill>
                  <a:srgbClr val="000000"/>
                </a:solidFill>
              </a:rPr>
              <a:t>statement</a:t>
            </a:r>
          </a:p>
        </p:txBody>
      </p:sp>
    </p:spTree>
    <p:extLst>
      <p:ext uri="{BB962C8B-B14F-4D97-AF65-F5344CB8AC3E}">
        <p14:creationId xmlns:p14="http://schemas.microsoft.com/office/powerpoint/2010/main" val="41548404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p:txBody>
          <a:bodyPr/>
          <a:lstStyle/>
          <a:p>
            <a:pPr eaLnBrk="1" hangingPunct="1"/>
            <a:r>
              <a:rPr lang="en-US" dirty="0"/>
              <a:t>Defining Permanent Formats</a:t>
            </a:r>
          </a:p>
        </p:txBody>
      </p:sp>
      <p:sp>
        <p:nvSpPr>
          <p:cNvPr id="86018" name="Rectangle 3"/>
          <p:cNvSpPr>
            <a:spLocks noGrp="1" noChangeArrowheads="1"/>
          </p:cNvSpPr>
          <p:nvPr>
            <p:ph idx="1"/>
          </p:nvPr>
        </p:nvSpPr>
        <p:spPr>
          <a:xfrm>
            <a:off x="685800" y="1071563"/>
            <a:ext cx="8382000" cy="1519237"/>
          </a:xfrm>
        </p:spPr>
        <p:txBody>
          <a:bodyPr/>
          <a:lstStyle/>
          <a:p>
            <a:r>
              <a:rPr lang="en-US" dirty="0"/>
              <a:t>Use a FORMAT statement in a DATA step to permanently associate formats with variables.</a:t>
            </a:r>
          </a:p>
        </p:txBody>
      </p:sp>
      <p:sp>
        <p:nvSpPr>
          <p:cNvPr id="7" name="Slide Number Placeholder 3"/>
          <p:cNvSpPr>
            <a:spLocks noGrp="1"/>
          </p:cNvSpPr>
          <p:nvPr>
            <p:ph type="sldNum" sz="quarter" idx="10"/>
          </p:nvPr>
        </p:nvSpPr>
        <p:spPr/>
        <p:txBody>
          <a:bodyPr/>
          <a:lstStyle/>
          <a:p>
            <a:pPr>
              <a:defRPr/>
            </a:pPr>
            <a:fld id="{42C07AFF-4F0B-4123-9574-9F4DC29FA02D}" type="slidenum">
              <a:rPr lang="en-US"/>
              <a:pPr>
                <a:defRPr/>
              </a:pPr>
              <a:t>79</a:t>
            </a:fld>
            <a:endParaRPr lang="en-US" b="0" dirty="0">
              <a:latin typeface="Times New Roman" pitchFamily="18" charset="0"/>
            </a:endParaRPr>
          </a:p>
        </p:txBody>
      </p:sp>
      <p:sp>
        <p:nvSpPr>
          <p:cNvPr id="86019" name="Rectangle 9"/>
          <p:cNvSpPr>
            <a:spLocks noChangeArrowheads="1"/>
          </p:cNvSpPr>
          <p:nvPr/>
        </p:nvSpPr>
        <p:spPr bwMode="auto">
          <a:xfrm>
            <a:off x="687388" y="1957388"/>
            <a:ext cx="7772400" cy="3946525"/>
          </a:xfrm>
          <a:prstGeom prst="rect">
            <a:avLst/>
          </a:prstGeom>
          <a:solidFill>
            <a:srgbClr val="FFFFFF"/>
          </a:solidFill>
          <a:ln w="38100">
            <a:solidFill>
              <a:schemeClr val="tx2"/>
            </a:solidFill>
            <a:miter lim="800000"/>
            <a:headEnd/>
            <a:tailEnd/>
          </a:ln>
        </p:spPr>
        <p:txBody>
          <a:bodyPr lIns="88900" tIns="88900" rIns="0" bIns="88900">
            <a:spAutoFit/>
          </a:bodyPr>
          <a:lstStyle/>
          <a:p>
            <a:pPr>
              <a:lnSpc>
                <a:spcPct val="85000"/>
              </a:lnSpc>
            </a:pPr>
            <a:r>
              <a:rPr lang="en-US" b="1" dirty="0">
                <a:latin typeface="Courier New" pitchFamily="49" charset="0"/>
              </a:rPr>
              <a:t>data work.subset1;</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where Country='AU' and</a:t>
            </a:r>
          </a:p>
          <a:p>
            <a:pPr>
              <a:lnSpc>
                <a:spcPct val="85000"/>
              </a:lnSpc>
            </a:pPr>
            <a:r>
              <a:rPr lang="en-US" b="1" dirty="0">
                <a:latin typeface="Courier New" pitchFamily="49" charset="0"/>
              </a:rPr>
              <a:t>         Job_Title contains 'Rep';</a:t>
            </a:r>
          </a:p>
          <a:p>
            <a:pPr>
              <a:lnSpc>
                <a:spcPct val="85000"/>
              </a:lnSpc>
            </a:pPr>
            <a:r>
              <a:rPr lang="en-US" b="1" dirty="0">
                <a:latin typeface="Courier New" pitchFamily="49" charset="0"/>
              </a:rPr>
              <a:t>   Bonus=Salary*.10;</a:t>
            </a:r>
          </a:p>
          <a:p>
            <a:pPr>
              <a:lnSpc>
                <a:spcPct val="85000"/>
              </a:lnSpc>
            </a:pPr>
            <a:r>
              <a:rPr lang="en-US" b="1" dirty="0">
                <a:latin typeface="Courier New" pitchFamily="49" charset="0"/>
              </a:rPr>
              <a:t>   label Job_Title='Sales Title'</a:t>
            </a:r>
          </a:p>
          <a:p>
            <a:pPr>
              <a:lnSpc>
                <a:spcPct val="85000"/>
              </a:lnSpc>
            </a:pPr>
            <a:r>
              <a:rPr lang="en-US" b="1" dirty="0">
                <a:latin typeface="Courier New" pitchFamily="49" charset="0"/>
              </a:rPr>
              <a:t>	    Hire_Date='Date Hired';</a:t>
            </a:r>
          </a:p>
          <a:p>
            <a:pPr>
              <a:lnSpc>
                <a:spcPct val="85000"/>
              </a:lnSpc>
            </a:pPr>
            <a:r>
              <a:rPr lang="en-US" b="1" dirty="0">
                <a:latin typeface="Courier New" pitchFamily="49" charset="0"/>
              </a:rPr>
              <a:t>   format Salary commax8. Bonus commax8.2 </a:t>
            </a:r>
          </a:p>
          <a:p>
            <a:pPr>
              <a:lnSpc>
                <a:spcPct val="85000"/>
              </a:lnSpc>
            </a:pPr>
            <a:r>
              <a:rPr lang="en-US" b="1" dirty="0">
                <a:latin typeface="Courier New" pitchFamily="49" charset="0"/>
              </a:rPr>
              <a:t>          Hire_Date ddmmyy10.;</a:t>
            </a:r>
          </a:p>
          <a:p>
            <a:pPr>
              <a:lnSpc>
                <a:spcPct val="85000"/>
              </a:lnSpc>
            </a:pPr>
            <a:r>
              <a:rPr lang="en-US" b="1" dirty="0">
                <a:latin typeface="Courier New" pitchFamily="49" charset="0"/>
              </a:rPr>
              <a:t>   drop Employee_ID Gender Country</a:t>
            </a:r>
            <a:br>
              <a:rPr lang="en-US" b="1" dirty="0">
                <a:latin typeface="Courier New" pitchFamily="49" charset="0"/>
              </a:rPr>
            </a:br>
            <a:r>
              <a:rPr lang="en-US" b="1" dirty="0">
                <a:latin typeface="Courier New" pitchFamily="49" charset="0"/>
              </a:rPr>
              <a:t>        Birth_Date;</a:t>
            </a:r>
          </a:p>
          <a:p>
            <a:pPr>
              <a:lnSpc>
                <a:spcPct val="85000"/>
              </a:lnSpc>
            </a:pPr>
            <a:r>
              <a:rPr lang="en-US" b="1" dirty="0">
                <a:latin typeface="Courier New" pitchFamily="49" charset="0"/>
              </a:rPr>
              <a:t>run;</a:t>
            </a:r>
          </a:p>
        </p:txBody>
      </p:sp>
      <p:sp>
        <p:nvSpPr>
          <p:cNvPr id="86022" name="Text Box 6"/>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p106d07</a:t>
            </a:r>
          </a:p>
        </p:txBody>
      </p:sp>
      <p:sp>
        <p:nvSpPr>
          <p:cNvPr id="86024" name="Rectangle 3"/>
          <p:cNvSpPr>
            <a:spLocks noChangeArrowheads="1"/>
          </p:cNvSpPr>
          <p:nvPr>
            <p:custDataLst>
              <p:tags r:id="rId1"/>
            </p:custDataLst>
          </p:nvPr>
        </p:nvSpPr>
        <p:spPr bwMode="auto">
          <a:xfrm>
            <a:off x="1323975" y="4222750"/>
            <a:ext cx="7040880"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86025" name="Rectangle 4"/>
          <p:cNvSpPr>
            <a:spLocks noChangeArrowheads="1"/>
          </p:cNvSpPr>
          <p:nvPr>
            <p:custDataLst>
              <p:tags r:id="rId2"/>
            </p:custDataLst>
          </p:nvPr>
        </p:nvSpPr>
        <p:spPr bwMode="auto">
          <a:xfrm>
            <a:off x="2601913" y="4533900"/>
            <a:ext cx="3657600"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3" name="TextBox 2"/>
          <p:cNvSpPr txBox="1"/>
          <p:nvPr>
            <p:custDataLst>
              <p:tags r:id="rId3"/>
            </p:custDataLst>
          </p:nvPr>
        </p:nvSpPr>
        <p:spPr>
          <a:xfrm>
            <a:off x="4166486" y="5598412"/>
            <a:ext cx="4480560" cy="548868"/>
          </a:xfrm>
          <a:prstGeom prst="rect">
            <a:avLst/>
          </a:prstGeom>
          <a:solidFill>
            <a:srgbClr val="CDD9EF"/>
          </a:solidFill>
          <a:ln w="28575" cap="flat" cmpd="sng" algn="ctr">
            <a:solidFill>
              <a:srgbClr val="000000"/>
            </a:solidFill>
            <a:prstDash val="solid"/>
            <a:round/>
            <a:headEnd type="none" w="med" len="med"/>
            <a:tailEnd type="none" w="med" len="med"/>
          </a:ln>
          <a:effectLst>
            <a:outerShdw blurRad="50800" dist="107950" dir="2700000" algn="tl" rotWithShape="0">
              <a:prstClr val="black">
                <a:alpha val="40000"/>
              </a:prstClr>
            </a:outerShdw>
          </a:effectLst>
        </p:spPr>
        <p:txBody>
          <a:bodyPr vert="horz" wrap="none" lIns="88900" tIns="88900" rIns="88900" bIns="88900" rtlCol="0">
            <a:spAutoFit/>
          </a:bodyPr>
          <a:lstStyle/>
          <a:p>
            <a:r>
              <a:rPr lang="en-US" b="1" dirty="0">
                <a:solidFill>
                  <a:srgbClr val="000000"/>
                </a:solidFill>
              </a:rPr>
              <a:t>FORMAT </a:t>
            </a:r>
            <a:r>
              <a:rPr lang="en-US" i="1" dirty="0">
                <a:solidFill>
                  <a:srgbClr val="000000"/>
                </a:solidFill>
              </a:rPr>
              <a:t>variable(s) format …</a:t>
            </a:r>
            <a:r>
              <a:rPr lang="en-US" b="1" dirty="0">
                <a:solidFill>
                  <a:srgbClr val="000000"/>
                </a:solidFill>
              </a:rPr>
              <a:t>;</a:t>
            </a:r>
            <a:r>
              <a:rPr lang="en-US" dirty="0">
                <a:solidFill>
                  <a:srgbClr val="000000"/>
                </a:solidFill>
              </a:rPr>
              <a:t> </a:t>
            </a:r>
          </a:p>
        </p:txBody>
      </p:sp>
    </p:spTree>
    <p:extLst>
      <p:ext uri="{BB962C8B-B14F-4D97-AF65-F5344CB8AC3E}">
        <p14:creationId xmlns:p14="http://schemas.microsoft.com/office/powerpoint/2010/main" val="3830010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dirty="0"/>
              <a:t>DATA Statement</a:t>
            </a:r>
          </a:p>
        </p:txBody>
      </p:sp>
      <p:sp>
        <p:nvSpPr>
          <p:cNvPr id="26626" name="Rectangle 3"/>
          <p:cNvSpPr>
            <a:spLocks noGrp="1" noChangeArrowheads="1"/>
          </p:cNvSpPr>
          <p:nvPr>
            <p:ph idx="1"/>
          </p:nvPr>
        </p:nvSpPr>
        <p:spPr>
          <a:xfrm>
            <a:off x="685800" y="1071563"/>
            <a:ext cx="7924800" cy="5407025"/>
          </a:xfrm>
        </p:spPr>
        <p:txBody>
          <a:bodyPr/>
          <a:lstStyle/>
          <a:p>
            <a:pPr marL="0" indent="0" eaLnBrk="1" hangingPunct="1"/>
            <a:r>
              <a:rPr lang="en-US" dirty="0"/>
              <a:t>The </a:t>
            </a:r>
            <a:r>
              <a:rPr lang="en-US" i="1" dirty="0"/>
              <a:t>DATA statement</a:t>
            </a:r>
            <a:r>
              <a:rPr lang="en-US" dirty="0"/>
              <a:t> begins a DATA step and provides the name of the SAS data set to create.</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sz="1000" dirty="0"/>
          </a:p>
          <a:p>
            <a:pPr marL="0" indent="0" eaLnBrk="1" hangingPunct="1"/>
            <a:r>
              <a:rPr lang="en-US" dirty="0"/>
              <a:t>A DATA step can create temporary or permanent </a:t>
            </a:r>
            <a:br>
              <a:rPr lang="en-US" dirty="0"/>
            </a:br>
            <a:r>
              <a:rPr lang="en-US" dirty="0"/>
              <a:t>data sets.</a:t>
            </a:r>
          </a:p>
          <a:p>
            <a:pPr marL="0" indent="0" eaLnBrk="1" hangingPunct="1"/>
            <a:endParaRPr lang="en-US" sz="1000" dirty="0"/>
          </a:p>
          <a:p>
            <a:pPr marL="574675" indent="-574675" eaLnBrk="1" hangingPunct="1"/>
            <a:r>
              <a:rPr lang="en-US" b="1" dirty="0">
                <a:sym typeface="Wingdings"/>
              </a:rPr>
              <a:t>	</a:t>
            </a:r>
            <a:r>
              <a:rPr lang="en-US" dirty="0">
                <a:sym typeface="Wingdings"/>
              </a:rPr>
              <a:t>The rules for SAS variable names also apply </a:t>
            </a:r>
            <a:br>
              <a:rPr lang="en-US" dirty="0">
                <a:sym typeface="Wingdings"/>
              </a:rPr>
            </a:br>
            <a:r>
              <a:rPr lang="en-US" dirty="0">
                <a:sym typeface="Wingdings"/>
              </a:rPr>
              <a:t>to d</a:t>
            </a:r>
            <a:r>
              <a:rPr lang="en-US" dirty="0"/>
              <a:t>ata set names.</a:t>
            </a:r>
          </a:p>
        </p:txBody>
      </p:sp>
      <p:sp>
        <p:nvSpPr>
          <p:cNvPr id="6" name="Slide Number Placeholder 3"/>
          <p:cNvSpPr>
            <a:spLocks noGrp="1"/>
          </p:cNvSpPr>
          <p:nvPr>
            <p:ph type="sldNum" sz="quarter" idx="10"/>
          </p:nvPr>
        </p:nvSpPr>
        <p:spPr/>
        <p:txBody>
          <a:bodyPr/>
          <a:lstStyle/>
          <a:p>
            <a:pPr>
              <a:defRPr/>
            </a:pPr>
            <a:fld id="{4EA85FAC-C3F3-4DBB-8D22-E3994D8BC6DB}" type="slidenum">
              <a:rPr lang="en-US"/>
              <a:pPr>
                <a:defRPr/>
              </a:pPr>
              <a:t>8</a:t>
            </a:fld>
            <a:endParaRPr lang="en-US" b="0" dirty="0">
              <a:latin typeface="Times New Roman" pitchFamily="18" charset="0"/>
            </a:endParaRPr>
          </a:p>
        </p:txBody>
      </p:sp>
      <p:sp>
        <p:nvSpPr>
          <p:cNvPr id="9" name="Text Box 7"/>
          <p:cNvSpPr txBox="1">
            <a:spLocks noChangeArrowheads="1"/>
          </p:cNvSpPr>
          <p:nvPr/>
        </p:nvSpPr>
        <p:spPr bwMode="auto">
          <a:xfrm>
            <a:off x="1302599" y="2103120"/>
            <a:ext cx="6492240" cy="1749197"/>
          </a:xfrm>
          <a:prstGeom prst="rect">
            <a:avLst/>
          </a:prstGeom>
          <a:solidFill>
            <a:srgbClr val="FFFFFF"/>
          </a:solidFill>
          <a:ln w="38100" cmpd="sng">
            <a:solidFill>
              <a:schemeClr val="tx2"/>
            </a:solidFill>
            <a:miter lim="800000"/>
            <a:headEnd type="none" w="med" len="lg"/>
            <a:tailEnd type="none" w="med" len="lg"/>
          </a:ln>
          <a:extLst/>
        </p:spPr>
        <p:txBody>
          <a:bodyPr wrap="square" lIns="88900" tIns="88900" rIns="18288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24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24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24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24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2400" b="1" kern="0" dirty="0">
                <a:solidFill>
                  <a:srgbClr val="000000"/>
                </a:solidFill>
                <a:latin typeface="Courier New"/>
              </a:rPr>
              <a:t>run;</a:t>
            </a:r>
          </a:p>
        </p:txBody>
      </p:sp>
      <p:sp>
        <p:nvSpPr>
          <p:cNvPr id="26630" name="Rectangle 4"/>
          <p:cNvSpPr>
            <a:spLocks noChangeArrowheads="1"/>
          </p:cNvSpPr>
          <p:nvPr>
            <p:custDataLst>
              <p:tags r:id="rId1"/>
            </p:custDataLst>
          </p:nvPr>
        </p:nvSpPr>
        <p:spPr bwMode="auto">
          <a:xfrm>
            <a:off x="4901184" y="1920240"/>
            <a:ext cx="3547872" cy="615553"/>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none" lIns="88900" tIns="152400" rIns="88900" bIns="152400">
            <a:spAutoFit/>
          </a:bodyPr>
          <a:lstStyle/>
          <a:p>
            <a:r>
              <a:rPr lang="en-US" sz="2000" b="1" dirty="0"/>
              <a:t>DATA </a:t>
            </a:r>
            <a:r>
              <a:rPr lang="en-US" sz="2000" i="1" dirty="0"/>
              <a:t>output-SAS-data-set</a:t>
            </a:r>
            <a:r>
              <a:rPr lang="en-US" sz="2000" b="1" dirty="0"/>
              <a:t>;</a:t>
            </a:r>
          </a:p>
        </p:txBody>
      </p:sp>
      <p:sp>
        <p:nvSpPr>
          <p:cNvPr id="26631" name="Rectangle 2"/>
          <p:cNvSpPr>
            <a:spLocks noChangeArrowheads="1"/>
          </p:cNvSpPr>
          <p:nvPr>
            <p:custDataLst>
              <p:tags r:id="rId2"/>
            </p:custDataLst>
          </p:nvPr>
        </p:nvSpPr>
        <p:spPr bwMode="auto">
          <a:xfrm>
            <a:off x="1362315" y="2190141"/>
            <a:ext cx="3315309"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8"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p106d01</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title"/>
          </p:nvPr>
        </p:nvSpPr>
        <p:spPr/>
        <p:txBody>
          <a:bodyPr/>
          <a:lstStyle/>
          <a:p>
            <a:r>
              <a:rPr lang="en-US" dirty="0"/>
              <a:t>Viewing the Output</a:t>
            </a:r>
          </a:p>
        </p:txBody>
      </p:sp>
      <p:sp>
        <p:nvSpPr>
          <p:cNvPr id="87044" name="Rectangle 4"/>
          <p:cNvSpPr>
            <a:spLocks noGrp="1" noChangeArrowheads="1"/>
          </p:cNvSpPr>
          <p:nvPr>
            <p:ph type="body" sz="half" idx="1"/>
          </p:nvPr>
        </p:nvSpPr>
        <p:spPr>
          <a:xfrm>
            <a:off x="684213" y="2253456"/>
            <a:ext cx="4719638" cy="3627437"/>
          </a:xfrm>
        </p:spPr>
        <p:txBody>
          <a:bodyPr/>
          <a:lstStyle/>
          <a:p>
            <a:pPr marL="0" indent="0" eaLnBrk="1" hangingPunct="1"/>
            <a:r>
              <a:rPr lang="en-US" dirty="0"/>
              <a:t>Partial PROC CONTENTS Output</a:t>
            </a:r>
          </a:p>
        </p:txBody>
      </p:sp>
      <p:sp>
        <p:nvSpPr>
          <p:cNvPr id="87046" name="Rectangle 2"/>
          <p:cNvSpPr>
            <a:spLocks noChangeArrowheads="1"/>
          </p:cNvSpPr>
          <p:nvPr/>
        </p:nvSpPr>
        <p:spPr bwMode="auto">
          <a:xfrm>
            <a:off x="684213" y="1146378"/>
            <a:ext cx="6045200"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proc contents data=work.subset1;   </a:t>
            </a:r>
          </a:p>
          <a:p>
            <a:pPr>
              <a:lnSpc>
                <a:spcPct val="85000"/>
              </a:lnSpc>
            </a:pPr>
            <a:r>
              <a:rPr lang="en-US" b="1" dirty="0">
                <a:latin typeface="Courier New" pitchFamily="49" charset="0"/>
              </a:rPr>
              <a:t>run;</a:t>
            </a:r>
          </a:p>
        </p:txBody>
      </p:sp>
      <p:sp>
        <p:nvSpPr>
          <p:cNvPr id="87042" name="Rectangle 17"/>
          <p:cNvSpPr>
            <a:spLocks noChangeArrowheads="1"/>
          </p:cNvSpPr>
          <p:nvPr/>
        </p:nvSpPr>
        <p:spPr bwMode="auto">
          <a:xfrm>
            <a:off x="684213" y="2651760"/>
            <a:ext cx="7772400" cy="2641600"/>
          </a:xfrm>
          <a:prstGeom prst="rect">
            <a:avLst/>
          </a:prstGeom>
          <a:solidFill>
            <a:srgbClr val="FFFFFF"/>
          </a:solidFill>
          <a:ln w="38100">
            <a:solidFill>
              <a:schemeClr val="tx2"/>
            </a:solidFill>
            <a:miter lim="800000"/>
            <a:headEnd/>
            <a:tailEnd/>
          </a:ln>
        </p:spPr>
        <p:txBody>
          <a:bodyPr wrap="square" lIns="88900" tIns="88900" rIns="88900" bIns="88900">
            <a:spAutoFit/>
          </a:bodyPr>
          <a:lstStyle/>
          <a:p>
            <a:r>
              <a:rPr lang="en-US" sz="1600" b="1" dirty="0">
                <a:solidFill>
                  <a:srgbClr val="000000"/>
                </a:solidFill>
                <a:latin typeface="SAS Monospace" pitchFamily="49" charset="0"/>
              </a:rPr>
              <a:t> Alphabetic List of Variables and Attributes</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    Variable      Type    Len    Format       Label</a:t>
            </a:r>
          </a:p>
          <a:p>
            <a:endParaRPr lang="en-US" sz="1600" b="1" dirty="0">
              <a:solidFill>
                <a:srgbClr val="000000"/>
              </a:solidFill>
              <a:latin typeface="SAS Monospace" pitchFamily="49" charset="0"/>
            </a:endParaRPr>
          </a:p>
          <a:p>
            <a:r>
              <a:rPr lang="pt-BR" sz="1600" b="1" dirty="0">
                <a:solidFill>
                  <a:srgbClr val="000000"/>
                </a:solidFill>
                <a:latin typeface="SAS Monospace" pitchFamily="49" charset="0"/>
              </a:rPr>
              <a:t> 6    Bonus         Num       8    COMMAX8.2</a:t>
            </a:r>
          </a:p>
          <a:p>
            <a:r>
              <a:rPr lang="en-US" sz="1600" b="1" dirty="0">
                <a:solidFill>
                  <a:srgbClr val="000000"/>
                </a:solidFill>
                <a:latin typeface="SAS Monospace" pitchFamily="49" charset="0"/>
              </a:rPr>
              <a:t> 1    First_Name    Char     12</a:t>
            </a:r>
          </a:p>
          <a:p>
            <a:r>
              <a:rPr lang="en-US" sz="1600" b="1" dirty="0">
                <a:solidFill>
                  <a:srgbClr val="000000"/>
                </a:solidFill>
                <a:latin typeface="SAS Monospace" pitchFamily="49" charset="0"/>
              </a:rPr>
              <a:t> 5    Hire_Date     Num       8    DDMMYY10.    Date Hired</a:t>
            </a:r>
          </a:p>
          <a:p>
            <a:r>
              <a:rPr lang="en-US" sz="1600" b="1" dirty="0">
                <a:solidFill>
                  <a:srgbClr val="000000"/>
                </a:solidFill>
                <a:latin typeface="SAS Monospace" pitchFamily="49" charset="0"/>
              </a:rPr>
              <a:t> 4    Job_Title     Char     25                 Sales Title</a:t>
            </a:r>
          </a:p>
          <a:p>
            <a:r>
              <a:rPr lang="en-US" sz="1600" b="1" dirty="0">
                <a:solidFill>
                  <a:srgbClr val="000000"/>
                </a:solidFill>
                <a:latin typeface="SAS Monospace" pitchFamily="49" charset="0"/>
              </a:rPr>
              <a:t> 2    Last_Name     Char     18</a:t>
            </a:r>
          </a:p>
          <a:p>
            <a:r>
              <a:rPr lang="pt-BR" sz="1600" b="1" dirty="0">
                <a:solidFill>
                  <a:srgbClr val="000000"/>
                </a:solidFill>
                <a:latin typeface="SAS Monospace" pitchFamily="49" charset="0"/>
              </a:rPr>
              <a:t> 3    Salary        Num       8    COMMAX8.</a:t>
            </a:r>
            <a:endParaRPr lang="en-US" sz="1600" b="1" dirty="0">
              <a:solidFill>
                <a:srgbClr val="000000"/>
              </a:solidFill>
              <a:latin typeface="SAS Monospace" pitchFamily="49" charset="0"/>
            </a:endParaRPr>
          </a:p>
        </p:txBody>
      </p:sp>
      <p:sp>
        <p:nvSpPr>
          <p:cNvPr id="87054" name="AutoShape 13"/>
          <p:cNvSpPr>
            <a:spLocks noChangeArrowheads="1"/>
          </p:cNvSpPr>
          <p:nvPr/>
        </p:nvSpPr>
        <p:spPr bwMode="auto">
          <a:xfrm>
            <a:off x="4862513" y="3094725"/>
            <a:ext cx="1397000" cy="2132013"/>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17" name="Text Box 6"/>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p106d07</a:t>
            </a:r>
          </a:p>
        </p:txBody>
      </p:sp>
    </p:spTree>
    <p:extLst>
      <p:ext uri="{BB962C8B-B14F-4D97-AF65-F5344CB8AC3E}">
        <p14:creationId xmlns:p14="http://schemas.microsoft.com/office/powerpoint/2010/main" val="4855768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title"/>
          </p:nvPr>
        </p:nvSpPr>
        <p:spPr/>
        <p:txBody>
          <a:bodyPr/>
          <a:lstStyle/>
          <a:p>
            <a:pPr eaLnBrk="1" hangingPunct="1"/>
            <a:r>
              <a:rPr lang="en-US" dirty="0"/>
              <a:t>Viewing the Output</a:t>
            </a:r>
          </a:p>
        </p:txBody>
      </p:sp>
      <p:sp>
        <p:nvSpPr>
          <p:cNvPr id="13" name="Rectangle 4"/>
          <p:cNvSpPr>
            <a:spLocks noGrp="1" noChangeArrowheads="1"/>
          </p:cNvSpPr>
          <p:nvPr>
            <p:ph type="body" sz="half" idx="1"/>
          </p:nvPr>
        </p:nvSpPr>
        <p:spPr>
          <a:xfrm>
            <a:off x="684213" y="2253456"/>
            <a:ext cx="4719638" cy="3627437"/>
          </a:xfrm>
        </p:spPr>
        <p:txBody>
          <a:bodyPr/>
          <a:lstStyle/>
          <a:p>
            <a:pPr marL="0" indent="0" eaLnBrk="1" hangingPunct="1"/>
            <a:r>
              <a:rPr lang="en-US" dirty="0"/>
              <a:t>Partial PROC PRINT Output</a:t>
            </a:r>
          </a:p>
        </p:txBody>
      </p:sp>
      <p:sp>
        <p:nvSpPr>
          <p:cNvPr id="18" name="Slide Number Placeholder 5"/>
          <p:cNvSpPr>
            <a:spLocks noGrp="1"/>
          </p:cNvSpPr>
          <p:nvPr>
            <p:ph type="sldNum" sz="quarter" idx="10"/>
          </p:nvPr>
        </p:nvSpPr>
        <p:spPr/>
        <p:txBody>
          <a:bodyPr/>
          <a:lstStyle/>
          <a:p>
            <a:pPr>
              <a:defRPr/>
            </a:pPr>
            <a:fld id="{C13FEC3B-2371-49AC-B225-A212C61A9746}" type="slidenum">
              <a:rPr lang="en-US"/>
              <a:pPr>
                <a:defRPr/>
              </a:pPr>
              <a:t>81</a:t>
            </a:fld>
            <a:endParaRPr lang="en-US" b="0" dirty="0">
              <a:latin typeface="Times New Roman" pitchFamily="18" charset="0"/>
            </a:endParaRPr>
          </a:p>
        </p:txBody>
      </p:sp>
      <p:sp>
        <p:nvSpPr>
          <p:cNvPr id="88070" name="Rectangle 2"/>
          <p:cNvSpPr>
            <a:spLocks noChangeArrowheads="1"/>
          </p:cNvSpPr>
          <p:nvPr/>
        </p:nvSpPr>
        <p:spPr bwMode="auto">
          <a:xfrm>
            <a:off x="685800" y="1143000"/>
            <a:ext cx="6594475"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proc print data=work.subset1 label;   </a:t>
            </a:r>
          </a:p>
          <a:p>
            <a:pPr>
              <a:lnSpc>
                <a:spcPct val="85000"/>
              </a:lnSpc>
            </a:pPr>
            <a:r>
              <a:rPr lang="en-US" b="1" dirty="0">
                <a:latin typeface="Courier New" pitchFamily="49" charset="0"/>
              </a:rPr>
              <a:t>run;</a:t>
            </a:r>
          </a:p>
        </p:txBody>
      </p:sp>
      <p:grpSp>
        <p:nvGrpSpPr>
          <p:cNvPr id="2" name="Group 1"/>
          <p:cNvGrpSpPr/>
          <p:nvPr/>
        </p:nvGrpSpPr>
        <p:grpSpPr>
          <a:xfrm>
            <a:off x="228600" y="2651760"/>
            <a:ext cx="8686800" cy="1854200"/>
            <a:chOff x="180975" y="2678264"/>
            <a:chExt cx="8686800" cy="1854200"/>
          </a:xfrm>
        </p:grpSpPr>
        <p:sp>
          <p:nvSpPr>
            <p:cNvPr id="88066" name="Rectangle 22"/>
            <p:cNvSpPr>
              <a:spLocks noChangeArrowheads="1"/>
            </p:cNvSpPr>
            <p:nvPr/>
          </p:nvSpPr>
          <p:spPr bwMode="auto">
            <a:xfrm>
              <a:off x="180975" y="2678264"/>
              <a:ext cx="8686800" cy="1854200"/>
            </a:xfrm>
            <a:prstGeom prst="rect">
              <a:avLst/>
            </a:prstGeom>
            <a:solidFill>
              <a:srgbClr val="FFFFFF"/>
            </a:solidFill>
            <a:ln w="38100">
              <a:solidFill>
                <a:schemeClr val="tx2"/>
              </a:solidFill>
              <a:miter lim="800000"/>
              <a:headEnd/>
              <a:tailEnd/>
            </a:ln>
          </p:spPr>
          <p:txBody>
            <a:bodyPr wrap="none" lIns="88900" tIns="88900" rIns="0" bIns="88900">
              <a:spAutoFit/>
            </a:bodyPr>
            <a:lstStyle/>
            <a:p>
              <a:pPr>
                <a:lnSpc>
                  <a:spcPct val="85000"/>
                </a:lnSpc>
              </a:pPr>
              <a:r>
                <a:rPr lang="en-US" sz="1600" b="1" dirty="0">
                  <a:solidFill>
                    <a:srgbClr val="000000"/>
                  </a:solidFill>
                  <a:latin typeface="SAS Monospace" pitchFamily="49" charset="0"/>
                </a:rPr>
                <a:t>     First_ </a:t>
              </a:r>
            </a:p>
            <a:p>
              <a:pPr>
                <a:lnSpc>
                  <a:spcPct val="85000"/>
                </a:lnSpc>
              </a:pPr>
              <a:r>
                <a:rPr lang="en-US" sz="1600" b="1" dirty="0">
                  <a:solidFill>
                    <a:srgbClr val="000000"/>
                  </a:solidFill>
                  <a:latin typeface="SAS Monospace" pitchFamily="49" charset="0"/>
                </a:rPr>
                <a:t>Obs  Name      Last_Name   Salary  Sales Title    Date Hired     Bonus</a:t>
              </a:r>
            </a:p>
            <a:p>
              <a:pPr>
                <a:lnSpc>
                  <a:spcPct val="85000"/>
                </a:lnSpc>
              </a:pPr>
              <a:endParaRPr lang="en-US" sz="1600" b="1" dirty="0">
                <a:solidFill>
                  <a:srgbClr val="000000"/>
                </a:solidFill>
                <a:latin typeface="SAS Monospace" pitchFamily="49" charset="0"/>
              </a:endParaRPr>
            </a:p>
            <a:p>
              <a:pPr>
                <a:lnSpc>
                  <a:spcPct val="85000"/>
                </a:lnSpc>
              </a:pPr>
              <a:r>
                <a:rPr lang="en-US" sz="1600" b="1" dirty="0">
                  <a:solidFill>
                    <a:srgbClr val="000000"/>
                  </a:solidFill>
                  <a:latin typeface="SAS Monospace" pitchFamily="49" charset="0"/>
                </a:rPr>
                <a:t>  1  Irenie    Elvish      26.600  Sales Rep. II  01/01/1978  2.660,00</a:t>
              </a:r>
            </a:p>
            <a:p>
              <a:pPr>
                <a:lnSpc>
                  <a:spcPct val="85000"/>
                </a:lnSpc>
              </a:pPr>
              <a:r>
                <a:rPr lang="en-US" sz="1600" b="1" dirty="0">
                  <a:solidFill>
                    <a:srgbClr val="000000"/>
                  </a:solidFill>
                  <a:latin typeface="SAS Monospace" pitchFamily="49" charset="0"/>
                </a:rPr>
                <a:t>  2  Christina Ngan        27.475  Sales Rep. II  01/07/1982  2.747,50</a:t>
              </a:r>
            </a:p>
            <a:p>
              <a:pPr>
                <a:lnSpc>
                  <a:spcPct val="85000"/>
                </a:lnSpc>
              </a:pPr>
              <a:r>
                <a:rPr lang="en-US" sz="1600" b="1" dirty="0">
                  <a:solidFill>
                    <a:srgbClr val="000000"/>
                  </a:solidFill>
                  <a:latin typeface="SAS Monospace" pitchFamily="49" charset="0"/>
                </a:rPr>
                <a:t>  3  Kimiko    Hotstone    26.190  Sales Rep. I   01/10/1989  2.619,00</a:t>
              </a:r>
            </a:p>
            <a:p>
              <a:pPr>
                <a:lnSpc>
                  <a:spcPct val="85000"/>
                </a:lnSpc>
              </a:pPr>
              <a:r>
                <a:rPr lang="en-US" sz="1600" b="1" dirty="0">
                  <a:solidFill>
                    <a:srgbClr val="000000"/>
                  </a:solidFill>
                  <a:latin typeface="SAS Monospace" pitchFamily="49" charset="0"/>
                </a:rPr>
                <a:t>  4  Lucian    Daymond     26.480  Sales Rep. I   01/03/1983  2.648,00</a:t>
              </a:r>
            </a:p>
            <a:p>
              <a:pPr>
                <a:lnSpc>
                  <a:spcPct val="85000"/>
                </a:lnSpc>
              </a:pPr>
              <a:r>
                <a:rPr lang="en-US" sz="1600" b="1" dirty="0">
                  <a:solidFill>
                    <a:srgbClr val="000000"/>
                  </a:solidFill>
                  <a:latin typeface="SAS Monospace" pitchFamily="49" charset="0"/>
                </a:rPr>
                <a:t>  5  Fong      Hofmeister  32.040  Sales Rep. IV  01/03/1983  3.204,00</a:t>
              </a:r>
            </a:p>
          </p:txBody>
        </p:sp>
        <p:sp>
          <p:nvSpPr>
            <p:cNvPr id="88078" name="AutoShape 13"/>
            <p:cNvSpPr>
              <a:spLocks noChangeArrowheads="1"/>
            </p:cNvSpPr>
            <p:nvPr/>
          </p:nvSpPr>
          <p:spPr bwMode="auto">
            <a:xfrm>
              <a:off x="6230938" y="3224039"/>
              <a:ext cx="1354137" cy="1270000"/>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88079" name="AutoShape 14"/>
            <p:cNvSpPr>
              <a:spLocks noChangeArrowheads="1"/>
            </p:cNvSpPr>
            <p:nvPr/>
          </p:nvSpPr>
          <p:spPr bwMode="auto">
            <a:xfrm>
              <a:off x="3440113" y="3227214"/>
              <a:ext cx="939800" cy="1266825"/>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88085" name="AutoShape 13"/>
            <p:cNvSpPr>
              <a:spLocks noChangeArrowheads="1"/>
            </p:cNvSpPr>
            <p:nvPr/>
          </p:nvSpPr>
          <p:spPr bwMode="auto">
            <a:xfrm>
              <a:off x="7686675" y="3227214"/>
              <a:ext cx="1149350" cy="1266825"/>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grpSp>
      <p:sp>
        <p:nvSpPr>
          <p:cNvPr id="26" name="Text Box 6"/>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p106d07</a:t>
            </a:r>
          </a:p>
        </p:txBody>
      </p:sp>
    </p:spTree>
    <p:extLst>
      <p:ext uri="{BB962C8B-B14F-4D97-AF65-F5344CB8AC3E}">
        <p14:creationId xmlns:p14="http://schemas.microsoft.com/office/powerpoint/2010/main" val="18892143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12648"/>
            <a:ext cx="7848600" cy="4264025"/>
          </a:xfrm>
        </p:spPr>
        <p:txBody>
          <a:bodyPr/>
          <a:lstStyle/>
          <a:p>
            <a:pPr marL="457200" lvl="0" indent="-457200">
              <a:buAutoNum type="arabicPeriod"/>
            </a:pPr>
            <a:r>
              <a:rPr lang="en-US" dirty="0"/>
              <a:t>Which statement is used to read a SAS data set </a:t>
            </a:r>
            <a:br>
              <a:rPr lang="en-US" dirty="0"/>
            </a:br>
            <a:r>
              <a:rPr lang="en-US" dirty="0"/>
              <a:t>in a DATA step?</a:t>
            </a:r>
          </a:p>
          <a:p>
            <a:pPr marL="457200" lvl="0" indent="-457200">
              <a:buAutoNum type="arabicPeriod"/>
            </a:pPr>
            <a:endParaRPr lang="en-US" dirty="0"/>
          </a:p>
          <a:p>
            <a:pPr marL="917575" lvl="0" indent="-457200">
              <a:buFont typeface="+mj-lt"/>
              <a:buAutoNum type="alphaLcPeriod"/>
            </a:pPr>
            <a:r>
              <a:rPr lang="en-US" dirty="0"/>
              <a:t>DATA statement</a:t>
            </a:r>
          </a:p>
          <a:p>
            <a:pPr marL="917575" lvl="0" indent="-457200">
              <a:buFont typeface="+mj-lt"/>
              <a:buAutoNum type="alphaLcPeriod"/>
            </a:pPr>
            <a:r>
              <a:rPr lang="en-US" dirty="0"/>
              <a:t>WHERE statement</a:t>
            </a:r>
          </a:p>
          <a:p>
            <a:pPr marL="917575" lvl="0" indent="-457200">
              <a:buFont typeface="+mj-lt"/>
              <a:buAutoNum type="alphaLcPeriod"/>
            </a:pPr>
            <a:r>
              <a:rPr lang="en-US" dirty="0"/>
              <a:t>SET statement</a:t>
            </a:r>
          </a:p>
          <a:p>
            <a:pPr marL="917575" lvl="0" indent="-457200">
              <a:buFont typeface="+mj-lt"/>
              <a:buAutoNum type="alphaLcPeriod"/>
            </a:pPr>
            <a:r>
              <a:rPr lang="en-US" dirty="0"/>
              <a:t>assignment statement</a:t>
            </a:r>
          </a:p>
        </p:txBody>
      </p:sp>
      <p:sp>
        <p:nvSpPr>
          <p:cNvPr id="4" name="Slide Number Placeholder 3"/>
          <p:cNvSpPr>
            <a:spLocks noGrp="1"/>
          </p:cNvSpPr>
          <p:nvPr>
            <p:ph type="sldNum" sz="quarter" idx="10"/>
          </p:nvPr>
        </p:nvSpPr>
        <p:spPr/>
        <p:txBody>
          <a:bodyPr/>
          <a:lstStyle/>
          <a:p>
            <a:pPr>
              <a:defRPr/>
            </a:pPr>
            <a:fld id="{2C3E8E79-F9B7-4926-909C-E4F9C54FC404}" type="slidenum">
              <a:rPr lang="en-US" smtClean="0"/>
              <a:pPr>
                <a:defRPr/>
              </a:pPr>
              <a:t>84</a:t>
            </a:fld>
            <a:endParaRPr lang="en-US" b="0" dirty="0">
              <a:latin typeface="Times New Roman" pitchFamily="18" charset="0"/>
            </a:endParaRPr>
          </a:p>
        </p:txBody>
      </p:sp>
    </p:spTree>
    <p:extLst>
      <p:ext uri="{BB962C8B-B14F-4D97-AF65-F5344CB8AC3E}">
        <p14:creationId xmlns:p14="http://schemas.microsoft.com/office/powerpoint/2010/main" val="33376762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3E8E79-F9B7-4926-909C-E4F9C54FC404}" type="slidenum">
              <a:rPr lang="en-US" smtClean="0"/>
              <a:pPr>
                <a:defRPr/>
              </a:pPr>
              <a:t>85</a:t>
            </a:fld>
            <a:endParaRPr lang="en-US" b="0" dirty="0">
              <a:latin typeface="Times New Roman" pitchFamily="18" charset="0"/>
            </a:endParaRPr>
          </a:p>
        </p:txBody>
      </p:sp>
      <p:sp>
        <p:nvSpPr>
          <p:cNvPr id="6" name="TextBox 5"/>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8" name="Content Placeholder 2"/>
          <p:cNvSpPr txBox="1">
            <a:spLocks/>
          </p:cNvSpPr>
          <p:nvPr/>
        </p:nvSpPr>
        <p:spPr bwMode="auto">
          <a:xfrm>
            <a:off x="685800" y="61264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indent="-457200">
              <a:buFont typeface="+mj-lt"/>
              <a:buAutoNum type="arabicPeriod" startAt="2"/>
            </a:pPr>
            <a:r>
              <a:rPr lang="en-US" dirty="0"/>
              <a:t>What is the name of the input data set in the program below?</a:t>
            </a:r>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a:defRPr/>
            </a:pPr>
            <a:endParaRPr lang="en-US" sz="800" b="1" dirty="0"/>
          </a:p>
          <a:p>
            <a:pPr marL="917575" indent="-457200">
              <a:buFont typeface="+mj-lt"/>
              <a:buAutoNum type="alphaLcPeriod"/>
            </a:pPr>
            <a:r>
              <a:rPr lang="en-US" dirty="0"/>
              <a:t>work.us</a:t>
            </a:r>
          </a:p>
          <a:p>
            <a:pPr marL="917575" indent="-457200">
              <a:buFont typeface="+mj-lt"/>
              <a:buAutoNum type="alphaLcPeriod"/>
            </a:pPr>
            <a:r>
              <a:rPr lang="en-US" dirty="0"/>
              <a:t>orion.sales</a:t>
            </a:r>
          </a:p>
          <a:p>
            <a:pPr marL="917575" indent="-457200">
              <a:buFont typeface="+mj-lt"/>
              <a:buAutoNum type="alphaLcPeriod"/>
            </a:pPr>
            <a:r>
              <a:rPr lang="en-US" dirty="0"/>
              <a:t>Country</a:t>
            </a:r>
          </a:p>
          <a:p>
            <a:pPr marL="917575" indent="-457200">
              <a:buFont typeface="+mj-lt"/>
              <a:buAutoNum type="alphaLcPeriod"/>
            </a:pPr>
            <a:r>
              <a:rPr lang="en-US" dirty="0"/>
              <a:t>sales</a:t>
            </a:r>
          </a:p>
        </p:txBody>
      </p:sp>
      <p:sp>
        <p:nvSpPr>
          <p:cNvPr id="9" name="Rectangle 8"/>
          <p:cNvSpPr/>
          <p:nvPr/>
        </p:nvSpPr>
        <p:spPr>
          <a:xfrm>
            <a:off x="1147763" y="1540303"/>
            <a:ext cx="4776787" cy="1449115"/>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work.us;</a:t>
            </a:r>
          </a:p>
          <a:p>
            <a:pPr>
              <a:lnSpc>
                <a:spcPct val="85000"/>
              </a:lnSpc>
            </a:pPr>
            <a:r>
              <a:rPr lang="en-US" b="1" dirty="0">
                <a:latin typeface="Courier New"/>
              </a:rPr>
              <a:t>   set orion.sales;</a:t>
            </a:r>
          </a:p>
          <a:p>
            <a:pPr>
              <a:lnSpc>
                <a:spcPct val="85000"/>
              </a:lnSpc>
            </a:pPr>
            <a:r>
              <a:rPr lang="en-US" b="1" dirty="0">
                <a:latin typeface="Courier New"/>
              </a:rPr>
              <a:t>   where Country='US';</a:t>
            </a:r>
          </a:p>
          <a:p>
            <a:pPr>
              <a:lnSpc>
                <a:spcPct val="85000"/>
              </a:lnSpc>
            </a:pPr>
            <a:r>
              <a:rPr lang="en-US" b="1" dirty="0">
                <a:latin typeface="Courier New"/>
              </a:rPr>
              <a:t>run;</a:t>
            </a:r>
          </a:p>
        </p:txBody>
      </p:sp>
    </p:spTree>
    <p:extLst>
      <p:ext uri="{BB962C8B-B14F-4D97-AF65-F5344CB8AC3E}">
        <p14:creationId xmlns:p14="http://schemas.microsoft.com/office/powerpoint/2010/main" val="26065828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495800"/>
          </a:xfrm>
        </p:spPr>
        <p:txBody>
          <a:bodyPr/>
          <a:lstStyle/>
          <a:p>
            <a:pPr marL="457200" indent="-457200">
              <a:defRPr/>
            </a:pPr>
            <a:r>
              <a:rPr lang="en-US" dirty="0"/>
              <a:t>3. 	What is the name of the output data set in the program below?</a:t>
            </a:r>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0" indent="0">
              <a:defRPr/>
            </a:pPr>
            <a:endParaRPr lang="en-US" sz="800" b="1" dirty="0"/>
          </a:p>
          <a:p>
            <a:pPr marL="909638" lvl="1" indent="-463550">
              <a:buClr>
                <a:schemeClr val="tx1"/>
              </a:buClr>
              <a:buSzTx/>
              <a:buFont typeface="Wingdings" pitchFamily="2" charset="2"/>
              <a:buAutoNum type="alphaLcPeriod"/>
              <a:defRPr/>
            </a:pPr>
            <a:r>
              <a:rPr lang="en-US" dirty="0"/>
              <a:t>work.us</a:t>
            </a:r>
          </a:p>
          <a:p>
            <a:pPr marL="909638" lvl="1" indent="-463550">
              <a:buClr>
                <a:schemeClr val="tx1"/>
              </a:buClr>
              <a:buSzTx/>
              <a:buFont typeface="Wingdings" pitchFamily="2" charset="2"/>
              <a:buAutoNum type="alphaLcPeriod"/>
              <a:defRPr/>
            </a:pPr>
            <a:r>
              <a:rPr lang="en-US" dirty="0"/>
              <a:t>orion.sales</a:t>
            </a:r>
          </a:p>
          <a:p>
            <a:pPr marL="909638" lvl="1" indent="-463550">
              <a:buClr>
                <a:schemeClr val="tx1"/>
              </a:buClr>
              <a:buSzTx/>
              <a:buFont typeface="Wingdings" pitchFamily="2" charset="2"/>
              <a:buAutoNum type="alphaLcPeriod"/>
              <a:defRPr/>
            </a:pPr>
            <a:r>
              <a:rPr lang="en-US" dirty="0"/>
              <a:t>Country</a:t>
            </a:r>
          </a:p>
          <a:p>
            <a:pPr marL="909638" lvl="1" indent="-463550">
              <a:buClr>
                <a:schemeClr val="tx1"/>
              </a:buClr>
              <a:buSzTx/>
              <a:buFont typeface="Wingdings" pitchFamily="2" charset="2"/>
              <a:buAutoNum type="alphaLcPeriod"/>
              <a:defRPr/>
            </a:pPr>
            <a:r>
              <a:rPr lang="en-US" dirty="0"/>
              <a:t>sales</a:t>
            </a:r>
          </a:p>
        </p:txBody>
      </p:sp>
      <p:sp>
        <p:nvSpPr>
          <p:cNvPr id="3" name="TextBox 2"/>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5" name="Rectangle 4"/>
          <p:cNvSpPr/>
          <p:nvPr/>
        </p:nvSpPr>
        <p:spPr>
          <a:xfrm>
            <a:off x="1147762" y="1544632"/>
            <a:ext cx="4776787" cy="1449115"/>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work.us;</a:t>
            </a:r>
          </a:p>
          <a:p>
            <a:pPr>
              <a:lnSpc>
                <a:spcPct val="85000"/>
              </a:lnSpc>
            </a:pPr>
            <a:r>
              <a:rPr lang="en-US" b="1" dirty="0">
                <a:latin typeface="Courier New"/>
              </a:rPr>
              <a:t>   set orion.sales;</a:t>
            </a:r>
          </a:p>
          <a:p>
            <a:pPr>
              <a:lnSpc>
                <a:spcPct val="85000"/>
              </a:lnSpc>
            </a:pPr>
            <a:r>
              <a:rPr lang="en-US" b="1" dirty="0">
                <a:latin typeface="Courier New"/>
              </a:rPr>
              <a:t>   where Country='US';</a:t>
            </a:r>
          </a:p>
          <a:p>
            <a:pPr>
              <a:lnSpc>
                <a:spcPct val="85000"/>
              </a:lnSpc>
            </a:pPr>
            <a:r>
              <a:rPr lang="en-US" b="1" dirty="0">
                <a:latin typeface="Courier New"/>
              </a:rPr>
              <a:t>run;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76072" y="609600"/>
            <a:ext cx="7848600" cy="5791200"/>
          </a:xfrm>
        </p:spPr>
        <p:txBody>
          <a:bodyPr/>
          <a:lstStyle/>
          <a:p>
            <a:pPr marL="457200" lvl="0" indent="-457200">
              <a:defRPr/>
            </a:pPr>
            <a:r>
              <a:rPr lang="en-US" dirty="0"/>
              <a:t>4. 	Which of the following DATA steps correctly reads </a:t>
            </a:r>
            <a:br>
              <a:rPr lang="en-US" dirty="0"/>
            </a:br>
            <a:r>
              <a:rPr lang="en-US" dirty="0"/>
              <a:t>the permanent data set </a:t>
            </a:r>
            <a:r>
              <a:rPr lang="en-US" b="1" dirty="0" err="1"/>
              <a:t>salesinfo</a:t>
            </a:r>
            <a:r>
              <a:rPr lang="en-US" dirty="0"/>
              <a:t> from the </a:t>
            </a:r>
            <a:r>
              <a:rPr lang="en-US" b="1" dirty="0"/>
              <a:t>sporting</a:t>
            </a:r>
            <a:r>
              <a:rPr lang="en-US" dirty="0"/>
              <a:t> library and creates a new data set named </a:t>
            </a:r>
            <a:r>
              <a:rPr lang="en-US" b="1" dirty="0"/>
              <a:t>salesinfo2</a:t>
            </a:r>
            <a:r>
              <a:rPr lang="en-US" dirty="0"/>
              <a:t> in the same library?</a:t>
            </a:r>
          </a:p>
        </p:txBody>
      </p:sp>
      <p:pic>
        <p:nvPicPr>
          <p:cNvPr id="2" name="Picture 1"/>
          <p:cNvPicPr>
            <a:picLocks noChangeAspect="1"/>
          </p:cNvPicPr>
          <p:nvPr/>
        </p:nvPicPr>
        <p:blipFill>
          <a:blip r:embed="rId3"/>
          <a:stretch>
            <a:fillRect/>
          </a:stretch>
        </p:blipFill>
        <p:spPr>
          <a:xfrm>
            <a:off x="923637" y="2162254"/>
            <a:ext cx="4310246" cy="4060288"/>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lvl="0" indent="-457200">
              <a:defRPr/>
            </a:pPr>
            <a:r>
              <a:rPr lang="en-US" dirty="0"/>
              <a:t>5. 	Which of the following is </a:t>
            </a:r>
            <a:r>
              <a:rPr lang="en-US" b="1" i="1" dirty="0"/>
              <a:t>not</a:t>
            </a:r>
            <a:r>
              <a:rPr lang="en-US" dirty="0"/>
              <a:t> created </a:t>
            </a:r>
            <a:br>
              <a:rPr lang="en-US" dirty="0"/>
            </a:br>
            <a:r>
              <a:rPr lang="en-US" dirty="0"/>
              <a:t>during the compilation phase?</a:t>
            </a:r>
          </a:p>
          <a:p>
            <a:pPr marL="457200" indent="-457200">
              <a:buFont typeface="+mj-lt"/>
              <a:buAutoNum type="arabicPeriod"/>
              <a:defRPr/>
            </a:pPr>
            <a:endParaRPr lang="en-US" dirty="0"/>
          </a:p>
          <a:p>
            <a:pPr marL="0" indent="0">
              <a:defRPr/>
            </a:pPr>
            <a:endParaRPr lang="en-US" sz="800" b="1" dirty="0"/>
          </a:p>
          <a:p>
            <a:pPr marL="909638" lvl="1" indent="-452438">
              <a:buClr>
                <a:schemeClr val="tx1"/>
              </a:buClr>
              <a:buSzTx/>
              <a:buFont typeface="Wingdings" pitchFamily="2" charset="2"/>
              <a:buAutoNum type="alphaLcPeriod"/>
              <a:defRPr/>
            </a:pPr>
            <a:r>
              <a:rPr lang="en-US" dirty="0"/>
              <a:t>the descriptor portion of the output data set</a:t>
            </a:r>
          </a:p>
          <a:p>
            <a:pPr marL="909638" lvl="1" indent="-452438">
              <a:buClr>
                <a:schemeClr val="tx1"/>
              </a:buClr>
              <a:buSzTx/>
              <a:buFont typeface="Wingdings" pitchFamily="2" charset="2"/>
              <a:buAutoNum type="alphaLcPeriod"/>
              <a:defRPr/>
            </a:pPr>
            <a:r>
              <a:rPr lang="en-US" dirty="0"/>
              <a:t>the first observation</a:t>
            </a:r>
          </a:p>
          <a:p>
            <a:pPr marL="909638" lvl="1" indent="-452438">
              <a:buClr>
                <a:schemeClr val="tx1"/>
              </a:buClr>
              <a:buSzTx/>
              <a:buFont typeface="Wingdings" pitchFamily="2" charset="2"/>
              <a:buAutoNum type="alphaLcPeriod"/>
              <a:defRPr/>
            </a:pPr>
            <a:r>
              <a:rPr lang="en-US" dirty="0"/>
              <a:t>the program data vector (PDV)</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334000"/>
          </a:xfrm>
        </p:spPr>
        <p:txBody>
          <a:bodyPr/>
          <a:lstStyle/>
          <a:p>
            <a:pPr marL="457200" lvl="0" indent="-457200">
              <a:defRPr/>
            </a:pPr>
            <a:r>
              <a:rPr lang="en-US" dirty="0"/>
              <a:t>6. 	The data set </a:t>
            </a:r>
            <a:r>
              <a:rPr lang="en-US" b="1" dirty="0"/>
              <a:t>orion.sales</a:t>
            </a:r>
            <a:r>
              <a:rPr lang="en-US" dirty="0"/>
              <a:t> contains 9 variables. Given this DATA step, how many variables does the descriptor portion of </a:t>
            </a:r>
            <a:r>
              <a:rPr lang="en-US" b="1" dirty="0"/>
              <a:t>work.comp</a:t>
            </a:r>
            <a:r>
              <a:rPr lang="en-US" dirty="0"/>
              <a:t> contain?</a:t>
            </a:r>
          </a:p>
          <a:p>
            <a:pPr marL="403225" lvl="0" indent="-403225">
              <a:defRPr/>
            </a:pPr>
            <a:endParaRPr lang="en-US" dirty="0"/>
          </a:p>
          <a:p>
            <a:pPr marL="403225" lvl="0" indent="-403225">
              <a:defRPr/>
            </a:pPr>
            <a:endParaRPr lang="en-US" dirty="0"/>
          </a:p>
          <a:p>
            <a:pPr marL="403225" lvl="0" indent="-403225">
              <a:defRPr/>
            </a:pPr>
            <a:endParaRPr lang="en-US" dirty="0"/>
          </a:p>
          <a:p>
            <a:pPr marL="457200" indent="-457200">
              <a:buFont typeface="+mj-lt"/>
              <a:buAutoNum type="arabicPeriod"/>
              <a:defRPr/>
            </a:pPr>
            <a:endParaRPr lang="en-US" dirty="0"/>
          </a:p>
          <a:p>
            <a:pPr marL="0" indent="0">
              <a:defRPr/>
            </a:pPr>
            <a:endParaRPr lang="en-US" sz="800" b="1" dirty="0"/>
          </a:p>
          <a:p>
            <a:pPr marL="909638" lvl="1" indent="-452438">
              <a:buClr>
                <a:schemeClr val="tx1"/>
              </a:buClr>
              <a:buSzTx/>
              <a:buFont typeface="Wingdings" pitchFamily="2" charset="2"/>
              <a:buAutoNum type="alphaLcPeriod"/>
              <a:defRPr/>
            </a:pPr>
            <a:r>
              <a:rPr lang="en-US" dirty="0"/>
              <a:t>6</a:t>
            </a:r>
          </a:p>
          <a:p>
            <a:pPr marL="909638" lvl="1" indent="-452438">
              <a:buClr>
                <a:schemeClr val="tx1"/>
              </a:buClr>
              <a:buSzTx/>
              <a:buFont typeface="Wingdings" pitchFamily="2" charset="2"/>
              <a:buAutoNum type="alphaLcPeriod"/>
              <a:defRPr/>
            </a:pPr>
            <a:r>
              <a:rPr lang="en-US" dirty="0"/>
              <a:t>7</a:t>
            </a:r>
          </a:p>
          <a:p>
            <a:pPr marL="909638" lvl="1" indent="-452438">
              <a:buClr>
                <a:schemeClr val="tx1"/>
              </a:buClr>
              <a:buSzTx/>
              <a:buFont typeface="Wingdings" pitchFamily="2" charset="2"/>
              <a:buAutoNum type="alphaLcPeriod"/>
              <a:defRPr/>
            </a:pPr>
            <a:r>
              <a:rPr lang="en-US" dirty="0"/>
              <a:t>9</a:t>
            </a:r>
          </a:p>
          <a:p>
            <a:pPr marL="909638" lvl="1" indent="-452438">
              <a:buClr>
                <a:schemeClr val="tx1"/>
              </a:buClr>
              <a:buSzTx/>
              <a:buFont typeface="Wingdings" pitchFamily="2" charset="2"/>
              <a:buAutoNum type="alphaLcPeriod"/>
              <a:defRPr/>
            </a:pPr>
            <a:r>
              <a:rPr lang="en-US" dirty="0"/>
              <a:t>None. This program contains a logic error.</a:t>
            </a:r>
          </a:p>
        </p:txBody>
      </p:sp>
      <p:sp>
        <p:nvSpPr>
          <p:cNvPr id="4" name="TextBox 3"/>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6" name="TextBox 5"/>
          <p:cNvSpPr txBox="1"/>
          <p:nvPr/>
        </p:nvSpPr>
        <p:spPr>
          <a:xfrm>
            <a:off x="1147763" y="1932062"/>
            <a:ext cx="7323137" cy="1435265"/>
          </a:xfrm>
          <a:prstGeom prst="rect">
            <a:avLst/>
          </a:prstGeom>
          <a:solidFill>
            <a:srgbClr val="FFFFFF"/>
          </a:solidFill>
          <a:ln w="38100" cmpd="sng">
            <a:solidFill>
              <a:schemeClr val="tx2"/>
            </a:solidFill>
          </a:ln>
        </p:spPr>
        <p:txBody>
          <a:bodyPr wrap="square" lIns="88900" tIns="88900" rIns="266700" bIns="88900" rtlCol="0">
            <a:spAutoFit/>
          </a:bodyPr>
          <a:lstStyle/>
          <a:p>
            <a:pPr>
              <a:lnSpc>
                <a:spcPct val="85000"/>
              </a:lnSpc>
            </a:pPr>
            <a:r>
              <a:rPr lang="en-US" b="1" dirty="0">
                <a:latin typeface="Courier New"/>
              </a:rPr>
              <a:t>data work.comp;</a:t>
            </a:r>
          </a:p>
          <a:p>
            <a:pPr>
              <a:lnSpc>
                <a:spcPct val="85000"/>
              </a:lnSpc>
            </a:pPr>
            <a:r>
              <a:rPr lang="en-US" b="1" dirty="0">
                <a:latin typeface="Courier New"/>
              </a:rPr>
              <a:t>   set orion.sales;</a:t>
            </a:r>
          </a:p>
          <a:p>
            <a:pPr>
              <a:lnSpc>
                <a:spcPct val="85000"/>
              </a:lnSpc>
            </a:pPr>
            <a:r>
              <a:rPr lang="en-US" b="1" dirty="0">
                <a:latin typeface="Courier New"/>
              </a:rPr>
              <a:t>   drop Gender Salary Birth_Date;</a:t>
            </a:r>
          </a:p>
          <a:p>
            <a:pPr>
              <a:lnSpc>
                <a:spcPct val="85000"/>
              </a:lnSpc>
            </a:pPr>
            <a:r>
              <a:rPr lang="en-US" b="1" dirty="0">
                <a:latin typeface="Courier New"/>
              </a:rPr>
              <a:t>run;</a:t>
            </a:r>
          </a:p>
        </p:txBody>
      </p:sp>
    </p:spTree>
    <p:extLst>
      <p:ext uri="{BB962C8B-B14F-4D97-AF65-F5344CB8AC3E}">
        <p14:creationId xmlns:p14="http://schemas.microsoft.com/office/powerpoint/2010/main" val="172902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txBox="1">
            <a:spLocks noChangeArrowheads="1"/>
          </p:cNvSpPr>
          <p:nvPr/>
        </p:nvSpPr>
        <p:spPr bwMode="auto">
          <a:xfrm>
            <a:off x="685800" y="1071563"/>
            <a:ext cx="7848600" cy="555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itchFamily="34" charset="0"/>
              </a:defRPr>
            </a:lvl1pPr>
            <a:lvl2pPr indent="-34290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20000"/>
              </a:spcBef>
              <a:buClr>
                <a:schemeClr val="tx1"/>
              </a:buClr>
              <a:buFont typeface="Monotype Sorts" pitchFamily="2" charset="2"/>
              <a:buNone/>
            </a:pPr>
            <a:r>
              <a:rPr lang="en-US" dirty="0"/>
              <a:t>The </a:t>
            </a:r>
            <a:r>
              <a:rPr lang="en-US" i="1" dirty="0"/>
              <a:t>SET statement</a:t>
            </a:r>
            <a:r>
              <a:rPr lang="en-US" dirty="0"/>
              <a:t> reads observations from an existing SAS data set for further processing in the DATA step.</a:t>
            </a:r>
          </a:p>
          <a:p>
            <a:pPr eaLnBrk="1" hangingPunct="1">
              <a:spcBef>
                <a:spcPct val="20000"/>
              </a:spcBef>
              <a:buClr>
                <a:schemeClr val="tx1"/>
              </a:buClr>
              <a:buFont typeface="Monotype Sorts" pitchFamily="2" charset="2"/>
              <a:buNone/>
            </a:pPr>
            <a:endParaRPr lang="en-US" dirty="0"/>
          </a:p>
          <a:p>
            <a:pPr eaLnBrk="1" hangingPunct="1">
              <a:spcBef>
                <a:spcPct val="20000"/>
              </a:spcBef>
              <a:buClr>
                <a:schemeClr val="tx1"/>
              </a:buClr>
              <a:buFont typeface="Monotype Sorts" pitchFamily="2" charset="2"/>
              <a:buNone/>
            </a:pPr>
            <a:endParaRPr lang="en-US" dirty="0"/>
          </a:p>
          <a:p>
            <a:pPr eaLnBrk="1" hangingPunct="1">
              <a:spcBef>
                <a:spcPct val="20000"/>
              </a:spcBef>
              <a:buClr>
                <a:schemeClr val="tx1"/>
              </a:buClr>
              <a:buFont typeface="Monotype Sorts" pitchFamily="2" charset="2"/>
              <a:buNone/>
            </a:pPr>
            <a:endParaRPr lang="en-US" dirty="0"/>
          </a:p>
          <a:p>
            <a:pPr eaLnBrk="1" hangingPunct="1">
              <a:spcBef>
                <a:spcPct val="20000"/>
              </a:spcBef>
              <a:buClr>
                <a:schemeClr val="tx1"/>
              </a:buClr>
              <a:buFont typeface="Monotype Sorts" pitchFamily="2" charset="2"/>
              <a:buNone/>
            </a:pPr>
            <a:endParaRPr lang="en-US" dirty="0"/>
          </a:p>
          <a:p>
            <a:pPr eaLnBrk="1" hangingPunct="1">
              <a:spcBef>
                <a:spcPct val="20000"/>
              </a:spcBef>
              <a:buClr>
                <a:schemeClr val="tx1"/>
              </a:buClr>
              <a:buFont typeface="Monotype Sorts" pitchFamily="2" charset="2"/>
              <a:buNone/>
            </a:pPr>
            <a:endParaRPr lang="en-US" dirty="0"/>
          </a:p>
          <a:p>
            <a:pPr lvl="1" eaLnBrk="1" hangingPunct="1">
              <a:spcBef>
                <a:spcPct val="20000"/>
              </a:spcBef>
              <a:buClr>
                <a:srgbClr val="0053C3"/>
              </a:buClr>
              <a:buSzPct val="70000"/>
              <a:buFont typeface="Wingdings" pitchFamily="2" charset="2"/>
              <a:buChar char="n"/>
            </a:pPr>
            <a:r>
              <a:rPr lang="en-US" dirty="0"/>
              <a:t>The SET statement reads all observations and </a:t>
            </a:r>
            <a:br>
              <a:rPr lang="en-US" dirty="0"/>
            </a:br>
            <a:r>
              <a:rPr lang="en-US" dirty="0"/>
              <a:t>all variables from the input data set.</a:t>
            </a:r>
          </a:p>
          <a:p>
            <a:pPr lvl="1">
              <a:spcBef>
                <a:spcPct val="20000"/>
              </a:spcBef>
              <a:buClr>
                <a:srgbClr val="0053C3"/>
              </a:buClr>
              <a:buSzPct val="70000"/>
              <a:buFont typeface="Wingdings" pitchFamily="2" charset="2"/>
              <a:buChar char="n"/>
            </a:pPr>
            <a:r>
              <a:rPr lang="en-US" dirty="0"/>
              <a:t>Observations are read sequentially, one at a time.</a:t>
            </a:r>
          </a:p>
          <a:p>
            <a:pPr lvl="1" eaLnBrk="1" hangingPunct="1">
              <a:spcBef>
                <a:spcPct val="20000"/>
              </a:spcBef>
              <a:buClr>
                <a:srgbClr val="0053C3"/>
              </a:buClr>
              <a:buSzPct val="70000"/>
              <a:buFont typeface="Wingdings" pitchFamily="2" charset="2"/>
              <a:buChar char="n"/>
            </a:pPr>
            <a:r>
              <a:rPr lang="en-US" dirty="0"/>
              <a:t>The SET statement can read temporary or permanent data sets.</a:t>
            </a:r>
          </a:p>
        </p:txBody>
      </p:sp>
      <p:sp>
        <p:nvSpPr>
          <p:cNvPr id="27652" name="Rectangle 2"/>
          <p:cNvSpPr>
            <a:spLocks noGrp="1" noChangeArrowheads="1"/>
          </p:cNvSpPr>
          <p:nvPr>
            <p:ph type="title"/>
          </p:nvPr>
        </p:nvSpPr>
        <p:spPr/>
        <p:txBody>
          <a:bodyPr/>
          <a:lstStyle/>
          <a:p>
            <a:pPr eaLnBrk="1" hangingPunct="1"/>
            <a:r>
              <a:rPr lang="en-US" dirty="0"/>
              <a:t>SET Statement</a:t>
            </a:r>
          </a:p>
        </p:txBody>
      </p:sp>
      <p:sp>
        <p:nvSpPr>
          <p:cNvPr id="6" name="Slide Number Placeholder 3"/>
          <p:cNvSpPr>
            <a:spLocks noGrp="1"/>
          </p:cNvSpPr>
          <p:nvPr>
            <p:ph type="sldNum" sz="quarter" idx="10"/>
          </p:nvPr>
        </p:nvSpPr>
        <p:spPr/>
        <p:txBody>
          <a:bodyPr/>
          <a:lstStyle/>
          <a:p>
            <a:pPr>
              <a:defRPr/>
            </a:pPr>
            <a:fld id="{CE1377B7-F7B0-4C2F-B6A5-81CEB4EDDCFB}" type="slidenum">
              <a:rPr lang="en-US"/>
              <a:pPr>
                <a:defRPr/>
              </a:pPr>
              <a:t>9</a:t>
            </a:fld>
            <a:endParaRPr lang="en-US" b="0" dirty="0">
              <a:latin typeface="Times New Roman" pitchFamily="18" charset="0"/>
            </a:endParaRPr>
          </a:p>
        </p:txBody>
      </p:sp>
      <p:sp>
        <p:nvSpPr>
          <p:cNvPr id="10" name="Text Box 7"/>
          <p:cNvSpPr txBox="1">
            <a:spLocks noChangeArrowheads="1"/>
          </p:cNvSpPr>
          <p:nvPr/>
        </p:nvSpPr>
        <p:spPr bwMode="auto">
          <a:xfrm>
            <a:off x="1307592" y="2103120"/>
            <a:ext cx="6492240" cy="1749425"/>
          </a:xfrm>
          <a:prstGeom prst="rect">
            <a:avLst/>
          </a:prstGeom>
          <a:solidFill>
            <a:srgbClr val="FFFFFF"/>
          </a:solidFill>
          <a:ln w="38100" cmpd="sng">
            <a:solidFill>
              <a:schemeClr val="tx2"/>
            </a:solidFill>
            <a:miter lim="800000"/>
            <a:headEnd type="none" w="med" len="lg"/>
            <a:tailEnd type="none" w="med" len="lg"/>
          </a:ln>
          <a:extLst/>
        </p:spPr>
        <p:txBody>
          <a:bodyPr lIns="88900" tIns="88900" rIns="9144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auto" hangingPunct="1">
              <a:lnSpc>
                <a:spcPct val="85000"/>
              </a:lnSpc>
              <a:spcBef>
                <a:spcPts val="0"/>
              </a:spcBef>
              <a:spcAft>
                <a:spcPts val="0"/>
              </a:spcAft>
              <a:defRPr/>
            </a:pPr>
            <a:r>
              <a:rPr lang="en-US" sz="2400" b="1" kern="0" dirty="0">
                <a:solidFill>
                  <a:srgbClr val="000000"/>
                </a:solidFill>
                <a:latin typeface="Courier New"/>
              </a:rPr>
              <a:t>data work.subset1;</a:t>
            </a:r>
          </a:p>
          <a:p>
            <a:pPr eaLnBrk="1" fontAlgn="auto" hangingPunct="1">
              <a:lnSpc>
                <a:spcPct val="85000"/>
              </a:lnSpc>
              <a:spcBef>
                <a:spcPts val="0"/>
              </a:spcBef>
              <a:spcAft>
                <a:spcPts val="0"/>
              </a:spcAft>
              <a:defRPr/>
            </a:pPr>
            <a:r>
              <a:rPr lang="en-US" sz="2400" b="1" kern="0" dirty="0">
                <a:solidFill>
                  <a:srgbClr val="000000"/>
                </a:solidFill>
                <a:latin typeface="Courier New"/>
              </a:rPr>
              <a:t>   set orion.sales;</a:t>
            </a:r>
          </a:p>
          <a:p>
            <a:pPr eaLnBrk="1" fontAlgn="auto" hangingPunct="1">
              <a:lnSpc>
                <a:spcPct val="85000"/>
              </a:lnSpc>
              <a:spcBef>
                <a:spcPts val="0"/>
              </a:spcBef>
              <a:spcAft>
                <a:spcPts val="0"/>
              </a:spcAft>
              <a:defRPr/>
            </a:pPr>
            <a:r>
              <a:rPr lang="en-US" sz="2400" b="1" kern="0" dirty="0">
                <a:solidFill>
                  <a:srgbClr val="000000"/>
                </a:solidFill>
                <a:latin typeface="Courier New"/>
              </a:rPr>
              <a:t>   where Country='AU' and</a:t>
            </a:r>
          </a:p>
          <a:p>
            <a:pPr eaLnBrk="1" fontAlgn="auto" hangingPunct="1">
              <a:lnSpc>
                <a:spcPct val="85000"/>
              </a:lnSpc>
              <a:spcBef>
                <a:spcPts val="0"/>
              </a:spcBef>
              <a:spcAft>
                <a:spcPts val="0"/>
              </a:spcAft>
              <a:defRPr/>
            </a:pPr>
            <a:r>
              <a:rPr lang="en-US" sz="2400" b="1" kern="0" dirty="0">
                <a:solidFill>
                  <a:srgbClr val="000000"/>
                </a:solidFill>
                <a:latin typeface="Courier New"/>
              </a:rPr>
              <a:t>         Job_Title contains 'Rep';</a:t>
            </a:r>
          </a:p>
          <a:p>
            <a:pPr eaLnBrk="1" fontAlgn="auto" hangingPunct="1">
              <a:lnSpc>
                <a:spcPct val="85000"/>
              </a:lnSpc>
              <a:spcBef>
                <a:spcPts val="0"/>
              </a:spcBef>
              <a:spcAft>
                <a:spcPts val="0"/>
              </a:spcAft>
              <a:defRPr/>
            </a:pPr>
            <a:r>
              <a:rPr lang="en-US" sz="2400" b="1" kern="0" dirty="0">
                <a:solidFill>
                  <a:srgbClr val="000000"/>
                </a:solidFill>
                <a:latin typeface="Courier New"/>
              </a:rPr>
              <a:t>run;</a:t>
            </a:r>
          </a:p>
        </p:txBody>
      </p:sp>
      <p:sp>
        <p:nvSpPr>
          <p:cNvPr id="27655" name="Rectangle 1"/>
          <p:cNvSpPr>
            <a:spLocks noChangeArrowheads="1"/>
          </p:cNvSpPr>
          <p:nvPr>
            <p:custDataLst>
              <p:tags r:id="rId1"/>
            </p:custDataLst>
          </p:nvPr>
        </p:nvSpPr>
        <p:spPr bwMode="auto">
          <a:xfrm>
            <a:off x="1948915" y="2508250"/>
            <a:ext cx="2927886"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8" name="Rectangle 4"/>
          <p:cNvSpPr>
            <a:spLocks noChangeArrowheads="1"/>
          </p:cNvSpPr>
          <p:nvPr>
            <p:custDataLst>
              <p:tags r:id="rId2"/>
            </p:custDataLst>
          </p:nvPr>
        </p:nvSpPr>
        <p:spPr bwMode="auto">
          <a:xfrm>
            <a:off x="4901184" y="1920240"/>
            <a:ext cx="3547872" cy="615950"/>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2000" b="1" dirty="0"/>
              <a:t>SET </a:t>
            </a:r>
            <a:r>
              <a:rPr lang="en-US" sz="2000" i="1" dirty="0"/>
              <a:t>input-SAS-data-set</a:t>
            </a:r>
            <a:r>
              <a:rPr lang="en-US" sz="2000" b="1" dirty="0"/>
              <a:t>;</a:t>
            </a:r>
          </a:p>
        </p:txBody>
      </p:sp>
      <p:sp>
        <p:nvSpPr>
          <p:cNvPr id="9"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p106d01</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562600"/>
          </a:xfrm>
        </p:spPr>
        <p:txBody>
          <a:bodyPr/>
          <a:lstStyle/>
          <a:p>
            <a:pPr marL="457200" lvl="0" indent="-457200">
              <a:defRPr/>
            </a:pPr>
            <a:r>
              <a:rPr lang="en-US" dirty="0"/>
              <a:t>7. 	The data set </a:t>
            </a:r>
            <a:r>
              <a:rPr lang="en-US" b="1" dirty="0"/>
              <a:t>orion.sales</a:t>
            </a:r>
            <a:r>
              <a:rPr lang="en-US" dirty="0"/>
              <a:t> contains 9 variables. Given this DATA step, how many variables does the descriptor portion of </a:t>
            </a:r>
            <a:r>
              <a:rPr lang="en-US" b="1" dirty="0"/>
              <a:t>work.comp</a:t>
            </a:r>
            <a:r>
              <a:rPr lang="en-US" dirty="0"/>
              <a:t> contain?</a:t>
            </a:r>
          </a:p>
          <a:p>
            <a:endParaRPr lang="en-US" dirty="0"/>
          </a:p>
          <a:p>
            <a:endParaRPr lang="en-US" dirty="0"/>
          </a:p>
          <a:p>
            <a:endParaRPr lang="en-US" dirty="0"/>
          </a:p>
          <a:p>
            <a:endParaRPr lang="en-US" dirty="0"/>
          </a:p>
          <a:p>
            <a:pPr marL="457200" indent="-457200">
              <a:buFont typeface="+mj-lt"/>
              <a:buAutoNum type="arabicPeriod"/>
              <a:defRPr/>
            </a:pPr>
            <a:endParaRPr lang="en-US" dirty="0"/>
          </a:p>
          <a:p>
            <a:pPr marL="0" indent="0">
              <a:defRPr/>
            </a:pPr>
            <a:endParaRPr lang="en-US" sz="800" b="1" dirty="0"/>
          </a:p>
          <a:p>
            <a:pPr marL="909638" lvl="1" indent="-452438">
              <a:buClr>
                <a:schemeClr val="tx1"/>
              </a:buClr>
              <a:buSzTx/>
              <a:buFont typeface="Wingdings" pitchFamily="2" charset="2"/>
              <a:buAutoNum type="alphaLcPeriod"/>
              <a:defRPr/>
            </a:pPr>
            <a:r>
              <a:rPr lang="en-US" dirty="0"/>
              <a:t> 4</a:t>
            </a:r>
          </a:p>
          <a:p>
            <a:pPr marL="909638" lvl="1" indent="-452438">
              <a:buClr>
                <a:schemeClr val="tx1"/>
              </a:buClr>
              <a:buSzTx/>
              <a:buFont typeface="Wingdings" pitchFamily="2" charset="2"/>
              <a:buAutoNum type="alphaLcPeriod"/>
              <a:defRPr/>
            </a:pPr>
            <a:r>
              <a:rPr lang="en-US" dirty="0"/>
              <a:t> 9</a:t>
            </a:r>
          </a:p>
          <a:p>
            <a:pPr marL="909638" lvl="1" indent="-452438">
              <a:buClr>
                <a:schemeClr val="tx1"/>
              </a:buClr>
              <a:buSzTx/>
              <a:buFont typeface="Wingdings" pitchFamily="2" charset="2"/>
              <a:buAutoNum type="alphaLcPeriod"/>
              <a:defRPr/>
            </a:pPr>
            <a:r>
              <a:rPr lang="en-US" dirty="0"/>
              <a:t>13</a:t>
            </a:r>
          </a:p>
          <a:p>
            <a:pPr marL="909638" lvl="1" indent="-452438">
              <a:buClr>
                <a:schemeClr val="tx1"/>
              </a:buClr>
              <a:buSzTx/>
              <a:buFont typeface="Wingdings" pitchFamily="2" charset="2"/>
              <a:buAutoNum type="alphaLcPeriod"/>
              <a:defRPr/>
            </a:pPr>
            <a:r>
              <a:rPr lang="en-US" dirty="0"/>
              <a:t> None. This program contains a logic error.</a:t>
            </a:r>
          </a:p>
        </p:txBody>
      </p:sp>
      <p:sp>
        <p:nvSpPr>
          <p:cNvPr id="2" name="TextBox 1"/>
          <p:cNvSpPr txBox="1"/>
          <p:nvPr/>
        </p:nvSpPr>
        <p:spPr>
          <a:xfrm>
            <a:off x="452337" y="2108271"/>
            <a:ext cx="8229600" cy="1449115"/>
          </a:xfrm>
          <a:prstGeom prst="rect">
            <a:avLst/>
          </a:prstGeom>
          <a:solidFill>
            <a:srgbClr val="FFFFFF"/>
          </a:solidFill>
          <a:ln w="38100" cmpd="sng">
            <a:solidFill>
              <a:schemeClr val="tx2"/>
            </a:solidFill>
          </a:ln>
        </p:spPr>
        <p:txBody>
          <a:bodyPr vert="horz" wrap="none" lIns="88900" tIns="88900" rIns="0" bIns="88900" rtlCol="0">
            <a:spAutoFit/>
          </a:bodyPr>
          <a:lstStyle/>
          <a:p>
            <a:pPr>
              <a:lnSpc>
                <a:spcPct val="85000"/>
              </a:lnSpc>
            </a:pPr>
            <a:r>
              <a:rPr lang="en-US" b="1" dirty="0">
                <a:latin typeface="Courier New"/>
              </a:rPr>
              <a:t>data work.comp;</a:t>
            </a:r>
          </a:p>
          <a:p>
            <a:pPr>
              <a:lnSpc>
                <a:spcPct val="85000"/>
              </a:lnSpc>
            </a:pPr>
            <a:r>
              <a:rPr lang="en-US" b="1" dirty="0">
                <a:latin typeface="Courier New"/>
              </a:rPr>
              <a:t>   set orion.sales;</a:t>
            </a:r>
          </a:p>
          <a:p>
            <a:pPr>
              <a:lnSpc>
                <a:spcPct val="85000"/>
              </a:lnSpc>
            </a:pPr>
            <a:r>
              <a:rPr lang="en-US" b="1" dirty="0">
                <a:latin typeface="Courier New"/>
              </a:rPr>
              <a:t>   keep Employee_ID Gender Job_Title Salary;</a:t>
            </a:r>
          </a:p>
          <a:p>
            <a:pPr>
              <a:lnSpc>
                <a:spcPct val="85000"/>
              </a:lnSpc>
            </a:pPr>
            <a:r>
              <a:rPr lang="en-US" b="1" dirty="0">
                <a:latin typeface="Courier New"/>
              </a:rPr>
              <a:t>run;</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lvl="0" indent="-457200">
              <a:defRPr/>
            </a:pPr>
            <a:r>
              <a:rPr lang="en-US" dirty="0"/>
              <a:t>8. 	A KEEP statement in a DATA step omits all variables except </a:t>
            </a:r>
            <a:r>
              <a:rPr lang="en-US" b="1" dirty="0"/>
              <a:t>Name</a:t>
            </a:r>
            <a:r>
              <a:rPr lang="en-US" dirty="0"/>
              <a:t>, </a:t>
            </a:r>
            <a:r>
              <a:rPr lang="en-US" b="1" dirty="0"/>
              <a:t>Color</a:t>
            </a:r>
            <a:r>
              <a:rPr lang="en-US" dirty="0"/>
              <a:t>, and </a:t>
            </a:r>
            <a:r>
              <a:rPr lang="en-US" b="1" dirty="0"/>
              <a:t>Price</a:t>
            </a:r>
            <a:r>
              <a:rPr lang="en-US" dirty="0"/>
              <a:t> from the output data set. Are the omitted variables included in the PDV?</a:t>
            </a:r>
          </a:p>
          <a:p>
            <a:pPr marL="457200" indent="-457200">
              <a:buFont typeface="+mj-lt"/>
              <a:buAutoNum type="arabicPeriod"/>
              <a:defRPr/>
            </a:pPr>
            <a:endParaRPr lang="en-US" dirty="0"/>
          </a:p>
          <a:p>
            <a:pPr marL="457200">
              <a:defRPr/>
            </a:pPr>
            <a:endParaRPr lang="en-US" sz="800" b="1" dirty="0"/>
          </a:p>
          <a:p>
            <a:pPr marL="457200">
              <a:defRPr/>
            </a:pPr>
            <a:r>
              <a:rPr lang="en-US" dirty="0">
                <a:sym typeface="Wingdings" pitchFamily="2" charset="2"/>
              </a:rPr>
              <a:t>  </a:t>
            </a:r>
            <a:r>
              <a:rPr lang="en-US" dirty="0"/>
              <a:t>Yes</a:t>
            </a:r>
          </a:p>
          <a:p>
            <a:pPr marL="457200">
              <a:defRPr/>
            </a:pPr>
            <a:r>
              <a:rPr lang="en-US" dirty="0">
                <a:sym typeface="Wingdings" pitchFamily="2" charset="2"/>
              </a:rPr>
              <a:t></a:t>
            </a:r>
            <a:r>
              <a:rPr lang="en-US" dirty="0"/>
              <a:t>  No</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562600"/>
          </a:xfrm>
        </p:spPr>
        <p:txBody>
          <a:bodyPr/>
          <a:lstStyle/>
          <a:p>
            <a:pPr marL="457200" lvl="0" indent="-457200">
              <a:defRPr/>
            </a:pPr>
            <a:r>
              <a:rPr lang="en-US" dirty="0"/>
              <a:t>9. 	What value is assigned to </a:t>
            </a:r>
            <a:r>
              <a:rPr lang="en-US" b="1" dirty="0"/>
              <a:t>Units</a:t>
            </a:r>
            <a:r>
              <a:rPr lang="en-US" dirty="0"/>
              <a:t>?</a:t>
            </a:r>
          </a:p>
          <a:p>
            <a:pPr marL="457200" lvl="0" indent="-457200">
              <a:buFont typeface="+mj-lt"/>
              <a:buAutoNum type="arabicPeriod"/>
              <a:defRPr/>
            </a:pPr>
            <a:endParaRPr lang="en-US" dirty="0"/>
          </a:p>
          <a:p>
            <a:pPr marL="457200" lvl="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0" indent="0">
              <a:defRPr/>
            </a:pPr>
            <a:endParaRPr lang="en-US" sz="800" b="1" dirty="0"/>
          </a:p>
          <a:p>
            <a:pPr marL="909638" lvl="1" indent="-452438">
              <a:buClr>
                <a:schemeClr val="tx1"/>
              </a:buClr>
              <a:buSzTx/>
              <a:buFont typeface="Wingdings" pitchFamily="2" charset="2"/>
              <a:buAutoNum type="alphaLcPeriod"/>
              <a:defRPr/>
            </a:pPr>
            <a:r>
              <a:rPr lang="en-US" dirty="0"/>
              <a:t>19</a:t>
            </a:r>
          </a:p>
          <a:p>
            <a:pPr marL="909638" lvl="1" indent="-452438">
              <a:buClr>
                <a:schemeClr val="tx1"/>
              </a:buClr>
              <a:buSzTx/>
              <a:buFont typeface="Wingdings" pitchFamily="2" charset="2"/>
              <a:buAutoNum type="alphaLcPeriod"/>
              <a:defRPr/>
            </a:pPr>
            <a:r>
              <a:rPr lang="en-US" dirty="0"/>
              <a:t>145</a:t>
            </a:r>
          </a:p>
          <a:p>
            <a:pPr marL="909638" lvl="1" indent="-452438">
              <a:buClr>
                <a:schemeClr val="tx1"/>
              </a:buClr>
              <a:buSzTx/>
              <a:buFont typeface="Wingdings" pitchFamily="2" charset="2"/>
              <a:buAutoNum type="alphaLcPeriod"/>
              <a:defRPr/>
            </a:pPr>
            <a:r>
              <a:rPr lang="en-US" dirty="0"/>
              <a:t>3</a:t>
            </a:r>
          </a:p>
          <a:p>
            <a:pPr marL="909638" lvl="1" indent="-452438">
              <a:buClr>
                <a:schemeClr val="tx1"/>
              </a:buClr>
              <a:buSzTx/>
              <a:buFont typeface="Wingdings" pitchFamily="2" charset="2"/>
              <a:buAutoNum type="alphaLcPeriod"/>
              <a:defRPr/>
            </a:pPr>
            <a:r>
              <a:rPr lang="en-US" dirty="0"/>
              <a:t>missing</a:t>
            </a:r>
          </a:p>
        </p:txBody>
      </p:sp>
      <p:sp>
        <p:nvSpPr>
          <p:cNvPr id="3" name="TextBox 2"/>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5" name="Rectangle 4"/>
          <p:cNvSpPr/>
          <p:nvPr/>
        </p:nvSpPr>
        <p:spPr>
          <a:xfrm>
            <a:off x="1147763" y="1284051"/>
            <a:ext cx="5894961" cy="1435265"/>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work.comp;</a:t>
            </a:r>
          </a:p>
          <a:p>
            <a:pPr>
              <a:lnSpc>
                <a:spcPct val="85000"/>
              </a:lnSpc>
            </a:pPr>
            <a:r>
              <a:rPr lang="en-US" b="1" dirty="0">
                <a:latin typeface="Courier New"/>
              </a:rPr>
              <a:t>   set work.sales;</a:t>
            </a:r>
          </a:p>
          <a:p>
            <a:pPr>
              <a:lnSpc>
                <a:spcPct val="85000"/>
              </a:lnSpc>
            </a:pPr>
            <a:r>
              <a:rPr lang="en-US" b="1" dirty="0">
                <a:latin typeface="Courier New"/>
              </a:rPr>
              <a:t>   Units=Total+Bonus/Quantity;</a:t>
            </a:r>
          </a:p>
          <a:p>
            <a:pPr>
              <a:lnSpc>
                <a:spcPct val="85000"/>
              </a:lnSpc>
            </a:pPr>
            <a:r>
              <a:rPr lang="en-US" b="1" dirty="0">
                <a:latin typeface="Courier New"/>
              </a:rPr>
              <a:t>run;</a:t>
            </a:r>
          </a:p>
        </p:txBody>
      </p:sp>
      <p:graphicFrame>
        <p:nvGraphicFramePr>
          <p:cNvPr id="2" name="Table 1"/>
          <p:cNvGraphicFramePr>
            <a:graphicFrameLocks noGrp="1"/>
          </p:cNvGraphicFramePr>
          <p:nvPr>
            <p:extLst>
              <p:ext uri="{D42A27DB-BD31-4B8C-83A1-F6EECF244321}">
                <p14:modId xmlns:p14="http://schemas.microsoft.com/office/powerpoint/2010/main" val="2816930063"/>
              </p:ext>
            </p:extLst>
          </p:nvPr>
        </p:nvGraphicFramePr>
        <p:xfrm>
          <a:off x="1147763" y="2994867"/>
          <a:ext cx="5385956" cy="1057910"/>
        </p:xfrm>
        <a:graphic>
          <a:graphicData uri="http://schemas.openxmlformats.org/drawingml/2006/table">
            <a:tbl>
              <a:tblPr firstRow="1" bandRow="1">
                <a:tableStyleId>{5C22544A-7EE6-4342-B048-85BDC9FD1C3A}</a:tableStyleId>
              </a:tblPr>
              <a:tblGrid>
                <a:gridCol w="1346489">
                  <a:extLst>
                    <a:ext uri="{9D8B030D-6E8A-4147-A177-3AD203B41FA5}">
                      <a16:colId xmlns:a16="http://schemas.microsoft.com/office/drawing/2014/main" val="20000"/>
                    </a:ext>
                  </a:extLst>
                </a:gridCol>
                <a:gridCol w="1346489">
                  <a:extLst>
                    <a:ext uri="{9D8B030D-6E8A-4147-A177-3AD203B41FA5}">
                      <a16:colId xmlns:a16="http://schemas.microsoft.com/office/drawing/2014/main" val="20001"/>
                    </a:ext>
                  </a:extLst>
                </a:gridCol>
                <a:gridCol w="1346489">
                  <a:extLst>
                    <a:ext uri="{9D8B030D-6E8A-4147-A177-3AD203B41FA5}">
                      <a16:colId xmlns:a16="http://schemas.microsoft.com/office/drawing/2014/main" val="20002"/>
                    </a:ext>
                  </a:extLst>
                </a:gridCol>
                <a:gridCol w="1346489">
                  <a:extLst>
                    <a:ext uri="{9D8B030D-6E8A-4147-A177-3AD203B41FA5}">
                      <a16:colId xmlns:a16="http://schemas.microsoft.com/office/drawing/2014/main" val="20003"/>
                    </a:ext>
                  </a:extLst>
                </a:gridCol>
              </a:tblGrid>
              <a:tr h="346075">
                <a:tc gridSpan="4">
                  <a:txBody>
                    <a:bodyPr/>
                    <a:lstStyle/>
                    <a:p>
                      <a:pPr algn="l"/>
                      <a:r>
                        <a:rPr lang="en-US" sz="2400" b="0" i="0" dirty="0">
                          <a:solidFill>
                            <a:srgbClr val="000000"/>
                          </a:solidFill>
                          <a:latin typeface="Arial"/>
                        </a:rPr>
                        <a:t>Partial 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Total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Quantity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Units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1" i="0" dirty="0">
                          <a:solidFill>
                            <a:srgbClr val="000000"/>
                          </a:solidFill>
                          <a:latin typeface="Arial"/>
                        </a:rPr>
                        <a:t>140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10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50</a:t>
                      </a:r>
                    </a:p>
                  </a:txBody>
                  <a:tcPr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81942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576263" lvl="0" indent="-576263">
              <a:defRPr/>
            </a:pPr>
            <a:r>
              <a:rPr lang="en-US" dirty="0"/>
              <a:t>10. Which procedure can be used to view the permanent labels and formats stored in a data set?</a:t>
            </a:r>
          </a:p>
          <a:p>
            <a:pPr marL="457200" indent="-457200">
              <a:buFont typeface="+mj-lt"/>
              <a:buAutoNum type="arabicPeriod"/>
              <a:defRPr/>
            </a:pPr>
            <a:endParaRPr lang="en-US" dirty="0"/>
          </a:p>
          <a:p>
            <a:pPr marL="0" indent="0">
              <a:defRPr/>
            </a:pPr>
            <a:endParaRPr lang="en-US" sz="800" b="1" dirty="0"/>
          </a:p>
          <a:p>
            <a:pPr marL="909638" lvl="1" indent="-452438">
              <a:buClr>
                <a:schemeClr val="tx1"/>
              </a:buClr>
              <a:buSzTx/>
              <a:buFont typeface="Wingdings" pitchFamily="2" charset="2"/>
              <a:buAutoNum type="alphaLcPeriod"/>
              <a:defRPr/>
            </a:pPr>
            <a:r>
              <a:rPr lang="en-US" dirty="0"/>
              <a:t>PROC CONTENTS</a:t>
            </a:r>
          </a:p>
          <a:p>
            <a:pPr marL="909638" lvl="1" indent="-452438">
              <a:buClr>
                <a:schemeClr val="tx1"/>
              </a:buClr>
              <a:buSzTx/>
              <a:buFont typeface="Wingdings" pitchFamily="2" charset="2"/>
              <a:buAutoNum type="alphaLcPeriod"/>
              <a:defRPr/>
            </a:pPr>
            <a:r>
              <a:rPr lang="en-US" dirty="0"/>
              <a:t>PROC PRINT</a:t>
            </a:r>
          </a:p>
          <a:p>
            <a:pPr marL="909638" lvl="1" indent="-452438">
              <a:buClr>
                <a:schemeClr val="tx1"/>
              </a:buClr>
              <a:buSzTx/>
              <a:buFont typeface="Wingdings" pitchFamily="2" charset="2"/>
              <a:buAutoNum type="alphaLcPeriod"/>
              <a:defRPr/>
            </a:pPr>
            <a:r>
              <a:rPr lang="en-US" dirty="0"/>
              <a:t>PROC FORMAT</a:t>
            </a:r>
          </a:p>
          <a:p>
            <a:pPr marL="909638" lvl="1" indent="-452438">
              <a:buClr>
                <a:schemeClr val="tx1"/>
              </a:buClr>
              <a:buSzTx/>
              <a:buFont typeface="Wingdings" pitchFamily="2" charset="2"/>
              <a:buAutoNum type="alphaLcPeriod"/>
              <a:defRPr/>
            </a:pPr>
            <a:r>
              <a:rPr lang="en-US" dirty="0"/>
              <a:t>PROC UNIVARIATE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TYLEVERSION" val="2010JUL"/>
  <p:tag name="STANDARDSLIDESUPDATE" val="CDS_2012"/>
  <p:tag name="MMPROD_THEME_BG_IMAGE" val=""/>
  <p:tag name="MMPROD_UIDATA" val="&lt;database version=&quot;9.0&quot;&gt;&lt;object type=&quot;1&quot; unique_id=&quot;10001&quot;&gt;&lt;property id=&quot;20141&quot; value=&quot;Reading SAS(R) Data Sets&quot;/&gt;&lt;property id=&quot;20148&quot; value=&quot;5&quot;/&gt;&lt;property id=&quot;20184&quot; value=&quot;7&quot;/&gt;&lt;property id=&quot;20191&quot; value=&quot;SAS Server&quot;/&gt;&lt;property id=&quot;20192&quot; value=&quot;https://sas.connectsolutions.com&quot;/&gt;&lt;property id=&quot;20250&quot; value=&quot;6&quot;/&gt;&lt;property id=&quot;20251&quot; value=&quot;0&quot;/&gt;&lt;property id=&quot;20259&quot; value=&quot;0&quot;/&gt;&lt;property id=&quot;20262&quot; value=&quot;854228202&quot;/&gt;&lt;object type=&quot;8&quot; unique_id=&quot;10002&quot;&gt;&lt;/object&gt;&lt;object type=&quot;2&quot; unique_id=&quot;10005&quot;&gt;&lt;object type=&quot;3&quot; unique_id=&quot;10013&quot;&gt;&lt;property id=&quot;20148&quot; value=&quot;5&quot;/&gt;&lt;property id=&quot;20300&quot; value=&quot;Slide 4 - &amp;quot;Business Scenario&amp;quot;&quot;/&gt;&lt;property id=&quot;20307&quot; value=&quot;259&quot;/&gt;&lt;property id=&quot;20309&quot; value=&quot;-1&quot;/&gt;&lt;/object&gt;&lt;object type=&quot;3&quot; unique_id=&quot;10016&quot;&gt;&lt;property id=&quot;20148&quot; value=&quot;5&quot;/&gt;&lt;property id=&quot;20300&quot; value=&quot;Slide 6 - &amp;quot;6.01 Multiple Answer Poll&amp;quot;&quot;/&gt;&lt;property id=&quot;20307&quot; value=&quot;262&quot;/&gt;&lt;property id=&quot;20309&quot; value=&quot;-1&quot;/&gt;&lt;/object&gt;&lt;object type=&quot;3&quot; unique_id=&quot;10018&quot;&gt;&lt;property id=&quot;20148&quot; value=&quot;5&quot;/&gt;&lt;property id=&quot;20300&quot; value=&quot;Slide 3 - &amp;quot;Objectives&amp;quot;&quot;/&gt;&lt;property id=&quot;20307&quot; value=&quot;264&quot;/&gt;&lt;property id=&quot;20309&quot; value=&quot;-1&quot;/&gt;&lt;/object&gt;&lt;object type=&quot;3&quot; unique_id=&quot;10020&quot;&gt;&lt;property id=&quot;20148&quot; value=&quot;5&quot;/&gt;&lt;property id=&quot;20300&quot; value=&quot;Slide 7 - &amp;quot;Business Scenario: Part 1&amp;quot;&quot;/&gt;&lt;property id=&quot;20307&quot; value=&quot;266&quot;/&gt;&lt;property id=&quot;20309&quot; value=&quot;-1&quot;/&gt;&lt;/object&gt;&lt;object type=&quot;3&quot; unique_id=&quot;10021&quot;&gt;&lt;property id=&quot;20148&quot; value=&quot;5&quot;/&gt;&lt;property id=&quot;20300&quot; value=&quot;Slide 8 - &amp;quot;Using a SAS Data Set as Input&amp;quot;&quot;/&gt;&lt;property id=&quot;20307&quot; value=&quot;267&quot;/&gt;&lt;property id=&quot;20309&quot; value=&quot;-1&quot;/&gt;&lt;/object&gt;&lt;object type=&quot;3&quot; unique_id=&quot;10022&quot;&gt;&lt;property id=&quot;20148&quot; value=&quot;5&quot;/&gt;&lt;property id=&quot;20300&quot; value=&quot;Slide 9 - &amp;quot;DATA Statement&amp;quot;&quot;/&gt;&lt;property id=&quot;20307&quot; value=&quot;268&quot;/&gt;&lt;property id=&quot;20309&quot; value=&quot;-1&quot;/&gt;&lt;/object&gt;&lt;object type=&quot;3&quot; unique_id=&quot;10023&quot;&gt;&lt;property id=&quot;20148&quot; value=&quot;5&quot;/&gt;&lt;property id=&quot;20300&quot; value=&quot;Slide 10 - &amp;quot;SET Statement&amp;quot;&quot;/&gt;&lt;property id=&quot;20307&quot; value=&quot;269&quot;/&gt;&lt;property id=&quot;20309&quot; value=&quot;-1&quot;/&gt;&lt;/object&gt;&lt;object type=&quot;3&quot; unique_id=&quot;10024&quot;&gt;&lt;property id=&quot;20148&quot; value=&quot;5&quot;/&gt;&lt;property id=&quot;20300&quot; value=&quot;Slide 11 - &amp;quot;WHERE Statement&amp;quot;&quot;/&gt;&lt;property id=&quot;20307&quot; value=&quot;270&quot;/&gt;&lt;property id=&quot;20309&quot; value=&quot;-1&quot;/&gt;&lt;/object&gt;&lt;object type=&quot;3&quot; unique_id=&quot;10025&quot;&gt;&lt;property id=&quot;20148&quot; value=&quot;5&quot;/&gt;&lt;property id=&quot;20300&quot; value=&quot;Slide 12 - &amp;quot;Viewing the Log&amp;quot;&quot;/&gt;&lt;property id=&quot;20307&quot; value=&quot;271&quot;/&gt;&lt;property id=&quot;20309&quot; value=&quot;-1&quot;/&gt;&lt;/object&gt;&lt;object type=&quot;3&quot; unique_id=&quot;10026&quot;&gt;&lt;property id=&quot;20148&quot; value=&quot;5&quot;/&gt;&lt;property id=&quot;20300&quot; value=&quot;Slide 13 - &amp;quot;Viewing the Output&amp;quot;&quot;/&gt;&lt;property id=&quot;20307&quot; value=&quot;272&quot;/&gt;&lt;property id=&quot;20309&quot; value=&quot;-1&quot;/&gt;&lt;/object&gt;&lt;object type=&quot;3&quot; unique_id=&quot;10027&quot;&gt;&lt;property id=&quot;20148&quot; value=&quot;5&quot;/&gt;&lt;property id=&quot;20300&quot; value=&quot;Slide 14 - &amp;quot;Setup for the Poll&amp;quot;&quot;/&gt;&lt;property id=&quot;20307&quot; value=&quot;273&quot;/&gt;&lt;property id=&quot;20309&quot; value=&quot;-1&quot;/&gt;&lt;/object&gt;&lt;object type=&quot;3&quot; unique_id=&quot;10028&quot;&gt;&lt;property id=&quot;20148&quot; value=&quot;5&quot;/&gt;&lt;property id=&quot;20300&quot; value=&quot;Slide 15 - &amp;quot;6.02 Multiple Choice Poll&amp;quot;&quot;/&gt;&lt;property id=&quot;20307&quot; value=&quot;274&quot;/&gt;&lt;property id=&quot;20309&quot; value=&quot;-1&quot;/&gt;&lt;/object&gt;&lt;object type=&quot;3&quot; unique_id=&quot;10029&quot;&gt;&lt;property id=&quot;20148&quot; value=&quot;5&quot;/&gt;&lt;property id=&quot;20300&quot; value=&quot;Slide 16 - &amp;quot;6.02 Multiple Choice Poll – Correct Answer&amp;quot;&quot;/&gt;&lt;property id=&quot;20307&quot; value=&quot;275&quot;/&gt;&lt;property id=&quot;20309&quot; value=&quot;-1&quot;/&gt;&lt;/object&gt;&lt;object type=&quot;3&quot; unique_id=&quot;10034&quot;&gt;&lt;property id=&quot;20148&quot; value=&quot;5&quot;/&gt;&lt;property id=&quot;20300&quot; value=&quot;Slide 18 - &amp;quot;Business Scenario: Part 2&amp;quot;&quot;/&gt;&lt;property id=&quot;20307&quot; value=&quot;279&quot;/&gt;&lt;property id=&quot;20309&quot; value=&quot;-1&quot;/&gt;&lt;/object&gt;&lt;object type=&quot;3&quot; unique_id=&quot;10035&quot;&gt;&lt;property id=&quot;20148&quot; value=&quot;5&quot;/&gt;&lt;property id=&quot;20300&quot; value=&quot;Slide 21 - &amp;quot;Considerations&amp;quot;&quot;/&gt;&lt;property id=&quot;20307&quot; value=&quot;280&quot;/&gt;&lt;property id=&quot;20309&quot; value=&quot;-1&quot;/&gt;&lt;/object&gt;&lt;object type=&quot;3&quot; unique_id=&quot;10036&quot;&gt;&lt;property id=&quot;20148&quot; value=&quot;5&quot;/&gt;&lt;property id=&quot;20300&quot; value=&quot;Slide 20 - &amp;quot;Date Constant&amp;quot;&quot;/&gt;&lt;property id=&quot;20307&quot; value=&quot;281&quot;/&gt;&lt;property id=&quot;20309&quot; value=&quot;-1&quot;/&gt;&lt;/object&gt;&lt;object type=&quot;3&quot; unique_id=&quot;10037&quot;&gt;&lt;property id=&quot;20148&quot; value=&quot;5&quot;/&gt;&lt;property id=&quot;20300&quot; value=&quot;Slide 23 - &amp;quot;Assignment Statement&amp;quot;&quot;/&gt;&lt;property id=&quot;20307&quot; value=&quot;282&quot;/&gt;&lt;property id=&quot;20309&quot; value=&quot;-1&quot;/&gt;&lt;/object&gt;&lt;object type=&quot;3&quot; unique_id=&quot;10038&quot;&gt;&lt;property id=&quot;20148&quot; value=&quot;5&quot;/&gt;&lt;property id=&quot;20300&quot; value=&quot;Slide 24 - &amp;quot;Sample Assignment Statements&amp;quot;&quot;/&gt;&lt;property id=&quot;20307&quot; value=&quot;283&quot;/&gt;&lt;property id=&quot;20309&quot; value=&quot;-1&quot;/&gt;&lt;/object&gt;&lt;object type=&quot;3&quot; unique_id=&quot;10039&quot;&gt;&lt;property id=&quot;20148&quot; value=&quot;5&quot;/&gt;&lt;property id=&quot;20300&quot; value=&quot;Slide 25 - &amp;quot;Arithmetic Operators&amp;quot;&quot;/&gt;&lt;property id=&quot;20307&quot; value=&quot;284&quot;/&gt;&lt;property id=&quot;20309&quot; value=&quot;-1&quot;/&gt;&lt;/object&gt;&lt;object type=&quot;3&quot; unique_id=&quot;10040&quot;&gt;&lt;property id=&quot;20148&quot; value=&quot;5&quot;/&gt;&lt;property id=&quot;20300&quot; value=&quot;Slide 26 - &amp;quot;Viewing the Log&amp;quot;&quot;/&gt;&lt;property id=&quot;20307&quot; value=&quot;285&quot;/&gt;&lt;property id=&quot;20309&quot; value=&quot;-1&quot;/&gt;&lt;/object&gt;&lt;object type=&quot;3&quot; unique_id=&quot;10041&quot;&gt;&lt;property id=&quot;20148&quot; value=&quot;5&quot;/&gt;&lt;property id=&quot;20300&quot; value=&quot;Slide 27 - &amp;quot;Viewing the Output&amp;quot;&quot;/&gt;&lt;property id=&quot;20307&quot; value=&quot;286&quot;/&gt;&lt;property id=&quot;20309&quot; value=&quot;-1&quot;/&gt;&lt;/object&gt;&lt;object type=&quot;3&quot; unique_id=&quot;10051&quot;&gt;&lt;property id=&quot;20148&quot; value=&quot;5&quot;/&gt;&lt;property id=&quot;20300&quot; value=&quot;Slide 35 - &amp;quot;DROP Statement&amp;quot;&quot;/&gt;&lt;property id=&quot;20307&quot; value=&quot;297&quot;/&gt;&lt;property id=&quot;20309&quot; value=&quot;-1&quot;/&gt;&lt;/object&gt;&lt;object type=&quot;3&quot; unique_id=&quot;10052&quot;&gt;&lt;property id=&quot;20148&quot; value=&quot;5&quot;/&gt;&lt;property id=&quot;20300&quot; value=&quot;Slide 36 - &amp;quot;Viewing the Output&amp;quot;&quot;/&gt;&lt;property id=&quot;20307&quot; value=&quot;298&quot;/&gt;&lt;property id=&quot;20309&quot; value=&quot;-1&quot;/&gt;&lt;/object&gt;&lt;object type=&quot;3&quot; unique_id=&quot;10053&quot;&gt;&lt;property id=&quot;20148&quot; value=&quot;5&quot;/&gt;&lt;property id=&quot;20300&quot; value=&quot;Slide 37 - &amp;quot;KEEP Statement&amp;quot;&quot;/&gt;&lt;property id=&quot;20307&quot; value=&quot;299&quot;/&gt;&lt;property id=&quot;20309&quot; value=&quot;-1&quot;/&gt;&lt;/object&gt;&lt;object type=&quot;3&quot; unique_id=&quot;10054&quot;&gt;&lt;property id=&quot;20148&quot; value=&quot;5&quot;/&gt;&lt;property id=&quot;20300&quot; value=&quot;Slide 39 - &amp;quot;Viewing the Output&amp;quot;&quot;/&gt;&lt;property id=&quot;20307&quot; value=&quot;300&quot;/&gt;&lt;property id=&quot;20309&quot; value=&quot;-1&quot;/&gt;&lt;/object&gt;&lt;object type=&quot;3&quot; unique_id=&quot;10055&quot;&gt;&lt;property id=&quot;20148&quot; value=&quot;5&quot;/&gt;&lt;property id=&quot;20300&quot; value=&quot;Slide 42 - &amp;quot;DATA Step Processing&amp;quot;&quot;/&gt;&lt;property id=&quot;20307&quot; value=&quot;301&quot;/&gt;&lt;property id=&quot;20309&quot; value=&quot;-1&quot;/&gt;&lt;/object&gt;&lt;object type=&quot;3&quot; unique_id=&quot;10057&quot;&gt;&lt;property id=&quot;20148&quot; value=&quot;5&quot;/&gt;&lt;property id=&quot;20300&quot; value=&quot;Slide 44 - &amp;quot;Compilation&amp;quot;&quot;/&gt;&lt;property id=&quot;20307&quot; value=&quot;303&quot;/&gt;&lt;property id=&quot;20309&quot; value=&quot;-1&quot;/&gt;&lt;/object&gt;&lt;object type=&quot;3&quot; unique_id=&quot;10058&quot;&gt;&lt;property id=&quot;20148&quot; value=&quot;5&quot;/&gt;&lt;property id=&quot;20300&quot; value=&quot;Slide 45 - &amp;quot;Compilation&amp;quot;&quot;/&gt;&lt;property id=&quot;20307&quot; value=&quot;304&quot;/&gt;&lt;property id=&quot;20309&quot; value=&quot;-1&quot;/&gt;&lt;/object&gt;&lt;object type=&quot;3&quot; unique_id=&quot;10059&quot;&gt;&lt;property id=&quot;20148&quot; value=&quot;5&quot;/&gt;&lt;property id=&quot;20300&quot; value=&quot;Slide 46 - &amp;quot;Compilation&amp;quot;&quot;/&gt;&lt;property id=&quot;20307&quot; value=&quot;305&quot;/&gt;&lt;property id=&quot;20309&quot; value=&quot;-1&quot;/&gt;&lt;/object&gt;&lt;object type=&quot;3&quot; unique_id=&quot;10060&quot;&gt;&lt;property id=&quot;20148&quot; value=&quot;5&quot;/&gt;&lt;property id=&quot;20300&quot; value=&quot;Slide 47 - &amp;quot;Compilation&amp;quot;&quot;/&gt;&lt;property id=&quot;20307&quot; value=&quot;306&quot;/&gt;&lt;property id=&quot;20309&quot; value=&quot;-1&quot;/&gt;&lt;/object&gt;&lt;object type=&quot;3&quot; unique_id=&quot;10061&quot;&gt;&lt;property id=&quot;20148&quot; value=&quot;5&quot;/&gt;&lt;property id=&quot;20300&quot; value=&quot;Slide 48 - &amp;quot;Compilation&amp;quot;&quot;/&gt;&lt;property id=&quot;20307&quot; value=&quot;307&quot;/&gt;&lt;property id=&quot;20309&quot; value=&quot;-1&quot;/&gt;&lt;/object&gt;&lt;object type=&quot;3&quot; unique_id=&quot;10062&quot;&gt;&lt;property id=&quot;20148&quot; value=&quot;5&quot;/&gt;&lt;property id=&quot;20300&quot; value=&quot;Slide 49 - &amp;quot;Execution Phase&amp;quot;&quot;/&gt;&lt;property id=&quot;20307&quot; value=&quot;308&quot;/&gt;&lt;property id=&quot;20309&quot; value=&quot;-1&quot;/&gt;&lt;/object&gt;&lt;object type=&quot;3&quot; unique_id=&quot;10063&quot;&gt;&lt;property id=&quot;20148&quot; value=&quot;5&quot;/&gt;&lt;property id=&quot;20300&quot; value=&quot;Slide 50 - &amp;quot;Execution&amp;quot;&quot;/&gt;&lt;property id=&quot;20307&quot; value=&quot;309&quot;/&gt;&lt;property id=&quot;20309&quot; value=&quot;-1&quot;/&gt;&lt;/object&gt;&lt;object type=&quot;3&quot; unique_id=&quot;10064&quot;&gt;&lt;property id=&quot;20148&quot; value=&quot;5&quot;/&gt;&lt;property id=&quot;20300&quot; value=&quot;Slide 51 - &amp;quot;Execution&amp;quot;&quot;/&gt;&lt;property id=&quot;20307&quot; value=&quot;310&quot;/&gt;&lt;property id=&quot;20309&quot; value=&quot;-1&quot;/&gt;&lt;/object&gt;&lt;object type=&quot;3&quot; unique_id=&quot;10065&quot;&gt;&lt;property id=&quot;20148&quot; value=&quot;5&quot;/&gt;&lt;property id=&quot;20300&quot; value=&quot;Slide 52 - &amp;quot;Execution&amp;quot;&quot;/&gt;&lt;property id=&quot;20307&quot; value=&quot;311&quot;/&gt;&lt;property id=&quot;20309&quot; value=&quot;-1&quot;/&gt;&lt;/object&gt;&lt;object type=&quot;3&quot; unique_id=&quot;10066&quot;&gt;&lt;property id=&quot;20148&quot; value=&quot;5&quot;/&gt;&lt;property id=&quot;20300&quot; value=&quot;Slide 53 - &amp;quot;Execution&amp;quot;&quot;/&gt;&lt;property id=&quot;20307&quot; value=&quot;312&quot;/&gt;&lt;property id=&quot;20309&quot; value=&quot;-1&quot;/&gt;&lt;/object&gt;&lt;object type=&quot;3&quot; unique_id=&quot;10067&quot;&gt;&lt;property id=&quot;20148&quot; value=&quot;5&quot;/&gt;&lt;property id=&quot;20300&quot; value=&quot;Slide 54 - &amp;quot;Execution&amp;quot;&quot;/&gt;&lt;property id=&quot;20307&quot; value=&quot;313&quot;/&gt;&lt;property id=&quot;20309&quot; value=&quot;-1&quot;/&gt;&lt;/object&gt;&lt;object type=&quot;3&quot; unique_id=&quot;10068&quot;&gt;&lt;property id=&quot;20148&quot; value=&quot;5&quot;/&gt;&lt;property id=&quot;20300&quot; value=&quot;Slide 55 - &amp;quot;Execution&amp;quot;&quot;/&gt;&lt;property id=&quot;20307&quot; value=&quot;314&quot;/&gt;&lt;property id=&quot;20309&quot; value=&quot;-1&quot;/&gt;&lt;/object&gt;&lt;object type=&quot;3&quot; unique_id=&quot;10069&quot;&gt;&lt;property id=&quot;20148&quot; value=&quot;5&quot;/&gt;&lt;property id=&quot;20300&quot; value=&quot;Slide 56 - &amp;quot;Execution&amp;quot;&quot;/&gt;&lt;property id=&quot;20307&quot; value=&quot;315&quot;/&gt;&lt;property id=&quot;20309&quot; value=&quot;-1&quot;/&gt;&lt;/object&gt;&lt;object type=&quot;3&quot; unique_id=&quot;10070&quot;&gt;&lt;property id=&quot;20148&quot; value=&quot;5&quot;/&gt;&lt;property id=&quot;20300&quot; value=&quot;Slide 57 - &amp;quot;Execution&amp;quot;&quot;/&gt;&lt;property id=&quot;20307&quot; value=&quot;316&quot;/&gt;&lt;property id=&quot;20309&quot; value=&quot;-1&quot;/&gt;&lt;/object&gt;&lt;object type=&quot;3&quot; unique_id=&quot;10071&quot;&gt;&lt;property id=&quot;20148&quot; value=&quot;5&quot;/&gt;&lt;property id=&quot;20300&quot; value=&quot;Slide 58 - &amp;quot;Execution&amp;quot;&quot;/&gt;&lt;property id=&quot;20307&quot; value=&quot;317&quot;/&gt;&lt;property id=&quot;20309&quot; value=&quot;-1&quot;/&gt;&lt;/object&gt;&lt;object type=&quot;3&quot; unique_id=&quot;10076&quot;&gt;&lt;property id=&quot;20148&quot; value=&quot;5&quot;/&gt;&lt;property id=&quot;20300&quot; value=&quot;Slide 62 - &amp;quot;Selecting Observations&amp;quot;&quot;/&gt;&lt;property id=&quot;20307&quot; value=&quot;322&quot;/&gt;&lt;property id=&quot;20309&quot; value=&quot;-1&quot;/&gt;&lt;/object&gt;&lt;object type=&quot;3&quot; unique_id=&quot;10079&quot;&gt;&lt;property id=&quot;20148&quot; value=&quot;5&quot;/&gt;&lt;property id=&quot;20300&quot; value=&quot;Slide 65 - &amp;quot;Subsetting IF&amp;quot;&quot;/&gt;&lt;property id=&quot;20307&quot; value=&quot;325&quot;/&gt;&lt;property id=&quot;20309&quot; value=&quot;-1&quot;/&gt;&lt;/object&gt;&lt;object type=&quot;3&quot; unique_id=&quot;10080&quot;&gt;&lt;property id=&quot;20148&quot; value=&quot;5&quot;/&gt;&lt;property id=&quot;20300&quot; value=&quot;Slide 66 - &amp;quot;Viewing the Log&amp;quot;&quot;/&gt;&lt;property id=&quot;20307&quot; value=&quot;326&quot;/&gt;&lt;property id=&quot;20309&quot; value=&quot;-1&quot;/&gt;&lt;/object&gt;&lt;object type=&quot;3&quot; unique_id=&quot;10082&quot;&gt;&lt;property id=&quot;20148&quot; value=&quot;5&quot;/&gt;&lt;property id=&quot;20300&quot; value=&quot;Slide 68 - &amp;quot;Processing the Subsetting IF Statement&amp;quot;&quot;/&gt;&lt;property id=&quot;20307&quot; value=&quot;361&quot;/&gt;&lt;property id=&quot;20309&quot; value=&quot;-1&quot;/&gt;&lt;/object&gt;&lt;object type=&quot;3&quot; unique_id=&quot;10089&quot;&gt;&lt;property id=&quot;20148&quot; value=&quot;5&quot;/&gt;&lt;property id=&quot;20300&quot; value=&quot;Slide 72 - &amp;quot;Business Scenario: Part 5&amp;quot;&quot;/&gt;&lt;property id=&quot;20307&quot; value=&quot;334&quot;/&gt;&lt;property id=&quot;20309&quot; value=&quot;-1&quot;/&gt;&lt;/object&gt;&lt;object type=&quot;3&quot; unique_id=&quot;10090&quot;&gt;&lt;property id=&quot;20148&quot; value=&quot;5&quot;/&gt;&lt;property id=&quot;20300&quot; value=&quot;Slide 73 - &amp;quot;LABEL Statement&amp;quot;&quot;/&gt;&lt;property id=&quot;20307&quot; value=&quot;335&quot;/&gt;&lt;property id=&quot;20309&quot; value=&quot;-1&quot;/&gt;&lt;/object&gt;&lt;object type=&quot;3&quot; unique_id=&quot;10091&quot;&gt;&lt;property id=&quot;20148&quot; value=&quot;5&quot;/&gt;&lt;property id=&quot;20300&quot; value=&quot;Slide 74 - &amp;quot;Defining Permanent Labels&amp;quot;&quot;/&gt;&lt;property id=&quot;20307&quot; value=&quot;336&quot;/&gt;&lt;property id=&quot;20309&quot; value=&quot;-1&quot;/&gt;&lt;/object&gt;&lt;object type=&quot;3&quot; unique_id=&quot;10092&quot;&gt;&lt;property id=&quot;20148&quot; value=&quot;5&quot;/&gt;&lt;property id=&quot;20300&quot; value=&quot;Slide 75 - &amp;quot;Viewing the Output&amp;quot;&quot;/&gt;&lt;property id=&quot;20307&quot; value=&quot;337&quot;/&gt;&lt;property id=&quot;20309&quot; value=&quot;-1&quot;/&gt;&lt;/object&gt;&lt;object type=&quot;3&quot; unique_id=&quot;10093&quot;&gt;&lt;property id=&quot;20148&quot; value=&quot;5&quot;/&gt;&lt;property id=&quot;20300&quot; value=&quot;Slide 76 - &amp;quot;Viewing the Output: Displaying Labels &amp;quot;&quot;/&gt;&lt;property id=&quot;20307&quot; value=&quot;338&quot;/&gt;&lt;property id=&quot;20309&quot; value=&quot;-1&quot;/&gt;&lt;/object&gt;&lt;object type=&quot;3&quot; unique_id=&quot;10094&quot;&gt;&lt;property id=&quot;20148&quot; value=&quot;5&quot;/&gt;&lt;property id=&quot;20300&quot; value=&quot;Slide 77 - &amp;quot;Viewing the Output: Splitting Labels &amp;quot;&quot;/&gt;&lt;property id=&quot;20307&quot; value=&quot;339&quot;/&gt;&lt;property id=&quot;20309&quot; value=&quot;-1&quot;/&gt;&lt;/object&gt;&lt;object type=&quot;3&quot; unique_id=&quot;10095&quot;&gt;&lt;property id=&quot;20148&quot; value=&quot;5&quot;/&gt;&lt;property id=&quot;20300&quot; value=&quot;Slide 80 - &amp;quot;FORMAT Statement&amp;quot;&quot;/&gt;&lt;property id=&quot;20307&quot; value=&quot;340&quot;/&gt;&lt;property id=&quot;20309&quot; value=&quot;-1&quot;/&gt;&lt;/object&gt;&lt;object type=&quot;3&quot; unique_id=&quot;10096&quot;&gt;&lt;property id=&quot;20148&quot; value=&quot;5&quot;/&gt;&lt;property id=&quot;20300&quot; value=&quot;Slide 81 - &amp;quot;Defining Permanent Formats&amp;quot;&quot;/&gt;&lt;property id=&quot;20307&quot; value=&quot;341&quot;/&gt;&lt;property id=&quot;20309&quot; value=&quot;-1&quot;/&gt;&lt;/object&gt;&lt;object type=&quot;3&quot; unique_id=&quot;10097&quot;&gt;&lt;property id=&quot;20148&quot; value=&quot;5&quot;/&gt;&lt;property id=&quot;20300&quot; value=&quot;Slide 82 - &amp;quot;Viewing the Output&amp;quot;&quot;/&gt;&lt;property id=&quot;20307&quot; value=&quot;342&quot;/&gt;&lt;property id=&quot;20309&quot; value=&quot;-1&quot;/&gt;&lt;/object&gt;&lt;object type=&quot;3&quot; unique_id=&quot;10098&quot;&gt;&lt;property id=&quot;20148&quot; value=&quot;5&quot;/&gt;&lt;property id=&quot;20300&quot; value=&quot;Slide 83 - &amp;quot;Viewing the Output&amp;quot;&quot;/&gt;&lt;property id=&quot;20307&quot; value=&quot;343&quot;/&gt;&lt;property id=&quot;20309&quot; value=&quot;-1&quot;/&gt;&lt;/object&gt;&lt;object type=&quot;3&quot; unique_id=&quot;12120&quot;&gt;&lt;property id=&quot;20148&quot; value=&quot;5&quot;/&gt;&lt;property id=&quot;20300&quot; value=&quot;Slide 5 - &amp;quot;Considerations&amp;quot;&quot;/&gt;&lt;property id=&quot;20307&quot; value=&quot;422&quot;/&gt;&lt;property id=&quot;20309&quot; value=&quot;-1&quot;/&gt;&lt;/object&gt;&lt;object type=&quot;3&quot; unique_id=&quot;12123&quot;&gt;&lt;property id=&quot;20148&quot; value=&quot;5&quot;/&gt;&lt;property id=&quot;20300&quot; value=&quot;Slide 19 - &amp;quot;Considerations&amp;quot;&quot;/&gt;&lt;property id=&quot;20307&quot; value=&quot;469&quot;/&gt;&lt;property id=&quot;20309&quot; value=&quot;-1&quot;/&gt;&lt;/object&gt;&lt;object type=&quot;3&quot; unique_id=&quot;12125&quot;&gt;&lt;property id=&quot;20148&quot; value=&quot;5&quot;/&gt;&lt;property id=&quot;20300&quot; value=&quot;Slide 22 - &amp;quot;Assignment Statement&amp;quot;&quot;/&gt;&lt;property id=&quot;20307&quot; value=&quot;471&quot;/&gt;&lt;property id=&quot;20309&quot; value=&quot;-1&quot;/&gt;&lt;/object&gt;&lt;object type=&quot;3&quot; unique_id=&quot;12129&quot;&gt;&lt;property id=&quot;20148&quot; value=&quot;5&quot;/&gt;&lt;property id=&quot;20300&quot; value=&quot;Slide 33 - &amp;quot;Objectives&amp;quot;&quot;/&gt;&lt;property id=&quot;20307&quot; value=&quot;379&quot;/&gt;&lt;property id=&quot;20309&quot; value=&quot;-1&quot;/&gt;&lt;/object&gt;&lt;object type=&quot;3&quot; unique_id=&quot;12130&quot;&gt;&lt;property id=&quot;20148&quot; value=&quot;5&quot;/&gt;&lt;property id=&quot;20300&quot; value=&quot;Slide 34 - &amp;quot;Business Scenario: Part 3&amp;quot;&quot;/&gt;&lt;property id=&quot;20307&quot; value=&quot;413&quot;/&gt;&lt;property id=&quot;20309&quot; value=&quot;-1&quot;/&gt;&lt;/object&gt;&lt;object type=&quot;3&quot; unique_id=&quot;12131&quot;&gt;&lt;property id=&quot;20148&quot; value=&quot;5&quot;/&gt;&lt;property id=&quot;20300&quot; value=&quot;Slide 38 - &amp;quot;Viewing the Log&amp;quot;&quot;/&gt;&lt;property id=&quot;20307&quot; value=&quot;450&quot;/&gt;&lt;property id=&quot;20309&quot; value=&quot;-1&quot;/&gt;&lt;/object&gt;&lt;object type=&quot;3&quot; unique_id=&quot;12133&quot;&gt;&lt;property id=&quot;20148&quot; value=&quot;5&quot;/&gt;&lt;property id=&quot;20300&quot; value=&quot;Slide 41 - &amp;quot;Business Scenario: Behind the Scenes&amp;quot;&quot;/&gt;&lt;property id=&quot;20307&quot; value=&quot;425&quot;/&gt;&lt;property id=&quot;20309&quot; value=&quot;-1&quot;/&gt;&lt;/object&gt;&lt;object type=&quot;3&quot; unique_id=&quot;12134&quot;&gt;&lt;property id=&quot;20148&quot; value=&quot;5&quot;/&gt;&lt;property id=&quot;20300&quot; value=&quot;Slide 43 - &amp;quot;Compilation Phase&amp;quot;&quot;/&gt;&lt;property id=&quot;20307&quot; value=&quot;416&quot;/&gt;&lt;property id=&quot;20309&quot; value=&quot;-1&quot;/&gt;&lt;/object&gt;&lt;object type=&quot;3&quot; unique_id=&quot;12137&quot;&gt;&lt;property id=&quot;20148&quot; value=&quot;5&quot;/&gt;&lt;property id=&quot;20300&quot; value=&quot;Slide 61 - &amp;quot;Business Scenario: Part 4&amp;quot;&quot;/&gt;&lt;property id=&quot;20307&quot; value=&quot;415&quot;/&gt;&lt;property id=&quot;20309&quot; value=&quot;-1&quot;/&gt;&lt;/object&gt;&lt;object type=&quot;3&quot; unique_id=&quot;12138&quot;&gt;&lt;property id=&quot;20148&quot; value=&quot;5&quot;/&gt;&lt;property id=&quot;20300&quot; value=&quot;Slide 67 - &amp;quot;Viewing the Output&amp;quot;&quot;/&gt;&lt;property id=&quot;20307&quot; value=&quot;443&quot;/&gt;&lt;property id=&quot;20309&quot; value=&quot;-1&quot;/&gt;&lt;/object&gt;&lt;object type=&quot;3&quot; unique_id=&quot;12139&quot;&gt;&lt;property id=&quot;20148&quot; value=&quot;5&quot;/&gt;&lt;property id=&quot;20300&quot; value=&quot;Slide 69 - &amp;quot;Idea Exchange&amp;quot;&quot;/&gt;&lt;property id=&quot;20307&quot; value=&quot;444&quot;/&gt;&lt;property id=&quot;20309&quot; value=&quot;-1&quot;/&gt;&lt;/object&gt;&lt;object type=&quot;3&quot; unique_id=&quot;12152&quot;&gt;&lt;property id=&quot;20148&quot; value=&quot;5&quot;/&gt;&lt;property id=&quot;20300&quot; value=&quot;Slide 87&quot;/&gt;&lt;property id=&quot;20307&quot; value=&quot;418&quot;/&gt;&lt;property id=&quot;20309&quot; value=&quot;-1&quot;/&gt;&lt;/object&gt;&lt;object type=&quot;3&quot; unique_id=&quot;12153&quot;&gt;&lt;property id=&quot;20148&quot; value=&quot;5&quot;/&gt;&lt;property id=&quot;20300&quot; value=&quot;Slide 88&quot;/&gt;&lt;property id=&quot;20307&quot; value=&quot;419&quot;/&gt;&lt;property id=&quot;20309&quot; value=&quot;-1&quot;/&gt;&lt;/object&gt;&lt;object type=&quot;3&quot; unique_id=&quot;12154&quot;&gt;&lt;property id=&quot;20148&quot; value=&quot;5&quot;/&gt;&lt;property id=&quot;20300&quot; value=&quot;Slide 89&quot;/&gt;&lt;property id=&quot;20307&quot; value=&quot;420&quot;/&gt;&lt;property id=&quot;20309&quot; value=&quot;-1&quot;/&gt;&lt;/object&gt;&lt;object type=&quot;3&quot; unique_id=&quot;12155&quot;&gt;&lt;property id=&quot;20148&quot; value=&quot;5&quot;/&gt;&lt;property id=&quot;20300&quot; value=&quot;Slide 90&quot;/&gt;&lt;property id=&quot;20307&quot; value=&quot;426&quot;/&gt;&lt;property id=&quot;20309&quot; value=&quot;-1&quot;/&gt;&lt;/object&gt;&lt;object type=&quot;3&quot; unique_id=&quot;12156&quot;&gt;&lt;property id=&quot;20148&quot; value=&quot;5&quot;/&gt;&lt;property id=&quot;20300&quot; value=&quot;Slide 91&quot;/&gt;&lt;property id=&quot;20307&quot; value=&quot;427&quot;/&gt;&lt;property id=&quot;20309&quot; value=&quot;-1&quot;/&gt;&lt;/object&gt;&lt;object type=&quot;3&quot; unique_id=&quot;12157&quot;&gt;&lt;property id=&quot;20148&quot; value=&quot;5&quot;/&gt;&lt;property id=&quot;20300&quot; value=&quot;Slide 92&quot;/&gt;&lt;property id=&quot;20307&quot; value=&quot;428&quot;/&gt;&lt;property id=&quot;20309&quot; value=&quot;-1&quot;/&gt;&lt;/object&gt;&lt;object type=&quot;3&quot; unique_id=&quot;12158&quot;&gt;&lt;property id=&quot;20148&quot; value=&quot;5&quot;/&gt;&lt;property id=&quot;20300&quot; value=&quot;Slide 93&quot;/&gt;&lt;property id=&quot;20307&quot; value=&quot;429&quot;/&gt;&lt;property id=&quot;20309&quot; value=&quot;-1&quot;/&gt;&lt;/object&gt;&lt;object type=&quot;3&quot; unique_id=&quot;12159&quot;&gt;&lt;property id=&quot;20148&quot; value=&quot;5&quot;/&gt;&lt;property id=&quot;20300&quot; value=&quot;Slide 94&quot;/&gt;&lt;property id=&quot;20307&quot; value=&quot;430&quot;/&gt;&lt;property id=&quot;20309&quot; value=&quot;-1&quot;/&gt;&lt;/object&gt;&lt;object type=&quot;3&quot; unique_id=&quot;12160&quot;&gt;&lt;property id=&quot;20148&quot; value=&quot;5&quot;/&gt;&lt;property id=&quot;20300&quot; value=&quot;Slide 95&quot;/&gt;&lt;property id=&quot;20307&quot; value=&quot;431&quot;/&gt;&lt;property id=&quot;20309&quot; value=&quot;-1&quot;/&gt;&lt;/object&gt;&lt;object type=&quot;3&quot; unique_id=&quot;12161&quot;&gt;&lt;property id=&quot;20148&quot; value=&quot;5&quot;/&gt;&lt;property id=&quot;20300&quot; value=&quot;Slide 96&quot;/&gt;&lt;property id=&quot;20307&quot; value=&quot;432&quot;/&gt;&lt;property id=&quot;20309&quot; value=&quot;-1&quot;/&gt;&lt;/object&gt;&lt;object type=&quot;3&quot; unique_id=&quot;12162&quot;&gt;&lt;property id=&quot;20148&quot; value=&quot;5&quot;/&gt;&lt;property id=&quot;20300&quot; value=&quot;Slide 97&quot;/&gt;&lt;property id=&quot;20307&quot; value=&quot;434&quot;/&gt;&lt;property id=&quot;20309&quot; value=&quot;-1&quot;/&gt;&lt;/object&gt;&lt;object type=&quot;3&quot; unique_id=&quot;12163&quot;&gt;&lt;property id=&quot;20148&quot; value=&quot;5&quot;/&gt;&lt;property id=&quot;20300&quot; value=&quot;Slide 98&quot;/&gt;&lt;property id=&quot;20307&quot; value=&quot;458&quot;/&gt;&lt;property id=&quot;20309&quot; value=&quot;-1&quot;/&gt;&lt;/object&gt;&lt;object type=&quot;3&quot; unique_id=&quot;12164&quot;&gt;&lt;property id=&quot;20148&quot; value=&quot;5&quot;/&gt;&lt;property id=&quot;20300&quot; value=&quot;Slide 99&quot;/&gt;&lt;property id=&quot;20307&quot; value=&quot;435&quot;/&gt;&lt;property id=&quot;20309&quot; value=&quot;-1&quot;/&gt;&lt;/object&gt;&lt;object type=&quot;3&quot; unique_id=&quot;12165&quot;&gt;&lt;property id=&quot;20148&quot; value=&quot;5&quot;/&gt;&lt;property id=&quot;20300&quot; value=&quot;Slide 100&quot;/&gt;&lt;property id=&quot;20307&quot; value=&quot;436&quot;/&gt;&lt;property id=&quot;20309&quot; value=&quot;-1&quot;/&gt;&lt;/object&gt;&lt;object type=&quot;3&quot; unique_id=&quot;12166&quot;&gt;&lt;property id=&quot;20148&quot; value=&quot;5&quot;/&gt;&lt;property id=&quot;20300&quot; value=&quot;Slide 101&quot;/&gt;&lt;property id=&quot;20307&quot; value=&quot;437&quot;/&gt;&lt;property id=&quot;20309&quot; value=&quot;-1&quot;/&gt;&lt;/object&gt;&lt;object type=&quot;3&quot; unique_id=&quot;12167&quot;&gt;&lt;property id=&quot;20148&quot; value=&quot;5&quot;/&gt;&lt;property id=&quot;20300&quot; value=&quot;Slide 102&quot;/&gt;&lt;property id=&quot;20307&quot; value=&quot;438&quot;/&gt;&lt;property id=&quot;20309&quot; value=&quot;-1&quot;/&gt;&lt;/object&gt;&lt;object type=&quot;3&quot; unique_id=&quot;12168&quot;&gt;&lt;property id=&quot;20148&quot; value=&quot;5&quot;/&gt;&lt;property id=&quot;20300&quot; value=&quot;Slide 103&quot;/&gt;&lt;property id=&quot;20307&quot; value=&quot;472&quot;/&gt;&lt;property id=&quot;20309&quot; value=&quot;-1&quot;/&gt;&lt;/object&gt;&lt;object type=&quot;3&quot; unique_id=&quot;12169&quot;&gt;&lt;property id=&quot;20148&quot; value=&quot;5&quot;/&gt;&lt;property id=&quot;20300&quot; value=&quot;Slide 104&quot;/&gt;&lt;property id=&quot;20307&quot; value=&quot;473&quot;/&gt;&lt;property id=&quot;20309&quot; value=&quot;-1&quot;/&gt;&lt;/object&gt;&lt;object type=&quot;3&quot; unique_id=&quot;12170&quot;&gt;&lt;property id=&quot;20148&quot; value=&quot;5&quot;/&gt;&lt;property id=&quot;20300&quot; value=&quot;Slide 105&quot;/&gt;&lt;property id=&quot;20307&quot; value=&quot;441&quot;/&gt;&lt;property id=&quot;20309&quot; value=&quot;-1&quot;/&gt;&lt;/object&gt;&lt;object type=&quot;3&quot; unique_id=&quot;12171&quot;&gt;&lt;property id=&quot;20148&quot; value=&quot;5&quot;/&gt;&lt;property id=&quot;20300&quot; value=&quot;Slide 106&quot;/&gt;&lt;property id=&quot;20307&quot; value=&quot;442&quot;/&gt;&lt;property id=&quot;20309&quot; value=&quot;-1&quot;/&gt;&lt;/object&gt;&lt;object type=&quot;3&quot; unique_id=&quot;12172&quot;&gt;&lt;property id=&quot;20148&quot; value=&quot;5&quot;/&gt;&lt;property id=&quot;20300&quot; value=&quot;Slide 1 - &amp;quot;Chapter 6: Reading SAS® Data Sets&amp;quot;&quot;/&gt;&lt;property id=&quot;20307&quot; value=&quot;492&quot;/&gt;&lt;property id=&quot;20309&quot; value=&quot;-1&quot;/&gt;&lt;/object&gt;&lt;object type=&quot;3&quot; unique_id=&quot;12173&quot;&gt;&lt;property id=&quot;20148&quot; value=&quot;5&quot;/&gt;&lt;property id=&quot;20300&quot; value=&quot;Slide 2 - &amp;quot;Chapter 6: Reading SAS® Data Sets&amp;quot;&quot;/&gt;&lt;property id=&quot;20307&quot; value=&quot;525&quot;/&gt;&lt;property id=&quot;20309&quot; value=&quot;-1&quot;/&gt;&lt;/object&gt;&lt;object type=&quot;3&quot; unique_id=&quot;12174&quot;&gt;&lt;property id=&quot;20148&quot; value=&quot;5&quot;/&gt;&lt;property id=&quot;20300&quot; value=&quot;Slide 17&quot;/&gt;&lt;property id=&quot;20307&quot; value=&quot;495&quot;/&gt;&lt;property id=&quot;20309&quot; value=&quot;-1&quot;/&gt;&lt;/object&gt;&lt;object type=&quot;3&quot; unique_id=&quot;12177&quot;&gt;&lt;property id=&quot;20148&quot; value=&quot;5&quot;/&gt;&lt;property id=&quot;20300&quot; value=&quot;Slide 30&quot;/&gt;&lt;property id=&quot;20307&quot; value=&quot;496&quot;/&gt;&lt;property id=&quot;20309&quot; value=&quot;-1&quot;/&gt;&lt;/object&gt;&lt;object type=&quot;3&quot; unique_id=&quot;12178&quot;&gt;&lt;property id=&quot;20148&quot; value=&quot;5&quot;/&gt;&lt;property id=&quot;20300&quot; value=&quot;Slide 31 - &amp;quot;Exercise&amp;quot;&quot;/&gt;&lt;property id=&quot;20307&quot; value=&quot;497&quot;/&gt;&lt;property id=&quot;20309&quot; value=&quot;-1&quot;/&gt;&lt;/object&gt;&lt;object type=&quot;3&quot; unique_id=&quot;12179&quot;&gt;&lt;property id=&quot;20148&quot; value=&quot;5&quot;/&gt;&lt;property id=&quot;20300&quot; value=&quot;Slide 32 - &amp;quot;Chapter 6: Reading SAS® Data Sets&amp;quot;&quot;/&gt;&lt;property id=&quot;20307&quot; value=&quot;524&quot;/&gt;&lt;property id=&quot;20309&quot; value=&quot;-1&quot;/&gt;&lt;/object&gt;&lt;object type=&quot;3&quot; unique_id=&quot;12180&quot;&gt;&lt;property id=&quot;20148&quot; value=&quot;5&quot;/&gt;&lt;property id=&quot;20300&quot; value=&quot;Slide 40&quot;/&gt;&lt;property id=&quot;20307&quot; value=&quot;498&quot;/&gt;&lt;property id=&quot;20309&quot; value=&quot;-1&quot;/&gt;&lt;/object&gt;&lt;object type=&quot;3&quot; unique_id=&quot;12181&quot;&gt;&lt;property id=&quot;20148&quot; value=&quot;5&quot;/&gt;&lt;property id=&quot;20300&quot; value=&quot;Slide 59 - &amp;quot;Viewing the Output&amp;quot;&quot;/&gt;&lt;property id=&quot;20307&quot; value=&quot;486&quot;/&gt;&lt;property id=&quot;20309&quot; value=&quot;-1&quot;/&gt;&lt;/object&gt;&lt;object type=&quot;3&quot; unique_id=&quot;12182&quot;&gt;&lt;property id=&quot;20148&quot; value=&quot;5&quot;/&gt;&lt;property id=&quot;20300&quot; value=&quot;Slide 60&quot;/&gt;&lt;property id=&quot;20307&quot; value=&quot;499&quot;/&gt;&lt;property id=&quot;20309&quot; value=&quot;-1&quot;/&gt;&lt;/object&gt;&lt;object type=&quot;3&quot; unique_id=&quot;12183&quot;&gt;&lt;property id=&quot;20148&quot; value=&quot;5&quot;/&gt;&lt;property id=&quot;20300&quot; value=&quot;Slide 70 - &amp;quot;WHERE versus Subsetting IF Statement&amp;quot;&quot;/&gt;&lt;property id=&quot;20307&quot; value=&quot;480&quot;/&gt;&lt;property id=&quot;20309&quot; value=&quot;-1&quot;/&gt;&lt;/object&gt;&lt;object type=&quot;3&quot; unique_id=&quot;12184&quot;&gt;&lt;property id=&quot;20148&quot; value=&quot;5&quot;/&gt;&lt;property id=&quot;20300&quot; value=&quot;Slide 71&quot;/&gt;&lt;property id=&quot;20307&quot; value=&quot;500&quot;/&gt;&lt;property id=&quot;20309&quot; value=&quot;-1&quot;/&gt;&lt;/object&gt;&lt;object type=&quot;3&quot; unique_id=&quot;12187&quot;&gt;&lt;property id=&quot;20148&quot; value=&quot;5&quot;/&gt;&lt;property id=&quot;20300&quot; value=&quot;Slide 84&quot;/&gt;&lt;property id=&quot;20307&quot; value=&quot;501&quot;/&gt;&lt;property id=&quot;20309&quot; value=&quot;-1&quot;/&gt;&lt;/object&gt;&lt;object type=&quot;3&quot; unique_id=&quot;12188&quot;&gt;&lt;property id=&quot;20148&quot; value=&quot;5&quot;/&gt;&lt;property id=&quot;20300&quot; value=&quot;Slide 85 - &amp;quot;Exercise&amp;quot;&quot;/&gt;&lt;property id=&quot;20307&quot; value=&quot;502&quot;/&gt;&lt;property id=&quot;20309&quot; value=&quot;-1&quot;/&gt;&lt;/object&gt;&lt;object type=&quot;3&quot; unique_id=&quot;12189&quot;&gt;&lt;property id=&quot;20148&quot; value=&quot;5&quot;/&gt;&lt;property id=&quot;20300&quot; value=&quot;Slide 86&quot;/&gt;&lt;property id=&quot;20307&quot; value=&quot;526&quot;/&gt;&lt;property id=&quot;20309&quot; value=&quot;-1&quot;/&gt;&lt;/object&gt;&lt;object type=&quot;3&quot; unique_id=&quot;13331&quot;&gt;&lt;property id=&quot;20148&quot; value=&quot;5&quot;/&gt;&lt;property id=&quot;20300&quot; value=&quot;Slide 28 - &amp;quot;6.03 Short Answer Poll&amp;quot;&quot;/&gt;&lt;property id=&quot;20307&quot; value=&quot;527&quot;/&gt;&lt;/object&gt;&lt;object type=&quot;3&quot; unique_id=&quot;13332&quot;&gt;&lt;property id=&quot;20148&quot; value=&quot;5&quot;/&gt;&lt;property id=&quot;20300&quot; value=&quot;Slide 29 - &amp;quot;6.03 Short Answer Poll – Correct Answer&amp;quot;&quot;/&gt;&lt;property id=&quot;20307&quot; value=&quot;528&quot;/&gt;&lt;/object&gt;&lt;object type=&quot;3&quot; unique_id=&quot;13333&quot;&gt;&lt;property id=&quot;20148&quot; value=&quot;5&quot;/&gt;&lt;property id=&quot;20300&quot; value=&quot;Slide 63 - &amp;quot;6.04 Short Answer Poll&amp;quot;&quot;/&gt;&lt;property id=&quot;20307&quot; value=&quot;529&quot;/&gt;&lt;/object&gt;&lt;object type=&quot;3&quot; unique_id=&quot;13334&quot;&gt;&lt;property id=&quot;20148&quot; value=&quot;5&quot;/&gt;&lt;property id=&quot;20300&quot; value=&quot;Slide 64 - &amp;quot;6.04 Short Answer Poll – Correct Answer&amp;quot;&quot;/&gt;&lt;property id=&quot;20307&quot; value=&quot;530&quot;/&gt;&lt;/object&gt;&lt;object type=&quot;3&quot; unique_id=&quot;13335&quot;&gt;&lt;property id=&quot;20148&quot; value=&quot;5&quot;/&gt;&lt;property id=&quot;20300&quot; value=&quot;Slide 78 - &amp;quot;6.05 Short Answer Poll&amp;quot;&quot;/&gt;&lt;property id=&quot;20307&quot; value=&quot;531&quot;/&gt;&lt;/object&gt;&lt;object type=&quot;3&quot; unique_id=&quot;13336&quot;&gt;&lt;property id=&quot;20148&quot; value=&quot;5&quot;/&gt;&lt;property id=&quot;20300&quot; value=&quot;Slide 79 - &amp;quot;6.05 Short Answer Poll – Correct Answer&amp;quot;&quot;/&gt;&lt;property id=&quot;20307&quot; value=&quot;532&quot;/&gt;&lt;/object&gt;&lt;/object&gt;&lt;object type=&quot;10&quot; unique_id=&quot;12190&quot;&gt;&lt;object type=&quot;11&quot; unique_id=&quot;12191&quot;&gt;&lt;/object&gt;&lt;object type=&quot;12&quot; unique_id=&quot;12193&quot;&gt;&lt;/object&gt;&lt;/object&gt;&lt;object type=&quot;4&quot; unique_id=&quot;12192&quot;&gt;&lt;/object&gt;&lt;/object&gt;&lt;/database&gt;"/>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0cnVlIi8+DQoJCTx1aXNob3cgbmFtZT0icHJlc2VudGVybmFtZSIgdmFsdWU9InRydWUiLz4NCgkJPHVpc2hvdyBuYW1lPSJwcmVzZW50ZXJ0aXRsZSIgdmFsdWU9InRydWUiLz4NCgkJPHVpc2hvdyBuYW1lPSJwcmVzZW50ZXJlbWFpbCIgdmFsdWU9InRydWUiLz4NCgkJPHVpc2hvdyBuYW1lPSJwcmVzZW50ZXJiaW8iIHZhbHVlPSJ0cnVlIi8+DQoJCTx1aXNob3cgbmFtZT0iY29tcGFueWxvZ28iIHZhbHVlPSJ0cnVlIi8+DQoJCTx1aXNob3cgbmFtZT0ic2lkZWJhciIgdmFsdWU9InRydWUiLz4NCgkJPHVpc2hvdyBuYW1lPSJvdXRsaW5lIiB2YWx1ZT0idHJ1ZSIvPg0KCQk8dWlzaG93IG5hbWU9InRodW1ibmFpbCIgdmFsdWU9InRydWUiLz4NCgkJPHVpc2hvdyBuYW1lPSJub3RlcyIgdmFsdWU9InRydWUiLz4NCgkJPHVpc2hvdyBuYW1lPSJzZWFyY2giIHZhbHVlPSJ0cnVlIi8+DQoJCTx1aXNob3cgbmFtZT0icXVpei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J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CHAPTERNUMBER" val="6"/>
  <p:tag name="SECTIONLABEL" val="Section"/>
  <p:tag name="APPENDIXLABEL" val="Appendix"/>
  <p:tag name="APPENDIXSTART" val="31"/>
  <p:tag name="NOTESTAGS" val=""/>
  <p:tag name="CHAPTERTITLE" val="Reading SAS® Data Sets"/>
  <p:tag name="CHAPTERHEADING" val="Chapter 6"/>
  <p:tag name="CHAPTERLABEL" val="Chapter"/>
  <p:tag name="PPTADDIN" val="C:\Program Files (x86)\PowerServ2\Templates\CDSPptAddin_2012.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INFO" val="&lt;ThreeDShapeInfo&gt;&lt;uuid val=&quot;{5D218324-F157-4BBB-9E31-091B973F44E6}&quot;/&gt;&lt;isInvalidForFieldText val=&quot;0&quot;/&gt;&lt;Image&gt;&lt;filename val=&quot;C:\Users\sassnh\AppData\Local\Temp\PR\data\asimages\{5D218324-F157-4BBB-9E31-091B973F44E6}_10.png&quot;/&gt;&lt;left val=&quot;404&quot;/&gt;&lt;top val=&quot;150&quot;/&gt;&lt;width val=&quot;289&quot;/&gt;&lt;height val=&quot;62&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HIGHLIGHT" val="YES"/>
</p:tagLst>
</file>

<file path=ppt/tags/tag12.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4D17F741-9896-4C57-BB70-98A8FE93C37C}&quot;/&gt;&lt;isInvalidForFieldText val=&quot;0&quot;/&gt;&lt;Image&gt;&lt;filename val=&quot;C:\Users\sassnh\AppData\Local\Temp\PR\data\asimages\{4D17F741-9896-4C57-BB70-98A8FE93C37C}_11.png&quot;/&gt;&lt;left val=&quot;404&quot;/&gt;&lt;top val=&quot;150&quot;/&gt;&lt;width val=&quot;301&quot;/&gt;&lt;height val=&quot;62&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HIGHLIGHT" val="YES"/>
</p:tagLst>
</file>

<file path=ppt/tags/tag15.xml><?xml version="1.0" encoding="utf-8"?>
<p:tagLst xmlns:a="http://schemas.openxmlformats.org/drawingml/2006/main" xmlns:r="http://schemas.openxmlformats.org/officeDocument/2006/relationships" xmlns:p="http://schemas.openxmlformats.org/presentationml/2006/main">
  <p:tag name="HIGHLIGHT" val="YES"/>
</p:tagLst>
</file>

<file path=ppt/tags/tag16.xml><?xml version="1.0" encoding="utf-8"?>
<p:tagLst xmlns:a="http://schemas.openxmlformats.org/drawingml/2006/main" xmlns:r="http://schemas.openxmlformats.org/officeDocument/2006/relationships" xmlns:p="http://schemas.openxmlformats.org/presentationml/2006/main">
  <p:tag name="SLIDETYPE" val="Poll_Setup"/>
</p:tagLst>
</file>

<file path=ppt/tags/tag17.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8.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9.xml><?xml version="1.0" encoding="utf-8"?>
<p:tagLst xmlns:a="http://schemas.openxmlformats.org/drawingml/2006/main" xmlns:r="http://schemas.openxmlformats.org/officeDocument/2006/relationships" xmlns:p="http://schemas.openxmlformats.org/presentationml/2006/main">
  <p:tag name="HIGHLIGHT" val="YES"/>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COLOR" val="16777215"/>
  <p:tag name="HIGHLIGHT_FONT_SIZE" val="24"/>
  <p:tag name="HIGHLIGHT_FONT_COLOR" val="12611584"/>
  <p:tag name="SECTIONCOUNT" val="2"/>
  <p:tag name="SECTIONNUMBER" val="0"/>
  <p:tag name="SLIDETYPE" val="Organizer"/>
</p:tagLst>
</file>

<file path=ppt/tags/tag20.xml><?xml version="1.0" encoding="utf-8"?>
<p:tagLst xmlns:a="http://schemas.openxmlformats.org/drawingml/2006/main" xmlns:r="http://schemas.openxmlformats.org/officeDocument/2006/relationships" xmlns:p="http://schemas.openxmlformats.org/presentationml/2006/main">
  <p:tag name="HIGHLIGHT" val="YES"/>
</p:tagLst>
</file>

<file path=ppt/tags/tag21.xml><?xml version="1.0" encoding="utf-8"?>
<p:tagLst xmlns:a="http://schemas.openxmlformats.org/drawingml/2006/main" xmlns:r="http://schemas.openxmlformats.org/officeDocument/2006/relationships" xmlns:p="http://schemas.openxmlformats.org/presentationml/2006/main">
  <p:tag name="SLIDETYPE" val="QA"/>
</p:tagLst>
</file>

<file path=ppt/tags/tag22.xml><?xml version="1.0" encoding="utf-8"?>
<p:tagLst xmlns:a="http://schemas.openxmlformats.org/drawingml/2006/main" xmlns:r="http://schemas.openxmlformats.org/officeDocument/2006/relationships" xmlns:p="http://schemas.openxmlformats.org/presentationml/2006/main">
  <p:tag name="HIGHLIGHT" val="YES"/>
</p:tagLst>
</file>

<file path=ppt/tags/tag23.xml><?xml version="1.0" encoding="utf-8"?>
<p:tagLst xmlns:a="http://schemas.openxmlformats.org/drawingml/2006/main" xmlns:r="http://schemas.openxmlformats.org/officeDocument/2006/relationships" xmlns:p="http://schemas.openxmlformats.org/presentationml/2006/main">
  <p:tag name="HIGHLIGHT" val="YES"/>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36675F5B-743F-4BDB-9EE2-A586CECB0058}&quot;/&gt;&lt;isInvalidForFieldText val=&quot;0&quot;/&gt;&lt;Image&gt;&lt;filename val=&quot;C:\Users\sassnh\AppData\Local\Temp\PR\data\asimages\{36675F5B-743F-4BDB-9EE2-A586CECB0058}_22.png&quot;/&gt;&lt;left val=&quot;384&quot;/&gt;&lt;top val=&quot;335&quot;/&gt;&lt;width val=&quot;237&quot;/&gt;&lt;height val=&quot;61&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8191546A-C785-4C3F-B93A-4BFDE34494D0}&quot;/&gt;&lt;isInvalidForFieldText val=&quot;0&quot;/&gt;&lt;Image&gt;&lt;filename val=&quot;C:\Users\sassnh\AppData\Local\Temp\PR\data\asimages\{8191546A-C785-4C3F-B93A-4BFDE34494D0}_23.png&quot;/&gt;&lt;left val=&quot;192&quot;/&gt;&lt;top val=&quot;141&quot;/&gt;&lt;width val=&quot;253&quot;/&gt;&lt;height val=&quot;61&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HIGHLIGHT" val="YES"/>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29.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3.xml><?xml version="1.0" encoding="utf-8"?>
<p:tagLst xmlns:a="http://schemas.openxmlformats.org/drawingml/2006/main" xmlns:r="http://schemas.openxmlformats.org/officeDocument/2006/relationships" xmlns:p="http://schemas.openxmlformats.org/presentationml/2006/main">
  <p:tag name="PRESENTER_SHAPEINFO" val="&lt;ThreeDShapeInfo&gt;&lt;uuid val=&quot;{E8DB025B-6A42-4D30-A56C-E6AC3CB145CE}&quot;/&gt;&lt;isInvalidForFieldText val=&quot;0&quot;/&gt;&lt;Image&gt;&lt;filename val=&quot;C:\Users\sassnh\AppData\Local\Temp\PR\data\asimages\{E8DB025B-6A42-4D30-A56C-E6AC3CB145CE}_1.png&quot;/&gt;&lt;left val=&quot;97&quot;/&gt;&lt;top val=&quot;124&quot;/&gt;&lt;width val=&quot;525&quot;/&gt;&lt;height val=&quot;360&quot;/&gt;&lt;hasText val=&quot;1&quot;/&gt;&lt;/Image&gt;&lt;/ThreeDShapeInfo&gt;"/>
</p:tagLst>
</file>

<file path=ppt/tags/tag30.xml><?xml version="1.0" encoding="utf-8"?>
<p:tagLst xmlns:a="http://schemas.openxmlformats.org/drawingml/2006/main" xmlns:r="http://schemas.openxmlformats.org/officeDocument/2006/relationships" xmlns:p="http://schemas.openxmlformats.org/presentationml/2006/main">
  <p:tag name="SLIDETYPE" val="QA"/>
</p:tagLst>
</file>

<file path=ppt/tags/tag31.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2"/>
  <p:tag name="SECTIONNUMBER" val="0"/>
  <p:tag name="SHAPETABLE" val="Group Organizer"/>
  <p:tag name="SLIDETYPE" val="Organizer"/>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6F3D03C7-6A1F-43E5-962B-B6FD048F4110}&quot;/&gt;&lt;isInvalidForFieldText val=&quot;0&quot;/&gt;&lt;Image&gt;&lt;filename val=&quot;C:\Users\sassnh\AppData\Local\Temp\PR\data\asimages\{6F3D03C7-6A1F-43E5-962B-B6FD048F4110}_32.png&quot;/&gt;&lt;left val=&quot;97&quot;/&gt;&lt;top val=&quot;124&quot;/&gt;&lt;width val=&quot;525&quot;/&gt;&lt;height val=&quot;360&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HIGHLIGHT" val="YES"/>
</p:tagLst>
</file>

<file path=ppt/tags/tag35.xml><?xml version="1.0" encoding="utf-8"?>
<p:tagLst xmlns:a="http://schemas.openxmlformats.org/drawingml/2006/main" xmlns:r="http://schemas.openxmlformats.org/officeDocument/2006/relationships" xmlns:p="http://schemas.openxmlformats.org/presentationml/2006/main">
  <p:tag name="HIGHLIGHT" val="YES"/>
</p:tagLst>
</file>

<file path=ppt/tags/tag36.xml><?xml version="1.0" encoding="utf-8"?>
<p:tagLst xmlns:a="http://schemas.openxmlformats.org/drawingml/2006/main" xmlns:r="http://schemas.openxmlformats.org/officeDocument/2006/relationships" xmlns:p="http://schemas.openxmlformats.org/presentationml/2006/main">
  <p:tag name="PRESENTER_SHAPEINFO" val="&lt;ThreeDShapeInfo&gt;&lt;uuid val=&quot;{20FDB11C-F7C4-4949-B430-9E2A85A708BB}&quot;/&gt;&lt;isInvalidForFieldText val=&quot;0&quot;/&gt;&lt;Image&gt;&lt;filename val=&quot;C:\Users\sassnh\AppData\Local\Temp\PR\data\asimages\{20FDB11C-F7C4-4949-B430-9E2A85A708BB}_35.png&quot;/&gt;&lt;left val=&quot;448&quot;/&gt;&lt;top val=&quot;325&quot;/&gt;&lt;width val=&quot;189&quot;/&gt;&lt;height val=&quot;60&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HIGHLIGHT" val="YES"/>
</p:tagLst>
</file>

<file path=ppt/tags/tag38.xml><?xml version="1.0" encoding="utf-8"?>
<p:tagLst xmlns:a="http://schemas.openxmlformats.org/drawingml/2006/main" xmlns:r="http://schemas.openxmlformats.org/officeDocument/2006/relationships" xmlns:p="http://schemas.openxmlformats.org/presentationml/2006/main">
  <p:tag name="HIGHLIGHT" val="YES"/>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425BDE71-91F4-4FD4-AB8E-A8C3E6103430}&quot;/&gt;&lt;isInvalidForFieldText val=&quot;0&quot;/&gt;&lt;Image&gt;&lt;filename val=&quot;C:\Users\sassnh\AppData\Local\Temp\PR\data\asimages\{425BDE71-91F4-4FD4-AB8E-A8C3E6103430}_37.png&quot;/&gt;&lt;left val=&quot;492&quot;/&gt;&lt;top val=&quot;348&quot;/&gt;&lt;width val=&quot;192&quot;/&gt;&lt;height val=&quot;59&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2"/>
  <p:tag name="SECTIONNUMBER" val="0"/>
  <p:tag name="SHAPETABLE" val="Group Organizer"/>
  <p:tag name="SLIDETYPE" val="Organizer"/>
</p:tagLst>
</file>

<file path=ppt/tags/tag40.xml><?xml version="1.0" encoding="utf-8"?>
<p:tagLst xmlns:a="http://schemas.openxmlformats.org/drawingml/2006/main" xmlns:r="http://schemas.openxmlformats.org/officeDocument/2006/relationships" xmlns:p="http://schemas.openxmlformats.org/presentationml/2006/main">
  <p:tag name="HIGHLIGHT" val="YES"/>
</p:tagLst>
</file>

<file path=ppt/tags/tag41.xml><?xml version="1.0" encoding="utf-8"?>
<p:tagLst xmlns:a="http://schemas.openxmlformats.org/drawingml/2006/main" xmlns:r="http://schemas.openxmlformats.org/officeDocument/2006/relationships" xmlns:p="http://schemas.openxmlformats.org/presentationml/2006/main">
  <p:tag name="SLIDETYPE" val="QA"/>
</p:tagLst>
</file>

<file path=ppt/tags/tag42.xml><?xml version="1.0" encoding="utf-8"?>
<p:tagLst xmlns:a="http://schemas.openxmlformats.org/drawingml/2006/main" xmlns:r="http://schemas.openxmlformats.org/officeDocument/2006/relationships" xmlns:p="http://schemas.openxmlformats.org/presentationml/2006/main">
  <p:tag name="HIGHLIGHT" val="YES"/>
</p:tagLst>
</file>

<file path=ppt/tags/tag43.xml><?xml version="1.0" encoding="utf-8"?>
<p:tagLst xmlns:a="http://schemas.openxmlformats.org/drawingml/2006/main" xmlns:r="http://schemas.openxmlformats.org/officeDocument/2006/relationships" xmlns:p="http://schemas.openxmlformats.org/presentationml/2006/main">
  <p:tag name="HIGHLIGHT" val="YES"/>
</p:tagLst>
</file>

<file path=ppt/tags/tag44.xml><?xml version="1.0" encoding="utf-8"?>
<p:tagLst xmlns:a="http://schemas.openxmlformats.org/drawingml/2006/main" xmlns:r="http://schemas.openxmlformats.org/officeDocument/2006/relationships" xmlns:p="http://schemas.openxmlformats.org/presentationml/2006/main">
  <p:tag name="HIGHLIGHT" val="YES"/>
</p:tagLst>
</file>

<file path=ppt/tags/tag45.xml><?xml version="1.0" encoding="utf-8"?>
<p:tagLst xmlns:a="http://schemas.openxmlformats.org/drawingml/2006/main" xmlns:r="http://schemas.openxmlformats.org/officeDocument/2006/relationships" xmlns:p="http://schemas.openxmlformats.org/presentationml/2006/main">
  <p:tag name="HIGHLIGHT" val="YES"/>
</p:tagLst>
</file>

<file path=ppt/tags/tag46.xml><?xml version="1.0" encoding="utf-8"?>
<p:tagLst xmlns:a="http://schemas.openxmlformats.org/drawingml/2006/main" xmlns:r="http://schemas.openxmlformats.org/officeDocument/2006/relationships" xmlns:p="http://schemas.openxmlformats.org/presentationml/2006/main">
  <p:tag name="HIGHLIGHT" val="YES"/>
</p:tagLst>
</file>

<file path=ppt/tags/tag47.xml><?xml version="1.0" encoding="utf-8"?>
<p:tagLst xmlns:a="http://schemas.openxmlformats.org/drawingml/2006/main" xmlns:r="http://schemas.openxmlformats.org/officeDocument/2006/relationships" xmlns:p="http://schemas.openxmlformats.org/presentationml/2006/main">
  <p:tag name="HIGHLIGHT" val="YES"/>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CF742575-65CD-4BCE-BD47-7F8557A4568C}&quot;/&gt;&lt;isInvalidForFieldText val=&quot;0&quot;/&gt;&lt;Image&gt;&lt;filename val=&quot;C:\Users\sassnh\AppData\Local\Temp\PR\data\asimages\{CF742575-65CD-4BCE-BD47-7F8557A4568C}_2.png&quot;/&gt;&lt;left val=&quot;97&quot;/&gt;&lt;top val=&quot;124&quot;/&gt;&lt;width val=&quot;525&quot;/&gt;&lt;height val=&quot;360&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HIGHLIGHT" val="YES"/>
</p:tagLst>
</file>

<file path=ppt/tags/tag51.xml><?xml version="1.0" encoding="utf-8"?>
<p:tagLst xmlns:a="http://schemas.openxmlformats.org/drawingml/2006/main" xmlns:r="http://schemas.openxmlformats.org/officeDocument/2006/relationships" xmlns:p="http://schemas.openxmlformats.org/presentationml/2006/main">
  <p:tag name="HIGHLIGHT" val="YES"/>
</p:tagLst>
</file>

<file path=ppt/tags/tag52.xml><?xml version="1.0" encoding="utf-8"?>
<p:tagLst xmlns:a="http://schemas.openxmlformats.org/drawingml/2006/main" xmlns:r="http://schemas.openxmlformats.org/officeDocument/2006/relationships" xmlns:p="http://schemas.openxmlformats.org/presentationml/2006/main">
  <p:tag name="HIGHLIGHT" val="YES"/>
</p:tagLst>
</file>

<file path=ppt/tags/tag53.xml><?xml version="1.0" encoding="utf-8"?>
<p:tagLst xmlns:a="http://schemas.openxmlformats.org/drawingml/2006/main" xmlns:r="http://schemas.openxmlformats.org/officeDocument/2006/relationships" xmlns:p="http://schemas.openxmlformats.org/presentationml/2006/main">
  <p:tag name="HIGHLIGHT" val="YES"/>
</p:tagLst>
</file>

<file path=ppt/tags/tag54.xml><?xml version="1.0" encoding="utf-8"?>
<p:tagLst xmlns:a="http://schemas.openxmlformats.org/drawingml/2006/main" xmlns:r="http://schemas.openxmlformats.org/officeDocument/2006/relationships" xmlns:p="http://schemas.openxmlformats.org/presentationml/2006/main">
  <p:tag name="HIGHLIGHT" val="YES"/>
</p:tagLst>
</file>

<file path=ppt/tags/tag55.xml><?xml version="1.0" encoding="utf-8"?>
<p:tagLst xmlns:a="http://schemas.openxmlformats.org/drawingml/2006/main" xmlns:r="http://schemas.openxmlformats.org/officeDocument/2006/relationships" xmlns:p="http://schemas.openxmlformats.org/presentationml/2006/main">
  <p:tag name="HIGHLIGHT" val="YES"/>
</p:tagLst>
</file>

<file path=ppt/tags/tag56.xml><?xml version="1.0" encoding="utf-8"?>
<p:tagLst xmlns:a="http://schemas.openxmlformats.org/drawingml/2006/main" xmlns:r="http://schemas.openxmlformats.org/officeDocument/2006/relationships" xmlns:p="http://schemas.openxmlformats.org/presentationml/2006/main">
  <p:tag name="HIGHLIGHT" val="YES"/>
</p:tagLst>
</file>

<file path=ppt/tags/tag57.xml><?xml version="1.0" encoding="utf-8"?>
<p:tagLst xmlns:a="http://schemas.openxmlformats.org/drawingml/2006/main" xmlns:r="http://schemas.openxmlformats.org/officeDocument/2006/relationships" xmlns:p="http://schemas.openxmlformats.org/presentationml/2006/main">
  <p:tag name="HIGHLIGHT" val="YES"/>
</p:tagLst>
</file>

<file path=ppt/tags/tag58.xml><?xml version="1.0" encoding="utf-8"?>
<p:tagLst xmlns:a="http://schemas.openxmlformats.org/drawingml/2006/main" xmlns:r="http://schemas.openxmlformats.org/officeDocument/2006/relationships" xmlns:p="http://schemas.openxmlformats.org/presentationml/2006/main">
  <p:tag name="SLIDETYPE" val="QA"/>
</p:tagLst>
</file>

<file path=ppt/tags/tag59.xml><?xml version="1.0" encoding="utf-8"?>
<p:tagLst xmlns:a="http://schemas.openxmlformats.org/drawingml/2006/main" xmlns:r="http://schemas.openxmlformats.org/officeDocument/2006/relationships" xmlns:p="http://schemas.openxmlformats.org/presentationml/2006/main">
  <p:tag name="HIGHLIGHT" val="YES"/>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4EC9664-CC22-4863-8928-0CDF911D9847}&quot;/&gt;&lt;isInvalidForFieldText val=&quot;0&quot;/&gt;&lt;Image&gt;&lt;filename val=&quot;C:\Users\sassnh\AppData\Local\Temp\PR\data\asimages\{B4EC9664-CC22-4863-8928-0CDF911D9847}_8.png&quot;/&gt;&lt;left val=&quot;333&quot;/&gt;&lt;top val=&quot;204&quot;/&gt;&lt;width val=&quot;340&quot;/&gt;&lt;height val=&quot;133&quot;/&gt;&lt;hasText val=&quot;1&quot;/&gt;&lt;/Image&gt;&lt;/ThreeDShapeInfo&gt;"/>
</p:tagLst>
</file>

<file path=ppt/tags/tag60.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1.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2.xml><?xml version="1.0" encoding="utf-8"?>
<p:tagLst xmlns:a="http://schemas.openxmlformats.org/drawingml/2006/main" xmlns:r="http://schemas.openxmlformats.org/officeDocument/2006/relationships" xmlns:p="http://schemas.openxmlformats.org/presentationml/2006/main">
  <p:tag name="HIGHLIGHT" val="YES"/>
</p:tagLst>
</file>

<file path=ppt/tags/tag63.xml><?xml version="1.0" encoding="utf-8"?>
<p:tagLst xmlns:a="http://schemas.openxmlformats.org/drawingml/2006/main" xmlns:r="http://schemas.openxmlformats.org/officeDocument/2006/relationships" xmlns:p="http://schemas.openxmlformats.org/presentationml/2006/main">
  <p:tag name="PRESENTER_SHAPEINFO" val="&lt;ThreeDShapeInfo&gt;&lt;uuid val=&quot;{E97A4BDA-6D5F-47CE-8A4E-81D8FCAA3CEC}&quot;/&gt;&lt;isInvalidForFieldText val=&quot;0&quot;/&gt;&lt;Image&gt;&lt;filename val=&quot;C:\Users\sassnh\AppData\Local\Temp\PR\data\asimages\{E97A4BDA-6D5F-47CE-8A4E-81D8FCAA3CEC}_65.png&quot;/&gt;&lt;left val=&quot;354&quot;/&gt;&lt;top val=&quot;324&quot;/&gt;&lt;width val=&quot;171&quot;/&gt;&lt;height val=&quot;61&quot;/&gt;&lt;hasText val=&quot;1&quot;/&gt;&lt;/Image&gt;&lt;/ThreeDShapeInfo&gt;"/>
</p:tagLst>
</file>

<file path=ppt/tags/tag64.xml><?xml version="1.0" encoding="utf-8"?>
<p:tagLst xmlns:a="http://schemas.openxmlformats.org/drawingml/2006/main" xmlns:r="http://schemas.openxmlformats.org/officeDocument/2006/relationships" xmlns:p="http://schemas.openxmlformats.org/presentationml/2006/main">
  <p:tag name="HIGHLIGHT" val="YES"/>
</p:tagLst>
</file>

<file path=ppt/tags/tag65.xml><?xml version="1.0" encoding="utf-8"?>
<p:tagLst xmlns:a="http://schemas.openxmlformats.org/drawingml/2006/main" xmlns:r="http://schemas.openxmlformats.org/officeDocument/2006/relationships" xmlns:p="http://schemas.openxmlformats.org/presentationml/2006/main">
  <p:tag name="HIGHLIGHT" val="YES"/>
</p:tagLst>
</file>

<file path=ppt/tags/tag66.xml><?xml version="1.0" encoding="utf-8"?>
<p:tagLst xmlns:a="http://schemas.openxmlformats.org/drawingml/2006/main" xmlns:r="http://schemas.openxmlformats.org/officeDocument/2006/relationships" xmlns:p="http://schemas.openxmlformats.org/presentationml/2006/main">
  <p:tag name="HIGHLIGHT" val="YES"/>
</p:tagLst>
</file>

<file path=ppt/tags/tag67.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54F48DB7-EC06-4095-99FA-887ABE8A2270}&quot;/&gt;&lt;isInvalidForFieldText val=&quot;0&quot;/&gt;&lt;Image&gt;&lt;filename val=&quot;C:\Users\sassnh\AppData\Local\Temp\PR\data\asimages\{54F48DB7-EC06-4095-99FA-887ABE8A2270}_68.png&quot;/&gt;&lt;left val=&quot;122&quot;/&gt;&lt;top val=&quot;105&quot;/&gt;&lt;width val=&quot;222&quot;/&gt;&lt;height val=&quot;51&quot;/&gt;&lt;hasText val=&quot;1&quot;/&gt;&lt;/Image&gt;&lt;/ThreeDShapeInfo&gt;"/>
</p:tagLst>
</file>

<file path=ppt/tags/tag68.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08DC2DD6-100D-41BA-86CA-317F97868EA0}&quot;/&gt;&lt;isInvalidForFieldText val=&quot;0&quot;/&gt;&lt;Image&gt;&lt;filename val=&quot;C:\Users\sassnh\AppData\Local\Temp\PR\data\asimages\{08DC2DD6-100D-41BA-86CA-317F97868EA0}_68.png&quot;/&gt;&lt;left val=&quot;122&quot;/&gt;&lt;top val=&quot;360&quot;/&gt;&lt;width val=&quot;223&quot;/&gt;&lt;height val=&quot;76&quot;/&gt;&lt;hasText val=&quot;1&quot;/&gt;&lt;/Image&gt;&lt;/ThreeDShapeInfo&gt;"/>
</p:tagLst>
</file>

<file path=ppt/tags/tag69.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9028C149-5632-4B48-9BC1-813F4CD9996C}&quot;/&gt;&lt;isInvalidForFieldText val=&quot;0&quot;/&gt;&lt;Image&gt;&lt;filename val=&quot;C:\Users\sassnh\AppData\Local\Temp\PR\data\asimages\{9028C149-5632-4B48-9BC1-813F4CD9996C}_68.png&quot;/&gt;&lt;left val=&quot;122&quot;/&gt;&lt;top val=&quot;449&quot;/&gt;&lt;width val=&quot;222&quot;/&gt;&lt;height val=&quot;76&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50C86ED2-C484-4E45-84AD-E7E9D5865CBE}&quot;/&gt;&lt;isInvalidForFieldText val=&quot;0&quot;/&gt;&lt;Image&gt;&lt;filename val=&quot;C:\Users\sassnh\AppData\Local\Temp\PR\data\asimages\{50C86ED2-C484-4E45-84AD-E7E9D5865CBE}_9.png&quot;/&gt;&lt;left val=&quot;404&quot;/&gt;&lt;top val=&quot;150&quot;/&gt;&lt;width val=&quot;289&quot;/&gt;&lt;height val=&quot;62&quot;/&gt;&lt;hasText val=&quot;1&quot;/&gt;&lt;/Image&gt;&lt;/ThreeDShapeInfo&gt;"/>
</p:tagLst>
</file>

<file path=ppt/tags/tag70.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123DDD19-A5A6-4AC6-AA4A-678CC1096E5C}&quot;/&gt;&lt;isInvalidForFieldText val=&quot;0&quot;/&gt;&lt;Image&gt;&lt;filename val=&quot;C:\Users\sassnh\AppData\Local\Temp\PR\data\asimages\{123DDD19-A5A6-4AC6-AA4A-678CC1096E5C}_68.png&quot;/&gt;&lt;left val=&quot;121&quot;/&gt;&lt;top val=&quot;180&quot;/&gt;&lt;width val=&quot;226&quot;/&gt;&lt;height val=&quot;51&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OBJECTTYPE" val="FlowchartDiamond"/>
  <p:tag name="PRESENTER_SHAPEINFO" val="&lt;ThreeDShapeInfo&gt;&lt;uuid val=&quot;{1A1D3A91-1FE8-4DE2-84FC-DEDE5CECEC2C}&quot;/&gt;&lt;isInvalidForFieldText val=&quot;0&quot;/&gt;&lt;Image&gt;&lt;filename val=&quot;C:\Users\sassnh\AppData\Local\Temp\PR\data\asimages\{1A1D3A91-1FE8-4DE2-84FC-DEDE5CECEC2C}_68.png&quot;/&gt;&lt;left val=&quot;146&quot;/&gt;&lt;top val=&quot;252&quot;/&gt;&lt;width val=&quot;172&quot;/&gt;&lt;height val=&quot;88&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D26BB317-3C46-417B-A17E-1B810D522497}&quot;/&gt;&lt;isInvalidForFieldText val=&quot;0&quot;/&gt;&lt;Image&gt;&lt;filename val=&quot;C:\Users\sassnh\AppData\Local\Temp\PR\data\asimages\{D26BB317-3C46-417B-A17E-1B810D522497}_68.png&quot;/&gt;&lt;left val=&quot;402&quot;/&gt;&lt;top val=&quot;252&quot;/&gt;&lt;width val=&quot;284&quot;/&gt;&lt;height val=&quot;76&quot;/&gt;&lt;hasText val=&quot;1&quot;/&gt;&lt;/Image&gt;&lt;/ThreeDShapeInfo&gt;"/>
</p:tagLst>
</file>

<file path=ppt/tags/tag73.xml><?xml version="1.0" encoding="utf-8"?>
<p:tagLst xmlns:a="http://schemas.openxmlformats.org/drawingml/2006/main" xmlns:r="http://schemas.openxmlformats.org/officeDocument/2006/relationships" xmlns:p="http://schemas.openxmlformats.org/presentationml/2006/main">
  <p:tag name="SLIDETYPE" val="CourseLogistics"/>
</p:tagLst>
</file>

<file path=ppt/tags/tag74.xml><?xml version="1.0" encoding="utf-8"?>
<p:tagLst xmlns:a="http://schemas.openxmlformats.org/drawingml/2006/main" xmlns:r="http://schemas.openxmlformats.org/officeDocument/2006/relationships" xmlns:p="http://schemas.openxmlformats.org/presentationml/2006/main">
  <p:tag name="HIGHLIGHT" val="YES"/>
</p:tagLst>
</file>

<file path=ppt/tags/tag75.xml><?xml version="1.0" encoding="utf-8"?>
<p:tagLst xmlns:a="http://schemas.openxmlformats.org/drawingml/2006/main" xmlns:r="http://schemas.openxmlformats.org/officeDocument/2006/relationships" xmlns:p="http://schemas.openxmlformats.org/presentationml/2006/main">
  <p:tag name="SLIDETYPE" val="QA"/>
</p:tagLst>
</file>

<file path=ppt/tags/tag76.xml><?xml version="1.0" encoding="utf-8"?>
<p:tagLst xmlns:a="http://schemas.openxmlformats.org/drawingml/2006/main" xmlns:r="http://schemas.openxmlformats.org/officeDocument/2006/relationships" xmlns:p="http://schemas.openxmlformats.org/presentationml/2006/main">
  <p:tag name="PRESENTER_SHAPEINFO" val="&lt;ThreeDShapeInfo&gt;&lt;uuid val=&quot;{9B247C09-0003-4209-8DA0-13633033F9E3}&quot;/&gt;&lt;isInvalidForFieldText val=&quot;0&quot;/&gt;&lt;Image&gt;&lt;filename val=&quot;C:\Users\sassnh\AppData\Local\Temp\PR\data\asimages\{9B247C09-0003-4209-8DA0-13633033F9E3}_72.png&quot;/&gt;&lt;left val=&quot;160&quot;/&gt;&lt;top val=&quot;171&quot;/&gt;&lt;width val=&quot;111&quot;/&gt;&lt;height val=&quot;57&quot;/&gt;&lt;hasText val=&quot;1&quot;/&gt;&lt;/Image&gt;&lt;/ThreeDShapeInfo&gt;"/>
</p:tagLst>
</file>

<file path=ppt/tags/tag77.xml><?xml version="1.0" encoding="utf-8"?>
<p:tagLst xmlns:a="http://schemas.openxmlformats.org/drawingml/2006/main" xmlns:r="http://schemas.openxmlformats.org/officeDocument/2006/relationships" xmlns:p="http://schemas.openxmlformats.org/presentationml/2006/main">
  <p:tag name="PRESENTER_SHAPEINFO" val="&lt;ThreeDShapeInfo&gt;&lt;uuid val=&quot;{7C85A5D6-C5B2-4CED-BA29-7108ACCCA3FE}&quot;/&gt;&lt;isInvalidForFieldText val=&quot;0&quot;/&gt;&lt;Image&gt;&lt;filename val=&quot;C:\Users\sassnh\AppData\Local\Temp\PR\data\asimages\{7C85A5D6-C5B2-4CED-BA29-7108ACCCA3FE}_72.png&quot;/&gt;&lt;left val=&quot;157&quot;/&gt;&lt;top val=&quot;264&quot;/&gt;&lt;width val=&quot;116&quot;/&gt;&lt;height val=&quot;58&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INFO" val="&lt;ThreeDShapeInfo&gt;&lt;uuid val=&quot;{91E2B454-F92F-4352-8516-3DBD4CD12D33}&quot;/&gt;&lt;isInvalidForFieldText val=&quot;0&quot;/&gt;&lt;Image&gt;&lt;filename val=&quot;C:\Users\sassnh\AppData\Local\Temp\PR\data\asimages\{91E2B454-F92F-4352-8516-3DBD4CD12D33}_73.png&quot;/&gt;&lt;left val=&quot;127&quot;/&gt;&lt;top val=&quot;168&quot;/&gt;&lt;width val=&quot;164&quot;/&gt;&lt;height val=&quot;86&quot;/&gt;&lt;hasText val=&quot;1&quot;/&gt;&lt;/Image&gt;&lt;/ThreeDShapeInfo&gt;"/>
</p:tagLst>
</file>

<file path=ppt/tags/tag79.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HIGHLIGHT" val="YES"/>
</p:tagLst>
</file>

<file path=ppt/tags/tag80.xml><?xml version="1.0" encoding="utf-8"?>
<p:tagLst xmlns:a="http://schemas.openxmlformats.org/drawingml/2006/main" xmlns:r="http://schemas.openxmlformats.org/officeDocument/2006/relationships" xmlns:p="http://schemas.openxmlformats.org/presentationml/2006/main">
  <p:tag name="HIGHLIGHT" val="YES"/>
</p:tagLst>
</file>

<file path=ppt/tags/tag81.xml><?xml version="1.0" encoding="utf-8"?>
<p:tagLst xmlns:a="http://schemas.openxmlformats.org/drawingml/2006/main" xmlns:r="http://schemas.openxmlformats.org/officeDocument/2006/relationships" xmlns:p="http://schemas.openxmlformats.org/presentationml/2006/main">
  <p:tag name="PRESENTER_SHAPEINFO" val="&lt;ThreeDShapeInfo&gt;&lt;uuid val=&quot;{DBAF0FCF-2032-4385-8F96-54529C0C0209}&quot;/&gt;&lt;isInvalidForFieldText val=&quot;0&quot;/&gt;&lt;Image&gt;&lt;filename val=&quot;C:\Users\sassnh\AppData\Local\Temp\PR\data\asimages\{DBAF0FCF-2032-4385-8F96-54529C0C0209}_74.png&quot;/&gt;&lt;left val=&quot;345&quot;/&gt;&lt;top val=&quot;400&quot;/&gt;&lt;width val=&quot;357&quot;/&gt;&lt;height val=&quot;91&quot;/&gt;&lt;hasText val=&quot;1&quot;/&gt;&lt;/Image&gt;&lt;/ThreeDShapeInfo&gt;"/>
</p:tagLst>
</file>

<file path=ppt/tags/tag82.xml><?xml version="1.0" encoding="utf-8"?>
<p:tagLst xmlns:a="http://schemas.openxmlformats.org/drawingml/2006/main" xmlns:r="http://schemas.openxmlformats.org/officeDocument/2006/relationships" xmlns:p="http://schemas.openxmlformats.org/presentationml/2006/main">
  <p:tag name="HIGHLIGHT" val="YES"/>
</p:tagLst>
</file>

<file path=ppt/tags/tag83.xml><?xml version="1.0" encoding="utf-8"?>
<p:tagLst xmlns:a="http://schemas.openxmlformats.org/drawingml/2006/main" xmlns:r="http://schemas.openxmlformats.org/officeDocument/2006/relationships" xmlns:p="http://schemas.openxmlformats.org/presentationml/2006/main">
  <p:tag name="HIGHLIGHT" val="YES"/>
</p:tagLst>
</file>

<file path=ppt/tags/tag8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8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86.xml><?xml version="1.0" encoding="utf-8"?>
<p:tagLst xmlns:a="http://schemas.openxmlformats.org/drawingml/2006/main" xmlns:r="http://schemas.openxmlformats.org/officeDocument/2006/relationships" xmlns:p="http://schemas.openxmlformats.org/presentationml/2006/main">
  <p:tag name="HIGHLIGHT" val="YES"/>
</p:tagLst>
</file>

<file path=ppt/tags/tag8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073CD53-E2B9-4C39-9690-E5E9619D62BA}&quot;/&gt;&lt;isInvalidForFieldText val=&quot;0&quot;/&gt;&lt;Image&gt;&lt;filename val=&quot;C:\Users\sassnh\AppData\Local\Temp\PR\data\asimages\{A073CD53-E2B9-4C39-9690-E5E9619D62BA}_80.png&quot;/&gt;&lt;left val=&quot;133&quot;/&gt;&lt;top val=&quot;183&quot;/&gt;&lt;width val=&quot;164&quot;/&gt;&lt;height val=&quot;86&quot;/&gt;&lt;hasText val=&quot;1&quot;/&gt;&lt;/Image&gt;&lt;/ThreeDShapeInfo&gt;"/>
</p:tagLst>
</file>

<file path=ppt/tags/tag88.xml><?xml version="1.0" encoding="utf-8"?>
<p:tagLst xmlns:a="http://schemas.openxmlformats.org/drawingml/2006/main" xmlns:r="http://schemas.openxmlformats.org/officeDocument/2006/relationships" xmlns:p="http://schemas.openxmlformats.org/presentationml/2006/main">
  <p:tag name="HIGHLIGHT" val="YES"/>
</p:tagLst>
</file>

<file path=ppt/tags/tag89.xml><?xml version="1.0" encoding="utf-8"?>
<p:tagLst xmlns:a="http://schemas.openxmlformats.org/drawingml/2006/main" xmlns:r="http://schemas.openxmlformats.org/officeDocument/2006/relationships" xmlns:p="http://schemas.openxmlformats.org/presentationml/2006/main">
  <p:tag name="HIGHLIGHT" val="YES"/>
</p:tagLst>
</file>

<file path=ppt/tags/tag9.xml><?xml version="1.0" encoding="utf-8"?>
<p:tagLst xmlns:a="http://schemas.openxmlformats.org/drawingml/2006/main" xmlns:r="http://schemas.openxmlformats.org/officeDocument/2006/relationships" xmlns:p="http://schemas.openxmlformats.org/presentationml/2006/main">
  <p:tag name="HIGHLIGHT" val="YES"/>
</p:tagLst>
</file>

<file path=ppt/tags/tag90.xml><?xml version="1.0" encoding="utf-8"?>
<p:tagLst xmlns:a="http://schemas.openxmlformats.org/drawingml/2006/main" xmlns:r="http://schemas.openxmlformats.org/officeDocument/2006/relationships" xmlns:p="http://schemas.openxmlformats.org/presentationml/2006/main">
  <p:tag name="PRESENTER_SHAPEINFO" val="&lt;ThreeDShapeInfo&gt;&lt;uuid val=&quot;{C74DA526-390D-48CC-B189-5CAB562D0018}&quot;/&gt;&lt;isInvalidForFieldText val=&quot;0&quot;/&gt;&lt;Image&gt;&lt;filename val=&quot;C:\Users\sassnh\AppData\Local\Temp\PR\data\asimages\{C74DA526-390D-48CC-B189-5CAB562D0018}_81.png&quot;/&gt;&lt;left val=&quot;320&quot;/&gt;&lt;top val=&quot;440&quot;/&gt;&lt;width val=&quot;376&quot;/&gt;&lt;height val=&quot;61&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SLIDETYPE" val="QA"/>
</p:tagLst>
</file>

<file path=ppt/tags/tag92.xml><?xml version="1.0" encoding="utf-8"?>
<p:tagLst xmlns:a="http://schemas.openxmlformats.org/drawingml/2006/main" xmlns:r="http://schemas.openxmlformats.org/officeDocument/2006/relationships" xmlns:p="http://schemas.openxmlformats.org/presentationml/2006/main">
  <p:tag name="SLIDETYPE" val="ChapterReview"/>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14343</TotalTime>
  <Words>7118</Words>
  <Application>Microsoft Office PowerPoint</Application>
  <PresentationFormat>On-screen Show (4:3)</PresentationFormat>
  <Paragraphs>1745</Paragraphs>
  <Slides>93</Slides>
  <Notes>93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93</vt:i4>
      </vt:variant>
    </vt:vector>
  </HeadingPairs>
  <TitlesOfParts>
    <vt:vector size="103" baseType="lpstr">
      <vt:lpstr>MS PGothic</vt:lpstr>
      <vt:lpstr>MS PGothic</vt:lpstr>
      <vt:lpstr>Arial</vt:lpstr>
      <vt:lpstr>Arial Narrow</vt:lpstr>
      <vt:lpstr>Courier New</vt:lpstr>
      <vt:lpstr>Monotype Sorts</vt:lpstr>
      <vt:lpstr>SAS Monospace</vt:lpstr>
      <vt:lpstr>Times New Roman</vt:lpstr>
      <vt:lpstr>Wingdings</vt:lpstr>
      <vt:lpstr>SAS2010</vt:lpstr>
      <vt:lpstr>Chapter 6: Reading SAS® Data Sets</vt:lpstr>
      <vt:lpstr>Chapter 6: Reading SAS® Data Sets</vt:lpstr>
      <vt:lpstr>Objectives</vt:lpstr>
      <vt:lpstr>Business Scenario</vt:lpstr>
      <vt:lpstr>Considerations</vt:lpstr>
      <vt:lpstr>Business Scenario: Part 1</vt:lpstr>
      <vt:lpstr>Using a SAS Data Set as Input</vt:lpstr>
      <vt:lpstr>DATA Statement</vt:lpstr>
      <vt:lpstr>SET Statement</vt:lpstr>
      <vt:lpstr>WHERE Statement</vt:lpstr>
      <vt:lpstr>Viewing the Log</vt:lpstr>
      <vt:lpstr>Viewing the Output</vt:lpstr>
      <vt:lpstr>Setup for the Poll</vt:lpstr>
      <vt:lpstr>6.02 Multiple Choice Poll</vt:lpstr>
      <vt:lpstr>6.02 Multiple Choice Poll – Correct Answer</vt:lpstr>
      <vt:lpstr>PowerPoint Presentation</vt:lpstr>
      <vt:lpstr>Business Scenario: Part 2</vt:lpstr>
      <vt:lpstr>Considerations</vt:lpstr>
      <vt:lpstr>Date Constant</vt:lpstr>
      <vt:lpstr>Considerations</vt:lpstr>
      <vt:lpstr>Assignment Statement</vt:lpstr>
      <vt:lpstr>Assignment Statement</vt:lpstr>
      <vt:lpstr>Sample Assignment Statements</vt:lpstr>
      <vt:lpstr>Arithmetic Operators</vt:lpstr>
      <vt:lpstr>Viewing the Log</vt:lpstr>
      <vt:lpstr>Viewing the Output</vt:lpstr>
      <vt:lpstr>6.03 Short Answer Poll</vt:lpstr>
      <vt:lpstr>6.03 Short Answer Poll – Correct Answer</vt:lpstr>
      <vt:lpstr>PowerPoint Presentation</vt:lpstr>
      <vt:lpstr>Chapter 6: Reading SAS® Data Sets</vt:lpstr>
      <vt:lpstr>Objectives</vt:lpstr>
      <vt:lpstr>Business Scenario: Part 3</vt:lpstr>
      <vt:lpstr>DROP Statement</vt:lpstr>
      <vt:lpstr>Viewing the Output</vt:lpstr>
      <vt:lpstr>KEEP Statement</vt:lpstr>
      <vt:lpstr>Viewing the Log</vt:lpstr>
      <vt:lpstr>Viewing the Output</vt:lpstr>
      <vt:lpstr>PowerPoint Presentation</vt:lpstr>
      <vt:lpstr>Business Scenario: Behind the Scenes</vt:lpstr>
      <vt:lpstr>DATA Step Processing</vt:lpstr>
      <vt:lpstr>Compilation Phase</vt:lpstr>
      <vt:lpstr>Compilation</vt:lpstr>
      <vt:lpstr>Compilation</vt:lpstr>
      <vt:lpstr>Compilation</vt:lpstr>
      <vt:lpstr>Compilation</vt:lpstr>
      <vt:lpstr>Compilation</vt:lpstr>
      <vt:lpstr>Execution Phase</vt:lpstr>
      <vt:lpstr>Execution</vt:lpstr>
      <vt:lpstr>Execution</vt:lpstr>
      <vt:lpstr>Execution</vt:lpstr>
      <vt:lpstr>Execution</vt:lpstr>
      <vt:lpstr>Execution</vt:lpstr>
      <vt:lpstr>Execution</vt:lpstr>
      <vt:lpstr>Execution</vt:lpstr>
      <vt:lpstr>Execution</vt:lpstr>
      <vt:lpstr>Execution</vt:lpstr>
      <vt:lpstr>Viewing the Output</vt:lpstr>
      <vt:lpstr>PowerPoint Presentation</vt:lpstr>
      <vt:lpstr>Business Scenario: Part 4</vt:lpstr>
      <vt:lpstr>Selecting Observations</vt:lpstr>
      <vt:lpstr>6.04 Short Answer Poll</vt:lpstr>
      <vt:lpstr>6.04 Short Answer Poll – Correct Answer</vt:lpstr>
      <vt:lpstr>Subsetting IF</vt:lpstr>
      <vt:lpstr>Viewing the Log</vt:lpstr>
      <vt:lpstr>Viewing the Output</vt:lpstr>
      <vt:lpstr>Processing the Subsetting IF Statement</vt:lpstr>
      <vt:lpstr>Idea Exchange</vt:lpstr>
      <vt:lpstr>WHERE versus Subsetting IF Statement</vt:lpstr>
      <vt:lpstr>PowerPoint Presentation</vt:lpstr>
      <vt:lpstr>Business Scenario: Part 5</vt:lpstr>
      <vt:lpstr>LABEL Statement</vt:lpstr>
      <vt:lpstr>Defining Permanent Labels</vt:lpstr>
      <vt:lpstr>Viewing the Output</vt:lpstr>
      <vt:lpstr>Viewing the Output: Displaying Labels </vt:lpstr>
      <vt:lpstr>Viewing the Output: Splitting Labels </vt:lpstr>
      <vt:lpstr>6.05 Short Answer Poll</vt:lpstr>
      <vt:lpstr>6.05 Short Answer Poll – Correct Answer</vt:lpstr>
      <vt:lpstr>FORMAT Statement</vt:lpstr>
      <vt:lpstr>Defining Permanent Formats</vt:lpstr>
      <vt:lpstr>Viewing the Output</vt:lpstr>
      <vt:lpstr>Viewing the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Creating SAS Data Sets</dc:title>
  <dc:creator>Deborah A Bayo</dc:creator>
  <cp:lastModifiedBy>Morgan31955</cp:lastModifiedBy>
  <cp:revision>290</cp:revision>
  <dcterms:created xsi:type="dcterms:W3CDTF">2012-02-15T15:19:34Z</dcterms:created>
  <dcterms:modified xsi:type="dcterms:W3CDTF">2017-12-13T08:43:42Z</dcterms:modified>
</cp:coreProperties>
</file>