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52"/>
  </p:notesMasterIdLst>
  <p:handoutMasterIdLst>
    <p:handoutMasterId r:id="rId53"/>
  </p:handoutMasterIdLst>
  <p:sldIdLst>
    <p:sldId id="495" r:id="rId2"/>
    <p:sldId id="512" r:id="rId3"/>
    <p:sldId id="311" r:id="rId4"/>
    <p:sldId id="312" r:id="rId5"/>
    <p:sldId id="313" r:id="rId6"/>
    <p:sldId id="461" r:id="rId7"/>
    <p:sldId id="501" r:id="rId8"/>
    <p:sldId id="502" r:id="rId9"/>
    <p:sldId id="491" r:id="rId10"/>
    <p:sldId id="487" r:id="rId11"/>
    <p:sldId id="490" r:id="rId12"/>
    <p:sldId id="465" r:id="rId13"/>
    <p:sldId id="503" r:id="rId14"/>
    <p:sldId id="504" r:id="rId15"/>
    <p:sldId id="505" r:id="rId16"/>
    <p:sldId id="506" r:id="rId17"/>
    <p:sldId id="507" r:id="rId18"/>
    <p:sldId id="483" r:id="rId19"/>
    <p:sldId id="484" r:id="rId20"/>
    <p:sldId id="508" r:id="rId21"/>
    <p:sldId id="486" r:id="rId22"/>
    <p:sldId id="494" r:id="rId23"/>
    <p:sldId id="488" r:id="rId24"/>
    <p:sldId id="489" r:id="rId25"/>
    <p:sldId id="447" r:id="rId26"/>
    <p:sldId id="457" r:id="rId27"/>
    <p:sldId id="414" r:id="rId28"/>
    <p:sldId id="415" r:id="rId29"/>
    <p:sldId id="426" r:id="rId30"/>
    <p:sldId id="427" r:id="rId31"/>
    <p:sldId id="511" r:id="rId32"/>
    <p:sldId id="499" r:id="rId33"/>
    <p:sldId id="328" r:id="rId34"/>
    <p:sldId id="330" r:id="rId35"/>
    <p:sldId id="331" r:id="rId36"/>
    <p:sldId id="332" r:id="rId37"/>
    <p:sldId id="333" r:id="rId38"/>
    <p:sldId id="510" r:id="rId39"/>
    <p:sldId id="428" r:id="rId40"/>
    <p:sldId id="430" r:id="rId41"/>
    <p:sldId id="393" r:id="rId42"/>
    <p:sldId id="395" r:id="rId43"/>
    <p:sldId id="397" r:id="rId44"/>
    <p:sldId id="401" r:id="rId45"/>
    <p:sldId id="403" r:id="rId46"/>
    <p:sldId id="366" r:id="rId47"/>
    <p:sldId id="432" r:id="rId48"/>
    <p:sldId id="434" r:id="rId49"/>
    <p:sldId id="436" r:id="rId50"/>
    <p:sldId id="438" r:id="rId51"/>
  </p:sldIdLst>
  <p:sldSz cx="9144000" cy="6858000" type="screen4x3"/>
  <p:notesSz cx="6858000" cy="9144000"/>
  <p:custDataLst>
    <p:tags r:id="rId54"/>
  </p:custDataLst>
  <p:defaultTextStyle>
    <a:defPPr>
      <a:defRPr lang="en-US"/>
    </a:defPPr>
    <a:lvl1pPr marL="0" algn="l" defTabSz="914400" rtl="0" eaLnBrk="1" latinLnBrk="0" hangingPunct="1">
      <a:buNone/>
      <a:defRPr kumimoji="0" lang="en-US" sz="2400" b="0" i="0" u="none" kern="1200" baseline="0">
        <a:solidFill>
          <a:schemeClr val="tx1"/>
        </a:solidFill>
        <a:latin typeface="Arial"/>
        <a:ea typeface="+mn-ea"/>
        <a:cs typeface="+mn-cs"/>
      </a:defRPr>
    </a:lvl1pPr>
    <a:lvl2pPr marL="457200" algn="l" defTabSz="914400" rtl="0" eaLnBrk="1" latinLnBrk="0" hangingPunct="1">
      <a:buNone/>
      <a:defRPr kumimoji="0" lang="en-US" sz="2400" b="0" i="0" u="none" kern="1200" baseline="0">
        <a:solidFill>
          <a:schemeClr val="tx1"/>
        </a:solidFill>
        <a:latin typeface="Arial"/>
        <a:ea typeface="+mn-ea"/>
        <a:cs typeface="+mn-cs"/>
      </a:defRPr>
    </a:lvl2pPr>
    <a:lvl3pPr marL="914400" algn="l" defTabSz="914400" rtl="0" eaLnBrk="1" latinLnBrk="0" hangingPunct="1">
      <a:buNone/>
      <a:defRPr kumimoji="0" lang="en-US" sz="2400" b="0" i="0" u="none" kern="1200" baseline="0">
        <a:solidFill>
          <a:schemeClr val="tx1"/>
        </a:solidFill>
        <a:latin typeface="Arial"/>
        <a:ea typeface="+mn-ea"/>
        <a:cs typeface="+mn-cs"/>
      </a:defRPr>
    </a:lvl3pPr>
    <a:lvl4pPr marL="1371600" algn="l" defTabSz="914400" rtl="0" eaLnBrk="1" latinLnBrk="0" hangingPunct="1">
      <a:buNone/>
      <a:defRPr kumimoji="0" lang="en-US" sz="2400" b="0" i="0" u="none" kern="1200" baseline="0">
        <a:solidFill>
          <a:schemeClr val="tx1"/>
        </a:solidFill>
        <a:latin typeface="Arial"/>
        <a:ea typeface="+mn-ea"/>
        <a:cs typeface="+mn-cs"/>
      </a:defRPr>
    </a:lvl4pPr>
    <a:lvl5pPr marL="1828800" algn="l" defTabSz="914400" rtl="0" eaLnBrk="1" latinLnBrk="0" hangingPunct="1">
      <a:buNone/>
      <a:defRPr kumimoji="0" lang="en-US" sz="2400" b="0" i="0" u="none" kern="1200" baseline="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userDrawn="1">
          <p15:clr>
            <a:srgbClr val="A4A3A4"/>
          </p15:clr>
        </p15:guide>
        <p15:guide id="2" orient="horz" pos="716" userDrawn="1">
          <p15:clr>
            <a:srgbClr val="A4A3A4"/>
          </p15:clr>
        </p15:guide>
        <p15:guide id="3" pos="442" userDrawn="1">
          <p15:clr>
            <a:srgbClr val="A4A3A4"/>
          </p15:clr>
        </p15:guide>
        <p15:guide id="4" pos="2879" userDrawn="1">
          <p15:clr>
            <a:srgbClr val="A4A3A4"/>
          </p15:clr>
        </p15:guide>
        <p15:guide id="5" pos="720" userDrawn="1">
          <p15:clr>
            <a:srgbClr val="A4A3A4"/>
          </p15:clr>
        </p15:guide>
        <p15:guide id="6" orient="horz" pos="672" userDrawn="1">
          <p15:clr>
            <a:srgbClr val="A4A3A4"/>
          </p15:clr>
        </p15:guide>
        <p15:guide id="7" orient="horz" pos="720" userDrawn="1">
          <p15:clr>
            <a:srgbClr val="A4A3A4"/>
          </p15:clr>
        </p15:guide>
        <p15:guide id="8" orient="horz" pos="2160" userDrawn="1">
          <p15:clr>
            <a:srgbClr val="A4A3A4"/>
          </p15:clr>
        </p15:guide>
        <p15:guide id="9" pos="432" userDrawn="1">
          <p15:clr>
            <a:srgbClr val="A4A3A4"/>
          </p15:clr>
        </p15:guide>
        <p15:guide id="10" pos="5376" userDrawn="1">
          <p15:clr>
            <a:srgbClr val="A4A3A4"/>
          </p15:clr>
        </p15:guide>
        <p15:guide id="11" pos="53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23" autoAdjust="0"/>
    <p:restoredTop sz="80105" autoAdjust="0"/>
  </p:normalViewPr>
  <p:slideViewPr>
    <p:cSldViewPr snapToGrid="0" showGuides="1">
      <p:cViewPr varScale="1">
        <p:scale>
          <a:sx n="104" d="100"/>
          <a:sy n="104" d="100"/>
        </p:scale>
        <p:origin x="672" y="114"/>
      </p:cViewPr>
      <p:guideLst>
        <p:guide orient="horz" pos="524"/>
        <p:guide orient="horz" pos="716"/>
        <p:guide pos="442"/>
        <p:guide pos="2879"/>
        <p:guide pos="720"/>
        <p:guide orient="horz" pos="672"/>
        <p:guide orient="horz" pos="720"/>
        <p:guide orient="horz" pos="2160"/>
        <p:guide pos="432"/>
        <p:guide pos="5376"/>
        <p:guide pos="5328"/>
      </p:guideLst>
    </p:cSldViewPr>
  </p:slideViewPr>
  <p:notesTextViewPr>
    <p:cViewPr>
      <p:scale>
        <a:sx n="1" d="1"/>
        <a:sy n="1" d="1"/>
      </p:scale>
      <p:origin x="0" y="0"/>
    </p:cViewPr>
  </p:notesTextViewPr>
  <p:sorterViewPr>
    <p:cViewPr varScale="1">
      <p:scale>
        <a:sx n="1" d="1"/>
        <a:sy n="1" d="1"/>
      </p:scale>
      <p:origin x="0" y="4674"/>
    </p:cViewPr>
  </p:sorterViewPr>
  <p:notesViewPr>
    <p:cSldViewPr snapToGrid="0">
      <p:cViewPr varScale="1">
        <p:scale>
          <a:sx n="65" d="100"/>
          <a:sy n="65" d="100"/>
        </p:scale>
        <p:origin x="3082"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F1DA68-7B44-4CC0-AC87-2306B839055C}" type="datetimeFigureOut">
              <a:rPr lang="en-US" smtClean="0"/>
              <a:t>8/24/2023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D8F8EC-7DDD-4885-987B-6B5C8D25349F}" type="slidenum">
              <a:rPr lang="en-US" smtClean="0"/>
              <a:t>‹#›</a:t>
            </a:fld>
            <a:endParaRPr lang="en-US"/>
          </a:p>
        </p:txBody>
      </p:sp>
    </p:spTree>
    <p:extLst>
      <p:ext uri="{BB962C8B-B14F-4D97-AF65-F5344CB8AC3E}">
        <p14:creationId xmlns:p14="http://schemas.microsoft.com/office/powerpoint/2010/main" val="3920176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a:defRPr>
            </a:lvl1pPr>
          </a:lstStyle>
          <a:p>
            <a:fld id="{751B325C-B9B2-4BE2-9FE9-27485B2D4F5C}" type="datetimeFigureOut">
              <a:rPr lang="en-US" smtClean="0"/>
              <a:pPr/>
              <a:t>8/24/2023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a:defRPr>
            </a:lvl1pPr>
          </a:lstStyle>
          <a:p>
            <a:fld id="{DB585D9E-D6AD-418D-9DDE-F203A0E07092}" type="slidenum">
              <a:rPr lang="en-US" smtClean="0"/>
              <a:pPr/>
              <a:t>‹#›</a:t>
            </a:fld>
            <a:endParaRPr lang="en-US" dirty="0"/>
          </a:p>
        </p:txBody>
      </p:sp>
    </p:spTree>
    <p:extLst>
      <p:ext uri="{BB962C8B-B14F-4D97-AF65-F5344CB8AC3E}">
        <p14:creationId xmlns:p14="http://schemas.microsoft.com/office/powerpoint/2010/main" val="27281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a:ea typeface="+mn-ea"/>
        <a:cs typeface="+mn-cs"/>
      </a:defRPr>
    </a:lvl1pPr>
    <a:lvl2pPr marL="457200" algn="l" defTabSz="914400" rtl="0" eaLnBrk="1" latinLnBrk="0" hangingPunct="1">
      <a:defRPr sz="1200" kern="1200">
        <a:solidFill>
          <a:schemeClr val="tx1"/>
        </a:solidFill>
        <a:latin typeface="Times New Roman"/>
        <a:ea typeface="+mn-ea"/>
        <a:cs typeface="+mn-cs"/>
      </a:defRPr>
    </a:lvl2pPr>
    <a:lvl3pPr marL="914400" algn="l" defTabSz="914400" rtl="0" eaLnBrk="1" latinLnBrk="0" hangingPunct="1">
      <a:defRPr sz="1200" kern="1200">
        <a:solidFill>
          <a:schemeClr val="tx1"/>
        </a:solidFill>
        <a:latin typeface="Times New Roman"/>
        <a:ea typeface="+mn-ea"/>
        <a:cs typeface="+mn-cs"/>
      </a:defRPr>
    </a:lvl3pPr>
    <a:lvl4pPr marL="1371600" algn="l" defTabSz="914400" rtl="0" eaLnBrk="1" latinLnBrk="0" hangingPunct="1">
      <a:defRPr sz="1200" kern="1200">
        <a:solidFill>
          <a:schemeClr val="tx1"/>
        </a:solidFill>
        <a:latin typeface="Times New Roman"/>
        <a:ea typeface="+mn-ea"/>
        <a:cs typeface="+mn-cs"/>
      </a:defRPr>
    </a:lvl4pPr>
    <a:lvl5pPr marL="1828800" algn="l" defTabSz="914400" rtl="0" eaLnBrk="1" latinLnBrk="0" hangingPunct="1">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sdn.microsoft.com/en-us/library/3f01a312-3391-4109-a96e-95358babf191"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upport.sas.com/kb/54/413.html" TargetMode="External"/><Relationship Id="rId4" Type="http://schemas.openxmlformats.org/officeDocument/2006/relationships/hyperlink" Target="http://support.sas.com/kb/43/802.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22CAD1-70AB-41DE-B1B2-5225F86DD36D}" type="slidenum">
              <a:rPr lang="en-US" altLang="en-US" smtClean="0"/>
              <a:pPr>
                <a:spcBef>
                  <a:spcPct val="0"/>
                </a:spcBef>
              </a:pPr>
              <a:t>1</a:t>
            </a:fld>
            <a:endParaRPr lang="en-US" altLang="en-US"/>
          </a:p>
        </p:txBody>
      </p:sp>
    </p:spTree>
    <p:extLst>
      <p:ext uri="{BB962C8B-B14F-4D97-AF65-F5344CB8AC3E}">
        <p14:creationId xmlns:p14="http://schemas.microsoft.com/office/powerpoint/2010/main" val="3498554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10</a:t>
            </a:fld>
            <a:endParaRPr lang="en-US" dirty="0"/>
          </a:p>
        </p:txBody>
      </p:sp>
    </p:spTree>
    <p:extLst>
      <p:ext uri="{BB962C8B-B14F-4D97-AF65-F5344CB8AC3E}">
        <p14:creationId xmlns:p14="http://schemas.microsoft.com/office/powerpoint/2010/main" val="264405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76C4370-1A6A-4DDF-B5A1-1482C7EA225D}" type="slidenum">
              <a:rPr lang="en-US" sz="1200">
                <a:latin typeface="Times New Roman" pitchFamily="18" charset="0"/>
              </a:rPr>
              <a:pPr/>
              <a:t>11</a:t>
            </a:fld>
            <a:endParaRPr lang="en-US" sz="1200" dirty="0">
              <a:latin typeface="Times New Roman" pitchFamily="18" charset="0"/>
            </a:endParaRPr>
          </a:p>
        </p:txBody>
      </p:sp>
      <p:sp>
        <p:nvSpPr>
          <p:cNvPr id="83971" name="Rectangle 2"/>
          <p:cNvSpPr>
            <a:spLocks noGrp="1" noRot="1" noChangeAspect="1" noChangeArrowheads="1" noTextEdit="1"/>
          </p:cNvSpPr>
          <p:nvPr>
            <p:ph type="sldImg"/>
          </p:nvPr>
        </p:nvSpPr>
        <p:spPr>
          <a:xfrm>
            <a:off x="1216025" y="914400"/>
            <a:ext cx="4425950" cy="3319463"/>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a:p>
        </p:txBody>
      </p:sp>
    </p:spTree>
    <p:extLst>
      <p:ext uri="{BB962C8B-B14F-4D97-AF65-F5344CB8AC3E}">
        <p14:creationId xmlns:p14="http://schemas.microsoft.com/office/powerpoint/2010/main" val="571604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76C4370-1A6A-4DDF-B5A1-1482C7EA225D}" type="slidenum">
              <a:rPr lang="en-US" sz="1200">
                <a:latin typeface="Times New Roman" pitchFamily="18" charset="0"/>
              </a:rPr>
              <a:pPr/>
              <a:t>12</a:t>
            </a:fld>
            <a:endParaRPr lang="en-US" sz="1200" dirty="0">
              <a:latin typeface="Times New Roman" pitchFamily="18" charset="0"/>
            </a:endParaRPr>
          </a:p>
        </p:txBody>
      </p:sp>
      <p:sp>
        <p:nvSpPr>
          <p:cNvPr id="83971" name="Rectangle 2"/>
          <p:cNvSpPr>
            <a:spLocks noGrp="1" noRot="1" noChangeAspect="1" noChangeArrowheads="1" noTextEdit="1"/>
          </p:cNvSpPr>
          <p:nvPr>
            <p:ph type="sldImg"/>
          </p:nvPr>
        </p:nvSpPr>
        <p:spPr>
          <a:xfrm>
            <a:off x="1216025" y="914400"/>
            <a:ext cx="4425950" cy="3319463"/>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Times New Roman" panose="02020603050405020304" pitchFamily="18" charset="0"/>
                <a:ea typeface="+mn-ea"/>
                <a:cs typeface="+mn-cs"/>
              </a:rPr>
              <a:t>Both SAS and Microsoft Office offer 32-bit and 64-bit versions. The term </a:t>
            </a:r>
            <a:r>
              <a:rPr lang="en-US" sz="1200" u="sng" kern="1200" dirty="0" err="1">
                <a:solidFill>
                  <a:schemeClr val="tx1"/>
                </a:solidFill>
                <a:effectLst/>
                <a:latin typeface="Times New Roman" panose="02020603050405020304" pitchFamily="18" charset="0"/>
                <a:ea typeface="+mn-ea"/>
                <a:cs typeface="+mn-cs"/>
                <a:hlinkClick r:id="rId3"/>
              </a:rPr>
              <a:t>bitness</a:t>
            </a:r>
            <a:r>
              <a:rPr lang="en-US" sz="1200" kern="1200" dirty="0">
                <a:solidFill>
                  <a:schemeClr val="tx1"/>
                </a:solidFill>
                <a:effectLst/>
                <a:latin typeface="Times New Roman" panose="02020603050405020304" pitchFamily="18" charset="0"/>
                <a:ea typeface="+mn-ea"/>
                <a:cs typeface="+mn-cs"/>
              </a:rPr>
              <a:t> refers to the 32-bit and 64-bit versions of software. To determine the </a:t>
            </a:r>
            <a:r>
              <a:rPr lang="en-US" sz="1200" kern="1200" dirty="0" err="1">
                <a:solidFill>
                  <a:schemeClr val="tx1"/>
                </a:solidFill>
                <a:effectLst/>
                <a:latin typeface="Times New Roman" panose="02020603050405020304" pitchFamily="18" charset="0"/>
                <a:ea typeface="+mn-ea"/>
                <a:cs typeface="+mn-cs"/>
              </a:rPr>
              <a:t>bitness</a:t>
            </a:r>
            <a:r>
              <a:rPr lang="en-US" sz="1200" kern="1200" dirty="0">
                <a:solidFill>
                  <a:schemeClr val="tx1"/>
                </a:solidFill>
                <a:effectLst/>
                <a:latin typeface="Times New Roman" panose="02020603050405020304" pitchFamily="18" charset="0"/>
                <a:ea typeface="+mn-ea"/>
                <a:cs typeface="+mn-cs"/>
              </a:rPr>
              <a:t> of SAS and Microsoft Office, see the following usage notes:</a:t>
            </a:r>
          </a:p>
          <a:p>
            <a:pPr lvl="0"/>
            <a:r>
              <a:rPr lang="en-US" sz="1200" i="1" kern="1200" dirty="0">
                <a:solidFill>
                  <a:schemeClr val="tx1"/>
                </a:solidFill>
                <a:effectLst/>
                <a:latin typeface="Times New Roman" panose="02020603050405020304" pitchFamily="18" charset="0"/>
                <a:ea typeface="+mn-ea"/>
                <a:cs typeface="+mn-cs"/>
              </a:rPr>
              <a:t>Installing SAS</a:t>
            </a:r>
            <a:r>
              <a:rPr lang="en-US" sz="1200" i="1" kern="1200" baseline="30000" dirty="0">
                <a:solidFill>
                  <a:schemeClr val="tx1"/>
                </a:solidFill>
                <a:effectLst/>
                <a:latin typeface="Times New Roman" panose="02020603050405020304" pitchFamily="18" charset="0"/>
                <a:ea typeface="+mn-ea"/>
                <a:cs typeface="+mn-cs"/>
              </a:rPr>
              <a:t>® </a:t>
            </a:r>
            <a:r>
              <a:rPr lang="en-US" sz="1200" i="1" kern="1200" dirty="0">
                <a:solidFill>
                  <a:schemeClr val="tx1"/>
                </a:solidFill>
                <a:effectLst/>
                <a:latin typeface="Times New Roman" panose="02020603050405020304" pitchFamily="18" charset="0"/>
                <a:ea typeface="+mn-ea"/>
                <a:cs typeface="+mn-cs"/>
              </a:rPr>
              <a:t>9.3 PC Files Server and using it to convert 32-bit Microsoft Office files to SAS</a:t>
            </a:r>
            <a:r>
              <a:rPr lang="en-US" sz="1200" i="1" kern="1200" baseline="30000" dirty="0">
                <a:solidFill>
                  <a:schemeClr val="tx1"/>
                </a:solidFill>
                <a:effectLst/>
                <a:latin typeface="Times New Roman" panose="02020603050405020304" pitchFamily="18" charset="0"/>
                <a:ea typeface="+mn-ea"/>
                <a:cs typeface="+mn-cs"/>
              </a:rPr>
              <a:t>®</a:t>
            </a:r>
            <a:r>
              <a:rPr lang="en-US" sz="1200" i="1" kern="1200" dirty="0">
                <a:solidFill>
                  <a:schemeClr val="tx1"/>
                </a:solidFill>
                <a:effectLst/>
                <a:latin typeface="Times New Roman" panose="02020603050405020304" pitchFamily="18" charset="0"/>
                <a:ea typeface="+mn-ea"/>
                <a:cs typeface="+mn-cs"/>
              </a:rPr>
              <a:t> 64-bit files</a:t>
            </a:r>
            <a:r>
              <a:rPr lang="en-US" sz="1200" kern="1200" dirty="0">
                <a:solidFill>
                  <a:schemeClr val="tx1"/>
                </a:solidFill>
                <a:effectLst/>
                <a:latin typeface="Times New Roman" panose="02020603050405020304" pitchFamily="18" charset="0"/>
                <a:ea typeface="+mn-ea"/>
                <a:cs typeface="+mn-cs"/>
              </a:rPr>
              <a:t> </a:t>
            </a:r>
            <a:r>
              <a:rPr lang="en-US" sz="1200" u="sng" kern="1200" dirty="0">
                <a:solidFill>
                  <a:schemeClr val="tx1"/>
                </a:solidFill>
                <a:effectLst/>
                <a:latin typeface="Times New Roman" panose="02020603050405020304" pitchFamily="18" charset="0"/>
                <a:ea typeface="+mn-ea"/>
                <a:cs typeface="+mn-cs"/>
                <a:hlinkClick r:id="rId4"/>
              </a:rPr>
              <a:t>http://support.sas.com/kb/43/802.html</a:t>
            </a:r>
            <a:r>
              <a:rPr lang="en-US" sz="1200" kern="1200" dirty="0">
                <a:solidFill>
                  <a:schemeClr val="tx1"/>
                </a:solidFill>
                <a:effectLst/>
                <a:latin typeface="Times New Roman" panose="02020603050405020304" pitchFamily="18" charset="0"/>
                <a:ea typeface="+mn-ea"/>
                <a:cs typeface="+mn-cs"/>
              </a:rPr>
              <a:t>.</a:t>
            </a:r>
          </a:p>
          <a:p>
            <a:pPr lvl="0"/>
            <a:r>
              <a:rPr lang="en-US" sz="1200" i="1" kern="1200" dirty="0">
                <a:solidFill>
                  <a:schemeClr val="tx1"/>
                </a:solidFill>
                <a:effectLst/>
                <a:latin typeface="Times New Roman" panose="02020603050405020304" pitchFamily="18" charset="0"/>
                <a:ea typeface="+mn-ea"/>
                <a:cs typeface="+mn-cs"/>
              </a:rPr>
              <a:t>Summary of steps to install and use the SAS® 9.4 PC Files Server</a:t>
            </a:r>
            <a:r>
              <a:rPr lang="en-US" sz="1200" kern="1200" dirty="0">
                <a:solidFill>
                  <a:schemeClr val="tx1"/>
                </a:solidFill>
                <a:effectLst/>
                <a:latin typeface="Times New Roman" panose="02020603050405020304" pitchFamily="18" charset="0"/>
                <a:ea typeface="+mn-ea"/>
                <a:cs typeface="+mn-cs"/>
              </a:rPr>
              <a:t> </a:t>
            </a:r>
            <a:r>
              <a:rPr lang="en-US" sz="1200" u="sng" kern="1200" dirty="0">
                <a:solidFill>
                  <a:schemeClr val="tx1"/>
                </a:solidFill>
                <a:effectLst/>
                <a:latin typeface="Times New Roman" panose="02020603050405020304" pitchFamily="18" charset="0"/>
                <a:ea typeface="+mn-ea"/>
                <a:cs typeface="+mn-cs"/>
                <a:hlinkClick r:id="rId5"/>
              </a:rPr>
              <a:t>http://support.sas.com/kb/54/413.html</a:t>
            </a:r>
            <a:r>
              <a:rPr lang="en-US" sz="1200" kern="1200" dirty="0">
                <a:solidFill>
                  <a:schemeClr val="tx1"/>
                </a:solidFill>
                <a:effectLst/>
                <a:latin typeface="Times New Roman" panose="02020603050405020304" pitchFamily="18"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0357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13</a:t>
            </a:fld>
            <a:endParaRPr lang="en-US" dirty="0"/>
          </a:p>
        </p:txBody>
      </p:sp>
    </p:spTree>
    <p:extLst>
      <p:ext uri="{BB962C8B-B14F-4D97-AF65-F5344CB8AC3E}">
        <p14:creationId xmlns:p14="http://schemas.microsoft.com/office/powerpoint/2010/main" val="3069241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Times New Roman" panose="02020603050405020304" pitchFamily="18" charset="0"/>
                <a:ea typeface="+mn-ea"/>
                <a:cs typeface="+mn-cs"/>
              </a:rPr>
              <a:t>Microsoft Jet (Joint Engine Technology) engine is used instead of Microsoft ACE engine for versions prior to Excel 2007.</a:t>
            </a:r>
          </a:p>
          <a:p>
            <a:pPr lvl="0"/>
            <a:r>
              <a:rPr lang="en-US" sz="1200" kern="1200" dirty="0">
                <a:solidFill>
                  <a:schemeClr val="tx1"/>
                </a:solidFill>
                <a:effectLst/>
                <a:latin typeface="Times New Roman" panose="02020603050405020304" pitchFamily="18" charset="0"/>
                <a:ea typeface="+mn-ea"/>
                <a:cs typeface="+mn-cs"/>
              </a:rPr>
              <a:t>The EXCEL engine can also read .</a:t>
            </a:r>
            <a:r>
              <a:rPr lang="en-US" sz="1200" kern="1200" dirty="0" err="1">
                <a:solidFill>
                  <a:schemeClr val="tx1"/>
                </a:solidFill>
                <a:effectLst/>
                <a:latin typeface="Times New Roman" panose="02020603050405020304" pitchFamily="18" charset="0"/>
                <a:ea typeface="+mn-ea"/>
                <a:cs typeface="+mn-cs"/>
              </a:rPr>
              <a:t>xlsb</a:t>
            </a:r>
            <a:r>
              <a:rPr lang="en-US" sz="1200" kern="1200" dirty="0">
                <a:solidFill>
                  <a:schemeClr val="tx1"/>
                </a:solidFill>
                <a:effectLst/>
                <a:latin typeface="Times New Roman" panose="02020603050405020304" pitchFamily="18" charset="0"/>
                <a:ea typeface="+mn-ea"/>
                <a:cs typeface="+mn-cs"/>
              </a:rPr>
              <a:t> and .</a:t>
            </a:r>
            <a:r>
              <a:rPr lang="en-US" sz="1200" kern="1200" dirty="0" err="1">
                <a:solidFill>
                  <a:schemeClr val="tx1"/>
                </a:solidFill>
                <a:effectLst/>
                <a:latin typeface="Times New Roman" panose="02020603050405020304" pitchFamily="18" charset="0"/>
                <a:ea typeface="+mn-ea"/>
                <a:cs typeface="+mn-cs"/>
              </a:rPr>
              <a:t>xlsm</a:t>
            </a:r>
            <a:r>
              <a:rPr lang="en-US" sz="1200" kern="1200" dirty="0">
                <a:solidFill>
                  <a:schemeClr val="tx1"/>
                </a:solidFill>
                <a:effectLst/>
                <a:latin typeface="Times New Roman" panose="02020603050405020304" pitchFamily="18" charset="0"/>
                <a:ea typeface="+mn-ea"/>
                <a:cs typeface="+mn-cs"/>
              </a:rPr>
              <a:t> files. </a:t>
            </a:r>
          </a:p>
        </p:txBody>
      </p:sp>
      <p:sp>
        <p:nvSpPr>
          <p:cNvPr id="4" name="Slide Number Placeholder 3"/>
          <p:cNvSpPr>
            <a:spLocks noGrp="1"/>
          </p:cNvSpPr>
          <p:nvPr>
            <p:ph type="sldNum" sz="quarter" idx="10"/>
          </p:nvPr>
        </p:nvSpPr>
        <p:spPr/>
        <p:txBody>
          <a:bodyPr/>
          <a:lstStyle/>
          <a:p>
            <a:fld id="{DB585D9E-D6AD-418D-9DDE-F203A0E07092}" type="slidenum">
              <a:rPr lang="en-US" smtClean="0"/>
              <a:pPr/>
              <a:t>14</a:t>
            </a:fld>
            <a:endParaRPr lang="en-US" dirty="0"/>
          </a:p>
        </p:txBody>
      </p:sp>
    </p:spTree>
    <p:extLst>
      <p:ext uri="{BB962C8B-B14F-4D97-AF65-F5344CB8AC3E}">
        <p14:creationId xmlns:p14="http://schemas.microsoft.com/office/powerpoint/2010/main" val="2364731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Times New Roman" panose="02020603050405020304" pitchFamily="18" charset="0"/>
                <a:ea typeface="+mn-ea"/>
                <a:cs typeface="+mn-cs"/>
              </a:rPr>
              <a:t>SERVER= specifies the name of the Windows computer that is running the SAS PC Files Server. This option is required for Linux and UNIX users to connect to the PC Files Server. </a:t>
            </a:r>
          </a:p>
          <a:p>
            <a:pPr lvl="0"/>
            <a:r>
              <a:rPr lang="en-US" sz="1200" kern="1200" dirty="0">
                <a:solidFill>
                  <a:schemeClr val="tx1"/>
                </a:solidFill>
                <a:effectLst/>
                <a:latin typeface="Times New Roman" panose="02020603050405020304" pitchFamily="18" charset="0"/>
                <a:ea typeface="+mn-ea"/>
                <a:cs typeface="+mn-cs"/>
              </a:rPr>
              <a:t>Microsoft Jet (Joint Engine Technology) engine is used instead of Microsoft ACE engine for versions prior to Excel 2007.</a:t>
            </a:r>
          </a:p>
          <a:p>
            <a:pPr lvl="0"/>
            <a:r>
              <a:rPr lang="en-US" sz="1200" kern="1200" dirty="0">
                <a:solidFill>
                  <a:schemeClr val="tx1"/>
                </a:solidFill>
                <a:effectLst/>
                <a:latin typeface="Times New Roman" panose="02020603050405020304" pitchFamily="18" charset="0"/>
                <a:ea typeface="+mn-ea"/>
                <a:cs typeface="+mn-cs"/>
              </a:rPr>
              <a:t>The PCFILES engine can also read .</a:t>
            </a:r>
            <a:r>
              <a:rPr lang="en-US" sz="1200" kern="1200" dirty="0" err="1">
                <a:solidFill>
                  <a:schemeClr val="tx1"/>
                </a:solidFill>
                <a:effectLst/>
                <a:latin typeface="Times New Roman" panose="02020603050405020304" pitchFamily="18" charset="0"/>
                <a:ea typeface="+mn-ea"/>
                <a:cs typeface="+mn-cs"/>
              </a:rPr>
              <a:t>xlsb</a:t>
            </a:r>
            <a:r>
              <a:rPr lang="en-US" sz="1200" kern="1200" dirty="0">
                <a:solidFill>
                  <a:schemeClr val="tx1"/>
                </a:solidFill>
                <a:effectLst/>
                <a:latin typeface="Times New Roman" panose="02020603050405020304" pitchFamily="18" charset="0"/>
                <a:ea typeface="+mn-ea"/>
                <a:cs typeface="+mn-cs"/>
              </a:rPr>
              <a:t> and .</a:t>
            </a:r>
            <a:r>
              <a:rPr lang="en-US" sz="1200" kern="1200" dirty="0" err="1">
                <a:solidFill>
                  <a:schemeClr val="tx1"/>
                </a:solidFill>
                <a:effectLst/>
                <a:latin typeface="Times New Roman" panose="02020603050405020304" pitchFamily="18" charset="0"/>
                <a:ea typeface="+mn-ea"/>
                <a:cs typeface="+mn-cs"/>
              </a:rPr>
              <a:t>xlsm</a:t>
            </a:r>
            <a:r>
              <a:rPr lang="en-US" sz="1200" kern="1200" dirty="0">
                <a:solidFill>
                  <a:schemeClr val="tx1"/>
                </a:solidFill>
                <a:effectLst/>
                <a:latin typeface="Times New Roman" panose="02020603050405020304" pitchFamily="18" charset="0"/>
                <a:ea typeface="+mn-ea"/>
                <a:cs typeface="+mn-cs"/>
              </a:rPr>
              <a:t> files. </a:t>
            </a:r>
          </a:p>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15</a:t>
            </a:fld>
            <a:endParaRPr lang="en-US" dirty="0"/>
          </a:p>
        </p:txBody>
      </p:sp>
    </p:spTree>
    <p:extLst>
      <p:ext uri="{BB962C8B-B14F-4D97-AF65-F5344CB8AC3E}">
        <p14:creationId xmlns:p14="http://schemas.microsoft.com/office/powerpoint/2010/main" val="3328564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anose="02020603050405020304" pitchFamily="18" charset="0"/>
                <a:ea typeface="+mn-ea"/>
                <a:cs typeface="+mn-cs"/>
              </a:rPr>
              <a:t>A worksheet in a .</a:t>
            </a:r>
            <a:r>
              <a:rPr lang="en-US" sz="1200" kern="1200" dirty="0" err="1">
                <a:solidFill>
                  <a:schemeClr val="tx1"/>
                </a:solidFill>
                <a:effectLst/>
                <a:latin typeface="Times New Roman" panose="02020603050405020304" pitchFamily="18" charset="0"/>
                <a:ea typeface="+mn-ea"/>
                <a:cs typeface="+mn-cs"/>
              </a:rPr>
              <a:t>xls</a:t>
            </a:r>
            <a:r>
              <a:rPr lang="en-US" sz="1200" kern="1200" dirty="0">
                <a:solidFill>
                  <a:schemeClr val="tx1"/>
                </a:solidFill>
                <a:effectLst/>
                <a:latin typeface="Times New Roman" panose="02020603050405020304" pitchFamily="18" charset="0"/>
                <a:ea typeface="+mn-ea"/>
                <a:cs typeface="+mn-cs"/>
              </a:rPr>
              <a:t> file can save up to 256 columns and 65,536 rows. Excel 2007 and later files (.</a:t>
            </a:r>
            <a:r>
              <a:rPr lang="en-US" sz="1200" kern="1200" dirty="0" err="1">
                <a:solidFill>
                  <a:schemeClr val="tx1"/>
                </a:solidFill>
                <a:effectLst/>
                <a:latin typeface="Times New Roman" panose="02020603050405020304" pitchFamily="18" charset="0"/>
                <a:ea typeface="+mn-ea"/>
                <a:cs typeface="+mn-cs"/>
              </a:rPr>
              <a:t>xlsx</a:t>
            </a:r>
            <a:r>
              <a:rPr lang="en-US" sz="1200" kern="1200" dirty="0">
                <a:solidFill>
                  <a:schemeClr val="tx1"/>
                </a:solidFill>
                <a:effectLst/>
                <a:latin typeface="Times New Roman" panose="02020603050405020304" pitchFamily="18" charset="0"/>
                <a:ea typeface="+mn-ea"/>
                <a:cs typeface="+mn-cs"/>
              </a:rPr>
              <a:t> files) have been enhanced to support 16,384 columns and 1,048,576 rows in a worksheet. Files that are created with Excel 2007 and later can have an .</a:t>
            </a:r>
            <a:r>
              <a:rPr lang="en-US" sz="1200" kern="1200" dirty="0" err="1">
                <a:solidFill>
                  <a:schemeClr val="tx1"/>
                </a:solidFill>
                <a:effectLst/>
                <a:latin typeface="Times New Roman" panose="02020603050405020304" pitchFamily="18" charset="0"/>
                <a:ea typeface="+mn-ea"/>
                <a:cs typeface="+mn-cs"/>
              </a:rPr>
              <a:t>xlsx</a:t>
            </a:r>
            <a:r>
              <a:rPr lang="en-US" sz="1200" kern="1200" dirty="0">
                <a:solidFill>
                  <a:schemeClr val="tx1"/>
                </a:solidFill>
                <a:effectLst/>
                <a:latin typeface="Times New Roman" panose="02020603050405020304" pitchFamily="18" charset="0"/>
                <a:ea typeface="+mn-ea"/>
                <a:cs typeface="+mn-cs"/>
              </a:rPr>
              <a:t>, .</a:t>
            </a:r>
            <a:r>
              <a:rPr lang="en-US" sz="1200" kern="1200" dirty="0" err="1">
                <a:solidFill>
                  <a:schemeClr val="tx1"/>
                </a:solidFill>
                <a:effectLst/>
                <a:latin typeface="Times New Roman" panose="02020603050405020304" pitchFamily="18" charset="0"/>
                <a:ea typeface="+mn-ea"/>
                <a:cs typeface="+mn-cs"/>
              </a:rPr>
              <a:t>xlsb</a:t>
            </a:r>
            <a:r>
              <a:rPr lang="en-US" sz="1200" kern="1200" dirty="0">
                <a:solidFill>
                  <a:schemeClr val="tx1"/>
                </a:solidFill>
                <a:effectLst/>
                <a:latin typeface="Times New Roman" panose="02020603050405020304" pitchFamily="18" charset="0"/>
                <a:ea typeface="+mn-ea"/>
                <a:cs typeface="+mn-cs"/>
              </a:rPr>
              <a:t>, or .</a:t>
            </a:r>
            <a:r>
              <a:rPr lang="en-US" sz="1200" kern="1200" dirty="0" err="1">
                <a:solidFill>
                  <a:schemeClr val="tx1"/>
                </a:solidFill>
                <a:effectLst/>
                <a:latin typeface="Times New Roman" panose="02020603050405020304" pitchFamily="18" charset="0"/>
                <a:ea typeface="+mn-ea"/>
                <a:cs typeface="+mn-cs"/>
              </a:rPr>
              <a:t>xlsm</a:t>
            </a:r>
            <a:r>
              <a:rPr lang="en-US" sz="1200" kern="1200" dirty="0">
                <a:solidFill>
                  <a:schemeClr val="tx1"/>
                </a:solidFill>
                <a:effectLst/>
                <a:latin typeface="Times New Roman" panose="02020603050405020304" pitchFamily="18" charset="0"/>
                <a:ea typeface="+mn-ea"/>
                <a:cs typeface="+mn-cs"/>
              </a:rPr>
              <a:t> extension. Due to how the Microsoft ACE driver and the Microsoft Jet driver work, the EXCEL and PCFILES engines are limited to 255 columns in an Excel file.</a:t>
            </a:r>
          </a:p>
        </p:txBody>
      </p:sp>
      <p:sp>
        <p:nvSpPr>
          <p:cNvPr id="4" name="Slide Number Placeholder 3"/>
          <p:cNvSpPr>
            <a:spLocks noGrp="1"/>
          </p:cNvSpPr>
          <p:nvPr>
            <p:ph type="sldNum" sz="quarter" idx="10"/>
          </p:nvPr>
        </p:nvSpPr>
        <p:spPr/>
        <p:txBody>
          <a:bodyPr/>
          <a:lstStyle/>
          <a:p>
            <a:fld id="{DB585D9E-D6AD-418D-9DDE-F203A0E07092}" type="slidenum">
              <a:rPr lang="en-US" smtClean="0"/>
              <a:pPr/>
              <a:t>16</a:t>
            </a:fld>
            <a:endParaRPr lang="en-US" dirty="0"/>
          </a:p>
        </p:txBody>
      </p:sp>
    </p:spTree>
    <p:extLst>
      <p:ext uri="{BB962C8B-B14F-4D97-AF65-F5344CB8AC3E}">
        <p14:creationId xmlns:p14="http://schemas.microsoft.com/office/powerpoint/2010/main" val="209426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17</a:t>
            </a:fld>
            <a:endParaRPr lang="en-US" dirty="0"/>
          </a:p>
        </p:txBody>
      </p:sp>
    </p:spTree>
    <p:extLst>
      <p:ext uri="{BB962C8B-B14F-4D97-AF65-F5344CB8AC3E}">
        <p14:creationId xmlns:p14="http://schemas.microsoft.com/office/powerpoint/2010/main" val="3480416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18</a:t>
            </a:fld>
            <a:endParaRPr lang="en-US" dirty="0"/>
          </a:p>
        </p:txBody>
      </p:sp>
    </p:spTree>
    <p:extLst>
      <p:ext uri="{BB962C8B-B14F-4D97-AF65-F5344CB8AC3E}">
        <p14:creationId xmlns:p14="http://schemas.microsoft.com/office/powerpoint/2010/main" val="1670493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19</a:t>
            </a:fld>
            <a:endParaRPr lang="en-US" dirty="0"/>
          </a:p>
        </p:txBody>
      </p:sp>
    </p:spTree>
    <p:extLst>
      <p:ext uri="{BB962C8B-B14F-4D97-AF65-F5344CB8AC3E}">
        <p14:creationId xmlns:p14="http://schemas.microsoft.com/office/powerpoint/2010/main" val="143467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22CAD1-70AB-41DE-B1B2-5225F86DD36D}" type="slidenum">
              <a:rPr lang="en-US" altLang="en-US" smtClean="0"/>
              <a:pPr>
                <a:spcBef>
                  <a:spcPct val="0"/>
                </a:spcBef>
              </a:pPr>
              <a:t>2</a:t>
            </a:fld>
            <a:endParaRPr lang="en-US" altLang="en-US"/>
          </a:p>
        </p:txBody>
      </p:sp>
    </p:spTree>
    <p:extLst>
      <p:ext uri="{BB962C8B-B14F-4D97-AF65-F5344CB8AC3E}">
        <p14:creationId xmlns:p14="http://schemas.microsoft.com/office/powerpoint/2010/main" val="3914613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20</a:t>
            </a:fld>
            <a:endParaRPr lang="en-US" dirty="0"/>
          </a:p>
        </p:txBody>
      </p:sp>
    </p:spTree>
    <p:extLst>
      <p:ext uri="{BB962C8B-B14F-4D97-AF65-F5344CB8AC3E}">
        <p14:creationId xmlns:p14="http://schemas.microsoft.com/office/powerpoint/2010/main" val="932661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21</a:t>
            </a:fld>
            <a:endParaRPr lang="en-US" dirty="0"/>
          </a:p>
        </p:txBody>
      </p:sp>
    </p:spTree>
    <p:extLst>
      <p:ext uri="{BB962C8B-B14F-4D97-AF65-F5344CB8AC3E}">
        <p14:creationId xmlns:p14="http://schemas.microsoft.com/office/powerpoint/2010/main" val="832376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22</a:t>
            </a:fld>
            <a:endParaRPr lang="en-US" dirty="0"/>
          </a:p>
        </p:txBody>
      </p:sp>
    </p:spTree>
    <p:extLst>
      <p:ext uri="{BB962C8B-B14F-4D97-AF65-F5344CB8AC3E}">
        <p14:creationId xmlns:p14="http://schemas.microsoft.com/office/powerpoint/2010/main" val="102606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anose="02020603050405020304" pitchFamily="18" charset="0"/>
                <a:ea typeface="+mn-ea"/>
                <a:cs typeface="+mn-cs"/>
              </a:rPr>
              <a:t>If the sheet name contains special characters or embedded blanks, a name literal must be used to refer to the sheet, even when using the XLSX engine.</a:t>
            </a:r>
          </a:p>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23</a:t>
            </a:fld>
            <a:endParaRPr lang="en-US" dirty="0"/>
          </a:p>
        </p:txBody>
      </p:sp>
    </p:spTree>
    <p:extLst>
      <p:ext uri="{BB962C8B-B14F-4D97-AF65-F5344CB8AC3E}">
        <p14:creationId xmlns:p14="http://schemas.microsoft.com/office/powerpoint/2010/main" val="1185858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24</a:t>
            </a:fld>
            <a:endParaRPr lang="en-US" dirty="0"/>
          </a:p>
        </p:txBody>
      </p:sp>
    </p:spTree>
    <p:extLst>
      <p:ext uri="{BB962C8B-B14F-4D97-AF65-F5344CB8AC3E}">
        <p14:creationId xmlns:p14="http://schemas.microsoft.com/office/powerpoint/2010/main" val="153667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251338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09663" y="674688"/>
            <a:ext cx="4502150" cy="3378200"/>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trike="sngStrike" dirty="0">
              <a:latin typeface="Times New Roman" pitchFamily="18"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7618E74A-8F77-483C-9CE9-A5D36FD76537}" type="slidenum">
              <a:rPr lang="en-US" sz="1200">
                <a:latin typeface="Times New Roman" pitchFamily="18" charset="0"/>
              </a:rPr>
              <a:pPr/>
              <a:t>27</a:t>
            </a:fld>
            <a:endParaRPr lang="en-US" sz="1200" dirty="0">
              <a:latin typeface="Times New Roman" pitchFamily="18" charset="0"/>
            </a:endParaRPr>
          </a:p>
        </p:txBody>
      </p:sp>
    </p:spTree>
    <p:extLst>
      <p:ext uri="{BB962C8B-B14F-4D97-AF65-F5344CB8AC3E}">
        <p14:creationId xmlns:p14="http://schemas.microsoft.com/office/powerpoint/2010/main" val="640684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83">
              <a:defRPr sz="2400">
                <a:solidFill>
                  <a:schemeClr val="tx1"/>
                </a:solidFill>
                <a:latin typeface="Arial" pitchFamily="34" charset="0"/>
              </a:defRPr>
            </a:lvl1pPr>
            <a:lvl2pPr marL="730099" indent="-280808" defTabSz="914183">
              <a:defRPr sz="2400">
                <a:solidFill>
                  <a:schemeClr val="tx1"/>
                </a:solidFill>
                <a:latin typeface="Arial" pitchFamily="34" charset="0"/>
              </a:defRPr>
            </a:lvl2pPr>
            <a:lvl3pPr marL="1123228" indent="-224645" defTabSz="914183">
              <a:defRPr sz="2400">
                <a:solidFill>
                  <a:schemeClr val="tx1"/>
                </a:solidFill>
                <a:latin typeface="Arial" pitchFamily="34" charset="0"/>
              </a:defRPr>
            </a:lvl3pPr>
            <a:lvl4pPr marL="1572521" indent="-224645" defTabSz="914183">
              <a:defRPr sz="2400">
                <a:solidFill>
                  <a:schemeClr val="tx1"/>
                </a:solidFill>
                <a:latin typeface="Arial" pitchFamily="34" charset="0"/>
              </a:defRPr>
            </a:lvl4pPr>
            <a:lvl5pPr marL="2021812" indent="-224645" defTabSz="914183">
              <a:defRPr sz="2400">
                <a:solidFill>
                  <a:schemeClr val="tx1"/>
                </a:solidFill>
                <a:latin typeface="Arial" pitchFamily="34" charset="0"/>
              </a:defRPr>
            </a:lvl5pPr>
            <a:lvl6pPr marL="2471103" indent="-224645" defTabSz="914183" eaLnBrk="0" fontAlgn="base" hangingPunct="0">
              <a:spcBef>
                <a:spcPct val="0"/>
              </a:spcBef>
              <a:spcAft>
                <a:spcPct val="0"/>
              </a:spcAft>
              <a:defRPr sz="2400">
                <a:solidFill>
                  <a:schemeClr val="tx1"/>
                </a:solidFill>
                <a:latin typeface="Arial" pitchFamily="34" charset="0"/>
              </a:defRPr>
            </a:lvl6pPr>
            <a:lvl7pPr marL="2920395" indent="-224645" defTabSz="914183" eaLnBrk="0" fontAlgn="base" hangingPunct="0">
              <a:spcBef>
                <a:spcPct val="0"/>
              </a:spcBef>
              <a:spcAft>
                <a:spcPct val="0"/>
              </a:spcAft>
              <a:defRPr sz="2400">
                <a:solidFill>
                  <a:schemeClr val="tx1"/>
                </a:solidFill>
                <a:latin typeface="Arial" pitchFamily="34" charset="0"/>
              </a:defRPr>
            </a:lvl7pPr>
            <a:lvl8pPr marL="3369686" indent="-224645" defTabSz="914183" eaLnBrk="0" fontAlgn="base" hangingPunct="0">
              <a:spcBef>
                <a:spcPct val="0"/>
              </a:spcBef>
              <a:spcAft>
                <a:spcPct val="0"/>
              </a:spcAft>
              <a:defRPr sz="2400">
                <a:solidFill>
                  <a:schemeClr val="tx1"/>
                </a:solidFill>
                <a:latin typeface="Arial" pitchFamily="34" charset="0"/>
              </a:defRPr>
            </a:lvl8pPr>
            <a:lvl9pPr marL="3818978" indent="-224645" defTabSz="914183" eaLnBrk="0" fontAlgn="base" hangingPunct="0">
              <a:spcBef>
                <a:spcPct val="0"/>
              </a:spcBef>
              <a:spcAft>
                <a:spcPct val="0"/>
              </a:spcAft>
              <a:defRPr sz="2400">
                <a:solidFill>
                  <a:schemeClr val="tx1"/>
                </a:solidFill>
                <a:latin typeface="Arial" pitchFamily="34" charset="0"/>
              </a:defRPr>
            </a:lvl9pPr>
          </a:lstStyle>
          <a:p>
            <a:fld id="{D0D8858B-F106-4FDC-9033-CC7A2A65494C}" type="slidenum">
              <a:rPr lang="en-US" sz="1200">
                <a:latin typeface="Times New Roman" pitchFamily="18" charset="0"/>
              </a:rPr>
              <a:pPr/>
              <a:t>28</a:t>
            </a:fld>
            <a:endParaRPr lang="en-US" sz="1200" dirty="0">
              <a:latin typeface="Times New Roman" pitchFamily="18" charset="0"/>
            </a:endParaRPr>
          </a:p>
        </p:txBody>
      </p:sp>
      <p:sp>
        <p:nvSpPr>
          <p:cNvPr id="115715" name="Rectangle 2"/>
          <p:cNvSpPr>
            <a:spLocks noGrp="1" noRot="1" noChangeAspect="1" noChangeArrowheads="1" noTextEdit="1"/>
          </p:cNvSpPr>
          <p:nvPr>
            <p:ph type="sldImg"/>
          </p:nvPr>
        </p:nvSpPr>
        <p:spPr>
          <a:xfrm>
            <a:off x="1109663" y="674688"/>
            <a:ext cx="4502150" cy="33782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4234004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29</a:t>
            </a:fld>
            <a:endParaRPr lang="en-US" dirty="0"/>
          </a:p>
        </p:txBody>
      </p:sp>
    </p:spTree>
    <p:extLst>
      <p:ext uri="{BB962C8B-B14F-4D97-AF65-F5344CB8AC3E}">
        <p14:creationId xmlns:p14="http://schemas.microsoft.com/office/powerpoint/2010/main" val="246267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5436911D-3178-4C7A-9137-66F436A09F6D}" type="slidenum">
              <a:rPr lang="en-US" sz="1200">
                <a:latin typeface="Times New Roman" pitchFamily="18" charset="0"/>
              </a:rPr>
              <a:pPr/>
              <a:t>3</a:t>
            </a:fld>
            <a:endParaRPr lang="en-US" sz="1200" dirty="0">
              <a:latin typeface="Times New Roman" pitchFamily="18" charset="0"/>
            </a:endParaRPr>
          </a:p>
        </p:txBody>
      </p:sp>
      <p:sp>
        <p:nvSpPr>
          <p:cNvPr id="152579" name="Rectangle 2"/>
          <p:cNvSpPr>
            <a:spLocks noGrp="1" noRot="1" noChangeAspect="1" noChangeArrowheads="1" noTextEdit="1"/>
          </p:cNvSpPr>
          <p:nvPr>
            <p:ph type="sldImg"/>
          </p:nvPr>
        </p:nvSpPr>
        <p:spPr>
          <a:xfrm>
            <a:off x="1216025" y="914400"/>
            <a:ext cx="4425950" cy="3319463"/>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194509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30</a:t>
            </a:fld>
            <a:endParaRPr lang="en-US" sz="1200" dirty="0">
              <a:solidFill>
                <a:prstClr val="black"/>
              </a:solidFill>
            </a:endParaRPr>
          </a:p>
        </p:txBody>
      </p:sp>
    </p:spTree>
    <p:extLst>
      <p:ext uri="{BB962C8B-B14F-4D97-AF65-F5344CB8AC3E}">
        <p14:creationId xmlns:p14="http://schemas.microsoft.com/office/powerpoint/2010/main" val="664290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22CAD1-70AB-41DE-B1B2-5225F86DD36D}" type="slidenum">
              <a:rPr lang="en-US" altLang="en-US" smtClean="0"/>
              <a:pPr>
                <a:spcBef>
                  <a:spcPct val="0"/>
                </a:spcBef>
              </a:pPr>
              <a:t>31</a:t>
            </a:fld>
            <a:endParaRPr lang="en-US" altLang="en-US"/>
          </a:p>
        </p:txBody>
      </p:sp>
    </p:spTree>
    <p:extLst>
      <p:ext uri="{BB962C8B-B14F-4D97-AF65-F5344CB8AC3E}">
        <p14:creationId xmlns:p14="http://schemas.microsoft.com/office/powerpoint/2010/main" val="1903992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5436911D-3178-4C7A-9137-66F436A09F6D}" type="slidenum">
              <a:rPr lang="en-US" sz="1200">
                <a:latin typeface="Times New Roman" pitchFamily="18" charset="0"/>
              </a:rPr>
              <a:pPr/>
              <a:t>32</a:t>
            </a:fld>
            <a:endParaRPr lang="en-US" sz="1200" dirty="0">
              <a:latin typeface="Times New Roman" pitchFamily="18" charset="0"/>
            </a:endParaRPr>
          </a:p>
        </p:txBody>
      </p:sp>
      <p:sp>
        <p:nvSpPr>
          <p:cNvPr id="152579" name="Rectangle 2"/>
          <p:cNvSpPr>
            <a:spLocks noGrp="1" noRot="1" noChangeAspect="1" noChangeArrowheads="1" noTextEdit="1"/>
          </p:cNvSpPr>
          <p:nvPr>
            <p:ph type="sldImg"/>
          </p:nvPr>
        </p:nvSpPr>
        <p:spPr>
          <a:xfrm>
            <a:off x="1216025" y="914400"/>
            <a:ext cx="4425950" cy="3319463"/>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541126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3B3559A-1852-4926-AD04-5862F31231D7}" type="slidenum">
              <a:rPr lang="en-US" sz="1200">
                <a:latin typeface="Times New Roman" pitchFamily="18" charset="0"/>
              </a:rPr>
              <a:pPr/>
              <a:t>33</a:t>
            </a:fld>
            <a:endParaRPr lang="en-US" sz="1200" dirty="0">
              <a:latin typeface="Times New Roman" pitchFamily="18" charset="0"/>
            </a:endParaRPr>
          </a:p>
        </p:txBody>
      </p:sp>
      <p:sp>
        <p:nvSpPr>
          <p:cNvPr id="77827" name="Rectangle 2"/>
          <p:cNvSpPr>
            <a:spLocks noGrp="1" noRot="1" noChangeAspect="1" noChangeArrowheads="1" noTextEdit="1"/>
          </p:cNvSpPr>
          <p:nvPr>
            <p:ph type="sldImg"/>
          </p:nvPr>
        </p:nvSpPr>
        <p:spPr>
          <a:xfrm>
            <a:off x="1216025" y="914400"/>
            <a:ext cx="4425950" cy="3319463"/>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564764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63B91719-4D2A-4FA5-A4FC-264DCFDC15B9}" type="slidenum">
              <a:rPr lang="en-US" sz="1200">
                <a:latin typeface="Times New Roman" pitchFamily="18" charset="0"/>
              </a:rPr>
              <a:pPr/>
              <a:t>34</a:t>
            </a:fld>
            <a:endParaRPr lang="en-US" sz="1200" dirty="0">
              <a:latin typeface="Times New Roman" pitchFamily="18" charset="0"/>
            </a:endParaRPr>
          </a:p>
        </p:txBody>
      </p:sp>
      <p:sp>
        <p:nvSpPr>
          <p:cNvPr id="154627" name="Rectangle 2"/>
          <p:cNvSpPr>
            <a:spLocks noGrp="1" noRot="1" noChangeAspect="1" noChangeArrowheads="1" noTextEdit="1"/>
          </p:cNvSpPr>
          <p:nvPr>
            <p:ph type="sldImg"/>
          </p:nvPr>
        </p:nvSpPr>
        <p:spPr>
          <a:xfrm>
            <a:off x="1216025" y="914400"/>
            <a:ext cx="4425950" cy="3319463"/>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Times New Roman"/>
                <a:ea typeface="+mn-ea"/>
                <a:cs typeface="+mn-cs"/>
              </a:rPr>
              <a:t>Notes: The </a:t>
            </a:r>
            <a:r>
              <a:rPr lang="en-US" sz="1200" i="1" kern="1200" dirty="0">
                <a:solidFill>
                  <a:schemeClr val="tx1"/>
                </a:solidFill>
                <a:effectLst/>
                <a:latin typeface="Times New Roman"/>
                <a:ea typeface="+mn-ea"/>
                <a:cs typeface="+mn-cs"/>
              </a:rPr>
              <a:t>engine-name</a:t>
            </a:r>
            <a:r>
              <a:rPr lang="en-US" sz="1200" kern="1200" dirty="0">
                <a:solidFill>
                  <a:schemeClr val="tx1"/>
                </a:solidFill>
                <a:effectLst/>
                <a:latin typeface="Times New Roman"/>
                <a:ea typeface="+mn-ea"/>
                <a:cs typeface="+mn-cs"/>
              </a:rPr>
              <a:t> such as Oracle or DB2 is the SAS/ACCESS component that reads and writes to your DBMS. The engine name is required. </a:t>
            </a:r>
          </a:p>
          <a:p>
            <a:r>
              <a:rPr lang="en-US" sz="1200" kern="1200" dirty="0">
                <a:solidFill>
                  <a:schemeClr val="tx1"/>
                </a:solidFill>
                <a:effectLst/>
                <a:latin typeface="Times New Roman"/>
                <a:ea typeface="+mn-ea"/>
                <a:cs typeface="+mn-cs"/>
              </a:rPr>
              <a:t> </a:t>
            </a:r>
          </a:p>
          <a:p>
            <a:r>
              <a:rPr lang="en-US" sz="1200" i="1" kern="1200" dirty="0">
                <a:solidFill>
                  <a:schemeClr val="tx1"/>
                </a:solidFill>
                <a:effectLst/>
                <a:latin typeface="Times New Roman"/>
                <a:ea typeface="+mn-ea"/>
                <a:cs typeface="+mn-cs"/>
              </a:rPr>
              <a:t>USER=</a:t>
            </a:r>
            <a:r>
              <a:rPr lang="en-US" sz="1200" kern="1200" dirty="0">
                <a:solidFill>
                  <a:schemeClr val="tx1"/>
                </a:solidFill>
                <a:effectLst/>
                <a:latin typeface="Times New Roman"/>
                <a:ea typeface="+mn-ea"/>
                <a:cs typeface="+mn-cs"/>
              </a:rPr>
              <a:t> specifies an optional Oracle user name. USER= must be used with PASSWORD=.</a:t>
            </a:r>
          </a:p>
          <a:p>
            <a:r>
              <a:rPr lang="en-US" sz="1200" i="1" kern="1200" dirty="0">
                <a:solidFill>
                  <a:schemeClr val="tx1"/>
                </a:solidFill>
                <a:effectLst/>
                <a:latin typeface="Times New Roman"/>
                <a:ea typeface="+mn-ea"/>
                <a:cs typeface="+mn-cs"/>
              </a:rPr>
              <a:t>PASSWORD=</a:t>
            </a:r>
            <a:r>
              <a:rPr lang="en-US" sz="1200" kern="1200" dirty="0">
                <a:solidFill>
                  <a:schemeClr val="tx1"/>
                </a:solidFill>
                <a:effectLst/>
                <a:latin typeface="Times New Roman"/>
                <a:ea typeface="+mn-ea"/>
                <a:cs typeface="+mn-cs"/>
              </a:rPr>
              <a:t> or </a:t>
            </a:r>
            <a:r>
              <a:rPr lang="en-US" sz="1200" i="1" kern="1200" dirty="0">
                <a:solidFill>
                  <a:schemeClr val="tx1"/>
                </a:solidFill>
                <a:effectLst/>
                <a:latin typeface="Times New Roman"/>
                <a:ea typeface="+mn-ea"/>
                <a:cs typeface="+mn-cs"/>
              </a:rPr>
              <a:t>PW=</a:t>
            </a:r>
            <a:r>
              <a:rPr lang="en-US" sz="1200" kern="1200" dirty="0">
                <a:solidFill>
                  <a:schemeClr val="tx1"/>
                </a:solidFill>
                <a:effectLst/>
                <a:latin typeface="Times New Roman"/>
                <a:ea typeface="+mn-ea"/>
                <a:cs typeface="+mn-cs"/>
              </a:rPr>
              <a:t> option specifies an optional Oracle password that is associated with the Oracle user name. </a:t>
            </a:r>
          </a:p>
          <a:p>
            <a:r>
              <a:rPr lang="en-US" sz="1200" i="1" kern="1200" dirty="0">
                <a:solidFill>
                  <a:schemeClr val="tx1"/>
                </a:solidFill>
                <a:effectLst/>
                <a:latin typeface="Times New Roman"/>
                <a:ea typeface="+mn-ea"/>
                <a:cs typeface="+mn-cs"/>
              </a:rPr>
              <a:t>PATH=</a:t>
            </a:r>
            <a:r>
              <a:rPr lang="en-US" sz="1200" kern="1200" dirty="0">
                <a:solidFill>
                  <a:schemeClr val="tx1"/>
                </a:solidFill>
                <a:effectLst/>
                <a:latin typeface="Times New Roman"/>
                <a:ea typeface="+mn-ea"/>
                <a:cs typeface="+mn-cs"/>
              </a:rPr>
              <a:t> specifies the Oracle driver, node, and database. SAS/ACCESS uses the same Oracle path designation that you use to connect to Oracle directly.</a:t>
            </a:r>
          </a:p>
          <a:p>
            <a:r>
              <a:rPr lang="en-US" sz="1200" b="0" i="1" kern="1200" dirty="0">
                <a:solidFill>
                  <a:schemeClr val="tx1"/>
                </a:solidFill>
                <a:effectLst/>
                <a:latin typeface="Times New Roman"/>
                <a:ea typeface="+mn-ea"/>
                <a:cs typeface="+mn-cs"/>
              </a:rPr>
              <a:t>SCHEMA=</a:t>
            </a:r>
            <a:r>
              <a:rPr lang="en-US" sz="1200" b="0" kern="1200" dirty="0">
                <a:solidFill>
                  <a:schemeClr val="tx1"/>
                </a:solidFill>
                <a:effectLst/>
                <a:latin typeface="Times New Roman"/>
                <a:ea typeface="+mn-ea"/>
                <a:cs typeface="+mn-cs"/>
              </a:rPr>
              <a:t> enables you to read database objects, such as tables and views, in the specified schema. </a:t>
            </a:r>
            <a:r>
              <a:rPr lang="en-US" sz="1200" kern="1200" dirty="0">
                <a:solidFill>
                  <a:schemeClr val="tx1"/>
                </a:solidFill>
                <a:effectLst/>
                <a:latin typeface="Times New Roman"/>
                <a:ea typeface="+mn-ea"/>
                <a:cs typeface="+mn-cs"/>
              </a:rPr>
              <a:t>If </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this option is omitted, you will connect to the default schema for your DBMS.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noProof="1">
              <a:latin typeface="Times New Roman" pitchFamily="18" charset="0"/>
            </a:endParaRPr>
          </a:p>
        </p:txBody>
      </p:sp>
    </p:spTree>
    <p:extLst>
      <p:ext uri="{BB962C8B-B14F-4D97-AF65-F5344CB8AC3E}">
        <p14:creationId xmlns:p14="http://schemas.microsoft.com/office/powerpoint/2010/main" val="454516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39CF4BE4-B7BB-4D24-8E8D-DD6A785EC59B}" type="slidenum">
              <a:rPr lang="en-US" sz="1200">
                <a:latin typeface="Times New Roman" pitchFamily="18" charset="0"/>
              </a:rPr>
              <a:pPr/>
              <a:t>35</a:t>
            </a:fld>
            <a:endParaRPr lang="en-US" sz="1200" dirty="0">
              <a:latin typeface="Times New Roman" pitchFamily="18" charset="0"/>
            </a:endParaRPr>
          </a:p>
        </p:txBody>
      </p:sp>
      <p:sp>
        <p:nvSpPr>
          <p:cNvPr id="156675" name="Rectangle 2"/>
          <p:cNvSpPr>
            <a:spLocks noGrp="1" noRot="1" noChangeAspect="1" noChangeArrowheads="1" noTextEdit="1"/>
          </p:cNvSpPr>
          <p:nvPr>
            <p:ph type="sldImg"/>
          </p:nvPr>
        </p:nvSpPr>
        <p:spPr>
          <a:xfrm>
            <a:off x="1216025" y="914400"/>
            <a:ext cx="4425950" cy="3319463"/>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23452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C1FD5100-DB97-4D15-B8BE-102ABB886A38}" type="slidenum">
              <a:rPr lang="en-US" sz="1200">
                <a:latin typeface="Times New Roman" pitchFamily="18" charset="0"/>
              </a:rPr>
              <a:pPr/>
              <a:t>36</a:t>
            </a:fld>
            <a:endParaRPr lang="en-US" sz="1200" dirty="0">
              <a:latin typeface="Times New Roman" pitchFamily="18" charset="0"/>
            </a:endParaRPr>
          </a:p>
        </p:txBody>
      </p:sp>
      <p:sp>
        <p:nvSpPr>
          <p:cNvPr id="157699" name="Rectangle 2"/>
          <p:cNvSpPr>
            <a:spLocks noGrp="1" noRot="1" noChangeAspect="1" noChangeArrowheads="1" noTextEdit="1"/>
          </p:cNvSpPr>
          <p:nvPr>
            <p:ph type="sldImg"/>
          </p:nvPr>
        </p:nvSpPr>
        <p:spPr>
          <a:xfrm>
            <a:off x="1216025" y="914400"/>
            <a:ext cx="4425950" cy="3319463"/>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51310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37</a:t>
            </a:fld>
            <a:endParaRPr lang="en-US" dirty="0"/>
          </a:p>
        </p:txBody>
      </p:sp>
    </p:spTree>
    <p:extLst>
      <p:ext uri="{BB962C8B-B14F-4D97-AF65-F5344CB8AC3E}">
        <p14:creationId xmlns:p14="http://schemas.microsoft.com/office/powerpoint/2010/main" val="624846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38</a:t>
            </a:fld>
            <a:endParaRPr lang="en-US" dirty="0"/>
          </a:p>
        </p:txBody>
      </p:sp>
    </p:spTree>
    <p:extLst>
      <p:ext uri="{BB962C8B-B14F-4D97-AF65-F5344CB8AC3E}">
        <p14:creationId xmlns:p14="http://schemas.microsoft.com/office/powerpoint/2010/main" val="2785606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39</a:t>
            </a:fld>
            <a:endParaRPr lang="en-US" sz="1200" dirty="0">
              <a:solidFill>
                <a:prstClr val="black"/>
              </a:solidFill>
            </a:endParaRPr>
          </a:p>
        </p:txBody>
      </p:sp>
    </p:spTree>
    <p:extLst>
      <p:ext uri="{BB962C8B-B14F-4D97-AF65-F5344CB8AC3E}">
        <p14:creationId xmlns:p14="http://schemas.microsoft.com/office/powerpoint/2010/main" val="190653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3B3559A-1852-4926-AD04-5862F31231D7}" type="slidenum">
              <a:rPr lang="en-US" sz="1200">
                <a:latin typeface="Times New Roman" pitchFamily="18" charset="0"/>
              </a:rPr>
              <a:pPr/>
              <a:t>4</a:t>
            </a:fld>
            <a:endParaRPr lang="en-US" sz="1200" dirty="0">
              <a:latin typeface="Times New Roman" pitchFamily="18" charset="0"/>
            </a:endParaRPr>
          </a:p>
        </p:txBody>
      </p:sp>
      <p:sp>
        <p:nvSpPr>
          <p:cNvPr id="77827" name="Rectangle 2"/>
          <p:cNvSpPr>
            <a:spLocks noGrp="1" noRot="1" noChangeAspect="1" noChangeArrowheads="1" noTextEdit="1"/>
          </p:cNvSpPr>
          <p:nvPr>
            <p:ph type="sldImg"/>
          </p:nvPr>
        </p:nvSpPr>
        <p:spPr>
          <a:xfrm>
            <a:off x="1216025" y="914400"/>
            <a:ext cx="4425950" cy="3319463"/>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data for this report is stored in an Excel workbook, sales.xlsx. </a:t>
            </a:r>
          </a:p>
        </p:txBody>
      </p:sp>
    </p:spTree>
    <p:extLst>
      <p:ext uri="{BB962C8B-B14F-4D97-AF65-F5344CB8AC3E}">
        <p14:creationId xmlns:p14="http://schemas.microsoft.com/office/powerpoint/2010/main" val="886689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40</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2139008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2BA3A5-2013-4E7C-A46A-76F6242A0706}" type="slidenum">
              <a:rPr lang="en-US" sz="1200" smtClean="0"/>
              <a:pPr/>
              <a:t>41</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pPr marL="224668" indent="-224668">
              <a:defRPr/>
            </a:pPr>
            <a:r>
              <a:rPr lang="en-US" dirty="0">
                <a:latin typeface="Times New Roman" pitchFamily="18" charset="0"/>
              </a:rPr>
              <a:t>Correct answer: d</a:t>
            </a:r>
          </a:p>
          <a:p>
            <a:pPr marL="224668" marR="0" indent="-224668"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rPr>
              <a:t>In this SAS/ACCESS LIBNAME statement, </a:t>
            </a:r>
            <a:r>
              <a:rPr lang="sv-SE" dirty="0">
                <a:latin typeface="Times New Roman" pitchFamily="18" charset="0"/>
              </a:rPr>
              <a:t>you must specify an engine name following the libref. </a:t>
            </a:r>
            <a:r>
              <a:rPr lang="en-US" b="1" dirty="0">
                <a:latin typeface="Times New Roman" pitchFamily="18" charset="0"/>
              </a:rPr>
              <a:t>Oracle</a:t>
            </a:r>
            <a:r>
              <a:rPr lang="en-US" i="1" dirty="0">
                <a:latin typeface="Times New Roman" pitchFamily="18" charset="0"/>
              </a:rPr>
              <a:t> </a:t>
            </a:r>
            <a:r>
              <a:rPr lang="en-US" dirty="0">
                <a:latin typeface="Times New Roman" pitchFamily="18" charset="0"/>
              </a:rPr>
              <a:t>is the engine name. </a:t>
            </a:r>
          </a:p>
          <a:p>
            <a:pPr marL="224668" indent="-224668">
              <a:defRPr/>
            </a:pPr>
            <a:r>
              <a:rPr lang="sv-SE" dirty="0">
                <a:latin typeface="Times New Roman" pitchFamily="18" charset="0"/>
              </a:rPr>
              <a:t> </a:t>
            </a:r>
            <a:endParaRPr lang="en-US" dirty="0"/>
          </a:p>
        </p:txBody>
      </p:sp>
    </p:spTree>
    <p:extLst>
      <p:ext uri="{BB962C8B-B14F-4D97-AF65-F5344CB8AC3E}">
        <p14:creationId xmlns:p14="http://schemas.microsoft.com/office/powerpoint/2010/main" val="1591534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340FFC-5E38-42D0-BB49-0AA46B02E112}" type="slidenum">
              <a:rPr lang="en-US" sz="1200" smtClean="0"/>
              <a:pPr/>
              <a:t>42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marL="224668" indent="-224668"/>
            <a:r>
              <a:rPr lang="en-US" dirty="0">
                <a:latin typeface="Times New Roman" pitchFamily="18" charset="0"/>
              </a:rPr>
              <a:t>Correct answer: b</a:t>
            </a:r>
          </a:p>
          <a:p>
            <a:pPr marL="224668" indent="-224668"/>
            <a:r>
              <a:rPr lang="sv-SE" dirty="0">
                <a:latin typeface="Times New Roman" pitchFamily="18" charset="0"/>
              </a:rPr>
              <a:t>A PROC CONTENTS step prints a list of data sets in a library. To suppress the descriptor portions, you specify the following after the DATA= option and the libref: the _ALL_ keyword, a space, and then the NODS option.</a:t>
            </a:r>
          </a:p>
        </p:txBody>
      </p:sp>
    </p:spTree>
    <p:extLst>
      <p:ext uri="{BB962C8B-B14F-4D97-AF65-F5344CB8AC3E}">
        <p14:creationId xmlns:p14="http://schemas.microsoft.com/office/powerpoint/2010/main" val="3292999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74EF74-C9A3-44B3-B81E-8F5F86EFE917}" type="slidenum">
              <a:rPr lang="en-US" sz="1200" smtClean="0"/>
              <a:pPr/>
              <a:t>43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False.</a:t>
            </a:r>
          </a:p>
          <a:p>
            <a:pPr eaLnBrk="1" hangingPunct="1"/>
            <a:endParaRPr lang="en-US" dirty="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SAS has a libref assigned to an Excel workbook, the workbook cannot be opened in Excel. To disassociate a libref, use a LIBNAME statement and specify the libref and the CLEAR option. SAS disconnects from the data source and closes any resources that are associated with that libref's connection.</a:t>
            </a:r>
          </a:p>
        </p:txBody>
      </p:sp>
    </p:spTree>
    <p:extLst>
      <p:ext uri="{BB962C8B-B14F-4D97-AF65-F5344CB8AC3E}">
        <p14:creationId xmlns:p14="http://schemas.microsoft.com/office/powerpoint/2010/main" val="626471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ECC076-AFF6-4F34-99DF-FCDEAF850F61}" type="slidenum">
              <a:rPr lang="en-US" sz="1200" smtClean="0"/>
              <a:pPr/>
              <a:t>44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False</a:t>
            </a:r>
          </a:p>
          <a:p>
            <a:pPr eaLnBrk="1" hangingPunct="1"/>
            <a:r>
              <a:rPr lang="sv-SE" dirty="0">
                <a:latin typeface="Times New Roman" pitchFamily="18" charset="0"/>
              </a:rPr>
              <a:t>SAS treats the workbook as a library,</a:t>
            </a:r>
            <a:r>
              <a:rPr lang="sv-SE" baseline="0" dirty="0">
                <a:latin typeface="Times New Roman" pitchFamily="18" charset="0"/>
              </a:rPr>
              <a:t> and </a:t>
            </a:r>
            <a:r>
              <a:rPr lang="sv-SE" dirty="0">
                <a:latin typeface="Times New Roman" pitchFamily="18" charset="0"/>
              </a:rPr>
              <a:t>each worksheet as a SAS data set. </a:t>
            </a:r>
          </a:p>
        </p:txBody>
      </p:sp>
    </p:spTree>
    <p:extLst>
      <p:ext uri="{BB962C8B-B14F-4D97-AF65-F5344CB8AC3E}">
        <p14:creationId xmlns:p14="http://schemas.microsoft.com/office/powerpoint/2010/main" val="10611176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12CDE2-5154-4AB1-8309-BC12C8797519}" type="slidenum">
              <a:rPr lang="en-US" sz="1200" smtClean="0"/>
              <a:pPr/>
              <a:t>45</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eaLnBrk="1" hangingPunct="1">
              <a:lnSpc>
                <a:spcPct val="80000"/>
              </a:lnSpc>
            </a:pPr>
            <a:r>
              <a:rPr lang="en-US" dirty="0">
                <a:latin typeface="Times New Roman" pitchFamily="18" charset="0"/>
              </a:rPr>
              <a:t>Correct answer: c</a:t>
            </a:r>
          </a:p>
          <a:p>
            <a:pPr eaLnBrk="1" hangingPunct="1">
              <a:lnSpc>
                <a:spcPct val="80000"/>
              </a:lnSpc>
            </a:pPr>
            <a:r>
              <a:rPr lang="sv-SE" dirty="0">
                <a:latin typeface="Times New Roman" pitchFamily="18" charset="0"/>
              </a:rPr>
              <a:t>This program creates one Excel workbook named </a:t>
            </a:r>
            <a:r>
              <a:rPr lang="sv-SE" b="1" dirty="0">
                <a:latin typeface="Times New Roman" pitchFamily="18" charset="0"/>
              </a:rPr>
              <a:t>annual</a:t>
            </a:r>
            <a:r>
              <a:rPr lang="sv-SE" dirty="0">
                <a:latin typeface="Times New Roman" pitchFamily="18" charset="0"/>
              </a:rPr>
              <a:t> that contains two worksheets, and it uses two data sets as input data.</a:t>
            </a:r>
          </a:p>
        </p:txBody>
      </p:sp>
    </p:spTree>
    <p:extLst>
      <p:ext uri="{BB962C8B-B14F-4D97-AF65-F5344CB8AC3E}">
        <p14:creationId xmlns:p14="http://schemas.microsoft.com/office/powerpoint/2010/main" val="3985403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lvl="0"/>
            <a:r>
              <a:rPr lang="en-US" b="0" dirty="0"/>
              <a:t>Correct Answer: c</a:t>
            </a:r>
          </a:p>
          <a:p>
            <a:pPr lvl="0"/>
            <a:r>
              <a:rPr lang="en-US" dirty="0"/>
              <a:t> </a:t>
            </a:r>
          </a:p>
          <a:p>
            <a:pPr lvl="0"/>
            <a:r>
              <a:rPr lang="en-US" dirty="0"/>
              <a:t>A SET statement reads observations from a SAS data set for further processing in the DATA step.</a:t>
            </a:r>
          </a:p>
        </p:txBody>
      </p:sp>
      <p:sp>
        <p:nvSpPr>
          <p:cNvPr id="4" name="Slide Number Placeholder 3"/>
          <p:cNvSpPr>
            <a:spLocks noGrp="1"/>
          </p:cNvSpPr>
          <p:nvPr>
            <p:ph type="sldNum" sz="quarter" idx="10"/>
          </p:nvPr>
        </p:nvSpPr>
        <p:spPr/>
        <p:txBody>
          <a:bodyPr/>
          <a:lstStyle/>
          <a:p>
            <a:fld id="{5E7FCEBB-EFBF-4F47-AA66-B43EA68CFCD3}" type="slidenum">
              <a:rPr lang="en-US" smtClean="0"/>
              <a:pPr/>
              <a:t>46</a:t>
            </a:fld>
            <a:endParaRPr lang="en-US" dirty="0"/>
          </a:p>
        </p:txBody>
      </p:sp>
    </p:spTree>
    <p:extLst>
      <p:ext uri="{BB962C8B-B14F-4D97-AF65-F5344CB8AC3E}">
        <p14:creationId xmlns:p14="http://schemas.microsoft.com/office/powerpoint/2010/main" val="1622054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B7B693-DC50-4A07-AA88-76697DE29381}" type="slidenum">
              <a:rPr lang="en-US" sz="1200" smtClean="0"/>
              <a:pPr/>
              <a:t>47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True</a:t>
            </a:r>
          </a:p>
          <a:p>
            <a:endParaRPr lang="en-US" dirty="0"/>
          </a:p>
          <a:p>
            <a:r>
              <a:rPr lang="en-US" i="0" dirty="0"/>
              <a:t>A SAS name literal is a string </a:t>
            </a:r>
            <a:r>
              <a:rPr lang="en-US" dirty="0"/>
              <a:t>within quotation marks, followed by the letter n.</a:t>
            </a:r>
            <a:r>
              <a:rPr lang="en-US" baseline="0" dirty="0"/>
              <a:t>  </a:t>
            </a:r>
            <a:r>
              <a:rPr lang="en-US" dirty="0"/>
              <a:t>SAS name literals permit special characters in data set names.</a:t>
            </a:r>
          </a:p>
          <a:p>
            <a:endParaRPr lang="en-US" dirty="0"/>
          </a:p>
        </p:txBody>
      </p:sp>
    </p:spTree>
    <p:extLst>
      <p:ext uri="{BB962C8B-B14F-4D97-AF65-F5344CB8AC3E}">
        <p14:creationId xmlns:p14="http://schemas.microsoft.com/office/powerpoint/2010/main" val="2506486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771102D-7A03-43EA-8224-0CCBA802BEF3}" type="slidenum">
              <a:rPr lang="en-US" sz="1200" smtClean="0"/>
              <a:pPr/>
              <a:t>48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d.</a:t>
            </a:r>
          </a:p>
          <a:p>
            <a:endParaRPr lang="en-US" dirty="0"/>
          </a:p>
          <a:p>
            <a:r>
              <a:rPr lang="en-US" dirty="0"/>
              <a:t>The DATE9.</a:t>
            </a:r>
            <a:r>
              <a:rPr lang="en-US" baseline="0" dirty="0"/>
              <a:t> format is used to display all dates read from a worksheet regardless of how the date was formatted in the worksheet.</a:t>
            </a:r>
            <a:endParaRPr lang="en-US" dirty="0"/>
          </a:p>
          <a:p>
            <a:endParaRPr lang="en-US" dirty="0"/>
          </a:p>
        </p:txBody>
      </p:sp>
    </p:spTree>
    <p:extLst>
      <p:ext uri="{BB962C8B-B14F-4D97-AF65-F5344CB8AC3E}">
        <p14:creationId xmlns:p14="http://schemas.microsoft.com/office/powerpoint/2010/main" val="4110971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2B6EC8-6F82-4ED9-8017-2A0F4A794660}" type="slidenum">
              <a:rPr lang="en-US" sz="1200" smtClean="0"/>
              <a:pPr/>
              <a:t>49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B</a:t>
            </a:r>
          </a:p>
          <a:p>
            <a:endParaRPr lang="en-US" dirty="0"/>
          </a:p>
          <a:p>
            <a:r>
              <a:rPr lang="en-US" dirty="0"/>
              <a:t>The original column headings are stored as labels in the descriptor portion</a:t>
            </a:r>
            <a:r>
              <a:rPr lang="en-US" baseline="0" dirty="0"/>
              <a:t> of the new data set. In SAS Enterprise Guide, the column names are also used as variable names, but this is not true in the SAS windowing environment.</a:t>
            </a:r>
            <a:endParaRPr lang="en-US" dirty="0"/>
          </a:p>
          <a:p>
            <a:endParaRPr lang="en-US" dirty="0"/>
          </a:p>
        </p:txBody>
      </p:sp>
    </p:spTree>
    <p:extLst>
      <p:ext uri="{BB962C8B-B14F-4D97-AF65-F5344CB8AC3E}">
        <p14:creationId xmlns:p14="http://schemas.microsoft.com/office/powerpoint/2010/main" val="5007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D3B3559A-1852-4926-AD04-5862F31231D7}" type="slidenum">
              <a:rPr lang="en-US" sz="1200">
                <a:latin typeface="Times New Roman" pitchFamily="18" charset="0"/>
              </a:rPr>
              <a:pPr/>
              <a:t>5</a:t>
            </a:fld>
            <a:endParaRPr lang="en-US" sz="1200" dirty="0">
              <a:latin typeface="Times New Roman" pitchFamily="18" charset="0"/>
            </a:endParaRPr>
          </a:p>
        </p:txBody>
      </p:sp>
      <p:sp>
        <p:nvSpPr>
          <p:cNvPr id="77827" name="Rectangle 2"/>
          <p:cNvSpPr>
            <a:spLocks noGrp="1" noRot="1" noChangeAspect="1" noChangeArrowheads="1" noTextEdit="1"/>
          </p:cNvSpPr>
          <p:nvPr>
            <p:ph type="sldImg"/>
          </p:nvPr>
        </p:nvSpPr>
        <p:spPr>
          <a:xfrm>
            <a:off x="1216025" y="914400"/>
            <a:ext cx="4425950" cy="3319463"/>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SAS/Access lets you read Excel files as if they are SAS data sets.</a:t>
            </a:r>
          </a:p>
        </p:txBody>
      </p:sp>
    </p:spTree>
    <p:extLst>
      <p:ext uri="{BB962C8B-B14F-4D97-AF65-F5344CB8AC3E}">
        <p14:creationId xmlns:p14="http://schemas.microsoft.com/office/powerpoint/2010/main" val="481198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20BBF5D-D5EF-4C28-BDD0-0EB68F569991}" type="slidenum">
              <a:rPr lang="en-US" sz="1200" smtClean="0"/>
              <a:pPr/>
              <a:t>50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True</a:t>
            </a:r>
          </a:p>
          <a:p>
            <a:endParaRPr lang="en-US" dirty="0"/>
          </a:p>
          <a:p>
            <a:r>
              <a:rPr lang="en-US" dirty="0"/>
              <a:t>You</a:t>
            </a:r>
            <a:r>
              <a:rPr lang="en-US" baseline="0" dirty="0"/>
              <a:t> can use a WHERE statement or a subsetting IF statement to process a subset of a worksheet because the worksheet is treated as though it were a SAS data set.</a:t>
            </a:r>
            <a:endParaRPr lang="en-US" dirty="0"/>
          </a:p>
          <a:p>
            <a:endParaRPr lang="en-US" dirty="0"/>
          </a:p>
        </p:txBody>
      </p:sp>
    </p:spTree>
    <p:extLst>
      <p:ext uri="{BB962C8B-B14F-4D97-AF65-F5344CB8AC3E}">
        <p14:creationId xmlns:p14="http://schemas.microsoft.com/office/powerpoint/2010/main" val="191000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examine the workbook. Notice the data for each country</a:t>
            </a:r>
            <a:r>
              <a:rPr lang="en-US" baseline="0" dirty="0"/>
              <a:t> is on a separate tab. There are 2 date fields, each with a different Excel date format applied.</a:t>
            </a:r>
          </a:p>
        </p:txBody>
      </p:sp>
      <p:sp>
        <p:nvSpPr>
          <p:cNvPr id="4" name="Slide Number Placeholder 3"/>
          <p:cNvSpPr>
            <a:spLocks noGrp="1"/>
          </p:cNvSpPr>
          <p:nvPr>
            <p:ph type="sldNum" sz="quarter" idx="10"/>
          </p:nvPr>
        </p:nvSpPr>
        <p:spPr/>
        <p:txBody>
          <a:bodyPr/>
          <a:lstStyle/>
          <a:p>
            <a:fld id="{DB585D9E-D6AD-418D-9DDE-F203A0E07092}" type="slidenum">
              <a:rPr lang="en-US" smtClean="0"/>
              <a:pPr/>
              <a:t>6</a:t>
            </a:fld>
            <a:endParaRPr lang="en-US" dirty="0"/>
          </a:p>
        </p:txBody>
      </p:sp>
    </p:spTree>
    <p:extLst>
      <p:ext uri="{BB962C8B-B14F-4D97-AF65-F5344CB8AC3E}">
        <p14:creationId xmlns:p14="http://schemas.microsoft.com/office/powerpoint/2010/main" val="501000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2409F7-5C65-4FA6-9402-ECA18E110A56}" type="slidenum">
              <a:rPr lang="en-US" altLang="en-US" sz="1200"/>
              <a:pPr/>
              <a:t>7</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ltLang="en-US" dirty="0"/>
              <a:t>Type answer here</a:t>
            </a:r>
          </a:p>
        </p:txBody>
      </p:sp>
    </p:spTree>
    <p:extLst>
      <p:ext uri="{BB962C8B-B14F-4D97-AF65-F5344CB8AC3E}">
        <p14:creationId xmlns:p14="http://schemas.microsoft.com/office/powerpoint/2010/main" val="300084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2409F7-5C65-4FA6-9402-ECA18E110A56}" type="slidenum">
              <a:rPr lang="en-US" altLang="en-US" sz="1200"/>
              <a:pPr/>
              <a:t>8</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ltLang="en-US" dirty="0"/>
              <a:t>Type answer here</a:t>
            </a:r>
          </a:p>
        </p:txBody>
      </p:sp>
    </p:spTree>
    <p:extLst>
      <p:ext uri="{BB962C8B-B14F-4D97-AF65-F5344CB8AC3E}">
        <p14:creationId xmlns:p14="http://schemas.microsoft.com/office/powerpoint/2010/main" val="2668308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Times New Roman" panose="02020603050405020304" pitchFamily="18" charset="0"/>
                <a:ea typeface="+mn-ea"/>
                <a:cs typeface="+mn-cs"/>
              </a:rPr>
              <a:t>In the SAS windowing environment, the VALIDVARNAME= option is set to V7 by default. V7 does not allow variable names to contain special characters. </a:t>
            </a:r>
          </a:p>
          <a:p>
            <a:pPr lvl="0"/>
            <a:r>
              <a:rPr lang="en-US" sz="1200" kern="1200" dirty="0">
                <a:solidFill>
                  <a:schemeClr val="tx1"/>
                </a:solidFill>
                <a:effectLst/>
                <a:latin typeface="Times New Roman" panose="02020603050405020304" pitchFamily="18" charset="0"/>
                <a:ea typeface="+mn-ea"/>
                <a:cs typeface="+mn-cs"/>
              </a:rPr>
              <a:t>In SAS Studio and SAS Enterprise Guide, the VALIDVARNAME= option is set to ANY by default. ANY allows variable names to contain special characters. If a variable name contains special characters, the variable name must be expressed as a SAS name literal.</a:t>
            </a:r>
          </a:p>
          <a:p>
            <a:endParaRPr lang="en-US" baseline="0" dirty="0"/>
          </a:p>
        </p:txBody>
      </p:sp>
      <p:sp>
        <p:nvSpPr>
          <p:cNvPr id="4" name="Slide Number Placeholder 3"/>
          <p:cNvSpPr>
            <a:spLocks noGrp="1"/>
          </p:cNvSpPr>
          <p:nvPr>
            <p:ph type="sldNum" sz="quarter" idx="10"/>
          </p:nvPr>
        </p:nvSpPr>
        <p:spPr/>
        <p:txBody>
          <a:bodyPr/>
          <a:lstStyle/>
          <a:p>
            <a:fld id="{DB585D9E-D6AD-418D-9DDE-F203A0E07092}" type="slidenum">
              <a:rPr lang="en-US" smtClean="0"/>
              <a:pPr/>
              <a:t>9</a:t>
            </a:fld>
            <a:endParaRPr lang="en-US" dirty="0"/>
          </a:p>
        </p:txBody>
      </p:sp>
    </p:spTree>
    <p:extLst>
      <p:ext uri="{BB962C8B-B14F-4D97-AF65-F5344CB8AC3E}">
        <p14:creationId xmlns:p14="http://schemas.microsoft.com/office/powerpoint/2010/main" val="1163919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66091084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8009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E47D0F28-6921-4284-B6CB-253C6491DD81}"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42387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45AA119D-6021-441C-B9BF-490BB672E5CA}"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9116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41579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fld id="{BC305A56-8706-4334-8CB6-D2A32DAEA96E}"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208B6D0B-78B6-4F38-8C45-BEE43F2353A4}"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hyperlink" Target="http://support.sas.com/documentation/onlinedoc/acces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6.png"/><Relationship Id="rId7"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upport.sas.com/documentation/onlinedoc/acces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36.png"/><Relationship Id="rId4" Type="http://schemas.openxmlformats.org/officeDocument/2006/relationships/hyperlink" Target="http://support.sas.com/quiz/pg1"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Organizer"/>
          <p:cNvSpPr>
            <a:spLocks noGrp="1"/>
          </p:cNvSpPr>
          <p:nvPr>
            <p:ph type="title" idx="4294967295"/>
          </p:nvPr>
        </p:nvSpPr>
        <p:spPr>
          <a:xfrm>
            <a:off x="957263" y="457200"/>
            <a:ext cx="8186737" cy="679450"/>
          </a:xfrm>
          <a:prstGeom prst="rect">
            <a:avLst/>
          </a:prstGeom>
        </p:spPr>
        <p:txBody>
          <a:bodyPr/>
          <a:lstStyle/>
          <a:p>
            <a:pPr eaLnBrk="1" hangingPunct="1"/>
            <a:r>
              <a:rPr lang="en-US" altLang="en-US" dirty="0">
                <a:solidFill>
                  <a:srgbClr val="0070C0"/>
                </a:solidFill>
              </a:rPr>
              <a:t>Chapter 7: Reading Spreadsheet and Database Data</a:t>
            </a:r>
            <a:endParaRPr lang="en-US" altLang="en-US" dirty="0"/>
          </a:p>
        </p:txBody>
      </p:sp>
      <p:graphicFrame>
        <p:nvGraphicFramePr>
          <p:cNvPr id="7" name="Group Organizer"/>
          <p:cNvGraphicFramePr>
            <a:graphicFrameLocks noGrp="1"/>
          </p:cNvGraphicFramePr>
          <p:nvPr>
            <p:extLst>
              <p:ext uri="{D42A27DB-BD31-4B8C-83A1-F6EECF244321}">
                <p14:modId xmlns:p14="http://schemas.microsoft.com/office/powerpoint/2010/main" val="171549979"/>
              </p:ext>
            </p:extLst>
          </p:nvPr>
        </p:nvGraphicFramePr>
        <p:xfrm>
          <a:off x="1371600" y="1690688"/>
          <a:ext cx="6399213" cy="4330700"/>
        </p:xfrm>
        <a:graphic>
          <a:graphicData uri="http://schemas.openxmlformats.org/drawingml/2006/table">
            <a:tbl>
              <a:tblPr/>
              <a:tblGrid>
                <a:gridCol w="6399213">
                  <a:extLst>
                    <a:ext uri="{9D8B030D-6E8A-4147-A177-3AD203B41FA5}">
                      <a16:colId xmlns:a16="http://schemas.microsoft.com/office/drawing/2014/main" val="20000"/>
                    </a:ext>
                  </a:extLst>
                </a:gridCol>
              </a:tblGrid>
              <a:tr h="2173368">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7.1 Reading Spreadsheet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733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7.2 Reading Database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Name Literal</a:t>
            </a:r>
          </a:p>
        </p:txBody>
      </p:sp>
      <p:sp>
        <p:nvSpPr>
          <p:cNvPr id="3" name="Content Placeholder 2"/>
          <p:cNvSpPr>
            <a:spLocks noGrp="1"/>
          </p:cNvSpPr>
          <p:nvPr>
            <p:ph idx="1"/>
          </p:nvPr>
        </p:nvSpPr>
        <p:spPr/>
        <p:txBody>
          <a:bodyPr/>
          <a:lstStyle/>
          <a:p>
            <a:pPr fontAlgn="auto">
              <a:spcBef>
                <a:spcPts val="0"/>
              </a:spcBef>
              <a:spcAft>
                <a:spcPts val="0"/>
              </a:spcAft>
              <a:buClrTx/>
              <a:defRPr/>
            </a:pPr>
            <a:r>
              <a:rPr lang="en-US" b="1" dirty="0">
                <a:solidFill>
                  <a:srgbClr val="FF0000"/>
                </a:solidFill>
              </a:rPr>
              <a:t>When a variable name contains embedded blanks or special characters, you must use a SAS name literal.</a:t>
            </a:r>
          </a:p>
          <a:p>
            <a:pPr fontAlgn="auto">
              <a:spcBef>
                <a:spcPts val="0"/>
              </a:spcBef>
              <a:spcAft>
                <a:spcPts val="0"/>
              </a:spcAft>
              <a:buClrTx/>
              <a:defRPr/>
            </a:pPr>
            <a:endParaRPr lang="en-US" b="1" dirty="0">
              <a:solidFill>
                <a:srgbClr val="FF0000"/>
              </a:solidFill>
            </a:endParaRPr>
          </a:p>
          <a:p>
            <a:pPr fontAlgn="auto">
              <a:spcBef>
                <a:spcPts val="0"/>
              </a:spcBef>
              <a:spcAft>
                <a:spcPts val="0"/>
              </a:spcAft>
              <a:buClrTx/>
              <a:defRPr/>
            </a:pPr>
            <a:endParaRPr lang="en-US" b="1" dirty="0">
              <a:solidFill>
                <a:srgbClr val="FF0000"/>
              </a:solidFill>
            </a:endParaRPr>
          </a:p>
          <a:p>
            <a:pPr fontAlgn="auto">
              <a:spcBef>
                <a:spcPts val="0"/>
              </a:spcBef>
              <a:spcAft>
                <a:spcPts val="0"/>
              </a:spcAft>
              <a:buClrTx/>
              <a:defRPr/>
            </a:pPr>
            <a:endParaRPr lang="en-US" b="1" dirty="0">
              <a:solidFill>
                <a:srgbClr val="FF0000"/>
              </a:solidFill>
            </a:endParaRPr>
          </a:p>
          <a:p>
            <a:pPr fontAlgn="auto">
              <a:spcBef>
                <a:spcPts val="0"/>
              </a:spcBef>
              <a:spcAft>
                <a:spcPts val="0"/>
              </a:spcAft>
              <a:buClrTx/>
              <a:defRPr/>
            </a:pPr>
            <a:endParaRPr lang="en-US" b="1" dirty="0">
              <a:solidFill>
                <a:srgbClr val="FF0000"/>
              </a:solidFill>
            </a:endParaRPr>
          </a:p>
          <a:p>
            <a:pPr fontAlgn="auto">
              <a:spcBef>
                <a:spcPts val="0"/>
              </a:spcBef>
              <a:spcAft>
                <a:spcPts val="0"/>
              </a:spcAft>
              <a:buClrTx/>
              <a:defRPr/>
            </a:pPr>
            <a:r>
              <a:rPr lang="en-US" b="1" dirty="0">
                <a:solidFill>
                  <a:srgbClr val="FF0000"/>
                </a:solidFill>
              </a:rPr>
              <a:t>A </a:t>
            </a:r>
            <a:r>
              <a:rPr lang="en-US" b="1" i="1" dirty="0">
                <a:solidFill>
                  <a:srgbClr val="FF0000"/>
                </a:solidFill>
              </a:rPr>
              <a:t>SAS name literal</a:t>
            </a:r>
            <a:r>
              <a:rPr lang="en-US" b="1" dirty="0">
                <a:solidFill>
                  <a:srgbClr val="FF0000"/>
                </a:solidFill>
              </a:rPr>
              <a:t> is a string within quotation marks, followed by the upper or lowercase letter </a:t>
            </a:r>
            <a:r>
              <a:rPr lang="en-US" b="1" i="1" dirty="0">
                <a:solidFill>
                  <a:srgbClr val="FF0000"/>
                </a:solidFill>
              </a:rPr>
              <a:t>n</a:t>
            </a:r>
            <a:r>
              <a:rPr lang="en-US" b="1" dirty="0">
                <a:solidFill>
                  <a:srgbClr val="FF0000"/>
                </a:solidFill>
              </a:rPr>
              <a:t>.</a:t>
            </a:r>
          </a:p>
        </p:txBody>
      </p:sp>
      <p:sp>
        <p:nvSpPr>
          <p:cNvPr id="4" name="Rectangle 6"/>
          <p:cNvSpPr>
            <a:spLocks noChangeArrowheads="1"/>
          </p:cNvSpPr>
          <p:nvPr/>
        </p:nvSpPr>
        <p:spPr bwMode="auto">
          <a:xfrm>
            <a:off x="2313432" y="2192150"/>
            <a:ext cx="2489143" cy="502920"/>
          </a:xfrm>
          <a:prstGeom prst="rect">
            <a:avLst/>
          </a:prstGeom>
          <a:solidFill>
            <a:srgbClr val="FFFFFF"/>
          </a:solidFill>
          <a:ln w="38100">
            <a:solidFill>
              <a:schemeClr val="tx2"/>
            </a:solidFill>
            <a:miter lim="800000"/>
            <a:headEnd type="none" w="med" len="lg"/>
            <a:tailEnd type="none" w="med" len="lg"/>
          </a:ln>
        </p:spPr>
        <p:txBody>
          <a:bodyPr wrap="none" lIns="91440" tIns="91440" rIns="91440" bIns="91440" anchor="t" anchorCtr="0">
            <a:spAutoFit/>
          </a:bodyPr>
          <a:lstStyle/>
          <a:p>
            <a:pPr>
              <a:lnSpc>
                <a:spcPct val="85000"/>
              </a:lnSpc>
            </a:pPr>
            <a:r>
              <a:rPr lang="en-US" b="1" dirty="0">
                <a:latin typeface="Courier New" pitchFamily="49" charset="0"/>
              </a:rPr>
              <a:t>'Job </a:t>
            </a:r>
            <a:r>
              <a:rPr lang="en-US" b="1" dirty="0" err="1">
                <a:latin typeface="Courier New" pitchFamily="49" charset="0"/>
              </a:rPr>
              <a:t>Title'n</a:t>
            </a:r>
            <a:endParaRPr lang="en-US" b="1" dirty="0">
              <a:latin typeface="Courier New" pitchFamily="49" charset="0"/>
            </a:endParaRPr>
          </a:p>
        </p:txBody>
      </p:sp>
    </p:spTree>
    <p:extLst>
      <p:ext uri="{BB962C8B-B14F-4D97-AF65-F5344CB8AC3E}">
        <p14:creationId xmlns:p14="http://schemas.microsoft.com/office/powerpoint/2010/main" val="399365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VALIDVARNAME= Option</a:t>
            </a:r>
          </a:p>
        </p:txBody>
      </p:sp>
      <p:sp>
        <p:nvSpPr>
          <p:cNvPr id="23555" name="Rectangle 3"/>
          <p:cNvSpPr>
            <a:spLocks noGrp="1" noChangeArrowheads="1"/>
          </p:cNvSpPr>
          <p:nvPr>
            <p:ph idx="1"/>
          </p:nvPr>
        </p:nvSpPr>
        <p:spPr>
          <a:xfrm>
            <a:off x="499683" y="1142999"/>
            <a:ext cx="7848600" cy="5128327"/>
          </a:xfrm>
        </p:spPr>
        <p:txBody>
          <a:bodyPr/>
          <a:lstStyle/>
          <a:p>
            <a:r>
              <a:rPr lang="en-US" b="1" dirty="0">
                <a:solidFill>
                  <a:srgbClr val="FF0000"/>
                </a:solidFill>
              </a:rPr>
              <a:t>Set the VALIDVARNAME= option to V7 to enforce SAS naming rules in SAS Studio and SAS Enterprise Guide.</a:t>
            </a:r>
            <a:endParaRPr lang="en-US" altLang="en-US" b="1" dirty="0">
              <a:solidFill>
                <a:srgbClr val="FF0000"/>
              </a:solidFill>
            </a:endParaRPr>
          </a:p>
        </p:txBody>
      </p:sp>
      <p:sp>
        <p:nvSpPr>
          <p:cNvPr id="5" name="Slide Number Placeholder 3"/>
          <p:cNvSpPr>
            <a:spLocks noGrp="1"/>
          </p:cNvSpPr>
          <p:nvPr>
            <p:ph type="sldNum" sz="quarter" idx="4294967295"/>
          </p:nvPr>
        </p:nvSpPr>
        <p:spPr>
          <a:xfrm>
            <a:off x="0" y="6770688"/>
            <a:ext cx="98425" cy="87312"/>
          </a:xfrm>
        </p:spPr>
        <p:txBody>
          <a:bodyPr/>
          <a:lstStyle/>
          <a:p>
            <a:pPr>
              <a:defRPr/>
            </a:pPr>
            <a:fld id="{BF7082E7-F119-4570-8E40-10AD294430D7}" type="slidenum">
              <a:rPr lang="en-US"/>
              <a:pPr>
                <a:defRPr/>
              </a:pPr>
              <a:t>11</a:t>
            </a:fld>
            <a:endParaRPr lang="en-US" b="0" dirty="0">
              <a:latin typeface="Times New Roman" pitchFamily="18" charset="0"/>
            </a:endParaRPr>
          </a:p>
        </p:txBody>
      </p:sp>
      <p:sp>
        <p:nvSpPr>
          <p:cNvPr id="10" name="Rectangle 3"/>
          <p:cNvSpPr txBox="1">
            <a:spLocks noChangeArrowheads="1"/>
          </p:cNvSpPr>
          <p:nvPr/>
        </p:nvSpPr>
        <p:spPr bwMode="auto">
          <a:xfrm>
            <a:off x="694865" y="3086100"/>
            <a:ext cx="7839535"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baseline="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baseline="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baseline="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baseline="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baseline="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r>
              <a:rPr lang="en-US" altLang="en-US" dirty="0">
                <a:cs typeface="ＭＳ Ｐゴシック" pitchFamily="-112" charset="-128"/>
              </a:rPr>
              <a:t>Up to 32 mixed-case alphanumeric characters are allowed.</a:t>
            </a:r>
          </a:p>
          <a:p>
            <a:pPr lvl="1"/>
            <a:r>
              <a:rPr lang="en-US" altLang="en-US" dirty="0">
                <a:cs typeface="ＭＳ Ｐゴシック" pitchFamily="-112" charset="-128"/>
              </a:rPr>
              <a:t>Names must begin with an alphabetic character </a:t>
            </a:r>
            <a:br>
              <a:rPr lang="en-US" altLang="en-US" dirty="0">
                <a:cs typeface="ＭＳ Ｐゴシック" pitchFamily="-112" charset="-128"/>
              </a:rPr>
            </a:br>
            <a:r>
              <a:rPr lang="en-US" altLang="en-US" dirty="0">
                <a:cs typeface="ＭＳ Ｐゴシック" pitchFamily="-112" charset="-128"/>
              </a:rPr>
              <a:t>or an underscore.</a:t>
            </a:r>
          </a:p>
          <a:p>
            <a:pPr lvl="1"/>
            <a:r>
              <a:rPr lang="en-US" altLang="en-US" b="1" dirty="0">
                <a:solidFill>
                  <a:srgbClr val="FF0000"/>
                </a:solidFill>
                <a:cs typeface="ＭＳ Ｐゴシック" pitchFamily="-112" charset="-128"/>
              </a:rPr>
              <a:t>Invalid characters are changed to underscores.</a:t>
            </a:r>
          </a:p>
          <a:p>
            <a:pPr lvl="1"/>
            <a:r>
              <a:rPr lang="en-US" altLang="en-US" b="1" dirty="0">
                <a:solidFill>
                  <a:srgbClr val="FF0000"/>
                </a:solidFill>
                <a:cs typeface="ＭＳ Ｐゴシック" pitchFamily="-112" charset="-128"/>
              </a:rPr>
              <a:t>Any column name that is not unique is made unique by appending a counter to the name</a:t>
            </a:r>
            <a:r>
              <a:rPr lang="en-US" b="1" kern="0" dirty="0">
                <a:solidFill>
                  <a:srgbClr val="FF0000"/>
                </a:solidFill>
              </a:rPr>
              <a:t>.</a:t>
            </a:r>
          </a:p>
        </p:txBody>
      </p:sp>
      <p:sp>
        <p:nvSpPr>
          <p:cNvPr id="6" name="Rectangle 5"/>
          <p:cNvSpPr/>
          <p:nvPr/>
        </p:nvSpPr>
        <p:spPr>
          <a:xfrm>
            <a:off x="2314760" y="2194560"/>
            <a:ext cx="4514056" cy="502920"/>
          </a:xfrm>
          <a:prstGeom prst="rect">
            <a:avLst/>
          </a:prstGeom>
          <a:solidFill>
            <a:srgbClr val="FFFFFF"/>
          </a:solidFill>
          <a:ln w="38100" cmpd="sng">
            <a:solidFill>
              <a:schemeClr val="tx2"/>
            </a:solidFill>
          </a:ln>
        </p:spPr>
        <p:txBody>
          <a:bodyPr wrap="none" lIns="88900" tIns="88900" rIns="0" bIns="88900">
            <a:spAutoFit/>
          </a:bodyPr>
          <a:lstStyle/>
          <a:p>
            <a:pPr>
              <a:lnSpc>
                <a:spcPct val="85000"/>
              </a:lnSpc>
            </a:pPr>
            <a:r>
              <a:rPr lang="en-US" b="1" dirty="0">
                <a:latin typeface="Courier New" panose="02070309020205020404" pitchFamily="49" charset="0"/>
              </a:rPr>
              <a:t>options </a:t>
            </a:r>
            <a:r>
              <a:rPr lang="en-US" b="1" dirty="0" err="1">
                <a:latin typeface="Courier New" panose="02070309020205020404" pitchFamily="49" charset="0"/>
              </a:rPr>
              <a:t>validvarname</a:t>
            </a:r>
            <a:r>
              <a:rPr lang="en-US" b="1" dirty="0">
                <a:latin typeface="Courier New" panose="02070309020205020404" pitchFamily="49" charset="0"/>
              </a:rPr>
              <a:t>=V7;</a:t>
            </a:r>
          </a:p>
        </p:txBody>
      </p:sp>
    </p:spTree>
    <p:extLst>
      <p:ext uri="{BB962C8B-B14F-4D97-AF65-F5344CB8AC3E}">
        <p14:creationId xmlns:p14="http://schemas.microsoft.com/office/powerpoint/2010/main" val="341693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SAS/ACCESS LIBNAME Statement</a:t>
            </a:r>
          </a:p>
        </p:txBody>
      </p:sp>
      <p:sp>
        <p:nvSpPr>
          <p:cNvPr id="23555" name="Rectangle 3"/>
          <p:cNvSpPr>
            <a:spLocks noGrp="1" noChangeArrowheads="1"/>
          </p:cNvSpPr>
          <p:nvPr>
            <p:ph idx="1"/>
          </p:nvPr>
        </p:nvSpPr>
        <p:spPr>
          <a:xfrm>
            <a:off x="685800" y="1078992"/>
            <a:ext cx="7848600" cy="5093208"/>
          </a:xfrm>
        </p:spPr>
        <p:txBody>
          <a:bodyPr/>
          <a:lstStyle/>
          <a:p>
            <a:r>
              <a:rPr lang="en-US" dirty="0"/>
              <a:t>SAS/ACCESS has multiple LIBNAME engines that access Microsoft Excel workbooks.</a:t>
            </a:r>
          </a:p>
          <a:p>
            <a:endParaRPr lang="en-US" dirty="0"/>
          </a:p>
          <a:p>
            <a:endParaRPr lang="en-US" dirty="0"/>
          </a:p>
          <a:p>
            <a:endParaRPr lang="en-US" dirty="0"/>
          </a:p>
          <a:p>
            <a:endParaRPr lang="en-US" dirty="0"/>
          </a:p>
          <a:p>
            <a:endParaRPr lang="en-US" dirty="0"/>
          </a:p>
          <a:p>
            <a:endParaRPr lang="en-US" dirty="0"/>
          </a:p>
          <a:p>
            <a:pPr marL="457200" indent="-457200"/>
            <a:r>
              <a:rPr lang="en-US" b="1" dirty="0">
                <a:sym typeface="Wingdings" panose="05000000000000000000" pitchFamily="2" charset="2"/>
              </a:rPr>
              <a:t></a:t>
            </a:r>
            <a:r>
              <a:rPr lang="en-US" dirty="0">
                <a:sym typeface="Wingdings" panose="05000000000000000000" pitchFamily="2" charset="2"/>
              </a:rPr>
              <a:t>	The engine that you use depends on the operating environment of SAS and the </a:t>
            </a:r>
            <a:r>
              <a:rPr lang="en-US" dirty="0" err="1">
                <a:sym typeface="Wingdings" panose="05000000000000000000" pitchFamily="2" charset="2"/>
              </a:rPr>
              <a:t>bitness</a:t>
            </a:r>
            <a:r>
              <a:rPr lang="en-US" dirty="0">
                <a:sym typeface="Wingdings" panose="05000000000000000000" pitchFamily="2" charset="2"/>
              </a:rPr>
              <a:t> of SAS and Excel.</a:t>
            </a:r>
            <a:endParaRPr lang="en-US" dirty="0"/>
          </a:p>
        </p:txBody>
      </p:sp>
      <p:sp>
        <p:nvSpPr>
          <p:cNvPr id="5" name="Slide Number Placeholder 3"/>
          <p:cNvSpPr>
            <a:spLocks noGrp="1"/>
          </p:cNvSpPr>
          <p:nvPr>
            <p:ph type="sldNum" sz="quarter" idx="4294967295"/>
          </p:nvPr>
        </p:nvSpPr>
        <p:spPr>
          <a:xfrm>
            <a:off x="0" y="6770688"/>
            <a:ext cx="98425" cy="87312"/>
          </a:xfrm>
        </p:spPr>
        <p:txBody>
          <a:bodyPr/>
          <a:lstStyle/>
          <a:p>
            <a:pPr>
              <a:defRPr/>
            </a:pPr>
            <a:fld id="{BF7082E7-F119-4570-8E40-10AD294430D7}" type="slidenum">
              <a:rPr lang="en-US"/>
              <a:pPr>
                <a:defRPr/>
              </a:pPr>
              <a:t>12</a:t>
            </a:fld>
            <a:endParaRPr lang="en-US" b="0" dirty="0">
              <a:latin typeface="Times New Roman" pitchFamily="18" charset="0"/>
            </a:endParaRPr>
          </a:p>
        </p:txBody>
      </p:sp>
      <p:sp>
        <p:nvSpPr>
          <p:cNvPr id="8" name="Rectangle 4"/>
          <p:cNvSpPr>
            <a:spLocks noChangeArrowheads="1"/>
          </p:cNvSpPr>
          <p:nvPr/>
        </p:nvSpPr>
        <p:spPr bwMode="auto">
          <a:xfrm>
            <a:off x="502041" y="2089599"/>
            <a:ext cx="8138160" cy="467307"/>
          </a:xfrm>
          <a:prstGeom prst="rect">
            <a:avLst/>
          </a:prstGeom>
          <a:solidFill>
            <a:srgbClr val="FFFFFF"/>
          </a:solidFill>
          <a:ln w="38100" cmpd="sng">
            <a:solidFill>
              <a:schemeClr val="tx2"/>
            </a:solidFill>
            <a:miter lim="800000"/>
            <a:headEnd type="none" w="med" len="lg"/>
            <a:tailEnd type="none" w="med" len="lg"/>
          </a:ln>
        </p:spPr>
        <p:txBody>
          <a:bodyPr wrap="square" lIns="88900" tIns="88900" rIns="266700" bIns="88900">
            <a:spAutoFit/>
          </a:bodyPr>
          <a:lstStyle/>
          <a:p>
            <a:pPr>
              <a:lnSpc>
                <a:spcPct val="85000"/>
              </a:lnSpc>
            </a:pPr>
            <a:r>
              <a:rPr lang="en-US" sz="2200" b="1" dirty="0">
                <a:solidFill>
                  <a:srgbClr val="000000"/>
                </a:solidFill>
                <a:latin typeface="Courier New"/>
              </a:rPr>
              <a:t>libname</a:t>
            </a:r>
            <a:r>
              <a:rPr lang="en-US" sz="2200" b="1" dirty="0">
                <a:latin typeface="Courier New"/>
              </a:rPr>
              <a:t> </a:t>
            </a:r>
            <a:r>
              <a:rPr lang="en-US" sz="2200" b="1" dirty="0" err="1">
                <a:solidFill>
                  <a:srgbClr val="000000"/>
                </a:solidFill>
                <a:latin typeface="Courier New"/>
              </a:rPr>
              <a:t>orionx</a:t>
            </a:r>
            <a:r>
              <a:rPr lang="en-US" sz="2200" b="1" dirty="0">
                <a:solidFill>
                  <a:srgbClr val="000000"/>
                </a:solidFill>
                <a:latin typeface="Courier New"/>
              </a:rPr>
              <a:t> excel </a:t>
            </a:r>
            <a:r>
              <a:rPr lang="en-US" sz="2200" b="1" dirty="0">
                <a:latin typeface="Courier New"/>
              </a:rPr>
              <a:t>"&amp;path\sales.xlsx";</a:t>
            </a:r>
          </a:p>
        </p:txBody>
      </p:sp>
      <p:sp>
        <p:nvSpPr>
          <p:cNvPr id="10" name="Rectangle 4"/>
          <p:cNvSpPr>
            <a:spLocks noChangeArrowheads="1"/>
          </p:cNvSpPr>
          <p:nvPr/>
        </p:nvSpPr>
        <p:spPr bwMode="auto">
          <a:xfrm>
            <a:off x="502041" y="2878088"/>
            <a:ext cx="8138160" cy="467307"/>
          </a:xfrm>
          <a:prstGeom prst="rect">
            <a:avLst/>
          </a:prstGeom>
          <a:solidFill>
            <a:srgbClr val="FFFFFF"/>
          </a:solidFill>
          <a:ln w="38100" cmpd="sng">
            <a:solidFill>
              <a:schemeClr val="tx2"/>
            </a:solidFill>
            <a:miter lim="800000"/>
            <a:headEnd type="none" w="med" len="lg"/>
            <a:tailEnd type="none" w="med" len="lg"/>
          </a:ln>
        </p:spPr>
        <p:txBody>
          <a:bodyPr wrap="none" lIns="88900" tIns="88900" rIns="91440" bIns="88900">
            <a:spAutoFit/>
          </a:bodyPr>
          <a:lstStyle/>
          <a:p>
            <a:pPr>
              <a:lnSpc>
                <a:spcPct val="85000"/>
              </a:lnSpc>
            </a:pPr>
            <a:r>
              <a:rPr lang="en-US" sz="2200" b="1" dirty="0">
                <a:solidFill>
                  <a:srgbClr val="000000"/>
                </a:solidFill>
                <a:latin typeface="Courier New"/>
              </a:rPr>
              <a:t>libname</a:t>
            </a:r>
            <a:r>
              <a:rPr lang="en-US" sz="2200" b="1" dirty="0">
                <a:latin typeface="Courier New"/>
              </a:rPr>
              <a:t> </a:t>
            </a:r>
            <a:r>
              <a:rPr lang="en-US" sz="2200" b="1" dirty="0" err="1">
                <a:solidFill>
                  <a:srgbClr val="000000"/>
                </a:solidFill>
                <a:latin typeface="Courier New"/>
              </a:rPr>
              <a:t>orionx</a:t>
            </a:r>
            <a:r>
              <a:rPr lang="en-US" sz="2200" b="1" dirty="0">
                <a:solidFill>
                  <a:srgbClr val="000000"/>
                </a:solidFill>
                <a:latin typeface="Courier New"/>
              </a:rPr>
              <a:t> </a:t>
            </a:r>
            <a:r>
              <a:rPr lang="en-US" sz="2200" b="1" dirty="0" err="1">
                <a:solidFill>
                  <a:srgbClr val="000000"/>
                </a:solidFill>
                <a:latin typeface="Courier New"/>
              </a:rPr>
              <a:t>pcfiles</a:t>
            </a:r>
            <a:r>
              <a:rPr lang="en-US" sz="2200" b="1" dirty="0">
                <a:solidFill>
                  <a:srgbClr val="000000"/>
                </a:solidFill>
                <a:latin typeface="Courier New"/>
              </a:rPr>
              <a:t> path=</a:t>
            </a:r>
            <a:r>
              <a:rPr lang="en-US" sz="2200" b="1" dirty="0">
                <a:latin typeface="Courier New"/>
              </a:rPr>
              <a:t>"&amp;path\sales.xlsx";</a:t>
            </a:r>
          </a:p>
        </p:txBody>
      </p:sp>
      <p:sp>
        <p:nvSpPr>
          <p:cNvPr id="17" name="Rectangle 4"/>
          <p:cNvSpPr>
            <a:spLocks noChangeArrowheads="1"/>
          </p:cNvSpPr>
          <p:nvPr/>
        </p:nvSpPr>
        <p:spPr bwMode="auto">
          <a:xfrm>
            <a:off x="502041" y="3659153"/>
            <a:ext cx="8138160" cy="467307"/>
          </a:xfrm>
          <a:prstGeom prst="rect">
            <a:avLst/>
          </a:prstGeom>
          <a:solidFill>
            <a:srgbClr val="FFFFFF"/>
          </a:solidFill>
          <a:ln w="38100" cmpd="sng">
            <a:solidFill>
              <a:schemeClr val="tx2"/>
            </a:solidFill>
            <a:miter lim="800000"/>
            <a:headEnd type="none" w="med" len="lg"/>
            <a:tailEnd type="none" w="med" len="lg"/>
          </a:ln>
        </p:spPr>
        <p:txBody>
          <a:bodyPr wrap="square" lIns="88900" tIns="88900" rIns="266700" bIns="88900">
            <a:spAutoFit/>
          </a:bodyPr>
          <a:lstStyle/>
          <a:p>
            <a:pPr>
              <a:lnSpc>
                <a:spcPct val="85000"/>
              </a:lnSpc>
            </a:pPr>
            <a:r>
              <a:rPr lang="en-US" sz="2200" b="1" dirty="0">
                <a:solidFill>
                  <a:srgbClr val="000000"/>
                </a:solidFill>
                <a:latin typeface="Courier New"/>
              </a:rPr>
              <a:t>libname</a:t>
            </a:r>
            <a:r>
              <a:rPr lang="en-US" sz="2200" b="1" dirty="0">
                <a:latin typeface="Courier New"/>
              </a:rPr>
              <a:t> </a:t>
            </a:r>
            <a:r>
              <a:rPr lang="en-US" sz="2200" b="1" dirty="0" err="1">
                <a:solidFill>
                  <a:srgbClr val="000000"/>
                </a:solidFill>
                <a:latin typeface="Courier New"/>
              </a:rPr>
              <a:t>orionx</a:t>
            </a:r>
            <a:r>
              <a:rPr lang="en-US" sz="2200" b="1" dirty="0">
                <a:solidFill>
                  <a:srgbClr val="000000"/>
                </a:solidFill>
                <a:latin typeface="Courier New"/>
              </a:rPr>
              <a:t> </a:t>
            </a:r>
            <a:r>
              <a:rPr lang="en-US" sz="2200" b="1" dirty="0" err="1">
                <a:solidFill>
                  <a:srgbClr val="000000"/>
                </a:solidFill>
                <a:latin typeface="Courier New"/>
              </a:rPr>
              <a:t>xlsx</a:t>
            </a:r>
            <a:r>
              <a:rPr lang="en-US" sz="2200" b="1" dirty="0">
                <a:solidFill>
                  <a:srgbClr val="000000"/>
                </a:solidFill>
                <a:latin typeface="Courier New"/>
              </a:rPr>
              <a:t> </a:t>
            </a:r>
            <a:r>
              <a:rPr lang="en-US" sz="2200" b="1" dirty="0">
                <a:latin typeface="Courier New"/>
              </a:rPr>
              <a:t>"&amp;path\sales.xlsx";</a:t>
            </a:r>
          </a:p>
        </p:txBody>
      </p:sp>
      <p:sp>
        <p:nvSpPr>
          <p:cNvPr id="2" name="Rectangle 1"/>
          <p:cNvSpPr/>
          <p:nvPr>
            <p:custDataLst>
              <p:tags r:id="rId1"/>
            </p:custDataLst>
          </p:nvPr>
        </p:nvSpPr>
        <p:spPr bwMode="auto">
          <a:xfrm>
            <a:off x="3115066" y="2178499"/>
            <a:ext cx="841439"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3115066" y="2966988"/>
            <a:ext cx="1177989"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3"/>
            </p:custDataLst>
          </p:nvPr>
        </p:nvSpPr>
        <p:spPr bwMode="auto">
          <a:xfrm>
            <a:off x="3115066" y="3748053"/>
            <a:ext cx="673164"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58321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SAS/ACCESS Engines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250430"/>
              </p:ext>
            </p:extLst>
          </p:nvPr>
        </p:nvGraphicFramePr>
        <p:xfrm>
          <a:off x="685800" y="1143000"/>
          <a:ext cx="7772400" cy="4106730"/>
        </p:xfrm>
        <a:graphic>
          <a:graphicData uri="http://schemas.openxmlformats.org/drawingml/2006/table">
            <a:tbl>
              <a:tblPr firstRow="1" bandRow="1">
                <a:tableStyleId>{5C22544A-7EE6-4342-B048-85BDC9FD1C3A}</a:tableStyleId>
              </a:tblPr>
              <a:tblGrid>
                <a:gridCol w="2129667">
                  <a:extLst>
                    <a:ext uri="{9D8B030D-6E8A-4147-A177-3AD203B41FA5}">
                      <a16:colId xmlns:a16="http://schemas.microsoft.com/office/drawing/2014/main" val="20000"/>
                    </a:ext>
                  </a:extLst>
                </a:gridCol>
                <a:gridCol w="1617817">
                  <a:extLst>
                    <a:ext uri="{9D8B030D-6E8A-4147-A177-3AD203B41FA5}">
                      <a16:colId xmlns:a16="http://schemas.microsoft.com/office/drawing/2014/main" val="20001"/>
                    </a:ext>
                  </a:extLst>
                </a:gridCol>
                <a:gridCol w="2012458">
                  <a:extLst>
                    <a:ext uri="{9D8B030D-6E8A-4147-A177-3AD203B41FA5}">
                      <a16:colId xmlns:a16="http://schemas.microsoft.com/office/drawing/2014/main" val="20002"/>
                    </a:ext>
                  </a:extLst>
                </a:gridCol>
                <a:gridCol w="2012458">
                  <a:extLst>
                    <a:ext uri="{9D8B030D-6E8A-4147-A177-3AD203B41FA5}">
                      <a16:colId xmlns:a16="http://schemas.microsoft.com/office/drawing/2014/main" val="20003"/>
                    </a:ext>
                  </a:extLst>
                </a:gridCol>
              </a:tblGrid>
              <a:tr h="684455">
                <a:tc>
                  <a:txBody>
                    <a:bodyPr/>
                    <a:lstStyle/>
                    <a:p>
                      <a:pPr algn="l"/>
                      <a:r>
                        <a:rPr lang="en-US" sz="1800" b="1" i="0" dirty="0">
                          <a:solidFill>
                            <a:srgbClr val="FFFFFF"/>
                          </a:solidFill>
                          <a:latin typeface="Arial" panose="020B0604020202020204" pitchFamily="34" charset="0"/>
                        </a:rPr>
                        <a:t> </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noFill/>
                  </a:tcPr>
                </a:tc>
                <a:tc>
                  <a:txBody>
                    <a:bodyPr/>
                    <a:lstStyle/>
                    <a:p>
                      <a:pPr algn="ctr"/>
                      <a:r>
                        <a:rPr lang="en-US" sz="1800" b="1" i="0" dirty="0">
                          <a:solidFill>
                            <a:srgbClr val="FFFFFF"/>
                          </a:solidFill>
                          <a:latin typeface="Arial" panose="020B0604020202020204" pitchFamily="34" charset="0"/>
                        </a:rPr>
                        <a:t>EXCEL</a:t>
                      </a:r>
                    </a:p>
                    <a:p>
                      <a:pPr algn="ctr"/>
                      <a:r>
                        <a:rPr lang="en-US" sz="1800" b="1" i="0" dirty="0">
                          <a:solidFill>
                            <a:srgbClr val="FFFFFF"/>
                          </a:solidFill>
                          <a:latin typeface="Arial" panose="020B0604020202020204" pitchFamily="34" charset="0"/>
                        </a:rPr>
                        <a:t>Engine </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1800" b="1" i="0" dirty="0">
                          <a:solidFill>
                            <a:srgbClr val="FFFFFF"/>
                          </a:solidFill>
                          <a:latin typeface="Arial" panose="020B0604020202020204" pitchFamily="34" charset="0"/>
                        </a:rPr>
                        <a:t>PCFILES</a:t>
                      </a:r>
                    </a:p>
                    <a:p>
                      <a:pPr algn="ctr"/>
                      <a:r>
                        <a:rPr lang="en-US" sz="1800" b="1" i="0" dirty="0">
                          <a:solidFill>
                            <a:srgbClr val="FFFFFF"/>
                          </a:solidFill>
                          <a:latin typeface="Arial" panose="020B0604020202020204" pitchFamily="34" charset="0"/>
                        </a:rPr>
                        <a:t>Engine </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1800" b="1" i="0" dirty="0">
                          <a:solidFill>
                            <a:srgbClr val="FFFFFF"/>
                          </a:solidFill>
                          <a:latin typeface="Arial" panose="020B0604020202020204" pitchFamily="34" charset="0"/>
                        </a:rPr>
                        <a:t>XLSX</a:t>
                      </a:r>
                      <a:endParaRPr lang="en-US" sz="1800" b="1" i="0" baseline="0" dirty="0">
                        <a:solidFill>
                          <a:srgbClr val="FFFFFF"/>
                        </a:solidFill>
                        <a:latin typeface="Arial" panose="020B0604020202020204" pitchFamily="34" charset="0"/>
                      </a:endParaRPr>
                    </a:p>
                    <a:p>
                      <a:pPr algn="ctr"/>
                      <a:r>
                        <a:rPr lang="en-US" sz="1800" b="1" i="0" baseline="0" dirty="0">
                          <a:solidFill>
                            <a:srgbClr val="FFFFFF"/>
                          </a:solidFill>
                          <a:latin typeface="Arial" panose="020B0604020202020204" pitchFamily="34" charset="0"/>
                        </a:rPr>
                        <a:t>Engine</a:t>
                      </a:r>
                      <a:r>
                        <a:rPr lang="en-US" sz="1800" b="1" i="0" dirty="0">
                          <a:solidFill>
                            <a:srgbClr val="FFFFFF"/>
                          </a:solidFill>
                          <a:latin typeface="Arial" panose="020B0604020202020204" pitchFamily="34" charset="0"/>
                        </a:rPr>
                        <a:t> </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684455">
                <a:tc>
                  <a:txBody>
                    <a:bodyPr/>
                    <a:lstStyle/>
                    <a:p>
                      <a:pPr algn="l"/>
                      <a:r>
                        <a:rPr lang="en-US" sz="1800" b="1" i="0" dirty="0">
                          <a:solidFill>
                            <a:srgbClr val="FFFFFF"/>
                          </a:solidFill>
                          <a:latin typeface="Arial" panose="020B0604020202020204" pitchFamily="34" charset="0"/>
                        </a:rPr>
                        <a:t>SAS Operating Environment</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tc>
                  <a:txBody>
                    <a:bodyPr/>
                    <a:lstStyle/>
                    <a:p>
                      <a:pPr algn="l"/>
                      <a:r>
                        <a:rPr lang="en-US" sz="1800" b="0" i="0" dirty="0">
                          <a:solidFill>
                            <a:srgbClr val="000000"/>
                          </a:solidFill>
                          <a:latin typeface="Arial" panose="020B0604020202020204" pitchFamily="34" charset="0"/>
                        </a:rPr>
                        <a:t>Windows</a:t>
                      </a:r>
                    </a:p>
                    <a:p>
                      <a:pPr algn="l"/>
                      <a:endParaRPr lang="en-US" sz="1800" b="0" i="0" dirty="0">
                        <a:solidFill>
                          <a:srgbClr val="000000"/>
                        </a:solidFill>
                        <a:latin typeface="Arial" panose="020B0604020202020204" pitchFamily="34" charset="0"/>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algn="l"/>
                      <a:r>
                        <a:rPr lang="en-US" sz="1800" b="0" i="0" dirty="0">
                          <a:solidFill>
                            <a:srgbClr val="000000"/>
                          </a:solidFill>
                          <a:latin typeface="Arial" panose="020B0604020202020204" pitchFamily="34" charset="0"/>
                        </a:rPr>
                        <a:t>Windows,</a:t>
                      </a:r>
                    </a:p>
                    <a:p>
                      <a:pPr algn="l"/>
                      <a:r>
                        <a:rPr lang="en-US" sz="1800" b="0" i="0" dirty="0">
                          <a:solidFill>
                            <a:srgbClr val="000000"/>
                          </a:solidFill>
                          <a:latin typeface="Arial" panose="020B0604020202020204" pitchFamily="34" charset="0"/>
                        </a:rPr>
                        <a:t>Linux, and </a:t>
                      </a:r>
                      <a:r>
                        <a:rPr lang="en-US" sz="1800" b="0" i="0" u="none" dirty="0">
                          <a:solidFill>
                            <a:srgbClr val="000000"/>
                          </a:solidFill>
                          <a:latin typeface="Arial" panose="020B0604020202020204" pitchFamily="34" charset="0"/>
                        </a:rPr>
                        <a:t>UNIX</a:t>
                      </a:r>
                      <a:endParaRPr lang="en-US" sz="1800" b="0" i="0" u="none" dirty="0">
                        <a:solidFill>
                          <a:srgbClr val="000000"/>
                        </a:solidFill>
                        <a:latin typeface="Arial"/>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algn="l"/>
                      <a:r>
                        <a:rPr lang="en-US" sz="1800" b="0" i="0" dirty="0">
                          <a:solidFill>
                            <a:srgbClr val="000000"/>
                          </a:solidFill>
                          <a:latin typeface="Arial" panose="020B0604020202020204" pitchFamily="34" charset="0"/>
                        </a:rPr>
                        <a:t>Windows,</a:t>
                      </a:r>
                    </a:p>
                    <a:p>
                      <a:pPr algn="l"/>
                      <a:r>
                        <a:rPr lang="en-US" sz="1800" b="0" i="0" dirty="0">
                          <a:solidFill>
                            <a:srgbClr val="000000"/>
                          </a:solidFill>
                          <a:latin typeface="Arial" panose="020B0604020202020204" pitchFamily="34" charset="0"/>
                        </a:rPr>
                        <a:t>Linux, </a:t>
                      </a:r>
                      <a:r>
                        <a:rPr lang="en-US" sz="1800" b="0" i="0">
                          <a:solidFill>
                            <a:srgbClr val="000000"/>
                          </a:solidFill>
                          <a:latin typeface="Arial" panose="020B0604020202020204" pitchFamily="34" charset="0"/>
                        </a:rPr>
                        <a:t>and </a:t>
                      </a:r>
                      <a:r>
                        <a:rPr lang="en-US" sz="1800" b="0" i="0" u="none">
                          <a:solidFill>
                            <a:srgbClr val="000000"/>
                          </a:solidFill>
                          <a:latin typeface="Arial" panose="020B0604020202020204" pitchFamily="34" charset="0"/>
                        </a:rPr>
                        <a:t>UNIX</a:t>
                      </a:r>
                      <a:endParaRPr lang="en-US" sz="1800" b="0" i="0" u="none" dirty="0">
                        <a:solidFill>
                          <a:srgbClr val="000000"/>
                        </a:solidFill>
                        <a:latin typeface="Arial"/>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84455">
                <a:tc>
                  <a:txBody>
                    <a:bodyPr/>
                    <a:lstStyle/>
                    <a:p>
                      <a:pPr algn="l"/>
                      <a:r>
                        <a:rPr lang="en-US" sz="1800" b="1" i="0" dirty="0" err="1">
                          <a:solidFill>
                            <a:srgbClr val="FFFFFF"/>
                          </a:solidFill>
                          <a:latin typeface="Arial" panose="020B0604020202020204" pitchFamily="34" charset="0"/>
                        </a:rPr>
                        <a:t>Bitness</a:t>
                      </a:r>
                      <a:endParaRPr lang="en-US" sz="1800" b="1" i="0" dirty="0">
                        <a:solidFill>
                          <a:srgbClr val="FFFFFF"/>
                        </a:solidFill>
                        <a:latin typeface="Arial" panose="020B0604020202020204" pitchFamily="34"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tc>
                  <a:txBody>
                    <a:bodyPr/>
                    <a:lstStyle/>
                    <a:p>
                      <a:pPr marL="0" indent="0" algn="l">
                        <a:buFont typeface="Arial" panose="020B0604020202020204" pitchFamily="34" charset="0"/>
                        <a:buNone/>
                      </a:pPr>
                      <a:r>
                        <a:rPr lang="en-US" sz="1800" b="0" i="0" dirty="0">
                          <a:solidFill>
                            <a:srgbClr val="000000"/>
                          </a:solidFill>
                          <a:latin typeface="Arial" panose="020B0604020202020204" pitchFamily="34" charset="0"/>
                        </a:rPr>
                        <a:t>Same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tc>
                  <a:txBody>
                    <a:bodyPr/>
                    <a:lstStyle/>
                    <a:p>
                      <a:pPr marL="0" indent="0" algn="l">
                        <a:buFontTx/>
                        <a:buNone/>
                      </a:pPr>
                      <a:r>
                        <a:rPr lang="en-US" sz="1800" b="0" i="0" dirty="0">
                          <a:solidFill>
                            <a:srgbClr val="000000"/>
                          </a:solidFill>
                          <a:latin typeface="Arial" panose="020B0604020202020204" pitchFamily="34" charset="0"/>
                        </a:rPr>
                        <a:t>Any combination</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latin typeface="Arial" panose="020B0604020202020204" pitchFamily="34" charset="0"/>
                        </a:rPr>
                        <a:t>Any combination</a:t>
                      </a:r>
                    </a:p>
                  </a:txBody>
                  <a:tcPr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684455">
                <a:tc>
                  <a:txBody>
                    <a:bodyPr/>
                    <a:lstStyle/>
                    <a:p>
                      <a:pPr algn="l"/>
                      <a:r>
                        <a:rPr lang="en-US" sz="1800" b="1" i="0" dirty="0">
                          <a:solidFill>
                            <a:srgbClr val="FFFFFF"/>
                          </a:solidFill>
                          <a:latin typeface="Arial" panose="020B0604020202020204" pitchFamily="34" charset="0"/>
                        </a:rPr>
                        <a:t>Additional</a:t>
                      </a:r>
                      <a:r>
                        <a:rPr lang="en-US" sz="1800" b="1" i="0" baseline="0" dirty="0">
                          <a:solidFill>
                            <a:srgbClr val="FFFFFF"/>
                          </a:solidFill>
                          <a:latin typeface="Arial" panose="020B0604020202020204" pitchFamily="34" charset="0"/>
                        </a:rPr>
                        <a:t> Software</a:t>
                      </a:r>
                      <a:endParaRPr lang="en-US" sz="1800" b="1" i="0" dirty="0">
                        <a:solidFill>
                          <a:srgbClr val="FFFFFF"/>
                        </a:solidFill>
                        <a:latin typeface="Arial" panose="020B0604020202020204" pitchFamily="34"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3C3"/>
                    </a:solidFill>
                  </a:tcPr>
                </a:tc>
                <a:tc>
                  <a:txBody>
                    <a:bodyPr/>
                    <a:lstStyle/>
                    <a:p>
                      <a:pPr algn="l"/>
                      <a:r>
                        <a:rPr lang="en-US" sz="1800" b="0" i="0" dirty="0">
                          <a:solidFill>
                            <a:srgbClr val="000000"/>
                          </a:solidFill>
                          <a:latin typeface="Arial" panose="020B0604020202020204" pitchFamily="34" charset="0"/>
                        </a:rPr>
                        <a:t>Yes</a:t>
                      </a:r>
                      <a:endParaRPr lang="en-US" sz="1800" b="0" i="0" baseline="0" dirty="0">
                        <a:solidFill>
                          <a:srgbClr val="000000"/>
                        </a:solidFill>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lang="en-US" sz="1800" b="0" i="0" dirty="0">
                          <a:solidFill>
                            <a:srgbClr val="000000"/>
                          </a:solidFill>
                          <a:latin typeface="Arial" panose="020B0604020202020204" pitchFamily="34" charset="0"/>
                        </a:rPr>
                        <a:t>Yes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lang="en-US" sz="1800" b="0" i="0" dirty="0">
                          <a:solidFill>
                            <a:srgbClr val="000000"/>
                          </a:solidFill>
                          <a:latin typeface="Arial" panose="020B0604020202020204" pitchFamily="34" charset="0"/>
                        </a:rPr>
                        <a:t> No</a:t>
                      </a: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84455">
                <a:tc>
                  <a:txBody>
                    <a:bodyPr/>
                    <a:lstStyle/>
                    <a:p>
                      <a:pPr algn="l"/>
                      <a:r>
                        <a:rPr lang="en-US" sz="1800" b="1" i="0" dirty="0">
                          <a:solidFill>
                            <a:srgbClr val="FFFFFF"/>
                          </a:solidFill>
                          <a:latin typeface="Arial" panose="020B0604020202020204" pitchFamily="34" charset="0"/>
                        </a:rPr>
                        <a:t>Supported Excel</a:t>
                      </a:r>
                      <a:r>
                        <a:rPr lang="en-US" sz="1800" b="1" i="0" baseline="0" dirty="0">
                          <a:solidFill>
                            <a:srgbClr val="FFFFFF"/>
                          </a:solidFill>
                          <a:latin typeface="Arial" panose="020B0604020202020204" pitchFamily="34" charset="0"/>
                        </a:rPr>
                        <a:t> File Types</a:t>
                      </a:r>
                      <a:endParaRPr lang="en-US" sz="1800" b="1" i="0" dirty="0">
                        <a:solidFill>
                          <a:srgbClr val="FFFFFF"/>
                        </a:solidFill>
                        <a:latin typeface="Arial" panose="020B0604020202020204" pitchFamily="34" charset="0"/>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0053C3"/>
                    </a:solidFill>
                  </a:tcPr>
                </a:tc>
                <a:tc>
                  <a:txBody>
                    <a:bodyPr/>
                    <a:lstStyle/>
                    <a:p>
                      <a:pPr algn="l"/>
                      <a:r>
                        <a:rPr lang="en-US" sz="1800" b="0" i="0" dirty="0">
                          <a:solidFill>
                            <a:srgbClr val="000000"/>
                          </a:solidFill>
                          <a:latin typeface="Arial" panose="020B0604020202020204" pitchFamily="34" charset="0"/>
                        </a:rPr>
                        <a:t>.</a:t>
                      </a:r>
                      <a:r>
                        <a:rPr lang="en-US" sz="1800" b="0" i="0" dirty="0" err="1">
                          <a:solidFill>
                            <a:srgbClr val="000000"/>
                          </a:solidFill>
                          <a:latin typeface="Arial" panose="020B0604020202020204" pitchFamily="34" charset="0"/>
                        </a:rPr>
                        <a:t>xls</a:t>
                      </a:r>
                      <a:r>
                        <a:rPr lang="en-US" sz="1800" b="0" i="0" dirty="0">
                          <a:solidFill>
                            <a:srgbClr val="000000"/>
                          </a:solidFill>
                          <a:latin typeface="Arial" panose="020B0604020202020204" pitchFamily="34" charset="0"/>
                        </a:rPr>
                        <a:t> </a:t>
                      </a:r>
                    </a:p>
                    <a:p>
                      <a:pPr algn="l"/>
                      <a:r>
                        <a:rPr lang="en-US" sz="1800" b="0" i="0" dirty="0">
                          <a:solidFill>
                            <a:srgbClr val="000000"/>
                          </a:solidFill>
                          <a:latin typeface="Arial" panose="020B0604020202020204" pitchFamily="34" charset="0"/>
                        </a:rPr>
                        <a:t>.</a:t>
                      </a:r>
                      <a:r>
                        <a:rPr lang="en-US" sz="1800" b="0" i="0" dirty="0" err="1">
                          <a:solidFill>
                            <a:srgbClr val="000000"/>
                          </a:solidFill>
                          <a:latin typeface="Arial" panose="020B0604020202020204" pitchFamily="34" charset="0"/>
                        </a:rPr>
                        <a:t>xlsx</a:t>
                      </a:r>
                      <a:endParaRPr lang="en-US" sz="1800" b="0" i="0" dirty="0">
                        <a:solidFill>
                          <a:srgbClr val="000000"/>
                        </a:solidFill>
                        <a:latin typeface="Arial" panose="020B0604020202020204" pitchFamily="34" charset="0"/>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tc>
                  <a:txBody>
                    <a:bodyPr/>
                    <a:lstStyle/>
                    <a:p>
                      <a:pPr algn="l"/>
                      <a:r>
                        <a:rPr lang="en-US" sz="1800" b="0" i="0" dirty="0">
                          <a:solidFill>
                            <a:srgbClr val="000000"/>
                          </a:solidFill>
                          <a:latin typeface="Arial" panose="020B0604020202020204" pitchFamily="34" charset="0"/>
                        </a:rPr>
                        <a:t>.</a:t>
                      </a:r>
                      <a:r>
                        <a:rPr lang="en-US" sz="1800" b="0" i="0" dirty="0" err="1">
                          <a:solidFill>
                            <a:srgbClr val="000000"/>
                          </a:solidFill>
                          <a:latin typeface="Arial" panose="020B0604020202020204" pitchFamily="34" charset="0"/>
                        </a:rPr>
                        <a:t>xls</a:t>
                      </a:r>
                      <a:endParaRPr lang="en-US" sz="1800" b="0" i="0" dirty="0">
                        <a:solidFill>
                          <a:srgbClr val="000000"/>
                        </a:solidFill>
                        <a:latin typeface="Arial" panose="020B0604020202020204" pitchFamily="34" charset="0"/>
                      </a:endParaRPr>
                    </a:p>
                    <a:p>
                      <a:pPr algn="l"/>
                      <a:r>
                        <a:rPr lang="en-US" sz="1800" b="0" i="0" dirty="0">
                          <a:solidFill>
                            <a:srgbClr val="000000"/>
                          </a:solidFill>
                          <a:latin typeface="Arial" panose="020B0604020202020204" pitchFamily="34" charset="0"/>
                        </a:rPr>
                        <a:t>.</a:t>
                      </a:r>
                      <a:r>
                        <a:rPr lang="en-US" sz="1800" b="0" i="0" dirty="0" err="1">
                          <a:solidFill>
                            <a:srgbClr val="000000"/>
                          </a:solidFill>
                          <a:latin typeface="Arial" panose="020B0604020202020204" pitchFamily="34" charset="0"/>
                        </a:rPr>
                        <a:t>xlsx</a:t>
                      </a:r>
                      <a:endParaRPr lang="en-US" sz="1800" b="0" i="0" dirty="0">
                        <a:solidFill>
                          <a:srgbClr val="000000"/>
                        </a:solidFill>
                        <a:latin typeface="Arial" panose="020B0604020202020204" pitchFamily="34" charset="0"/>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tc>
                  <a:txBody>
                    <a:bodyPr/>
                    <a:lstStyle/>
                    <a:p>
                      <a:pPr algn="l"/>
                      <a:endParaRPr lang="en-US" sz="1800" b="0" i="0" dirty="0">
                        <a:solidFill>
                          <a:srgbClr val="000000"/>
                        </a:solidFill>
                        <a:latin typeface="Arial" panose="020B0604020202020204" pitchFamily="34" charset="0"/>
                      </a:endParaRPr>
                    </a:p>
                    <a:p>
                      <a:pPr algn="l"/>
                      <a:r>
                        <a:rPr lang="en-US" sz="1800" b="0" i="0" dirty="0">
                          <a:solidFill>
                            <a:srgbClr val="000000"/>
                          </a:solidFill>
                          <a:latin typeface="Arial" panose="020B0604020202020204" pitchFamily="34" charset="0"/>
                        </a:rPr>
                        <a:t>.</a:t>
                      </a:r>
                      <a:r>
                        <a:rPr lang="en-US" sz="1800" b="0" i="0" dirty="0" err="1">
                          <a:solidFill>
                            <a:srgbClr val="000000"/>
                          </a:solidFill>
                          <a:latin typeface="Arial" panose="020B0604020202020204" pitchFamily="34" charset="0"/>
                        </a:rPr>
                        <a:t>xlsx</a:t>
                      </a:r>
                      <a:endParaRPr lang="en-US" sz="1800" b="0" i="0" dirty="0">
                        <a:solidFill>
                          <a:srgbClr val="000000"/>
                        </a:solidFill>
                        <a:latin typeface="Arial" panose="020B0604020202020204" pitchFamily="34" charset="0"/>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extLst>
                  <a:ext uri="{0D108BD9-81ED-4DB2-BD59-A6C34878D82A}">
                    <a16:rowId xmlns:a16="http://schemas.microsoft.com/office/drawing/2014/main" val="10004"/>
                  </a:ext>
                </a:extLst>
              </a:tr>
              <a:tr h="684455">
                <a:tc>
                  <a:txBody>
                    <a:bodyPr/>
                    <a:lstStyle/>
                    <a:p>
                      <a:pPr algn="l"/>
                      <a:r>
                        <a:rPr lang="en-US" sz="1800" b="1" i="0" baseline="0" dirty="0">
                          <a:solidFill>
                            <a:srgbClr val="FFFFFF"/>
                          </a:solidFill>
                          <a:latin typeface="Arial" panose="020B0604020202020204" pitchFamily="34" charset="0"/>
                        </a:rPr>
                        <a:t>Options</a:t>
                      </a:r>
                      <a:endParaRPr lang="en-US" sz="1800" b="1" i="0" dirty="0">
                        <a:solidFill>
                          <a:srgbClr val="FFFFFF"/>
                        </a:solidFill>
                        <a:latin typeface="Arial" panose="020B0604020202020204" pitchFamily="34"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l"/>
                      <a:r>
                        <a:rPr lang="en-US" sz="1800" b="0" i="0" dirty="0">
                          <a:solidFill>
                            <a:srgbClr val="000000"/>
                          </a:solidFill>
                          <a:latin typeface="Arial" panose="020B0604020202020204" pitchFamily="34" charset="0"/>
                        </a:rPr>
                        <a:t>Yes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l"/>
                      <a:r>
                        <a:rPr lang="en-US" sz="1800" b="0" i="0" dirty="0">
                          <a:solidFill>
                            <a:srgbClr val="000000"/>
                          </a:solidFill>
                          <a:latin typeface="Arial" panose="020B0604020202020204" pitchFamily="34" charset="0"/>
                        </a:rPr>
                        <a:t> Yes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l"/>
                      <a:r>
                        <a:rPr lang="en-US" sz="1800" b="0" i="0" dirty="0">
                          <a:solidFill>
                            <a:srgbClr val="000000"/>
                          </a:solidFill>
                          <a:latin typeface="Arial" panose="020B0604020202020204" pitchFamily="34" charset="0"/>
                        </a:rPr>
                        <a:t> Limited</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479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Engine</a:t>
            </a:r>
          </a:p>
        </p:txBody>
      </p:sp>
      <p:sp>
        <p:nvSpPr>
          <p:cNvPr id="3" name="Content Placeholder 2"/>
          <p:cNvSpPr>
            <a:spLocks noGrp="1"/>
          </p:cNvSpPr>
          <p:nvPr>
            <p:ph idx="1"/>
          </p:nvPr>
        </p:nvSpPr>
        <p:spPr>
          <a:xfrm>
            <a:off x="685800" y="1078992"/>
            <a:ext cx="7848600" cy="5169408"/>
          </a:xfrm>
        </p:spPr>
        <p:txBody>
          <a:bodyPr/>
          <a:lstStyle/>
          <a:p>
            <a:pPr lvl="1"/>
            <a:endParaRPr lang="en-US" dirty="0"/>
          </a:p>
          <a:p>
            <a:pPr lvl="1"/>
            <a:endParaRPr lang="en-US" dirty="0"/>
          </a:p>
          <a:p>
            <a:pPr lvl="1"/>
            <a:r>
              <a:rPr lang="en-US" dirty="0"/>
              <a:t>The engine name is optional if an Excel extension </a:t>
            </a:r>
            <a:br>
              <a:rPr lang="en-US" dirty="0"/>
            </a:br>
            <a:r>
              <a:rPr lang="en-US" dirty="0"/>
              <a:t>is specified.</a:t>
            </a:r>
          </a:p>
          <a:p>
            <a:pPr lvl="1"/>
            <a:r>
              <a:rPr lang="en-US" dirty="0"/>
              <a:t>SAS must be located on Windows. </a:t>
            </a:r>
          </a:p>
          <a:p>
            <a:pPr lvl="1"/>
            <a:r>
              <a:rPr lang="en-US" dirty="0"/>
              <a:t>The EXCEL engine is used when the </a:t>
            </a:r>
            <a:r>
              <a:rPr lang="en-US" dirty="0" err="1"/>
              <a:t>bitness</a:t>
            </a:r>
            <a:r>
              <a:rPr lang="en-US" dirty="0"/>
              <a:t> of SAS matches the </a:t>
            </a:r>
            <a:r>
              <a:rPr lang="en-US" dirty="0" err="1"/>
              <a:t>bitness</a:t>
            </a:r>
            <a:r>
              <a:rPr lang="en-US" dirty="0"/>
              <a:t> of Excel.</a:t>
            </a:r>
          </a:p>
          <a:p>
            <a:pPr lvl="1"/>
            <a:r>
              <a:rPr lang="en-US" dirty="0"/>
              <a:t>This engine uses Microsoft ACE engine (Excel 2007 or later).</a:t>
            </a:r>
          </a:p>
          <a:p>
            <a:pPr lvl="1"/>
            <a:r>
              <a:rPr lang="en-US" dirty="0"/>
              <a:t>It reads .</a:t>
            </a:r>
            <a:r>
              <a:rPr lang="en-US" dirty="0" err="1"/>
              <a:t>xls</a:t>
            </a:r>
            <a:r>
              <a:rPr lang="en-US" dirty="0"/>
              <a:t> and .</a:t>
            </a:r>
            <a:r>
              <a:rPr lang="en-US" dirty="0" err="1"/>
              <a:t>xlsx</a:t>
            </a:r>
            <a:r>
              <a:rPr lang="en-US" dirty="0"/>
              <a:t> file formats.</a:t>
            </a:r>
          </a:p>
          <a:p>
            <a:pPr lvl="1"/>
            <a:r>
              <a:rPr lang="en-US" b="1" dirty="0">
                <a:solidFill>
                  <a:srgbClr val="FF0000"/>
                </a:solidFill>
              </a:rPr>
              <a:t>It allows numerous LIBNAME and data set options.</a:t>
            </a:r>
          </a:p>
        </p:txBody>
      </p:sp>
      <p:sp>
        <p:nvSpPr>
          <p:cNvPr id="4" name="Text Box 6"/>
          <p:cNvSpPr txBox="1">
            <a:spLocks noChangeArrowheads="1"/>
          </p:cNvSpPr>
          <p:nvPr>
            <p:custDataLst>
              <p:tags r:id="rId1"/>
            </p:custDataLst>
          </p:nvPr>
        </p:nvSpPr>
        <p:spPr bwMode="auto">
          <a:xfrm>
            <a:off x="685800" y="1078992"/>
            <a:ext cx="7040880" cy="615553"/>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sz="2000" b="1" dirty="0">
                <a:solidFill>
                  <a:srgbClr val="000000"/>
                </a:solidFill>
              </a:rPr>
              <a:t>LIBNAME</a:t>
            </a:r>
            <a:r>
              <a:rPr lang="en-US" sz="2000" dirty="0">
                <a:solidFill>
                  <a:srgbClr val="000000"/>
                </a:solidFill>
              </a:rPr>
              <a:t> </a:t>
            </a:r>
            <a:r>
              <a:rPr lang="en-US" sz="2000" i="1" dirty="0" err="1">
                <a:solidFill>
                  <a:srgbClr val="000000"/>
                </a:solidFill>
              </a:rPr>
              <a:t>libref</a:t>
            </a:r>
            <a:r>
              <a:rPr lang="en-US" sz="2000" i="1" dirty="0">
                <a:solidFill>
                  <a:srgbClr val="000000"/>
                </a:solidFill>
              </a:rPr>
              <a:t> &lt;</a:t>
            </a:r>
            <a:r>
              <a:rPr lang="en-US" sz="2000" b="1" dirty="0">
                <a:solidFill>
                  <a:srgbClr val="000000"/>
                </a:solidFill>
              </a:rPr>
              <a:t>EXCEL</a:t>
            </a:r>
            <a:r>
              <a:rPr lang="en-US" sz="2000" dirty="0">
                <a:solidFill>
                  <a:srgbClr val="000000"/>
                </a:solidFill>
              </a:rPr>
              <a:t>&gt;</a:t>
            </a:r>
            <a:r>
              <a:rPr lang="en-US" sz="2000" i="1" dirty="0">
                <a:solidFill>
                  <a:srgbClr val="000000"/>
                </a:solidFill>
              </a:rPr>
              <a:t> </a:t>
            </a:r>
            <a:r>
              <a:rPr lang="en-US" sz="2000" b="1" dirty="0">
                <a:solidFill>
                  <a:srgbClr val="000000"/>
                </a:solidFill>
              </a:rPr>
              <a:t>"</a:t>
            </a:r>
            <a:r>
              <a:rPr lang="en-US" sz="2000" i="1" dirty="0">
                <a:solidFill>
                  <a:srgbClr val="000000"/>
                </a:solidFill>
              </a:rPr>
              <a:t>workbook-</a:t>
            </a:r>
            <a:r>
              <a:rPr lang="en-US" sz="2000" i="1" dirty="0" err="1">
                <a:solidFill>
                  <a:srgbClr val="000000"/>
                </a:solidFill>
              </a:rPr>
              <a:t>name.ext</a:t>
            </a:r>
            <a:r>
              <a:rPr lang="en-US" sz="2000" b="1" dirty="0">
                <a:solidFill>
                  <a:srgbClr val="000000"/>
                </a:solidFill>
              </a:rPr>
              <a:t>"</a:t>
            </a:r>
            <a:r>
              <a:rPr lang="en-US" sz="2000" dirty="0">
                <a:solidFill>
                  <a:srgbClr val="000000"/>
                </a:solidFill>
              </a:rPr>
              <a:t> &lt;</a:t>
            </a:r>
            <a:r>
              <a:rPr lang="en-US" sz="2000" i="1" dirty="0">
                <a:solidFill>
                  <a:srgbClr val="000000"/>
                </a:solidFill>
              </a:rPr>
              <a:t>options</a:t>
            </a:r>
            <a:r>
              <a:rPr lang="en-US" sz="2000" dirty="0">
                <a:solidFill>
                  <a:srgbClr val="000000"/>
                </a:solidFill>
              </a:rPr>
              <a:t>&gt;</a:t>
            </a:r>
            <a:r>
              <a:rPr lang="en-US" sz="2000" b="1" dirty="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3235650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PCFILES Engine</a:t>
            </a:r>
          </a:p>
        </p:txBody>
      </p:sp>
      <p:sp>
        <p:nvSpPr>
          <p:cNvPr id="3" name="Content Placeholder 2"/>
          <p:cNvSpPr>
            <a:spLocks noGrp="1"/>
          </p:cNvSpPr>
          <p:nvPr>
            <p:ph idx="1"/>
          </p:nvPr>
        </p:nvSpPr>
        <p:spPr>
          <a:xfrm>
            <a:off x="685800" y="1078992"/>
            <a:ext cx="7848600" cy="5398008"/>
          </a:xfrm>
        </p:spPr>
        <p:txBody>
          <a:bodyPr/>
          <a:lstStyle/>
          <a:p>
            <a:pPr lvl="1"/>
            <a:endParaRPr lang="en-US" dirty="0"/>
          </a:p>
          <a:p>
            <a:pPr lvl="1"/>
            <a:endParaRPr lang="en-US" dirty="0"/>
          </a:p>
          <a:p>
            <a:pPr lvl="1"/>
            <a:endParaRPr lang="en-US" sz="1400" dirty="0"/>
          </a:p>
          <a:p>
            <a:pPr lvl="1"/>
            <a:r>
              <a:rPr lang="en-US" dirty="0"/>
              <a:t>SAS can be located on Windows, Linux, or UNIX.</a:t>
            </a:r>
          </a:p>
          <a:p>
            <a:pPr lvl="1"/>
            <a:r>
              <a:rPr lang="en-US" dirty="0"/>
              <a:t>The PCFILES engine is used with any </a:t>
            </a:r>
            <a:r>
              <a:rPr lang="en-US" dirty="0" err="1"/>
              <a:t>bitness</a:t>
            </a:r>
            <a:r>
              <a:rPr lang="en-US" dirty="0"/>
              <a:t> combination.</a:t>
            </a:r>
          </a:p>
          <a:p>
            <a:pPr lvl="1"/>
            <a:r>
              <a:rPr lang="en-US" b="1" dirty="0">
                <a:solidFill>
                  <a:srgbClr val="FF0000"/>
                </a:solidFill>
              </a:rPr>
              <a:t>This engine requires SERVER= when Linux or UNIX SAS is used.</a:t>
            </a:r>
          </a:p>
          <a:p>
            <a:pPr lvl="1"/>
            <a:r>
              <a:rPr lang="en-US" dirty="0"/>
              <a:t>It uses the Microsoft ACE engine (Excel 2007 or later).</a:t>
            </a:r>
          </a:p>
          <a:p>
            <a:pPr lvl="1"/>
            <a:r>
              <a:rPr lang="en-US" dirty="0"/>
              <a:t>The engine requires the SAS PC Files Server (Windows) in order to connect to the Excel file.</a:t>
            </a:r>
          </a:p>
          <a:p>
            <a:pPr lvl="1"/>
            <a:r>
              <a:rPr lang="en-US" b="1" dirty="0">
                <a:solidFill>
                  <a:srgbClr val="FF0000"/>
                </a:solidFill>
              </a:rPr>
              <a:t>It reads .</a:t>
            </a:r>
            <a:r>
              <a:rPr lang="en-US" b="1" dirty="0" err="1">
                <a:solidFill>
                  <a:srgbClr val="FF0000"/>
                </a:solidFill>
              </a:rPr>
              <a:t>xls</a:t>
            </a:r>
            <a:r>
              <a:rPr lang="en-US" b="1" dirty="0">
                <a:solidFill>
                  <a:srgbClr val="FF0000"/>
                </a:solidFill>
              </a:rPr>
              <a:t> and .</a:t>
            </a:r>
            <a:r>
              <a:rPr lang="en-US" b="1" dirty="0" err="1">
                <a:solidFill>
                  <a:srgbClr val="FF0000"/>
                </a:solidFill>
              </a:rPr>
              <a:t>xlsx</a:t>
            </a:r>
            <a:r>
              <a:rPr lang="en-US" b="1" dirty="0">
                <a:solidFill>
                  <a:srgbClr val="FF0000"/>
                </a:solidFill>
              </a:rPr>
              <a:t> file formats.</a:t>
            </a:r>
          </a:p>
          <a:p>
            <a:pPr lvl="1"/>
            <a:r>
              <a:rPr lang="en-US" b="1" dirty="0">
                <a:solidFill>
                  <a:srgbClr val="FF0000"/>
                </a:solidFill>
              </a:rPr>
              <a:t>It allows numerous LIBNAME and data set options.</a:t>
            </a:r>
          </a:p>
        </p:txBody>
      </p:sp>
      <p:sp>
        <p:nvSpPr>
          <p:cNvPr id="4" name="Text Box 6"/>
          <p:cNvSpPr txBox="1">
            <a:spLocks noChangeArrowheads="1"/>
          </p:cNvSpPr>
          <p:nvPr>
            <p:custDataLst>
              <p:tags r:id="rId1"/>
            </p:custDataLst>
          </p:nvPr>
        </p:nvSpPr>
        <p:spPr bwMode="auto">
          <a:xfrm>
            <a:off x="685800" y="1078992"/>
            <a:ext cx="6494150" cy="92333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sz="2000" b="1" dirty="0">
                <a:solidFill>
                  <a:srgbClr val="000000"/>
                </a:solidFill>
              </a:rPr>
              <a:t>LIBNAME</a:t>
            </a:r>
            <a:r>
              <a:rPr lang="en-US" sz="2000" dirty="0">
                <a:solidFill>
                  <a:srgbClr val="000000"/>
                </a:solidFill>
              </a:rPr>
              <a:t> </a:t>
            </a:r>
            <a:r>
              <a:rPr lang="en-US" sz="2000" i="1" dirty="0" err="1">
                <a:solidFill>
                  <a:srgbClr val="000000"/>
                </a:solidFill>
              </a:rPr>
              <a:t>libref</a:t>
            </a:r>
            <a:r>
              <a:rPr lang="en-US" sz="2000" i="1" dirty="0">
                <a:solidFill>
                  <a:srgbClr val="000000"/>
                </a:solidFill>
              </a:rPr>
              <a:t> </a:t>
            </a:r>
            <a:r>
              <a:rPr lang="en-US" sz="2000" b="1" dirty="0">
                <a:solidFill>
                  <a:srgbClr val="000000"/>
                </a:solidFill>
              </a:rPr>
              <a:t>PCFILES</a:t>
            </a:r>
            <a:r>
              <a:rPr lang="en-US" sz="2000" i="1" dirty="0">
                <a:solidFill>
                  <a:srgbClr val="000000"/>
                </a:solidFill>
              </a:rPr>
              <a:t> </a:t>
            </a:r>
            <a:r>
              <a:rPr lang="en-US" sz="2000" b="1" dirty="0">
                <a:solidFill>
                  <a:srgbClr val="000000"/>
                </a:solidFill>
              </a:rPr>
              <a:t>PATH="</a:t>
            </a:r>
            <a:r>
              <a:rPr lang="en-US" sz="2000" i="1" dirty="0">
                <a:solidFill>
                  <a:srgbClr val="000000"/>
                </a:solidFill>
              </a:rPr>
              <a:t>workbook-</a:t>
            </a:r>
            <a:r>
              <a:rPr lang="en-US" sz="2000" i="1" dirty="0" err="1">
                <a:solidFill>
                  <a:srgbClr val="000000"/>
                </a:solidFill>
              </a:rPr>
              <a:t>name.ext</a:t>
            </a:r>
            <a:r>
              <a:rPr lang="en-US" sz="2000" b="1" dirty="0">
                <a:solidFill>
                  <a:srgbClr val="000000"/>
                </a:solidFill>
              </a:rPr>
              <a:t>"</a:t>
            </a:r>
            <a:endParaRPr lang="en-US" sz="2000" dirty="0">
              <a:solidFill>
                <a:srgbClr val="000000"/>
              </a:solidFill>
            </a:endParaRPr>
          </a:p>
          <a:p>
            <a:pPr>
              <a:defRPr/>
            </a:pPr>
            <a:r>
              <a:rPr lang="en-US" sz="2000" dirty="0">
                <a:solidFill>
                  <a:srgbClr val="000000"/>
                </a:solidFill>
              </a:rPr>
              <a:t>                 &lt;</a:t>
            </a:r>
            <a:r>
              <a:rPr lang="en-US" sz="2000" b="1" dirty="0">
                <a:solidFill>
                  <a:srgbClr val="000000"/>
                </a:solidFill>
              </a:rPr>
              <a:t>SERVER=</a:t>
            </a:r>
            <a:r>
              <a:rPr lang="en-US" sz="2000" i="1" dirty="0">
                <a:solidFill>
                  <a:srgbClr val="000000"/>
                </a:solidFill>
              </a:rPr>
              <a:t>Windows server</a:t>
            </a:r>
            <a:r>
              <a:rPr lang="en-US" sz="2000" dirty="0">
                <a:solidFill>
                  <a:srgbClr val="000000"/>
                </a:solidFill>
              </a:rPr>
              <a:t>&gt;</a:t>
            </a:r>
            <a:r>
              <a:rPr lang="en-US" sz="2000" b="1" dirty="0">
                <a:solidFill>
                  <a:srgbClr val="000000"/>
                </a:solidFill>
              </a:rPr>
              <a:t> </a:t>
            </a:r>
            <a:r>
              <a:rPr lang="en-US" sz="2000" dirty="0">
                <a:solidFill>
                  <a:srgbClr val="000000"/>
                </a:solidFill>
              </a:rPr>
              <a:t>&lt;</a:t>
            </a:r>
            <a:r>
              <a:rPr lang="en-US" sz="2000" i="1" dirty="0">
                <a:solidFill>
                  <a:srgbClr val="000000"/>
                </a:solidFill>
              </a:rPr>
              <a:t>options</a:t>
            </a:r>
            <a:r>
              <a:rPr lang="en-US" sz="2000" dirty="0">
                <a:solidFill>
                  <a:srgbClr val="000000"/>
                </a:solidFill>
              </a:rPr>
              <a:t>&gt;</a:t>
            </a:r>
            <a:r>
              <a:rPr lang="en-US" sz="2000" b="1" dirty="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123270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XLSX Engine</a:t>
            </a:r>
          </a:p>
        </p:txBody>
      </p:sp>
      <p:sp>
        <p:nvSpPr>
          <p:cNvPr id="3" name="Content Placeholder 2"/>
          <p:cNvSpPr>
            <a:spLocks noGrp="1"/>
          </p:cNvSpPr>
          <p:nvPr>
            <p:ph idx="1"/>
          </p:nvPr>
        </p:nvSpPr>
        <p:spPr>
          <a:xfrm>
            <a:off x="685800" y="1078992"/>
            <a:ext cx="7848600" cy="5321808"/>
          </a:xfrm>
        </p:spPr>
        <p:txBody>
          <a:bodyPr/>
          <a:lstStyle/>
          <a:p>
            <a:pPr lvl="1"/>
            <a:endParaRPr lang="en-US" dirty="0"/>
          </a:p>
          <a:p>
            <a:pPr lvl="1"/>
            <a:endParaRPr lang="en-US" dirty="0"/>
          </a:p>
          <a:p>
            <a:pPr lvl="1"/>
            <a:r>
              <a:rPr lang="en-US" dirty="0"/>
              <a:t>The XLSX engine requires SAS 9.4M2 or later.</a:t>
            </a:r>
          </a:p>
          <a:p>
            <a:pPr lvl="1"/>
            <a:r>
              <a:rPr lang="en-US" dirty="0"/>
              <a:t>SAS can be located on Windows, Linux, or UNIX.</a:t>
            </a:r>
          </a:p>
          <a:p>
            <a:pPr lvl="1"/>
            <a:r>
              <a:rPr lang="en-US" dirty="0"/>
              <a:t>This engine is used with any </a:t>
            </a:r>
            <a:r>
              <a:rPr lang="en-US" dirty="0" err="1"/>
              <a:t>bitness</a:t>
            </a:r>
            <a:r>
              <a:rPr lang="en-US" dirty="0"/>
              <a:t> combination.</a:t>
            </a:r>
          </a:p>
          <a:p>
            <a:pPr lvl="1"/>
            <a:r>
              <a:rPr lang="en-US" b="1" dirty="0">
                <a:solidFill>
                  <a:srgbClr val="FF0000"/>
                </a:solidFill>
              </a:rPr>
              <a:t>It accesses the Excel file directly without using the Microsoft ACE engine.</a:t>
            </a:r>
          </a:p>
          <a:p>
            <a:pPr lvl="1"/>
            <a:r>
              <a:rPr lang="en-US" dirty="0"/>
              <a:t>The Excel file must be accessible to Linux or UNIX when you use SAS that is not on Windows.</a:t>
            </a:r>
          </a:p>
          <a:p>
            <a:pPr lvl="1"/>
            <a:r>
              <a:rPr lang="en-US" dirty="0"/>
              <a:t>The engine reads only .</a:t>
            </a:r>
            <a:r>
              <a:rPr lang="en-US" dirty="0" err="1"/>
              <a:t>xlsx</a:t>
            </a:r>
            <a:r>
              <a:rPr lang="en-US" dirty="0"/>
              <a:t> file formats (Excel 2007 or later).</a:t>
            </a:r>
          </a:p>
          <a:p>
            <a:pPr lvl="1"/>
            <a:r>
              <a:rPr lang="en-US" b="1" dirty="0">
                <a:solidFill>
                  <a:srgbClr val="FF0000"/>
                </a:solidFill>
              </a:rPr>
              <a:t>It can read more than 255 columns.</a:t>
            </a:r>
          </a:p>
          <a:p>
            <a:pPr lvl="1"/>
            <a:r>
              <a:rPr lang="en-US" b="1" dirty="0">
                <a:solidFill>
                  <a:srgbClr val="FF0000"/>
                </a:solidFill>
              </a:rPr>
              <a:t>It allows limited LIBNAME options.</a:t>
            </a:r>
          </a:p>
        </p:txBody>
      </p:sp>
      <p:sp>
        <p:nvSpPr>
          <p:cNvPr id="4" name="Text Box 6"/>
          <p:cNvSpPr txBox="1">
            <a:spLocks noChangeArrowheads="1"/>
          </p:cNvSpPr>
          <p:nvPr>
            <p:custDataLst>
              <p:tags r:id="rId1"/>
            </p:custDataLst>
          </p:nvPr>
        </p:nvSpPr>
        <p:spPr bwMode="auto">
          <a:xfrm>
            <a:off x="685800" y="1078992"/>
            <a:ext cx="7040880" cy="615553"/>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sz="2000" b="1" dirty="0">
                <a:solidFill>
                  <a:srgbClr val="000000"/>
                </a:solidFill>
              </a:rPr>
              <a:t>LIBNAME</a:t>
            </a:r>
            <a:r>
              <a:rPr lang="en-US" sz="2000" dirty="0">
                <a:solidFill>
                  <a:srgbClr val="000000"/>
                </a:solidFill>
              </a:rPr>
              <a:t> </a:t>
            </a:r>
            <a:r>
              <a:rPr lang="en-US" sz="2000" i="1" dirty="0" err="1">
                <a:solidFill>
                  <a:srgbClr val="000000"/>
                </a:solidFill>
              </a:rPr>
              <a:t>libref</a:t>
            </a:r>
            <a:r>
              <a:rPr lang="en-US" sz="2000" i="1" dirty="0">
                <a:solidFill>
                  <a:srgbClr val="000000"/>
                </a:solidFill>
              </a:rPr>
              <a:t> </a:t>
            </a:r>
            <a:r>
              <a:rPr lang="en-US" sz="2000" b="1" dirty="0">
                <a:solidFill>
                  <a:srgbClr val="000000"/>
                </a:solidFill>
              </a:rPr>
              <a:t>XLSX</a:t>
            </a:r>
            <a:r>
              <a:rPr lang="en-US" sz="2000" i="1" dirty="0">
                <a:solidFill>
                  <a:srgbClr val="000000"/>
                </a:solidFill>
              </a:rPr>
              <a:t> </a:t>
            </a:r>
            <a:r>
              <a:rPr lang="en-US" sz="2000" b="1" dirty="0">
                <a:solidFill>
                  <a:srgbClr val="000000"/>
                </a:solidFill>
              </a:rPr>
              <a:t>"</a:t>
            </a:r>
            <a:r>
              <a:rPr lang="en-US" sz="2000" i="1" dirty="0">
                <a:solidFill>
                  <a:srgbClr val="000000"/>
                </a:solidFill>
              </a:rPr>
              <a:t>workbook-name.xlsx</a:t>
            </a:r>
            <a:r>
              <a:rPr lang="en-US" sz="2000" b="1" dirty="0">
                <a:solidFill>
                  <a:srgbClr val="000000"/>
                </a:solidFill>
              </a:rPr>
              <a:t>"</a:t>
            </a:r>
            <a:r>
              <a:rPr lang="en-US" sz="2000" dirty="0">
                <a:solidFill>
                  <a:srgbClr val="000000"/>
                </a:solidFill>
              </a:rPr>
              <a:t> &lt;</a:t>
            </a:r>
            <a:r>
              <a:rPr lang="en-US" sz="2000" i="1" dirty="0">
                <a:solidFill>
                  <a:srgbClr val="000000"/>
                </a:solidFill>
              </a:rPr>
              <a:t>options</a:t>
            </a:r>
            <a:r>
              <a:rPr lang="en-US" sz="2000" dirty="0">
                <a:solidFill>
                  <a:srgbClr val="000000"/>
                </a:solidFill>
              </a:rPr>
              <a:t>&gt;</a:t>
            </a:r>
            <a:r>
              <a:rPr lang="en-US" sz="2000" b="1" dirty="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15594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4" name="Content Placeholder 3"/>
          <p:cNvSpPr>
            <a:spLocks noGrp="1"/>
          </p:cNvSpPr>
          <p:nvPr>
            <p:ph idx="1"/>
          </p:nvPr>
        </p:nvSpPr>
        <p:spPr>
          <a:xfrm>
            <a:off x="685800" y="1078992"/>
            <a:ext cx="7848600" cy="5626608"/>
          </a:xfrm>
        </p:spPr>
        <p:txBody>
          <a:bodyPr/>
          <a:lstStyle/>
          <a:p>
            <a:r>
              <a:rPr lang="en-US" dirty="0"/>
              <a:t>For more information about the LIBNAME engines </a:t>
            </a:r>
            <a:br>
              <a:rPr lang="en-US" dirty="0"/>
            </a:br>
            <a:r>
              <a:rPr lang="en-US" dirty="0"/>
              <a:t>and PC Files Server, refer to the documentation.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hlinkClick r:id="" action="ppaction://noaction"/>
            </a:endParaRPr>
          </a:p>
          <a:p>
            <a:r>
              <a:rPr lang="en-US" dirty="0">
                <a:hlinkClick r:id="" action="ppaction://noaction"/>
              </a:rPr>
              <a:t>http</a:t>
            </a:r>
            <a:r>
              <a:rPr lang="en-US" dirty="0">
                <a:hlinkClick r:id="rId3"/>
              </a:rPr>
              <a:t>://support.sas.com/documentation/onlinedoc/access/</a:t>
            </a:r>
            <a:endParaRPr lang="en-US" dirty="0"/>
          </a:p>
        </p:txBody>
      </p:sp>
      <p:pic>
        <p:nvPicPr>
          <p:cNvPr id="5" name="Picture 4"/>
          <p:cNvPicPr>
            <a:picLocks noChangeAspect="1"/>
          </p:cNvPicPr>
          <p:nvPr/>
        </p:nvPicPr>
        <p:blipFill>
          <a:blip r:embed="rId4"/>
          <a:stretch>
            <a:fillRect/>
          </a:stretch>
        </p:blipFill>
        <p:spPr>
          <a:xfrm>
            <a:off x="1219200" y="1940476"/>
            <a:ext cx="3073027" cy="4087796"/>
          </a:xfrm>
          <a:prstGeom prst="rect">
            <a:avLst/>
          </a:prstGeom>
        </p:spPr>
      </p:pic>
      <p:pic>
        <p:nvPicPr>
          <p:cNvPr id="7" name="Picture 6"/>
          <p:cNvPicPr>
            <a:picLocks noChangeAspect="1"/>
          </p:cNvPicPr>
          <p:nvPr/>
        </p:nvPicPr>
        <p:blipFill>
          <a:blip r:embed="rId5"/>
          <a:stretch>
            <a:fillRect/>
          </a:stretch>
        </p:blipFill>
        <p:spPr>
          <a:xfrm>
            <a:off x="4779248" y="1940522"/>
            <a:ext cx="3062235" cy="4087750"/>
          </a:xfrm>
          <a:prstGeom prst="rect">
            <a:avLst/>
          </a:prstGeom>
        </p:spPr>
      </p:pic>
    </p:spTree>
    <p:extLst>
      <p:ext uri="{BB962C8B-B14F-4D97-AF65-F5344CB8AC3E}">
        <p14:creationId xmlns:p14="http://schemas.microsoft.com/office/powerpoint/2010/main" val="381154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Library</a:t>
            </a:r>
          </a:p>
        </p:txBody>
      </p:sp>
      <p:sp>
        <p:nvSpPr>
          <p:cNvPr id="3" name="Content Placeholder 2"/>
          <p:cNvSpPr>
            <a:spLocks noGrp="1"/>
          </p:cNvSpPr>
          <p:nvPr>
            <p:ph idx="1"/>
          </p:nvPr>
        </p:nvSpPr>
        <p:spPr>
          <a:xfrm>
            <a:off x="685800" y="1078992"/>
            <a:ext cx="7848600" cy="5169408"/>
          </a:xfrm>
        </p:spPr>
        <p:txBody>
          <a:bodyPr/>
          <a:lstStyle/>
          <a:p>
            <a:r>
              <a:rPr lang="en-US" dirty="0"/>
              <a:t>Regardless of the LIBNAME engine that is used, you can use the CONTENTS procedure to explore the library.</a:t>
            </a:r>
          </a:p>
          <a:p>
            <a:endParaRPr lang="en-US" dirty="0"/>
          </a:p>
          <a:p>
            <a:endParaRPr lang="en-US" dirty="0"/>
          </a:p>
          <a:p>
            <a:endParaRPr lang="en-US" dirty="0"/>
          </a:p>
          <a:p>
            <a:endParaRPr lang="en-US" dirty="0"/>
          </a:p>
          <a:p>
            <a:endParaRPr lang="en-US" dirty="0"/>
          </a:p>
          <a:p>
            <a:endParaRPr lang="en-US" dirty="0"/>
          </a:p>
          <a:p>
            <a:pPr lvl="1"/>
            <a:r>
              <a:rPr lang="en-US" dirty="0"/>
              <a:t>When SAS has a </a:t>
            </a:r>
            <a:r>
              <a:rPr lang="en-US" dirty="0" err="1"/>
              <a:t>libref</a:t>
            </a:r>
            <a:r>
              <a:rPr lang="en-US" dirty="0"/>
              <a:t> that is assigned to an Excel workbook, the workbook cannot be opened in Excel.</a:t>
            </a:r>
          </a:p>
          <a:p>
            <a:pPr lvl="1"/>
            <a:r>
              <a:rPr lang="en-US" dirty="0"/>
              <a:t>To disassociate the </a:t>
            </a:r>
            <a:r>
              <a:rPr lang="en-US" dirty="0" err="1"/>
              <a:t>libref</a:t>
            </a:r>
            <a:r>
              <a:rPr lang="en-US" dirty="0"/>
              <a:t>, use a LIBNAME statement with the CLEAR option.</a:t>
            </a:r>
          </a:p>
        </p:txBody>
      </p:sp>
      <p:sp>
        <p:nvSpPr>
          <p:cNvPr id="4" name="Rectangle 4"/>
          <p:cNvSpPr>
            <a:spLocks noChangeArrowheads="1"/>
          </p:cNvSpPr>
          <p:nvPr/>
        </p:nvSpPr>
        <p:spPr bwMode="auto">
          <a:xfrm>
            <a:off x="551232" y="2006978"/>
            <a:ext cx="8046720" cy="2193934"/>
          </a:xfrm>
          <a:prstGeom prst="rect">
            <a:avLst/>
          </a:prstGeom>
          <a:solidFill>
            <a:srgbClr val="FFFFFF"/>
          </a:solidFill>
          <a:ln w="38100" cmpd="sng">
            <a:solidFill>
              <a:schemeClr val="tx2"/>
            </a:solidFill>
            <a:miter lim="800000"/>
            <a:headEnd type="none" w="med" len="lg"/>
            <a:tailEnd type="none" w="med" len="lg"/>
          </a:ln>
        </p:spPr>
        <p:txBody>
          <a:bodyPr wrap="none" lIns="88900" tIns="88900" rIns="0" bIns="88900">
            <a:spAutoFit/>
          </a:bodyPr>
          <a:lstStyle/>
          <a:p>
            <a:pPr>
              <a:lnSpc>
                <a:spcPct val="85000"/>
              </a:lnSpc>
            </a:pPr>
            <a:r>
              <a:rPr lang="en-US" sz="2200" b="1" dirty="0">
                <a:solidFill>
                  <a:srgbClr val="000000"/>
                </a:solidFill>
                <a:latin typeface="Courier New"/>
              </a:rPr>
              <a:t>options </a:t>
            </a:r>
            <a:r>
              <a:rPr lang="en-US" sz="2200" b="1" dirty="0" err="1">
                <a:solidFill>
                  <a:srgbClr val="000000"/>
                </a:solidFill>
                <a:latin typeface="Courier New"/>
              </a:rPr>
              <a:t>validvarname</a:t>
            </a:r>
            <a:r>
              <a:rPr lang="en-US" sz="2200" b="1" dirty="0">
                <a:solidFill>
                  <a:srgbClr val="000000"/>
                </a:solidFill>
                <a:latin typeface="Courier New"/>
              </a:rPr>
              <a:t>=v7;</a:t>
            </a:r>
          </a:p>
          <a:p>
            <a:pPr>
              <a:lnSpc>
                <a:spcPct val="85000"/>
              </a:lnSpc>
            </a:pPr>
            <a:r>
              <a:rPr lang="en-US" sz="2200" b="1" dirty="0">
                <a:solidFill>
                  <a:srgbClr val="000000"/>
                </a:solidFill>
                <a:latin typeface="Courier New"/>
              </a:rPr>
              <a:t>libname</a:t>
            </a:r>
            <a:r>
              <a:rPr lang="en-US" sz="2200" b="1" dirty="0">
                <a:latin typeface="Courier New"/>
              </a:rPr>
              <a:t> </a:t>
            </a:r>
            <a:r>
              <a:rPr lang="en-US" sz="2200" b="1" dirty="0" err="1">
                <a:solidFill>
                  <a:srgbClr val="000000"/>
                </a:solidFill>
                <a:latin typeface="Courier New"/>
              </a:rPr>
              <a:t>orionx</a:t>
            </a:r>
            <a:r>
              <a:rPr lang="en-US" sz="2200" b="1" dirty="0">
                <a:solidFill>
                  <a:srgbClr val="000000"/>
                </a:solidFill>
                <a:latin typeface="Courier New"/>
              </a:rPr>
              <a:t> </a:t>
            </a:r>
            <a:r>
              <a:rPr lang="en-US" sz="2200" b="1" dirty="0" err="1">
                <a:solidFill>
                  <a:srgbClr val="000000"/>
                </a:solidFill>
                <a:latin typeface="Courier New"/>
              </a:rPr>
              <a:t>pcfiles</a:t>
            </a:r>
            <a:r>
              <a:rPr lang="en-US" sz="2200" b="1" dirty="0">
                <a:solidFill>
                  <a:srgbClr val="000000"/>
                </a:solidFill>
                <a:latin typeface="Courier New"/>
              </a:rPr>
              <a:t> path=</a:t>
            </a:r>
            <a:r>
              <a:rPr lang="en-US" sz="2200" b="1" dirty="0">
                <a:latin typeface="Courier New"/>
              </a:rPr>
              <a:t>"&amp;path\sales.xlsx";</a:t>
            </a:r>
          </a:p>
          <a:p>
            <a:pPr>
              <a:lnSpc>
                <a:spcPct val="85000"/>
              </a:lnSpc>
            </a:pPr>
            <a:endParaRPr lang="en-US" sz="2200" b="1" dirty="0">
              <a:latin typeface="Courier New"/>
            </a:endParaRPr>
          </a:p>
          <a:p>
            <a:pPr>
              <a:lnSpc>
                <a:spcPct val="85000"/>
              </a:lnSpc>
            </a:pPr>
            <a:r>
              <a:rPr lang="en-US" sz="2200" b="1" dirty="0" err="1">
                <a:latin typeface="Courier New"/>
              </a:rPr>
              <a:t>proc</a:t>
            </a:r>
            <a:r>
              <a:rPr lang="en-US" sz="2200" b="1" dirty="0">
                <a:latin typeface="Courier New"/>
              </a:rPr>
              <a:t> contents data=</a:t>
            </a:r>
            <a:r>
              <a:rPr lang="en-US" sz="2200" b="1" dirty="0" err="1">
                <a:latin typeface="Courier New"/>
              </a:rPr>
              <a:t>orionx</a:t>
            </a:r>
            <a:r>
              <a:rPr lang="en-US" sz="2200" b="1" dirty="0">
                <a:latin typeface="Courier New"/>
              </a:rPr>
              <a:t>._all_;</a:t>
            </a:r>
          </a:p>
          <a:p>
            <a:pPr>
              <a:lnSpc>
                <a:spcPct val="85000"/>
              </a:lnSpc>
            </a:pPr>
            <a:r>
              <a:rPr lang="en-US" sz="2200" b="1" dirty="0">
                <a:latin typeface="Courier New"/>
              </a:rPr>
              <a:t>run;</a:t>
            </a:r>
          </a:p>
          <a:p>
            <a:pPr>
              <a:lnSpc>
                <a:spcPct val="85000"/>
              </a:lnSpc>
            </a:pPr>
            <a:endParaRPr lang="en-US" sz="2200" b="1" dirty="0">
              <a:latin typeface="Courier New"/>
            </a:endParaRPr>
          </a:p>
          <a:p>
            <a:pPr>
              <a:lnSpc>
                <a:spcPct val="85000"/>
              </a:lnSpc>
            </a:pPr>
            <a:r>
              <a:rPr lang="en-US" sz="2200" b="1" dirty="0" err="1">
                <a:latin typeface="Courier New"/>
              </a:rPr>
              <a:t>libname</a:t>
            </a:r>
            <a:r>
              <a:rPr lang="en-US" sz="2200" b="1" dirty="0">
                <a:latin typeface="Courier New"/>
              </a:rPr>
              <a:t> </a:t>
            </a:r>
            <a:r>
              <a:rPr lang="en-US" sz="2200" b="1" dirty="0" err="1">
                <a:latin typeface="Courier New"/>
              </a:rPr>
              <a:t>orionx</a:t>
            </a:r>
            <a:r>
              <a:rPr lang="en-US" sz="2200" b="1" dirty="0">
                <a:latin typeface="Courier New"/>
              </a:rPr>
              <a:t> clear;</a:t>
            </a:r>
          </a:p>
        </p:txBody>
      </p:sp>
      <p:sp>
        <p:nvSpPr>
          <p:cNvPr id="7" name="Program Name"/>
          <p:cNvSpPr txBox="1"/>
          <p:nvPr/>
        </p:nvSpPr>
        <p:spPr bwMode="auto">
          <a:xfrm>
            <a:off x="7806052" y="6078379"/>
            <a:ext cx="1128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p107d01a</a:t>
            </a:r>
          </a:p>
          <a:p>
            <a:pPr algn="r"/>
            <a:r>
              <a:rPr lang="en-US" sz="1600" b="1" dirty="0"/>
              <a:t>p107d01b</a:t>
            </a:r>
          </a:p>
        </p:txBody>
      </p:sp>
    </p:spTree>
    <p:extLst>
      <p:ext uri="{BB962C8B-B14F-4D97-AF65-F5344CB8AC3E}">
        <p14:creationId xmlns:p14="http://schemas.microsoft.com/office/powerpoint/2010/main" val="86255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Library</a:t>
            </a:r>
          </a:p>
        </p:txBody>
      </p:sp>
      <p:sp>
        <p:nvSpPr>
          <p:cNvPr id="3" name="Content Placeholder 2"/>
          <p:cNvSpPr>
            <a:spLocks noGrp="1"/>
          </p:cNvSpPr>
          <p:nvPr>
            <p:ph idx="1"/>
          </p:nvPr>
        </p:nvSpPr>
        <p:spPr/>
        <p:txBody>
          <a:bodyPr/>
          <a:lstStyle/>
          <a:p>
            <a:r>
              <a:rPr lang="en-US" dirty="0"/>
              <a:t>Partial PROC CONTENTS Output</a:t>
            </a:r>
          </a:p>
          <a:p>
            <a:endParaRPr lang="en-US" dirty="0"/>
          </a:p>
          <a:p>
            <a:endParaRPr lang="en-US" dirty="0"/>
          </a:p>
          <a:p>
            <a:endParaRPr lang="en-US" dirty="0"/>
          </a:p>
          <a:p>
            <a:endParaRPr lang="en-US" dirty="0"/>
          </a:p>
          <a:p>
            <a:endParaRPr lang="en-US" dirty="0"/>
          </a:p>
          <a:p>
            <a:endParaRPr lang="en-US" dirty="0"/>
          </a:p>
          <a:p>
            <a:endParaRPr lang="en-US" dirty="0"/>
          </a:p>
          <a:p>
            <a:pPr marL="457200" indent="-457200"/>
            <a:r>
              <a:rPr lang="en-US" b="1" dirty="0">
                <a:sym typeface="Wingdings" panose="05000000000000000000" pitchFamily="2" charset="2"/>
              </a:rPr>
              <a:t></a:t>
            </a:r>
            <a:r>
              <a:rPr lang="en-US" dirty="0">
                <a:sym typeface="Wingdings" panose="05000000000000000000" pitchFamily="2" charset="2"/>
              </a:rPr>
              <a:t>	</a:t>
            </a:r>
            <a:r>
              <a:rPr lang="en-US" dirty="0"/>
              <a:t>For the EXCEL and PCFILES engines, worksheet names end with a dollar sign. </a:t>
            </a:r>
          </a:p>
          <a:p>
            <a:endParaRPr lang="en-US" dirty="0"/>
          </a:p>
        </p:txBody>
      </p:sp>
      <p:sp>
        <p:nvSpPr>
          <p:cNvPr id="6" name="TextBox 5"/>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4" name="TextBox 3"/>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9" name="Rectangle 8"/>
          <p:cNvSpPr/>
          <p:nvPr/>
        </p:nvSpPr>
        <p:spPr>
          <a:xfrm>
            <a:off x="685799" y="1737360"/>
            <a:ext cx="7772400" cy="2395528"/>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panose="020B0609020202020204" pitchFamily="49" charset="0"/>
              </a:rPr>
              <a:t>                   The CONTENTS Procedure</a:t>
            </a:r>
          </a:p>
          <a:p>
            <a:endParaRPr lang="en-US" sz="1600" b="1" dirty="0">
              <a:solidFill>
                <a:srgbClr val="000000"/>
              </a:solidFill>
              <a:latin typeface="SAS Monospace" panose="020B0609020202020204" pitchFamily="49" charset="0"/>
            </a:endParaRP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DBMS</a:t>
            </a:r>
          </a:p>
          <a:p>
            <a:r>
              <a:rPr lang="en-US" sz="1600" b="1" dirty="0">
                <a:solidFill>
                  <a:srgbClr val="000000"/>
                </a:solidFill>
                <a:latin typeface="SAS Monospace" panose="020B0609020202020204" pitchFamily="49" charset="0"/>
              </a:rPr>
              <a:t>                                Member  </a:t>
            </a:r>
            <a:r>
              <a:rPr lang="en-US" sz="1600" b="1" dirty="0" err="1">
                <a:solidFill>
                  <a:srgbClr val="000000"/>
                </a:solidFill>
                <a:latin typeface="SAS Monospace" panose="020B0609020202020204" pitchFamily="49" charset="0"/>
              </a:rPr>
              <a:t>Member</a:t>
            </a:r>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  Name           Type    </a:t>
            </a:r>
            <a:r>
              <a:rPr lang="en-US" sz="1600" b="1" dirty="0" err="1">
                <a:solidFill>
                  <a:srgbClr val="000000"/>
                </a:solidFill>
                <a:latin typeface="SAS Monospace" panose="020B0609020202020204" pitchFamily="49" charset="0"/>
              </a:rPr>
              <a:t>Type</a:t>
            </a:r>
            <a:endParaRPr lang="en-US" sz="1600" b="1" dirty="0">
              <a:solidFill>
                <a:srgbClr val="000000"/>
              </a:solidFill>
              <a:latin typeface="SAS Monospace" panose="020B0609020202020204" pitchFamily="49" charset="0"/>
            </a:endParaRP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1  Australia$     DATA    TABLE</a:t>
            </a:r>
          </a:p>
          <a:p>
            <a:r>
              <a:rPr lang="en-US" sz="1600" b="1" dirty="0">
                <a:solidFill>
                  <a:srgbClr val="000000"/>
                </a:solidFill>
                <a:latin typeface="SAS Monospace" panose="020B0609020202020204" pitchFamily="49" charset="0"/>
              </a:rPr>
              <a:t>              2  </a:t>
            </a:r>
            <a:r>
              <a:rPr lang="en-US" sz="1600" b="1" dirty="0" err="1">
                <a:solidFill>
                  <a:srgbClr val="000000"/>
                </a:solidFill>
                <a:latin typeface="SAS Monospace" panose="020B0609020202020204" pitchFamily="49" charset="0"/>
              </a:rPr>
              <a:t>UnitedStates</a:t>
            </a:r>
            <a:r>
              <a:rPr lang="en-US" sz="1600" b="1" dirty="0">
                <a:solidFill>
                  <a:srgbClr val="000000"/>
                </a:solidFill>
                <a:latin typeface="SAS Monospace" panose="020B0609020202020204" pitchFamily="49" charset="0"/>
              </a:rPr>
              <a:t>$  DATA    TABLE</a:t>
            </a:r>
          </a:p>
        </p:txBody>
      </p:sp>
      <p:sp>
        <p:nvSpPr>
          <p:cNvPr id="8" name="TextBox 7"/>
          <p:cNvSpPr txBox="1"/>
          <p:nvPr/>
        </p:nvSpPr>
        <p:spPr bwMode="auto">
          <a:xfrm>
            <a:off x="6701033" y="1152451"/>
            <a:ext cx="1920240" cy="1188720"/>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dirty="0">
                <a:solidFill>
                  <a:srgbClr val="000000"/>
                </a:solidFill>
              </a:rPr>
              <a:t>EXCEL and</a:t>
            </a:r>
            <a:br>
              <a:rPr lang="en-US" dirty="0">
                <a:solidFill>
                  <a:srgbClr val="000000"/>
                </a:solidFill>
              </a:rPr>
            </a:br>
            <a:r>
              <a:rPr lang="en-US" dirty="0">
                <a:solidFill>
                  <a:srgbClr val="000000"/>
                </a:solidFill>
              </a:rPr>
              <a:t>PCFILES</a:t>
            </a:r>
            <a:br>
              <a:rPr lang="en-US" dirty="0">
                <a:solidFill>
                  <a:srgbClr val="000000"/>
                </a:solidFill>
              </a:rPr>
            </a:br>
            <a:r>
              <a:rPr lang="en-US" dirty="0">
                <a:solidFill>
                  <a:srgbClr val="000000"/>
                </a:solidFill>
              </a:rPr>
              <a:t>engines</a:t>
            </a:r>
          </a:p>
        </p:txBody>
      </p:sp>
      <p:sp>
        <p:nvSpPr>
          <p:cNvPr id="10" name="Program Name"/>
          <p:cNvSpPr txBox="1"/>
          <p:nvPr/>
        </p:nvSpPr>
        <p:spPr bwMode="auto">
          <a:xfrm>
            <a:off x="7817337" y="6324600"/>
            <a:ext cx="11176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p107d01a</a:t>
            </a:r>
          </a:p>
        </p:txBody>
      </p:sp>
    </p:spTree>
    <p:extLst>
      <p:ext uri="{BB962C8B-B14F-4D97-AF65-F5344CB8AC3E}">
        <p14:creationId xmlns:p14="http://schemas.microsoft.com/office/powerpoint/2010/main" val="221085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Organizer"/>
          <p:cNvSpPr>
            <a:spLocks noGrp="1"/>
          </p:cNvSpPr>
          <p:nvPr>
            <p:ph type="title" idx="4294967295"/>
          </p:nvPr>
        </p:nvSpPr>
        <p:spPr>
          <a:xfrm>
            <a:off x="957263" y="457200"/>
            <a:ext cx="8186737" cy="679450"/>
          </a:xfrm>
          <a:prstGeom prst="rect">
            <a:avLst/>
          </a:prstGeom>
        </p:spPr>
        <p:txBody>
          <a:bodyPr/>
          <a:lstStyle/>
          <a:p>
            <a:pPr eaLnBrk="1" hangingPunct="1"/>
            <a:r>
              <a:rPr lang="en-US" altLang="en-US" dirty="0">
                <a:solidFill>
                  <a:srgbClr val="0070C0"/>
                </a:solidFill>
              </a:rPr>
              <a:t>Chapter 7: Reading Spreadsheet and Database Data</a:t>
            </a:r>
            <a:endParaRPr lang="en-US" altLang="en-US" dirty="0"/>
          </a:p>
        </p:txBody>
      </p:sp>
      <p:graphicFrame>
        <p:nvGraphicFramePr>
          <p:cNvPr id="7" name="Group Organizer"/>
          <p:cNvGraphicFramePr>
            <a:graphicFrameLocks noGrp="1"/>
          </p:cNvGraphicFramePr>
          <p:nvPr>
            <p:extLst>
              <p:ext uri="{D42A27DB-BD31-4B8C-83A1-F6EECF244321}">
                <p14:modId xmlns:p14="http://schemas.microsoft.com/office/powerpoint/2010/main" val="2997048232"/>
              </p:ext>
            </p:extLst>
          </p:nvPr>
        </p:nvGraphicFramePr>
        <p:xfrm>
          <a:off x="1371600" y="1690688"/>
          <a:ext cx="6399213" cy="4330700"/>
        </p:xfrm>
        <a:graphic>
          <a:graphicData uri="http://schemas.openxmlformats.org/drawingml/2006/table">
            <a:tbl>
              <a:tblPr/>
              <a:tblGrid>
                <a:gridCol w="6399213">
                  <a:extLst>
                    <a:ext uri="{9D8B030D-6E8A-4147-A177-3AD203B41FA5}">
                      <a16:colId xmlns:a16="http://schemas.microsoft.com/office/drawing/2014/main" val="20000"/>
                    </a:ext>
                  </a:extLst>
                </a:gridCol>
              </a:tblGrid>
              <a:tr h="2173368">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7.1 Reading Spreadsheet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5733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7.2 Reading Database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51669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Library</a:t>
            </a:r>
          </a:p>
        </p:txBody>
      </p:sp>
      <p:sp>
        <p:nvSpPr>
          <p:cNvPr id="3" name="Content Placeholder 2"/>
          <p:cNvSpPr>
            <a:spLocks noGrp="1"/>
          </p:cNvSpPr>
          <p:nvPr>
            <p:ph idx="1"/>
          </p:nvPr>
        </p:nvSpPr>
        <p:spPr/>
        <p:txBody>
          <a:bodyPr/>
          <a:lstStyle/>
          <a:p>
            <a:r>
              <a:rPr lang="en-US" dirty="0"/>
              <a:t>Partial PROC CONTENTS Output</a:t>
            </a:r>
          </a:p>
          <a:p>
            <a:endParaRPr lang="en-US" dirty="0"/>
          </a:p>
          <a:p>
            <a:endParaRPr lang="en-US" dirty="0"/>
          </a:p>
          <a:p>
            <a:endParaRPr lang="en-US" dirty="0"/>
          </a:p>
          <a:p>
            <a:endParaRPr lang="en-US" dirty="0"/>
          </a:p>
          <a:p>
            <a:endParaRPr lang="en-US" dirty="0"/>
          </a:p>
          <a:p>
            <a:endParaRPr lang="en-US" dirty="0"/>
          </a:p>
          <a:p>
            <a:endParaRPr lang="en-US" dirty="0"/>
          </a:p>
          <a:p>
            <a:pPr marL="457200" indent="-457200"/>
            <a:r>
              <a:rPr lang="en-US" b="1" dirty="0">
                <a:sym typeface="Wingdings" panose="05000000000000000000" pitchFamily="2" charset="2"/>
              </a:rPr>
              <a:t>	</a:t>
            </a:r>
            <a:r>
              <a:rPr lang="en-US" dirty="0"/>
              <a:t>For the XLSX engine, worksheet names do </a:t>
            </a:r>
            <a:r>
              <a:rPr lang="en-US" b="1" i="1" dirty="0"/>
              <a:t>not</a:t>
            </a:r>
            <a:r>
              <a:rPr lang="en-US" dirty="0"/>
              <a:t> end with a dollar sign.</a:t>
            </a:r>
          </a:p>
        </p:txBody>
      </p:sp>
      <p:sp>
        <p:nvSpPr>
          <p:cNvPr id="6" name="TextBox 5"/>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4" name="TextBox 3"/>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9" name="Rectangle 8"/>
          <p:cNvSpPr/>
          <p:nvPr/>
        </p:nvSpPr>
        <p:spPr>
          <a:xfrm>
            <a:off x="685799" y="1737360"/>
            <a:ext cx="7772400" cy="2149306"/>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panose="020B0609020202020204" pitchFamily="49" charset="0"/>
              </a:rPr>
              <a:t>                   The CONTENTS Procedure</a:t>
            </a:r>
          </a:p>
          <a:p>
            <a:endParaRPr lang="en-US" sz="1600" b="1" dirty="0">
              <a:solidFill>
                <a:srgbClr val="000000"/>
              </a:solidFill>
              <a:latin typeface="SAS Monospace" panose="020B0609020202020204" pitchFamily="49" charset="0"/>
            </a:endParaRP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Member</a:t>
            </a:r>
          </a:p>
          <a:p>
            <a:r>
              <a:rPr lang="en-US" sz="1600" b="1" dirty="0">
                <a:solidFill>
                  <a:srgbClr val="000000"/>
                </a:solidFill>
                <a:latin typeface="SAS Monospace" panose="020B0609020202020204" pitchFamily="49" charset="0"/>
              </a:rPr>
              <a:t>                  #  Name          Type</a:t>
            </a: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1  AUSTRALIA     DATA</a:t>
            </a:r>
          </a:p>
          <a:p>
            <a:r>
              <a:rPr lang="en-US" sz="1600" b="1" dirty="0">
                <a:solidFill>
                  <a:srgbClr val="000000"/>
                </a:solidFill>
                <a:latin typeface="SAS Monospace" panose="020B0609020202020204" pitchFamily="49" charset="0"/>
              </a:rPr>
              <a:t>                  2  UNITEDSTATES  DATA</a:t>
            </a:r>
          </a:p>
        </p:txBody>
      </p:sp>
      <p:sp>
        <p:nvSpPr>
          <p:cNvPr id="8" name="TextBox 7"/>
          <p:cNvSpPr txBox="1"/>
          <p:nvPr/>
        </p:nvSpPr>
        <p:spPr bwMode="auto">
          <a:xfrm>
            <a:off x="6701033" y="1152451"/>
            <a:ext cx="1920240" cy="1188720"/>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ctr" anchorCtr="0">
            <a:noAutofit/>
          </a:bodyPr>
          <a:lstStyle/>
          <a:p>
            <a:pPr algn="ctr"/>
            <a:r>
              <a:rPr lang="en-US" dirty="0">
                <a:solidFill>
                  <a:srgbClr val="000000"/>
                </a:solidFill>
              </a:rPr>
              <a:t>XLSX </a:t>
            </a:r>
          </a:p>
          <a:p>
            <a:pPr algn="ctr"/>
            <a:r>
              <a:rPr lang="en-US" dirty="0">
                <a:solidFill>
                  <a:srgbClr val="000000"/>
                </a:solidFill>
              </a:rPr>
              <a:t>engine</a:t>
            </a:r>
          </a:p>
        </p:txBody>
      </p:sp>
      <p:sp>
        <p:nvSpPr>
          <p:cNvPr id="10" name="Program Name"/>
          <p:cNvSpPr txBox="1"/>
          <p:nvPr/>
        </p:nvSpPr>
        <p:spPr bwMode="auto">
          <a:xfrm>
            <a:off x="7806052" y="6078379"/>
            <a:ext cx="1128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endParaRPr lang="en-US" sz="1600" b="1" dirty="0"/>
          </a:p>
          <a:p>
            <a:pPr algn="r"/>
            <a:r>
              <a:rPr lang="en-US" sz="1600" b="1" dirty="0"/>
              <a:t>p107d01b</a:t>
            </a:r>
          </a:p>
        </p:txBody>
      </p:sp>
    </p:spTree>
    <p:extLst>
      <p:ext uri="{BB962C8B-B14F-4D97-AF65-F5344CB8AC3E}">
        <p14:creationId xmlns:p14="http://schemas.microsoft.com/office/powerpoint/2010/main" val="2650085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Library</a:t>
            </a:r>
          </a:p>
        </p:txBody>
      </p:sp>
      <p:sp>
        <p:nvSpPr>
          <p:cNvPr id="3" name="Content Placeholder 2"/>
          <p:cNvSpPr>
            <a:spLocks noGrp="1"/>
          </p:cNvSpPr>
          <p:nvPr>
            <p:ph idx="1"/>
          </p:nvPr>
        </p:nvSpPr>
        <p:spPr>
          <a:xfrm>
            <a:off x="685800" y="1078992"/>
            <a:ext cx="7848600" cy="4712208"/>
          </a:xfrm>
        </p:spPr>
        <p:txBody>
          <a:bodyPr/>
          <a:lstStyle/>
          <a:p>
            <a:r>
              <a:rPr lang="en-US" dirty="0"/>
              <a:t>Additional PROC CONTENTS Output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57200" indent="-457200"/>
            <a:r>
              <a:rPr lang="en-US" b="1" dirty="0">
                <a:sym typeface="Wingdings" panose="05000000000000000000" pitchFamily="2" charset="2"/>
              </a:rPr>
              <a:t></a:t>
            </a:r>
            <a:r>
              <a:rPr lang="en-US" dirty="0">
                <a:sym typeface="Wingdings" panose="05000000000000000000" pitchFamily="2" charset="2"/>
              </a:rPr>
              <a:t>	Each engine supplies formats and labels for the Excel data.</a:t>
            </a:r>
            <a:endParaRPr lang="en-US" dirty="0"/>
          </a:p>
        </p:txBody>
      </p:sp>
      <p:sp>
        <p:nvSpPr>
          <p:cNvPr id="9" name="Rectangle 8"/>
          <p:cNvSpPr/>
          <p:nvPr/>
        </p:nvSpPr>
        <p:spPr>
          <a:xfrm>
            <a:off x="685800" y="1609030"/>
            <a:ext cx="7772400" cy="2887970"/>
          </a:xfrm>
          <a:prstGeom prst="rect">
            <a:avLst/>
          </a:prstGeom>
          <a:solidFill>
            <a:srgbClr val="FFFFFF"/>
          </a:solidFill>
          <a:ln w="38100" cmpd="sng">
            <a:solidFill>
              <a:schemeClr val="tx2"/>
            </a:solidFill>
          </a:ln>
        </p:spPr>
        <p:txBody>
          <a:bodyPr wrap="square" lIns="88900" tIns="88900" rIns="0" bIns="88900">
            <a:spAutoFit/>
          </a:bodyPr>
          <a:lstStyle/>
          <a:p>
            <a:r>
              <a:rPr lang="en-US" sz="1600" b="1" dirty="0">
                <a:solidFill>
                  <a:srgbClr val="000000"/>
                </a:solidFill>
                <a:latin typeface="SAS Monospace" panose="020B0609020202020204" pitchFamily="49" charset="0"/>
              </a:rPr>
              <a:t> #   Variable      Type   Len   Format   </a:t>
            </a:r>
            <a:r>
              <a:rPr lang="en-US" sz="1600" b="1" dirty="0" err="1">
                <a:solidFill>
                  <a:srgbClr val="000000"/>
                </a:solidFill>
                <a:latin typeface="SAS Monospace" panose="020B0609020202020204" pitchFamily="49" charset="0"/>
              </a:rPr>
              <a:t>Informat</a:t>
            </a:r>
            <a:r>
              <a:rPr lang="en-US" sz="1600" b="1" dirty="0">
                <a:solidFill>
                  <a:srgbClr val="000000"/>
                </a:solidFill>
                <a:latin typeface="SAS Monospace" panose="020B0609020202020204" pitchFamily="49" charset="0"/>
              </a:rPr>
              <a:t>   Label</a:t>
            </a: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8   </a:t>
            </a:r>
            <a:r>
              <a:rPr lang="en-US" sz="1600" b="1" dirty="0" err="1">
                <a:solidFill>
                  <a:srgbClr val="000000"/>
                </a:solidFill>
                <a:latin typeface="SAS Monospace" panose="020B0609020202020204" pitchFamily="49" charset="0"/>
              </a:rPr>
              <a:t>Birth_Date</a:t>
            </a:r>
            <a:r>
              <a:rPr lang="en-US" sz="1600" b="1" dirty="0">
                <a:solidFill>
                  <a:srgbClr val="000000"/>
                </a:solidFill>
                <a:latin typeface="SAS Monospace" panose="020B0609020202020204" pitchFamily="49" charset="0"/>
              </a:rPr>
              <a:t>    </a:t>
            </a:r>
            <a:r>
              <a:rPr lang="en-US" sz="1600" b="1" dirty="0" err="1">
                <a:solidFill>
                  <a:srgbClr val="000000"/>
                </a:solidFill>
                <a:latin typeface="SAS Monospace" panose="020B0609020202020204" pitchFamily="49" charset="0"/>
              </a:rPr>
              <a:t>Num</a:t>
            </a:r>
            <a:r>
              <a:rPr lang="en-US" sz="1600" b="1" dirty="0">
                <a:solidFill>
                  <a:srgbClr val="000000"/>
                </a:solidFill>
                <a:latin typeface="SAS Monospace" panose="020B0609020202020204" pitchFamily="49" charset="0"/>
              </a:rPr>
              <a:t>      8   DATE9.   DATE9.     Birth Date</a:t>
            </a:r>
          </a:p>
          <a:p>
            <a:r>
              <a:rPr lang="en-US" sz="1600" b="1" dirty="0">
                <a:solidFill>
                  <a:srgbClr val="000000"/>
                </a:solidFill>
                <a:latin typeface="SAS Monospace" panose="020B0609020202020204" pitchFamily="49" charset="0"/>
              </a:rPr>
              <a:t> 7   Country       Char     2   $2.      $2.        Country</a:t>
            </a:r>
          </a:p>
          <a:p>
            <a:r>
              <a:rPr lang="en-US" sz="1600" b="1" dirty="0">
                <a:solidFill>
                  <a:srgbClr val="000000"/>
                </a:solidFill>
                <a:latin typeface="SAS Monospace" panose="020B0609020202020204" pitchFamily="49" charset="0"/>
              </a:rPr>
              <a:t> 1   </a:t>
            </a:r>
            <a:r>
              <a:rPr lang="en-US" sz="1600" b="1" dirty="0" err="1">
                <a:solidFill>
                  <a:srgbClr val="000000"/>
                </a:solidFill>
                <a:latin typeface="SAS Monospace" panose="020B0609020202020204" pitchFamily="49" charset="0"/>
              </a:rPr>
              <a:t>Employee_ID</a:t>
            </a:r>
            <a:r>
              <a:rPr lang="en-US" sz="1600" b="1" dirty="0">
                <a:solidFill>
                  <a:srgbClr val="000000"/>
                </a:solidFill>
                <a:latin typeface="SAS Monospace" panose="020B0609020202020204" pitchFamily="49" charset="0"/>
              </a:rPr>
              <a:t>   </a:t>
            </a:r>
            <a:r>
              <a:rPr lang="en-US" sz="1600" b="1" dirty="0" err="1">
                <a:solidFill>
                  <a:srgbClr val="000000"/>
                </a:solidFill>
                <a:latin typeface="SAS Monospace" panose="020B0609020202020204" pitchFamily="49" charset="0"/>
              </a:rPr>
              <a:t>Num</a:t>
            </a:r>
            <a:r>
              <a:rPr lang="en-US" sz="1600" b="1" dirty="0">
                <a:solidFill>
                  <a:srgbClr val="000000"/>
                </a:solidFill>
                <a:latin typeface="SAS Monospace" panose="020B0609020202020204" pitchFamily="49" charset="0"/>
              </a:rPr>
              <a:t>      8                       Employee ID</a:t>
            </a:r>
          </a:p>
          <a:p>
            <a:r>
              <a:rPr lang="en-US" sz="1600" b="1" dirty="0">
                <a:solidFill>
                  <a:srgbClr val="000000"/>
                </a:solidFill>
                <a:latin typeface="SAS Monospace" panose="020B0609020202020204" pitchFamily="49" charset="0"/>
              </a:rPr>
              <a:t> 2   </a:t>
            </a:r>
            <a:r>
              <a:rPr lang="en-US" sz="1600" b="1" dirty="0" err="1">
                <a:solidFill>
                  <a:srgbClr val="000000"/>
                </a:solidFill>
                <a:latin typeface="SAS Monospace" panose="020B0609020202020204" pitchFamily="49" charset="0"/>
              </a:rPr>
              <a:t>First_Name</a:t>
            </a:r>
            <a:r>
              <a:rPr lang="en-US" sz="1600" b="1" dirty="0">
                <a:solidFill>
                  <a:srgbClr val="000000"/>
                </a:solidFill>
                <a:latin typeface="SAS Monospace" panose="020B0609020202020204" pitchFamily="49" charset="0"/>
              </a:rPr>
              <a:t>    Char    10   $10.     $10.       First Name</a:t>
            </a:r>
          </a:p>
          <a:p>
            <a:r>
              <a:rPr lang="en-US" sz="1600" b="1" dirty="0">
                <a:solidFill>
                  <a:srgbClr val="000000"/>
                </a:solidFill>
                <a:latin typeface="SAS Monospace" panose="020B0609020202020204" pitchFamily="49" charset="0"/>
              </a:rPr>
              <a:t> 4   Gender        Char     1   $1.      $1.        Gender</a:t>
            </a:r>
          </a:p>
          <a:p>
            <a:r>
              <a:rPr lang="en-US" sz="1600" b="1" dirty="0">
                <a:solidFill>
                  <a:srgbClr val="000000"/>
                </a:solidFill>
                <a:latin typeface="SAS Monospace" panose="020B0609020202020204" pitchFamily="49" charset="0"/>
              </a:rPr>
              <a:t> 9   </a:t>
            </a:r>
            <a:r>
              <a:rPr lang="en-US" sz="1600" b="1" dirty="0" err="1">
                <a:solidFill>
                  <a:srgbClr val="000000"/>
                </a:solidFill>
                <a:latin typeface="SAS Monospace" panose="020B0609020202020204" pitchFamily="49" charset="0"/>
              </a:rPr>
              <a:t>Hire_Date</a:t>
            </a:r>
            <a:r>
              <a:rPr lang="en-US" sz="1600" b="1" dirty="0">
                <a:solidFill>
                  <a:srgbClr val="000000"/>
                </a:solidFill>
                <a:latin typeface="SAS Monospace" panose="020B0609020202020204" pitchFamily="49" charset="0"/>
              </a:rPr>
              <a:t>     </a:t>
            </a:r>
            <a:r>
              <a:rPr lang="en-US" sz="1600" b="1" dirty="0" err="1">
                <a:solidFill>
                  <a:srgbClr val="000000"/>
                </a:solidFill>
                <a:latin typeface="SAS Monospace" panose="020B0609020202020204" pitchFamily="49" charset="0"/>
              </a:rPr>
              <a:t>Num</a:t>
            </a:r>
            <a:r>
              <a:rPr lang="en-US" sz="1600" b="1" dirty="0">
                <a:solidFill>
                  <a:srgbClr val="000000"/>
                </a:solidFill>
                <a:latin typeface="SAS Monospace" panose="020B0609020202020204" pitchFamily="49" charset="0"/>
              </a:rPr>
              <a:t>      8   DATE9.   DATE9.     Hire Date</a:t>
            </a:r>
          </a:p>
          <a:p>
            <a:r>
              <a:rPr lang="en-US" sz="1600" b="1" dirty="0">
                <a:solidFill>
                  <a:srgbClr val="000000"/>
                </a:solidFill>
                <a:latin typeface="SAS Monospace" panose="020B0609020202020204" pitchFamily="49" charset="0"/>
              </a:rPr>
              <a:t> 6   </a:t>
            </a:r>
            <a:r>
              <a:rPr lang="en-US" sz="1600" b="1" dirty="0" err="1">
                <a:solidFill>
                  <a:srgbClr val="000000"/>
                </a:solidFill>
                <a:latin typeface="SAS Monospace" panose="020B0609020202020204" pitchFamily="49" charset="0"/>
              </a:rPr>
              <a:t>Job_Title</a:t>
            </a:r>
            <a:r>
              <a:rPr lang="en-US" sz="1600" b="1" dirty="0">
                <a:solidFill>
                  <a:srgbClr val="000000"/>
                </a:solidFill>
                <a:latin typeface="SAS Monospace" panose="020B0609020202020204" pitchFamily="49" charset="0"/>
              </a:rPr>
              <a:t>     Char    14   $14.     $14.       Job Title</a:t>
            </a:r>
          </a:p>
          <a:p>
            <a:r>
              <a:rPr lang="en-US" sz="1600" b="1" dirty="0">
                <a:solidFill>
                  <a:srgbClr val="000000"/>
                </a:solidFill>
                <a:latin typeface="SAS Monospace" panose="020B0609020202020204" pitchFamily="49" charset="0"/>
              </a:rPr>
              <a:t> 3   </a:t>
            </a:r>
            <a:r>
              <a:rPr lang="en-US" sz="1600" b="1" dirty="0" err="1">
                <a:solidFill>
                  <a:srgbClr val="000000"/>
                </a:solidFill>
                <a:latin typeface="SAS Monospace" panose="020B0609020202020204" pitchFamily="49" charset="0"/>
              </a:rPr>
              <a:t>Last_Name</a:t>
            </a:r>
            <a:r>
              <a:rPr lang="en-US" sz="1600" b="1" dirty="0">
                <a:solidFill>
                  <a:srgbClr val="000000"/>
                </a:solidFill>
                <a:latin typeface="SAS Monospace" panose="020B0609020202020204" pitchFamily="49" charset="0"/>
              </a:rPr>
              <a:t>     Char    12   $12.     $12.       Last Name</a:t>
            </a:r>
          </a:p>
          <a:p>
            <a:r>
              <a:rPr lang="en-US" sz="1600" b="1" dirty="0">
                <a:solidFill>
                  <a:srgbClr val="000000"/>
                </a:solidFill>
                <a:latin typeface="SAS Monospace" panose="020B0609020202020204" pitchFamily="49" charset="0"/>
              </a:rPr>
              <a:t> 5   Salary        </a:t>
            </a:r>
            <a:r>
              <a:rPr lang="en-US" sz="1600" b="1" dirty="0" err="1">
                <a:solidFill>
                  <a:srgbClr val="000000"/>
                </a:solidFill>
                <a:latin typeface="SAS Monospace" panose="020B0609020202020204" pitchFamily="49" charset="0"/>
              </a:rPr>
              <a:t>Num</a:t>
            </a:r>
            <a:r>
              <a:rPr lang="en-US" sz="1600" b="1" dirty="0">
                <a:solidFill>
                  <a:srgbClr val="000000"/>
                </a:solidFill>
                <a:latin typeface="SAS Monospace" panose="020B0609020202020204" pitchFamily="49" charset="0"/>
              </a:rPr>
              <a:t>      8                       Salary</a:t>
            </a:r>
          </a:p>
        </p:txBody>
      </p:sp>
      <p:sp>
        <p:nvSpPr>
          <p:cNvPr id="5" name="TextBox 4"/>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4" name="Rounded Rectangle 3"/>
          <p:cNvSpPr/>
          <p:nvPr/>
        </p:nvSpPr>
        <p:spPr bwMode="auto">
          <a:xfrm>
            <a:off x="4485940" y="1662820"/>
            <a:ext cx="978946" cy="2769332"/>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
        <p:nvSpPr>
          <p:cNvPr id="7" name="Rounded Rectangle 6"/>
          <p:cNvSpPr/>
          <p:nvPr/>
        </p:nvSpPr>
        <p:spPr bwMode="auto">
          <a:xfrm>
            <a:off x="6920089" y="1653545"/>
            <a:ext cx="1505473" cy="2769332"/>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extLst>
      <p:ext uri="{BB962C8B-B14F-4D97-AF65-F5344CB8AC3E}">
        <p14:creationId xmlns:p14="http://schemas.microsoft.com/office/powerpoint/2010/main" val="380697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Name Literal</a:t>
            </a:r>
          </a:p>
        </p:txBody>
      </p:sp>
      <p:sp>
        <p:nvSpPr>
          <p:cNvPr id="3" name="Content Placeholder 2"/>
          <p:cNvSpPr>
            <a:spLocks noGrp="1"/>
          </p:cNvSpPr>
          <p:nvPr>
            <p:ph idx="1"/>
          </p:nvPr>
        </p:nvSpPr>
        <p:spPr>
          <a:xfrm>
            <a:off x="685800" y="1078992"/>
            <a:ext cx="7848600" cy="4483608"/>
          </a:xfrm>
        </p:spPr>
        <p:txBody>
          <a:bodyPr/>
          <a:lstStyle/>
          <a:p>
            <a:r>
              <a:rPr lang="en-US" dirty="0"/>
              <a:t>Because the EXCEL and PCFILES engines refer to worksheets with dollar signs at the end of the names, </a:t>
            </a:r>
            <a:br>
              <a:rPr lang="en-US" dirty="0"/>
            </a:br>
            <a:r>
              <a:rPr lang="en-US" dirty="0"/>
              <a:t>use a SAS name literal to permit the special character </a:t>
            </a:r>
            <a:br>
              <a:rPr lang="en-US" dirty="0"/>
            </a:br>
            <a:r>
              <a:rPr lang="en-US" dirty="0"/>
              <a:t>in the worksheet name.</a:t>
            </a:r>
          </a:p>
          <a:p>
            <a:endParaRPr lang="en-US" dirty="0"/>
          </a:p>
          <a:p>
            <a:endParaRPr lang="en-US" dirty="0"/>
          </a:p>
          <a:p>
            <a:endParaRPr lang="en-US" dirty="0"/>
          </a:p>
          <a:p>
            <a:endParaRPr lang="en-US" dirty="0"/>
          </a:p>
          <a:p>
            <a:r>
              <a:rPr lang="en-US" dirty="0"/>
              <a:t>The XLSX engine does not refer to worksheets with a dollar sign at the end of the name, so a SAS name literal </a:t>
            </a:r>
            <a:br>
              <a:rPr lang="en-US" dirty="0"/>
            </a:br>
            <a:r>
              <a:rPr lang="en-US" dirty="0"/>
              <a:t>is not needed.</a:t>
            </a:r>
          </a:p>
        </p:txBody>
      </p:sp>
      <p:sp>
        <p:nvSpPr>
          <p:cNvPr id="4" name="Rectangle 6"/>
          <p:cNvSpPr>
            <a:spLocks noChangeArrowheads="1"/>
          </p:cNvSpPr>
          <p:nvPr/>
        </p:nvSpPr>
        <p:spPr bwMode="auto">
          <a:xfrm>
            <a:off x="2025853" y="2785879"/>
            <a:ext cx="5070475" cy="430374"/>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a:lnSpc>
                <a:spcPct val="85000"/>
              </a:lnSpc>
            </a:pPr>
            <a:r>
              <a:rPr lang="en-US" b="1" dirty="0">
                <a:solidFill>
                  <a:srgbClr val="000000"/>
                </a:solidFill>
                <a:latin typeface="Courier New" pitchFamily="49" charset="0"/>
              </a:rPr>
              <a:t>orionx</a:t>
            </a:r>
            <a:r>
              <a:rPr lang="en-US" b="1" dirty="0">
                <a:latin typeface="Courier New" pitchFamily="49" charset="0"/>
              </a:rPr>
              <a:t>.'Australia$'n</a:t>
            </a:r>
          </a:p>
        </p:txBody>
      </p:sp>
      <p:sp>
        <p:nvSpPr>
          <p:cNvPr id="5" name="TextBox 4"/>
          <p:cNvSpPr txBox="1"/>
          <p:nvPr/>
        </p:nvSpPr>
        <p:spPr>
          <a:xfrm>
            <a:off x="3949424" y="3642980"/>
            <a:ext cx="2669088" cy="400110"/>
          </a:xfrm>
          <a:prstGeom prst="rect">
            <a:avLst/>
          </a:prstGeom>
          <a:solidFill>
            <a:srgbClr val="009900"/>
          </a:solidFill>
          <a:ln w="19050" cap="flat" cmpd="sng" algn="ctr">
            <a:solidFill>
              <a:schemeClr val="tx1"/>
            </a:solidFill>
            <a:prstDash val="solid"/>
            <a:round/>
            <a:headEnd type="none" w="med" len="med"/>
            <a:tailEnd type="none" w="med" len="med"/>
          </a:ln>
          <a:effectLst/>
        </p:spPr>
        <p:txBody>
          <a:bodyPr vert="horz" wrap="square" rtlCol="0">
            <a:spAutoFit/>
          </a:bodyPr>
          <a:lstStyle>
            <a:defPPr>
              <a:defRPr lang="en-US"/>
            </a:defPPr>
            <a:lvl1pPr algn="ctr">
              <a:defRPr>
                <a:solidFill>
                  <a:srgbClr val="F7FFFF"/>
                </a:solidFill>
              </a:defRPr>
            </a:lvl1pPr>
          </a:lstStyle>
          <a:p>
            <a:r>
              <a:rPr lang="en-US" sz="2000" b="1" dirty="0"/>
              <a:t>SAS name literal</a:t>
            </a:r>
          </a:p>
        </p:txBody>
      </p:sp>
      <p:sp>
        <p:nvSpPr>
          <p:cNvPr id="6" name="AutoShape 5"/>
          <p:cNvSpPr>
            <a:spLocks/>
          </p:cNvSpPr>
          <p:nvPr/>
        </p:nvSpPr>
        <p:spPr bwMode="auto">
          <a:xfrm rot="5400000">
            <a:off x="5043463" y="2119862"/>
            <a:ext cx="475263" cy="2468880"/>
          </a:xfrm>
          <a:prstGeom prst="rightBrace">
            <a:avLst>
              <a:gd name="adj1" fmla="val 27250"/>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7" name="Rectangle 6"/>
          <p:cNvSpPr>
            <a:spLocks noChangeArrowheads="1"/>
          </p:cNvSpPr>
          <p:nvPr/>
        </p:nvSpPr>
        <p:spPr bwMode="auto">
          <a:xfrm>
            <a:off x="2025853" y="5676983"/>
            <a:ext cx="5070475" cy="430374"/>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a:lnSpc>
                <a:spcPct val="85000"/>
              </a:lnSpc>
            </a:pPr>
            <a:r>
              <a:rPr lang="en-US" b="1" dirty="0" err="1">
                <a:solidFill>
                  <a:srgbClr val="000000"/>
                </a:solidFill>
                <a:latin typeface="Courier New" pitchFamily="49" charset="0"/>
              </a:rPr>
              <a:t>orionx</a:t>
            </a:r>
            <a:r>
              <a:rPr lang="en-US" b="1" dirty="0" err="1">
                <a:latin typeface="Courier New" pitchFamily="49" charset="0"/>
              </a:rPr>
              <a:t>.Australia</a:t>
            </a:r>
            <a:endParaRPr lang="en-US" b="1" dirty="0">
              <a:latin typeface="Courier New" pitchFamily="49" charset="0"/>
            </a:endParaRPr>
          </a:p>
        </p:txBody>
      </p:sp>
    </p:spTree>
    <p:extLst>
      <p:ext uri="{BB962C8B-B14F-4D97-AF65-F5344CB8AC3E}">
        <p14:creationId xmlns:p14="http://schemas.microsoft.com/office/powerpoint/2010/main" val="82223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Subsetting</a:t>
            </a:r>
            <a:r>
              <a:rPr lang="en-US" dirty="0"/>
              <a:t> a Worksheet</a:t>
            </a:r>
          </a:p>
        </p:txBody>
      </p:sp>
      <p:sp>
        <p:nvSpPr>
          <p:cNvPr id="3" name="Content Placeholder 2"/>
          <p:cNvSpPr>
            <a:spLocks noGrp="1"/>
          </p:cNvSpPr>
          <p:nvPr>
            <p:ph idx="1"/>
          </p:nvPr>
        </p:nvSpPr>
        <p:spPr>
          <a:xfrm>
            <a:off x="685799" y="1078992"/>
            <a:ext cx="8191834" cy="4267200"/>
          </a:xfrm>
        </p:spPr>
        <p:txBody>
          <a:bodyPr/>
          <a:lstStyle/>
          <a:p>
            <a:r>
              <a:rPr lang="en-US" dirty="0"/>
              <a:t>Regardless of the LIBNAME engine used, the PRINT procedure can be used to display a subset of the worksheet.</a:t>
            </a:r>
          </a:p>
          <a:p>
            <a:endParaRPr lang="en-US" dirty="0"/>
          </a:p>
        </p:txBody>
      </p:sp>
      <p:sp>
        <p:nvSpPr>
          <p:cNvPr id="4" name="Text Box 8"/>
          <p:cNvSpPr txBox="1">
            <a:spLocks noChangeArrowheads="1"/>
          </p:cNvSpPr>
          <p:nvPr/>
        </p:nvSpPr>
        <p:spPr bwMode="auto">
          <a:xfrm>
            <a:off x="7807570" y="6183403"/>
            <a:ext cx="1123705" cy="67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p107d02a</a:t>
            </a:r>
          </a:p>
          <a:p>
            <a:pPr algn="r"/>
            <a:r>
              <a:rPr lang="en-US" sz="1600" b="1" dirty="0"/>
              <a:t>p107d02b</a:t>
            </a:r>
          </a:p>
        </p:txBody>
      </p:sp>
      <p:sp>
        <p:nvSpPr>
          <p:cNvPr id="6" name="TextBox 5"/>
          <p:cNvSpPr txBox="1"/>
          <p:nvPr/>
        </p:nvSpPr>
        <p:spPr bwMode="auto">
          <a:xfrm>
            <a:off x="1753059" y="3310464"/>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8" name="TextBox 7"/>
          <p:cNvSpPr txBox="1"/>
          <p:nvPr/>
        </p:nvSpPr>
        <p:spPr bwMode="auto">
          <a:xfrm>
            <a:off x="1753059" y="3310464"/>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9" name="Rectangle 8"/>
          <p:cNvSpPr/>
          <p:nvPr/>
        </p:nvSpPr>
        <p:spPr>
          <a:xfrm>
            <a:off x="534696" y="2045265"/>
            <a:ext cx="8046720" cy="1749197"/>
          </a:xfrm>
          <a:prstGeom prst="rect">
            <a:avLst/>
          </a:prstGeom>
          <a:solidFill>
            <a:srgbClr val="FFFFFF"/>
          </a:solidFill>
          <a:ln w="38100" cmpd="sng">
            <a:solidFill>
              <a:schemeClr val="tx2"/>
            </a:solidFill>
          </a:ln>
        </p:spPr>
        <p:txBody>
          <a:bodyPr wrap="none" lIns="88900" tIns="88900" rIns="0" bIns="88900">
            <a:spAutoFit/>
          </a:bodyPr>
          <a:lstStyle/>
          <a:p>
            <a:pPr>
              <a:lnSpc>
                <a:spcPct val="85000"/>
              </a:lnSpc>
            </a:pPr>
            <a:r>
              <a:rPr lang="en-US" b="1" dirty="0" err="1">
                <a:solidFill>
                  <a:srgbClr val="000080"/>
                </a:solidFill>
                <a:latin typeface="Courier New" panose="02070309020205020404" pitchFamily="49" charset="0"/>
              </a:rPr>
              <a:t>proc</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print</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data</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orionx</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Australia$'n</a:t>
            </a: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noobs</a:t>
            </a:r>
            <a:r>
              <a:rPr lang="en-US" b="1" dirty="0">
                <a:solidFill>
                  <a:srgbClr val="000000"/>
                </a:solidFill>
                <a:latin typeface="Courier New" panose="02070309020205020404" pitchFamily="49" charset="0"/>
              </a:rPr>
              <a:t>;</a:t>
            </a:r>
          </a:p>
          <a:p>
            <a:pPr>
              <a:lnSpc>
                <a:spcPct val="85000"/>
              </a:lnSpc>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where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Job_Title</a:t>
            </a:r>
            <a:r>
              <a:rPr lang="en-US" b="1" dirty="0">
                <a:solidFill>
                  <a:srgbClr val="000000"/>
                </a:solidFill>
                <a:latin typeface="Courier New" panose="02070309020205020404" pitchFamily="49" charset="0"/>
              </a:rPr>
              <a:t> contains </a:t>
            </a:r>
            <a:r>
              <a:rPr lang="en-US" b="1" dirty="0">
                <a:solidFill>
                  <a:srgbClr val="800080"/>
                </a:solidFill>
                <a:latin typeface="Courier New" panose="02070309020205020404" pitchFamily="49" charset="0"/>
              </a:rPr>
              <a:t>'IV'</a:t>
            </a:r>
            <a:r>
              <a:rPr lang="en-US" b="1" dirty="0">
                <a:solidFill>
                  <a:srgbClr val="000000"/>
                </a:solidFill>
                <a:latin typeface="Courier New" panose="02070309020205020404" pitchFamily="49" charset="0"/>
              </a:rPr>
              <a:t>;</a:t>
            </a:r>
          </a:p>
          <a:p>
            <a:pPr>
              <a:lnSpc>
                <a:spcPct val="85000"/>
              </a:lnSpc>
            </a:pP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var</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endParaRPr lang="en-US" b="1" dirty="0">
              <a:solidFill>
                <a:srgbClr val="000000"/>
              </a:solidFill>
              <a:latin typeface="Courier New" panose="02070309020205020404" pitchFamily="49" charset="0"/>
            </a:endParaRPr>
          </a:p>
          <a:p>
            <a:pPr>
              <a:lnSpc>
                <a:spcPct val="85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Job_Title</a:t>
            </a:r>
            <a:r>
              <a:rPr lang="en-US" b="1" dirty="0">
                <a:solidFill>
                  <a:srgbClr val="000000"/>
                </a:solidFill>
                <a:latin typeface="Courier New" panose="02070309020205020404" pitchFamily="49" charset="0"/>
              </a:rPr>
              <a:t> Salary;</a:t>
            </a:r>
          </a:p>
          <a:p>
            <a:pPr>
              <a:lnSpc>
                <a:spcPct val="85000"/>
              </a:lnSpc>
            </a:pPr>
            <a:r>
              <a:rPr lang="en-US" b="1" dirty="0">
                <a:solidFill>
                  <a:srgbClr val="000080"/>
                </a:solidFill>
                <a:latin typeface="Courier New" panose="02070309020205020404" pitchFamily="49" charset="0"/>
              </a:rPr>
              <a:t>run</a:t>
            </a:r>
            <a:r>
              <a:rPr lang="en-US" b="1" dirty="0">
                <a:solidFill>
                  <a:srgbClr val="000000"/>
                </a:solidFill>
                <a:latin typeface="Courier New" panose="02070309020205020404" pitchFamily="49" charset="0"/>
              </a:rPr>
              <a:t>;</a:t>
            </a:r>
            <a:endParaRPr lang="en-US" b="1" dirty="0">
              <a:latin typeface="Courier New" panose="02070309020205020404" pitchFamily="49" charset="0"/>
            </a:endParaRPr>
          </a:p>
        </p:txBody>
      </p:sp>
      <p:sp>
        <p:nvSpPr>
          <p:cNvPr id="10" name="Rectangle 9"/>
          <p:cNvSpPr/>
          <p:nvPr/>
        </p:nvSpPr>
        <p:spPr>
          <a:xfrm>
            <a:off x="689967" y="4283121"/>
            <a:ext cx="8046720" cy="1749197"/>
          </a:xfrm>
          <a:prstGeom prst="rect">
            <a:avLst/>
          </a:prstGeom>
          <a:solidFill>
            <a:srgbClr val="FFFFFF"/>
          </a:solidFill>
          <a:ln w="38100" cmpd="sng">
            <a:solidFill>
              <a:schemeClr val="tx2"/>
            </a:solidFill>
          </a:ln>
        </p:spPr>
        <p:txBody>
          <a:bodyPr wrap="none" lIns="88900" tIns="88900" rIns="0" bIns="88900">
            <a:spAutoFit/>
          </a:bodyPr>
          <a:lstStyle/>
          <a:p>
            <a:pPr>
              <a:lnSpc>
                <a:spcPct val="85000"/>
              </a:lnSpc>
            </a:pPr>
            <a:r>
              <a:rPr lang="en-US" b="1" dirty="0" err="1">
                <a:solidFill>
                  <a:srgbClr val="000080"/>
                </a:solidFill>
                <a:latin typeface="Courier New" panose="02070309020205020404" pitchFamily="49" charset="0"/>
              </a:rPr>
              <a:t>proc</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print</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data</a:t>
            </a:r>
            <a:r>
              <a:rPr lang="en-US" b="1" dirty="0">
                <a:solidFill>
                  <a:srgbClr val="000000"/>
                </a:solidFill>
                <a:latin typeface="Courier New" panose="02070309020205020404" pitchFamily="49" charset="0"/>
              </a:rPr>
              <a:t>=</a:t>
            </a:r>
            <a:r>
              <a:rPr lang="en-US" b="1" dirty="0" err="1">
                <a:solidFill>
                  <a:srgbClr val="000000"/>
                </a:solidFill>
                <a:latin typeface="Courier New" panose="02070309020205020404" pitchFamily="49" charset="0"/>
              </a:rPr>
              <a:t>orionx.Australia</a:t>
            </a: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noobs</a:t>
            </a:r>
            <a:r>
              <a:rPr lang="en-US" b="1" dirty="0">
                <a:solidFill>
                  <a:srgbClr val="000000"/>
                </a:solidFill>
                <a:latin typeface="Courier New" panose="02070309020205020404" pitchFamily="49" charset="0"/>
              </a:rPr>
              <a:t>;</a:t>
            </a:r>
          </a:p>
          <a:p>
            <a:pPr>
              <a:lnSpc>
                <a:spcPct val="85000"/>
              </a:lnSpc>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where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Job_Title</a:t>
            </a:r>
            <a:r>
              <a:rPr lang="en-US" b="1" dirty="0">
                <a:solidFill>
                  <a:srgbClr val="000000"/>
                </a:solidFill>
                <a:latin typeface="Courier New" panose="02070309020205020404" pitchFamily="49" charset="0"/>
              </a:rPr>
              <a:t> contains </a:t>
            </a:r>
            <a:r>
              <a:rPr lang="en-US" b="1" dirty="0">
                <a:solidFill>
                  <a:srgbClr val="800080"/>
                </a:solidFill>
                <a:latin typeface="Courier New" panose="02070309020205020404" pitchFamily="49" charset="0"/>
              </a:rPr>
              <a:t>'IV'</a:t>
            </a:r>
            <a:r>
              <a:rPr lang="en-US" b="1" dirty="0">
                <a:solidFill>
                  <a:srgbClr val="000000"/>
                </a:solidFill>
                <a:latin typeface="Courier New" panose="02070309020205020404" pitchFamily="49" charset="0"/>
              </a:rPr>
              <a:t>;</a:t>
            </a:r>
          </a:p>
          <a:p>
            <a:pPr>
              <a:lnSpc>
                <a:spcPct val="85000"/>
              </a:lnSpc>
            </a:pP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var</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a:t>
            </a:r>
          </a:p>
          <a:p>
            <a:pPr>
              <a:lnSpc>
                <a:spcPct val="85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Job_Title</a:t>
            </a:r>
            <a:r>
              <a:rPr lang="en-US" b="1" dirty="0">
                <a:solidFill>
                  <a:srgbClr val="000000"/>
                </a:solidFill>
                <a:latin typeface="Courier New" panose="02070309020205020404" pitchFamily="49" charset="0"/>
              </a:rPr>
              <a:t> Salary;</a:t>
            </a:r>
          </a:p>
          <a:p>
            <a:pPr>
              <a:lnSpc>
                <a:spcPct val="85000"/>
              </a:lnSpc>
            </a:pPr>
            <a:r>
              <a:rPr lang="en-US" b="1" dirty="0">
                <a:solidFill>
                  <a:srgbClr val="000080"/>
                </a:solidFill>
                <a:latin typeface="Courier New" panose="02070309020205020404" pitchFamily="49" charset="0"/>
              </a:rPr>
              <a:t>run</a:t>
            </a:r>
            <a:r>
              <a:rPr lang="en-US" b="1" dirty="0">
                <a:solidFill>
                  <a:srgbClr val="000000"/>
                </a:solidFill>
                <a:latin typeface="Courier New" panose="02070309020205020404" pitchFamily="49" charset="0"/>
              </a:rPr>
              <a:t>;</a:t>
            </a:r>
            <a:endParaRPr lang="en-US" b="1" dirty="0">
              <a:latin typeface="Courier New" panose="02070309020205020404" pitchFamily="49" charset="0"/>
            </a:endParaRPr>
          </a:p>
        </p:txBody>
      </p:sp>
      <p:sp>
        <p:nvSpPr>
          <p:cNvPr id="13" name="Rectangle 12"/>
          <p:cNvSpPr/>
          <p:nvPr>
            <p:custDataLst>
              <p:tags r:id="rId1"/>
            </p:custDataLst>
          </p:nvPr>
        </p:nvSpPr>
        <p:spPr bwMode="auto">
          <a:xfrm>
            <a:off x="3544596" y="2134165"/>
            <a:ext cx="36513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Rectangle 13"/>
          <p:cNvSpPr/>
          <p:nvPr>
            <p:custDataLst>
              <p:tags r:id="rId2"/>
            </p:custDataLst>
          </p:nvPr>
        </p:nvSpPr>
        <p:spPr bwMode="auto">
          <a:xfrm>
            <a:off x="3544595" y="4283121"/>
            <a:ext cx="292106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5" name="TextBox 14"/>
          <p:cNvSpPr txBox="1"/>
          <p:nvPr/>
        </p:nvSpPr>
        <p:spPr bwMode="auto">
          <a:xfrm>
            <a:off x="6863645" y="2766744"/>
            <a:ext cx="1920240" cy="1200329"/>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pPr algn="ctr"/>
            <a:r>
              <a:rPr lang="en-US" dirty="0">
                <a:solidFill>
                  <a:srgbClr val="000000"/>
                </a:solidFill>
              </a:rPr>
              <a:t>EXCEL and PCFILES engines</a:t>
            </a:r>
          </a:p>
        </p:txBody>
      </p:sp>
      <p:sp>
        <p:nvSpPr>
          <p:cNvPr id="16" name="TextBox 15"/>
          <p:cNvSpPr txBox="1"/>
          <p:nvPr/>
        </p:nvSpPr>
        <p:spPr bwMode="auto">
          <a:xfrm>
            <a:off x="6863644" y="4864603"/>
            <a:ext cx="1920240" cy="1200329"/>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ctr" anchorCtr="0">
            <a:noAutofit/>
          </a:bodyPr>
          <a:lstStyle/>
          <a:p>
            <a:pPr algn="ctr"/>
            <a:r>
              <a:rPr lang="en-US" dirty="0">
                <a:solidFill>
                  <a:srgbClr val="000000"/>
                </a:solidFill>
              </a:rPr>
              <a:t>XLSX</a:t>
            </a:r>
          </a:p>
          <a:p>
            <a:pPr algn="ctr"/>
            <a:r>
              <a:rPr lang="en-US" dirty="0">
                <a:solidFill>
                  <a:srgbClr val="000000"/>
                </a:solidFill>
              </a:rPr>
              <a:t>engine</a:t>
            </a:r>
          </a:p>
        </p:txBody>
      </p:sp>
    </p:spTree>
    <p:extLst>
      <p:ext uri="{BB962C8B-B14F-4D97-AF65-F5344CB8AC3E}">
        <p14:creationId xmlns:p14="http://schemas.microsoft.com/office/powerpoint/2010/main" val="192312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Subsetting a Worksheet</a:t>
            </a:r>
            <a:endParaRPr lang="en-US" dirty="0"/>
          </a:p>
        </p:txBody>
      </p:sp>
      <p:sp>
        <p:nvSpPr>
          <p:cNvPr id="3" name="Content Placeholder 2"/>
          <p:cNvSpPr>
            <a:spLocks noGrp="1"/>
          </p:cNvSpPr>
          <p:nvPr>
            <p:ph idx="1"/>
          </p:nvPr>
        </p:nvSpPr>
        <p:spPr/>
        <p:txBody>
          <a:bodyPr/>
          <a:lstStyle/>
          <a:p>
            <a:r>
              <a:rPr lang="en-US" dirty="0"/>
              <a:t>PROC PRINT Output</a:t>
            </a:r>
          </a:p>
        </p:txBody>
      </p:sp>
      <p:sp>
        <p:nvSpPr>
          <p:cNvPr id="4" name="Slide Number Placeholder 3"/>
          <p:cNvSpPr>
            <a:spLocks noGrp="1"/>
          </p:cNvSpPr>
          <p:nvPr>
            <p:ph type="sldNum" sz="quarter" idx="10"/>
          </p:nvPr>
        </p:nvSpPr>
        <p:spPr/>
        <p:txBody>
          <a:bodyPr/>
          <a:lstStyle/>
          <a:p>
            <a:fld id="{45AA119D-6021-441C-B9BF-490BB672E5CA}" type="slidenum">
              <a:rPr lang="en-US" smtClean="0"/>
              <a:pPr/>
              <a:t>24</a:t>
            </a:fld>
            <a:endParaRPr lang="en-US" dirty="0"/>
          </a:p>
        </p:txBody>
      </p:sp>
      <p:sp>
        <p:nvSpPr>
          <p:cNvPr id="7" name="Rectangle 6"/>
          <p:cNvSpPr/>
          <p:nvPr/>
        </p:nvSpPr>
        <p:spPr>
          <a:xfrm>
            <a:off x="685800" y="1643072"/>
            <a:ext cx="7772400" cy="2149306"/>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panose="020B0609020202020204" pitchFamily="49" charset="0"/>
              </a:rPr>
              <a:t>     Employee_</a:t>
            </a:r>
          </a:p>
          <a:p>
            <a:r>
              <a:rPr lang="en-US" sz="1600" b="1" dirty="0">
                <a:solidFill>
                  <a:srgbClr val="000000"/>
                </a:solidFill>
                <a:latin typeface="SAS Monospace" panose="020B0609020202020204" pitchFamily="49" charset="0"/>
              </a:rPr>
              <a:t>         ID       </a:t>
            </a:r>
            <a:r>
              <a:rPr lang="en-US" sz="1600" b="1" dirty="0" err="1">
                <a:solidFill>
                  <a:srgbClr val="000000"/>
                </a:solidFill>
                <a:latin typeface="SAS Monospace" panose="020B0609020202020204" pitchFamily="49" charset="0"/>
              </a:rPr>
              <a:t>Last_Name</a:t>
            </a:r>
            <a:r>
              <a:rPr lang="en-US" sz="1600" b="1" dirty="0">
                <a:solidFill>
                  <a:srgbClr val="000000"/>
                </a:solidFill>
                <a:latin typeface="SAS Monospace" panose="020B0609020202020204" pitchFamily="49" charset="0"/>
              </a:rPr>
              <a:t>       </a:t>
            </a:r>
            <a:r>
              <a:rPr lang="en-US" sz="1600" b="1" dirty="0" err="1">
                <a:solidFill>
                  <a:srgbClr val="000000"/>
                </a:solidFill>
                <a:latin typeface="SAS Monospace" panose="020B0609020202020204" pitchFamily="49" charset="0"/>
              </a:rPr>
              <a:t>Job_Title</a:t>
            </a:r>
            <a:r>
              <a:rPr lang="en-US" sz="1600" b="1" dirty="0">
                <a:solidFill>
                  <a:srgbClr val="000000"/>
                </a:solidFill>
                <a:latin typeface="SAS Monospace" panose="020B0609020202020204" pitchFamily="49" charset="0"/>
              </a:rPr>
              <a:t>         Salary</a:t>
            </a:r>
          </a:p>
          <a:p>
            <a:endParaRPr lang="en-US" sz="1600" b="1" dirty="0">
              <a:solidFill>
                <a:srgbClr val="000000"/>
              </a:solidFill>
              <a:latin typeface="SAS Monospace" panose="020B0609020202020204" pitchFamily="49" charset="0"/>
            </a:endParaRPr>
          </a:p>
          <a:p>
            <a:r>
              <a:rPr lang="en-US" sz="1600" b="1" dirty="0">
                <a:solidFill>
                  <a:srgbClr val="000000"/>
                </a:solidFill>
                <a:latin typeface="SAS Monospace" panose="020B0609020202020204" pitchFamily="49" charset="0"/>
              </a:rPr>
              <a:t>       120125     </a:t>
            </a:r>
            <a:r>
              <a:rPr lang="en-US" sz="1600" b="1" dirty="0" err="1">
                <a:solidFill>
                  <a:srgbClr val="000000"/>
                </a:solidFill>
                <a:latin typeface="SAS Monospace" panose="020B0609020202020204" pitchFamily="49" charset="0"/>
              </a:rPr>
              <a:t>Hofmeister</a:t>
            </a:r>
            <a:r>
              <a:rPr lang="en-US" sz="1600" b="1" dirty="0">
                <a:solidFill>
                  <a:srgbClr val="000000"/>
                </a:solidFill>
                <a:latin typeface="SAS Monospace" panose="020B0609020202020204" pitchFamily="49" charset="0"/>
              </a:rPr>
              <a:t>      Sales Rep. IV      32040</a:t>
            </a:r>
          </a:p>
          <a:p>
            <a:r>
              <a:rPr lang="en-US" sz="1600" b="1" dirty="0">
                <a:solidFill>
                  <a:srgbClr val="000000"/>
                </a:solidFill>
                <a:latin typeface="SAS Monospace" panose="020B0609020202020204" pitchFamily="49" charset="0"/>
              </a:rPr>
              <a:t>       120128     </a:t>
            </a:r>
            <a:r>
              <a:rPr lang="en-US" sz="1600" b="1" dirty="0" err="1">
                <a:solidFill>
                  <a:srgbClr val="000000"/>
                </a:solidFill>
                <a:latin typeface="SAS Monospace" panose="020B0609020202020204" pitchFamily="49" charset="0"/>
              </a:rPr>
              <a:t>Kletschkus</a:t>
            </a:r>
            <a:r>
              <a:rPr lang="en-US" sz="1600" b="1" dirty="0">
                <a:solidFill>
                  <a:srgbClr val="000000"/>
                </a:solidFill>
                <a:latin typeface="SAS Monospace" panose="020B0609020202020204" pitchFamily="49" charset="0"/>
              </a:rPr>
              <a:t>      Sales Rep. IV      30890</a:t>
            </a:r>
          </a:p>
          <a:p>
            <a:r>
              <a:rPr lang="en-US" sz="1600" b="1" dirty="0">
                <a:solidFill>
                  <a:srgbClr val="000000"/>
                </a:solidFill>
                <a:latin typeface="SAS Monospace" panose="020B0609020202020204" pitchFamily="49" charset="0"/>
              </a:rPr>
              <a:t>       120135     </a:t>
            </a:r>
            <a:r>
              <a:rPr lang="en-US" sz="1600" b="1" dirty="0" err="1">
                <a:solidFill>
                  <a:srgbClr val="000000"/>
                </a:solidFill>
                <a:latin typeface="SAS Monospace" panose="020B0609020202020204" pitchFamily="49" charset="0"/>
              </a:rPr>
              <a:t>Platts</a:t>
            </a:r>
            <a:r>
              <a:rPr lang="en-US" sz="1600" b="1" dirty="0">
                <a:solidFill>
                  <a:srgbClr val="000000"/>
                </a:solidFill>
                <a:latin typeface="SAS Monospace" panose="020B0609020202020204" pitchFamily="49" charset="0"/>
              </a:rPr>
              <a:t>          Sales Rep. IV      32490</a:t>
            </a:r>
          </a:p>
          <a:p>
            <a:r>
              <a:rPr lang="en-US" sz="1600" b="1" dirty="0">
                <a:solidFill>
                  <a:srgbClr val="000000"/>
                </a:solidFill>
                <a:latin typeface="SAS Monospace" panose="020B0609020202020204" pitchFamily="49" charset="0"/>
              </a:rPr>
              <a:t>       120159     </a:t>
            </a:r>
            <a:r>
              <a:rPr lang="en-US" sz="1600" b="1" dirty="0" err="1">
                <a:solidFill>
                  <a:srgbClr val="000000"/>
                </a:solidFill>
                <a:latin typeface="SAS Monospace" panose="020B0609020202020204" pitchFamily="49" charset="0"/>
              </a:rPr>
              <a:t>Phoumirath</a:t>
            </a:r>
            <a:r>
              <a:rPr lang="en-US" sz="1600" b="1" dirty="0">
                <a:solidFill>
                  <a:srgbClr val="000000"/>
                </a:solidFill>
                <a:latin typeface="SAS Monospace" panose="020B0609020202020204" pitchFamily="49" charset="0"/>
              </a:rPr>
              <a:t>      Sales Rep. IV      30765</a:t>
            </a:r>
          </a:p>
          <a:p>
            <a:r>
              <a:rPr lang="en-US" sz="1600" b="1" dirty="0">
                <a:solidFill>
                  <a:srgbClr val="000000"/>
                </a:solidFill>
                <a:latin typeface="SAS Monospace" panose="020B0609020202020204" pitchFamily="49" charset="0"/>
              </a:rPr>
              <a:t>       120166     </a:t>
            </a:r>
            <a:r>
              <a:rPr lang="en-US" sz="1600" b="1" dirty="0" err="1">
                <a:solidFill>
                  <a:srgbClr val="000000"/>
                </a:solidFill>
                <a:latin typeface="SAS Monospace" panose="020B0609020202020204" pitchFamily="49" charset="0"/>
              </a:rPr>
              <a:t>Nowd</a:t>
            </a:r>
            <a:r>
              <a:rPr lang="en-US" sz="1600" b="1" dirty="0">
                <a:solidFill>
                  <a:srgbClr val="000000"/>
                </a:solidFill>
                <a:latin typeface="SAS Monospace" panose="020B0609020202020204" pitchFamily="49" charset="0"/>
              </a:rPr>
              <a:t>            Sales Rep. IV      30660</a:t>
            </a:r>
          </a:p>
        </p:txBody>
      </p:sp>
    </p:spTree>
    <p:extLst>
      <p:ext uri="{BB962C8B-B14F-4D97-AF65-F5344CB8AC3E}">
        <p14:creationId xmlns:p14="http://schemas.microsoft.com/office/powerpoint/2010/main" val="99348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7.02 Short </a:t>
            </a:r>
            <a:r>
              <a:rPr lang="en-US" dirty="0"/>
              <a:t>Answer Poll</a:t>
            </a:r>
          </a:p>
        </p:txBody>
      </p:sp>
      <p:sp>
        <p:nvSpPr>
          <p:cNvPr id="3075" name="Rectangle 5"/>
          <p:cNvSpPr>
            <a:spLocks noGrp="1" noChangeArrowheads="1"/>
          </p:cNvSpPr>
          <p:nvPr>
            <p:ph idx="1"/>
          </p:nvPr>
        </p:nvSpPr>
        <p:spPr>
          <a:xfrm>
            <a:off x="685800" y="1074738"/>
            <a:ext cx="7848600" cy="5411531"/>
          </a:xfrm>
        </p:spPr>
        <p:txBody>
          <a:bodyPr/>
          <a:lstStyle/>
          <a:p>
            <a:r>
              <a:rPr lang="en-US" dirty="0"/>
              <a:t>You submit the statement below. Which step displays </a:t>
            </a:r>
            <a:br>
              <a:rPr lang="en-US" dirty="0"/>
            </a:br>
            <a:r>
              <a:rPr lang="en-US" dirty="0"/>
              <a:t>the </a:t>
            </a:r>
            <a:r>
              <a:rPr lang="en-US" dirty="0" err="1"/>
              <a:t>UnitedStates</a:t>
            </a:r>
            <a:r>
              <a:rPr lang="en-US" dirty="0"/>
              <a:t> worksheet?</a:t>
            </a:r>
          </a:p>
          <a:p>
            <a:endParaRPr lang="en-US" dirty="0"/>
          </a:p>
          <a:p>
            <a:r>
              <a:rPr lang="en-US" dirty="0"/>
              <a:t>        </a:t>
            </a:r>
          </a:p>
          <a:p>
            <a:r>
              <a:rPr lang="en-US" dirty="0"/>
              <a:t>a.</a:t>
            </a:r>
          </a:p>
          <a:p>
            <a:endParaRPr lang="en-US" sz="3200" dirty="0"/>
          </a:p>
          <a:p>
            <a:r>
              <a:rPr lang="en-US" dirty="0"/>
              <a:t>b.</a:t>
            </a:r>
          </a:p>
          <a:p>
            <a:endParaRPr lang="en-US" sz="3200" dirty="0"/>
          </a:p>
          <a:p>
            <a:r>
              <a:rPr lang="en-US" dirty="0"/>
              <a:t>c.</a:t>
            </a:r>
          </a:p>
          <a:p>
            <a:endParaRPr lang="en-US" sz="3200" dirty="0"/>
          </a:p>
          <a:p>
            <a:r>
              <a:rPr lang="en-US" dirty="0"/>
              <a:t>d.</a:t>
            </a:r>
          </a:p>
        </p:txBody>
      </p:sp>
      <p:sp>
        <p:nvSpPr>
          <p:cNvPr id="4" name="Rectangle 4"/>
          <p:cNvSpPr>
            <a:spLocks noChangeArrowheads="1"/>
          </p:cNvSpPr>
          <p:nvPr/>
        </p:nvSpPr>
        <p:spPr bwMode="auto">
          <a:xfrm>
            <a:off x="1138238" y="2785489"/>
            <a:ext cx="5687568" cy="63735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a:t>
            </a:r>
            <a:r>
              <a:rPr lang="en-US" sz="2000" b="1" dirty="0" err="1">
                <a:latin typeface="Courier New" pitchFamily="49" charset="0"/>
              </a:rPr>
              <a:t>xl.UnitedStates</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5" name="Rectangle 5"/>
          <p:cNvSpPr>
            <a:spLocks noChangeArrowheads="1"/>
          </p:cNvSpPr>
          <p:nvPr/>
        </p:nvSpPr>
        <p:spPr bwMode="auto">
          <a:xfrm>
            <a:off x="1136650" y="3798314"/>
            <a:ext cx="5687568" cy="63735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data=xl.'</a:t>
            </a:r>
            <a:r>
              <a:rPr lang="en-US" sz="2000" b="1" dirty="0" err="1">
                <a:latin typeface="Courier New" pitchFamily="49" charset="0"/>
              </a:rPr>
              <a:t>UnitedStates</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6" name="Rectangle 7"/>
          <p:cNvSpPr>
            <a:spLocks noChangeArrowheads="1"/>
          </p:cNvSpPr>
          <p:nvPr/>
        </p:nvSpPr>
        <p:spPr bwMode="auto">
          <a:xfrm>
            <a:off x="1135064" y="5846189"/>
            <a:ext cx="5683607" cy="640080"/>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data=xl.'</a:t>
            </a:r>
            <a:r>
              <a:rPr lang="en-US" sz="2000" b="1" dirty="0" err="1">
                <a:latin typeface="Courier New" pitchFamily="49" charset="0"/>
              </a:rPr>
              <a:t>UnitedStates</a:t>
            </a:r>
            <a:r>
              <a:rPr lang="en-US" sz="2000" b="1" dirty="0">
                <a:latin typeface="Courier New" pitchFamily="49" charset="0"/>
              </a:rPr>
              <a:t>$'n;</a:t>
            </a:r>
          </a:p>
          <a:p>
            <a:pPr>
              <a:lnSpc>
                <a:spcPct val="85000"/>
              </a:lnSpc>
            </a:pPr>
            <a:r>
              <a:rPr lang="en-US" sz="2000" b="1" dirty="0">
                <a:latin typeface="Courier New" pitchFamily="49" charset="0"/>
              </a:rPr>
              <a:t>run;</a:t>
            </a:r>
          </a:p>
        </p:txBody>
      </p:sp>
      <p:sp>
        <p:nvSpPr>
          <p:cNvPr id="7" name="Rectangle 8"/>
          <p:cNvSpPr>
            <a:spLocks noChangeArrowheads="1"/>
          </p:cNvSpPr>
          <p:nvPr/>
        </p:nvSpPr>
        <p:spPr bwMode="auto">
          <a:xfrm>
            <a:off x="1133476" y="4803201"/>
            <a:ext cx="5687568" cy="63735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data=xl.'</a:t>
            </a:r>
            <a:r>
              <a:rPr lang="en-US" sz="2000" b="1" dirty="0" err="1">
                <a:latin typeface="Courier New" pitchFamily="49" charset="0"/>
              </a:rPr>
              <a:t>UnitedStates'n</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2" name="TextBox 1"/>
          <p:cNvSpPr txBox="1"/>
          <p:nvPr/>
        </p:nvSpPr>
        <p:spPr bwMode="auto">
          <a:xfrm>
            <a:off x="1055463" y="1938709"/>
            <a:ext cx="7014741" cy="441146"/>
          </a:xfrm>
          <a:prstGeom prst="rect">
            <a:avLst/>
          </a:prstGeom>
          <a:solidFill>
            <a:srgbClr val="FFFFFF"/>
          </a:solidFill>
          <a:ln w="38100" cmpd="sng">
            <a:solidFill>
              <a:schemeClr val="tx2"/>
            </a:solidFill>
            <a:miter lim="800000"/>
            <a:headEnd/>
            <a:tailEnd/>
          </a:ln>
        </p:spPr>
        <p:txBody>
          <a:bodyPr vert="horz" wrap="none" lIns="88900" tIns="88900" rIns="0" bIns="88900" rtlCol="0" anchor="b">
            <a:spAutoFit/>
          </a:bodyPr>
          <a:lstStyle/>
          <a:p>
            <a:pPr>
              <a:lnSpc>
                <a:spcPct val="85000"/>
              </a:lnSpc>
            </a:pPr>
            <a:r>
              <a:rPr lang="en-US" sz="2000" b="1" dirty="0">
                <a:latin typeface="Courier New" panose="02070309020205020404" pitchFamily="49" charset="0"/>
              </a:rPr>
              <a:t>libname xl excel 's:\workshop\custusau.xlsx';</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7.02 Short Answer Poll – Correct Answer</a:t>
            </a:r>
            <a:endParaRPr lang="en-US" dirty="0"/>
          </a:p>
        </p:txBody>
      </p:sp>
      <p:sp>
        <p:nvSpPr>
          <p:cNvPr id="3075" name="Rectangle 5"/>
          <p:cNvSpPr>
            <a:spLocks noGrp="1" noChangeArrowheads="1"/>
          </p:cNvSpPr>
          <p:nvPr>
            <p:ph idx="1"/>
          </p:nvPr>
        </p:nvSpPr>
        <p:spPr>
          <a:xfrm>
            <a:off x="685800" y="1074738"/>
            <a:ext cx="7848600" cy="5707062"/>
          </a:xfrm>
        </p:spPr>
        <p:txBody>
          <a:bodyPr/>
          <a:lstStyle/>
          <a:p>
            <a:r>
              <a:rPr lang="en-US" dirty="0"/>
              <a:t>You submit the statement below. Which step displays </a:t>
            </a:r>
            <a:br>
              <a:rPr lang="en-US" dirty="0"/>
            </a:br>
            <a:r>
              <a:rPr lang="en-US" dirty="0"/>
              <a:t>the </a:t>
            </a:r>
            <a:r>
              <a:rPr lang="en-US" dirty="0" err="1"/>
              <a:t>UnitedStates</a:t>
            </a:r>
            <a:r>
              <a:rPr lang="en-US" dirty="0"/>
              <a:t> worksheet?</a:t>
            </a:r>
          </a:p>
          <a:p>
            <a:endParaRPr lang="en-US" dirty="0"/>
          </a:p>
          <a:p>
            <a:r>
              <a:rPr lang="en-US" dirty="0"/>
              <a:t>        </a:t>
            </a:r>
          </a:p>
          <a:p>
            <a:r>
              <a:rPr lang="en-US" dirty="0"/>
              <a:t>a.</a:t>
            </a:r>
          </a:p>
          <a:p>
            <a:endParaRPr lang="en-US" sz="3200" dirty="0"/>
          </a:p>
          <a:p>
            <a:r>
              <a:rPr lang="en-US" dirty="0"/>
              <a:t>b.</a:t>
            </a:r>
          </a:p>
          <a:p>
            <a:endParaRPr lang="en-US" sz="3200" dirty="0"/>
          </a:p>
          <a:p>
            <a:r>
              <a:rPr lang="en-US" dirty="0"/>
              <a:t>c.</a:t>
            </a:r>
          </a:p>
          <a:p>
            <a:endParaRPr lang="en-US" sz="3200" dirty="0"/>
          </a:p>
          <a:p>
            <a:r>
              <a:rPr lang="en-US" dirty="0"/>
              <a:t>d.</a:t>
            </a:r>
          </a:p>
        </p:txBody>
      </p:sp>
      <p:sp>
        <p:nvSpPr>
          <p:cNvPr id="3" name="Oval 2"/>
          <p:cNvSpPr/>
          <p:nvPr/>
        </p:nvSpPr>
        <p:spPr bwMode="auto">
          <a:xfrm>
            <a:off x="541730" y="5664572"/>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
        <p:nvSpPr>
          <p:cNvPr id="11" name="Rectangle 4"/>
          <p:cNvSpPr>
            <a:spLocks noChangeArrowheads="1"/>
          </p:cNvSpPr>
          <p:nvPr/>
        </p:nvSpPr>
        <p:spPr bwMode="auto">
          <a:xfrm>
            <a:off x="1138238" y="2785489"/>
            <a:ext cx="5687568" cy="63735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a:t>
            </a:r>
            <a:r>
              <a:rPr lang="en-US" sz="2000" b="1" dirty="0" err="1">
                <a:latin typeface="Courier New" pitchFamily="49" charset="0"/>
              </a:rPr>
              <a:t>xl.UnitedStates</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12" name="Rectangle 5"/>
          <p:cNvSpPr>
            <a:spLocks noChangeArrowheads="1"/>
          </p:cNvSpPr>
          <p:nvPr/>
        </p:nvSpPr>
        <p:spPr bwMode="auto">
          <a:xfrm>
            <a:off x="1136650" y="3798314"/>
            <a:ext cx="5687568" cy="63735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data=xl.'</a:t>
            </a:r>
            <a:r>
              <a:rPr lang="en-US" sz="2000" b="1" dirty="0" err="1">
                <a:latin typeface="Courier New" pitchFamily="49" charset="0"/>
              </a:rPr>
              <a:t>UnitedStates</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13" name="Rectangle 7"/>
          <p:cNvSpPr>
            <a:spLocks noChangeArrowheads="1"/>
          </p:cNvSpPr>
          <p:nvPr/>
        </p:nvSpPr>
        <p:spPr bwMode="auto">
          <a:xfrm>
            <a:off x="1135064" y="5846189"/>
            <a:ext cx="5683607" cy="640080"/>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data=xl.'</a:t>
            </a:r>
            <a:r>
              <a:rPr lang="en-US" sz="2000" b="1" dirty="0" err="1">
                <a:latin typeface="Courier New" pitchFamily="49" charset="0"/>
              </a:rPr>
              <a:t>UnitedStates</a:t>
            </a:r>
            <a:r>
              <a:rPr lang="en-US" sz="2000" b="1" dirty="0">
                <a:latin typeface="Courier New" pitchFamily="49" charset="0"/>
              </a:rPr>
              <a:t>$'n;</a:t>
            </a:r>
          </a:p>
          <a:p>
            <a:pPr>
              <a:lnSpc>
                <a:spcPct val="85000"/>
              </a:lnSpc>
            </a:pPr>
            <a:r>
              <a:rPr lang="en-US" sz="2000" b="1" dirty="0">
                <a:latin typeface="Courier New" pitchFamily="49" charset="0"/>
              </a:rPr>
              <a:t>run;</a:t>
            </a:r>
          </a:p>
        </p:txBody>
      </p:sp>
      <p:sp>
        <p:nvSpPr>
          <p:cNvPr id="14" name="Rectangle 8"/>
          <p:cNvSpPr>
            <a:spLocks noChangeArrowheads="1"/>
          </p:cNvSpPr>
          <p:nvPr/>
        </p:nvSpPr>
        <p:spPr bwMode="auto">
          <a:xfrm>
            <a:off x="1133476" y="4803201"/>
            <a:ext cx="5687568" cy="637354"/>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sz="2000" b="1" dirty="0" err="1">
                <a:latin typeface="Courier New" pitchFamily="49" charset="0"/>
              </a:rPr>
              <a:t>proc</a:t>
            </a:r>
            <a:r>
              <a:rPr lang="en-US" sz="2000" b="1" dirty="0">
                <a:latin typeface="Courier New" pitchFamily="49" charset="0"/>
              </a:rPr>
              <a:t> print data=xl.'</a:t>
            </a:r>
            <a:r>
              <a:rPr lang="en-US" sz="2000" b="1" dirty="0" err="1">
                <a:latin typeface="Courier New" pitchFamily="49" charset="0"/>
              </a:rPr>
              <a:t>UnitedStates'n</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15" name="TextBox 14"/>
          <p:cNvSpPr txBox="1"/>
          <p:nvPr/>
        </p:nvSpPr>
        <p:spPr bwMode="auto">
          <a:xfrm>
            <a:off x="1055463" y="1938709"/>
            <a:ext cx="7014741" cy="441146"/>
          </a:xfrm>
          <a:prstGeom prst="rect">
            <a:avLst/>
          </a:prstGeom>
          <a:solidFill>
            <a:srgbClr val="FFFFFF"/>
          </a:solidFill>
          <a:ln w="38100" cmpd="sng">
            <a:solidFill>
              <a:schemeClr val="tx2"/>
            </a:solidFill>
            <a:miter lim="800000"/>
            <a:headEnd/>
            <a:tailEnd/>
          </a:ln>
        </p:spPr>
        <p:txBody>
          <a:bodyPr vert="horz" wrap="none" lIns="88900" tIns="88900" rIns="0" bIns="88900" rtlCol="0" anchor="b">
            <a:spAutoFit/>
          </a:bodyPr>
          <a:lstStyle/>
          <a:p>
            <a:pPr>
              <a:lnSpc>
                <a:spcPct val="85000"/>
              </a:lnSpc>
            </a:pPr>
            <a:r>
              <a:rPr lang="en-US" sz="2000" b="1" dirty="0">
                <a:latin typeface="Courier New" panose="02070309020205020404" pitchFamily="49" charset="0"/>
              </a:rPr>
              <a:t>libname xl excel 's:\workshop\custusau.xlsx';</a:t>
            </a:r>
          </a:p>
        </p:txBody>
      </p:sp>
    </p:spTree>
    <p:custDataLst>
      <p:tags r:id="rId1"/>
    </p:custDataLst>
    <p:extLst>
      <p:ext uri="{BB962C8B-B14F-4D97-AF65-F5344CB8AC3E}">
        <p14:creationId xmlns:p14="http://schemas.microsoft.com/office/powerpoint/2010/main" val="398412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Business Scenario </a:t>
            </a:r>
          </a:p>
        </p:txBody>
      </p:sp>
      <p:sp>
        <p:nvSpPr>
          <p:cNvPr id="3" name="Content Placeholder 2"/>
          <p:cNvSpPr>
            <a:spLocks noGrp="1"/>
          </p:cNvSpPr>
          <p:nvPr>
            <p:ph idx="1"/>
          </p:nvPr>
        </p:nvSpPr>
        <p:spPr/>
        <p:txBody>
          <a:bodyPr/>
          <a:lstStyle/>
          <a:p>
            <a:r>
              <a:rPr lang="en-US" dirty="0"/>
              <a:t>Create a SAS data set using a Microsoft Excel workbook as input.</a:t>
            </a:r>
          </a:p>
        </p:txBody>
      </p:sp>
      <p:sp>
        <p:nvSpPr>
          <p:cNvPr id="4" name="Slide Number Placeholder 3"/>
          <p:cNvSpPr>
            <a:spLocks noGrp="1"/>
          </p:cNvSpPr>
          <p:nvPr>
            <p:ph type="sldNum" sz="quarter" idx="10"/>
          </p:nvPr>
        </p:nvSpPr>
        <p:spPr/>
        <p:txBody>
          <a:bodyPr/>
          <a:lstStyle/>
          <a:p>
            <a:pPr>
              <a:defRPr/>
            </a:pPr>
            <a:fld id="{09C1DF3A-91DB-4613-BD6C-E5EB889D61A5}" type="slidenum">
              <a:rPr lang="en-US" smtClean="0"/>
              <a:pPr>
                <a:defRPr/>
              </a:pPr>
              <a:t>27</a:t>
            </a:fld>
            <a:endParaRPr lang="en-US" b="0" dirty="0">
              <a:latin typeface="Times New Roman" pitchFamily="18" charset="0"/>
            </a:endParaRPr>
          </a:p>
        </p:txBody>
      </p:sp>
      <p:pic>
        <p:nvPicPr>
          <p:cNvPr id="17413" name="Picture 6" descr="person_management copy"/>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561316" y="3126242"/>
            <a:ext cx="1700331" cy="8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1" descr="us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80032" y="4091377"/>
            <a:ext cx="2183534" cy="14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2" descr="australi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616" y="4091377"/>
            <a:ext cx="1561905" cy="140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1" descr="H:\Library_ec\graphics\orionstar_logo_green.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282" y="2144892"/>
            <a:ext cx="315436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arrow_right_s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7960" y="3011407"/>
            <a:ext cx="1033240" cy="50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sashq\root\dept\PSD\GRAPHICS\Illustrations\Documents and Reports\excel_sheet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7299" y="2615585"/>
            <a:ext cx="1736714" cy="17783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10891" y="2227561"/>
            <a:ext cx="1761509" cy="461665"/>
          </a:xfrm>
          <a:prstGeom prst="rect">
            <a:avLst/>
          </a:prstGeom>
          <a:noFill/>
        </p:spPr>
        <p:txBody>
          <a:bodyPr wrap="square" rtlCol="0">
            <a:spAutoFit/>
          </a:bodyPr>
          <a:lstStyle/>
          <a:p>
            <a:r>
              <a:rPr lang="en-US" b="1" dirty="0"/>
              <a:t>sales.xlsx</a:t>
            </a:r>
          </a:p>
        </p:txBody>
      </p:sp>
    </p:spTree>
    <p:extLst>
      <p:ext uri="{BB962C8B-B14F-4D97-AF65-F5344CB8AC3E}">
        <p14:creationId xmlns:p14="http://schemas.microsoft.com/office/powerpoint/2010/main" val="148423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8" name="Picture 8" descr="datastep_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944" y="2324638"/>
            <a:ext cx="2170589" cy="168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9"/>
          <p:cNvSpPr txBox="1">
            <a:spLocks noChangeArrowheads="1"/>
          </p:cNvSpPr>
          <p:nvPr/>
        </p:nvSpPr>
        <p:spPr bwMode="auto">
          <a:xfrm>
            <a:off x="5970386" y="2063079"/>
            <a:ext cx="2151551"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auto" hangingPunct="1">
              <a:spcBef>
                <a:spcPts val="0"/>
              </a:spcBef>
              <a:spcAft>
                <a:spcPts val="0"/>
              </a:spcAft>
              <a:defRPr/>
            </a:pPr>
            <a:r>
              <a:rPr lang="en-US" sz="2400" b="1" kern="0" dirty="0">
                <a:solidFill>
                  <a:srgbClr val="000000"/>
                </a:solidFill>
                <a:latin typeface="Arial"/>
              </a:rPr>
              <a:t>work.subset2</a:t>
            </a:r>
          </a:p>
        </p:txBody>
      </p:sp>
      <p:sp>
        <p:nvSpPr>
          <p:cNvPr id="25602" name="Rectangle 16"/>
          <p:cNvSpPr>
            <a:spLocks noGrp="1" noChangeArrowheads="1"/>
          </p:cNvSpPr>
          <p:nvPr>
            <p:ph type="title"/>
          </p:nvPr>
        </p:nvSpPr>
        <p:spPr/>
        <p:txBody>
          <a:bodyPr/>
          <a:lstStyle/>
          <a:p>
            <a:r>
              <a:rPr lang="en-US" dirty="0"/>
              <a:t>Considerations</a:t>
            </a:r>
          </a:p>
        </p:txBody>
      </p:sp>
      <p:sp>
        <p:nvSpPr>
          <p:cNvPr id="2" name="Content Placeholder 1"/>
          <p:cNvSpPr>
            <a:spLocks noGrp="1"/>
          </p:cNvSpPr>
          <p:nvPr>
            <p:ph idx="1"/>
          </p:nvPr>
        </p:nvSpPr>
        <p:spPr>
          <a:xfrm>
            <a:off x="685800" y="1074738"/>
            <a:ext cx="7848600" cy="5402262"/>
          </a:xfrm>
        </p:spPr>
        <p:txBody>
          <a:bodyPr/>
          <a:lstStyle/>
          <a:p>
            <a:r>
              <a:rPr lang="en-US" dirty="0"/>
              <a:t>Use the SAS/ACCESS LIBNAME engine to read the </a:t>
            </a:r>
            <a:r>
              <a:rPr lang="en-US" b="1" dirty="0"/>
              <a:t>Australia</a:t>
            </a:r>
            <a:r>
              <a:rPr lang="en-US" dirty="0"/>
              <a:t> worksheet and create a temporary data set.</a:t>
            </a:r>
          </a:p>
          <a:p>
            <a:endParaRPr lang="en-US" b="1" dirty="0"/>
          </a:p>
          <a:p>
            <a:endParaRPr lang="en-US" b="1" dirty="0"/>
          </a:p>
          <a:p>
            <a:endParaRPr lang="en-US" b="1" dirty="0"/>
          </a:p>
          <a:p>
            <a:endParaRPr lang="en-US" b="1" dirty="0"/>
          </a:p>
          <a:p>
            <a:endParaRPr lang="en-US" b="1" dirty="0"/>
          </a:p>
          <a:p>
            <a:endParaRPr lang="en-US" b="1" dirty="0"/>
          </a:p>
          <a:p>
            <a:r>
              <a:rPr lang="en-US" dirty="0"/>
              <a:t>The new data set should include the following:</a:t>
            </a:r>
          </a:p>
          <a:p>
            <a:pPr lvl="1"/>
            <a:r>
              <a:rPr lang="en-US" dirty="0"/>
              <a:t>only the employees with </a:t>
            </a:r>
            <a:r>
              <a:rPr lang="en-US" b="1" dirty="0"/>
              <a:t>Rep</a:t>
            </a:r>
            <a:r>
              <a:rPr lang="en-US" dirty="0"/>
              <a:t> in their job titles</a:t>
            </a:r>
          </a:p>
          <a:p>
            <a:pPr lvl="1"/>
            <a:r>
              <a:rPr lang="en-US" dirty="0"/>
              <a:t>a </a:t>
            </a:r>
            <a:r>
              <a:rPr lang="en-US" b="1" dirty="0"/>
              <a:t>Bonus</a:t>
            </a:r>
            <a:r>
              <a:rPr lang="en-US" dirty="0"/>
              <a:t> variable that is 10% of </a:t>
            </a:r>
            <a:r>
              <a:rPr lang="en-US" b="1" dirty="0"/>
              <a:t>Salary</a:t>
            </a:r>
          </a:p>
          <a:p>
            <a:pPr lvl="1"/>
            <a:r>
              <a:rPr lang="en-US" dirty="0"/>
              <a:t>permanent labels and formats</a:t>
            </a:r>
          </a:p>
        </p:txBody>
      </p:sp>
      <p:sp>
        <p:nvSpPr>
          <p:cNvPr id="26" name="Slide Number Placeholder 3"/>
          <p:cNvSpPr>
            <a:spLocks noGrp="1"/>
          </p:cNvSpPr>
          <p:nvPr>
            <p:ph type="sldNum" sz="quarter" idx="10"/>
          </p:nvPr>
        </p:nvSpPr>
        <p:spPr/>
        <p:txBody>
          <a:bodyPr/>
          <a:lstStyle/>
          <a:p>
            <a:pPr>
              <a:defRPr/>
            </a:pPr>
            <a:fld id="{94856B89-803E-423B-BD08-BE88F1A3D6EA}" type="slidenum">
              <a:rPr lang="en-US"/>
              <a:pPr>
                <a:defRPr/>
              </a:pPr>
              <a:t>28</a:t>
            </a:fld>
            <a:endParaRPr lang="en-US" b="0" dirty="0">
              <a:latin typeface="Times New Roman" pitchFamily="18" charset="0"/>
            </a:endParaRPr>
          </a:p>
        </p:txBody>
      </p:sp>
      <p:pic>
        <p:nvPicPr>
          <p:cNvPr id="25605" name="Picture 4" descr="arrow_right_sw"/>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5720" y="2924525"/>
            <a:ext cx="847541" cy="41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arrow_right_sw"/>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1180" y="2966567"/>
            <a:ext cx="770135" cy="38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p:cNvSpPr txBox="1">
            <a:spLocks noChangeArrowheads="1"/>
          </p:cNvSpPr>
          <p:nvPr/>
        </p:nvSpPr>
        <p:spPr bwMode="auto">
          <a:xfrm>
            <a:off x="3627236" y="2255423"/>
            <a:ext cx="1723549"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fontAlgn="auto" hangingPunct="1">
              <a:spcBef>
                <a:spcPts val="0"/>
              </a:spcBef>
              <a:spcAft>
                <a:spcPts val="0"/>
              </a:spcAft>
              <a:defRPr/>
            </a:pPr>
            <a:r>
              <a:rPr lang="en-US" sz="2400" kern="0" dirty="0">
                <a:solidFill>
                  <a:srgbClr val="000000"/>
                </a:solidFill>
              </a:rPr>
              <a:t>DATA Step</a:t>
            </a:r>
          </a:p>
        </p:txBody>
      </p:sp>
      <p:sp>
        <p:nvSpPr>
          <p:cNvPr id="19" name="Text Box 4"/>
          <p:cNvSpPr txBox="1">
            <a:spLocks noChangeArrowheads="1"/>
          </p:cNvSpPr>
          <p:nvPr/>
        </p:nvSpPr>
        <p:spPr bwMode="auto">
          <a:xfrm>
            <a:off x="608911" y="2091507"/>
            <a:ext cx="149720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r>
              <a:rPr lang="en-US" sz="2400" b="1" dirty="0">
                <a:latin typeface="Arial"/>
              </a:rPr>
              <a:t>Australia</a:t>
            </a:r>
          </a:p>
        </p:txBody>
      </p:sp>
      <p:pic>
        <p:nvPicPr>
          <p:cNvPr id="23" name="Picture 2" descr="L:\graphics\person_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9787" y="2995802"/>
            <a:ext cx="817597" cy="9546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5661" y="2422427"/>
            <a:ext cx="1529715" cy="1487805"/>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503" y="2551053"/>
            <a:ext cx="1217864" cy="131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L:\graphics\bonus_blank.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5661" y="3466750"/>
            <a:ext cx="1584109" cy="79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10"/>
          <p:cNvSpPr txBox="1">
            <a:spLocks noChangeArrowheads="1"/>
          </p:cNvSpPr>
          <p:nvPr/>
        </p:nvSpPr>
        <p:spPr bwMode="auto">
          <a:xfrm>
            <a:off x="7710032" y="3866087"/>
            <a:ext cx="745397" cy="548868"/>
          </a:xfrm>
          <a:prstGeom prst="rect">
            <a:avLst/>
          </a:prstGeom>
          <a:solidFill>
            <a:srgbClr val="00FF00">
              <a:alpha val="30196"/>
            </a:srgbClr>
          </a:solidFill>
          <a:ln w="12700">
            <a:solidFill>
              <a:schemeClr val="tx1"/>
            </a:solidFill>
            <a:miter lim="800000"/>
            <a:headEnd type="none" w="med" len="lg"/>
            <a:tailEnd type="none" w="med" len="lg"/>
          </a:ln>
        </p:spPr>
        <p:txBody>
          <a:bodyPr wrap="none" lIns="88900" tIns="88900" rIns="889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t>Rep</a:t>
            </a:r>
          </a:p>
        </p:txBody>
      </p:sp>
    </p:spTree>
    <p:extLst>
      <p:ext uri="{BB962C8B-B14F-4D97-AF65-F5344CB8AC3E}">
        <p14:creationId xmlns:p14="http://schemas.microsoft.com/office/powerpoint/2010/main" val="3256815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100" y="1466850"/>
            <a:ext cx="5878388" cy="596900"/>
          </a:xfrm>
        </p:spPr>
        <p:txBody>
          <a:bodyPr/>
          <a:lstStyle/>
          <a:p>
            <a:pPr eaLnBrk="1" hangingPunct="1"/>
            <a:r>
              <a:rPr lang="en-US" dirty="0">
                <a:solidFill>
                  <a:srgbClr val="0070C0"/>
                </a:solidFill>
              </a:rPr>
              <a:t>Creating a SAS Data Set from an Excel Worksheet</a:t>
            </a:r>
          </a:p>
        </p:txBody>
      </p:sp>
      <p:pic>
        <p:nvPicPr>
          <p:cNvPr id="8195" name="Picture 3" descr="C:\Users\kaperk\Desktop\CDS_slides\PNG\dem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248043"/>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227262" y="2919413"/>
            <a:ext cx="6002337"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illustrates reading a Microsoft Excel worksheet to create a SAS data set.</a:t>
            </a:r>
          </a:p>
        </p:txBody>
      </p:sp>
      <p:pic>
        <p:nvPicPr>
          <p:cNvPr id="8197" name="Picture 6" descr="C:\Users\kaperk\Desktop\CDS_slides\PNG\blank_strip.png"/>
          <p:cNvPicPr>
            <a:picLocks noChangeAspect="1" noChangeArrowheads="1"/>
          </p:cNvPicPr>
          <p:nvPr/>
        </p:nvPicPr>
        <p:blipFill>
          <a:blip r:embed="rId5">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rogram Name"/>
          <p:cNvSpPr txBox="1"/>
          <p:nvPr/>
        </p:nvSpPr>
        <p:spPr>
          <a:xfrm>
            <a:off x="7806051" y="6106577"/>
            <a:ext cx="1128900" cy="584775"/>
          </a:xfrm>
          <a:prstGeom prst="rect">
            <a:avLst/>
          </a:prstGeom>
          <a:noFill/>
        </p:spPr>
        <p:txBody>
          <a:bodyPr vert="horz" wrap="none" rtlCol="0">
            <a:spAutoFit/>
          </a:bodyPr>
          <a:lstStyle/>
          <a:p>
            <a:pPr algn="r"/>
            <a:r>
              <a:rPr lang="en-US" sz="1600" b="1" dirty="0"/>
              <a:t>p107d03a</a:t>
            </a:r>
          </a:p>
          <a:p>
            <a:pPr algn="r"/>
            <a:r>
              <a:rPr lang="en-US" sz="1600" b="1" dirty="0"/>
              <a:t>p107d03b</a:t>
            </a:r>
          </a:p>
        </p:txBody>
      </p:sp>
    </p:spTree>
    <p:custDataLst>
      <p:tags r:id="rId1"/>
    </p:custDataLst>
    <p:extLst>
      <p:ext uri="{BB962C8B-B14F-4D97-AF65-F5344CB8AC3E}">
        <p14:creationId xmlns:p14="http://schemas.microsoft.com/office/powerpoint/2010/main" val="87983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Objectives</a:t>
            </a:r>
          </a:p>
        </p:txBody>
      </p:sp>
      <p:sp>
        <p:nvSpPr>
          <p:cNvPr id="76803" name="Rectangle 3"/>
          <p:cNvSpPr>
            <a:spLocks noGrp="1" noChangeArrowheads="1"/>
          </p:cNvSpPr>
          <p:nvPr>
            <p:ph idx="1"/>
          </p:nvPr>
        </p:nvSpPr>
        <p:spPr/>
        <p:txBody>
          <a:bodyPr/>
          <a:lstStyle/>
          <a:p>
            <a:pPr lvl="1"/>
            <a:r>
              <a:rPr lang="en-US" dirty="0"/>
              <a:t>Use the VALIDVARNAME option to control special characters in column headings.</a:t>
            </a:r>
          </a:p>
          <a:p>
            <a:pPr lvl="1"/>
            <a:r>
              <a:rPr lang="en-US" dirty="0"/>
              <a:t>Use SAS/ACCESS engines to access Microsoft Excel workbooks.</a:t>
            </a:r>
          </a:p>
          <a:p>
            <a:pPr lvl="1"/>
            <a:r>
              <a:rPr lang="en-US" dirty="0"/>
              <a:t>Use the CONTENTS procedure to explore an Excel library.</a:t>
            </a:r>
          </a:p>
          <a:p>
            <a:pPr lvl="1"/>
            <a:r>
              <a:rPr lang="en-US" dirty="0"/>
              <a:t>Use the PRINT procedure to display a worksheet.</a:t>
            </a:r>
          </a:p>
          <a:p>
            <a:pPr lvl="1"/>
            <a:r>
              <a:rPr lang="en-US" dirty="0"/>
              <a:t>Create a SAS data set. Use a worksheet as input.</a:t>
            </a:r>
          </a:p>
        </p:txBody>
      </p:sp>
      <p:sp>
        <p:nvSpPr>
          <p:cNvPr id="4" name="Slide Number Placeholder 3"/>
          <p:cNvSpPr>
            <a:spLocks noGrp="1"/>
          </p:cNvSpPr>
          <p:nvPr>
            <p:ph type="sldNum" sz="quarter" idx="10"/>
          </p:nvPr>
        </p:nvSpPr>
        <p:spPr/>
        <p:txBody>
          <a:bodyPr/>
          <a:lstStyle/>
          <a:p>
            <a:pPr>
              <a:defRPr/>
            </a:pPr>
            <a:fld id="{93D4D19E-5434-4771-B1A4-C2887ECE7D40}" type="slidenum">
              <a:rPr lang="en-US"/>
              <a:pPr>
                <a:defRPr/>
              </a:pPr>
              <a:t>3</a:t>
            </a:fld>
            <a:endParaRPr lang="en-US" b="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Organizer"/>
          <p:cNvSpPr>
            <a:spLocks noGrp="1"/>
          </p:cNvSpPr>
          <p:nvPr>
            <p:ph type="title" idx="4294967295"/>
          </p:nvPr>
        </p:nvSpPr>
        <p:spPr>
          <a:xfrm>
            <a:off x="957263" y="457200"/>
            <a:ext cx="8186737" cy="679450"/>
          </a:xfrm>
          <a:prstGeom prst="rect">
            <a:avLst/>
          </a:prstGeom>
        </p:spPr>
        <p:txBody>
          <a:bodyPr/>
          <a:lstStyle/>
          <a:p>
            <a:pPr eaLnBrk="1" hangingPunct="1"/>
            <a:r>
              <a:rPr lang="en-US" altLang="en-US" dirty="0">
                <a:solidFill>
                  <a:srgbClr val="0070C0"/>
                </a:solidFill>
              </a:rPr>
              <a:t>Chapter 7: Reading Spreadsheet and Database Data</a:t>
            </a:r>
            <a:endParaRPr lang="en-US" altLang="en-US" dirty="0"/>
          </a:p>
        </p:txBody>
      </p:sp>
      <p:graphicFrame>
        <p:nvGraphicFramePr>
          <p:cNvPr id="7" name="Group Organizer"/>
          <p:cNvGraphicFramePr>
            <a:graphicFrameLocks noGrp="1"/>
          </p:cNvGraphicFramePr>
          <p:nvPr>
            <p:extLst>
              <p:ext uri="{D42A27DB-BD31-4B8C-83A1-F6EECF244321}">
                <p14:modId xmlns:p14="http://schemas.microsoft.com/office/powerpoint/2010/main" val="4247958382"/>
              </p:ext>
            </p:extLst>
          </p:nvPr>
        </p:nvGraphicFramePr>
        <p:xfrm>
          <a:off x="1371600" y="1690688"/>
          <a:ext cx="6399213" cy="4330700"/>
        </p:xfrm>
        <a:graphic>
          <a:graphicData uri="http://schemas.openxmlformats.org/drawingml/2006/table">
            <a:tbl>
              <a:tblPr/>
              <a:tblGrid>
                <a:gridCol w="6399213">
                  <a:extLst>
                    <a:ext uri="{9D8B030D-6E8A-4147-A177-3AD203B41FA5}">
                      <a16:colId xmlns:a16="http://schemas.microsoft.com/office/drawing/2014/main" val="20000"/>
                    </a:ext>
                  </a:extLst>
                </a:gridCol>
              </a:tblGrid>
              <a:tr h="2173368">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7.1 Reading Spreadsheet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733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7.2 Reading Database Data</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67103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Objectives</a:t>
            </a:r>
          </a:p>
        </p:txBody>
      </p:sp>
      <p:sp>
        <p:nvSpPr>
          <p:cNvPr id="76803" name="Rectangle 3"/>
          <p:cNvSpPr>
            <a:spLocks noGrp="1" noChangeArrowheads="1"/>
          </p:cNvSpPr>
          <p:nvPr>
            <p:ph idx="1"/>
          </p:nvPr>
        </p:nvSpPr>
        <p:spPr/>
        <p:txBody>
          <a:bodyPr/>
          <a:lstStyle/>
          <a:p>
            <a:pPr lvl="1"/>
            <a:r>
              <a:rPr lang="en-US" dirty="0"/>
              <a:t>Use a SAS/ACCESS engine to access an Oracle database.</a:t>
            </a:r>
          </a:p>
          <a:p>
            <a:pPr lvl="1"/>
            <a:r>
              <a:rPr lang="en-US" dirty="0"/>
              <a:t>Use an Oracle table as input and create a SAS data set.</a:t>
            </a:r>
          </a:p>
        </p:txBody>
      </p:sp>
      <p:sp>
        <p:nvSpPr>
          <p:cNvPr id="4" name="Slide Number Placeholder 3"/>
          <p:cNvSpPr>
            <a:spLocks noGrp="1"/>
          </p:cNvSpPr>
          <p:nvPr>
            <p:ph type="sldNum" sz="quarter" idx="10"/>
          </p:nvPr>
        </p:nvSpPr>
        <p:spPr/>
        <p:txBody>
          <a:bodyPr/>
          <a:lstStyle/>
          <a:p>
            <a:pPr>
              <a:defRPr/>
            </a:pPr>
            <a:fld id="{93D4D19E-5434-4771-B1A4-C2887ECE7D40}" type="slidenum">
              <a:rPr lang="en-US"/>
              <a:pPr>
                <a:defRPr/>
              </a:pPr>
              <a:t>32</a:t>
            </a:fld>
            <a:endParaRPr lang="en-US" b="0" dirty="0">
              <a:latin typeface="Times New Roman" pitchFamily="18" charset="0"/>
            </a:endParaRPr>
          </a:p>
        </p:txBody>
      </p:sp>
    </p:spTree>
    <p:extLst>
      <p:ext uri="{BB962C8B-B14F-4D97-AF65-F5344CB8AC3E}">
        <p14:creationId xmlns:p14="http://schemas.microsoft.com/office/powerpoint/2010/main" val="42660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Business Scenario</a:t>
            </a:r>
          </a:p>
        </p:txBody>
      </p:sp>
      <p:sp>
        <p:nvSpPr>
          <p:cNvPr id="17411" name="Rectangle 3"/>
          <p:cNvSpPr>
            <a:spLocks noGrp="1" noChangeArrowheads="1"/>
          </p:cNvSpPr>
          <p:nvPr>
            <p:ph idx="1"/>
          </p:nvPr>
        </p:nvSpPr>
        <p:spPr>
          <a:xfrm>
            <a:off x="685800" y="1071563"/>
            <a:ext cx="7848600" cy="5500687"/>
          </a:xfrm>
        </p:spPr>
        <p:txBody>
          <a:bodyPr/>
          <a:lstStyle/>
          <a:p>
            <a:r>
              <a:rPr lang="en-US" dirty="0"/>
              <a:t>The Northeast Sales Manager requested a report that lists supervisors from New York and New Jersey. The input data is in an Oracle database.</a:t>
            </a:r>
          </a:p>
        </p:txBody>
      </p:sp>
      <p:sp>
        <p:nvSpPr>
          <p:cNvPr id="4" name="Slide Number Placeholder 3"/>
          <p:cNvSpPr>
            <a:spLocks noGrp="1"/>
          </p:cNvSpPr>
          <p:nvPr>
            <p:ph type="sldNum" sz="quarter" idx="10"/>
          </p:nvPr>
        </p:nvSpPr>
        <p:spPr/>
        <p:txBody>
          <a:bodyPr/>
          <a:lstStyle/>
          <a:p>
            <a:pPr>
              <a:defRPr/>
            </a:pPr>
            <a:fld id="{BA01734E-FB3F-45A5-BCD3-219DB9726EAC}" type="slidenum">
              <a:rPr lang="en-US"/>
              <a:pPr>
                <a:defRPr/>
              </a:pPr>
              <a:t>33</a:t>
            </a:fld>
            <a:endParaRPr lang="en-US" b="0" dirty="0">
              <a:latin typeface="Times New Roman" pitchFamily="18" charset="0"/>
            </a:endParaRPr>
          </a:p>
        </p:txBody>
      </p:sp>
      <p:grpSp>
        <p:nvGrpSpPr>
          <p:cNvPr id="3" name="Group 2"/>
          <p:cNvGrpSpPr/>
          <p:nvPr/>
        </p:nvGrpSpPr>
        <p:grpSpPr>
          <a:xfrm>
            <a:off x="506968" y="2438400"/>
            <a:ext cx="8013821" cy="3562764"/>
            <a:chOff x="506968" y="2556711"/>
            <a:chExt cx="8013821" cy="3562764"/>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911" y="3983533"/>
              <a:ext cx="1637342" cy="130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sashq\root\dept\PSD\GRAPHICS\Illustrations\Arrow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91132">
              <a:off x="4351075" y="3780955"/>
              <a:ext cx="817211" cy="428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ashq\root\dept\PSD\GRAPHICS\Illustrations\Documents and Reports\report_med_gre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671" y="4964047"/>
              <a:ext cx="942118" cy="11554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ashq\root\dept\PSD\GRAPHICS\Illustrations\Arrow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16203">
              <a:off x="6596305" y="4722227"/>
              <a:ext cx="923314" cy="48364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sashq\root\dept\PSD\GRAPHICS\Illustrations\People_Generic\person_with_hal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968" y="2556711"/>
              <a:ext cx="282892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graphics\sas_filecylinders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0944" y="3065958"/>
              <a:ext cx="1117810" cy="13460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L:\graphics\oraclelogo_nob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5770" y="3691322"/>
              <a:ext cx="408158" cy="4058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4562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dirty="0"/>
              <a:t>SAS/ACCESS LIBNAME Statement</a:t>
            </a:r>
          </a:p>
        </p:txBody>
      </p:sp>
      <p:sp>
        <p:nvSpPr>
          <p:cNvPr id="78851" name="Rectangle 3"/>
          <p:cNvSpPr>
            <a:spLocks noGrp="1" noChangeArrowheads="1"/>
          </p:cNvSpPr>
          <p:nvPr>
            <p:ph idx="1"/>
          </p:nvPr>
        </p:nvSpPr>
        <p:spPr>
          <a:xfrm>
            <a:off x="685800" y="1071563"/>
            <a:ext cx="7848600" cy="5383212"/>
          </a:xfrm>
        </p:spPr>
        <p:txBody>
          <a:bodyPr/>
          <a:lstStyle/>
          <a:p>
            <a:pPr marL="0" indent="0" eaLnBrk="1" hangingPunct="1">
              <a:buFont typeface="Monotype Sorts" pitchFamily="2" charset="2"/>
              <a:buNone/>
            </a:pPr>
            <a:r>
              <a:rPr lang="en-US" dirty="0"/>
              <a:t>The SAS/ACCESS LIBNAME statement assigns a libref to a relational database.</a:t>
            </a:r>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endParaRPr lang="en-US" dirty="0"/>
          </a:p>
          <a:p>
            <a:endParaRPr lang="en-US" dirty="0"/>
          </a:p>
          <a:p>
            <a:r>
              <a:rPr lang="en-US" dirty="0"/>
              <a:t>This example uses the ORACLE engine that is available in SAS/ACCESS Interface to Oracle.</a:t>
            </a:r>
          </a:p>
        </p:txBody>
      </p:sp>
      <p:sp>
        <p:nvSpPr>
          <p:cNvPr id="6" name="Slide Number Placeholder 3"/>
          <p:cNvSpPr>
            <a:spLocks noGrp="1"/>
          </p:cNvSpPr>
          <p:nvPr>
            <p:ph type="sldNum" sz="quarter" idx="10"/>
          </p:nvPr>
        </p:nvSpPr>
        <p:spPr/>
        <p:txBody>
          <a:bodyPr/>
          <a:lstStyle/>
          <a:p>
            <a:pPr>
              <a:defRPr/>
            </a:pPr>
            <a:fld id="{0D6CF72E-F5EA-4C1D-9953-1AC555630612}" type="slidenum">
              <a:rPr lang="en-US"/>
              <a:pPr>
                <a:defRPr/>
              </a:pPr>
              <a:t>34</a:t>
            </a:fld>
            <a:endParaRPr lang="en-US" b="0" dirty="0">
              <a:latin typeface="Times New Roman" pitchFamily="18" charset="0"/>
            </a:endParaRPr>
          </a:p>
        </p:txBody>
      </p:sp>
      <p:sp>
        <p:nvSpPr>
          <p:cNvPr id="7" name="Rectangle 7"/>
          <p:cNvSpPr>
            <a:spLocks noChangeArrowheads="1"/>
          </p:cNvSpPr>
          <p:nvPr/>
        </p:nvSpPr>
        <p:spPr bwMode="auto">
          <a:xfrm>
            <a:off x="595146" y="3611793"/>
            <a:ext cx="7955280" cy="730456"/>
          </a:xfrm>
          <a:prstGeom prst="rect">
            <a:avLst/>
          </a:prstGeom>
          <a:solidFill>
            <a:srgbClr val="FFFFFF"/>
          </a:solidFill>
          <a:ln w="38100">
            <a:solidFill>
              <a:schemeClr val="tx2"/>
            </a:solidFill>
            <a:miter lim="800000"/>
            <a:headEnd type="none" w="med" len="lg"/>
            <a:tailEnd type="none" w="med" len="lg"/>
          </a:ln>
        </p:spPr>
        <p:txBody>
          <a:bodyPr wrap="none" lIns="50800" tIns="50800" rIns="0" bIns="50800">
            <a:spAutoFit/>
          </a:bodyPr>
          <a:lstStyle/>
          <a:p>
            <a:pPr>
              <a:lnSpc>
                <a:spcPct val="85000"/>
              </a:lnSpc>
            </a:pPr>
            <a:r>
              <a:rPr lang="en-US" b="1" dirty="0">
                <a:solidFill>
                  <a:srgbClr val="000000"/>
                </a:solidFill>
                <a:latin typeface="Courier New" pitchFamily="49" charset="0"/>
              </a:rPr>
              <a:t>libname</a:t>
            </a:r>
            <a:r>
              <a:rPr lang="en-US" b="1" dirty="0">
                <a:latin typeface="Courier New" pitchFamily="49" charset="0"/>
              </a:rPr>
              <a:t> </a:t>
            </a:r>
            <a:r>
              <a:rPr lang="en-US" b="1" dirty="0" err="1">
                <a:solidFill>
                  <a:srgbClr val="000000"/>
                </a:solidFill>
                <a:latin typeface="Courier New" pitchFamily="49" charset="0"/>
              </a:rPr>
              <a:t>oa</a:t>
            </a:r>
            <a:r>
              <a:rPr lang="en-US" b="1" dirty="0">
                <a:latin typeface="Courier New" pitchFamily="49" charset="0"/>
              </a:rPr>
              <a:t> oracle user=edu001 pw=edu001</a:t>
            </a:r>
            <a:br>
              <a:rPr lang="en-US" b="1" dirty="0">
                <a:latin typeface="Courier New" pitchFamily="49" charset="0"/>
              </a:rPr>
            </a:br>
            <a:r>
              <a:rPr lang="en-US" b="1" dirty="0">
                <a:latin typeface="Courier New" pitchFamily="49" charset="0"/>
              </a:rPr>
              <a:t>                  path=</a:t>
            </a:r>
            <a:r>
              <a:rPr lang="en-US" b="1" dirty="0" err="1">
                <a:latin typeface="Courier New" pitchFamily="49" charset="0"/>
              </a:rPr>
              <a:t>dbmssrv</a:t>
            </a:r>
            <a:r>
              <a:rPr lang="en-US" b="1" dirty="0">
                <a:latin typeface="Courier New" pitchFamily="49" charset="0"/>
              </a:rPr>
              <a:t> schema=educ;</a:t>
            </a:r>
          </a:p>
        </p:txBody>
      </p:sp>
      <p:sp>
        <p:nvSpPr>
          <p:cNvPr id="216069" name="Rectangle 5"/>
          <p:cNvSpPr>
            <a:spLocks noChangeArrowheads="1"/>
          </p:cNvSpPr>
          <p:nvPr>
            <p:custDataLst>
              <p:tags r:id="rId1"/>
            </p:custDataLst>
          </p:nvPr>
        </p:nvSpPr>
        <p:spPr bwMode="auto">
          <a:xfrm>
            <a:off x="685800" y="1981200"/>
            <a:ext cx="7772400"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a:defRPr/>
            </a:pPr>
            <a:r>
              <a:rPr lang="en-US" b="1" dirty="0">
                <a:latin typeface="Arial"/>
              </a:rPr>
              <a:t>LIBNAME </a:t>
            </a:r>
            <a:r>
              <a:rPr lang="en-US" i="1" dirty="0">
                <a:latin typeface="Arial"/>
              </a:rPr>
              <a:t>libref engine</a:t>
            </a:r>
            <a:r>
              <a:rPr lang="en-US" dirty="0">
                <a:latin typeface="Arial"/>
              </a:rPr>
              <a:t> </a:t>
            </a:r>
            <a:r>
              <a:rPr lang="en-US" i="1" dirty="0">
                <a:latin typeface="Arial"/>
              </a:rPr>
              <a:t>&lt;</a:t>
            </a:r>
            <a:r>
              <a:rPr lang="en-US" i="1" dirty="0">
                <a:solidFill>
                  <a:srgbClr val="000000"/>
                </a:solidFill>
                <a:latin typeface="Arial"/>
              </a:rPr>
              <a:t>SAS/ACCESS options</a:t>
            </a:r>
            <a:r>
              <a:rPr lang="en-US" i="1" dirty="0">
                <a:latin typeface="Arial"/>
              </a:rPr>
              <a:t>&gt;</a:t>
            </a:r>
            <a:r>
              <a:rPr lang="en-US" b="1" dirty="0">
                <a:latin typeface="Arial"/>
              </a:rPr>
              <a:t>;</a:t>
            </a:r>
          </a:p>
        </p:txBody>
      </p:sp>
      <p:sp>
        <p:nvSpPr>
          <p:cNvPr id="11" name="Line Callout 2 10"/>
          <p:cNvSpPr/>
          <p:nvPr/>
        </p:nvSpPr>
        <p:spPr bwMode="auto">
          <a:xfrm>
            <a:off x="3605733" y="3004126"/>
            <a:ext cx="1737360" cy="484632"/>
          </a:xfrm>
          <a:prstGeom prst="borderCallout2">
            <a:avLst>
              <a:gd name="adj1" fmla="val 18750"/>
              <a:gd name="adj2" fmla="val 0"/>
              <a:gd name="adj3" fmla="val 18750"/>
              <a:gd name="adj4" fmla="val -8334"/>
              <a:gd name="adj5" fmla="val 118860"/>
              <a:gd name="adj6" fmla="val -21588"/>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i="1" dirty="0">
                <a:solidFill>
                  <a:srgbClr val="FFFFFF"/>
                </a:solidFill>
              </a:rPr>
              <a:t>engine name</a:t>
            </a:r>
          </a:p>
        </p:txBody>
      </p:sp>
      <p:sp>
        <p:nvSpPr>
          <p:cNvPr id="12" name="Line Callout 2 11"/>
          <p:cNvSpPr/>
          <p:nvPr/>
        </p:nvSpPr>
        <p:spPr bwMode="auto">
          <a:xfrm>
            <a:off x="961874" y="3004126"/>
            <a:ext cx="914400" cy="487313"/>
          </a:xfrm>
          <a:prstGeom prst="borderCallout2">
            <a:avLst>
              <a:gd name="adj1" fmla="val 18750"/>
              <a:gd name="adj2" fmla="val 99858"/>
              <a:gd name="adj3" fmla="val 18839"/>
              <a:gd name="adj4" fmla="val 118161"/>
              <a:gd name="adj5" fmla="val 111520"/>
              <a:gd name="adj6" fmla="val 136002"/>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i="1" dirty="0">
                <a:solidFill>
                  <a:srgbClr val="FFFFFF"/>
                </a:solidFill>
              </a:rPr>
              <a:t>libref</a:t>
            </a:r>
          </a:p>
        </p:txBody>
      </p:sp>
      <p:sp>
        <p:nvSpPr>
          <p:cNvPr id="10" name="AutoShape 5"/>
          <p:cNvSpPr>
            <a:spLocks/>
          </p:cNvSpPr>
          <p:nvPr/>
        </p:nvSpPr>
        <p:spPr bwMode="auto">
          <a:xfrm rot="5400000">
            <a:off x="5787384" y="2283173"/>
            <a:ext cx="614362" cy="4502551"/>
          </a:xfrm>
          <a:prstGeom prst="rightBrace">
            <a:avLst>
              <a:gd name="adj1" fmla="val 16097"/>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3" name="TextBox 12"/>
          <p:cNvSpPr txBox="1"/>
          <p:nvPr/>
        </p:nvSpPr>
        <p:spPr>
          <a:xfrm>
            <a:off x="5397046" y="4737170"/>
            <a:ext cx="1395038" cy="400110"/>
          </a:xfrm>
          <a:prstGeom prst="rect">
            <a:avLst/>
          </a:prstGeom>
          <a:solidFill>
            <a:srgbClr val="009900"/>
          </a:solidFill>
          <a:ln w="19050" cap="flat" cmpd="sng" algn="ctr">
            <a:solidFill>
              <a:schemeClr val="tx1"/>
            </a:solidFill>
            <a:prstDash val="solid"/>
            <a:round/>
            <a:headEnd type="none" w="med" len="med"/>
            <a:tailEnd type="none" w="med" len="med"/>
          </a:ln>
          <a:effectLst/>
        </p:spPr>
        <p:txBody>
          <a:bodyPr vert="horz" wrap="square" rtlCol="0">
            <a:spAutoFit/>
          </a:bodyPr>
          <a:lstStyle>
            <a:defPPr>
              <a:defRPr lang="en-US"/>
            </a:defPPr>
            <a:lvl1pPr algn="ctr">
              <a:defRPr>
                <a:solidFill>
                  <a:srgbClr val="000000"/>
                </a:solidFill>
              </a:defRPr>
            </a:lvl1pPr>
          </a:lstStyle>
          <a:p>
            <a:r>
              <a:rPr lang="en-US" sz="2000" b="1" i="1" dirty="0">
                <a:solidFill>
                  <a:srgbClr val="F7FFFF"/>
                </a:solidFill>
              </a:rPr>
              <a:t>options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t>Accessing an Oracle Database</a:t>
            </a:r>
          </a:p>
        </p:txBody>
      </p:sp>
      <p:sp>
        <p:nvSpPr>
          <p:cNvPr id="80899" name="Rectangle 3"/>
          <p:cNvSpPr>
            <a:spLocks noGrp="1" noChangeArrowheads="1"/>
          </p:cNvSpPr>
          <p:nvPr>
            <p:ph idx="1"/>
          </p:nvPr>
        </p:nvSpPr>
        <p:spPr>
          <a:xfrm>
            <a:off x="685800" y="1074738"/>
            <a:ext cx="7848600" cy="4564062"/>
          </a:xfrm>
        </p:spPr>
        <p:txBody>
          <a:bodyPr/>
          <a:lstStyle/>
          <a:p>
            <a:r>
              <a:rPr lang="en-US" dirty="0"/>
              <a:t>SAS treats the Oracle database as a library, and each table as a SAS data set. Use the CONTENTS procedure to explore the library.</a:t>
            </a:r>
          </a:p>
          <a:p>
            <a:endParaRPr lang="en-US" dirty="0"/>
          </a:p>
          <a:p>
            <a:endParaRPr lang="en-US" dirty="0"/>
          </a:p>
          <a:p>
            <a:endParaRPr lang="en-US" dirty="0"/>
          </a:p>
          <a:p>
            <a:endParaRPr lang="en-US" dirty="0"/>
          </a:p>
          <a:p>
            <a:endParaRPr lang="en-US" dirty="0"/>
          </a:p>
          <a:p>
            <a:endParaRPr lang="en-US" dirty="0"/>
          </a:p>
          <a:p>
            <a:r>
              <a:rPr lang="en-US" dirty="0"/>
              <a:t>Submit a LIBNAME statement with the CLEAR option </a:t>
            </a:r>
            <a:br>
              <a:rPr lang="en-US" dirty="0"/>
            </a:br>
            <a:r>
              <a:rPr lang="en-US" dirty="0"/>
              <a:t>to release the database and associated resources.</a:t>
            </a:r>
          </a:p>
        </p:txBody>
      </p:sp>
      <p:sp>
        <p:nvSpPr>
          <p:cNvPr id="9" name="Slide Number Placeholder 3"/>
          <p:cNvSpPr>
            <a:spLocks noGrp="1"/>
          </p:cNvSpPr>
          <p:nvPr>
            <p:ph type="sldNum" sz="quarter" idx="10"/>
          </p:nvPr>
        </p:nvSpPr>
        <p:spPr/>
        <p:txBody>
          <a:bodyPr/>
          <a:lstStyle/>
          <a:p>
            <a:pPr>
              <a:defRPr/>
            </a:pPr>
            <a:fld id="{E3A58180-C09D-4A85-A5D9-EC83C24C99CC}" type="slidenum">
              <a:rPr lang="en-US"/>
              <a:pPr>
                <a:defRPr/>
              </a:pPr>
              <a:t>35</a:t>
            </a:fld>
            <a:endParaRPr lang="en-US" b="0" dirty="0">
              <a:latin typeface="Times New Roman" pitchFamily="18" charset="0"/>
            </a:endParaRPr>
          </a:p>
        </p:txBody>
      </p:sp>
      <p:sp>
        <p:nvSpPr>
          <p:cNvPr id="12" name="Rectangle 4"/>
          <p:cNvSpPr>
            <a:spLocks noChangeArrowheads="1"/>
          </p:cNvSpPr>
          <p:nvPr/>
        </p:nvSpPr>
        <p:spPr bwMode="auto">
          <a:xfrm>
            <a:off x="544424" y="2286000"/>
            <a:ext cx="8046720" cy="2341154"/>
          </a:xfrm>
          <a:prstGeom prst="rect">
            <a:avLst/>
          </a:prstGeom>
          <a:solidFill>
            <a:srgbClr val="FFFFFF"/>
          </a:solidFill>
          <a:ln w="38100">
            <a:solidFill>
              <a:schemeClr val="tx2"/>
            </a:solidFill>
            <a:miter lim="800000"/>
            <a:headEnd type="none" w="med" len="lg"/>
            <a:tailEnd type="none" w="med" len="lg"/>
          </a:ln>
        </p:spPr>
        <p:txBody>
          <a:bodyPr wrap="none" tIns="91440" rIns="0" bIns="50800">
            <a:spAutoFit/>
          </a:bodyPr>
          <a:lstStyle/>
          <a:p>
            <a:pPr>
              <a:lnSpc>
                <a:spcPct val="85000"/>
              </a:lnSpc>
            </a:pPr>
            <a:r>
              <a:rPr lang="en-US" b="1" dirty="0">
                <a:solidFill>
                  <a:srgbClr val="000000"/>
                </a:solidFill>
                <a:latin typeface="Courier New" pitchFamily="49" charset="0"/>
              </a:rPr>
              <a:t>libname</a:t>
            </a:r>
            <a:r>
              <a:rPr lang="en-US" b="1" dirty="0">
                <a:latin typeface="Courier New" pitchFamily="49" charset="0"/>
              </a:rPr>
              <a:t> </a:t>
            </a:r>
            <a:r>
              <a:rPr lang="en-US" b="1" dirty="0" err="1">
                <a:solidFill>
                  <a:srgbClr val="000000"/>
                </a:solidFill>
                <a:latin typeface="Courier New" pitchFamily="49" charset="0"/>
              </a:rPr>
              <a:t>oa</a:t>
            </a:r>
            <a:r>
              <a:rPr lang="en-US" b="1" dirty="0">
                <a:latin typeface="Courier New" pitchFamily="49" charset="0"/>
              </a:rPr>
              <a:t> oracle user=edu001 pw=edu001</a:t>
            </a:r>
            <a:br>
              <a:rPr lang="en-US" b="1" dirty="0">
                <a:latin typeface="Courier New" pitchFamily="49" charset="0"/>
              </a:rPr>
            </a:br>
            <a:r>
              <a:rPr lang="en-US" b="1" dirty="0">
                <a:latin typeface="Courier New" pitchFamily="49" charset="0"/>
              </a:rPr>
              <a:t>                  path=</a:t>
            </a:r>
            <a:r>
              <a:rPr lang="en-US" b="1" dirty="0" err="1">
                <a:latin typeface="Courier New" pitchFamily="49" charset="0"/>
              </a:rPr>
              <a:t>dbmssrv</a:t>
            </a:r>
            <a:r>
              <a:rPr lang="en-US" b="1" dirty="0">
                <a:latin typeface="Courier New" pitchFamily="49" charset="0"/>
              </a:rPr>
              <a:t> schema=</a:t>
            </a:r>
            <a:r>
              <a:rPr lang="en-US" b="1" dirty="0" err="1">
                <a:latin typeface="Courier New" pitchFamily="49" charset="0"/>
              </a:rPr>
              <a:t>educ</a:t>
            </a:r>
            <a:r>
              <a:rPr lang="en-US" b="1" dirty="0">
                <a:latin typeface="Courier New" pitchFamily="49" charset="0"/>
              </a:rPr>
              <a:t>;</a:t>
            </a:r>
          </a:p>
          <a:p>
            <a:pPr>
              <a:lnSpc>
                <a:spcPct val="85000"/>
              </a:lnSpc>
            </a:pPr>
            <a:endParaRPr lang="en-US" b="1" dirty="0">
              <a:latin typeface="Courier New" pitchFamily="49" charset="0"/>
            </a:endParaRPr>
          </a:p>
          <a:p>
            <a:pPr>
              <a:lnSpc>
                <a:spcPct val="85000"/>
              </a:lnSpc>
            </a:pPr>
            <a:r>
              <a:rPr lang="en-US" b="1" dirty="0" err="1">
                <a:latin typeface="Courier New" pitchFamily="49" charset="0"/>
              </a:rPr>
              <a:t>proc</a:t>
            </a:r>
            <a:r>
              <a:rPr lang="en-US" b="1" dirty="0">
                <a:latin typeface="Courier New" pitchFamily="49" charset="0"/>
              </a:rPr>
              <a:t> contents data=</a:t>
            </a:r>
            <a:r>
              <a:rPr lang="en-US" b="1" dirty="0" err="1">
                <a:latin typeface="Courier New" pitchFamily="49" charset="0"/>
              </a:rPr>
              <a:t>oa</a:t>
            </a:r>
            <a:r>
              <a:rPr lang="en-US" b="1" dirty="0">
                <a:latin typeface="Courier New" pitchFamily="49" charset="0"/>
              </a:rPr>
              <a:t>._all_;</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libname </a:t>
            </a:r>
            <a:r>
              <a:rPr lang="en-US" b="1" dirty="0" err="1">
                <a:latin typeface="Courier New" pitchFamily="49" charset="0"/>
              </a:rPr>
              <a:t>oa</a:t>
            </a:r>
            <a:r>
              <a:rPr lang="en-US" b="1" dirty="0">
                <a:latin typeface="Courier New" pitchFamily="49" charset="0"/>
              </a:rPr>
              <a:t> clear;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Accessing an Oracle Table</a:t>
            </a:r>
          </a:p>
        </p:txBody>
      </p:sp>
      <p:sp>
        <p:nvSpPr>
          <p:cNvPr id="5" name="Content Placeholder 4"/>
          <p:cNvSpPr>
            <a:spLocks noGrp="1"/>
          </p:cNvSpPr>
          <p:nvPr>
            <p:ph idx="1"/>
          </p:nvPr>
        </p:nvSpPr>
        <p:spPr/>
        <p:txBody>
          <a:bodyPr/>
          <a:lstStyle/>
          <a:p>
            <a:r>
              <a:rPr lang="en-US" dirty="0"/>
              <a:t>Use a two-level name to reference any table in this Oracle database.</a:t>
            </a:r>
          </a:p>
        </p:txBody>
      </p:sp>
      <p:sp>
        <p:nvSpPr>
          <p:cNvPr id="12" name="Slide Number Placeholder 3"/>
          <p:cNvSpPr>
            <a:spLocks noGrp="1"/>
          </p:cNvSpPr>
          <p:nvPr>
            <p:ph type="sldNum" sz="quarter" idx="10"/>
          </p:nvPr>
        </p:nvSpPr>
        <p:spPr/>
        <p:txBody>
          <a:bodyPr/>
          <a:lstStyle/>
          <a:p>
            <a:fld id="{6B818535-192E-45AF-A54B-8AEA240A3873}" type="slidenum">
              <a:rPr lang="en-US" smtClean="0"/>
              <a:pPr/>
              <a:t>36</a:t>
            </a:fld>
            <a:endParaRPr lang="en-US" dirty="0"/>
          </a:p>
        </p:txBody>
      </p:sp>
      <p:sp>
        <p:nvSpPr>
          <p:cNvPr id="81927" name="Rectangle 9"/>
          <p:cNvSpPr>
            <a:spLocks noChangeArrowheads="1"/>
          </p:cNvSpPr>
          <p:nvPr/>
        </p:nvSpPr>
        <p:spPr bwMode="auto">
          <a:xfrm>
            <a:off x="547671" y="1973484"/>
            <a:ext cx="8046720" cy="4183709"/>
          </a:xfrm>
          <a:prstGeom prst="rect">
            <a:avLst/>
          </a:prstGeom>
          <a:solidFill>
            <a:srgbClr val="FFFFFF"/>
          </a:solidFill>
          <a:ln w="38100">
            <a:solidFill>
              <a:schemeClr val="tx2"/>
            </a:solidFill>
            <a:miter lim="800000"/>
            <a:headEnd type="none" w="med" len="lg"/>
            <a:tailEnd type="none" w="med" len="lg"/>
          </a:ln>
        </p:spPr>
        <p:txBody>
          <a:bodyPr wrap="none" lIns="91440" tIns="50800" rIns="0" bIns="50800">
            <a:spAutoFit/>
          </a:bodyPr>
          <a:lstStyle/>
          <a:p>
            <a:pPr>
              <a:lnSpc>
                <a:spcPct val="85000"/>
              </a:lnSpc>
            </a:pPr>
            <a:r>
              <a:rPr lang="en-US" b="1" dirty="0">
                <a:solidFill>
                  <a:srgbClr val="000000"/>
                </a:solidFill>
                <a:latin typeface="Courier New" pitchFamily="49" charset="0"/>
              </a:rPr>
              <a:t>libname</a:t>
            </a:r>
            <a:r>
              <a:rPr lang="en-US" b="1" dirty="0">
                <a:latin typeface="Courier New" pitchFamily="49" charset="0"/>
              </a:rPr>
              <a:t> </a:t>
            </a:r>
            <a:r>
              <a:rPr lang="en-US" b="1" dirty="0" err="1">
                <a:solidFill>
                  <a:srgbClr val="000000"/>
                </a:solidFill>
                <a:latin typeface="Courier New" pitchFamily="49" charset="0"/>
              </a:rPr>
              <a:t>oa</a:t>
            </a:r>
            <a:r>
              <a:rPr lang="en-US" b="1" dirty="0">
                <a:latin typeface="Courier New" pitchFamily="49" charset="0"/>
              </a:rPr>
              <a:t> oracle user=edu001 pw=edu001</a:t>
            </a:r>
          </a:p>
          <a:p>
            <a:pPr>
              <a:lnSpc>
                <a:spcPct val="85000"/>
              </a:lnSpc>
            </a:pPr>
            <a:r>
              <a:rPr lang="en-US" b="1" dirty="0">
                <a:latin typeface="Courier New" pitchFamily="49" charset="0"/>
              </a:rPr>
              <a:t>                  path=</a:t>
            </a:r>
            <a:r>
              <a:rPr lang="en-US" b="1" dirty="0" err="1">
                <a:latin typeface="Courier New" pitchFamily="49" charset="0"/>
              </a:rPr>
              <a:t>dbmssrv</a:t>
            </a:r>
            <a:r>
              <a:rPr lang="en-US" b="1" dirty="0">
                <a:latin typeface="Courier New" pitchFamily="49" charset="0"/>
              </a:rPr>
              <a:t> schema=educ;</a:t>
            </a:r>
          </a:p>
          <a:p>
            <a:pPr>
              <a:lnSpc>
                <a:spcPct val="85000"/>
              </a:lnSpc>
            </a:pPr>
            <a:endParaRPr lang="en-US" b="1" dirty="0">
              <a:latin typeface="Courier New" pitchFamily="49" charset="0"/>
            </a:endParaRPr>
          </a:p>
          <a:p>
            <a:pPr>
              <a:lnSpc>
                <a:spcPct val="85000"/>
              </a:lnSpc>
            </a:pPr>
            <a:r>
              <a:rPr lang="en-US" b="1" dirty="0">
                <a:latin typeface="Courier New" pitchFamily="49" charset="0"/>
              </a:rPr>
              <a:t>proc print data=</a:t>
            </a:r>
            <a:r>
              <a:rPr lang="en-US" b="1" dirty="0" err="1">
                <a:latin typeface="Courier New" pitchFamily="49" charset="0"/>
              </a:rPr>
              <a:t>oa.supervisors</a:t>
            </a:r>
            <a:r>
              <a:rPr lang="en-US" b="1" dirty="0">
                <a:latin typeface="Courier New" pitchFamily="49" charset="0"/>
              </a:rPr>
              <a:t>;</a:t>
            </a:r>
          </a:p>
          <a:p>
            <a:pPr>
              <a:lnSpc>
                <a:spcPct val="85000"/>
              </a:lnSpc>
            </a:pPr>
            <a:r>
              <a:rPr lang="en-US" b="1" dirty="0">
                <a:latin typeface="Courier New" pitchFamily="49" charset="0"/>
              </a:rPr>
              <a:t>   where state in ('NY' 'NJ');</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a:rPr>
              <a:t>data </a:t>
            </a:r>
            <a:r>
              <a:rPr lang="en-US" b="1" dirty="0" err="1">
                <a:latin typeface="Courier New"/>
              </a:rPr>
              <a:t>work.</a:t>
            </a:r>
            <a:r>
              <a:rPr lang="en-US" b="1" dirty="0" err="1">
                <a:solidFill>
                  <a:srgbClr val="000000"/>
                </a:solidFill>
                <a:latin typeface="Courier New"/>
              </a:rPr>
              <a:t>nysup</a:t>
            </a:r>
            <a:r>
              <a:rPr lang="en-US" b="1" dirty="0">
                <a:latin typeface="Courier New"/>
              </a:rPr>
              <a:t>;</a:t>
            </a:r>
          </a:p>
          <a:p>
            <a:pPr>
              <a:lnSpc>
                <a:spcPct val="85000"/>
              </a:lnSpc>
            </a:pPr>
            <a:r>
              <a:rPr lang="en-US" b="1" dirty="0">
                <a:latin typeface="Courier New"/>
              </a:rPr>
              <a:t>   set </a:t>
            </a:r>
            <a:r>
              <a:rPr lang="en-US" b="1" dirty="0" err="1">
                <a:latin typeface="Courier New"/>
              </a:rPr>
              <a:t>oa.supervisors</a:t>
            </a:r>
            <a:r>
              <a:rPr lang="en-US" b="1" dirty="0">
                <a:latin typeface="Courier New"/>
              </a:rPr>
              <a:t>;</a:t>
            </a:r>
          </a:p>
          <a:p>
            <a:pPr>
              <a:lnSpc>
                <a:spcPct val="85000"/>
              </a:lnSpc>
            </a:pPr>
            <a:r>
              <a:rPr lang="en-US" b="1" dirty="0">
                <a:latin typeface="Courier New" pitchFamily="49" charset="0"/>
              </a:rPr>
              <a:t>   where state='NY';</a:t>
            </a:r>
            <a:endParaRPr lang="en-US" b="1" dirty="0">
              <a:latin typeface="Courier New"/>
            </a:endParaRPr>
          </a:p>
          <a:p>
            <a:pPr>
              <a:lnSpc>
                <a:spcPct val="85000"/>
              </a:lnSpc>
            </a:pPr>
            <a:r>
              <a:rPr lang="en-US" b="1" dirty="0">
                <a:latin typeface="Courier New"/>
              </a:rPr>
              <a:t>run;</a:t>
            </a:r>
          </a:p>
          <a:p>
            <a:pPr>
              <a:lnSpc>
                <a:spcPct val="85000"/>
              </a:lnSpc>
            </a:pPr>
            <a:endParaRPr lang="en-US" b="1" dirty="0">
              <a:latin typeface="Courier New" pitchFamily="49" charset="0"/>
            </a:endParaRPr>
          </a:p>
          <a:p>
            <a:pPr>
              <a:lnSpc>
                <a:spcPct val="85000"/>
              </a:lnSpc>
            </a:pPr>
            <a:r>
              <a:rPr lang="en-US" b="1" dirty="0">
                <a:solidFill>
                  <a:srgbClr val="000000"/>
                </a:solidFill>
                <a:latin typeface="Courier New" pitchFamily="49" charset="0"/>
              </a:rPr>
              <a:t>libname</a:t>
            </a:r>
            <a:r>
              <a:rPr lang="en-US" b="1" dirty="0">
                <a:latin typeface="Courier New" pitchFamily="49" charset="0"/>
              </a:rPr>
              <a:t> </a:t>
            </a:r>
            <a:r>
              <a:rPr lang="en-US" b="1" dirty="0" err="1">
                <a:solidFill>
                  <a:srgbClr val="000000"/>
                </a:solidFill>
                <a:latin typeface="Courier New" pitchFamily="49" charset="0"/>
              </a:rPr>
              <a:t>oa</a:t>
            </a:r>
            <a:r>
              <a:rPr lang="en-US" b="1" dirty="0">
                <a:latin typeface="Courier New" pitchFamily="49" charset="0"/>
              </a:rPr>
              <a:t> clear;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r>
              <a:rPr lang="en-US" dirty="0"/>
              <a:t>PROC PRINT Output</a:t>
            </a:r>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37</a:t>
            </a:fld>
            <a:endParaRPr lang="en-US" b="0" dirty="0">
              <a:latin typeface="Times New Roman" pitchFamily="18" charset="0"/>
            </a:endParaRPr>
          </a:p>
        </p:txBody>
      </p:sp>
      <p:sp>
        <p:nvSpPr>
          <p:cNvPr id="8" name="Rectangle 7"/>
          <p:cNvSpPr/>
          <p:nvPr/>
        </p:nvSpPr>
        <p:spPr>
          <a:xfrm>
            <a:off x="689956" y="1659205"/>
            <a:ext cx="7772400" cy="1903085"/>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Obs    EMPID    STATE    JOBCATEGORY</a:t>
            </a:r>
          </a:p>
          <a:p>
            <a:endParaRPr lang="en-US" sz="1600" b="1" dirty="0">
              <a:solidFill>
                <a:srgbClr val="000000"/>
              </a:solidFill>
              <a:latin typeface="SAS Monospace"/>
            </a:endParaRPr>
          </a:p>
          <a:p>
            <a:r>
              <a:rPr lang="en-US" sz="1600" b="1" dirty="0">
                <a:solidFill>
                  <a:srgbClr val="000000"/>
                </a:solidFill>
                <a:latin typeface="SAS Monospace"/>
              </a:rPr>
              <a:t>                 1    1834      NY          BC</a:t>
            </a:r>
          </a:p>
          <a:p>
            <a:r>
              <a:rPr lang="en-US" sz="1600" b="1" dirty="0">
                <a:solidFill>
                  <a:srgbClr val="000000"/>
                </a:solidFill>
                <a:latin typeface="SAS Monospace"/>
              </a:rPr>
              <a:t>                 2    1433      NJ          FA</a:t>
            </a:r>
          </a:p>
          <a:p>
            <a:r>
              <a:rPr lang="en-US" sz="1600" b="1" dirty="0">
                <a:solidFill>
                  <a:srgbClr val="000000"/>
                </a:solidFill>
                <a:latin typeface="SAS Monospace"/>
              </a:rPr>
              <a:t>                 3    1983      NY          FA</a:t>
            </a:r>
          </a:p>
          <a:p>
            <a:r>
              <a:rPr lang="en-US" sz="1600" b="1" dirty="0">
                <a:solidFill>
                  <a:srgbClr val="000000"/>
                </a:solidFill>
                <a:latin typeface="SAS Monospace"/>
              </a:rPr>
              <a:t>                 4    1420      NJ          ME</a:t>
            </a:r>
          </a:p>
          <a:p>
            <a:r>
              <a:rPr lang="en-US" sz="1600" b="1" dirty="0">
                <a:solidFill>
                  <a:srgbClr val="000000"/>
                </a:solidFill>
                <a:latin typeface="SAS Monospace"/>
              </a:rPr>
              <a:t>                 5    1882      NY          ME</a:t>
            </a:r>
          </a:p>
        </p:txBody>
      </p:sp>
    </p:spTree>
    <p:extLst>
      <p:ext uri="{BB962C8B-B14F-4D97-AF65-F5344CB8AC3E}">
        <p14:creationId xmlns:p14="http://schemas.microsoft.com/office/powerpoint/2010/main" val="65940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4" name="Content Placeholder 3"/>
          <p:cNvSpPr>
            <a:spLocks noGrp="1"/>
          </p:cNvSpPr>
          <p:nvPr>
            <p:ph idx="1"/>
          </p:nvPr>
        </p:nvSpPr>
        <p:spPr>
          <a:xfrm>
            <a:off x="685800" y="1078992"/>
            <a:ext cx="7848600" cy="5626608"/>
          </a:xfrm>
        </p:spPr>
        <p:txBody>
          <a:bodyPr/>
          <a:lstStyle/>
          <a:p>
            <a:r>
              <a:rPr lang="en-US" dirty="0"/>
              <a:t>Refer to the documentation for information relating to a specific relational database.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hlinkClick r:id="" action="ppaction://noaction"/>
            </a:endParaRPr>
          </a:p>
          <a:p>
            <a:r>
              <a:rPr lang="en-US" dirty="0">
                <a:hlinkClick r:id="" action="ppaction://noaction"/>
              </a:rPr>
              <a:t>http</a:t>
            </a:r>
            <a:r>
              <a:rPr lang="en-US" dirty="0">
                <a:hlinkClick r:id="rId3"/>
              </a:rPr>
              <a:t>://support.sas.com/documentation/onlinedoc/access/</a:t>
            </a:r>
            <a:endParaRPr lang="en-US" dirty="0"/>
          </a:p>
        </p:txBody>
      </p:sp>
      <p:pic>
        <p:nvPicPr>
          <p:cNvPr id="6" name="Picture 5"/>
          <p:cNvPicPr>
            <a:picLocks noChangeAspect="1"/>
          </p:cNvPicPr>
          <p:nvPr/>
        </p:nvPicPr>
        <p:blipFill>
          <a:blip r:embed="rId4"/>
          <a:stretch>
            <a:fillRect/>
          </a:stretch>
        </p:blipFill>
        <p:spPr>
          <a:xfrm>
            <a:off x="4771612" y="1940475"/>
            <a:ext cx="3153188" cy="4114800"/>
          </a:xfrm>
          <a:prstGeom prst="rect">
            <a:avLst/>
          </a:prstGeom>
        </p:spPr>
      </p:pic>
      <p:pic>
        <p:nvPicPr>
          <p:cNvPr id="8" name="Picture 7"/>
          <p:cNvPicPr>
            <a:picLocks noChangeAspect="1"/>
          </p:cNvPicPr>
          <p:nvPr/>
        </p:nvPicPr>
        <p:blipFill>
          <a:blip r:embed="rId5"/>
          <a:stretch>
            <a:fillRect/>
          </a:stretch>
        </p:blipFill>
        <p:spPr>
          <a:xfrm>
            <a:off x="1251974" y="1940475"/>
            <a:ext cx="3082644" cy="4114800"/>
          </a:xfrm>
          <a:prstGeom prst="rect">
            <a:avLst/>
          </a:prstGeom>
        </p:spPr>
      </p:pic>
    </p:spTree>
    <p:extLst>
      <p:ext uri="{BB962C8B-B14F-4D97-AF65-F5344CB8AC3E}">
        <p14:creationId xmlns:p14="http://schemas.microsoft.com/office/powerpoint/2010/main" val="265029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Business Scenario</a:t>
            </a:r>
          </a:p>
        </p:txBody>
      </p:sp>
      <p:sp>
        <p:nvSpPr>
          <p:cNvPr id="17411" name="Rectangle 3"/>
          <p:cNvSpPr>
            <a:spLocks noGrp="1" noChangeArrowheads="1"/>
          </p:cNvSpPr>
          <p:nvPr>
            <p:ph idx="1"/>
          </p:nvPr>
        </p:nvSpPr>
        <p:spPr>
          <a:xfrm>
            <a:off x="685800" y="1071563"/>
            <a:ext cx="7848600" cy="5500687"/>
          </a:xfrm>
        </p:spPr>
        <p:txBody>
          <a:bodyPr/>
          <a:lstStyle/>
          <a:p>
            <a:r>
              <a:rPr lang="en-US" dirty="0"/>
              <a:t>The Sales Manager requested a report about Orion Star sales employees from Australia. The input data is in an Excel workbook.</a:t>
            </a:r>
          </a:p>
        </p:txBody>
      </p:sp>
      <p:sp>
        <p:nvSpPr>
          <p:cNvPr id="4" name="Slide Number Placeholder 3"/>
          <p:cNvSpPr>
            <a:spLocks noGrp="1"/>
          </p:cNvSpPr>
          <p:nvPr>
            <p:ph type="sldNum" sz="quarter" idx="10"/>
          </p:nvPr>
        </p:nvSpPr>
        <p:spPr/>
        <p:txBody>
          <a:bodyPr/>
          <a:lstStyle/>
          <a:p>
            <a:pPr>
              <a:defRPr/>
            </a:pPr>
            <a:fld id="{BA01734E-FB3F-45A5-BCD3-219DB9726EAC}" type="slidenum">
              <a:rPr lang="en-US"/>
              <a:pPr>
                <a:defRPr/>
              </a:pPr>
              <a:t>4</a:t>
            </a:fld>
            <a:endParaRPr lang="en-US" b="0" dirty="0">
              <a:latin typeface="Times New Roman" pitchFamily="18" charset="0"/>
            </a:endParaRPr>
          </a:p>
        </p:txBody>
      </p:sp>
      <p:pic>
        <p:nvPicPr>
          <p:cNvPr id="7170" name="Picture 2" descr="\\sashq\root\dept\PSD\GRAPHICS\Illustrations\Documents and Reports\excel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694" y="3289362"/>
            <a:ext cx="935347" cy="10099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129" y="3782828"/>
            <a:ext cx="1637342" cy="130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sashq\root\dept\PSD\GRAPHICS\Illustrations\Arrow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91132">
            <a:off x="4485630" y="3696284"/>
            <a:ext cx="817211" cy="428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ashq\root\dept\PSD\GRAPHICS\Illustrations\Documents and Reports\report_med_gree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8449" y="4437764"/>
            <a:ext cx="942118" cy="115542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sashq\root\dept\PSD\GRAPHICS\Illustrations\People_Generic\person_with_hal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15" y="2472040"/>
            <a:ext cx="2828925" cy="2876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3376582" y="2894197"/>
            <a:ext cx="15199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sales.xlsx</a:t>
            </a:r>
            <a:endParaRPr lang="en-US" dirty="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800600"/>
          </a:xfrm>
        </p:spPr>
        <p:txBody>
          <a:bodyPr/>
          <a:lstStyle/>
          <a:p>
            <a:pPr marL="457200" indent="-457200">
              <a:buAutoNum type="arabicPeriod"/>
              <a:defRPr/>
            </a:pPr>
            <a:r>
              <a:rPr lang="en-US" dirty="0"/>
              <a:t>In this SAS/ACCESS LIBNAME statement, what does</a:t>
            </a:r>
          </a:p>
          <a:p>
            <a:pPr>
              <a:defRPr/>
            </a:pPr>
            <a:r>
              <a:rPr lang="en-US" dirty="0"/>
              <a:t>     </a:t>
            </a:r>
            <a:r>
              <a:rPr lang="en-US" b="1" dirty="0"/>
              <a:t>oracle</a:t>
            </a:r>
            <a:r>
              <a:rPr lang="en-US" dirty="0"/>
              <a:t> represent?</a:t>
            </a:r>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914400" lvl="1" indent="-461963">
              <a:buClr>
                <a:schemeClr val="tx1"/>
              </a:buClr>
              <a:buSzTx/>
              <a:buFont typeface="Wingdings" pitchFamily="2" charset="2"/>
              <a:buAutoNum type="alphaLcPeriod"/>
              <a:defRPr/>
            </a:pPr>
            <a:r>
              <a:rPr lang="en-US" dirty="0"/>
              <a:t>libref</a:t>
            </a:r>
          </a:p>
          <a:p>
            <a:pPr marL="914400" lvl="1" indent="-461963">
              <a:buClr>
                <a:schemeClr val="tx1"/>
              </a:buClr>
              <a:buSzTx/>
              <a:buFont typeface="Wingdings" pitchFamily="2" charset="2"/>
              <a:buAutoNum type="alphaLcPeriod"/>
              <a:defRPr/>
            </a:pPr>
            <a:r>
              <a:rPr lang="en-US" dirty="0"/>
              <a:t>option</a:t>
            </a:r>
          </a:p>
          <a:p>
            <a:pPr marL="914400" lvl="1" indent="-461963">
              <a:buClr>
                <a:schemeClr val="tx1"/>
              </a:buClr>
              <a:buSzTx/>
              <a:buFont typeface="Wingdings" pitchFamily="2" charset="2"/>
              <a:buAutoNum type="alphaLcPeriod"/>
              <a:defRPr/>
            </a:pPr>
            <a:r>
              <a:rPr lang="en-US" dirty="0"/>
              <a:t>table name</a:t>
            </a:r>
          </a:p>
          <a:p>
            <a:pPr marL="914400" lvl="1" indent="-461963">
              <a:buClr>
                <a:schemeClr val="tx1"/>
              </a:buClr>
              <a:buSzTx/>
              <a:buFont typeface="Wingdings" pitchFamily="2" charset="2"/>
              <a:buAutoNum type="alphaLcPeriod"/>
              <a:defRPr/>
            </a:pPr>
            <a:r>
              <a:rPr lang="en-US" dirty="0"/>
              <a:t>engine name</a:t>
            </a:r>
          </a:p>
        </p:txBody>
      </p:sp>
      <p:sp>
        <p:nvSpPr>
          <p:cNvPr id="5" name="AutoShape 6"/>
          <p:cNvSpPr>
            <a:spLocks noChangeArrowheads="1"/>
          </p:cNvSpPr>
          <p:nvPr/>
        </p:nvSpPr>
        <p:spPr bwMode="auto">
          <a:xfrm>
            <a:off x="1143000" y="1606326"/>
            <a:ext cx="6256421" cy="1185000"/>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defTabSz="876976" eaLnBrk="0" hangingPunct="0">
              <a:lnSpc>
                <a:spcPct val="85000"/>
              </a:lnSpc>
            </a:pPr>
            <a:r>
              <a:rPr lang="en-US" b="1" dirty="0">
                <a:solidFill>
                  <a:srgbClr val="000000"/>
                </a:solidFill>
                <a:latin typeface="Courier New"/>
              </a:rPr>
              <a:t>libname</a:t>
            </a:r>
            <a:r>
              <a:rPr lang="en-US" b="1" dirty="0">
                <a:latin typeface="Courier New"/>
              </a:rPr>
              <a:t> sports oracle </a:t>
            </a:r>
          </a:p>
          <a:p>
            <a:pPr defTabSz="876976" eaLnBrk="0" hangingPunct="0">
              <a:lnSpc>
                <a:spcPct val="85000"/>
              </a:lnSpc>
            </a:pPr>
            <a:r>
              <a:rPr lang="en-US" b="1" dirty="0">
                <a:latin typeface="Courier New"/>
              </a:rPr>
              <a:t>        user=edu001 pw=edu001 </a:t>
            </a:r>
          </a:p>
          <a:p>
            <a:pPr defTabSz="876976" eaLnBrk="0" hangingPunct="0">
              <a:lnSpc>
                <a:spcPct val="85000"/>
              </a:lnSpc>
            </a:pPr>
            <a:r>
              <a:rPr lang="en-US" b="1" dirty="0">
                <a:latin typeface="Courier New"/>
              </a:rPr>
              <a:t>        path=dbmssrv schema=educ;</a:t>
            </a:r>
          </a:p>
        </p:txBody>
      </p:sp>
    </p:spTree>
    <p:extLst>
      <p:ext uri="{BB962C8B-B14F-4D97-AF65-F5344CB8AC3E}">
        <p14:creationId xmlns:p14="http://schemas.microsoft.com/office/powerpoint/2010/main" val="1534623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181600"/>
          </a:xfrm>
        </p:spPr>
        <p:txBody>
          <a:bodyPr/>
          <a:lstStyle/>
          <a:p>
            <a:pPr marL="346075" indent="-346075">
              <a:defRPr/>
            </a:pPr>
            <a:r>
              <a:rPr lang="en-US" dirty="0"/>
              <a:t>2. Which PROC step successfully prints a list of all data sets in the </a:t>
            </a:r>
            <a:r>
              <a:rPr lang="en-US" b="1" dirty="0" err="1"/>
              <a:t>orionx</a:t>
            </a:r>
            <a:r>
              <a:rPr lang="en-US" dirty="0"/>
              <a:t> library without printing descriptor portions for the individual data sets?</a:t>
            </a:r>
          </a:p>
          <a:p>
            <a:pPr>
              <a:defRPr/>
            </a:pPr>
            <a:endParaRPr lang="en-US" dirty="0"/>
          </a:p>
          <a:p>
            <a:pPr marL="0" indent="0">
              <a:defRPr/>
            </a:pPr>
            <a:endParaRPr lang="en-US" sz="800" b="1" dirty="0"/>
          </a:p>
          <a:p>
            <a:pPr marL="914400" lvl="1" indent="-461963">
              <a:buClr>
                <a:schemeClr val="tx1"/>
              </a:buClr>
              <a:buSzTx/>
              <a:buFont typeface="Wingdings" pitchFamily="2" charset="2"/>
              <a:buAutoNum type="alphaLcPeriod"/>
              <a:defRPr/>
            </a:pPr>
            <a:r>
              <a:rPr lang="en-US" dirty="0" err="1"/>
              <a:t>proc</a:t>
            </a:r>
            <a:r>
              <a:rPr lang="en-US" dirty="0"/>
              <a:t> contents data=orionx.nods _all_;</a:t>
            </a:r>
          </a:p>
          <a:p>
            <a:pPr marL="914400" lvl="1" indent="-461963">
              <a:buClr>
                <a:schemeClr val="tx1"/>
              </a:buClr>
              <a:buSzTx/>
              <a:buNone/>
              <a:defRPr/>
            </a:pPr>
            <a:r>
              <a:rPr lang="en-US" dirty="0"/>
              <a:t>     run;</a:t>
            </a:r>
          </a:p>
          <a:p>
            <a:pPr marL="914400" lvl="1" indent="-461963">
              <a:buClr>
                <a:schemeClr val="tx1"/>
              </a:buClr>
              <a:buSzTx/>
              <a:buFont typeface="+mj-lt"/>
              <a:buAutoNum type="alphaLcPeriod" startAt="2"/>
              <a:defRPr/>
            </a:pPr>
            <a:r>
              <a:rPr lang="en-US" dirty="0"/>
              <a:t>proc contents data=orionx._all_ nods;</a:t>
            </a:r>
          </a:p>
          <a:p>
            <a:pPr marL="914400" lvl="1" indent="-461963">
              <a:buClr>
                <a:schemeClr val="tx1"/>
              </a:buClr>
              <a:buSzTx/>
              <a:buNone/>
              <a:defRPr/>
            </a:pPr>
            <a:r>
              <a:rPr lang="en-US" dirty="0"/>
              <a:t>     run;</a:t>
            </a:r>
          </a:p>
          <a:p>
            <a:pPr marL="914400" lvl="1" indent="-461963">
              <a:buClr>
                <a:schemeClr val="tx1"/>
              </a:buClr>
              <a:buSzTx/>
              <a:buFont typeface="+mj-lt"/>
              <a:buAutoNum type="alphaLcPeriod" startAt="3"/>
              <a:defRPr/>
            </a:pPr>
            <a:r>
              <a:rPr lang="en-US" dirty="0"/>
              <a:t>proc print data=orionx._all_ noobs;</a:t>
            </a:r>
            <a:br>
              <a:rPr lang="en-US" dirty="0"/>
            </a:br>
            <a:r>
              <a:rPr lang="en-US" dirty="0"/>
              <a:t>run;</a:t>
            </a:r>
          </a:p>
          <a:p>
            <a:pPr marL="914400" lvl="1" indent="-461963">
              <a:buClr>
                <a:schemeClr val="tx1"/>
              </a:buClr>
              <a:buSzTx/>
              <a:buFont typeface="Wingdings" pitchFamily="2" charset="2"/>
              <a:buAutoNum type="alphaLcPeriod" startAt="3"/>
              <a:defRPr/>
            </a:pPr>
            <a:r>
              <a:rPr lang="en-US" dirty="0" err="1"/>
              <a:t>proc</a:t>
            </a:r>
            <a:r>
              <a:rPr lang="en-US" dirty="0"/>
              <a:t> print data=orionx._all_ nods;</a:t>
            </a:r>
            <a:br>
              <a:rPr lang="en-US" dirty="0"/>
            </a:br>
            <a:r>
              <a:rPr lang="en-US" dirty="0"/>
              <a:t>run;</a:t>
            </a:r>
          </a:p>
        </p:txBody>
      </p:sp>
    </p:spTree>
    <p:extLst>
      <p:ext uri="{BB962C8B-B14F-4D97-AF65-F5344CB8AC3E}">
        <p14:creationId xmlns:p14="http://schemas.microsoft.com/office/powerpoint/2010/main" val="556213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346075" indent="-346075">
              <a:defRPr/>
            </a:pPr>
            <a:r>
              <a:rPr lang="en-US" dirty="0"/>
              <a:t>3. When you use the SAS/ACCESS LIBNAME statement to assign a libref to a Microsoft Excel workbook, you can view the workbook using Microsoft Excel. </a:t>
            </a:r>
          </a:p>
          <a:p>
            <a:pPr marL="0" indent="0">
              <a:defRPr/>
            </a:pPr>
            <a:endParaRPr lang="en-US" sz="800" b="1" dirty="0"/>
          </a:p>
          <a:p>
            <a:pPr marL="457200">
              <a:defRPr/>
            </a:pPr>
            <a:r>
              <a:rPr lang="en-US" dirty="0">
                <a:sym typeface="Wingdings" pitchFamily="2" charset="2"/>
              </a:rPr>
              <a:t>  </a:t>
            </a:r>
            <a:r>
              <a:rPr lang="en-US" dirty="0"/>
              <a:t>True</a:t>
            </a:r>
          </a:p>
          <a:p>
            <a:pPr marL="457200">
              <a:defRPr/>
            </a:pPr>
            <a:r>
              <a:rPr lang="en-US" dirty="0">
                <a:sym typeface="Wingdings" pitchFamily="2" charset="2"/>
              </a:rPr>
              <a:t></a:t>
            </a:r>
            <a:r>
              <a:rPr lang="en-US" dirty="0"/>
              <a:t>  False</a:t>
            </a:r>
          </a:p>
        </p:txBody>
      </p:sp>
    </p:spTree>
    <p:extLst>
      <p:ext uri="{BB962C8B-B14F-4D97-AF65-F5344CB8AC3E}">
        <p14:creationId xmlns:p14="http://schemas.microsoft.com/office/powerpoint/2010/main" val="980305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346075" indent="-346075">
              <a:defRPr/>
            </a:pPr>
            <a:r>
              <a:rPr lang="en-US" dirty="0"/>
              <a:t>4. When you use the SAS/ACCESS LIBNAME statement to assign a libref to a Microsoft Excel workbook, SAS treats each worksheet within the workbook as a library.</a:t>
            </a:r>
          </a:p>
          <a:p>
            <a:pPr marL="0" indent="0">
              <a:defRPr/>
            </a:pPr>
            <a:endParaRPr lang="en-US" sz="800" b="1" dirty="0"/>
          </a:p>
          <a:p>
            <a:pPr marL="457200">
              <a:defRPr/>
            </a:pPr>
            <a:r>
              <a:rPr lang="en-US" dirty="0">
                <a:sym typeface="Wingdings" pitchFamily="2" charset="2"/>
              </a:rPr>
              <a:t>  </a:t>
            </a:r>
            <a:r>
              <a:rPr lang="en-US" dirty="0"/>
              <a:t>True</a:t>
            </a:r>
          </a:p>
          <a:p>
            <a:pPr marL="457200">
              <a:defRPr/>
            </a:pPr>
            <a:r>
              <a:rPr lang="en-US" dirty="0">
                <a:sym typeface="Wingdings" pitchFamily="2" charset="2"/>
              </a:rPr>
              <a:t></a:t>
            </a:r>
            <a:r>
              <a:rPr lang="en-US" dirty="0"/>
              <a:t>  False</a:t>
            </a:r>
          </a:p>
        </p:txBody>
      </p:sp>
    </p:spTree>
    <p:extLst>
      <p:ext uri="{BB962C8B-B14F-4D97-AF65-F5344CB8AC3E}">
        <p14:creationId xmlns:p14="http://schemas.microsoft.com/office/powerpoint/2010/main" val="281674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6096000"/>
          </a:xfrm>
        </p:spPr>
        <p:txBody>
          <a:bodyPr/>
          <a:lstStyle/>
          <a:p>
            <a:pPr>
              <a:defRPr/>
            </a:pPr>
            <a:r>
              <a:rPr lang="en-US" sz="2000" dirty="0"/>
              <a:t>5. What does the program shown here create?</a:t>
            </a:r>
          </a:p>
          <a:p>
            <a:pPr marL="457200" indent="-457200">
              <a:buFont typeface="+mj-lt"/>
              <a:buAutoNum type="arabicPeriod" startAt="9"/>
              <a:defRPr/>
            </a:pPr>
            <a:endParaRPr lang="en-US" sz="2000" dirty="0"/>
          </a:p>
          <a:p>
            <a:pPr marL="457200" indent="-457200">
              <a:buFont typeface="+mj-lt"/>
              <a:buAutoNum type="arabicPeriod" startAt="9"/>
              <a:defRPr/>
            </a:pPr>
            <a:endParaRPr lang="en-US" sz="2000" dirty="0"/>
          </a:p>
          <a:p>
            <a:pPr marL="457200" indent="-457200">
              <a:buFont typeface="+mj-lt"/>
              <a:buAutoNum type="arabicPeriod" startAt="9"/>
              <a:defRPr/>
            </a:pPr>
            <a:endParaRPr lang="en-US" sz="2000" dirty="0"/>
          </a:p>
          <a:p>
            <a:pPr marL="457200" indent="-457200">
              <a:buFont typeface="+mj-lt"/>
              <a:buAutoNum type="arabicPeriod" startAt="9"/>
              <a:defRPr/>
            </a:pPr>
            <a:endParaRPr lang="en-US" sz="2000" dirty="0"/>
          </a:p>
          <a:p>
            <a:pPr marL="457200" indent="-457200">
              <a:buFont typeface="+mj-lt"/>
              <a:buAutoNum type="arabicPeriod" startAt="9"/>
              <a:defRPr/>
            </a:pPr>
            <a:endParaRPr lang="en-US" sz="2000" dirty="0"/>
          </a:p>
          <a:p>
            <a:pPr>
              <a:defRPr/>
            </a:pPr>
            <a:endParaRPr lang="en-US" sz="2000" dirty="0"/>
          </a:p>
          <a:p>
            <a:pPr marL="0" indent="0">
              <a:defRPr/>
            </a:pPr>
            <a:endParaRPr lang="en-US" sz="2000" b="1" dirty="0"/>
          </a:p>
          <a:p>
            <a:pPr marL="0" indent="0">
              <a:defRPr/>
            </a:pPr>
            <a:endParaRPr lang="en-US" sz="2000" b="1" dirty="0"/>
          </a:p>
          <a:p>
            <a:pPr lvl="1">
              <a:buClr>
                <a:schemeClr val="tx1"/>
              </a:buClr>
              <a:buSzTx/>
              <a:buFont typeface="Wingdings" pitchFamily="2" charset="2"/>
              <a:buAutoNum type="alphaLcPeriod"/>
              <a:defRPr/>
            </a:pPr>
            <a:r>
              <a:rPr lang="en-US" sz="2000" dirty="0"/>
              <a:t>a data set named </a:t>
            </a:r>
            <a:r>
              <a:rPr lang="en-US" sz="2000" b="1" dirty="0"/>
              <a:t>sales.qtr1_2011</a:t>
            </a:r>
            <a:r>
              <a:rPr lang="en-US" sz="2000" dirty="0"/>
              <a:t> and a data set named </a:t>
            </a:r>
            <a:r>
              <a:rPr lang="en-US" sz="2000" b="1" dirty="0"/>
              <a:t>sales.qtr2_2011</a:t>
            </a:r>
            <a:endParaRPr lang="en-US" sz="2000" dirty="0"/>
          </a:p>
          <a:p>
            <a:pPr lvl="1">
              <a:buClr>
                <a:schemeClr val="tx1"/>
              </a:buClr>
              <a:buSzTx/>
              <a:buFont typeface="Wingdings" pitchFamily="2" charset="2"/>
              <a:buAutoNum type="alphaLcPeriod"/>
              <a:defRPr/>
            </a:pPr>
            <a:r>
              <a:rPr lang="en-US" sz="2000" dirty="0"/>
              <a:t>an Excel workbook named </a:t>
            </a:r>
            <a:r>
              <a:rPr lang="en-US" sz="2000" b="1" dirty="0"/>
              <a:t>sales.qtr1_2011</a:t>
            </a:r>
            <a:r>
              <a:rPr lang="en-US" sz="2000" dirty="0"/>
              <a:t> and an Excel workbook named </a:t>
            </a:r>
            <a:r>
              <a:rPr lang="en-US" sz="2000" b="1" dirty="0"/>
              <a:t>sales.qtr2_2011</a:t>
            </a:r>
            <a:endParaRPr lang="en-US" sz="2000" dirty="0"/>
          </a:p>
          <a:p>
            <a:pPr lvl="1">
              <a:buClr>
                <a:schemeClr val="tx1"/>
              </a:buClr>
              <a:buSzTx/>
              <a:buFont typeface="Wingdings" pitchFamily="2" charset="2"/>
              <a:buAutoNum type="alphaLcPeriod"/>
              <a:defRPr/>
            </a:pPr>
            <a:r>
              <a:rPr lang="en-US" sz="2000" dirty="0"/>
              <a:t>an Excel workbook named </a:t>
            </a:r>
            <a:r>
              <a:rPr lang="en-US" sz="2000" b="1" dirty="0"/>
              <a:t>annual</a:t>
            </a:r>
            <a:r>
              <a:rPr lang="en-US" sz="2000" dirty="0"/>
              <a:t> that contains two worksheets, </a:t>
            </a:r>
            <a:r>
              <a:rPr lang="en-US" sz="2000" b="1" dirty="0"/>
              <a:t>qtr1_2011</a:t>
            </a:r>
            <a:r>
              <a:rPr lang="en-US" sz="2000" dirty="0"/>
              <a:t> and </a:t>
            </a:r>
            <a:r>
              <a:rPr lang="en-US" sz="2000" b="1" dirty="0"/>
              <a:t>qtr2_2011</a:t>
            </a:r>
            <a:endParaRPr lang="en-US" sz="2000" dirty="0"/>
          </a:p>
          <a:p>
            <a:pPr lvl="1">
              <a:buClr>
                <a:schemeClr val="tx1"/>
              </a:buClr>
              <a:buSzTx/>
              <a:buFont typeface="Wingdings" pitchFamily="2" charset="2"/>
              <a:buAutoNum type="alphaLcPeriod"/>
              <a:defRPr/>
            </a:pPr>
            <a:r>
              <a:rPr lang="en-US" sz="2000" dirty="0"/>
              <a:t>an Excel workbook named </a:t>
            </a:r>
            <a:r>
              <a:rPr lang="en-US" sz="2000" b="1" dirty="0"/>
              <a:t>sales</a:t>
            </a:r>
            <a:r>
              <a:rPr lang="en-US" sz="2000" dirty="0"/>
              <a:t> that contains two worksheets, </a:t>
            </a:r>
            <a:r>
              <a:rPr lang="en-US" sz="2000" b="1" dirty="0"/>
              <a:t>qtr1_2011</a:t>
            </a:r>
            <a:r>
              <a:rPr lang="en-US" sz="2000" dirty="0"/>
              <a:t> and </a:t>
            </a:r>
            <a:r>
              <a:rPr lang="en-US" sz="2000" b="1" dirty="0"/>
              <a:t>qtr2_2011</a:t>
            </a:r>
            <a:endParaRPr lang="en-US" sz="2000" dirty="0"/>
          </a:p>
        </p:txBody>
      </p:sp>
      <p:sp>
        <p:nvSpPr>
          <p:cNvPr id="5" name="Text Box 6"/>
          <p:cNvSpPr txBox="1">
            <a:spLocks noChangeArrowheads="1"/>
          </p:cNvSpPr>
          <p:nvPr/>
        </p:nvSpPr>
        <p:spPr bwMode="auto">
          <a:xfrm>
            <a:off x="1075373" y="1111340"/>
            <a:ext cx="6796732" cy="2534027"/>
          </a:xfrm>
          <a:prstGeom prst="rect">
            <a:avLst/>
          </a:prstGeom>
          <a:solidFill>
            <a:srgbClr val="FFFFFF"/>
          </a:solidFill>
          <a:ln w="38100" cmpd="sng">
            <a:solidFill>
              <a:schemeClr val="tx2"/>
            </a:solidFill>
            <a:miter lim="800000"/>
            <a:headEnd type="none" w="med" len="lg"/>
            <a:tailEnd type="none" w="med" len="lg"/>
          </a:ln>
        </p:spPr>
        <p:txBody>
          <a:bodyPr wrap="none" lIns="88900" tIns="88900" rIns="88900" bIns="88900">
            <a:spAutoFit/>
          </a:bodyPr>
          <a:lstStyle>
            <a:lvl1pPr defTabSz="652463" eaLnBrk="0" hangingPunct="0">
              <a:defRPr sz="1200">
                <a:solidFill>
                  <a:schemeClr val="tx1"/>
                </a:solidFill>
                <a:latin typeface="Arial" pitchFamily="34" charset="0"/>
                <a:cs typeface="Arial" pitchFamily="34" charset="0"/>
              </a:defRPr>
            </a:lvl1pPr>
            <a:lvl2pPr marL="742950" indent="-285750" defTabSz="652463" eaLnBrk="0" hangingPunct="0">
              <a:defRPr sz="1200">
                <a:solidFill>
                  <a:schemeClr val="tx1"/>
                </a:solidFill>
                <a:latin typeface="Arial" pitchFamily="34" charset="0"/>
                <a:cs typeface="Arial" pitchFamily="34" charset="0"/>
              </a:defRPr>
            </a:lvl2pPr>
            <a:lvl3pPr marL="1143000" indent="-228600" defTabSz="652463" eaLnBrk="0" hangingPunct="0">
              <a:defRPr sz="1200">
                <a:solidFill>
                  <a:schemeClr val="tx1"/>
                </a:solidFill>
                <a:latin typeface="Arial" pitchFamily="34" charset="0"/>
                <a:cs typeface="Arial" pitchFamily="34" charset="0"/>
              </a:defRPr>
            </a:lvl3pPr>
            <a:lvl4pPr marL="1600200" indent="-228600" defTabSz="652463" eaLnBrk="0" hangingPunct="0">
              <a:defRPr sz="1200">
                <a:solidFill>
                  <a:schemeClr val="tx1"/>
                </a:solidFill>
                <a:latin typeface="Arial" pitchFamily="34" charset="0"/>
                <a:cs typeface="Arial" pitchFamily="34" charset="0"/>
              </a:defRPr>
            </a:lvl4pPr>
            <a:lvl5pPr marL="2057400" indent="-228600" defTabSz="652463" eaLnBrk="0" hangingPunct="0">
              <a:defRPr sz="1200">
                <a:solidFill>
                  <a:schemeClr val="tx1"/>
                </a:solidFill>
                <a:latin typeface="Arial" pitchFamily="34" charset="0"/>
                <a:cs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lnSpc>
                <a:spcPct val="85000"/>
              </a:lnSpc>
            </a:pPr>
            <a:r>
              <a:rPr lang="en-US" sz="2000" b="1" dirty="0">
                <a:solidFill>
                  <a:srgbClr val="000000"/>
                </a:solidFill>
                <a:latin typeface="Courier New"/>
              </a:rPr>
              <a:t>libname</a:t>
            </a:r>
            <a:r>
              <a:rPr lang="en-US" sz="2000" b="1" dirty="0">
                <a:latin typeface="Courier New"/>
              </a:rPr>
              <a:t> </a:t>
            </a:r>
            <a:r>
              <a:rPr lang="en-US" sz="2000" b="1" dirty="0">
                <a:solidFill>
                  <a:srgbClr val="000000"/>
                </a:solidFill>
                <a:latin typeface="Courier New"/>
              </a:rPr>
              <a:t>sales</a:t>
            </a:r>
            <a:r>
              <a:rPr lang="en-US" sz="2000" b="1" dirty="0">
                <a:latin typeface="Courier New"/>
              </a:rPr>
              <a:t> excel </a:t>
            </a:r>
            <a:r>
              <a:rPr lang="en-US" sz="2000" b="1" dirty="0">
                <a:solidFill>
                  <a:srgbClr val="000000"/>
                </a:solidFill>
                <a:latin typeface="Courier New"/>
              </a:rPr>
              <a:t>'c</a:t>
            </a:r>
            <a:r>
              <a:rPr lang="en-US" sz="2000" b="1" dirty="0">
                <a:latin typeface="Courier New"/>
              </a:rPr>
              <a:t>:\mydata\annual.xls';</a:t>
            </a:r>
          </a:p>
          <a:p>
            <a:pPr eaLnBrk="1" hangingPunct="1">
              <a:lnSpc>
                <a:spcPct val="85000"/>
              </a:lnSpc>
            </a:pPr>
            <a:endParaRPr lang="en-US" sz="2000" b="1" dirty="0">
              <a:latin typeface="Courier New"/>
            </a:endParaRPr>
          </a:p>
          <a:p>
            <a:pPr eaLnBrk="1" hangingPunct="1">
              <a:lnSpc>
                <a:spcPct val="85000"/>
              </a:lnSpc>
            </a:pPr>
            <a:r>
              <a:rPr lang="en-US" sz="2000" b="1" dirty="0">
                <a:latin typeface="Courier New"/>
              </a:rPr>
              <a:t>data sales.qtr1_2011;</a:t>
            </a:r>
          </a:p>
          <a:p>
            <a:pPr eaLnBrk="1" hangingPunct="1">
              <a:lnSpc>
                <a:spcPct val="85000"/>
              </a:lnSpc>
            </a:pPr>
            <a:r>
              <a:rPr lang="en-US" sz="2000" b="1" dirty="0">
                <a:latin typeface="Courier New"/>
              </a:rPr>
              <a:t>   set sasdata.qtr1_2011;</a:t>
            </a:r>
          </a:p>
          <a:p>
            <a:pPr eaLnBrk="1" hangingPunct="1">
              <a:lnSpc>
                <a:spcPct val="85000"/>
              </a:lnSpc>
            </a:pPr>
            <a:r>
              <a:rPr lang="en-US" sz="2000" b="1" dirty="0">
                <a:latin typeface="Courier New"/>
              </a:rPr>
              <a:t>run;</a:t>
            </a:r>
          </a:p>
          <a:p>
            <a:pPr eaLnBrk="1" hangingPunct="1">
              <a:lnSpc>
                <a:spcPct val="85000"/>
              </a:lnSpc>
            </a:pPr>
            <a:endParaRPr lang="en-US" sz="2000" b="1" dirty="0">
              <a:latin typeface="Courier New"/>
            </a:endParaRPr>
          </a:p>
          <a:p>
            <a:pPr eaLnBrk="1" hangingPunct="1">
              <a:lnSpc>
                <a:spcPct val="85000"/>
              </a:lnSpc>
            </a:pPr>
            <a:r>
              <a:rPr lang="en-US" sz="2000" b="1" dirty="0">
                <a:latin typeface="Courier New"/>
              </a:rPr>
              <a:t>data sales.qtr2_2011;</a:t>
            </a:r>
          </a:p>
          <a:p>
            <a:pPr eaLnBrk="1" hangingPunct="1">
              <a:lnSpc>
                <a:spcPct val="85000"/>
              </a:lnSpc>
            </a:pPr>
            <a:r>
              <a:rPr lang="en-US" sz="2000" b="1" dirty="0">
                <a:latin typeface="Courier New"/>
              </a:rPr>
              <a:t>   set sasdata.qtr2_2011;</a:t>
            </a:r>
          </a:p>
          <a:p>
            <a:pPr eaLnBrk="1" hangingPunct="1">
              <a:lnSpc>
                <a:spcPct val="85000"/>
              </a:lnSpc>
            </a:pPr>
            <a:r>
              <a:rPr lang="en-US" sz="2000" b="1" dirty="0">
                <a:latin typeface="Courier New"/>
              </a:rPr>
              <a:t>run;</a:t>
            </a:r>
          </a:p>
        </p:txBody>
      </p:sp>
    </p:spTree>
    <p:extLst>
      <p:ext uri="{BB962C8B-B14F-4D97-AF65-F5344CB8AC3E}">
        <p14:creationId xmlns:p14="http://schemas.microsoft.com/office/powerpoint/2010/main" val="184613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12648"/>
            <a:ext cx="7848600" cy="4264025"/>
          </a:xfrm>
        </p:spPr>
        <p:txBody>
          <a:bodyPr/>
          <a:lstStyle/>
          <a:p>
            <a:pPr marL="346075" lvl="0" indent="-346075"/>
            <a:r>
              <a:rPr lang="en-US" dirty="0"/>
              <a:t>6. What statement is used to read an Oracle table </a:t>
            </a:r>
            <a:br>
              <a:rPr lang="en-US" dirty="0"/>
            </a:br>
            <a:r>
              <a:rPr lang="en-US" dirty="0"/>
              <a:t>in a DATA step?</a:t>
            </a:r>
          </a:p>
          <a:p>
            <a:pPr marL="457200" lvl="0" indent="-457200">
              <a:buAutoNum type="arabicPeriod"/>
            </a:pPr>
            <a:endParaRPr lang="en-US" dirty="0"/>
          </a:p>
          <a:p>
            <a:pPr marL="914400" lvl="0" indent="-457200">
              <a:buFont typeface="+mj-lt"/>
              <a:buAutoNum type="alphaLcPeriod"/>
            </a:pPr>
            <a:r>
              <a:rPr lang="en-US" dirty="0"/>
              <a:t>DATA statement</a:t>
            </a:r>
          </a:p>
          <a:p>
            <a:pPr marL="914400" lvl="0" indent="-457200">
              <a:buFont typeface="+mj-lt"/>
              <a:buAutoNum type="alphaLcPeriod"/>
            </a:pPr>
            <a:r>
              <a:rPr lang="en-US" dirty="0"/>
              <a:t>WHERE statement</a:t>
            </a:r>
          </a:p>
          <a:p>
            <a:pPr marL="914400" lvl="0" indent="-457200">
              <a:buFont typeface="+mj-lt"/>
              <a:buAutoNum type="alphaLcPeriod"/>
            </a:pPr>
            <a:r>
              <a:rPr lang="en-US" dirty="0"/>
              <a:t>SET statement</a:t>
            </a:r>
          </a:p>
          <a:p>
            <a:pPr marL="914400" lvl="0" indent="-457200">
              <a:buFont typeface="+mj-lt"/>
              <a:buAutoNum type="alphaLcPeriod"/>
            </a:pPr>
            <a:r>
              <a:rPr lang="en-US" dirty="0"/>
              <a:t>assignment statement</a:t>
            </a:r>
          </a:p>
        </p:txBody>
      </p:sp>
      <p:sp>
        <p:nvSpPr>
          <p:cNvPr id="4" name="Slide Number Placeholder 3"/>
          <p:cNvSpPr>
            <a:spLocks noGrp="1"/>
          </p:cNvSpPr>
          <p:nvPr>
            <p:ph type="sldNum" sz="quarter" idx="10"/>
          </p:nvPr>
        </p:nvSpPr>
        <p:spPr/>
        <p:txBody>
          <a:bodyPr/>
          <a:lstStyle/>
          <a:p>
            <a:pPr>
              <a:defRPr/>
            </a:pPr>
            <a:fld id="{2C3E8E79-F9B7-4926-909C-E4F9C54FC404}" type="slidenum">
              <a:rPr lang="en-US" smtClean="0"/>
              <a:pPr>
                <a:defRPr/>
              </a:pPr>
              <a:t>46</a:t>
            </a:fld>
            <a:endParaRPr lang="en-US" b="0" dirty="0">
              <a:latin typeface="Times New Roman" pitchFamily="18" charset="0"/>
            </a:endParaRPr>
          </a:p>
        </p:txBody>
      </p:sp>
    </p:spTree>
    <p:extLst>
      <p:ext uri="{BB962C8B-B14F-4D97-AF65-F5344CB8AC3E}">
        <p14:creationId xmlns:p14="http://schemas.microsoft.com/office/powerpoint/2010/main" val="3337676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346075" indent="-346075">
              <a:defRPr/>
            </a:pPr>
            <a:r>
              <a:rPr lang="en-US" dirty="0"/>
              <a:t>7. A SAS name literal is a string that contains one or more special characters, enclosed in quotation marks,  followed by the letter n.</a:t>
            </a:r>
          </a:p>
          <a:p>
            <a:pPr marL="0" indent="0">
              <a:defRPr/>
            </a:pPr>
            <a:endParaRPr lang="en-US" sz="800" b="1" dirty="0"/>
          </a:p>
          <a:p>
            <a:pPr marL="457200">
              <a:defRPr/>
            </a:pPr>
            <a:r>
              <a:rPr lang="en-US" dirty="0">
                <a:sym typeface="Wingdings" pitchFamily="2" charset="2"/>
              </a:rPr>
              <a:t>  </a:t>
            </a:r>
            <a:r>
              <a:rPr lang="en-US" dirty="0"/>
              <a:t>True</a:t>
            </a:r>
          </a:p>
          <a:p>
            <a:pPr marL="457200">
              <a:defRPr/>
            </a:pPr>
            <a:r>
              <a:rPr lang="en-US" dirty="0">
                <a:sym typeface="Wingdings" pitchFamily="2" charset="2"/>
              </a:rPr>
              <a:t></a:t>
            </a:r>
            <a:r>
              <a:rPr lang="en-US" dirty="0"/>
              <a:t>  False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346075" indent="-346075">
              <a:defRPr/>
            </a:pPr>
            <a:r>
              <a:rPr lang="en-US" dirty="0"/>
              <a:t>8. When a date value is read from a worksheet, it is converted automatically to a SAS date. Which SAS format is used to display the value?</a:t>
            </a:r>
          </a:p>
          <a:p>
            <a:pPr marL="0" indent="0">
              <a:defRPr/>
            </a:pPr>
            <a:endParaRPr lang="en-US" sz="800" b="1" dirty="0"/>
          </a:p>
          <a:p>
            <a:pPr marL="914400" lvl="1" indent="-461963">
              <a:buClr>
                <a:schemeClr val="tx1"/>
              </a:buClr>
              <a:buSzTx/>
              <a:buFont typeface="Wingdings" pitchFamily="2" charset="2"/>
              <a:buAutoNum type="alphaLcPeriod"/>
              <a:defRPr/>
            </a:pPr>
            <a:r>
              <a:rPr lang="en-US" dirty="0"/>
              <a:t>MMDDYY8.</a:t>
            </a:r>
          </a:p>
          <a:p>
            <a:pPr marL="914400" lvl="1" indent="-461963">
              <a:buClr>
                <a:schemeClr val="tx1"/>
              </a:buClr>
              <a:buSzTx/>
              <a:buFont typeface="Wingdings" pitchFamily="2" charset="2"/>
              <a:buAutoNum type="alphaLcPeriod"/>
              <a:defRPr/>
            </a:pPr>
            <a:r>
              <a:rPr lang="en-US" dirty="0"/>
              <a:t>MMDDYY10.</a:t>
            </a:r>
          </a:p>
          <a:p>
            <a:pPr marL="914400" lvl="1" indent="-461963">
              <a:buClr>
                <a:schemeClr val="tx1"/>
              </a:buClr>
              <a:buSzTx/>
              <a:buFont typeface="Wingdings" pitchFamily="2" charset="2"/>
              <a:buAutoNum type="alphaLcPeriod"/>
              <a:defRPr/>
            </a:pPr>
            <a:r>
              <a:rPr lang="en-US" dirty="0"/>
              <a:t>DATE7.</a:t>
            </a:r>
          </a:p>
          <a:p>
            <a:pPr marL="914400" lvl="1" indent="-461963">
              <a:buClr>
                <a:schemeClr val="tx1"/>
              </a:buClr>
              <a:buSzTx/>
              <a:buFont typeface="Wingdings" pitchFamily="2" charset="2"/>
              <a:buAutoNum type="alphaLcPeriod"/>
              <a:defRPr/>
            </a:pPr>
            <a:r>
              <a:rPr lang="en-US" dirty="0"/>
              <a:t>DATE9.</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346075" indent="-346075">
              <a:defRPr/>
            </a:pPr>
            <a:r>
              <a:rPr lang="en-US" dirty="0"/>
              <a:t>9. When a SAS data set is created from a spreadsheet, the spreadsheet column headings are always stored </a:t>
            </a:r>
            <a:br>
              <a:rPr lang="en-US" dirty="0"/>
            </a:br>
            <a:r>
              <a:rPr lang="en-US" dirty="0"/>
              <a:t>as which of the following?</a:t>
            </a:r>
          </a:p>
          <a:p>
            <a:pPr marL="457200" indent="-457200">
              <a:buFont typeface="+mj-lt"/>
              <a:buAutoNum type="arabicPeriod"/>
              <a:defRPr/>
            </a:pPr>
            <a:endParaRPr lang="en-US" sz="800" b="1" dirty="0"/>
          </a:p>
          <a:p>
            <a:pPr marL="914400" lvl="1" indent="-461963">
              <a:buClr>
                <a:schemeClr val="tx1"/>
              </a:buClr>
              <a:buSzTx/>
              <a:buFont typeface="Wingdings" pitchFamily="2" charset="2"/>
              <a:buAutoNum type="alphaLcPeriod"/>
              <a:defRPr/>
            </a:pPr>
            <a:r>
              <a:rPr lang="en-US" dirty="0"/>
              <a:t>variable names</a:t>
            </a:r>
          </a:p>
          <a:p>
            <a:pPr marL="914400" lvl="1" indent="-461963">
              <a:buClr>
                <a:schemeClr val="tx1"/>
              </a:buClr>
              <a:buSzTx/>
              <a:buFont typeface="Wingdings" pitchFamily="2" charset="2"/>
              <a:buAutoNum type="alphaLcPeriod"/>
              <a:defRPr/>
            </a:pPr>
            <a:r>
              <a:rPr lang="en-US" dirty="0"/>
              <a:t>labels</a:t>
            </a:r>
          </a:p>
          <a:p>
            <a:pPr marL="914400" lvl="1" indent="-461963">
              <a:buClr>
                <a:schemeClr val="tx1"/>
              </a:buClr>
              <a:buSzTx/>
              <a:buFont typeface="Wingdings" pitchFamily="2" charset="2"/>
              <a:buAutoNum type="alphaLcPeriod"/>
              <a:defRPr/>
            </a:pPr>
            <a:r>
              <a:rPr lang="en-US" dirty="0"/>
              <a:t>formats</a:t>
            </a:r>
          </a:p>
          <a:p>
            <a:pPr marL="914400" lvl="1" indent="-461963">
              <a:buClr>
                <a:schemeClr val="tx1"/>
              </a:buClr>
              <a:buSzTx/>
              <a:buFont typeface="Wingdings" pitchFamily="2" charset="2"/>
              <a:buAutoNum type="alphaLcPeriod"/>
              <a:defRPr/>
            </a:pPr>
            <a:r>
              <a:rPr lang="en-US" dirty="0"/>
              <a:t>descriptor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Business Scenario</a:t>
            </a:r>
          </a:p>
        </p:txBody>
      </p:sp>
      <p:sp>
        <p:nvSpPr>
          <p:cNvPr id="17411" name="Rectangle 3"/>
          <p:cNvSpPr>
            <a:spLocks noGrp="1" noChangeArrowheads="1"/>
          </p:cNvSpPr>
          <p:nvPr>
            <p:ph idx="1"/>
          </p:nvPr>
        </p:nvSpPr>
        <p:spPr>
          <a:xfrm>
            <a:off x="685800" y="1071563"/>
            <a:ext cx="7848600" cy="5500687"/>
          </a:xfrm>
        </p:spPr>
        <p:txBody>
          <a:bodyPr/>
          <a:lstStyle/>
          <a:p>
            <a:r>
              <a:rPr lang="en-US" dirty="0"/>
              <a:t>Use SAS/ACCESS Interface to PC Files to read </a:t>
            </a:r>
            <a:br>
              <a:rPr lang="en-US" dirty="0"/>
            </a:br>
            <a:r>
              <a:rPr lang="en-US" dirty="0"/>
              <a:t>the worksheet as if it were a SAS data set.</a:t>
            </a:r>
          </a:p>
        </p:txBody>
      </p:sp>
      <p:sp>
        <p:nvSpPr>
          <p:cNvPr id="4" name="Slide Number Placeholder 3"/>
          <p:cNvSpPr>
            <a:spLocks noGrp="1"/>
          </p:cNvSpPr>
          <p:nvPr>
            <p:ph type="sldNum" sz="quarter" idx="10"/>
          </p:nvPr>
        </p:nvSpPr>
        <p:spPr/>
        <p:txBody>
          <a:bodyPr/>
          <a:lstStyle/>
          <a:p>
            <a:pPr>
              <a:defRPr/>
            </a:pPr>
            <a:fld id="{BA01734E-FB3F-45A5-BCD3-219DB9726EAC}" type="slidenum">
              <a:rPr lang="en-US"/>
              <a:pPr>
                <a:defRPr/>
              </a:pPr>
              <a:t>5</a:t>
            </a:fld>
            <a:endParaRPr lang="en-US" b="0" dirty="0">
              <a:latin typeface="Times New Roman" pitchFamily="18" charset="0"/>
            </a:endParaRPr>
          </a:p>
        </p:txBody>
      </p:sp>
      <p:grpSp>
        <p:nvGrpSpPr>
          <p:cNvPr id="2" name="Group 1"/>
          <p:cNvGrpSpPr/>
          <p:nvPr/>
        </p:nvGrpSpPr>
        <p:grpSpPr>
          <a:xfrm>
            <a:off x="875281" y="1981200"/>
            <a:ext cx="7370224" cy="3676854"/>
            <a:chOff x="846097" y="1790028"/>
            <a:chExt cx="7370224" cy="3676854"/>
          </a:xfrm>
        </p:grpSpPr>
        <p:pic>
          <p:nvPicPr>
            <p:cNvPr id="1028" name="Picture 4"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119" y="1790028"/>
              <a:ext cx="2454879" cy="253555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ashq\root\dept\PSD\GRAPHICS\Illustrations\Documents and Reports\excel_nob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97" y="3576484"/>
              <a:ext cx="1653639" cy="17855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ashq\root\dept\PSD\GRAPHICS\Illustrations\Arrow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417756">
              <a:off x="2398636" y="3220669"/>
              <a:ext cx="928959" cy="4865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L:\graphics\computer_blue_small_trans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2758" y="3188571"/>
              <a:ext cx="1833563" cy="1864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L:\graphics\sas_sess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3264" y="3410105"/>
              <a:ext cx="13525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L:\TVAAS\images\people\person_deal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326" y="3606250"/>
              <a:ext cx="1593464" cy="186063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graphics\dataset_STANDARD_smalle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794" y="2563750"/>
              <a:ext cx="133350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ashq\root\dept\PSD\GRAPHICS\Illustrations\Arrow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69697">
              <a:off x="4776999" y="3220669"/>
              <a:ext cx="928959" cy="486597"/>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bwMode="auto">
          <a:xfrm>
            <a:off x="934165" y="3400872"/>
            <a:ext cx="15199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sales.xlsx</a:t>
            </a:r>
            <a:endParaRPr lang="en-US" dirty="0">
              <a:solidFill>
                <a:srgbClr val="FFFFFF"/>
              </a:solidFill>
            </a:endParaRPr>
          </a:p>
        </p:txBody>
      </p:sp>
    </p:spTree>
    <p:extLst>
      <p:ext uri="{BB962C8B-B14F-4D97-AF65-F5344CB8AC3E}">
        <p14:creationId xmlns:p14="http://schemas.microsoft.com/office/powerpoint/2010/main" val="2228043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509588" indent="-509588">
              <a:defRPr/>
            </a:pPr>
            <a:r>
              <a:rPr lang="en-US" dirty="0"/>
              <a:t>10. A WHERE statement or a subsetting IF can be used to subset a Microsoft Excel worksheet.</a:t>
            </a:r>
          </a:p>
          <a:p>
            <a:pPr marL="0" indent="0">
              <a:defRPr/>
            </a:pPr>
            <a:endParaRPr lang="en-US" sz="800" b="1" dirty="0"/>
          </a:p>
          <a:p>
            <a:pPr marL="457200">
              <a:defRPr/>
            </a:pPr>
            <a:r>
              <a:rPr lang="en-US" dirty="0">
                <a:sym typeface="Wingdings" pitchFamily="2" charset="2"/>
              </a:rPr>
              <a:t>  </a:t>
            </a:r>
            <a:r>
              <a:rPr lang="en-US" dirty="0"/>
              <a:t>True</a:t>
            </a:r>
          </a:p>
          <a:p>
            <a:pPr marL="457200">
              <a:defRPr/>
            </a:pPr>
            <a:r>
              <a:rPr lang="en-US" dirty="0">
                <a:sym typeface="Wingdings" pitchFamily="2" charset="2"/>
              </a:rPr>
              <a:t></a:t>
            </a:r>
            <a:r>
              <a:rPr lang="en-US" dirty="0"/>
              <a:t>  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27432" y="1138084"/>
            <a:ext cx="7884726" cy="4451405"/>
          </a:xfrm>
          <a:prstGeom prst="rect">
            <a:avLst/>
          </a:prstGeom>
        </p:spPr>
      </p:pic>
      <p:sp>
        <p:nvSpPr>
          <p:cNvPr id="2" name="Title 1"/>
          <p:cNvSpPr>
            <a:spLocks noGrp="1"/>
          </p:cNvSpPr>
          <p:nvPr>
            <p:ph type="title"/>
          </p:nvPr>
        </p:nvSpPr>
        <p:spPr/>
        <p:txBody>
          <a:bodyPr/>
          <a:lstStyle/>
          <a:p>
            <a:r>
              <a:rPr lang="en-US" dirty="0"/>
              <a:t>Examining sales.xlsx</a:t>
            </a:r>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6</a:t>
            </a:fld>
            <a:endParaRPr lang="en-US" b="0" dirty="0">
              <a:latin typeface="Times New Roman" pitchFamily="18" charset="0"/>
            </a:endParaRPr>
          </a:p>
        </p:txBody>
      </p:sp>
      <p:sp>
        <p:nvSpPr>
          <p:cNvPr id="10" name="AutoShape 5"/>
          <p:cNvSpPr>
            <a:spLocks/>
          </p:cNvSpPr>
          <p:nvPr/>
        </p:nvSpPr>
        <p:spPr bwMode="auto">
          <a:xfrm rot="5400000">
            <a:off x="7032942" y="4856655"/>
            <a:ext cx="862947" cy="1598382"/>
          </a:xfrm>
          <a:prstGeom prst="rightBrace">
            <a:avLst>
              <a:gd name="adj1" fmla="val 16097"/>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8" name="TextBox 7"/>
          <p:cNvSpPr txBox="1"/>
          <p:nvPr/>
        </p:nvSpPr>
        <p:spPr>
          <a:xfrm>
            <a:off x="5293817" y="5857356"/>
            <a:ext cx="3218341" cy="400110"/>
          </a:xfrm>
          <a:prstGeom prst="rect">
            <a:avLst/>
          </a:prstGeom>
          <a:solidFill>
            <a:srgbClr val="009900"/>
          </a:solidFill>
          <a:ln w="19050" cap="flat" cmpd="sng" algn="ctr">
            <a:solidFill>
              <a:schemeClr val="tx1"/>
            </a:solidFill>
            <a:prstDash val="solid"/>
            <a:round/>
            <a:headEnd type="none" w="med" len="med"/>
            <a:tailEnd type="none" w="med" len="med"/>
          </a:ln>
          <a:effectLst/>
        </p:spPr>
        <p:txBody>
          <a:bodyPr vert="horz" wrap="square" rtlCol="0">
            <a:spAutoFit/>
          </a:bodyPr>
          <a:lstStyle>
            <a:defPPr>
              <a:defRPr lang="en-US"/>
            </a:defPPr>
            <a:lvl1pPr algn="ctr">
              <a:defRPr>
                <a:solidFill>
                  <a:srgbClr val="000000"/>
                </a:solidFill>
              </a:defRPr>
            </a:lvl1pPr>
          </a:lstStyle>
          <a:p>
            <a:r>
              <a:rPr lang="en-US" sz="2000" b="1" dirty="0">
                <a:solidFill>
                  <a:srgbClr val="F7FFFF"/>
                </a:solidFill>
              </a:rPr>
              <a:t>cells formatted as dates</a:t>
            </a:r>
          </a:p>
        </p:txBody>
      </p:sp>
      <p:sp>
        <p:nvSpPr>
          <p:cNvPr id="11" name="AutoShape 5"/>
          <p:cNvSpPr>
            <a:spLocks/>
          </p:cNvSpPr>
          <p:nvPr/>
        </p:nvSpPr>
        <p:spPr bwMode="auto">
          <a:xfrm rot="5400000">
            <a:off x="1706217" y="4807743"/>
            <a:ext cx="862947" cy="1697184"/>
          </a:xfrm>
          <a:prstGeom prst="rightBrace">
            <a:avLst>
              <a:gd name="adj1" fmla="val 16097"/>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7" name="TextBox 6"/>
          <p:cNvSpPr txBox="1"/>
          <p:nvPr/>
        </p:nvSpPr>
        <p:spPr>
          <a:xfrm>
            <a:off x="919790" y="5867746"/>
            <a:ext cx="2435799" cy="400110"/>
          </a:xfrm>
          <a:prstGeom prst="rect">
            <a:avLst/>
          </a:prstGeom>
          <a:solidFill>
            <a:srgbClr val="009900"/>
          </a:solidFill>
          <a:ln w="19050" cap="flat" cmpd="sng" algn="ctr">
            <a:solidFill>
              <a:schemeClr val="tx1"/>
            </a:solidFill>
            <a:prstDash val="solid"/>
            <a:round/>
            <a:headEnd type="none" w="med" len="med"/>
            <a:tailEnd type="none" w="med" len="med"/>
          </a:ln>
          <a:effectLst/>
        </p:spPr>
        <p:txBody>
          <a:bodyPr vert="horz" wrap="square" rtlCol="0">
            <a:spAutoFit/>
          </a:bodyPr>
          <a:lstStyle/>
          <a:p>
            <a:pPr algn="ctr"/>
            <a:r>
              <a:rPr lang="en-US" sz="2000" b="1" dirty="0">
                <a:solidFill>
                  <a:srgbClr val="F7FFFF"/>
                </a:solidFill>
              </a:rPr>
              <a:t>two worksheets</a:t>
            </a:r>
          </a:p>
        </p:txBody>
      </p:sp>
      <p:sp>
        <p:nvSpPr>
          <p:cNvPr id="13" name="Rounded Rectangle 12"/>
          <p:cNvSpPr/>
          <p:nvPr/>
        </p:nvSpPr>
        <p:spPr bwMode="auto">
          <a:xfrm>
            <a:off x="998536" y="2190806"/>
            <a:ext cx="7265071" cy="208744"/>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
        <p:nvSpPr>
          <p:cNvPr id="3" name="Line Callout 1 2"/>
          <p:cNvSpPr/>
          <p:nvPr/>
        </p:nvSpPr>
        <p:spPr bwMode="auto">
          <a:xfrm>
            <a:off x="2646535" y="2599492"/>
            <a:ext cx="5096588" cy="487313"/>
          </a:xfrm>
          <a:prstGeom prst="borderCallout1">
            <a:avLst>
              <a:gd name="adj1" fmla="val 31031"/>
              <a:gd name="adj2" fmla="val -134"/>
              <a:gd name="adj3" fmla="val -46404"/>
              <a:gd name="adj4" fmla="val -7667"/>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a:solidFill>
                  <a:srgbClr val="FFFFFF"/>
                </a:solidFill>
              </a:rPr>
              <a:t>embedded spaces in column headings</a:t>
            </a:r>
          </a:p>
        </p:txBody>
      </p:sp>
    </p:spTree>
    <p:extLst>
      <p:ext uri="{BB962C8B-B14F-4D97-AF65-F5344CB8AC3E}">
        <p14:creationId xmlns:p14="http://schemas.microsoft.com/office/powerpoint/2010/main" val="314497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ltLang="en-US"/>
              <a:t>7.01 Poll</a:t>
            </a:r>
          </a:p>
        </p:txBody>
      </p:sp>
      <p:sp>
        <p:nvSpPr>
          <p:cNvPr id="2051" name="Rectangle 5"/>
          <p:cNvSpPr>
            <a:spLocks noGrp="1" noChangeArrowheads="1"/>
          </p:cNvSpPr>
          <p:nvPr>
            <p:ph idx="1"/>
          </p:nvPr>
        </p:nvSpPr>
        <p:spPr/>
        <p:txBody>
          <a:bodyPr/>
          <a:lstStyle/>
          <a:p>
            <a:pPr marL="0" indent="0"/>
            <a:r>
              <a:rPr lang="en-US" altLang="en-US" dirty="0"/>
              <a:t>Based on material already discussed, does SAS allow embedded blanks and special characters in variable names?</a:t>
            </a:r>
          </a:p>
          <a:p>
            <a:pPr marL="0" indent="0"/>
            <a:endParaRPr lang="en-US" altLang="en-US" sz="800" dirty="0"/>
          </a:p>
          <a:p>
            <a:pPr marL="0" indent="0"/>
            <a:r>
              <a:rPr lang="en-US" altLang="en-US" dirty="0">
                <a:sym typeface="Wingdings" panose="05000000000000000000" pitchFamily="2" charset="2"/>
              </a:rPr>
              <a:t>  </a:t>
            </a:r>
            <a:r>
              <a:rPr lang="en-US" altLang="en-US" dirty="0"/>
              <a:t>Yes</a:t>
            </a:r>
          </a:p>
          <a:p>
            <a:pPr marL="0" indent="0"/>
            <a:r>
              <a:rPr lang="en-US" altLang="en-US" dirty="0">
                <a:sym typeface="Wingdings" panose="05000000000000000000" pitchFamily="2" charset="2"/>
              </a:rPr>
              <a:t></a:t>
            </a:r>
            <a:r>
              <a:rPr lang="en-US" altLang="en-US" dirty="0"/>
              <a:t>  No</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ltLang="en-US"/>
              <a:t>7.01 Poll </a:t>
            </a:r>
            <a:r>
              <a:rPr lang="en-US" altLang="en-US" dirty="0"/>
              <a:t>– Correct Answer</a:t>
            </a:r>
          </a:p>
        </p:txBody>
      </p:sp>
      <p:sp>
        <p:nvSpPr>
          <p:cNvPr id="2051" name="Rectangle 5"/>
          <p:cNvSpPr>
            <a:spLocks noGrp="1" noChangeArrowheads="1"/>
          </p:cNvSpPr>
          <p:nvPr>
            <p:ph idx="1"/>
          </p:nvPr>
        </p:nvSpPr>
        <p:spPr>
          <a:xfrm>
            <a:off x="685800" y="1074738"/>
            <a:ext cx="7848600" cy="5402262"/>
          </a:xfrm>
        </p:spPr>
        <p:txBody>
          <a:bodyPr/>
          <a:lstStyle/>
          <a:p>
            <a:pPr marL="0" indent="0"/>
            <a:r>
              <a:rPr lang="en-US" altLang="en-US" dirty="0"/>
              <a:t>Based on material already discussed, does SAS allow embedded blanks and special characters in variable names?</a:t>
            </a:r>
          </a:p>
          <a:p>
            <a:pPr marL="0" indent="0"/>
            <a:endParaRPr lang="en-US" altLang="en-US" sz="800" dirty="0"/>
          </a:p>
          <a:p>
            <a:pPr marL="0" indent="0"/>
            <a:r>
              <a:rPr lang="en-US" altLang="en-US" dirty="0">
                <a:sym typeface="Wingdings" panose="05000000000000000000" pitchFamily="2" charset="2"/>
              </a:rPr>
              <a:t>  </a:t>
            </a:r>
            <a:r>
              <a:rPr lang="en-US" altLang="en-US" dirty="0"/>
              <a:t>Yes</a:t>
            </a:r>
          </a:p>
          <a:p>
            <a:pPr marL="0" indent="0"/>
            <a:r>
              <a:rPr lang="en-US" altLang="en-US" dirty="0">
                <a:sym typeface="Wingdings" panose="05000000000000000000" pitchFamily="2" charset="2"/>
              </a:rPr>
              <a:t></a:t>
            </a:r>
            <a:r>
              <a:rPr lang="en-US" altLang="en-US" dirty="0"/>
              <a:t>  No</a:t>
            </a:r>
          </a:p>
          <a:p>
            <a:pPr marL="0" indent="0"/>
            <a:endParaRPr lang="en-US" altLang="en-US" sz="1600" dirty="0"/>
          </a:p>
          <a:p>
            <a:r>
              <a:rPr lang="en-US" dirty="0"/>
              <a:t>SAS variable names</a:t>
            </a:r>
          </a:p>
          <a:p>
            <a:pPr marL="463550" lvl="1" indent="-349250"/>
            <a:r>
              <a:rPr lang="en-US" dirty="0"/>
              <a:t>can be 1 to 32 characters long.</a:t>
            </a:r>
          </a:p>
          <a:p>
            <a:pPr marL="463550" lvl="1" indent="-349250"/>
            <a:r>
              <a:rPr lang="en-US" dirty="0"/>
              <a:t>must start with a letter or underscore. Subsequent characters can be letters, underscores, or numerals.</a:t>
            </a:r>
          </a:p>
          <a:p>
            <a:pPr marL="463550" lvl="1" indent="-349250"/>
            <a:r>
              <a:rPr lang="en-US" dirty="0"/>
              <a:t>can be uppercase, lowercase, or mixed case.</a:t>
            </a:r>
          </a:p>
          <a:p>
            <a:pPr marL="463550" lvl="1" indent="-349250"/>
            <a:r>
              <a:rPr lang="en-US" dirty="0"/>
              <a:t>are not case sensitive.</a:t>
            </a:r>
            <a:endParaRPr lang="en-US" altLang="en-US" dirty="0"/>
          </a:p>
        </p:txBody>
      </p:sp>
      <p:sp>
        <p:nvSpPr>
          <p:cNvPr id="4" name="Oval 3"/>
          <p:cNvSpPr/>
          <p:nvPr/>
        </p:nvSpPr>
        <p:spPr bwMode="auto">
          <a:xfrm>
            <a:off x="580686" y="2745774"/>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extLst>
      <p:ext uri="{BB962C8B-B14F-4D97-AF65-F5344CB8AC3E}">
        <p14:creationId xmlns:p14="http://schemas.microsoft.com/office/powerpoint/2010/main" val="378680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Variable Names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marL="117475" lvl="1" indent="0">
              <a:buNone/>
            </a:pPr>
            <a:r>
              <a:rPr lang="en-US" dirty="0">
                <a:sym typeface="Wingdings" panose="05000000000000000000" pitchFamily="2" charset="2"/>
              </a:rPr>
              <a:t>Excel column headings are used as variable names.</a:t>
            </a:r>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9</a:t>
            </a:fld>
            <a:endParaRPr lang="en-US" b="0" dirty="0">
              <a:latin typeface="Times New Roman" pitchFamily="18" charset="0"/>
            </a:endParaRPr>
          </a:p>
        </p:txBody>
      </p:sp>
      <p:sp>
        <p:nvSpPr>
          <p:cNvPr id="14" name="Rectangle 3"/>
          <p:cNvSpPr txBox="1">
            <a:spLocks noChangeArrowheads="1"/>
          </p:cNvSpPr>
          <p:nvPr/>
        </p:nvSpPr>
        <p:spPr bwMode="auto">
          <a:xfrm>
            <a:off x="685801" y="3666791"/>
            <a:ext cx="7848600" cy="1794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baseline="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baseline="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baseline="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baseline="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baseline="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r>
              <a:rPr lang="en-US" dirty="0">
                <a:sym typeface="Wingdings" panose="05000000000000000000" pitchFamily="2" charset="2"/>
              </a:rPr>
              <a:t>The SAS windowing environment replaces blanks </a:t>
            </a:r>
            <a:br>
              <a:rPr lang="en-US" dirty="0">
                <a:sym typeface="Wingdings" panose="05000000000000000000" pitchFamily="2" charset="2"/>
              </a:rPr>
            </a:br>
            <a:r>
              <a:rPr lang="en-US" dirty="0">
                <a:sym typeface="Wingdings" panose="05000000000000000000" pitchFamily="2" charset="2"/>
              </a:rPr>
              <a:t>and special characters with underscores</a:t>
            </a:r>
            <a:r>
              <a:rPr lang="en-US" altLang="en-US" dirty="0">
                <a:cs typeface="ＭＳ Ｐゴシック" pitchFamily="-112" charset="-128"/>
              </a:rPr>
              <a:t>.</a:t>
            </a:r>
          </a:p>
          <a:p>
            <a:pPr lvl="1"/>
            <a:r>
              <a:rPr lang="en-US" b="1" dirty="0">
                <a:solidFill>
                  <a:srgbClr val="FF0000"/>
                </a:solidFill>
                <a:sym typeface="Wingdings" panose="05000000000000000000" pitchFamily="2" charset="2"/>
              </a:rPr>
              <a:t>By default, SAS Studio and SAS Enterprise Guide allow blanks and special characters in variable names</a:t>
            </a:r>
            <a:r>
              <a:rPr lang="en-US" altLang="en-US" b="1" dirty="0">
                <a:solidFill>
                  <a:srgbClr val="FF0000"/>
                </a:solidFill>
                <a:cs typeface="ＭＳ Ｐゴシック" pitchFamily="-112" charset="-128"/>
              </a:rPr>
              <a:t>.</a:t>
            </a:r>
          </a:p>
        </p:txBody>
      </p:sp>
      <p:pic>
        <p:nvPicPr>
          <p:cNvPr id="6" name="Picture 5"/>
          <p:cNvPicPr>
            <a:picLocks noChangeAspect="1"/>
          </p:cNvPicPr>
          <p:nvPr/>
        </p:nvPicPr>
        <p:blipFill>
          <a:blip r:embed="rId3"/>
          <a:stretch>
            <a:fillRect/>
          </a:stretch>
        </p:blipFill>
        <p:spPr>
          <a:xfrm>
            <a:off x="619328" y="1138096"/>
            <a:ext cx="7884726" cy="2013664"/>
          </a:xfrm>
          <a:prstGeom prst="rect">
            <a:avLst/>
          </a:prstGeom>
        </p:spPr>
      </p:pic>
      <p:sp>
        <p:nvSpPr>
          <p:cNvPr id="12" name="Rounded Rectangle 11"/>
          <p:cNvSpPr/>
          <p:nvPr/>
        </p:nvSpPr>
        <p:spPr bwMode="auto">
          <a:xfrm>
            <a:off x="990431" y="2193903"/>
            <a:ext cx="7308163" cy="191598"/>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extLst>
      <p:ext uri="{BB962C8B-B14F-4D97-AF65-F5344CB8AC3E}">
        <p14:creationId xmlns:p14="http://schemas.microsoft.com/office/powerpoint/2010/main" val="116980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ANDARDSLIDESUPDATE" val="CDS_2012"/>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7"/>
  <p:tag name="SECTIONLABEL" val="Section"/>
  <p:tag name="APPENDIXLABEL" val="Appendix"/>
  <p:tag name="APPENDIXSTART" val="31"/>
  <p:tag name="MMPROD_UIDATA" val="&lt;database version=&quot;9.0&quot;&gt;&lt;object type=&quot;1&quot; unique_id=&quot;10001&quot;&gt;&lt;property id=&quot;20141&quot; value=&quot;Reading Spreadsheet and Database Data&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object type=&quot;8&quot; unique_id=&quot;10002&quot;&gt;&lt;/object&gt;&lt;object type=&quot;2&quot; unique_id=&quot;10005&quot;&gt;&lt;object type=&quot;3&quot; unique_id=&quot;10012&quot;&gt;&lt;property id=&quot;20148&quot; value=&quot;5&quot;/&gt;&lt;property id=&quot;20300&quot; value=&quot;Slide 3 - &amp;quot;Objectives&amp;quot;&quot;/&gt;&lt;property id=&quot;20307&quot; value=&quot;311&quot;/&gt;&lt;property id=&quot;20309&quot; value=&quot;-1&quot;/&gt;&lt;/object&gt;&lt;object type=&quot;3&quot; unique_id=&quot;10013&quot;&gt;&lt;property id=&quot;20148&quot; value=&quot;5&quot;/&gt;&lt;property id=&quot;20300&quot; value=&quot;Slide 4 - &amp;quot;Business Scenario&amp;quot;&quot;/&gt;&lt;property id=&quot;20307&quot; value=&quot;312&quot;/&gt;&lt;property id=&quot;20309&quot; value=&quot;-1&quot;/&gt;&lt;/object&gt;&lt;object type=&quot;3&quot; unique_id=&quot;10014&quot;&gt;&lt;property id=&quot;20148&quot; value=&quot;5&quot;/&gt;&lt;property id=&quot;20300&quot; value=&quot;Slide 5 - &amp;quot;Business Scenario&amp;quot;&quot;/&gt;&lt;property id=&quot;20307&quot; value=&quot;313&quot;/&gt;&lt;property id=&quot;20309&quot; value=&quot;-1&quot;/&gt;&lt;/object&gt;&lt;object type=&quot;3&quot; unique_id=&quot;10029&quot;&gt;&lt;property id=&quot;20148&quot; value=&quot;5&quot;/&gt;&lt;property id=&quot;20300&quot; value=&quot;Slide 27 - &amp;quot;Business Scenario &amp;quot;&quot;/&gt;&lt;property id=&quot;20307&quot; value=&quot;414&quot;/&gt;&lt;property id=&quot;20309&quot; value=&quot;-1&quot;/&gt;&lt;/object&gt;&lt;object type=&quot;3&quot; unique_id=&quot;10030&quot;&gt;&lt;property id=&quot;20148&quot; value=&quot;5&quot;/&gt;&lt;property id=&quot;20300&quot; value=&quot;Slide 28 - &amp;quot;Considerations&amp;quot;&quot;/&gt;&lt;property id=&quot;20307&quot; value=&quot;415&quot;/&gt;&lt;property id=&quot;20309&quot; value=&quot;-1&quot;/&gt;&lt;/object&gt;&lt;object type=&quot;3&quot; unique_id=&quot;10033&quot;&gt;&lt;property id=&quot;20148&quot; value=&quot;5&quot;/&gt;&lt;property id=&quot;20300&quot; value=&quot;Slide 29 - &amp;quot;Creating a SAS Data Set from an Excel Worksheet&amp;quot;&quot;/&gt;&lt;property id=&quot;20307&quot; value=&quot;426&quot;/&gt;&lt;property id=&quot;20309&quot; value=&quot;-1&quot;/&gt;&lt;/object&gt;&lt;object type=&quot;3&quot; unique_id=&quot;10034&quot;&gt;&lt;property id=&quot;20148&quot; value=&quot;5&quot;/&gt;&lt;property id=&quot;20300&quot; value=&quot;Slide 30&quot;/&gt;&lt;property id=&quot;20307&quot; value=&quot;427&quot;/&gt;&lt;property id=&quot;20309&quot; value=&quot;-1&quot;/&gt;&lt;/object&gt;&lt;object type=&quot;3&quot; unique_id=&quot;10037&quot;&gt;&lt;property id=&quot;20148&quot; value=&quot;5&quot;/&gt;&lt;property id=&quot;20300&quot; value=&quot;Slide 34 - &amp;quot;Business Scenario&amp;quot;&quot;/&gt;&lt;property id=&quot;20307&quot; value=&quot;328&quot;/&gt;&lt;property id=&quot;20309&quot; value=&quot;-1&quot;/&gt;&lt;/object&gt;&lt;object type=&quot;3&quot; unique_id=&quot;10039&quot;&gt;&lt;property id=&quot;20148&quot; value=&quot;5&quot;/&gt;&lt;property id=&quot;20300&quot; value=&quot;Slide 35 - &amp;quot;SAS/ACCESS LIBNAME Statement&amp;quot;&quot;/&gt;&lt;property id=&quot;20307&quot; value=&quot;330&quot;/&gt;&lt;property id=&quot;20309&quot; value=&quot;-1&quot;/&gt;&lt;/object&gt;&lt;object type=&quot;3&quot; unique_id=&quot;10040&quot;&gt;&lt;property id=&quot;20148&quot; value=&quot;5&quot;/&gt;&lt;property id=&quot;20300&quot; value=&quot;Slide 36 - &amp;quot;Accessing an Oracle Database&amp;quot;&quot;/&gt;&lt;property id=&quot;20307&quot; value=&quot;331&quot;/&gt;&lt;property id=&quot;20309&quot; value=&quot;-1&quot;/&gt;&lt;/object&gt;&lt;object type=&quot;3&quot; unique_id=&quot;10043&quot;&gt;&lt;property id=&quot;20148&quot; value=&quot;5&quot;/&gt;&lt;property id=&quot;20300&quot; value=&quot;Slide 37 - &amp;quot;Accessing an Oracle Table&amp;quot;&quot;/&gt;&lt;property id=&quot;20307&quot; value=&quot;332&quot;/&gt;&lt;property id=&quot;20309&quot; value=&quot;-1&quot;/&gt;&lt;/object&gt;&lt;object type=&quot;3&quot; unique_id=&quot;10044&quot;&gt;&lt;property id=&quot;20148&quot; value=&quot;5&quot;/&gt;&lt;property id=&quot;20300&quot; value=&quot;Slide 38 - &amp;quot;Viewing the Output&amp;quot;&quot;/&gt;&lt;property id=&quot;20307&quot; value=&quot;333&quot;/&gt;&lt;property id=&quot;20309&quot; value=&quot;-1&quot;/&gt;&lt;/object&gt;&lt;object type=&quot;3&quot; unique_id=&quot;10047&quot;&gt;&lt;property id=&quot;20148&quot; value=&quot;5&quot;/&gt;&lt;property id=&quot;20300&quot; value=&quot;Slide 40&quot;/&gt;&lt;property id=&quot;20307&quot; value=&quot;428&quot;/&gt;&lt;property id=&quot;20309&quot; value=&quot;-1&quot;/&gt;&lt;/object&gt;&lt;object type=&quot;3&quot; unique_id=&quot;10049&quot;&gt;&lt;property id=&quot;20148&quot; value=&quot;5&quot;/&gt;&lt;property id=&quot;20300&quot; value=&quot;Slide 41&quot;/&gt;&lt;property id=&quot;20307&quot; value=&quot;430&quot;/&gt;&lt;property id=&quot;20309&quot; value=&quot;-1&quot;/&gt;&lt;/object&gt;&lt;object type=&quot;3&quot; unique_id=&quot;10050&quot;&gt;&lt;property id=&quot;20148&quot; value=&quot;5&quot;/&gt;&lt;property id=&quot;20300&quot; value=&quot;Slide 42&quot;/&gt;&lt;property id=&quot;20307&quot; value=&quot;393&quot;/&gt;&lt;property id=&quot;20309&quot; value=&quot;-1&quot;/&gt;&lt;/object&gt;&lt;object type=&quot;3&quot; unique_id=&quot;10051&quot;&gt;&lt;property id=&quot;20148&quot; value=&quot;5&quot;/&gt;&lt;property id=&quot;20300&quot; value=&quot;Slide 43&quot;/&gt;&lt;property id=&quot;20307&quot; value=&quot;394&quot;/&gt;&lt;property id=&quot;20309&quot; value=&quot;-1&quot;/&gt;&lt;/object&gt;&lt;object type=&quot;3&quot; unique_id=&quot;10052&quot;&gt;&lt;property id=&quot;20148&quot; value=&quot;5&quot;/&gt;&lt;property id=&quot;20300&quot; value=&quot;Slide 44&quot;/&gt;&lt;property id=&quot;20307&quot; value=&quot;395&quot;/&gt;&lt;property id=&quot;20309&quot; value=&quot;-1&quot;/&gt;&lt;/object&gt;&lt;object type=&quot;3&quot; unique_id=&quot;10053&quot;&gt;&lt;property id=&quot;20148&quot; value=&quot;5&quot;/&gt;&lt;property id=&quot;20300&quot; value=&quot;Slide 45&quot;/&gt;&lt;property id=&quot;20307&quot; value=&quot;396&quot;/&gt;&lt;property id=&quot;20309&quot; value=&quot;-1&quot;/&gt;&lt;/object&gt;&lt;object type=&quot;3&quot; unique_id=&quot;10054&quot;&gt;&lt;property id=&quot;20148&quot; value=&quot;5&quot;/&gt;&lt;property id=&quot;20300&quot; value=&quot;Slide 46&quot;/&gt;&lt;property id=&quot;20307&quot; value=&quot;397&quot;/&gt;&lt;property id=&quot;20309&quot; value=&quot;-1&quot;/&gt;&lt;/object&gt;&lt;object type=&quot;3&quot; unique_id=&quot;10055&quot;&gt;&lt;property id=&quot;20148&quot; value=&quot;5&quot;/&gt;&lt;property id=&quot;20300&quot; value=&quot;Slide 47&quot;/&gt;&lt;property id=&quot;20307&quot; value=&quot;398&quot;/&gt;&lt;property id=&quot;20309&quot; value=&quot;-1&quot;/&gt;&lt;/object&gt;&lt;object type=&quot;3&quot; unique_id=&quot;10056&quot;&gt;&lt;property id=&quot;20148&quot; value=&quot;5&quot;/&gt;&lt;property id=&quot;20300&quot; value=&quot;Slide 48&quot;/&gt;&lt;property id=&quot;20307&quot; value=&quot;401&quot;/&gt;&lt;property id=&quot;20309&quot; value=&quot;-1&quot;/&gt;&lt;/object&gt;&lt;object type=&quot;3&quot; unique_id=&quot;10057&quot;&gt;&lt;property id=&quot;20148&quot; value=&quot;5&quot;/&gt;&lt;property id=&quot;20300&quot; value=&quot;Slide 49&quot;/&gt;&lt;property id=&quot;20307&quot; value=&quot;402&quot;/&gt;&lt;property id=&quot;20309&quot; value=&quot;-1&quot;/&gt;&lt;/object&gt;&lt;object type=&quot;3&quot; unique_id=&quot;10058&quot;&gt;&lt;property id=&quot;20148&quot; value=&quot;5&quot;/&gt;&lt;property id=&quot;20300&quot; value=&quot;Slide 50&quot;/&gt;&lt;property id=&quot;20307&quot; value=&quot;403&quot;/&gt;&lt;property id=&quot;20309&quot; value=&quot;-1&quot;/&gt;&lt;/object&gt;&lt;object type=&quot;3&quot; unique_id=&quot;10059&quot;&gt;&lt;property id=&quot;20148&quot; value=&quot;5&quot;/&gt;&lt;property id=&quot;20300&quot; value=&quot;Slide 51&quot;/&gt;&lt;property id=&quot;20307&quot; value=&quot;404&quot;/&gt;&lt;property id=&quot;20309&quot; value=&quot;-1&quot;/&gt;&lt;/object&gt;&lt;object type=&quot;3&quot; unique_id=&quot;10060&quot;&gt;&lt;property id=&quot;20148&quot; value=&quot;5&quot;/&gt;&lt;property id=&quot;20300&quot; value=&quot;Slide 52&quot;/&gt;&lt;property id=&quot;20307&quot; value=&quot;366&quot;/&gt;&lt;property id=&quot;20309&quot; value=&quot;-1&quot;/&gt;&lt;/object&gt;&lt;object type=&quot;3&quot; unique_id=&quot;10061&quot;&gt;&lt;property id=&quot;20148&quot; value=&quot;5&quot;/&gt;&lt;property id=&quot;20300&quot; value=&quot;Slide 53&quot;/&gt;&lt;property id=&quot;20307&quot; value=&quot;367&quot;/&gt;&lt;property id=&quot;20309&quot; value=&quot;-1&quot;/&gt;&lt;/object&gt;&lt;object type=&quot;3&quot; unique_id=&quot;10062&quot;&gt;&lt;property id=&quot;20148&quot; value=&quot;5&quot;/&gt;&lt;property id=&quot;20300&quot; value=&quot;Slide 54&quot;/&gt;&lt;property id=&quot;20307&quot; value=&quot;432&quot;/&gt;&lt;property id=&quot;20309&quot; value=&quot;-1&quot;/&gt;&lt;/object&gt;&lt;object type=&quot;3&quot; unique_id=&quot;10063&quot;&gt;&lt;property id=&quot;20148&quot; value=&quot;5&quot;/&gt;&lt;property id=&quot;20300&quot; value=&quot;Slide 55&quot;/&gt;&lt;property id=&quot;20307&quot; value=&quot;433&quot;/&gt;&lt;property id=&quot;20309&quot; value=&quot;-1&quot;/&gt;&lt;/object&gt;&lt;object type=&quot;3&quot; unique_id=&quot;10064&quot;&gt;&lt;property id=&quot;20148&quot; value=&quot;5&quot;/&gt;&lt;property id=&quot;20300&quot; value=&quot;Slide 56&quot;/&gt;&lt;property id=&quot;20307&quot; value=&quot;434&quot;/&gt;&lt;property id=&quot;20309&quot; value=&quot;-1&quot;/&gt;&lt;/object&gt;&lt;object type=&quot;3&quot; unique_id=&quot;10065&quot;&gt;&lt;property id=&quot;20148&quot; value=&quot;5&quot;/&gt;&lt;property id=&quot;20300&quot; value=&quot;Slide 57&quot;/&gt;&lt;property id=&quot;20307&quot; value=&quot;435&quot;/&gt;&lt;property id=&quot;20309&quot; value=&quot;-1&quot;/&gt;&lt;/object&gt;&lt;object type=&quot;3&quot; unique_id=&quot;10066&quot;&gt;&lt;property id=&quot;20148&quot; value=&quot;5&quot;/&gt;&lt;property id=&quot;20300&quot; value=&quot;Slide 58&quot;/&gt;&lt;property id=&quot;20307&quot; value=&quot;436&quot;/&gt;&lt;property id=&quot;20309&quot; value=&quot;-1&quot;/&gt;&lt;/object&gt;&lt;object type=&quot;3&quot; unique_id=&quot;10067&quot;&gt;&lt;property id=&quot;20148&quot; value=&quot;5&quot;/&gt;&lt;property id=&quot;20300&quot; value=&quot;Slide 59&quot;/&gt;&lt;property id=&quot;20307&quot; value=&quot;437&quot;/&gt;&lt;property id=&quot;20309&quot; value=&quot;-1&quot;/&gt;&lt;/object&gt;&lt;object type=&quot;3&quot; unique_id=&quot;10068&quot;&gt;&lt;property id=&quot;20148&quot; value=&quot;5&quot;/&gt;&lt;property id=&quot;20300&quot; value=&quot;Slide 60&quot;/&gt;&lt;property id=&quot;20307&quot; value=&quot;438&quot;/&gt;&lt;property id=&quot;20309&quot; value=&quot;-1&quot;/&gt;&lt;/object&gt;&lt;object type=&quot;3&quot; unique_id=&quot;10069&quot;&gt;&lt;property id=&quot;20148&quot; value=&quot;5&quot;/&gt;&lt;property id=&quot;20300&quot; value=&quot;Slide 61&quot;/&gt;&lt;property id=&quot;20307&quot; value=&quot;439&quot;/&gt;&lt;property id=&quot;20309&quot; value=&quot;-1&quot;/&gt;&lt;/object&gt;&lt;object type=&quot;3&quot; unique_id=&quot;13857&quot;&gt;&lt;property id=&quot;20148&quot; value=&quot;5&quot;/&gt;&lt;property id=&quot;20300&quot; value=&quot;Slide 25 - &amp;quot;7.02 Short Answer Poll&amp;quot;&quot;/&gt;&lt;property id=&quot;20307&quot; value=&quot;447&quot;/&gt;&lt;/object&gt;&lt;object type=&quot;3&quot; unique_id=&quot;18012&quot;&gt;&lt;property id=&quot;20148&quot; value=&quot;5&quot;/&gt;&lt;property id=&quot;20300&quot; value=&quot;Slide 6 - &amp;quot;Examining sales.xlsx&amp;quot;&quot;/&gt;&lt;property id=&quot;20307&quot; value=&quot;461&quot;/&gt;&lt;/object&gt;&lt;object type=&quot;3&quot; unique_id=&quot;18015&quot;&gt;&lt;property id=&quot;20148&quot; value=&quot;5&quot;/&gt;&lt;property id=&quot;20300&quot; value=&quot;Slide 9 - &amp;quot;SAS Variable Names&amp;quot;&quot;/&gt;&lt;property id=&quot;20307&quot; value=&quot;491&quot;/&gt;&lt;/object&gt;&lt;object type=&quot;3&quot; unique_id=&quot;18016&quot;&gt;&lt;property id=&quot;20148&quot; value=&quot;5&quot;/&gt;&lt;property id=&quot;20300&quot; value=&quot;Slide 10 - &amp;quot;SAS Name Literal&amp;quot;&quot;/&gt;&lt;property id=&quot;20307&quot; value=&quot;487&quot;/&gt;&lt;/object&gt;&lt;object type=&quot;3&quot; unique_id=&quot;18017&quot;&gt;&lt;property id=&quot;20148&quot; value=&quot;5&quot;/&gt;&lt;property id=&quot;20300&quot; value=&quot;Slide 11 - &amp;quot;VALIDVARNAME= Option&amp;quot;&quot;/&gt;&lt;property id=&quot;20307&quot; value=&quot;490&quot;/&gt;&lt;/object&gt;&lt;object type=&quot;3&quot; unique_id=&quot;18018&quot;&gt;&lt;property id=&quot;20148&quot; value=&quot;5&quot;/&gt;&lt;property id=&quot;20300&quot; value=&quot;Slide 12 - &amp;quot;SAS/ACCESS LIBNAME Statement&amp;quot;&quot;/&gt;&lt;property id=&quot;20307&quot; value=&quot;465&quot;/&gt;&lt;/object&gt;&lt;object type=&quot;3&quot; unique_id=&quot;18019&quot;&gt;&lt;property id=&quot;20148&quot; value=&quot;5&quot;/&gt;&lt;property id=&quot;20300&quot; value=&quot;Slide 18 - &amp;quot;Exploring the Library&amp;quot;&quot;/&gt;&lt;property id=&quot;20307&quot; value=&quot;483&quot;/&gt;&lt;/object&gt;&lt;object type=&quot;3&quot; unique_id=&quot;18021&quot;&gt;&lt;property id=&quot;20148&quot; value=&quot;5&quot;/&gt;&lt;property id=&quot;20300&quot; value=&quot;Slide 19 - &amp;quot;Exploring the Library&amp;quot;&quot;/&gt;&lt;property id=&quot;20307&quot; value=&quot;484&quot;/&gt;&lt;/object&gt;&lt;object type=&quot;3&quot; unique_id=&quot;18023&quot;&gt;&lt;property id=&quot;20148&quot; value=&quot;5&quot;/&gt;&lt;property id=&quot;20300&quot; value=&quot;Slide 21 - &amp;quot;Exploring the Library&amp;quot;&quot;/&gt;&lt;property id=&quot;20307&quot; value=&quot;486&quot;/&gt;&lt;/object&gt;&lt;object type=&quot;3&quot; unique_id=&quot;18024&quot;&gt;&lt;property id=&quot;20148&quot; value=&quot;5&quot;/&gt;&lt;property id=&quot;20300&quot; value=&quot;Slide 22 - &amp;quot;SAS Name Literal&amp;quot;&quot;/&gt;&lt;property id=&quot;20307&quot; value=&quot;494&quot;/&gt;&lt;/object&gt;&lt;object type=&quot;3&quot; unique_id=&quot;18025&quot;&gt;&lt;property id=&quot;20148&quot; value=&quot;5&quot;/&gt;&lt;property id=&quot;20300&quot; value=&quot;Slide 23 - &amp;quot;Subsetting a Worksheet&amp;quot;&quot;/&gt;&lt;property id=&quot;20307&quot; value=&quot;488&quot;/&gt;&lt;/object&gt;&lt;object type=&quot;3&quot; unique_id=&quot;18026&quot;&gt;&lt;property id=&quot;20148&quot; value=&quot;5&quot;/&gt;&lt;property id=&quot;20300&quot; value=&quot;Slide 24 - &amp;quot;Subsetting a Worksheet&amp;quot;&quot;/&gt;&lt;property id=&quot;20307&quot; value=&quot;489&quot;/&gt;&lt;/object&gt;&lt;object type=&quot;3&quot; unique_id=&quot;18027&quot;&gt;&lt;property id=&quot;20148&quot; value=&quot;5&quot;/&gt;&lt;property id=&quot;20300&quot; value=&quot;Slide 26 - &amp;quot;7.02 Short Answer Poll – Correct Answer&amp;quot;&quot;/&gt;&lt;property id=&quot;20307&quot; value=&quot;457&quot;/&gt;&lt;/object&gt;&lt;object type=&quot;3&quot; unique_id=&quot;18037&quot;&gt;&lt;property id=&quot;20148&quot; value=&quot;5&quot;/&gt;&lt;property id=&quot;20300&quot; value=&quot;Slide 1 - &amp;quot;Chapter 7: Reading Spreadsheet and Database Data&amp;quot;&quot;/&gt;&lt;property id=&quot;20307&quot; value=&quot;495&quot;/&gt;&lt;/object&gt;&lt;object type=&quot;3&quot; unique_id=&quot;18039&quot;&gt;&lt;property id=&quot;20148&quot; value=&quot;5&quot;/&gt;&lt;property id=&quot;20300&quot; value=&quot;Slide 7 - &amp;quot;7.01 Poll&amp;quot;&quot;/&gt;&lt;property id=&quot;20307&quot; value=&quot;501&quot;/&gt;&lt;/object&gt;&lt;object type=&quot;3&quot; unique_id=&quot;18040&quot;&gt;&lt;property id=&quot;20148&quot; value=&quot;5&quot;/&gt;&lt;property id=&quot;20300&quot; value=&quot;Slide 8 - &amp;quot;7.01 Poll – Correct Answer&amp;quot;&quot;/&gt;&lt;property id=&quot;20307&quot; value=&quot;502&quot;/&gt;&lt;/object&gt;&lt;object type=&quot;3&quot; unique_id=&quot;18041&quot;&gt;&lt;property id=&quot;20148&quot; value=&quot;5&quot;/&gt;&lt;property id=&quot;20300&quot; value=&quot;Slide 13 - &amp;quot;SAS/ACCESS Engines&amp;quot;&quot;/&gt;&lt;property id=&quot;20307&quot; value=&quot;503&quot;/&gt;&lt;/object&gt;&lt;object type=&quot;3&quot; unique_id=&quot;18042&quot;&gt;&lt;property id=&quot;20148&quot; value=&quot;5&quot;/&gt;&lt;property id=&quot;20300&quot; value=&quot;Slide 14 - &amp;quot;EXCEL Engine&amp;quot;&quot;/&gt;&lt;property id=&quot;20307&quot; value=&quot;504&quot;/&gt;&lt;/object&gt;&lt;object type=&quot;3&quot; unique_id=&quot;18043&quot;&gt;&lt;property id=&quot;20148&quot; value=&quot;5&quot;/&gt;&lt;property id=&quot;20300&quot; value=&quot;Slide 15 - &amp;quot;PCFILES Engine&amp;quot;&quot;/&gt;&lt;property id=&quot;20307&quot; value=&quot;505&quot;/&gt;&lt;/object&gt;&lt;object type=&quot;3&quot; unique_id=&quot;18044&quot;&gt;&lt;property id=&quot;20148&quot; value=&quot;5&quot;/&gt;&lt;property id=&quot;20300&quot; value=&quot;Slide 16 - &amp;quot;XLSX Engine&amp;quot;&quot;/&gt;&lt;property id=&quot;20307&quot; value=&quot;506&quot;/&gt;&lt;/object&gt;&lt;object type=&quot;3&quot; unique_id=&quot;18045&quot;&gt;&lt;property id=&quot;20148&quot; value=&quot;5&quot;/&gt;&lt;property id=&quot;20300&quot; value=&quot;Slide 17 - &amp;quot;Documentation&amp;quot;&quot;/&gt;&lt;property id=&quot;20307&quot; value=&quot;507&quot;/&gt;&lt;/object&gt;&lt;object type=&quot;3&quot; unique_id=&quot;18046&quot;&gt;&lt;property id=&quot;20148&quot; value=&quot;5&quot;/&gt;&lt;property id=&quot;20300&quot; value=&quot;Slide 20 - &amp;quot;Exploring the Library&amp;quot;&quot;/&gt;&lt;property id=&quot;20307&quot; value=&quot;508&quot;/&gt;&lt;/object&gt;&lt;object type=&quot;3&quot; unique_id=&quot;18047&quot;&gt;&lt;property id=&quot;20148&quot; value=&quot;5&quot;/&gt;&lt;property id=&quot;20300&quot; value=&quot;Slide 31 - &amp;quot;Exercise&amp;quot;&quot;/&gt;&lt;property id=&quot;20307&quot; value=&quot;500&quot;/&gt;&lt;/object&gt;&lt;object type=&quot;3&quot; unique_id=&quot;18049&quot;&gt;&lt;property id=&quot;20148&quot; value=&quot;5&quot;/&gt;&lt;property id=&quot;20300&quot; value=&quot;Slide 33 - &amp;quot;Objectives&amp;quot;&quot;/&gt;&lt;property id=&quot;20307&quot; value=&quot;499&quot;/&gt;&lt;/object&gt;&lt;object type=&quot;3&quot; unique_id=&quot;18050&quot;&gt;&lt;property id=&quot;20148&quot; value=&quot;5&quot;/&gt;&lt;property id=&quot;20300&quot; value=&quot;Slide 39 - &amp;quot;Documentation&amp;quot;&quot;/&gt;&lt;property id=&quot;20307&quot; value=&quot;510&quot;/&gt;&lt;/object&gt;&lt;object type=&quot;3&quot; unique_id=&quot;18336&quot;&gt;&lt;property id=&quot;20148&quot; value=&quot;5&quot;/&gt;&lt;property id=&quot;20300&quot; value=&quot;Slide 2 - &amp;quot;Chapter 7: Reading Spreadsheet and Database Data&amp;quot;&quot;/&gt;&lt;property id=&quot;20307&quot; value=&quot;512&quot;/&gt;&lt;/object&gt;&lt;object type=&quot;3&quot; unique_id=&quot;18337&quot;&gt;&lt;property id=&quot;20148&quot; value=&quot;5&quot;/&gt;&lt;property id=&quot;20300&quot; value=&quot;Slide 32 - &amp;quot;Chapter 7: Reading Spreadsheet and Database Data&amp;quot;&quot;/&gt;&lt;property id=&quot;20307&quot; value=&quot;511&quot;/&gt;&lt;/object&gt;&lt;/object&gt;&lt;object type=&quot;10&quot; unique_id=&quot;10135&quot;&gt;&lt;object type=&quot;11&quot; unique_id=&quot;10136&quot;&gt;&lt;/object&gt;&lt;object type=&quot;12&quot; unique_id=&quot;10138&quot;&gt;&lt;/object&gt;&lt;/object&gt;&lt;object type=&quot;4&quot; unique_id=&quot;10137&quot;&gt;&lt;/object&gt;&lt;/object&gt;&lt;/database&gt;"/>
  <p:tag name="NOTESTAGS" val=""/>
  <p:tag name="CHAPTERTITLE" val="Reading Spreadsheet and Database Data"/>
  <p:tag name="CHAPTERHEADING" val="Chapter 7"/>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66EE4C56-D25F-42F8-B2D0-CFD6D16DC241}&quot;/&gt;&lt;isInvalidForFieldText val=&quot;0&quot;/&gt;&lt;Image&gt;&lt;filename val=&quot;C:\Users\sassnh\AppData\Local\Temp\PR\data\asimages\{66EE4C56-D25F-42F8-B2D0-CFD6D16DC241}_7.png&quot;/&gt;&lt;left val=&quot;133&quot;/&gt;&lt;top val=&quot;256&quot;/&gt;&lt;width val=&quot;538&quot;/&gt;&lt;height val=&quot;61&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66EE4C56-D25F-42F8-B2D0-CFD6D16DC241}&quot;/&gt;&lt;isInvalidForFieldText val=&quot;0&quot;/&gt;&lt;Image&gt;&lt;filename val=&quot;C:\Users\sassnh\AppData\Local\Temp\PR\data\asimages\{66EE4C56-D25F-42F8-B2D0-CFD6D16DC241}_7.png&quot;/&gt;&lt;left val=&quot;133&quot;/&gt;&lt;top val=&quot;256&quot;/&gt;&lt;width val=&quot;538&quot;/&gt;&lt;height val=&quot;61&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6.xml><?xml version="1.0" encoding="utf-8"?>
<p:tagLst xmlns:a="http://schemas.openxmlformats.org/drawingml/2006/main" xmlns:r="http://schemas.openxmlformats.org/officeDocument/2006/relationships" xmlns:p="http://schemas.openxmlformats.org/presentationml/2006/main">
  <p:tag name="SLIDETYPE" val="Demo"/>
</p:tagLst>
</file>

<file path=ppt/tags/tag17.xml><?xml version="1.0" encoding="utf-8"?>
<p:tagLst xmlns:a="http://schemas.openxmlformats.org/drawingml/2006/main" xmlns:r="http://schemas.openxmlformats.org/officeDocument/2006/relationships" xmlns:p="http://schemas.openxmlformats.org/presentationml/2006/main">
  <p:tag name="SLIDETYPE" val="QA"/>
</p:tagLst>
</file>

<file path=ppt/tags/tag18.xml><?xml version="1.0" encoding="utf-8"?>
<p:tagLst xmlns:a="http://schemas.openxmlformats.org/drawingml/2006/main" xmlns:r="http://schemas.openxmlformats.org/officeDocument/2006/relationships" xmlns:p="http://schemas.openxmlformats.org/presentationml/2006/main">
  <p:tag name="HIGHLIGHT_FONT_COLOR" val="12611584"/>
  <p:tag name="HIGHLIGHT_FONT_SIZE" val="24"/>
  <p:tag name="HIGHLIGHT_COLOR" val="16777215"/>
  <p:tag name="HIGHLIGHT_STYLE" val="CORPORATE_2012"/>
  <p:tag name="SLIDETYPE" val="Organizer"/>
  <p:tag name="SECTIONCOUNT" val="2"/>
  <p:tag name="SECTIONNUMBER" val="0"/>
  <p:tag name="SHAPETABLE" val="Group Organizer"/>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54FEF49-C1E4-4C18-A4D0-516B29103ADE}&quot;/&gt;&lt;isInvalidForFieldText val=&quot;0&quot;/&gt;&lt;Image&gt;&lt;filename val=&quot;C:\Users\sassnh\AppData\Local\Temp\PR\data\asimages\{554FEF49-C1E4-4C18-A4D0-516B29103ADE}_31.png&quot;/&gt;&lt;left val=&quot;118&quot;/&gt;&lt;top val=&quot;259&quot;/&gt;&lt;width val=&quot;567&quot;/&gt;&lt;height val=&quot;66&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COLOR" val="12611584"/>
  <p:tag name="HIGHLIGHT_FONT_SIZE" val="24"/>
  <p:tag name="HIGHLIGHT_COLOR" val="16777215"/>
  <p:tag name="HIGHLIGHT_STYLE" val="CORPORATE_2012"/>
  <p:tag name="SLIDETYPE" val="Organizer"/>
  <p:tag name="SECTIONCOUNT" val="2"/>
  <p:tag name="SECTIONNUMBER" val="0"/>
</p:tagLst>
</file>

<file path=ppt/tags/tag20.xml><?xml version="1.0" encoding="utf-8"?>
<p:tagLst xmlns:a="http://schemas.openxmlformats.org/drawingml/2006/main" xmlns:r="http://schemas.openxmlformats.org/officeDocument/2006/relationships" xmlns:p="http://schemas.openxmlformats.org/presentationml/2006/main">
  <p:tag name="SLIDETYPE" val="QA"/>
</p:tagLst>
</file>

<file path=ppt/tags/tag21.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3.xml><?xml version="1.0" encoding="utf-8"?>
<p:tagLst xmlns:a="http://schemas.openxmlformats.org/drawingml/2006/main" xmlns:r="http://schemas.openxmlformats.org/officeDocument/2006/relationships" xmlns:p="http://schemas.openxmlformats.org/presentationml/2006/main">
  <p:tag name="HIGHLIGHT_FONT_COLOR" val="12611584"/>
  <p:tag name="HIGHLIGHT_FONT_SIZE" val="24"/>
  <p:tag name="HIGHLIGHT_COLOR" val="16777215"/>
  <p:tag name="HIGHLIGHT_STYLE" val="CORPORATE_2012"/>
  <p:tag name="SLIDETYPE" val="Organizer"/>
  <p:tag name="SECTIONCOUNT" val="2"/>
  <p:tag name="SECTIONNUMBER" val="0"/>
  <p:tag name="SHAPETABLE" val="Group Organizer"/>
</p:tagLst>
</file>

<file path=ppt/tags/tag4.xml><?xml version="1.0" encoding="utf-8"?>
<p:tagLst xmlns:a="http://schemas.openxmlformats.org/drawingml/2006/main" xmlns:r="http://schemas.openxmlformats.org/officeDocument/2006/relationships" xmlns:p="http://schemas.openxmlformats.org/presentationml/2006/main">
  <p:tag name="SLIDETYPE" val="Poll_YesNo"/>
</p:tagLst>
</file>

<file path=ppt/tags/tag5.xml><?xml version="1.0" encoding="utf-8"?>
<p:tagLst xmlns:a="http://schemas.openxmlformats.org/drawingml/2006/main" xmlns:r="http://schemas.openxmlformats.org/officeDocument/2006/relationships" xmlns:p="http://schemas.openxmlformats.org/presentationml/2006/main">
  <p:tag name="SLIDETYPE" val="Poll_YesNo"/>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66EE4C56-D25F-42F8-B2D0-CFD6D16DC241}&quot;/&gt;&lt;isInvalidForFieldText val=&quot;0&quot;/&gt;&lt;Image&gt;&lt;filename val=&quot;C:\Users\sassnh\AppData\Local\Temp\PR\data\asimages\{66EE4C56-D25F-42F8-B2D0-CFD6D16DC241}_7.png&quot;/&gt;&lt;left val=&quot;133&quot;/&gt;&lt;top val=&quot;256&quot;/&gt;&lt;width val=&quot;538&quot;/&gt;&lt;height val=&quot;61&quot;/&gt;&lt;hasText val=&quot;1&quot;/&gt;&lt;/Image&gt;&lt;/ThreeDShapeInfo&gt;"/>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4688</TotalTime>
  <Words>3554</Words>
  <Application>Microsoft Office PowerPoint</Application>
  <PresentationFormat>On-screen Show (4:3)</PresentationFormat>
  <Paragraphs>629</Paragraphs>
  <Slides>50</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Narrow</vt:lpstr>
      <vt:lpstr>Courier New</vt:lpstr>
      <vt:lpstr>Monotype Sorts</vt:lpstr>
      <vt:lpstr>SAS Monospace</vt:lpstr>
      <vt:lpstr>Times New Roman</vt:lpstr>
      <vt:lpstr>Wingdings</vt:lpstr>
      <vt:lpstr>SAS2010</vt:lpstr>
      <vt:lpstr>Chapter 7: Reading Spreadsheet and Database Data</vt:lpstr>
      <vt:lpstr>Chapter 7: Reading Spreadsheet and Database Data</vt:lpstr>
      <vt:lpstr>Objectives</vt:lpstr>
      <vt:lpstr>Business Scenario</vt:lpstr>
      <vt:lpstr>Business Scenario</vt:lpstr>
      <vt:lpstr>Examining sales.xlsx</vt:lpstr>
      <vt:lpstr>7.01 Poll</vt:lpstr>
      <vt:lpstr>7.01 Poll – Correct Answer</vt:lpstr>
      <vt:lpstr>SAS Variable Names</vt:lpstr>
      <vt:lpstr>SAS Name Literal</vt:lpstr>
      <vt:lpstr>VALIDVARNAME= Option</vt:lpstr>
      <vt:lpstr>SAS/ACCESS LIBNAME Statement</vt:lpstr>
      <vt:lpstr>SAS/ACCESS Engines</vt:lpstr>
      <vt:lpstr>EXCEL Engine</vt:lpstr>
      <vt:lpstr>PCFILES Engine</vt:lpstr>
      <vt:lpstr>XLSX Engine</vt:lpstr>
      <vt:lpstr>Documentation</vt:lpstr>
      <vt:lpstr>Exploring the Library</vt:lpstr>
      <vt:lpstr>Exploring the Library</vt:lpstr>
      <vt:lpstr>Exploring the Library</vt:lpstr>
      <vt:lpstr>Exploring the Library</vt:lpstr>
      <vt:lpstr>SAS Name Literal</vt:lpstr>
      <vt:lpstr>Subsetting a Worksheet</vt:lpstr>
      <vt:lpstr>Subsetting a Worksheet</vt:lpstr>
      <vt:lpstr>7.02 Short Answer Poll</vt:lpstr>
      <vt:lpstr>7.02 Short Answer Poll – Correct Answer</vt:lpstr>
      <vt:lpstr>Business Scenario </vt:lpstr>
      <vt:lpstr>Considerations</vt:lpstr>
      <vt:lpstr>Creating a SAS Data Set from an Excel Worksheet</vt:lpstr>
      <vt:lpstr>PowerPoint Presentation</vt:lpstr>
      <vt:lpstr>Chapter 7: Reading Spreadsheet and Database Data</vt:lpstr>
      <vt:lpstr>Objectives</vt:lpstr>
      <vt:lpstr>Business Scenario</vt:lpstr>
      <vt:lpstr>SAS/ACCESS LIBNAME Statement</vt:lpstr>
      <vt:lpstr>Accessing an Oracle Database</vt:lpstr>
      <vt:lpstr>Accessing an Oracle Table</vt:lpstr>
      <vt:lpstr>Viewing the Output</vt:lpstr>
      <vt:lpstr>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Reading Spreadsheet and Database Data</dc:title>
  <dc:creator>Deborah A Bayo</dc:creator>
  <cp:lastModifiedBy>Chung Ching Wang</cp:lastModifiedBy>
  <cp:revision>178</cp:revision>
  <dcterms:created xsi:type="dcterms:W3CDTF">2012-10-25T13:33:52Z</dcterms:created>
  <dcterms:modified xsi:type="dcterms:W3CDTF">2023-08-24T17:52:04Z</dcterms:modified>
</cp:coreProperties>
</file>