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notesSlides/notesSlide3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9.xml" ContentType="application/vnd.openxmlformats-officedocument.presentationml.notesSlide+xml"/>
  <Override PartName="/ppt/tags/tag5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4.xml" ContentType="application/vnd.openxmlformats-officedocument.presentationml.notesSlide+xml"/>
  <Override PartName="/ppt/tags/tag58.xml" ContentType="application/vnd.openxmlformats-officedocument.presentationml.tags+xml"/>
  <Override PartName="/ppt/notesSlides/notesSlide4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6.xml" ContentType="application/vnd.openxmlformats-officedocument.presentationml.notesSlide+xml"/>
  <Override PartName="/ppt/tags/tag63.xml" ContentType="application/vnd.openxmlformats-officedocument.presentationml.tags+xml"/>
  <Override PartName="/ppt/notesSlides/notesSlide4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5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5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77.xml" ContentType="application/vnd.openxmlformats-officedocument.presentationml.tags+xml"/>
  <Override PartName="/ppt/notesSlides/notesSlide54.xml" ContentType="application/vnd.openxmlformats-officedocument.presentationml.notesSlide+xml"/>
  <Override PartName="/ppt/tags/tag78.xml" ContentType="application/vnd.openxmlformats-officedocument.presentationml.tags+xml"/>
  <Override PartName="/ppt/notesSlides/notesSlide5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6.xml" ContentType="application/vnd.openxmlformats-officedocument.presentationml.notesSlide+xml"/>
  <Override PartName="/ppt/tags/tag81.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82.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6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62.xml" ContentType="application/vnd.openxmlformats-officedocument.presentationml.notesSlide+xml"/>
  <Override PartName="/ppt/tags/tag99.xml" ContentType="application/vnd.openxmlformats-officedocument.presentationml.tags+xml"/>
  <Override PartName="/ppt/notesSlides/notesSlide6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64.xml" ContentType="application/vnd.openxmlformats-officedocument.presentationml.notesSlide+xml"/>
  <Override PartName="/ppt/tags/tag102.xml" ContentType="application/vnd.openxmlformats-officedocument.presentationml.tags+xml"/>
  <Override PartName="/ppt/notesSlides/notesSlide65.xml" ContentType="application/vnd.openxmlformats-officedocument.presentationml.notesSlide+xml"/>
  <Override PartName="/ppt/tags/tag103.xml" ContentType="application/vnd.openxmlformats-officedocument.presentationml.tags+xml"/>
  <Override PartName="/ppt/notesSlides/notesSlide66.xml" ContentType="application/vnd.openxmlformats-officedocument.presentationml.notesSlide+xml"/>
  <Override PartName="/ppt/tags/tag104.xml" ContentType="application/vnd.openxmlformats-officedocument.presentationml.tags+xml"/>
  <Override PartName="/ppt/notesSlides/notesSlide67.xml" ContentType="application/vnd.openxmlformats-officedocument.presentationml.notesSlide+xml"/>
  <Override PartName="/ppt/tags/tag105.xml" ContentType="application/vnd.openxmlformats-officedocument.presentationml.tags+xml"/>
  <Override PartName="/ppt/notesSlides/notesSlide68.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69.xml" ContentType="application/vnd.openxmlformats-officedocument.presentationml.notesSlide+xml"/>
  <Override PartName="/ppt/tags/tag110.xml" ContentType="application/vnd.openxmlformats-officedocument.presentationml.tags+xml"/>
  <Override PartName="/ppt/notesSlides/notesSlide70.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75.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7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77.xml" ContentType="application/vnd.openxmlformats-officedocument.presentationml.notesSlide+xml"/>
  <Override PartName="/ppt/tags/tag123.xml" ContentType="application/vnd.openxmlformats-officedocument.presentationml.tags+xml"/>
  <Override PartName="/ppt/notesSlides/notesSlide78.xml" ContentType="application/vnd.openxmlformats-officedocument.presentationml.notesSlide+xml"/>
  <Override PartName="/ppt/tags/tag124.xml" ContentType="application/vnd.openxmlformats-officedocument.presentationml.tags+xml"/>
  <Override PartName="/ppt/notesSlides/notesSlide79.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80.xml" ContentType="application/vnd.openxmlformats-officedocument.presentationml.notesSlide+xml"/>
  <Override PartName="/ppt/tags/tag127.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128.xml" ContentType="application/vnd.openxmlformats-officedocument.presentationml.tags+xml"/>
  <Override PartName="/ppt/notesSlides/notesSlide85.xml" ContentType="application/vnd.openxmlformats-officedocument.presentationml.notesSlide+xml"/>
  <Override PartName="/ppt/tags/tag129.xml" ContentType="application/vnd.openxmlformats-officedocument.presentationml.tags+xml"/>
  <Override PartName="/ppt/notesSlides/notesSlide86.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87.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88.xml" ContentType="application/vnd.openxmlformats-officedocument.presentationml.notesSlide+xml"/>
  <Override PartName="/ppt/tags/tag135.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142.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tags/tag145.xml" ContentType="application/vnd.openxmlformats-officedocument.presentationml.tags+xml"/>
  <Override PartName="/ppt/notesSlides/notesSlide98.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tags/tag148.xml" ContentType="application/vnd.openxmlformats-officedocument.presentationml.tags+xml"/>
  <Override PartName="/ppt/notesSlides/notesSlide104.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05.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tags/tag156.xml" ContentType="application/vnd.openxmlformats-officedocument.presentationml.tags+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111.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notesSlides/notesSlide112.xml" ContentType="application/vnd.openxmlformats-officedocument.presentationml.notesSlide+xml"/>
  <Override PartName="/ppt/tags/tag161.xml" ContentType="application/vnd.openxmlformats-officedocument.presentationml.tags+xml"/>
  <Override PartName="/ppt/notesSlides/notesSlide113.xml" ContentType="application/vnd.openxmlformats-officedocument.presentationml.notesSlide+xml"/>
  <Override PartName="/ppt/tags/tag162.xml" ContentType="application/vnd.openxmlformats-officedocument.presentationml.tags+xml"/>
  <Override PartName="/ppt/notesSlides/notesSlide114.xml" ContentType="application/vnd.openxmlformats-officedocument.presentationml.notesSlide+xml"/>
  <Override PartName="/ppt/tags/tag163.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9" r:id="rId1"/>
  </p:sldMasterIdLst>
  <p:notesMasterIdLst>
    <p:notesMasterId r:id="rId127"/>
  </p:notesMasterIdLst>
  <p:handoutMasterIdLst>
    <p:handoutMasterId r:id="rId128"/>
  </p:handoutMasterIdLst>
  <p:sldIdLst>
    <p:sldId id="606" r:id="rId2"/>
    <p:sldId id="650" r:id="rId3"/>
    <p:sldId id="258" r:id="rId4"/>
    <p:sldId id="259" r:id="rId5"/>
    <p:sldId id="553" r:id="rId6"/>
    <p:sldId id="260" r:id="rId7"/>
    <p:sldId id="494" r:id="rId8"/>
    <p:sldId id="261" r:id="rId9"/>
    <p:sldId id="408" r:id="rId10"/>
    <p:sldId id="649" r:id="rId11"/>
    <p:sldId id="289" r:id="rId12"/>
    <p:sldId id="463" r:id="rId13"/>
    <p:sldId id="291" r:id="rId14"/>
    <p:sldId id="635" r:id="rId15"/>
    <p:sldId id="636" r:id="rId16"/>
    <p:sldId id="294" r:id="rId17"/>
    <p:sldId id="603" r:id="rId18"/>
    <p:sldId id="412" r:id="rId19"/>
    <p:sldId id="299" r:id="rId20"/>
    <p:sldId id="300" r:id="rId21"/>
    <p:sldId id="414" r:id="rId22"/>
    <p:sldId id="498"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457" r:id="rId37"/>
    <p:sldId id="319" r:id="rId38"/>
    <p:sldId id="509" r:id="rId39"/>
    <p:sldId id="320" r:id="rId40"/>
    <p:sldId id="321" r:id="rId41"/>
    <p:sldId id="322" r:id="rId42"/>
    <p:sldId id="556" r:id="rId43"/>
    <p:sldId id="323" r:id="rId44"/>
    <p:sldId id="324" r:id="rId45"/>
    <p:sldId id="325" r:id="rId46"/>
    <p:sldId id="326" r:id="rId47"/>
    <p:sldId id="327" r:id="rId48"/>
    <p:sldId id="329" r:id="rId49"/>
    <p:sldId id="332" r:id="rId50"/>
    <p:sldId id="333" r:id="rId51"/>
    <p:sldId id="334" r:id="rId52"/>
    <p:sldId id="335" r:id="rId53"/>
    <p:sldId id="336" r:id="rId54"/>
    <p:sldId id="637" r:id="rId55"/>
    <p:sldId id="638" r:id="rId56"/>
    <p:sldId id="339" r:id="rId57"/>
    <p:sldId id="510" r:id="rId58"/>
    <p:sldId id="456" r:id="rId59"/>
    <p:sldId id="583" r:id="rId60"/>
    <p:sldId id="592" r:id="rId61"/>
    <p:sldId id="639" r:id="rId62"/>
    <p:sldId id="640" r:id="rId63"/>
    <p:sldId id="595" r:id="rId64"/>
    <p:sldId id="596" r:id="rId65"/>
    <p:sldId id="598" r:id="rId66"/>
    <p:sldId id="599" r:id="rId67"/>
    <p:sldId id="600" r:id="rId68"/>
    <p:sldId id="614" r:id="rId69"/>
    <p:sldId id="615" r:id="rId70"/>
    <p:sldId id="601" r:id="rId71"/>
    <p:sldId id="648" r:id="rId72"/>
    <p:sldId id="352" r:id="rId73"/>
    <p:sldId id="353" r:id="rId74"/>
    <p:sldId id="354" r:id="rId75"/>
    <p:sldId id="558" r:id="rId76"/>
    <p:sldId id="560" r:id="rId77"/>
    <p:sldId id="557" r:id="rId78"/>
    <p:sldId id="641" r:id="rId79"/>
    <p:sldId id="642" r:id="rId80"/>
    <p:sldId id="357" r:id="rId81"/>
    <p:sldId id="559" r:id="rId82"/>
    <p:sldId id="512" r:id="rId83"/>
    <p:sldId id="513" r:id="rId84"/>
    <p:sldId id="514" r:id="rId85"/>
    <p:sldId id="643" r:id="rId86"/>
    <p:sldId id="644" r:id="rId87"/>
    <p:sldId id="634" r:id="rId88"/>
    <p:sldId id="423" r:id="rId89"/>
    <p:sldId id="506" r:id="rId90"/>
    <p:sldId id="505" r:id="rId91"/>
    <p:sldId id="458" r:id="rId92"/>
    <p:sldId id="459" r:id="rId93"/>
    <p:sldId id="572" r:id="rId94"/>
    <p:sldId id="585" r:id="rId95"/>
    <p:sldId id="373" r:id="rId96"/>
    <p:sldId id="374" r:id="rId97"/>
    <p:sldId id="375" r:id="rId98"/>
    <p:sldId id="586" r:id="rId99"/>
    <p:sldId id="647" r:id="rId100"/>
    <p:sldId id="379" r:id="rId101"/>
    <p:sldId id="380" r:id="rId102"/>
    <p:sldId id="381" r:id="rId103"/>
    <p:sldId id="384" r:id="rId104"/>
    <p:sldId id="645" r:id="rId105"/>
    <p:sldId id="646" r:id="rId106"/>
    <p:sldId id="651" r:id="rId107"/>
    <p:sldId id="388" r:id="rId108"/>
    <p:sldId id="588" r:id="rId109"/>
    <p:sldId id="426" r:id="rId110"/>
    <p:sldId id="390" r:id="rId111"/>
    <p:sldId id="393" r:id="rId112"/>
    <p:sldId id="394" r:id="rId113"/>
    <p:sldId id="395" r:id="rId114"/>
    <p:sldId id="589" r:id="rId115"/>
    <p:sldId id="591" r:id="rId116"/>
    <p:sldId id="621" r:id="rId117"/>
    <p:sldId id="625" r:id="rId118"/>
    <p:sldId id="521" r:id="rId119"/>
    <p:sldId id="523" r:id="rId120"/>
    <p:sldId id="525" r:id="rId121"/>
    <p:sldId id="527" r:id="rId122"/>
    <p:sldId id="529" r:id="rId123"/>
    <p:sldId id="632" r:id="rId124"/>
    <p:sldId id="533" r:id="rId125"/>
    <p:sldId id="535" r:id="rId126"/>
  </p:sldIdLst>
  <p:sldSz cx="9144000" cy="6858000" type="screen4x3"/>
  <p:notesSz cx="6858000" cy="9144000"/>
  <p:custDataLst>
    <p:tags r:id="rId129"/>
  </p:custDataLst>
  <p:defaultTextStyle>
    <a:defPPr>
      <a:defRPr lang="en-US"/>
    </a:defPPr>
    <a:lvl1pPr marL="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1pPr>
    <a:lvl2pPr marL="4572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2pPr>
    <a:lvl3pPr marL="9144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3pPr>
    <a:lvl4pPr marL="13716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4pPr>
    <a:lvl5pPr marL="18288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userDrawn="1">
          <p15:clr>
            <a:srgbClr val="A4A3A4"/>
          </p15:clr>
        </p15:guide>
        <p15:guide id="2" orient="horz" pos="2746" userDrawn="1">
          <p15:clr>
            <a:srgbClr val="A4A3A4"/>
          </p15:clr>
        </p15:guide>
        <p15:guide id="3" pos="438" userDrawn="1">
          <p15:clr>
            <a:srgbClr val="A4A3A4"/>
          </p15:clr>
        </p15:guide>
        <p15:guide id="4" pos="5712" userDrawn="1">
          <p15:clr>
            <a:srgbClr val="A4A3A4"/>
          </p15:clr>
        </p15:guide>
        <p15:guide id="5" pos="721" userDrawn="1">
          <p15:clr>
            <a:srgbClr val="A4A3A4"/>
          </p15:clr>
        </p15:guide>
        <p15:guide id="6" orient="horz" pos="672" userDrawn="1">
          <p15:clr>
            <a:srgbClr val="A4A3A4"/>
          </p15:clr>
        </p15:guide>
        <p15:guide id="7" orient="horz" pos="2160" userDrawn="1">
          <p15:clr>
            <a:srgbClr val="A4A3A4"/>
          </p15:clr>
        </p15:guide>
        <p15:guide id="8" orient="horz" pos="720" userDrawn="1">
          <p15:clr>
            <a:srgbClr val="A4A3A4"/>
          </p15:clr>
        </p15:guide>
        <p15:guide id="9" pos="5328" userDrawn="1">
          <p15:clr>
            <a:srgbClr val="A4A3A4"/>
          </p15:clr>
        </p15:guide>
        <p15:guide id="10" pos="2880" userDrawn="1">
          <p15:clr>
            <a:srgbClr val="A4A3A4"/>
          </p15:clr>
        </p15:guide>
        <p15:guide id="11" pos="53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6650" autoAdjust="0"/>
    <p:restoredTop sz="92696" autoAdjust="0"/>
  </p:normalViewPr>
  <p:slideViewPr>
    <p:cSldViewPr snapToGrid="0" showGuides="1">
      <p:cViewPr>
        <p:scale>
          <a:sx n="66" d="100"/>
          <a:sy n="66" d="100"/>
        </p:scale>
        <p:origin x="1596" y="84"/>
      </p:cViewPr>
      <p:guideLst>
        <p:guide orient="horz" pos="524"/>
        <p:guide orient="horz" pos="2746"/>
        <p:guide pos="438"/>
        <p:guide pos="5712"/>
        <p:guide pos="721"/>
        <p:guide orient="horz" pos="672"/>
        <p:guide orient="horz" pos="2160"/>
        <p:guide orient="horz" pos="720"/>
        <p:guide pos="5328"/>
        <p:guide pos="2880"/>
        <p:guide pos="5376"/>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p:scale>
          <a:sx n="100" d="100"/>
          <a:sy n="100" d="100"/>
        </p:scale>
        <p:origin x="1628" y="-10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2B3577-7C12-445F-8FD3-EBF66F871BCC}" type="datetimeFigureOut">
              <a:rPr lang="en-US" smtClean="0"/>
              <a:t>12/14/2017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3BBC15-9024-4019-9AB7-83512E0F4055}" type="slidenum">
              <a:rPr lang="en-US" smtClean="0"/>
              <a:t>‹#›</a:t>
            </a:fld>
            <a:endParaRPr lang="en-US"/>
          </a:p>
        </p:txBody>
      </p:sp>
    </p:spTree>
    <p:extLst>
      <p:ext uri="{BB962C8B-B14F-4D97-AF65-F5344CB8AC3E}">
        <p14:creationId xmlns:p14="http://schemas.microsoft.com/office/powerpoint/2010/main" val="2070005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6200" y="0"/>
            <a:ext cx="2971800" cy="457200"/>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C3C2DD6F-7746-4FC6-9FD4-3500EB86207F}" type="datetimeFigureOut">
              <a:rPr lang="en-US" smtClean="0"/>
              <a:pPr/>
              <a:t>12/14/2017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86109F92-AC39-4296-83AA-772EEE9EC09F}" type="slidenum">
              <a:rPr lang="en-US" smtClean="0"/>
              <a:pPr/>
              <a:t>‹#›</a:t>
            </a:fld>
            <a:endParaRPr lang="en-US" dirty="0"/>
          </a:p>
        </p:txBody>
      </p:sp>
    </p:spTree>
    <p:extLst>
      <p:ext uri="{BB962C8B-B14F-4D97-AF65-F5344CB8AC3E}">
        <p14:creationId xmlns:p14="http://schemas.microsoft.com/office/powerpoint/2010/main" val="466685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1</a:t>
            </a:fld>
            <a:endParaRPr lang="en-US" sz="1200" dirty="0"/>
          </a:p>
        </p:txBody>
      </p:sp>
    </p:spTree>
    <p:extLst>
      <p:ext uri="{BB962C8B-B14F-4D97-AF65-F5344CB8AC3E}">
        <p14:creationId xmlns:p14="http://schemas.microsoft.com/office/powerpoint/2010/main" val="174267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10</a:t>
            </a:fld>
            <a:endParaRPr lang="en-US" sz="1200" dirty="0"/>
          </a:p>
        </p:txBody>
      </p:sp>
    </p:spTree>
    <p:extLst>
      <p:ext uri="{BB962C8B-B14F-4D97-AF65-F5344CB8AC3E}">
        <p14:creationId xmlns:p14="http://schemas.microsoft.com/office/powerpoint/2010/main" val="138837762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100</a:t>
            </a:fld>
            <a:endParaRPr lang="en-US" dirty="0"/>
          </a:p>
        </p:txBody>
      </p:sp>
    </p:spTree>
    <p:extLst>
      <p:ext uri="{BB962C8B-B14F-4D97-AF65-F5344CB8AC3E}">
        <p14:creationId xmlns:p14="http://schemas.microsoft.com/office/powerpoint/2010/main" val="366737265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101</a:t>
            </a:fld>
            <a:endParaRPr lang="en-US" dirty="0"/>
          </a:p>
        </p:txBody>
      </p:sp>
    </p:spTree>
    <p:extLst>
      <p:ext uri="{BB962C8B-B14F-4D97-AF65-F5344CB8AC3E}">
        <p14:creationId xmlns:p14="http://schemas.microsoft.com/office/powerpoint/2010/main" val="11767421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xfrm>
            <a:off x="1093788" y="679450"/>
            <a:ext cx="4521200" cy="3392488"/>
          </a:xfrm>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What if the data doesn’t have a missing value character inserted within the record?</a:t>
            </a:r>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B68A20B4-1CCC-4AF0-B5B2-091890244338}" type="slidenum">
              <a:rPr lang="en-US" sz="1200">
                <a:latin typeface="Times New Roman" pitchFamily="18" charset="0"/>
              </a:rPr>
              <a:pPr/>
              <a:t>102</a:t>
            </a:fld>
            <a:endParaRPr lang="en-US" sz="1200" dirty="0">
              <a:latin typeface="Times New Roman" pitchFamily="18" charset="0"/>
            </a:endParaRPr>
          </a:p>
        </p:txBody>
      </p:sp>
    </p:spTree>
    <p:extLst>
      <p:ext uri="{BB962C8B-B14F-4D97-AF65-F5344CB8AC3E}">
        <p14:creationId xmlns:p14="http://schemas.microsoft.com/office/powerpoint/2010/main" val="41030258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09F92-AC39-4296-83AA-772EEE9EC09F}" type="slidenum">
              <a:rPr lang="en-US" smtClean="0"/>
              <a:pPr/>
              <a:t>103</a:t>
            </a:fld>
            <a:endParaRPr lang="en-US" dirty="0"/>
          </a:p>
        </p:txBody>
      </p:sp>
    </p:spTree>
    <p:extLst>
      <p:ext uri="{BB962C8B-B14F-4D97-AF65-F5344CB8AC3E}">
        <p14:creationId xmlns:p14="http://schemas.microsoft.com/office/powerpoint/2010/main" val="39448529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104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105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19644099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679450"/>
            <a:ext cx="4521200" cy="3392488"/>
          </a:xfrm>
        </p:spPr>
      </p:sp>
      <p:sp>
        <p:nvSpPr>
          <p:cNvPr id="3" name="Notes Placeholder 2"/>
          <p:cNvSpPr>
            <a:spLocks noGrp="1"/>
          </p:cNvSpPr>
          <p:nvPr>
            <p:ph type="body" idx="1"/>
          </p:nvPr>
        </p:nvSpPr>
        <p:spPr/>
        <p:txBody>
          <a:bodyPr/>
          <a:lstStyle/>
          <a:p>
            <a:r>
              <a:rPr lang="en-US" dirty="0"/>
              <a:t>DSD stands for Delimiter-S</a:t>
            </a:r>
            <a:r>
              <a:rPr lang="en-US" baseline="0" dirty="0"/>
              <a:t>ensitive Data.</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106</a:t>
            </a:fld>
            <a:endParaRPr lang="en-US" dirty="0"/>
          </a:p>
        </p:txBody>
      </p:sp>
    </p:spTree>
    <p:extLst>
      <p:ext uri="{BB962C8B-B14F-4D97-AF65-F5344CB8AC3E}">
        <p14:creationId xmlns:p14="http://schemas.microsoft.com/office/powerpoint/2010/main" val="13826218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5AD983C6-FCEF-4960-B529-2F9616F9EC76}" type="slidenum">
              <a:rPr lang="en-US" sz="1200">
                <a:latin typeface="Times New Roman" pitchFamily="18" charset="0"/>
              </a:rPr>
              <a:pPr/>
              <a:t>107</a:t>
            </a:fld>
            <a:endParaRPr lang="en-US" sz="1200" dirty="0">
              <a:latin typeface="Times New Roman" pitchFamily="18" charset="0"/>
            </a:endParaRPr>
          </a:p>
        </p:txBody>
      </p:sp>
      <p:sp>
        <p:nvSpPr>
          <p:cNvPr id="186371" name="Rectangle 2"/>
          <p:cNvSpPr>
            <a:spLocks noGrp="1" noRot="1" noChangeAspect="1" noChangeArrowheads="1" noTextEdit="1"/>
          </p:cNvSpPr>
          <p:nvPr>
            <p:ph type="sldImg"/>
          </p:nvPr>
        </p:nvSpPr>
        <p:spPr>
          <a:xfrm>
            <a:off x="1093788" y="679450"/>
            <a:ext cx="4521200" cy="3392488"/>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With</a:t>
            </a:r>
            <a:r>
              <a:rPr lang="en-US" baseline="0" noProof="1">
                <a:latin typeface="Times New Roman" pitchFamily="18" charset="0"/>
              </a:rPr>
              <a:t> the DSD option on the infile statement, the data is correctly assigned, missing values were assigned where there was missing data, and there is no note in the log aout reaching the end of a line.</a:t>
            </a:r>
            <a:endParaRPr lang="en-US" noProof="1">
              <a:latin typeface="Times New Roman" pitchFamily="18" charset="0"/>
            </a:endParaRPr>
          </a:p>
        </p:txBody>
      </p:sp>
    </p:spTree>
    <p:extLst>
      <p:ext uri="{BB962C8B-B14F-4D97-AF65-F5344CB8AC3E}">
        <p14:creationId xmlns:p14="http://schemas.microsoft.com/office/powerpoint/2010/main" val="327309821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108</a:t>
            </a:fld>
            <a:endParaRPr lang="en-US" sz="1200" dirty="0">
              <a:solidFill>
                <a:prstClr val="black"/>
              </a:solidFill>
            </a:endParaRPr>
          </a:p>
        </p:txBody>
      </p:sp>
    </p:spTree>
    <p:extLst>
      <p:ext uri="{BB962C8B-B14F-4D97-AF65-F5344CB8AC3E}">
        <p14:creationId xmlns:p14="http://schemas.microsoft.com/office/powerpoint/2010/main" val="264831326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109</a:t>
            </a:fld>
            <a:endParaRPr lang="en-US" dirty="0"/>
          </a:p>
        </p:txBody>
      </p:sp>
    </p:spTree>
    <p:extLst>
      <p:ext uri="{BB962C8B-B14F-4D97-AF65-F5344CB8AC3E}">
        <p14:creationId xmlns:p14="http://schemas.microsoft.com/office/powerpoint/2010/main" val="369536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F1A409B1-4C41-4B1D-980A-B10442D87051}" type="slidenum">
              <a:rPr lang="en-US" sz="1200">
                <a:latin typeface="Times New Roman" pitchFamily="18" charset="0"/>
              </a:rPr>
              <a:pPr/>
              <a:t>11</a:t>
            </a:fld>
            <a:endParaRPr lang="en-US" sz="1200" dirty="0">
              <a:latin typeface="Times New Roman" pitchFamily="18" charset="0"/>
            </a:endParaRPr>
          </a:p>
        </p:txBody>
      </p:sp>
      <p:sp>
        <p:nvSpPr>
          <p:cNvPr id="126979" name="Rectangle 2"/>
          <p:cNvSpPr>
            <a:spLocks noGrp="1" noRot="1" noChangeAspect="1" noChangeArrowheads="1" noTextEdit="1"/>
          </p:cNvSpPr>
          <p:nvPr>
            <p:ph type="sldImg"/>
          </p:nvPr>
        </p:nvSpPr>
        <p:spPr>
          <a:xfrm>
            <a:off x="1216025" y="914400"/>
            <a:ext cx="4425950" cy="3319463"/>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10554676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xfrm>
            <a:off x="1093788" y="679450"/>
            <a:ext cx="4521200" cy="3392488"/>
          </a:xfrm>
          <a:ln/>
        </p:spPr>
      </p:sp>
      <p:sp>
        <p:nvSpPr>
          <p:cNvPr id="188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that the last delimiter is also missing.</a:t>
            </a:r>
          </a:p>
          <a:p>
            <a:endParaRPr lang="en-US" dirty="0">
              <a:latin typeface="Times New Roman" pitchFamily="18" charset="0"/>
            </a:endParaRPr>
          </a:p>
        </p:txBody>
      </p:sp>
      <p:sp>
        <p:nvSpPr>
          <p:cNvPr id="188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EBA01ACB-3056-4056-87D8-C920F55AD2CE}" type="slidenum">
              <a:rPr lang="en-US" sz="1200">
                <a:latin typeface="Times New Roman" pitchFamily="18" charset="0"/>
              </a:rPr>
              <a:pPr/>
              <a:t>110</a:t>
            </a:fld>
            <a:endParaRPr lang="en-US" sz="1200" dirty="0">
              <a:latin typeface="Times New Roman" pitchFamily="18" charset="0"/>
            </a:endParaRPr>
          </a:p>
        </p:txBody>
      </p:sp>
    </p:spTree>
    <p:extLst>
      <p:ext uri="{BB962C8B-B14F-4D97-AF65-F5344CB8AC3E}">
        <p14:creationId xmlns:p14="http://schemas.microsoft.com/office/powerpoint/2010/main" val="188110062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111</a:t>
            </a:fld>
            <a:endParaRPr lang="en-US" dirty="0"/>
          </a:p>
        </p:txBody>
      </p:sp>
    </p:spTree>
    <p:extLst>
      <p:ext uri="{BB962C8B-B14F-4D97-AF65-F5344CB8AC3E}">
        <p14:creationId xmlns:p14="http://schemas.microsoft.com/office/powerpoint/2010/main" val="24890299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833B5EF3-BD19-4BBA-B8A2-264A50F47CF2}" type="slidenum">
              <a:rPr lang="en-US" sz="1200">
                <a:latin typeface="Times New Roman" pitchFamily="18" charset="0"/>
              </a:rPr>
              <a:pPr/>
              <a:t>112</a:t>
            </a:fld>
            <a:endParaRPr lang="en-US" sz="1200" dirty="0">
              <a:latin typeface="Times New Roman" pitchFamily="18" charset="0"/>
            </a:endParaRPr>
          </a:p>
        </p:txBody>
      </p:sp>
      <p:sp>
        <p:nvSpPr>
          <p:cNvPr id="195587" name="Rectangle 2"/>
          <p:cNvSpPr>
            <a:spLocks noGrp="1" noRot="1" noChangeAspect="1" noChangeArrowheads="1" noTextEdit="1"/>
          </p:cNvSpPr>
          <p:nvPr>
            <p:ph type="sldImg"/>
          </p:nvPr>
        </p:nvSpPr>
        <p:spPr>
          <a:xfrm>
            <a:off x="1093788" y="679450"/>
            <a:ext cx="4521200" cy="3392488"/>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60637651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679450"/>
            <a:ext cx="4521200" cy="3392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113</a:t>
            </a:fld>
            <a:endParaRPr lang="en-US" dirty="0"/>
          </a:p>
        </p:txBody>
      </p:sp>
    </p:spTree>
    <p:extLst>
      <p:ext uri="{BB962C8B-B14F-4D97-AF65-F5344CB8AC3E}">
        <p14:creationId xmlns:p14="http://schemas.microsoft.com/office/powerpoint/2010/main" val="77842819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114</a:t>
            </a:fld>
            <a:endParaRPr lang="en-US" sz="1200" dirty="0">
              <a:solidFill>
                <a:prstClr val="black"/>
              </a:solidFill>
            </a:endParaRPr>
          </a:p>
        </p:txBody>
      </p:sp>
    </p:spTree>
    <p:extLst>
      <p:ext uri="{BB962C8B-B14F-4D97-AF65-F5344CB8AC3E}">
        <p14:creationId xmlns:p14="http://schemas.microsoft.com/office/powerpoint/2010/main" val="290828639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115</a:t>
            </a:fld>
            <a:endParaRPr lang="en-US" sz="12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374255326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28DCE1-AC83-4539-8109-370E25E8831A}" type="slidenum">
              <a:rPr lang="en-US" sz="1200" smtClean="0"/>
              <a:pPr/>
              <a:t>116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227788" indent="-227788"/>
            <a:r>
              <a:rPr lang="en-US" dirty="0">
                <a:latin typeface="Times New Roman" pitchFamily="18" charset="0"/>
              </a:rPr>
              <a:t>Correct answer: False</a:t>
            </a:r>
          </a:p>
          <a:p>
            <a:pPr marL="227788" indent="-227788">
              <a:spcBef>
                <a:spcPct val="0"/>
              </a:spcBef>
            </a:pPr>
            <a:r>
              <a:rPr lang="en-US" dirty="0">
                <a:latin typeface="Times New Roman" pitchFamily="18" charset="0"/>
              </a:rPr>
              <a:t>SAS reinitializes the PDV and then reads the second record from the input data file. It does not reinitialize the input buffer. </a:t>
            </a:r>
          </a:p>
          <a:p>
            <a:endParaRPr lang="en-US" dirty="0"/>
          </a:p>
        </p:txBody>
      </p:sp>
    </p:spTree>
    <p:extLst>
      <p:ext uri="{BB962C8B-B14F-4D97-AF65-F5344CB8AC3E}">
        <p14:creationId xmlns:p14="http://schemas.microsoft.com/office/powerpoint/2010/main" val="7455720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027B18-9245-4E13-BC92-08DC886AC4D4}" type="slidenum">
              <a:rPr lang="en-US" sz="1200" smtClean="0"/>
              <a:pPr/>
              <a:t>117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d</a:t>
            </a:r>
          </a:p>
          <a:p>
            <a:pPr eaLnBrk="1" hangingPunct="1"/>
            <a:r>
              <a:rPr lang="sv-SE" dirty="0">
                <a:latin typeface="Times New Roman" pitchFamily="18" charset="0"/>
              </a:rPr>
              <a:t>SAS expects a space between values in a delimited raw data file. When a file uses any other character to separate data values, you use the DLM= option in the INFILE statement to indicate what the delimiter is. In this raw data file, you specify an asterisk, in quotes, as the delimiter.</a:t>
            </a:r>
          </a:p>
          <a:p>
            <a:endParaRPr lang="en-US" dirty="0"/>
          </a:p>
        </p:txBody>
      </p:sp>
    </p:spTree>
    <p:extLst>
      <p:ext uri="{BB962C8B-B14F-4D97-AF65-F5344CB8AC3E}">
        <p14:creationId xmlns:p14="http://schemas.microsoft.com/office/powerpoint/2010/main" val="424754212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FC6DC-27FF-4CED-AA7D-B6D23B5F4879}" type="slidenum">
              <a:rPr lang="en-US" sz="1200" smtClean="0"/>
              <a:pPr/>
              <a:t>118</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pPr marL="227788" indent="-227788">
              <a:lnSpc>
                <a:spcPct val="80000"/>
              </a:lnSpc>
            </a:pPr>
            <a:r>
              <a:rPr lang="en-US" dirty="0">
                <a:latin typeface="Times New Roman" pitchFamily="18" charset="0"/>
              </a:rPr>
              <a:t>Correct answer: a</a:t>
            </a:r>
          </a:p>
          <a:p>
            <a:pPr marL="227788" indent="-227788">
              <a:lnSpc>
                <a:spcPct val="80000"/>
              </a:lnSpc>
            </a:pPr>
            <a:r>
              <a:rPr lang="sv-SE" dirty="0">
                <a:latin typeface="Times New Roman" pitchFamily="18" charset="0"/>
              </a:rPr>
              <a:t>You specify variables in the INPUT statement in the same case and order that you want them to appear in the data set.</a:t>
            </a:r>
          </a:p>
          <a:p>
            <a:endParaRPr lang="en-US" dirty="0"/>
          </a:p>
        </p:txBody>
      </p:sp>
    </p:spTree>
    <p:extLst>
      <p:ext uri="{BB962C8B-B14F-4D97-AF65-F5344CB8AC3E}">
        <p14:creationId xmlns:p14="http://schemas.microsoft.com/office/powerpoint/2010/main" val="255631520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A6405A-1395-4D45-B00B-44A3EBEF02B2}" type="slidenum">
              <a:rPr lang="en-US" sz="1200" smtClean="0"/>
              <a:pPr/>
              <a:t>119</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227788" indent="-227788"/>
            <a:r>
              <a:rPr lang="en-US" dirty="0">
                <a:latin typeface="Times New Roman" pitchFamily="18" charset="0"/>
              </a:rPr>
              <a:t>Correct answer: False</a:t>
            </a:r>
          </a:p>
          <a:p>
            <a:pPr marL="227788" indent="-227788"/>
            <a:r>
              <a:rPr lang="sv-SE" dirty="0">
                <a:latin typeface="Times New Roman" pitchFamily="18" charset="0"/>
              </a:rPr>
              <a:t>You must use the colon modifier along with an informat to enable SAS to correctly read nonstandard values that might not have the same length in a delimited raw data file.</a:t>
            </a:r>
            <a:endParaRPr lang="en-US" dirty="0">
              <a:latin typeface="Times New Roman" pitchFamily="18" charset="0"/>
            </a:endParaRPr>
          </a:p>
          <a:p>
            <a:endParaRPr lang="en-US" dirty="0"/>
          </a:p>
        </p:txBody>
      </p:sp>
    </p:spTree>
    <p:extLst>
      <p:ext uri="{BB962C8B-B14F-4D97-AF65-F5344CB8AC3E}">
        <p14:creationId xmlns:p14="http://schemas.microsoft.com/office/powerpoint/2010/main" val="386882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12</a:t>
            </a:fld>
            <a:endParaRPr lang="en-US" dirty="0"/>
          </a:p>
        </p:txBody>
      </p:sp>
    </p:spTree>
    <p:extLst>
      <p:ext uri="{BB962C8B-B14F-4D97-AF65-F5344CB8AC3E}">
        <p14:creationId xmlns:p14="http://schemas.microsoft.com/office/powerpoint/2010/main" val="330653280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AC842D-EAD9-4849-A325-863CC284116C}" type="slidenum">
              <a:rPr lang="en-US" sz="1200" smtClean="0"/>
              <a:pPr/>
              <a:t>120</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Unless otherwise directed, SAS creates variables with a length of 8 bytes.</a:t>
            </a:r>
            <a:endParaRPr lang="en-US" dirty="0">
              <a:latin typeface="Times New Roman" pitchFamily="18" charset="0"/>
            </a:endParaRPr>
          </a:p>
          <a:p>
            <a:endParaRPr lang="en-US" dirty="0"/>
          </a:p>
        </p:txBody>
      </p:sp>
    </p:spTree>
    <p:extLst>
      <p:ext uri="{BB962C8B-B14F-4D97-AF65-F5344CB8AC3E}">
        <p14:creationId xmlns:p14="http://schemas.microsoft.com/office/powerpoint/2010/main" val="162830699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D2EB2E-180B-4CCE-B255-308A0279BACD}" type="slidenum">
              <a:rPr lang="en-US" sz="1200" smtClean="0"/>
              <a:pPr/>
              <a:t>121</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t>Correct Answer: </a:t>
            </a:r>
            <a:r>
              <a:rPr lang="sv-SE" dirty="0">
                <a:latin typeface="Times New Roman" pitchFamily="18" charset="0"/>
              </a:rPr>
              <a:t> c</a:t>
            </a:r>
          </a:p>
          <a:p>
            <a:pPr eaLnBrk="1" hangingPunct="1"/>
            <a:r>
              <a:rPr lang="en-US" dirty="0">
                <a:latin typeface="Times New Roman" pitchFamily="18" charset="0"/>
              </a:rPr>
              <a:t>A character variable with a length of 8 bytes can have values of up to 8 characters and can hold any</a:t>
            </a:r>
            <a:r>
              <a:rPr lang="en-US" baseline="0" dirty="0">
                <a:latin typeface="Times New Roman" pitchFamily="18" charset="0"/>
              </a:rPr>
              <a:t> value: letters, numerals, blanks, and special characters</a:t>
            </a:r>
            <a:r>
              <a:rPr lang="en-US" dirty="0">
                <a:latin typeface="Times New Roman" pitchFamily="18" charset="0"/>
              </a:rPr>
              <a:t>. A numeric variable with a length of 8 bytes can have more than 8 digits.</a:t>
            </a:r>
          </a:p>
          <a:p>
            <a:r>
              <a:rPr lang="en-US" dirty="0"/>
              <a:t> </a:t>
            </a:r>
          </a:p>
          <a:p>
            <a:endParaRPr lang="en-US" dirty="0"/>
          </a:p>
        </p:txBody>
      </p:sp>
    </p:spTree>
    <p:extLst>
      <p:ext uri="{BB962C8B-B14F-4D97-AF65-F5344CB8AC3E}">
        <p14:creationId xmlns:p14="http://schemas.microsoft.com/office/powerpoint/2010/main" val="21751852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663885-E7E2-4DDA-85EB-3A7B868A48AB}" type="slidenum">
              <a:rPr lang="en-US" sz="1200" smtClean="0"/>
              <a:pPr/>
              <a:t>122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False</a:t>
            </a:r>
          </a:p>
          <a:p>
            <a:pPr eaLnBrk="1" hangingPunct="1"/>
            <a:r>
              <a:rPr lang="sv-SE" dirty="0">
                <a:latin typeface="Times New Roman" pitchFamily="18" charset="0"/>
              </a:rPr>
              <a:t>SAS determines variables attributes the first time it encounters a variable, so for the LENGTH statement to define the length of variables in the output data set, it needs to precede the INPUT statement in the DATA step.</a:t>
            </a:r>
          </a:p>
          <a:p>
            <a:pPr eaLnBrk="1" hangingPunct="1"/>
            <a:r>
              <a:rPr lang="sv-SE" dirty="0">
                <a:latin typeface="Times New Roman" pitchFamily="18" charset="0"/>
              </a:rPr>
              <a:t> </a:t>
            </a:r>
          </a:p>
          <a:p>
            <a:endParaRPr lang="en-US" dirty="0"/>
          </a:p>
        </p:txBody>
      </p:sp>
    </p:spTree>
    <p:extLst>
      <p:ext uri="{BB962C8B-B14F-4D97-AF65-F5344CB8AC3E}">
        <p14:creationId xmlns:p14="http://schemas.microsoft.com/office/powerpoint/2010/main" val="369653625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027B18-9245-4E13-BC92-08DC886AC4D4}" type="slidenum">
              <a:rPr lang="en-US" sz="1200" smtClean="0"/>
              <a:pPr/>
              <a:t>123</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SAS expects a space between values in a delimited raw data file. When a file uses any other character to separate data values, you use the DLM= option in the INFILE statement to indicate what the delimiter is. In this raw data file, you specify an asterisk, in quotes, as the delimiter.</a:t>
            </a:r>
          </a:p>
          <a:p>
            <a:endParaRPr lang="en-US" dirty="0"/>
          </a:p>
        </p:txBody>
      </p:sp>
    </p:spTree>
    <p:extLst>
      <p:ext uri="{BB962C8B-B14F-4D97-AF65-F5344CB8AC3E}">
        <p14:creationId xmlns:p14="http://schemas.microsoft.com/office/powerpoint/2010/main" val="347056800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AE6AB1-F5F7-4F6D-849C-32EE667F7D61}" type="slidenum">
              <a:rPr lang="en-US" sz="1200" smtClean="0"/>
              <a:pPr/>
              <a:t>124</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a:t>
            </a:r>
            <a:r>
              <a:rPr lang="en-US" baseline="0" dirty="0"/>
              <a:t> </a:t>
            </a:r>
            <a:r>
              <a:rPr lang="en-US" dirty="0"/>
              <a:t>answer: a</a:t>
            </a:r>
          </a:p>
          <a:p>
            <a:pPr eaLnBrk="1" hangingPunct="1">
              <a:lnSpc>
                <a:spcPct val="90000"/>
              </a:lnSpc>
            </a:pPr>
            <a:r>
              <a:rPr lang="sv-SE" dirty="0">
                <a:latin typeface="Times New Roman" pitchFamily="18" charset="0"/>
              </a:rPr>
              <a:t>You use the DATALINES statement to read in-stream data, which is lines of data that you enter directly into your SAS program, rather than data that is stored in an external file. A DATALINES statement must be the last statement in the DATA step, except for the RUN statement, and it must immediately precede the lines of data. </a:t>
            </a:r>
          </a:p>
          <a:p>
            <a:endParaRPr lang="en-US" dirty="0"/>
          </a:p>
        </p:txBody>
      </p:sp>
    </p:spTree>
    <p:extLst>
      <p:ext uri="{BB962C8B-B14F-4D97-AF65-F5344CB8AC3E}">
        <p14:creationId xmlns:p14="http://schemas.microsoft.com/office/powerpoint/2010/main" val="314162755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C92711-FB92-416F-91F4-6F1D5E55545D}" type="slidenum">
              <a:rPr lang="en-US" sz="1200" smtClean="0"/>
              <a:pPr/>
              <a:t>125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lnSpc>
                <a:spcPct val="80000"/>
              </a:lnSpc>
            </a:pPr>
            <a:r>
              <a:rPr lang="en-US" dirty="0">
                <a:latin typeface="Times New Roman" pitchFamily="18" charset="0"/>
              </a:rPr>
              <a:t>Correct answer: d</a:t>
            </a:r>
          </a:p>
          <a:p>
            <a:pPr eaLnBrk="1" hangingPunct="1">
              <a:lnSpc>
                <a:spcPct val="80000"/>
              </a:lnSpc>
            </a:pPr>
            <a:r>
              <a:rPr lang="sv-SE" dirty="0">
                <a:latin typeface="Times New Roman" pitchFamily="18" charset="0"/>
              </a:rPr>
              <a:t>You cannot use the WHERE statement to subset observations that are read from a raw data file.</a:t>
            </a:r>
          </a:p>
          <a:p>
            <a:endParaRPr lang="en-US" dirty="0"/>
          </a:p>
        </p:txBody>
      </p:sp>
    </p:spTree>
    <p:extLst>
      <p:ext uri="{BB962C8B-B14F-4D97-AF65-F5344CB8AC3E}">
        <p14:creationId xmlns:p14="http://schemas.microsoft.com/office/powerpoint/2010/main" val="3850272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64BD184F-234C-4331-880C-54AAA01AD518}" type="slidenum">
              <a:rPr lang="en-US" sz="1200">
                <a:latin typeface="Times New Roman" pitchFamily="18" charset="0"/>
              </a:rPr>
              <a:pPr/>
              <a:t>13</a:t>
            </a:fld>
            <a:endParaRPr lang="en-US" sz="1200" dirty="0">
              <a:latin typeface="Times New Roman" pitchFamily="18" charset="0"/>
            </a:endParaRPr>
          </a:p>
        </p:txBody>
      </p:sp>
      <p:sp>
        <p:nvSpPr>
          <p:cNvPr id="132099" name="Rectangle 2"/>
          <p:cNvSpPr>
            <a:spLocks noGrp="1" noRot="1" noChangeAspect="1" noChangeArrowheads="1" noTextEdit="1"/>
          </p:cNvSpPr>
          <p:nvPr>
            <p:ph type="sldImg"/>
          </p:nvPr>
        </p:nvSpPr>
        <p:spPr>
          <a:xfrm>
            <a:off x="1216025" y="914400"/>
            <a:ext cx="4425950" cy="3319463"/>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For our scenario, we are going to be using list input because our file is delimited. </a:t>
            </a:r>
          </a:p>
        </p:txBody>
      </p:sp>
    </p:spTree>
    <p:extLst>
      <p:ext uri="{BB962C8B-B14F-4D97-AF65-F5344CB8AC3E}">
        <p14:creationId xmlns:p14="http://schemas.microsoft.com/office/powerpoint/2010/main" val="4292670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29278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69FED5AE-9485-4B0C-BB57-2761DCE87390}" type="slidenum">
              <a:rPr lang="en-US" sz="1200">
                <a:latin typeface="Times New Roman" pitchFamily="18" charset="0"/>
              </a:rPr>
              <a:pPr/>
              <a:t>16</a:t>
            </a:fld>
            <a:endParaRPr lang="en-US" sz="1200" dirty="0">
              <a:latin typeface="Times New Roman" pitchFamily="18" charset="0"/>
            </a:endParaRPr>
          </a:p>
        </p:txBody>
      </p:sp>
      <p:sp>
        <p:nvSpPr>
          <p:cNvPr id="139267" name="Rectangle 2"/>
          <p:cNvSpPr>
            <a:spLocks noGrp="1" noRot="1" noChangeAspect="1" noChangeArrowheads="1" noTextEdit="1"/>
          </p:cNvSpPr>
          <p:nvPr>
            <p:ph type="sldImg"/>
          </p:nvPr>
        </p:nvSpPr>
        <p:spPr>
          <a:xfrm>
            <a:off x="1216025" y="914400"/>
            <a:ext cx="4425950" cy="3319463"/>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350185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ACB5045B-96C1-481A-B55A-04663B2DB89F}" type="slidenum">
              <a:rPr lang="en-US" sz="1200">
                <a:latin typeface="Times New Roman" pitchFamily="18" charset="0"/>
              </a:rPr>
              <a:pPr/>
              <a:t>17</a:t>
            </a:fld>
            <a:endParaRPr lang="en-US" sz="1200" dirty="0">
              <a:latin typeface="Times New Roman" pitchFamily="18" charset="0"/>
            </a:endParaRPr>
          </a:p>
        </p:txBody>
      </p:sp>
      <p:sp>
        <p:nvSpPr>
          <p:cNvPr id="133123" name="Rectangle 2"/>
          <p:cNvSpPr>
            <a:spLocks noGrp="1" noRot="1" noChangeAspect="1" noChangeArrowheads="1" noTextEdit="1"/>
          </p:cNvSpPr>
          <p:nvPr>
            <p:ph type="sldImg"/>
          </p:nvPr>
        </p:nvSpPr>
        <p:spPr>
          <a:xfrm>
            <a:off x="1216025" y="914400"/>
            <a:ext cx="4425950" cy="3319463"/>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pPr>
            <a:r>
              <a:rPr lang="en-US" dirty="0">
                <a:latin typeface="Times New Roman" pitchFamily="18" charset="0"/>
              </a:rPr>
              <a:t>NOTES: </a:t>
            </a:r>
          </a:p>
          <a:p>
            <a:pPr>
              <a:lnSpc>
                <a:spcPct val="85000"/>
              </a:lnSpc>
            </a:pPr>
            <a:r>
              <a:rPr lang="en-US" b="1" dirty="0">
                <a:latin typeface="Courier New"/>
              </a:rPr>
              <a:t>%LET path=s:\workshop;</a:t>
            </a:r>
          </a:p>
          <a:p>
            <a:pPr>
              <a:lnSpc>
                <a:spcPct val="85000"/>
              </a:lnSpc>
            </a:pPr>
            <a:r>
              <a:rPr lang="en-US" b="1" dirty="0">
                <a:latin typeface="Courier New"/>
              </a:rPr>
              <a:t>INFILE "&amp;path\sales.csv";</a:t>
            </a:r>
          </a:p>
          <a:p>
            <a:pPr>
              <a:lnSpc>
                <a:spcPct val="85000"/>
              </a:lnSpc>
            </a:pPr>
            <a:endParaRPr lang="en-US" b="1" dirty="0">
              <a:latin typeface="Courier New"/>
            </a:endParaRPr>
          </a:p>
          <a:p>
            <a:pPr marL="337722" lvl="2" indent="-337722" defTabSz="900593" eaLnBrk="0" fontAlgn="base" hangingPunct="0">
              <a:spcBef>
                <a:spcPct val="30000"/>
              </a:spcBef>
              <a:spcAft>
                <a:spcPct val="0"/>
              </a:spcAft>
              <a:defRPr/>
            </a:pPr>
            <a:r>
              <a:rPr lang="en-US" dirty="0"/>
              <a:t>A %LET statement was submitted as part of libname.sas to create the user-defined macro variable, path. The INFILE statement references the  macro variable by placing an ampersand before its name.</a:t>
            </a:r>
          </a:p>
          <a:p>
            <a:r>
              <a:rPr lang="en-US" dirty="0"/>
              <a:t>The macro variable will exist</a:t>
            </a:r>
            <a:r>
              <a:rPr lang="en-US" baseline="0" dirty="0"/>
              <a:t> for the duration of the SAS session unless it is changed or deleted.</a:t>
            </a:r>
            <a:endParaRPr lang="en-US" dirty="0">
              <a:latin typeface="Times New Roman" pitchFamily="18" charset="0"/>
            </a:endParaRPr>
          </a:p>
        </p:txBody>
      </p:sp>
    </p:spTree>
    <p:extLst>
      <p:ext uri="{BB962C8B-B14F-4D97-AF65-F5344CB8AC3E}">
        <p14:creationId xmlns:p14="http://schemas.microsoft.com/office/powerpoint/2010/main" val="1780502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baseline="0" dirty="0">
                <a:latin typeface="Times New Roman" pitchFamily="18" charset="0"/>
              </a:rPr>
              <a:t>IG: Remember, the fields must be read in the order in which they appear in the delimited file, and you cannot skip over fields.  You don’t have to read them all, but you must read up to the last one you need.   Let’s submit this program.</a:t>
            </a:r>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fld id="{86109F92-AC39-4296-83AA-772EEE9EC09F}" type="slidenum">
              <a:rPr lang="en-US" smtClean="0"/>
              <a:pPr/>
              <a:t>18</a:t>
            </a:fld>
            <a:endParaRPr lang="en-US" dirty="0"/>
          </a:p>
        </p:txBody>
      </p:sp>
    </p:spTree>
    <p:extLst>
      <p:ext uri="{BB962C8B-B14F-4D97-AF65-F5344CB8AC3E}">
        <p14:creationId xmlns:p14="http://schemas.microsoft.com/office/powerpoint/2010/main" val="2100022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19B81617-D3E5-49C6-9268-C5B5EA643121}" type="slidenum">
              <a:rPr lang="en-US" sz="1200">
                <a:latin typeface="Times New Roman" pitchFamily="18" charset="0"/>
              </a:rPr>
              <a:pPr/>
              <a:t>19</a:t>
            </a:fld>
            <a:endParaRPr lang="en-US" sz="1200" dirty="0">
              <a:latin typeface="Times New Roman" pitchFamily="18" charset="0"/>
            </a:endParaRPr>
          </a:p>
        </p:txBody>
      </p:sp>
      <p:sp>
        <p:nvSpPr>
          <p:cNvPr id="140291" name="Rectangle 2"/>
          <p:cNvSpPr>
            <a:spLocks noGrp="1" noRot="1" noChangeAspect="1" noChangeArrowheads="1" noTextEdit="1"/>
          </p:cNvSpPr>
          <p:nvPr>
            <p:ph type="sldImg"/>
          </p:nvPr>
        </p:nvSpPr>
        <p:spPr>
          <a:xfrm>
            <a:off x="1216025" y="914400"/>
            <a:ext cx="4425950" cy="3319463"/>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 Log contains information about</a:t>
            </a:r>
            <a:r>
              <a:rPr lang="en-US" baseline="0" noProof="1">
                <a:latin typeface="Times New Roman" pitchFamily="18" charset="0"/>
              </a:rPr>
              <a:t> the input file and the new data set.  165 records were read, and 165 observations were created.</a:t>
            </a:r>
          </a:p>
          <a:p>
            <a:endParaRPr lang="en-US" baseline="0" noProof="1">
              <a:latin typeface="Times New Roman" pitchFamily="18" charset="0"/>
            </a:endParaRPr>
          </a:p>
          <a:p>
            <a:r>
              <a:rPr lang="en-US" baseline="0" noProof="1">
                <a:latin typeface="Times New Roman" pitchFamily="18" charset="0"/>
              </a:rPr>
              <a:t>The new data set has 7 variables because we supplied input specifications for seven fields.</a:t>
            </a:r>
            <a:endParaRPr lang="en-US" noProof="1">
              <a:latin typeface="Times New Roman" pitchFamily="18" charset="0"/>
            </a:endParaRPr>
          </a:p>
        </p:txBody>
      </p:sp>
    </p:spTree>
    <p:extLst>
      <p:ext uri="{BB962C8B-B14F-4D97-AF65-F5344CB8AC3E}">
        <p14:creationId xmlns:p14="http://schemas.microsoft.com/office/powerpoint/2010/main" val="418356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2</a:t>
            </a:fld>
            <a:endParaRPr lang="en-US" sz="1200" dirty="0"/>
          </a:p>
        </p:txBody>
      </p:sp>
    </p:spTree>
    <p:extLst>
      <p:ext uri="{BB962C8B-B14F-4D97-AF65-F5344CB8AC3E}">
        <p14:creationId xmlns:p14="http://schemas.microsoft.com/office/powerpoint/2010/main" val="1434799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52B734FC-5435-403F-AB9F-0544FA00DFF5}" type="slidenum">
              <a:rPr lang="en-US" sz="1200">
                <a:latin typeface="Times New Roman" pitchFamily="18" charset="0"/>
              </a:rPr>
              <a:pPr/>
              <a:t>20</a:t>
            </a:fld>
            <a:endParaRPr lang="en-US" sz="1200" dirty="0">
              <a:latin typeface="Times New Roman" pitchFamily="18" charset="0"/>
            </a:endParaRPr>
          </a:p>
        </p:txBody>
      </p:sp>
      <p:sp>
        <p:nvSpPr>
          <p:cNvPr id="141315" name="Rectangle 2"/>
          <p:cNvSpPr>
            <a:spLocks noGrp="1" noRot="1" noChangeAspect="1" noChangeArrowheads="1" noTextEdit="1"/>
          </p:cNvSpPr>
          <p:nvPr>
            <p:ph type="sldImg"/>
          </p:nvPr>
        </p:nvSpPr>
        <p:spPr>
          <a:xfrm>
            <a:off x="1216025" y="914400"/>
            <a:ext cx="4425950" cy="3319463"/>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This output looks pretty good except for Job_Title.  The values are getting truncated.  In fact First_Name and Last_Name are also getting truncated.</a:t>
            </a:r>
          </a:p>
          <a:p>
            <a:endParaRPr lang="en-US" dirty="0">
              <a:latin typeface="Times New Roman" pitchFamily="18" charset="0"/>
            </a:endParaRPr>
          </a:p>
          <a:p>
            <a:r>
              <a:rPr lang="en-US" dirty="0">
                <a:latin typeface="Times New Roman" pitchFamily="18" charset="0"/>
              </a:rPr>
              <a:t>Instructor:  don’t get</a:t>
            </a:r>
            <a:r>
              <a:rPr lang="en-US" baseline="0" dirty="0">
                <a:latin typeface="Times New Roman" pitchFamily="18" charset="0"/>
              </a:rPr>
              <a:t> into detail here…there is a quiz question on the next slide.</a:t>
            </a:r>
            <a:endParaRPr lang="en-US" dirty="0">
              <a:latin typeface="Times New Roman" pitchFamily="18" charset="0"/>
            </a:endParaRPr>
          </a:p>
        </p:txBody>
      </p:sp>
    </p:spTree>
    <p:extLst>
      <p:ext uri="{BB962C8B-B14F-4D97-AF65-F5344CB8AC3E}">
        <p14:creationId xmlns:p14="http://schemas.microsoft.com/office/powerpoint/2010/main" val="3947584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IG:  Behind the scenes the data step processing is somewhat different when</a:t>
            </a:r>
            <a:r>
              <a:rPr lang="en-US" baseline="0" dirty="0"/>
              <a:t> you are reading from a raw data file instead of a SAS data step.</a:t>
            </a:r>
            <a:endParaRPr lang="en-US" dirty="0"/>
          </a:p>
        </p:txBody>
      </p:sp>
      <p:sp>
        <p:nvSpPr>
          <p:cNvPr id="4" name="Slide Number Placeholder 3"/>
          <p:cNvSpPr>
            <a:spLocks noGrp="1"/>
          </p:cNvSpPr>
          <p:nvPr>
            <p:ph type="sldNum" sz="quarter" idx="10"/>
          </p:nvPr>
        </p:nvSpPr>
        <p:spPr/>
        <p:txBody>
          <a:bodyPr/>
          <a:lstStyle/>
          <a:p>
            <a:fld id="{86109F92-AC39-4296-83AA-772EEE9EC09F}" type="slidenum">
              <a:rPr lang="en-US" smtClean="0"/>
              <a:pPr/>
              <a:t>21</a:t>
            </a:fld>
            <a:endParaRPr lang="en-US" dirty="0"/>
          </a:p>
        </p:txBody>
      </p:sp>
    </p:spTree>
    <p:extLst>
      <p:ext uri="{BB962C8B-B14F-4D97-AF65-F5344CB8AC3E}">
        <p14:creationId xmlns:p14="http://schemas.microsoft.com/office/powerpoint/2010/main" val="2145580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During compilation, SAS</a:t>
            </a:r>
          </a:p>
          <a:p>
            <a:pPr>
              <a:buFont typeface="Arial" pitchFamily="34" charset="0"/>
              <a:buChar char="•"/>
            </a:pPr>
            <a:r>
              <a:rPr lang="en-US" dirty="0"/>
              <a:t>checks the syntax of the DATA step statements</a:t>
            </a:r>
          </a:p>
          <a:p>
            <a:pPr>
              <a:buFont typeface="Arial" pitchFamily="34" charset="0"/>
              <a:buChar char="•"/>
            </a:pPr>
            <a:r>
              <a:rPr lang="en-US" dirty="0"/>
              <a:t>Creates an input buffer</a:t>
            </a:r>
            <a:r>
              <a:rPr lang="en-US" baseline="0" dirty="0"/>
              <a:t> to hold a record from the raw data file</a:t>
            </a:r>
            <a:endParaRPr lang="en-US" dirty="0"/>
          </a:p>
          <a:p>
            <a:pPr>
              <a:buFont typeface="Arial" pitchFamily="34" charset="0"/>
              <a:buChar char="•"/>
            </a:pPr>
            <a:r>
              <a:rPr lang="en-US" dirty="0"/>
              <a:t>creates a program data vector (PDV) to hold the current observation</a:t>
            </a:r>
          </a:p>
          <a:p>
            <a:pPr>
              <a:buFont typeface="Arial" pitchFamily="34" charset="0"/>
              <a:buChar char="•"/>
            </a:pPr>
            <a:r>
              <a:rPr lang="en-US" dirty="0"/>
              <a:t>creates the descriptor portion of the new data set.</a:t>
            </a:r>
          </a:p>
          <a:p>
            <a:endParaRPr lang="en-US" dirty="0"/>
          </a:p>
        </p:txBody>
      </p:sp>
      <p:sp>
        <p:nvSpPr>
          <p:cNvPr id="4" name="Slide Number Placeholder 3"/>
          <p:cNvSpPr>
            <a:spLocks noGrp="1"/>
          </p:cNvSpPr>
          <p:nvPr>
            <p:ph type="sldNum" sz="quarter" idx="10"/>
          </p:nvPr>
        </p:nvSpPr>
        <p:spPr/>
        <p:txBody>
          <a:bodyPr/>
          <a:lstStyle/>
          <a:p>
            <a:fld id="{270B7704-49E3-4457-A1DF-19CDD6CD196F}" type="slidenum">
              <a:rPr lang="en-US" smtClean="0"/>
              <a:pPr/>
              <a:t>22</a:t>
            </a:fld>
            <a:endParaRPr lang="en-US" dirty="0"/>
          </a:p>
        </p:txBody>
      </p:sp>
    </p:spTree>
    <p:extLst>
      <p:ext uri="{BB962C8B-B14F-4D97-AF65-F5344CB8AC3E}">
        <p14:creationId xmlns:p14="http://schemas.microsoft.com/office/powerpoint/2010/main" val="822748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23</a:t>
            </a:fld>
            <a:endParaRPr lang="en-US" dirty="0"/>
          </a:p>
        </p:txBody>
      </p:sp>
    </p:spTree>
    <p:extLst>
      <p:ext uri="{BB962C8B-B14F-4D97-AF65-F5344CB8AC3E}">
        <p14:creationId xmlns:p14="http://schemas.microsoft.com/office/powerpoint/2010/main" val="1129609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pPr defTabSz="900593" eaLnBrk="0" fontAlgn="base" hangingPunct="0">
              <a:spcBef>
                <a:spcPct val="30000"/>
              </a:spcBef>
              <a:spcAft>
                <a:spcPct val="0"/>
              </a:spcAft>
              <a:defRPr/>
            </a:pPr>
            <a:r>
              <a:rPr lang="en-US" dirty="0"/>
              <a:t>Note: The default length of the input buffer depends on the operating system.  It can be modified using the LRECL= option on the INFILE statement.</a:t>
            </a:r>
          </a:p>
          <a:p>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24</a:t>
            </a:fld>
            <a:endParaRPr lang="en-US" dirty="0"/>
          </a:p>
        </p:txBody>
      </p:sp>
    </p:spTree>
    <p:extLst>
      <p:ext uri="{BB962C8B-B14F-4D97-AF65-F5344CB8AC3E}">
        <p14:creationId xmlns:p14="http://schemas.microsoft.com/office/powerpoint/2010/main" val="280095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25</a:t>
            </a:fld>
            <a:endParaRPr lang="en-US" dirty="0"/>
          </a:p>
        </p:txBody>
      </p:sp>
    </p:spTree>
    <p:extLst>
      <p:ext uri="{BB962C8B-B14F-4D97-AF65-F5344CB8AC3E}">
        <p14:creationId xmlns:p14="http://schemas.microsoft.com/office/powerpoint/2010/main" val="20343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26</a:t>
            </a:fld>
            <a:endParaRPr lang="en-US" dirty="0"/>
          </a:p>
        </p:txBody>
      </p:sp>
    </p:spTree>
    <p:extLst>
      <p:ext uri="{BB962C8B-B14F-4D97-AF65-F5344CB8AC3E}">
        <p14:creationId xmlns:p14="http://schemas.microsoft.com/office/powerpoint/2010/main" val="1292694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27</a:t>
            </a:fld>
            <a:endParaRPr lang="en-US" dirty="0"/>
          </a:p>
        </p:txBody>
      </p:sp>
    </p:spTree>
    <p:extLst>
      <p:ext uri="{BB962C8B-B14F-4D97-AF65-F5344CB8AC3E}">
        <p14:creationId xmlns:p14="http://schemas.microsoft.com/office/powerpoint/2010/main" val="4057051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28</a:t>
            </a:fld>
            <a:endParaRPr lang="en-US" dirty="0"/>
          </a:p>
        </p:txBody>
      </p:sp>
    </p:spTree>
    <p:extLst>
      <p:ext uri="{BB962C8B-B14F-4D97-AF65-F5344CB8AC3E}">
        <p14:creationId xmlns:p14="http://schemas.microsoft.com/office/powerpoint/2010/main" val="901640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D6D7559C-852A-424E-AF54-C8ED5F771B25}" type="slidenum">
              <a:rPr lang="en-US" sz="1200">
                <a:latin typeface="Times New Roman" pitchFamily="18" charset="0"/>
              </a:rPr>
              <a:pPr/>
              <a:t>29</a:t>
            </a:fld>
            <a:endParaRPr lang="en-US" sz="1200" dirty="0">
              <a:latin typeface="Times New Roman" pitchFamily="18" charset="0"/>
            </a:endParaRPr>
          </a:p>
        </p:txBody>
      </p:sp>
      <p:sp>
        <p:nvSpPr>
          <p:cNvPr id="147459" name="Rectangle 2"/>
          <p:cNvSpPr>
            <a:spLocks noGrp="1" noRot="1" noChangeAspect="1" noChangeArrowheads="1" noTextEdit="1"/>
          </p:cNvSpPr>
          <p:nvPr>
            <p:ph type="sldImg"/>
          </p:nvPr>
        </p:nvSpPr>
        <p:spPr>
          <a:xfrm>
            <a:off x="1216025" y="914400"/>
            <a:ext cx="4425950" cy="3319463"/>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a. An input buffer is only created if reading data from a raw data file.</a:t>
            </a:r>
          </a:p>
          <a:p>
            <a:r>
              <a:rPr lang="en-US" dirty="0">
                <a:latin typeface="Times New Roman" pitchFamily="18" charset="0"/>
              </a:rPr>
              <a:t>Now that we have discussed the compilation phase, which of these statements look true to you.</a:t>
            </a:r>
          </a:p>
          <a:p>
            <a:r>
              <a:rPr lang="en-US" dirty="0">
                <a:latin typeface="Times New Roman" pitchFamily="18" charset="0"/>
              </a:rPr>
              <a:t>LW: Use poll pod.</a:t>
            </a:r>
          </a:p>
          <a:p>
            <a:r>
              <a:rPr lang="en-US" dirty="0">
                <a:latin typeface="Times New Roman" pitchFamily="18" charset="0"/>
              </a:rPr>
              <a:t>IBT: Jot down your answer on a piece of paper. </a:t>
            </a:r>
          </a:p>
        </p:txBody>
      </p:sp>
    </p:spTree>
    <p:extLst>
      <p:ext uri="{BB962C8B-B14F-4D97-AF65-F5344CB8AC3E}">
        <p14:creationId xmlns:p14="http://schemas.microsoft.com/office/powerpoint/2010/main" val="298219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F1A409B1-4C41-4B1D-980A-B10442D87051}" type="slidenum">
              <a:rPr lang="en-US" sz="1200">
                <a:latin typeface="Times New Roman" pitchFamily="18" charset="0"/>
              </a:rPr>
              <a:pPr/>
              <a:t>3</a:t>
            </a:fld>
            <a:endParaRPr lang="en-US" sz="1200" dirty="0">
              <a:latin typeface="Times New Roman" pitchFamily="18" charset="0"/>
            </a:endParaRPr>
          </a:p>
        </p:txBody>
      </p:sp>
      <p:sp>
        <p:nvSpPr>
          <p:cNvPr id="126979" name="Rectangle 2"/>
          <p:cNvSpPr>
            <a:spLocks noGrp="1" noRot="1" noChangeAspect="1" noChangeArrowheads="1" noTextEdit="1"/>
          </p:cNvSpPr>
          <p:nvPr>
            <p:ph type="sldImg"/>
          </p:nvPr>
        </p:nvSpPr>
        <p:spPr>
          <a:xfrm>
            <a:off x="1216025" y="914400"/>
            <a:ext cx="4425950" cy="3319463"/>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9883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C2ECD8DB-A5F0-4215-BFD8-3ACBF0FAC43D}" type="slidenum">
              <a:rPr lang="en-US" sz="1200">
                <a:latin typeface="Times New Roman" pitchFamily="18" charset="0"/>
              </a:rPr>
              <a:pPr/>
              <a:t>30</a:t>
            </a:fld>
            <a:endParaRPr lang="en-US" sz="1200" dirty="0">
              <a:latin typeface="Times New Roman" pitchFamily="18" charset="0"/>
            </a:endParaRPr>
          </a:p>
        </p:txBody>
      </p:sp>
      <p:sp>
        <p:nvSpPr>
          <p:cNvPr id="148483" name="Rectangle 2"/>
          <p:cNvSpPr>
            <a:spLocks noGrp="1" noRot="1" noChangeAspect="1" noChangeArrowheads="1" noTextEdit="1"/>
          </p:cNvSpPr>
          <p:nvPr>
            <p:ph type="sldImg"/>
          </p:nvPr>
        </p:nvSpPr>
        <p:spPr>
          <a:xfrm>
            <a:off x="1216025" y="914400"/>
            <a:ext cx="4425950" cy="3319463"/>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148" indent="-225148"/>
            <a:r>
              <a:rPr lang="en-US" dirty="0">
                <a:latin typeface="Times New Roman" pitchFamily="18" charset="0"/>
              </a:rPr>
              <a:t>a. An input buffer is only created if reading data from a raw data file.</a:t>
            </a:r>
          </a:p>
          <a:p>
            <a:pPr marL="225148" indent="-225148"/>
            <a:endParaRPr lang="en-US" dirty="0">
              <a:latin typeface="Times New Roman" pitchFamily="18" charset="0"/>
            </a:endParaRPr>
          </a:p>
          <a:p>
            <a:pPr marL="225148" indent="-225148"/>
            <a:endParaRPr lang="en-US" dirty="0">
              <a:latin typeface="Times New Roman" pitchFamily="18" charset="0"/>
            </a:endParaRPr>
          </a:p>
        </p:txBody>
      </p:sp>
    </p:spTree>
    <p:extLst>
      <p:ext uri="{BB962C8B-B14F-4D97-AF65-F5344CB8AC3E}">
        <p14:creationId xmlns:p14="http://schemas.microsoft.com/office/powerpoint/2010/main" val="973481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9663" y="676275"/>
            <a:ext cx="4502150" cy="3376613"/>
          </a:xfrm>
        </p:spPr>
      </p:sp>
      <p:sp>
        <p:nvSpPr>
          <p:cNvPr id="3" name="Notes Placeholder 2"/>
          <p:cNvSpPr>
            <a:spLocks noGrp="1"/>
          </p:cNvSpPr>
          <p:nvPr>
            <p:ph type="body" idx="1"/>
          </p:nvPr>
        </p:nvSpPr>
        <p:spPr/>
        <p:txBody>
          <a:bodyPr/>
          <a:lstStyle/>
          <a:p>
            <a:pPr eaLnBrk="1" hangingPunct="1"/>
            <a:r>
              <a:rPr lang="en-US" dirty="0">
                <a:latin typeface="Times New Roman" pitchFamily="18" charset="0"/>
              </a:rPr>
              <a:t>If the DATA step compiles successfully, then the </a:t>
            </a:r>
            <a:r>
              <a:rPr lang="en-US" b="1" dirty="0">
                <a:latin typeface="Times New Roman" pitchFamily="18" charset="0"/>
              </a:rPr>
              <a:t>execution phase</a:t>
            </a:r>
            <a:r>
              <a:rPr lang="en-US" dirty="0">
                <a:latin typeface="Times New Roman" pitchFamily="18" charset="0"/>
              </a:rPr>
              <a:t> begins. During the execution phase, the DATA step reads the observations from the raw data file</a:t>
            </a:r>
            <a:r>
              <a:rPr lang="en-US" baseline="0" dirty="0">
                <a:latin typeface="Times New Roman" pitchFamily="18" charset="0"/>
              </a:rPr>
              <a:t> </a:t>
            </a:r>
            <a:r>
              <a:rPr lang="en-US" dirty="0">
                <a:latin typeface="Times New Roman" pitchFamily="18" charset="0"/>
              </a:rPr>
              <a:t> set and creates observations in the data portion of the output data set. By default the DATA step executes once for each record in the raw data file. </a:t>
            </a:r>
          </a:p>
          <a:p>
            <a:endParaRPr lang="en-US" dirty="0"/>
          </a:p>
        </p:txBody>
      </p:sp>
      <p:sp>
        <p:nvSpPr>
          <p:cNvPr id="4" name="Slide Number Placeholder 3"/>
          <p:cNvSpPr>
            <a:spLocks noGrp="1"/>
          </p:cNvSpPr>
          <p:nvPr>
            <p:ph type="sldNum" sz="quarter" idx="10"/>
          </p:nvPr>
        </p:nvSpPr>
        <p:spPr/>
        <p:txBody>
          <a:bodyPr/>
          <a:lstStyle/>
          <a:p>
            <a:fld id="{270B7704-49E3-4457-A1DF-19CDD6CD196F}" type="slidenum">
              <a:rPr lang="en-US" smtClean="0"/>
              <a:pPr/>
              <a:t>31</a:t>
            </a:fld>
            <a:endParaRPr lang="en-US" dirty="0"/>
          </a:p>
        </p:txBody>
      </p:sp>
    </p:spTree>
    <p:extLst>
      <p:ext uri="{BB962C8B-B14F-4D97-AF65-F5344CB8AC3E}">
        <p14:creationId xmlns:p14="http://schemas.microsoft.com/office/powerpoint/2010/main" val="822748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BD3F79A2-D2DD-49B9-94DB-BADFDDC49B7B}" type="slidenum">
              <a:rPr lang="en-US" sz="1200">
                <a:latin typeface="Times New Roman" pitchFamily="18" charset="0"/>
              </a:rPr>
              <a:pPr/>
              <a:t>32</a:t>
            </a:fld>
            <a:endParaRPr lang="en-US" sz="1200" dirty="0">
              <a:latin typeface="Times New Roman" pitchFamily="18" charset="0"/>
            </a:endParaRPr>
          </a:p>
        </p:txBody>
      </p:sp>
      <p:sp>
        <p:nvSpPr>
          <p:cNvPr id="149507" name="Rectangle 2"/>
          <p:cNvSpPr>
            <a:spLocks noGrp="1" noRot="1" noChangeAspect="1" noChangeArrowheads="1" noTextEdit="1"/>
          </p:cNvSpPr>
          <p:nvPr>
            <p:ph type="sldImg"/>
          </p:nvPr>
        </p:nvSpPr>
        <p:spPr>
          <a:xfrm>
            <a:off x="1216025" y="914400"/>
            <a:ext cx="4425950" cy="3319463"/>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Moving on to the execution phase, SAS initializes the program data vector to missing.</a:t>
            </a:r>
          </a:p>
        </p:txBody>
      </p:sp>
    </p:spTree>
    <p:extLst>
      <p:ext uri="{BB962C8B-B14F-4D97-AF65-F5344CB8AC3E}">
        <p14:creationId xmlns:p14="http://schemas.microsoft.com/office/powerpoint/2010/main" val="1017515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33</a:t>
            </a:fld>
            <a:endParaRPr lang="en-US" dirty="0"/>
          </a:p>
        </p:txBody>
      </p:sp>
    </p:spTree>
    <p:extLst>
      <p:ext uri="{BB962C8B-B14F-4D97-AF65-F5344CB8AC3E}">
        <p14:creationId xmlns:p14="http://schemas.microsoft.com/office/powerpoint/2010/main" val="734228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34</a:t>
            </a:fld>
            <a:endParaRPr lang="en-US" dirty="0"/>
          </a:p>
        </p:txBody>
      </p:sp>
    </p:spTree>
    <p:extLst>
      <p:ext uri="{BB962C8B-B14F-4D97-AF65-F5344CB8AC3E}">
        <p14:creationId xmlns:p14="http://schemas.microsoft.com/office/powerpoint/2010/main" val="4093817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SAS reads from non-delimiter to delimiter,</a:t>
            </a:r>
            <a:r>
              <a:rPr lang="en-US" baseline="0" dirty="0"/>
              <a:t> and assigns the data value to the corresponding variable in the program data vector.</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35</a:t>
            </a:fld>
            <a:endParaRPr lang="en-US" dirty="0"/>
          </a:p>
        </p:txBody>
      </p:sp>
    </p:spTree>
    <p:extLst>
      <p:ext uri="{BB962C8B-B14F-4D97-AF65-F5344CB8AC3E}">
        <p14:creationId xmlns:p14="http://schemas.microsoft.com/office/powerpoint/2010/main" val="1870051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SAS reads from non-delimiter to delimiter,</a:t>
            </a:r>
            <a:r>
              <a:rPr lang="en-US" baseline="0" dirty="0"/>
              <a:t> and assigns the data value to the corresponding variable in the program data vector.</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36</a:t>
            </a:fld>
            <a:endParaRPr lang="en-US" dirty="0"/>
          </a:p>
        </p:txBody>
      </p:sp>
    </p:spTree>
    <p:extLst>
      <p:ext uri="{BB962C8B-B14F-4D97-AF65-F5344CB8AC3E}">
        <p14:creationId xmlns:p14="http://schemas.microsoft.com/office/powerpoint/2010/main" val="18700517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It skips</a:t>
            </a:r>
            <a:r>
              <a:rPr lang="en-US" baseline="0" dirty="0"/>
              <a:t> over the delimiter and begins at the next non-delimiter, again reading until it hits a delimiter.</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37</a:t>
            </a:fld>
            <a:endParaRPr lang="en-US" dirty="0"/>
          </a:p>
        </p:txBody>
      </p:sp>
    </p:spTree>
    <p:extLst>
      <p:ext uri="{BB962C8B-B14F-4D97-AF65-F5344CB8AC3E}">
        <p14:creationId xmlns:p14="http://schemas.microsoft.com/office/powerpoint/2010/main" val="1909830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It skips</a:t>
            </a:r>
            <a:r>
              <a:rPr lang="en-US" baseline="0" dirty="0"/>
              <a:t> over the delimiter and begins at the next non-delimiter, again reading until it hits a delimiter.</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38</a:t>
            </a:fld>
            <a:endParaRPr lang="en-US" dirty="0"/>
          </a:p>
        </p:txBody>
      </p:sp>
    </p:spTree>
    <p:extLst>
      <p:ext uri="{BB962C8B-B14F-4D97-AF65-F5344CB8AC3E}">
        <p14:creationId xmlns:p14="http://schemas.microsoft.com/office/powerpoint/2010/main" val="1909830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SAS continues</a:t>
            </a:r>
            <a:r>
              <a:rPr lang="en-US" baseline="0" dirty="0"/>
              <a:t> reading from non-delimiter to delimiter, writing values to the next variable in the INPUT statement until all of the variables have been assigned values.</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39</a:t>
            </a:fld>
            <a:endParaRPr lang="en-US" dirty="0"/>
          </a:p>
        </p:txBody>
      </p:sp>
    </p:spTree>
    <p:extLst>
      <p:ext uri="{BB962C8B-B14F-4D97-AF65-F5344CB8AC3E}">
        <p14:creationId xmlns:p14="http://schemas.microsoft.com/office/powerpoint/2010/main" val="84345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B7B81360-3A3F-4962-B0BD-AE91DF94C462}" type="slidenum">
              <a:rPr lang="en-US" sz="1200">
                <a:latin typeface="Times New Roman" pitchFamily="18" charset="0"/>
              </a:rPr>
              <a:pPr/>
              <a:t>4</a:t>
            </a:fld>
            <a:endParaRPr lang="en-US" sz="1200" dirty="0">
              <a:latin typeface="Times New Roman" pitchFamily="18" charset="0"/>
            </a:endParaRPr>
          </a:p>
        </p:txBody>
      </p:sp>
      <p:sp>
        <p:nvSpPr>
          <p:cNvPr id="128003" name="Rectangle 2"/>
          <p:cNvSpPr>
            <a:spLocks noGrp="1" noRot="1" noChangeAspect="1" noChangeArrowheads="1" noTextEdit="1"/>
          </p:cNvSpPr>
          <p:nvPr>
            <p:ph type="sldImg"/>
          </p:nvPr>
        </p:nvSpPr>
        <p:spPr>
          <a:xfrm>
            <a:off x="1216025" y="914400"/>
            <a:ext cx="4425950" cy="3319463"/>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Again, we have the same scenario, we used this scenario in chapters 5 and 6. </a:t>
            </a:r>
          </a:p>
        </p:txBody>
      </p:sp>
    </p:spTree>
    <p:extLst>
      <p:ext uri="{BB962C8B-B14F-4D97-AF65-F5344CB8AC3E}">
        <p14:creationId xmlns:p14="http://schemas.microsoft.com/office/powerpoint/2010/main" val="42310802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Then it writes an observation to the new data set using the data in the program data vector.</a:t>
            </a:r>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40</a:t>
            </a:fld>
            <a:endParaRPr lang="en-US" dirty="0"/>
          </a:p>
        </p:txBody>
      </p:sp>
    </p:spTree>
    <p:extLst>
      <p:ext uri="{BB962C8B-B14F-4D97-AF65-F5344CB8AC3E}">
        <p14:creationId xmlns:p14="http://schemas.microsoft.com/office/powerpoint/2010/main" val="1572133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67575BDC-B98A-451A-8182-7B894721F277}" type="slidenum">
              <a:rPr lang="en-US" sz="1200">
                <a:latin typeface="Times New Roman" pitchFamily="18" charset="0"/>
              </a:rPr>
              <a:pPr/>
              <a:t>41</a:t>
            </a:fld>
            <a:endParaRPr lang="en-US" sz="1200" dirty="0">
              <a:latin typeface="Times New Roman" pitchFamily="18" charset="0"/>
            </a:endParaRPr>
          </a:p>
        </p:txBody>
      </p:sp>
      <p:sp>
        <p:nvSpPr>
          <p:cNvPr id="150531" name="Rectangle 2"/>
          <p:cNvSpPr>
            <a:spLocks noGrp="1" noRot="1" noChangeAspect="1" noChangeArrowheads="1" noTextEdit="1"/>
          </p:cNvSpPr>
          <p:nvPr>
            <p:ph type="sldImg"/>
          </p:nvPr>
        </p:nvSpPr>
        <p:spPr>
          <a:xfrm>
            <a:off x="1216025" y="914400"/>
            <a:ext cx="4425950" cy="3319463"/>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At this point in the execution, this is what we have in the output data set. </a:t>
            </a:r>
          </a:p>
        </p:txBody>
      </p:sp>
    </p:spTree>
    <p:extLst>
      <p:ext uri="{BB962C8B-B14F-4D97-AF65-F5344CB8AC3E}">
        <p14:creationId xmlns:p14="http://schemas.microsoft.com/office/powerpoint/2010/main" val="12434371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Then it writes an observation to the new data set using the data in the program data vector.</a:t>
            </a:r>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42</a:t>
            </a:fld>
            <a:endParaRPr lang="en-US" dirty="0"/>
          </a:p>
        </p:txBody>
      </p:sp>
    </p:spTree>
    <p:extLst>
      <p:ext uri="{BB962C8B-B14F-4D97-AF65-F5344CB8AC3E}">
        <p14:creationId xmlns:p14="http://schemas.microsoft.com/office/powerpoint/2010/main" val="15721330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9D249622-24EC-42E9-AEF2-37CB9B5EF16C}" type="slidenum">
              <a:rPr lang="en-US" sz="1200">
                <a:latin typeface="Times New Roman" pitchFamily="18" charset="0"/>
              </a:rPr>
              <a:pPr/>
              <a:t>43</a:t>
            </a:fld>
            <a:endParaRPr lang="en-US" sz="1200" dirty="0">
              <a:latin typeface="Times New Roman" pitchFamily="18" charset="0"/>
            </a:endParaRPr>
          </a:p>
        </p:txBody>
      </p:sp>
      <p:sp>
        <p:nvSpPr>
          <p:cNvPr id="151555" name="Rectangle 2"/>
          <p:cNvSpPr>
            <a:spLocks noGrp="1" noRot="1" noChangeAspect="1" noChangeArrowheads="1" noTextEdit="1"/>
          </p:cNvSpPr>
          <p:nvPr>
            <p:ph type="sldImg"/>
          </p:nvPr>
        </p:nvSpPr>
        <p:spPr>
          <a:xfrm>
            <a:off x="1216025" y="914400"/>
            <a:ext cx="4425950" cy="3319463"/>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When SAS returns to the top of the DATA step, the PDV is reinitialized.  When reading from a raw data file, the entire PDV is reinitialized.  Remember variables from a SAS data set are not reinitialized, but in this case no </a:t>
            </a:r>
            <a:r>
              <a:rPr lang="en-US" baseline="0" dirty="0">
                <a:latin typeface="Times New Roman" pitchFamily="18" charset="0"/>
              </a:rPr>
              <a:t>variables are coming from a data set – they are all new variables and therefore all are reinitialized.</a:t>
            </a:r>
          </a:p>
          <a:p>
            <a:endParaRPr lang="en-US" baseline="0"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111951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44</a:t>
            </a:fld>
            <a:endParaRPr lang="en-US" dirty="0"/>
          </a:p>
        </p:txBody>
      </p:sp>
    </p:spTree>
    <p:extLst>
      <p:ext uri="{BB962C8B-B14F-4D97-AF65-F5344CB8AC3E}">
        <p14:creationId xmlns:p14="http://schemas.microsoft.com/office/powerpoint/2010/main" val="3623211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SAS reads a record from the raw</a:t>
            </a:r>
            <a:r>
              <a:rPr lang="en-US" baseline="0" dirty="0"/>
              <a:t> data file e</a:t>
            </a:r>
            <a:r>
              <a:rPr lang="en-US" dirty="0"/>
              <a:t>ach time the INPUT statement executes.  This is the second iteration of the data step, and it reads the second record from</a:t>
            </a:r>
            <a:r>
              <a:rPr lang="en-US" baseline="0" dirty="0"/>
              <a:t> sales.csv.</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45</a:t>
            </a:fld>
            <a:endParaRPr lang="en-US" dirty="0"/>
          </a:p>
        </p:txBody>
      </p:sp>
    </p:spTree>
    <p:extLst>
      <p:ext uri="{BB962C8B-B14F-4D97-AF65-F5344CB8AC3E}">
        <p14:creationId xmlns:p14="http://schemas.microsoft.com/office/powerpoint/2010/main" val="3999797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Once</a:t>
            </a:r>
            <a:r>
              <a:rPr lang="en-US" baseline="0" dirty="0"/>
              <a:t> again SAS reads from non-delimiter to delimiter, assigning data values to the variables named in the INPUT statement.</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46</a:t>
            </a:fld>
            <a:endParaRPr lang="en-US" dirty="0"/>
          </a:p>
        </p:txBody>
      </p:sp>
    </p:spTree>
    <p:extLst>
      <p:ext uri="{BB962C8B-B14F-4D97-AF65-F5344CB8AC3E}">
        <p14:creationId xmlns:p14="http://schemas.microsoft.com/office/powerpoint/2010/main" val="1767885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At the bottom of the data step</a:t>
            </a:r>
            <a:r>
              <a:rPr lang="en-US" baseline="0" dirty="0"/>
              <a:t> SAS writes the second observation to the new data set.</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47</a:t>
            </a:fld>
            <a:endParaRPr lang="en-US" dirty="0"/>
          </a:p>
        </p:txBody>
      </p:sp>
    </p:spTree>
    <p:extLst>
      <p:ext uri="{BB962C8B-B14F-4D97-AF65-F5344CB8AC3E}">
        <p14:creationId xmlns:p14="http://schemas.microsoft.com/office/powerpoint/2010/main" val="2782372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6850D847-3743-4678-A1CD-BEE0E76C2A36}" type="slidenum">
              <a:rPr lang="en-US" sz="1200">
                <a:latin typeface="Times New Roman" pitchFamily="18" charset="0"/>
              </a:rPr>
              <a:pPr/>
              <a:t>48</a:t>
            </a:fld>
            <a:endParaRPr lang="en-US" sz="1200" dirty="0">
              <a:latin typeface="Times New Roman" pitchFamily="18" charset="0"/>
            </a:endParaRPr>
          </a:p>
        </p:txBody>
      </p:sp>
      <p:sp>
        <p:nvSpPr>
          <p:cNvPr id="153603" name="Rectangle 2"/>
          <p:cNvSpPr>
            <a:spLocks noGrp="1" noRot="1" noChangeAspect="1" noChangeArrowheads="1" noTextEdit="1"/>
          </p:cNvSpPr>
          <p:nvPr>
            <p:ph type="sldImg"/>
          </p:nvPr>
        </p:nvSpPr>
        <p:spPr>
          <a:xfrm>
            <a:off x="1216025" y="914400"/>
            <a:ext cx="4425950" cy="3319463"/>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SAS continues looping through the DATA step until SAS reaches the end of file on the raw data file. </a:t>
            </a:r>
          </a:p>
        </p:txBody>
      </p:sp>
    </p:spTree>
    <p:extLst>
      <p:ext uri="{BB962C8B-B14F-4D97-AF65-F5344CB8AC3E}">
        <p14:creationId xmlns:p14="http://schemas.microsoft.com/office/powerpoint/2010/main" val="7974099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564CEF75-AA0D-4EE1-B46B-ACB922B4DD36}" type="slidenum">
              <a:rPr lang="en-US" sz="1200">
                <a:latin typeface="Times New Roman" pitchFamily="18" charset="0"/>
              </a:rPr>
              <a:pPr/>
              <a:t>49</a:t>
            </a:fld>
            <a:endParaRPr lang="en-US" sz="1200" dirty="0">
              <a:latin typeface="Times New Roman" pitchFamily="18" charset="0"/>
            </a:endParaRPr>
          </a:p>
        </p:txBody>
      </p:sp>
      <p:sp>
        <p:nvSpPr>
          <p:cNvPr id="156675" name="Rectangle 2"/>
          <p:cNvSpPr>
            <a:spLocks noGrp="1" noRot="1" noChangeAspect="1" noChangeArrowheads="1" noTextEdit="1"/>
          </p:cNvSpPr>
          <p:nvPr>
            <p:ph type="sldImg"/>
          </p:nvPr>
        </p:nvSpPr>
        <p:spPr>
          <a:xfrm>
            <a:off x="1216025" y="914400"/>
            <a:ext cx="4425950" cy="3319463"/>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Here is the output that we saw earlier.</a:t>
            </a:r>
            <a:r>
              <a:rPr lang="en-US" baseline="0" dirty="0">
                <a:latin typeface="Times New Roman" pitchFamily="18" charset="0"/>
              </a:rPr>
              <a:t>  </a:t>
            </a:r>
            <a:r>
              <a:rPr lang="en-US" dirty="0">
                <a:latin typeface="Times New Roman" pitchFamily="18" charset="0"/>
              </a:rPr>
              <a:t>Let’s address the character truncation issue.  Remember that with list input all variables are 8 bytes long, regardless of type. Eight</a:t>
            </a:r>
            <a:r>
              <a:rPr lang="en-US" baseline="0" dirty="0">
                <a:latin typeface="Times New Roman" pitchFamily="18" charset="0"/>
              </a:rPr>
              <a:t> is rarely the ideal length for a character variable. In this example it is too short for First_Name, Last_Name and Job_Title, and longer than necessary for Gender and Country.  We need to set the length for character variables.</a:t>
            </a:r>
          </a:p>
        </p:txBody>
      </p:sp>
    </p:spTree>
    <p:extLst>
      <p:ext uri="{BB962C8B-B14F-4D97-AF65-F5344CB8AC3E}">
        <p14:creationId xmlns:p14="http://schemas.microsoft.com/office/powerpoint/2010/main" val="765867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5</a:t>
            </a:fld>
            <a:endParaRPr lang="en-US" dirty="0"/>
          </a:p>
        </p:txBody>
      </p:sp>
    </p:spTree>
    <p:extLst>
      <p:ext uri="{BB962C8B-B14F-4D97-AF65-F5344CB8AC3E}">
        <p14:creationId xmlns:p14="http://schemas.microsoft.com/office/powerpoint/2010/main" val="3823566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6555F020-2D3B-4AAF-B774-12A14EE75A9D}" type="slidenum">
              <a:rPr lang="en-US" sz="1200">
                <a:latin typeface="Times New Roman" pitchFamily="18" charset="0"/>
              </a:rPr>
              <a:pPr/>
              <a:t>50</a:t>
            </a:fld>
            <a:endParaRPr lang="en-US" sz="1200" dirty="0">
              <a:latin typeface="Times New Roman" pitchFamily="18" charset="0"/>
            </a:endParaRPr>
          </a:p>
        </p:txBody>
      </p:sp>
      <p:sp>
        <p:nvSpPr>
          <p:cNvPr id="157699" name="Rectangle 2"/>
          <p:cNvSpPr>
            <a:spLocks noGrp="1" noRot="1" noChangeAspect="1" noChangeArrowheads="1" noTextEdit="1"/>
          </p:cNvSpPr>
          <p:nvPr>
            <p:ph type="sldImg"/>
          </p:nvPr>
        </p:nvSpPr>
        <p:spPr>
          <a:xfrm>
            <a:off x="1216025" y="914400"/>
            <a:ext cx="4425950" cy="3319463"/>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00593" eaLnBrk="0" fontAlgn="base" hangingPunct="0">
              <a:spcBef>
                <a:spcPct val="30000"/>
              </a:spcBef>
              <a:spcAft>
                <a:spcPct val="0"/>
              </a:spcAft>
              <a:defRPr/>
            </a:pPr>
            <a:r>
              <a:rPr lang="en-US" dirty="0">
                <a:latin typeface="Times New Roman" pitchFamily="18" charset="0"/>
              </a:rPr>
              <a:t>The LENGTH</a:t>
            </a:r>
            <a:r>
              <a:rPr lang="en-US" baseline="0" dirty="0">
                <a:latin typeface="Times New Roman" pitchFamily="18" charset="0"/>
              </a:rPr>
              <a:t> statement can be used to pre-define the length of each character variable. </a:t>
            </a:r>
            <a:r>
              <a:rPr lang="en-US" dirty="0">
                <a:latin typeface="Times New Roman" pitchFamily="18" charset="0"/>
              </a:rPr>
              <a:t>Notice that we are specifying not only the name and length but also a type for each variable</a:t>
            </a:r>
            <a:r>
              <a:rPr lang="en-US" baseline="0" dirty="0">
                <a:latin typeface="Times New Roman" pitchFamily="18" charset="0"/>
              </a:rPr>
              <a:t> being defined.  SAS uses this statement at compile time to create the slots in the program data vector.</a:t>
            </a:r>
          </a:p>
          <a:p>
            <a:pPr defTabSz="900593" eaLnBrk="0" fontAlgn="base" hangingPunct="0">
              <a:spcBef>
                <a:spcPct val="30000"/>
              </a:spcBef>
              <a:spcAft>
                <a:spcPct val="0"/>
              </a:spcAft>
              <a:defRPr/>
            </a:pPr>
            <a:endParaRPr lang="en-US" dirty="0">
              <a:latin typeface="Times New Roman" pitchFamily="18" charset="0"/>
            </a:endParaRPr>
          </a:p>
          <a:p>
            <a:r>
              <a:rPr lang="en-US" dirty="0">
                <a:latin typeface="Times New Roman" pitchFamily="18" charset="0"/>
              </a:rPr>
              <a:t>The placement of the LENGTH statement is very important. This needs to be the first time SAS sees the variables, so the LENGTH statement </a:t>
            </a:r>
            <a:r>
              <a:rPr lang="en-US" baseline="0" dirty="0">
                <a:latin typeface="Times New Roman" pitchFamily="18" charset="0"/>
              </a:rPr>
              <a:t>must be placed before the INPUT statement.  Lets take a look at the PDV creation.</a:t>
            </a:r>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420347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DF1887EA-91B7-46E9-891C-46FFD5B917D2}" type="slidenum">
              <a:rPr lang="en-US" sz="1200">
                <a:latin typeface="Times New Roman" pitchFamily="18" charset="0"/>
              </a:rPr>
              <a:pPr/>
              <a:t>51</a:t>
            </a:fld>
            <a:endParaRPr lang="en-US" sz="1200" dirty="0">
              <a:latin typeface="Times New Roman" pitchFamily="18" charset="0"/>
            </a:endParaRPr>
          </a:p>
        </p:txBody>
      </p:sp>
      <p:sp>
        <p:nvSpPr>
          <p:cNvPr id="159747" name="Rectangle 2"/>
          <p:cNvSpPr>
            <a:spLocks noGrp="1" noRot="1" noChangeAspect="1" noChangeArrowheads="1" noTextEdit="1"/>
          </p:cNvSpPr>
          <p:nvPr>
            <p:ph type="sldImg"/>
          </p:nvPr>
        </p:nvSpPr>
        <p:spPr>
          <a:xfrm>
            <a:off x="1216025" y="914400"/>
            <a:ext cx="4425950" cy="3319463"/>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variables</a:t>
            </a:r>
            <a:r>
              <a:rPr lang="en-US" baseline="0" dirty="0">
                <a:latin typeface="Times New Roman" pitchFamily="18" charset="0"/>
              </a:rPr>
              <a:t> in the length statement are created first, in the order they are listed.</a:t>
            </a:r>
            <a:endParaRPr lang="en-US" dirty="0">
              <a:latin typeface="Times New Roman" pitchFamily="18" charset="0"/>
            </a:endParaRPr>
          </a:p>
        </p:txBody>
      </p:sp>
    </p:spTree>
    <p:extLst>
      <p:ext uri="{BB962C8B-B14F-4D97-AF65-F5344CB8AC3E}">
        <p14:creationId xmlns:p14="http://schemas.microsoft.com/office/powerpoint/2010/main" val="2614268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Then SAS scans the input statement to see if any other variables are listed.</a:t>
            </a:r>
            <a:r>
              <a:rPr lang="en-US" baseline="0" dirty="0"/>
              <a:t> It finds Employee_ID and Salary and creates slots for them in the PDV.</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52</a:t>
            </a:fld>
            <a:endParaRPr lang="en-US" dirty="0"/>
          </a:p>
        </p:txBody>
      </p:sp>
    </p:spTree>
    <p:extLst>
      <p:ext uri="{BB962C8B-B14F-4D97-AF65-F5344CB8AC3E}">
        <p14:creationId xmlns:p14="http://schemas.microsoft.com/office/powerpoint/2010/main" val="37125073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D014667B-3FB8-4BC6-8295-943DA99E2412}" type="slidenum">
              <a:rPr lang="en-US" sz="1200">
                <a:latin typeface="Times New Roman" pitchFamily="18" charset="0"/>
              </a:rPr>
              <a:pPr/>
              <a:t>53</a:t>
            </a:fld>
            <a:endParaRPr lang="en-US" sz="1200" dirty="0">
              <a:latin typeface="Times New Roman" pitchFamily="18" charset="0"/>
            </a:endParaRPr>
          </a:p>
        </p:txBody>
      </p:sp>
      <p:sp>
        <p:nvSpPr>
          <p:cNvPr id="158723" name="Rectangle 2"/>
          <p:cNvSpPr>
            <a:spLocks noGrp="1" noRot="1" noChangeAspect="1" noChangeArrowheads="1" noTextEdit="1"/>
          </p:cNvSpPr>
          <p:nvPr>
            <p:ph type="sldImg"/>
          </p:nvPr>
        </p:nvSpPr>
        <p:spPr>
          <a:xfrm>
            <a:off x="1216025" y="914400"/>
            <a:ext cx="4425950" cy="3319463"/>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Notice that First_Name and</a:t>
            </a:r>
            <a:r>
              <a:rPr lang="en-US" baseline="0" dirty="0">
                <a:latin typeface="Times New Roman" pitchFamily="18" charset="0"/>
              </a:rPr>
              <a:t> </a:t>
            </a:r>
            <a:r>
              <a:rPr lang="en-US" dirty="0">
                <a:latin typeface="Times New Roman" pitchFamily="18" charset="0"/>
              </a:rPr>
              <a:t>Job_Title are no longer truncated,</a:t>
            </a:r>
            <a:r>
              <a:rPr lang="en-US" baseline="0" dirty="0">
                <a:latin typeface="Times New Roman" pitchFamily="18" charset="0"/>
              </a:rPr>
              <a:t> and that the order</a:t>
            </a:r>
            <a:r>
              <a:rPr lang="en-US" dirty="0">
                <a:latin typeface="Times New Roman" pitchFamily="18" charset="0"/>
              </a:rPr>
              <a:t> of the variables is different from</a:t>
            </a:r>
            <a:r>
              <a:rPr lang="en-US" baseline="0" dirty="0">
                <a:latin typeface="Times New Roman" pitchFamily="18" charset="0"/>
              </a:rPr>
              <a:t> the original.  It is based on the order of the variables in the PDV</a:t>
            </a:r>
            <a:r>
              <a:rPr lang="en-US" dirty="0">
                <a:latin typeface="Times New Roman" pitchFamily="18" charset="0"/>
              </a:rPr>
              <a:t>. </a:t>
            </a:r>
          </a:p>
        </p:txBody>
      </p:sp>
    </p:spTree>
    <p:extLst>
      <p:ext uri="{BB962C8B-B14F-4D97-AF65-F5344CB8AC3E}">
        <p14:creationId xmlns:p14="http://schemas.microsoft.com/office/powerpoint/2010/main" val="4223642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54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55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B</a:t>
            </a:r>
          </a:p>
        </p:txBody>
      </p:sp>
    </p:spTree>
    <p:extLst>
      <p:ext uri="{BB962C8B-B14F-4D97-AF65-F5344CB8AC3E}">
        <p14:creationId xmlns:p14="http://schemas.microsoft.com/office/powerpoint/2010/main" val="40703587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can be omitted from the input statement since the character</a:t>
            </a:r>
            <a:r>
              <a:rPr lang="en-US" baseline="0" dirty="0"/>
              <a:t> variables have been predefined as such.  However you may prefer to leave it on so that it is obvious what type each variable is just by looking at the INPUT statement.</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56</a:t>
            </a:fld>
            <a:endParaRPr lang="en-US" dirty="0"/>
          </a:p>
        </p:txBody>
      </p:sp>
    </p:spTree>
    <p:extLst>
      <p:ext uri="{BB962C8B-B14F-4D97-AF65-F5344CB8AC3E}">
        <p14:creationId xmlns:p14="http://schemas.microsoft.com/office/powerpoint/2010/main" val="9512623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57</a:t>
            </a:fld>
            <a:endParaRPr lang="en-US" dirty="0"/>
          </a:p>
        </p:txBody>
      </p:sp>
    </p:spTree>
    <p:extLst>
      <p:ext uri="{BB962C8B-B14F-4D97-AF65-F5344CB8AC3E}">
        <p14:creationId xmlns:p14="http://schemas.microsoft.com/office/powerpoint/2010/main" val="13503798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58</a:t>
            </a:fld>
            <a:endParaRPr lang="en-US" dirty="0"/>
          </a:p>
        </p:txBody>
      </p:sp>
    </p:spTree>
    <p:extLst>
      <p:ext uri="{BB962C8B-B14F-4D97-AF65-F5344CB8AC3E}">
        <p14:creationId xmlns:p14="http://schemas.microsoft.com/office/powerpoint/2010/main" val="25609604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59</a:t>
            </a:fld>
            <a:endParaRPr lang="en-US" sz="1200" dirty="0">
              <a:solidFill>
                <a:prstClr val="black"/>
              </a:solidFill>
            </a:endParaRPr>
          </a:p>
        </p:txBody>
      </p:sp>
    </p:spTree>
    <p:extLst>
      <p:ext uri="{BB962C8B-B14F-4D97-AF65-F5344CB8AC3E}">
        <p14:creationId xmlns:p14="http://schemas.microsoft.com/office/powerpoint/2010/main" val="1372913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BB8E7AC4-5FAA-4706-B7B6-5AEB3D159DCF}" type="slidenum">
              <a:rPr lang="en-US" sz="1200">
                <a:latin typeface="Times New Roman" pitchFamily="18" charset="0"/>
              </a:rPr>
              <a:pPr/>
              <a:t>6</a:t>
            </a:fld>
            <a:endParaRPr lang="en-US" sz="1200" dirty="0">
              <a:latin typeface="Times New Roman" pitchFamily="18" charset="0"/>
            </a:endParaRPr>
          </a:p>
        </p:txBody>
      </p:sp>
      <p:sp>
        <p:nvSpPr>
          <p:cNvPr id="129027" name="Rectangle 2"/>
          <p:cNvSpPr>
            <a:spLocks noGrp="1" noRot="1" noChangeAspect="1" noChangeArrowheads="1" noTextEdit="1"/>
          </p:cNvSpPr>
          <p:nvPr>
            <p:ph type="sldImg"/>
          </p:nvPr>
        </p:nvSpPr>
        <p:spPr>
          <a:xfrm>
            <a:off x="1216025" y="914400"/>
            <a:ext cx="4425950" cy="3319463"/>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This is what our raw data file looks like. Notice, there are no columns headings.  However since we know this is sales employee data and we have been working with this type of data, we can figure out what the values are.  Typically, if you have a raw data file to read in you will need to be supplied the layout.  Also, notice the values are separated by commas.  Instructors, if you want, go out of SAS and open the file from Windows Explorer in Notepad.  We are using the Windows and UNIX naming convention for the raw data file throughout the slides. If you have z/OS students, you might want to mention what the naming convention would be, .workshop.rawdata(sales) </a:t>
            </a:r>
          </a:p>
        </p:txBody>
      </p:sp>
    </p:spTree>
    <p:extLst>
      <p:ext uri="{BB962C8B-B14F-4D97-AF65-F5344CB8AC3E}">
        <p14:creationId xmlns:p14="http://schemas.microsoft.com/office/powerpoint/2010/main" val="14828737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4463" indent="-286332">
              <a:defRPr sz="2400">
                <a:solidFill>
                  <a:schemeClr val="tx1"/>
                </a:solidFill>
                <a:latin typeface="Arial" pitchFamily="34" charset="0"/>
              </a:defRPr>
            </a:lvl2pPr>
            <a:lvl3pPr marL="1145328" indent="-229066">
              <a:defRPr sz="2400">
                <a:solidFill>
                  <a:schemeClr val="tx1"/>
                </a:solidFill>
                <a:latin typeface="Arial" pitchFamily="34" charset="0"/>
              </a:defRPr>
            </a:lvl3pPr>
            <a:lvl4pPr marL="1603460" indent="-229066">
              <a:defRPr sz="2400">
                <a:solidFill>
                  <a:schemeClr val="tx1"/>
                </a:solidFill>
                <a:latin typeface="Arial" pitchFamily="34" charset="0"/>
              </a:defRPr>
            </a:lvl4pPr>
            <a:lvl5pPr marL="2061592" indent="-229066">
              <a:defRPr sz="2400">
                <a:solidFill>
                  <a:schemeClr val="tx1"/>
                </a:solidFill>
                <a:latin typeface="Arial" pitchFamily="34" charset="0"/>
              </a:defRPr>
            </a:lvl5pPr>
            <a:lvl6pPr marL="2519723" indent="-229066" eaLnBrk="0" fontAlgn="base" hangingPunct="0">
              <a:spcBef>
                <a:spcPct val="0"/>
              </a:spcBef>
              <a:spcAft>
                <a:spcPct val="0"/>
              </a:spcAft>
              <a:defRPr sz="2400">
                <a:solidFill>
                  <a:schemeClr val="tx1"/>
                </a:solidFill>
                <a:latin typeface="Arial" pitchFamily="34" charset="0"/>
              </a:defRPr>
            </a:lvl6pPr>
            <a:lvl7pPr marL="2977854" indent="-229066" eaLnBrk="0" fontAlgn="base" hangingPunct="0">
              <a:spcBef>
                <a:spcPct val="0"/>
              </a:spcBef>
              <a:spcAft>
                <a:spcPct val="0"/>
              </a:spcAft>
              <a:defRPr sz="2400">
                <a:solidFill>
                  <a:schemeClr val="tx1"/>
                </a:solidFill>
                <a:latin typeface="Arial" pitchFamily="34" charset="0"/>
              </a:defRPr>
            </a:lvl7pPr>
            <a:lvl8pPr marL="3435986" indent="-229066" eaLnBrk="0" fontAlgn="base" hangingPunct="0">
              <a:spcBef>
                <a:spcPct val="0"/>
              </a:spcBef>
              <a:spcAft>
                <a:spcPct val="0"/>
              </a:spcAft>
              <a:defRPr sz="2400">
                <a:solidFill>
                  <a:schemeClr val="tx1"/>
                </a:solidFill>
                <a:latin typeface="Arial" pitchFamily="34" charset="0"/>
              </a:defRPr>
            </a:lvl8pPr>
            <a:lvl9pPr marL="3894117" indent="-229066" eaLnBrk="0" fontAlgn="base" hangingPunct="0">
              <a:spcBef>
                <a:spcPct val="0"/>
              </a:spcBef>
              <a:spcAft>
                <a:spcPct val="0"/>
              </a:spcAft>
              <a:defRPr sz="2400">
                <a:solidFill>
                  <a:schemeClr val="tx1"/>
                </a:solidFill>
                <a:latin typeface="Arial" pitchFamily="34" charset="0"/>
              </a:defRPr>
            </a:lvl9pPr>
          </a:lstStyle>
          <a:p>
            <a:fld id="{6C44EA33-7101-4C37-BF37-1E8C96111EEB}" type="slidenum">
              <a:rPr lang="en-US" sz="1200"/>
              <a:pPr/>
              <a:t>60</a:t>
            </a:fld>
            <a:endParaRPr lang="en-US" sz="1200" dirty="0"/>
          </a:p>
        </p:txBody>
      </p:sp>
      <p:sp>
        <p:nvSpPr>
          <p:cNvPr id="162819" name="Rectangle 2"/>
          <p:cNvSpPr>
            <a:spLocks noGrp="1" noRot="1" noChangeAspect="1" noChangeArrowheads="1" noTextEdit="1"/>
          </p:cNvSpPr>
          <p:nvPr>
            <p:ph type="sldImg"/>
          </p:nvPr>
        </p:nvSpPr>
        <p:spPr>
          <a:xfrm>
            <a:off x="1216025" y="914400"/>
            <a:ext cx="4425950" cy="3319463"/>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Let’s look at the first part of our scenario, reading a raw data file and knowing that some of the variables need to be character and some need to be numeric. </a:t>
            </a:r>
          </a:p>
        </p:txBody>
      </p:sp>
    </p:spTree>
    <p:extLst>
      <p:ext uri="{BB962C8B-B14F-4D97-AF65-F5344CB8AC3E}">
        <p14:creationId xmlns:p14="http://schemas.microsoft.com/office/powerpoint/2010/main" val="18982058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9888242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Here is the complete program.  Notice that Salary is a numeric variable</a:t>
            </a:r>
            <a:r>
              <a:rPr lang="en-US" baseline="0" dirty="0"/>
              <a:t> and Country is character.</a:t>
            </a:r>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63</a:t>
            </a:fld>
            <a:endParaRPr lang="en-US" dirty="0"/>
          </a:p>
        </p:txBody>
      </p:sp>
    </p:spTree>
    <p:extLst>
      <p:ext uri="{BB962C8B-B14F-4D97-AF65-F5344CB8AC3E}">
        <p14:creationId xmlns:p14="http://schemas.microsoft.com/office/powerpoint/2010/main" val="39520673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64</a:t>
            </a:fld>
            <a:endParaRPr lang="en-US" dirty="0"/>
          </a:p>
        </p:txBody>
      </p:sp>
    </p:spTree>
    <p:extLst>
      <p:ext uri="{BB962C8B-B14F-4D97-AF65-F5344CB8AC3E}">
        <p14:creationId xmlns:p14="http://schemas.microsoft.com/office/powerpoint/2010/main" val="38966474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4463" indent="-286332">
              <a:defRPr sz="2400">
                <a:solidFill>
                  <a:schemeClr val="tx1"/>
                </a:solidFill>
                <a:latin typeface="Arial" pitchFamily="34" charset="0"/>
              </a:defRPr>
            </a:lvl2pPr>
            <a:lvl3pPr marL="1145328" indent="-229066">
              <a:defRPr sz="2400">
                <a:solidFill>
                  <a:schemeClr val="tx1"/>
                </a:solidFill>
                <a:latin typeface="Arial" pitchFamily="34" charset="0"/>
              </a:defRPr>
            </a:lvl3pPr>
            <a:lvl4pPr marL="1603460" indent="-229066">
              <a:defRPr sz="2400">
                <a:solidFill>
                  <a:schemeClr val="tx1"/>
                </a:solidFill>
                <a:latin typeface="Arial" pitchFamily="34" charset="0"/>
              </a:defRPr>
            </a:lvl4pPr>
            <a:lvl5pPr marL="2061592" indent="-229066">
              <a:defRPr sz="2400">
                <a:solidFill>
                  <a:schemeClr val="tx1"/>
                </a:solidFill>
                <a:latin typeface="Arial" pitchFamily="34" charset="0"/>
              </a:defRPr>
            </a:lvl5pPr>
            <a:lvl6pPr marL="2519723" indent="-229066" eaLnBrk="0" fontAlgn="base" hangingPunct="0">
              <a:spcBef>
                <a:spcPct val="0"/>
              </a:spcBef>
              <a:spcAft>
                <a:spcPct val="0"/>
              </a:spcAft>
              <a:defRPr sz="2400">
                <a:solidFill>
                  <a:schemeClr val="tx1"/>
                </a:solidFill>
                <a:latin typeface="Arial" pitchFamily="34" charset="0"/>
              </a:defRPr>
            </a:lvl6pPr>
            <a:lvl7pPr marL="2977854" indent="-229066" eaLnBrk="0" fontAlgn="base" hangingPunct="0">
              <a:spcBef>
                <a:spcPct val="0"/>
              </a:spcBef>
              <a:spcAft>
                <a:spcPct val="0"/>
              </a:spcAft>
              <a:defRPr sz="2400">
                <a:solidFill>
                  <a:schemeClr val="tx1"/>
                </a:solidFill>
                <a:latin typeface="Arial" pitchFamily="34" charset="0"/>
              </a:defRPr>
            </a:lvl7pPr>
            <a:lvl8pPr marL="3435986" indent="-229066" eaLnBrk="0" fontAlgn="base" hangingPunct="0">
              <a:spcBef>
                <a:spcPct val="0"/>
              </a:spcBef>
              <a:spcAft>
                <a:spcPct val="0"/>
              </a:spcAft>
              <a:defRPr sz="2400">
                <a:solidFill>
                  <a:schemeClr val="tx1"/>
                </a:solidFill>
                <a:latin typeface="Arial" pitchFamily="34" charset="0"/>
              </a:defRPr>
            </a:lvl8pPr>
            <a:lvl9pPr marL="3894117" indent="-229066" eaLnBrk="0" fontAlgn="base" hangingPunct="0">
              <a:spcBef>
                <a:spcPct val="0"/>
              </a:spcBef>
              <a:spcAft>
                <a:spcPct val="0"/>
              </a:spcAft>
              <a:defRPr sz="2400">
                <a:solidFill>
                  <a:schemeClr val="tx1"/>
                </a:solidFill>
                <a:latin typeface="Arial" pitchFamily="34" charset="0"/>
              </a:defRPr>
            </a:lvl9pPr>
          </a:lstStyle>
          <a:p>
            <a:fld id="{1A289697-81E2-4179-8958-5CEBD583E26A}" type="slidenum">
              <a:rPr lang="en-US" sz="1200"/>
              <a:pPr/>
              <a:t>65</a:t>
            </a:fld>
            <a:endParaRPr lang="en-US" sz="1200" dirty="0"/>
          </a:p>
        </p:txBody>
      </p:sp>
      <p:sp>
        <p:nvSpPr>
          <p:cNvPr id="166915" name="Rectangle 2"/>
          <p:cNvSpPr>
            <a:spLocks noGrp="1" noRot="1" noChangeAspect="1" noChangeArrowheads="1" noTextEdit="1"/>
          </p:cNvSpPr>
          <p:nvPr>
            <p:ph type="sldImg"/>
          </p:nvPr>
        </p:nvSpPr>
        <p:spPr>
          <a:xfrm>
            <a:off x="1216025" y="914400"/>
            <a:ext cx="4425950" cy="3319463"/>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When we use, DATA, INFILE, and INPUT statements we are likely to encounter data errors.  Data errors … </a:t>
            </a:r>
          </a:p>
        </p:txBody>
      </p:sp>
    </p:spTree>
    <p:extLst>
      <p:ext uri="{BB962C8B-B14F-4D97-AF65-F5344CB8AC3E}">
        <p14:creationId xmlns:p14="http://schemas.microsoft.com/office/powerpoint/2010/main" val="7980631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4463" indent="-286332">
              <a:defRPr sz="2400">
                <a:solidFill>
                  <a:schemeClr val="tx1"/>
                </a:solidFill>
                <a:latin typeface="Arial" pitchFamily="34" charset="0"/>
              </a:defRPr>
            </a:lvl2pPr>
            <a:lvl3pPr marL="1145328" indent="-229066">
              <a:defRPr sz="2400">
                <a:solidFill>
                  <a:schemeClr val="tx1"/>
                </a:solidFill>
                <a:latin typeface="Arial" pitchFamily="34" charset="0"/>
              </a:defRPr>
            </a:lvl3pPr>
            <a:lvl4pPr marL="1603460" indent="-229066">
              <a:defRPr sz="2400">
                <a:solidFill>
                  <a:schemeClr val="tx1"/>
                </a:solidFill>
                <a:latin typeface="Arial" pitchFamily="34" charset="0"/>
              </a:defRPr>
            </a:lvl4pPr>
            <a:lvl5pPr marL="2061592" indent="-229066">
              <a:defRPr sz="2400">
                <a:solidFill>
                  <a:schemeClr val="tx1"/>
                </a:solidFill>
                <a:latin typeface="Arial" pitchFamily="34" charset="0"/>
              </a:defRPr>
            </a:lvl5pPr>
            <a:lvl6pPr marL="2519723" indent="-229066" eaLnBrk="0" fontAlgn="base" hangingPunct="0">
              <a:spcBef>
                <a:spcPct val="0"/>
              </a:spcBef>
              <a:spcAft>
                <a:spcPct val="0"/>
              </a:spcAft>
              <a:defRPr sz="2400">
                <a:solidFill>
                  <a:schemeClr val="tx1"/>
                </a:solidFill>
                <a:latin typeface="Arial" pitchFamily="34" charset="0"/>
              </a:defRPr>
            </a:lvl6pPr>
            <a:lvl7pPr marL="2977854" indent="-229066" eaLnBrk="0" fontAlgn="base" hangingPunct="0">
              <a:spcBef>
                <a:spcPct val="0"/>
              </a:spcBef>
              <a:spcAft>
                <a:spcPct val="0"/>
              </a:spcAft>
              <a:defRPr sz="2400">
                <a:solidFill>
                  <a:schemeClr val="tx1"/>
                </a:solidFill>
                <a:latin typeface="Arial" pitchFamily="34" charset="0"/>
              </a:defRPr>
            </a:lvl7pPr>
            <a:lvl8pPr marL="3435986" indent="-229066" eaLnBrk="0" fontAlgn="base" hangingPunct="0">
              <a:spcBef>
                <a:spcPct val="0"/>
              </a:spcBef>
              <a:spcAft>
                <a:spcPct val="0"/>
              </a:spcAft>
              <a:defRPr sz="2400">
                <a:solidFill>
                  <a:schemeClr val="tx1"/>
                </a:solidFill>
                <a:latin typeface="Arial" pitchFamily="34" charset="0"/>
              </a:defRPr>
            </a:lvl8pPr>
            <a:lvl9pPr marL="3894117" indent="-229066" eaLnBrk="0" fontAlgn="base" hangingPunct="0">
              <a:spcBef>
                <a:spcPct val="0"/>
              </a:spcBef>
              <a:spcAft>
                <a:spcPct val="0"/>
              </a:spcAft>
              <a:defRPr sz="2400">
                <a:solidFill>
                  <a:schemeClr val="tx1"/>
                </a:solidFill>
                <a:latin typeface="Arial" pitchFamily="34" charset="0"/>
              </a:defRPr>
            </a:lvl9pPr>
          </a:lstStyle>
          <a:p>
            <a:fld id="{A5D82062-7C25-4527-BFB7-01BE5AAAF582}" type="slidenum">
              <a:rPr lang="en-US" sz="1200"/>
              <a:pPr/>
              <a:t>66</a:t>
            </a:fld>
            <a:endParaRPr lang="en-US" sz="1200" dirty="0"/>
          </a:p>
        </p:txBody>
      </p:sp>
      <p:sp>
        <p:nvSpPr>
          <p:cNvPr id="172035" name="Rectangle 2"/>
          <p:cNvSpPr>
            <a:spLocks noGrp="1" noRot="1" noChangeAspect="1" noChangeArrowheads="1" noTextEdit="1"/>
          </p:cNvSpPr>
          <p:nvPr>
            <p:ph type="sldImg"/>
          </p:nvPr>
        </p:nvSpPr>
        <p:spPr>
          <a:xfrm>
            <a:off x="1216025" y="914400"/>
            <a:ext cx="4425950" cy="3319463"/>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8218532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At this point, I actually want to run the program in SAS so we can also look at the second data error in detail.  Notice invalid data for Hire_Date … </a:t>
            </a:r>
          </a:p>
        </p:txBody>
      </p:sp>
      <p:sp>
        <p:nvSpPr>
          <p:cNvPr id="4" name="Slide Number Placeholder 3"/>
          <p:cNvSpPr>
            <a:spLocks noGrp="1"/>
          </p:cNvSpPr>
          <p:nvPr>
            <p:ph type="sldNum" sz="quarter" idx="10"/>
          </p:nvPr>
        </p:nvSpPr>
        <p:spPr/>
        <p:txBody>
          <a:bodyPr/>
          <a:lstStyle/>
          <a:p>
            <a:fld id="{86109F92-AC39-4296-83AA-772EEE9EC09F}" type="slidenum">
              <a:rPr lang="en-US" smtClean="0"/>
              <a:pPr/>
              <a:t>67</a:t>
            </a:fld>
            <a:endParaRPr lang="en-US" dirty="0"/>
          </a:p>
        </p:txBody>
      </p:sp>
    </p:spTree>
    <p:extLst>
      <p:ext uri="{BB962C8B-B14F-4D97-AF65-F5344CB8AC3E}">
        <p14:creationId xmlns:p14="http://schemas.microsoft.com/office/powerpoint/2010/main" val="26345431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4463" indent="-286332">
              <a:defRPr sz="2400">
                <a:solidFill>
                  <a:schemeClr val="tx1"/>
                </a:solidFill>
                <a:latin typeface="Arial" pitchFamily="34" charset="0"/>
              </a:defRPr>
            </a:lvl2pPr>
            <a:lvl3pPr marL="1145328" indent="-229066">
              <a:defRPr sz="2400">
                <a:solidFill>
                  <a:schemeClr val="tx1"/>
                </a:solidFill>
                <a:latin typeface="Arial" pitchFamily="34" charset="0"/>
              </a:defRPr>
            </a:lvl3pPr>
            <a:lvl4pPr marL="1603460" indent="-229066">
              <a:defRPr sz="2400">
                <a:solidFill>
                  <a:schemeClr val="tx1"/>
                </a:solidFill>
                <a:latin typeface="Arial" pitchFamily="34" charset="0"/>
              </a:defRPr>
            </a:lvl4pPr>
            <a:lvl5pPr marL="2061592" indent="-229066">
              <a:defRPr sz="2400">
                <a:solidFill>
                  <a:schemeClr val="tx1"/>
                </a:solidFill>
                <a:latin typeface="Arial" pitchFamily="34" charset="0"/>
              </a:defRPr>
            </a:lvl5pPr>
            <a:lvl6pPr marL="2519723" indent="-229066" eaLnBrk="0" fontAlgn="base" hangingPunct="0">
              <a:spcBef>
                <a:spcPct val="0"/>
              </a:spcBef>
              <a:spcAft>
                <a:spcPct val="0"/>
              </a:spcAft>
              <a:defRPr sz="2400">
                <a:solidFill>
                  <a:schemeClr val="tx1"/>
                </a:solidFill>
                <a:latin typeface="Arial" pitchFamily="34" charset="0"/>
              </a:defRPr>
            </a:lvl6pPr>
            <a:lvl7pPr marL="2977854" indent="-229066" eaLnBrk="0" fontAlgn="base" hangingPunct="0">
              <a:spcBef>
                <a:spcPct val="0"/>
              </a:spcBef>
              <a:spcAft>
                <a:spcPct val="0"/>
              </a:spcAft>
              <a:defRPr sz="2400">
                <a:solidFill>
                  <a:schemeClr val="tx1"/>
                </a:solidFill>
                <a:latin typeface="Arial" pitchFamily="34" charset="0"/>
              </a:defRPr>
            </a:lvl7pPr>
            <a:lvl8pPr marL="3435986" indent="-229066" eaLnBrk="0" fontAlgn="base" hangingPunct="0">
              <a:spcBef>
                <a:spcPct val="0"/>
              </a:spcBef>
              <a:spcAft>
                <a:spcPct val="0"/>
              </a:spcAft>
              <a:defRPr sz="2400">
                <a:solidFill>
                  <a:schemeClr val="tx1"/>
                </a:solidFill>
                <a:latin typeface="Arial" pitchFamily="34" charset="0"/>
              </a:defRPr>
            </a:lvl8pPr>
            <a:lvl9pPr marL="3894117" indent="-229066" eaLnBrk="0" fontAlgn="base" hangingPunct="0">
              <a:spcBef>
                <a:spcPct val="0"/>
              </a:spcBef>
              <a:spcAft>
                <a:spcPct val="0"/>
              </a:spcAft>
              <a:defRPr sz="2400">
                <a:solidFill>
                  <a:schemeClr val="tx1"/>
                </a:solidFill>
                <a:latin typeface="Arial" pitchFamily="34" charset="0"/>
              </a:defRPr>
            </a:lvl9pPr>
          </a:lstStyle>
          <a:p>
            <a:fld id="{AE276104-DD28-42BC-AAF4-5736E62555B5}" type="slidenum">
              <a:rPr lang="en-US" sz="1200"/>
              <a:pPr/>
              <a:t>68</a:t>
            </a:fld>
            <a:endParaRPr lang="en-US" sz="1200" dirty="0"/>
          </a:p>
        </p:txBody>
      </p:sp>
      <p:sp>
        <p:nvSpPr>
          <p:cNvPr id="176131" name="Rectangle 2"/>
          <p:cNvSpPr>
            <a:spLocks noGrp="1" noRot="1" noChangeAspect="1" noChangeArrowheads="1" noTextEdit="1"/>
          </p:cNvSpPr>
          <p:nvPr>
            <p:ph type="sldImg"/>
          </p:nvPr>
        </p:nvSpPr>
        <p:spPr>
          <a:xfrm>
            <a:off x="1216025" y="914400"/>
            <a:ext cx="4425950" cy="3319463"/>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b. The programmer incorrectly read the data.</a:t>
            </a:r>
          </a:p>
          <a:p>
            <a:pPr eaLnBrk="1" hangingPunct="1"/>
            <a:endParaRPr lang="en-US" dirty="0">
              <a:latin typeface="Times New Roman" pitchFamily="18" charset="0"/>
            </a:endParaRPr>
          </a:p>
        </p:txBody>
      </p:sp>
    </p:spTree>
    <p:extLst>
      <p:ext uri="{BB962C8B-B14F-4D97-AF65-F5344CB8AC3E}">
        <p14:creationId xmlns:p14="http://schemas.microsoft.com/office/powerpoint/2010/main" val="2162553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4463" indent="-286332">
              <a:defRPr sz="2400">
                <a:solidFill>
                  <a:schemeClr val="tx1"/>
                </a:solidFill>
                <a:latin typeface="Arial" pitchFamily="34" charset="0"/>
              </a:defRPr>
            </a:lvl2pPr>
            <a:lvl3pPr marL="1145328" indent="-229066">
              <a:defRPr sz="2400">
                <a:solidFill>
                  <a:schemeClr val="tx1"/>
                </a:solidFill>
                <a:latin typeface="Arial" pitchFamily="34" charset="0"/>
              </a:defRPr>
            </a:lvl3pPr>
            <a:lvl4pPr marL="1603460" indent="-229066">
              <a:defRPr sz="2400">
                <a:solidFill>
                  <a:schemeClr val="tx1"/>
                </a:solidFill>
                <a:latin typeface="Arial" pitchFamily="34" charset="0"/>
              </a:defRPr>
            </a:lvl4pPr>
            <a:lvl5pPr marL="2061592" indent="-229066">
              <a:defRPr sz="2400">
                <a:solidFill>
                  <a:schemeClr val="tx1"/>
                </a:solidFill>
                <a:latin typeface="Arial" pitchFamily="34" charset="0"/>
              </a:defRPr>
            </a:lvl5pPr>
            <a:lvl6pPr marL="2519723" indent="-229066" eaLnBrk="0" fontAlgn="base" hangingPunct="0">
              <a:spcBef>
                <a:spcPct val="0"/>
              </a:spcBef>
              <a:spcAft>
                <a:spcPct val="0"/>
              </a:spcAft>
              <a:defRPr sz="2400">
                <a:solidFill>
                  <a:schemeClr val="tx1"/>
                </a:solidFill>
                <a:latin typeface="Arial" pitchFamily="34" charset="0"/>
              </a:defRPr>
            </a:lvl6pPr>
            <a:lvl7pPr marL="2977854" indent="-229066" eaLnBrk="0" fontAlgn="base" hangingPunct="0">
              <a:spcBef>
                <a:spcPct val="0"/>
              </a:spcBef>
              <a:spcAft>
                <a:spcPct val="0"/>
              </a:spcAft>
              <a:defRPr sz="2400">
                <a:solidFill>
                  <a:schemeClr val="tx1"/>
                </a:solidFill>
                <a:latin typeface="Arial" pitchFamily="34" charset="0"/>
              </a:defRPr>
            </a:lvl7pPr>
            <a:lvl8pPr marL="3435986" indent="-229066" eaLnBrk="0" fontAlgn="base" hangingPunct="0">
              <a:spcBef>
                <a:spcPct val="0"/>
              </a:spcBef>
              <a:spcAft>
                <a:spcPct val="0"/>
              </a:spcAft>
              <a:defRPr sz="2400">
                <a:solidFill>
                  <a:schemeClr val="tx1"/>
                </a:solidFill>
                <a:latin typeface="Arial" pitchFamily="34" charset="0"/>
              </a:defRPr>
            </a:lvl8pPr>
            <a:lvl9pPr marL="3894117" indent="-229066" eaLnBrk="0" fontAlgn="base" hangingPunct="0">
              <a:spcBef>
                <a:spcPct val="0"/>
              </a:spcBef>
              <a:spcAft>
                <a:spcPct val="0"/>
              </a:spcAft>
              <a:defRPr sz="2400">
                <a:solidFill>
                  <a:schemeClr val="tx1"/>
                </a:solidFill>
                <a:latin typeface="Arial" pitchFamily="34" charset="0"/>
              </a:defRPr>
            </a:lvl9pPr>
          </a:lstStyle>
          <a:p>
            <a:fld id="{83284415-3FE9-4855-BEF9-3E20F3C81248}" type="slidenum">
              <a:rPr lang="en-US" sz="1200"/>
              <a:pPr/>
              <a:t>69</a:t>
            </a:fld>
            <a:endParaRPr lang="en-US" sz="1200" dirty="0"/>
          </a:p>
        </p:txBody>
      </p:sp>
      <p:sp>
        <p:nvSpPr>
          <p:cNvPr id="177155" name="Rectangle 2"/>
          <p:cNvSpPr>
            <a:spLocks noGrp="1" noRot="1" noChangeAspect="1" noChangeArrowheads="1" noTextEdit="1"/>
          </p:cNvSpPr>
          <p:nvPr>
            <p:ph type="sldImg"/>
          </p:nvPr>
        </p:nvSpPr>
        <p:spPr>
          <a:xfrm>
            <a:off x="1216025" y="914400"/>
            <a:ext cx="4425950" cy="3319463"/>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b. The programmer incorrectly read the data.</a:t>
            </a:r>
          </a:p>
          <a:p>
            <a:pPr eaLnBrk="1" hangingPunct="1"/>
            <a:endParaRPr lang="en-US" dirty="0">
              <a:latin typeface="Times New Roman" pitchFamily="18" charset="0"/>
            </a:endParaRPr>
          </a:p>
        </p:txBody>
      </p:sp>
    </p:spTree>
    <p:extLst>
      <p:ext uri="{BB962C8B-B14F-4D97-AF65-F5344CB8AC3E}">
        <p14:creationId xmlns:p14="http://schemas.microsoft.com/office/powerpoint/2010/main" val="244542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7</a:t>
            </a:fld>
            <a:endParaRPr lang="en-US" dirty="0"/>
          </a:p>
        </p:txBody>
      </p:sp>
    </p:spTree>
    <p:extLst>
      <p:ext uri="{BB962C8B-B14F-4D97-AF65-F5344CB8AC3E}">
        <p14:creationId xmlns:p14="http://schemas.microsoft.com/office/powerpoint/2010/main" val="6172662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70</a:t>
            </a:fld>
            <a:endParaRPr lang="en-US" sz="1200" dirty="0">
              <a:solidFill>
                <a:prstClr val="black"/>
              </a:solidFill>
            </a:endParaRPr>
          </a:p>
        </p:txBody>
      </p:sp>
    </p:spTree>
    <p:extLst>
      <p:ext uri="{BB962C8B-B14F-4D97-AF65-F5344CB8AC3E}">
        <p14:creationId xmlns:p14="http://schemas.microsoft.com/office/powerpoint/2010/main" val="16958954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71</a:t>
            </a:fld>
            <a:endParaRPr lang="en-US" sz="1200" dirty="0"/>
          </a:p>
        </p:txBody>
      </p:sp>
    </p:spTree>
    <p:extLst>
      <p:ext uri="{BB962C8B-B14F-4D97-AF65-F5344CB8AC3E}">
        <p14:creationId xmlns:p14="http://schemas.microsoft.com/office/powerpoint/2010/main" val="30510296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72</a:t>
            </a:fld>
            <a:endParaRPr lang="en-US" dirty="0"/>
          </a:p>
        </p:txBody>
      </p:sp>
    </p:spTree>
    <p:extLst>
      <p:ext uri="{BB962C8B-B14F-4D97-AF65-F5344CB8AC3E}">
        <p14:creationId xmlns:p14="http://schemas.microsoft.com/office/powerpoint/2010/main" val="39837387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73</a:t>
            </a:fld>
            <a:endParaRPr lang="en-US" dirty="0"/>
          </a:p>
        </p:txBody>
      </p:sp>
    </p:spTree>
    <p:extLst>
      <p:ext uri="{BB962C8B-B14F-4D97-AF65-F5344CB8AC3E}">
        <p14:creationId xmlns:p14="http://schemas.microsoft.com/office/powerpoint/2010/main" val="8996016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74</a:t>
            </a:fld>
            <a:endParaRPr lang="en-US" dirty="0"/>
          </a:p>
        </p:txBody>
      </p:sp>
    </p:spTree>
    <p:extLst>
      <p:ext uri="{BB962C8B-B14F-4D97-AF65-F5344CB8AC3E}">
        <p14:creationId xmlns:p14="http://schemas.microsoft.com/office/powerpoint/2010/main" val="27809593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6555F020-2D3B-4AAF-B774-12A14EE75A9D}" type="slidenum">
              <a:rPr lang="en-US" sz="1200">
                <a:latin typeface="Times New Roman" pitchFamily="18" charset="0"/>
              </a:rPr>
              <a:pPr/>
              <a:t>75</a:t>
            </a:fld>
            <a:endParaRPr lang="en-US" sz="1200" dirty="0">
              <a:latin typeface="Times New Roman" pitchFamily="18" charset="0"/>
            </a:endParaRPr>
          </a:p>
        </p:txBody>
      </p:sp>
      <p:sp>
        <p:nvSpPr>
          <p:cNvPr id="157699" name="Rectangle 2"/>
          <p:cNvSpPr>
            <a:spLocks noGrp="1" noRot="1" noChangeAspect="1" noChangeArrowheads="1" noTextEdit="1"/>
          </p:cNvSpPr>
          <p:nvPr>
            <p:ph type="sldImg"/>
          </p:nvPr>
        </p:nvSpPr>
        <p:spPr>
          <a:xfrm>
            <a:off x="1216025" y="914400"/>
            <a:ext cx="4425950" cy="3319463"/>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00593" eaLnBrk="0" fontAlgn="base" hangingPunct="0">
              <a:spcBef>
                <a:spcPct val="30000"/>
              </a:spcBef>
              <a:spcAft>
                <a:spcPct val="0"/>
              </a:spcAft>
              <a:defRPr/>
            </a:pPr>
            <a:r>
              <a:rPr lang="en-US" dirty="0">
                <a:latin typeface="Times New Roman" pitchFamily="18" charset="0"/>
              </a:rPr>
              <a:t>The LENGTH</a:t>
            </a:r>
            <a:r>
              <a:rPr lang="en-US" baseline="0" dirty="0">
                <a:latin typeface="Times New Roman" pitchFamily="18" charset="0"/>
              </a:rPr>
              <a:t> statement can be used to pre-define the length of each character variable. </a:t>
            </a:r>
            <a:r>
              <a:rPr lang="en-US" dirty="0">
                <a:latin typeface="Times New Roman" pitchFamily="18" charset="0"/>
              </a:rPr>
              <a:t>Notice that we are specifying not only the name and length but also a type for each variable</a:t>
            </a:r>
            <a:r>
              <a:rPr lang="en-US" baseline="0" dirty="0">
                <a:latin typeface="Times New Roman" pitchFamily="18" charset="0"/>
              </a:rPr>
              <a:t> being defined.  SAS uses this statement at compile time to create the slots in the program data vector.</a:t>
            </a:r>
          </a:p>
          <a:p>
            <a:pPr defTabSz="900593" eaLnBrk="0" fontAlgn="base" hangingPunct="0">
              <a:spcBef>
                <a:spcPct val="30000"/>
              </a:spcBef>
              <a:spcAft>
                <a:spcPct val="0"/>
              </a:spcAft>
              <a:defRPr/>
            </a:pPr>
            <a:endParaRPr lang="en-US" dirty="0">
              <a:latin typeface="Times New Roman" pitchFamily="18" charset="0"/>
            </a:endParaRPr>
          </a:p>
          <a:p>
            <a:r>
              <a:rPr lang="en-US" dirty="0">
                <a:latin typeface="Times New Roman" pitchFamily="18" charset="0"/>
              </a:rPr>
              <a:t>The placement of the LENGTH statement is very important. This needs to be the first time SAS sees the variables, so the LENGTH statement </a:t>
            </a:r>
            <a:r>
              <a:rPr lang="en-US" baseline="0" dirty="0">
                <a:latin typeface="Times New Roman" pitchFamily="18" charset="0"/>
              </a:rPr>
              <a:t>must be placed before the INPUT statement.  Lets take a look at the PDV creation.</a:t>
            </a:r>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3141606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76</a:t>
            </a:fld>
            <a:endParaRPr lang="en-US" dirty="0"/>
          </a:p>
        </p:txBody>
      </p:sp>
    </p:spTree>
    <p:extLst>
      <p:ext uri="{BB962C8B-B14F-4D97-AF65-F5344CB8AC3E}">
        <p14:creationId xmlns:p14="http://schemas.microsoft.com/office/powerpoint/2010/main" val="3698864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77</a:t>
            </a:fld>
            <a:endParaRPr lang="en-US" dirty="0"/>
          </a:p>
        </p:txBody>
      </p:sp>
    </p:spTree>
    <p:extLst>
      <p:ext uri="{BB962C8B-B14F-4D97-AF65-F5344CB8AC3E}">
        <p14:creationId xmlns:p14="http://schemas.microsoft.com/office/powerpoint/2010/main" val="10212241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78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79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50157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8</a:t>
            </a:fld>
            <a:endParaRPr lang="en-US" dirty="0"/>
          </a:p>
        </p:txBody>
      </p:sp>
    </p:spTree>
    <p:extLst>
      <p:ext uri="{BB962C8B-B14F-4D97-AF65-F5344CB8AC3E}">
        <p14:creationId xmlns:p14="http://schemas.microsoft.com/office/powerpoint/2010/main" val="28646157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DF9DDC7F-82A9-4818-9304-377985D16E94}" type="slidenum">
              <a:rPr lang="en-US" sz="1200">
                <a:latin typeface="Times New Roman" pitchFamily="18" charset="0"/>
              </a:rPr>
              <a:pPr/>
              <a:t>80</a:t>
            </a:fld>
            <a:endParaRPr lang="en-US" sz="1200" dirty="0">
              <a:latin typeface="Times New Roman" pitchFamily="18" charset="0"/>
            </a:endParaRPr>
          </a:p>
        </p:txBody>
      </p:sp>
      <p:sp>
        <p:nvSpPr>
          <p:cNvPr id="166915" name="Rectangle 2"/>
          <p:cNvSpPr>
            <a:spLocks noGrp="1" noRot="1" noChangeAspect="1" noChangeArrowheads="1" noTextEdit="1"/>
          </p:cNvSpPr>
          <p:nvPr>
            <p:ph type="sldImg"/>
          </p:nvPr>
        </p:nvSpPr>
        <p:spPr>
          <a:xfrm>
            <a:off x="1216025" y="914400"/>
            <a:ext cx="4425950" cy="3319463"/>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We put the colon before DATE. because the field is delimited.  The layout is the same for each birth date, numeric day, character month, and numeric year.  The same concept goes for the Hire_Date but with a layout of MMDDYY. </a:t>
            </a:r>
          </a:p>
        </p:txBody>
      </p:sp>
    </p:spTree>
    <p:extLst>
      <p:ext uri="{BB962C8B-B14F-4D97-AF65-F5344CB8AC3E}">
        <p14:creationId xmlns:p14="http://schemas.microsoft.com/office/powerpoint/2010/main" val="40153784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8D83E468-4435-4F7B-8190-93F1CFF274B2}" type="slidenum">
              <a:rPr lang="en-US" sz="1200">
                <a:latin typeface="Times New Roman" pitchFamily="18" charset="0"/>
              </a:rPr>
              <a:pPr/>
              <a:t>81</a:t>
            </a:fld>
            <a:endParaRPr lang="en-US" sz="1200" dirty="0">
              <a:latin typeface="Times New Roman" pitchFamily="18" charset="0"/>
            </a:endParaRPr>
          </a:p>
        </p:txBody>
      </p:sp>
      <p:sp>
        <p:nvSpPr>
          <p:cNvPr id="169987" name="Rectangle 2"/>
          <p:cNvSpPr>
            <a:spLocks noGrp="1" noRot="1" noChangeAspect="1" noChangeArrowheads="1" noTextEdit="1"/>
          </p:cNvSpPr>
          <p:nvPr>
            <p:ph type="sldImg"/>
          </p:nvPr>
        </p:nvSpPr>
        <p:spPr>
          <a:xfrm>
            <a:off x="1216025" y="914400"/>
            <a:ext cx="4425950" cy="3319463"/>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Let’s take a closer look at informats.  They are similar to formats which we talked about in a previous chapter.  Formats indicate</a:t>
            </a:r>
            <a:r>
              <a:rPr lang="en-US" baseline="0" dirty="0">
                <a:latin typeface="Times New Roman" pitchFamily="18" charset="0"/>
              </a:rPr>
              <a:t> </a:t>
            </a:r>
            <a:r>
              <a:rPr lang="en-US" dirty="0">
                <a:latin typeface="Times New Roman" pitchFamily="18" charset="0"/>
              </a:rPr>
              <a:t>how we want the data to look going out.  Informats indicate how the data looks so we can read it in.  </a:t>
            </a:r>
          </a:p>
          <a:p>
            <a:endParaRPr lang="en-US" dirty="0">
              <a:latin typeface="Times New Roman" pitchFamily="18" charset="0"/>
            </a:endParaRPr>
          </a:p>
          <a:p>
            <a:r>
              <a:rPr lang="en-US" dirty="0">
                <a:latin typeface="Times New Roman" pitchFamily="18" charset="0"/>
              </a:rPr>
              <a:t>Character</a:t>
            </a:r>
            <a:r>
              <a:rPr lang="en-US" baseline="0" dirty="0">
                <a:latin typeface="Times New Roman" pitchFamily="18" charset="0"/>
              </a:rPr>
              <a:t> informats begin with a $, numeric informats do not.  An informat has an optional width, but w</a:t>
            </a:r>
            <a:r>
              <a:rPr lang="en-US" dirty="0">
                <a:latin typeface="Times New Roman" pitchFamily="18" charset="0"/>
              </a:rPr>
              <a:t>ith LIST input the width is not needed because we want to read from delimiter to delimiter. The informat will give SAS the general idea of the layout. </a:t>
            </a:r>
          </a:p>
        </p:txBody>
      </p:sp>
    </p:spTree>
    <p:extLst>
      <p:ext uri="{BB962C8B-B14F-4D97-AF65-F5344CB8AC3E}">
        <p14:creationId xmlns:p14="http://schemas.microsoft.com/office/powerpoint/2010/main" val="15778903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1760B96F-A0E5-4F8F-96A2-14B0B587FE80}" type="slidenum">
              <a:rPr lang="en-US" sz="1200">
                <a:latin typeface="Times New Roman" pitchFamily="18" charset="0"/>
              </a:rPr>
              <a:pPr/>
              <a:t>82</a:t>
            </a:fld>
            <a:endParaRPr lang="en-US" sz="1200" dirty="0">
              <a:latin typeface="Times New Roman" pitchFamily="18" charset="0"/>
            </a:endParaRPr>
          </a:p>
        </p:txBody>
      </p:sp>
      <p:sp>
        <p:nvSpPr>
          <p:cNvPr id="171011" name="Rectangle 2"/>
          <p:cNvSpPr>
            <a:spLocks noGrp="1" noRot="1" noChangeAspect="1" noChangeArrowheads="1" noTextEdit="1"/>
          </p:cNvSpPr>
          <p:nvPr>
            <p:ph type="sldImg"/>
          </p:nvPr>
        </p:nvSpPr>
        <p:spPr>
          <a:xfrm>
            <a:off x="1216025" y="914400"/>
            <a:ext cx="4425950" cy="3319463"/>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Don’t spend much time on the definitions because examples follow. </a:t>
            </a:r>
          </a:p>
        </p:txBody>
      </p:sp>
    </p:spTree>
    <p:extLst>
      <p:ext uri="{BB962C8B-B14F-4D97-AF65-F5344CB8AC3E}">
        <p14:creationId xmlns:p14="http://schemas.microsoft.com/office/powerpoint/2010/main" val="18609561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83</a:t>
            </a:fld>
            <a:endParaRPr lang="en-US" dirty="0"/>
          </a:p>
        </p:txBody>
      </p:sp>
    </p:spTree>
    <p:extLst>
      <p:ext uri="{BB962C8B-B14F-4D97-AF65-F5344CB8AC3E}">
        <p14:creationId xmlns:p14="http://schemas.microsoft.com/office/powerpoint/2010/main" val="40367713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xfrm>
            <a:off x="1216025" y="914400"/>
            <a:ext cx="4425950" cy="3319463"/>
          </a:xfrm>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that the informat can read a variety of raw data value widths and achieve the same SAS data value.</a:t>
            </a:r>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A04D4462-2271-42C6-8AB2-67D8731B5E54}" type="slidenum">
              <a:rPr lang="en-US" sz="1200">
                <a:latin typeface="Times New Roman" pitchFamily="18" charset="0"/>
              </a:rPr>
              <a:pPr/>
              <a:t>84</a:t>
            </a:fld>
            <a:endParaRPr lang="en-US" sz="1200" dirty="0">
              <a:latin typeface="Times New Roman" pitchFamily="18" charset="0"/>
            </a:endParaRPr>
          </a:p>
        </p:txBody>
      </p:sp>
    </p:spTree>
    <p:extLst>
      <p:ext uri="{BB962C8B-B14F-4D97-AF65-F5344CB8AC3E}">
        <p14:creationId xmlns:p14="http://schemas.microsoft.com/office/powerpoint/2010/main" val="152287075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85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86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8589669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We know that the date. format</a:t>
            </a:r>
            <a:r>
              <a:rPr lang="en-US" baseline="0" dirty="0"/>
              <a:t> </a:t>
            </a:r>
            <a:r>
              <a:rPr lang="en-US" dirty="0"/>
              <a:t>has a default width of 7. But</a:t>
            </a:r>
            <a:r>
              <a:rPr lang="en-US" baseline="0" dirty="0"/>
              <a:t> in this case the value is 9 characters wide. If we only read 7 the input pointer would be left in the middle of the date and the year would be read as 19.</a:t>
            </a:r>
          </a:p>
          <a:p>
            <a:r>
              <a:rPr lang="en-US" baseline="0" dirty="0"/>
              <a:t> </a:t>
            </a:r>
          </a:p>
          <a:p>
            <a:r>
              <a:rPr lang="en-US" baseline="0" dirty="0"/>
              <a:t>We could specify a width on the informat: date9.  But since this is a delimited raw data file, we really want SAS to read up to the delimiter, regardless of how many characters are stated or implied by the informat.</a:t>
            </a:r>
          </a:p>
          <a:p>
            <a:r>
              <a:rPr lang="en-US" baseline="0" dirty="0"/>
              <a:t> </a:t>
            </a:r>
          </a:p>
          <a:p>
            <a:r>
              <a:rPr lang="en-US" baseline="0" dirty="0"/>
              <a:t>So how do we indicate this?  </a:t>
            </a:r>
          </a:p>
        </p:txBody>
      </p:sp>
      <p:sp>
        <p:nvSpPr>
          <p:cNvPr id="4" name="Slide Number Placeholder 3"/>
          <p:cNvSpPr>
            <a:spLocks noGrp="1"/>
          </p:cNvSpPr>
          <p:nvPr>
            <p:ph type="sldNum" sz="quarter" idx="10"/>
          </p:nvPr>
        </p:nvSpPr>
        <p:spPr/>
        <p:txBody>
          <a:bodyPr/>
          <a:lstStyle/>
          <a:p>
            <a:fld id="{86109F92-AC39-4296-83AA-772EEE9EC09F}" type="slidenum">
              <a:rPr lang="en-US" smtClean="0"/>
              <a:pPr/>
              <a:t>87</a:t>
            </a:fld>
            <a:endParaRPr lang="en-US" dirty="0"/>
          </a:p>
        </p:txBody>
      </p:sp>
    </p:spTree>
    <p:extLst>
      <p:ext uri="{BB962C8B-B14F-4D97-AF65-F5344CB8AC3E}">
        <p14:creationId xmlns:p14="http://schemas.microsoft.com/office/powerpoint/2010/main" val="8627744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colon format modifier instructs SAS to read an</a:t>
            </a:r>
            <a:r>
              <a:rPr lang="en-US" baseline="0" dirty="0"/>
              <a:t> input value up to a delimiter – ignoring the default or stated informat width.</a:t>
            </a:r>
          </a:p>
          <a:p>
            <a:endParaRPr lang="en-US" baseline="0" dirty="0"/>
          </a:p>
          <a:p>
            <a:r>
              <a:rPr lang="en-US" baseline="0" dirty="0"/>
              <a:t>When a colon format modifier is used, the informat describes the data value and tells SAS how to convert it – but it does not tell SAS how many characters to read. </a:t>
            </a:r>
          </a:p>
          <a:p>
            <a:endParaRPr lang="en-US" baseline="0" dirty="0"/>
          </a:p>
          <a:p>
            <a:r>
              <a:rPr lang="en-US" baseline="0" dirty="0"/>
              <a:t>Omitting the informat can cause unexpected results – too many or too few characters might be read, leaving the input pointer in the middle of a data value instead of at a delimiter.</a:t>
            </a:r>
            <a:endParaRPr lang="en-US" dirty="0"/>
          </a:p>
        </p:txBody>
      </p:sp>
      <p:sp>
        <p:nvSpPr>
          <p:cNvPr id="4" name="Slide Number Placeholder 3"/>
          <p:cNvSpPr>
            <a:spLocks noGrp="1"/>
          </p:cNvSpPr>
          <p:nvPr>
            <p:ph type="sldNum" sz="quarter" idx="10"/>
          </p:nvPr>
        </p:nvSpPr>
        <p:spPr/>
        <p:txBody>
          <a:bodyPr/>
          <a:lstStyle/>
          <a:p>
            <a:fld id="{86109F92-AC39-4296-83AA-772EEE9EC09F}" type="slidenum">
              <a:rPr lang="en-US" smtClean="0"/>
              <a:pPr/>
              <a:t>88</a:t>
            </a:fld>
            <a:endParaRPr lang="en-US" dirty="0"/>
          </a:p>
        </p:txBody>
      </p:sp>
    </p:spTree>
    <p:extLst>
      <p:ext uri="{BB962C8B-B14F-4D97-AF65-F5344CB8AC3E}">
        <p14:creationId xmlns:p14="http://schemas.microsoft.com/office/powerpoint/2010/main" val="24499983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CBEAD34B-CC3F-44E0-BFAB-E82FE421085A}" type="slidenum">
              <a:rPr lang="en-US" sz="1200">
                <a:latin typeface="Times New Roman" pitchFamily="18" charset="0"/>
              </a:rPr>
              <a:pPr/>
              <a:t>89</a:t>
            </a:fld>
            <a:endParaRPr lang="en-US" sz="1200" dirty="0">
              <a:latin typeface="Times New Roman" pitchFamily="18" charset="0"/>
            </a:endParaRPr>
          </a:p>
        </p:txBody>
      </p:sp>
      <p:sp>
        <p:nvSpPr>
          <p:cNvPr id="176131" name="Rectangle 2"/>
          <p:cNvSpPr>
            <a:spLocks noGrp="1" noRot="1" noChangeAspect="1" noChangeArrowheads="1" noTextEdit="1"/>
          </p:cNvSpPr>
          <p:nvPr>
            <p:ph type="sldImg"/>
          </p:nvPr>
        </p:nvSpPr>
        <p:spPr>
          <a:xfrm>
            <a:off x="1216025" y="914400"/>
            <a:ext cx="4425950" cy="3319463"/>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Getting back to our</a:t>
            </a:r>
            <a:r>
              <a:rPr lang="en-US" baseline="0" dirty="0">
                <a:latin typeface="Times New Roman" pitchFamily="18" charset="0"/>
              </a:rPr>
              <a:t> Business Scenario - </a:t>
            </a:r>
            <a:r>
              <a:rPr lang="en-US" dirty="0">
                <a:latin typeface="Times New Roman" pitchFamily="18" charset="0"/>
              </a:rPr>
              <a:t>our new INPUT statement has been added to</a:t>
            </a:r>
            <a:r>
              <a:rPr lang="en-US" baseline="0" dirty="0">
                <a:latin typeface="Times New Roman" pitchFamily="18" charset="0"/>
              </a:rPr>
              <a:t> the </a:t>
            </a:r>
            <a:r>
              <a:rPr lang="en-US" dirty="0">
                <a:latin typeface="Times New Roman" pitchFamily="18" charset="0"/>
              </a:rPr>
              <a:t>DATA step.</a:t>
            </a:r>
            <a:r>
              <a:rPr lang="en-US" baseline="0" dirty="0">
                <a:latin typeface="Times New Roman" pitchFamily="18" charset="0"/>
              </a:rPr>
              <a:t>  The informats for Birth_Date and Hire-Date use the colon format modifier.</a:t>
            </a:r>
            <a:endParaRPr lang="en-US" dirty="0">
              <a:latin typeface="Times New Roman" pitchFamily="18" charset="0"/>
            </a:endParaRPr>
          </a:p>
        </p:txBody>
      </p:sp>
    </p:spTree>
    <p:extLst>
      <p:ext uri="{BB962C8B-B14F-4D97-AF65-F5344CB8AC3E}">
        <p14:creationId xmlns:p14="http://schemas.microsoft.com/office/powerpoint/2010/main" val="2599243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646A4CF5-B3A0-4B45-A0E1-7A48840569E5}" type="slidenum">
              <a:rPr lang="en-US" sz="1200">
                <a:latin typeface="Times New Roman" pitchFamily="18" charset="0"/>
              </a:rPr>
              <a:pPr/>
              <a:t>9</a:t>
            </a:fld>
            <a:endParaRPr lang="en-US" sz="1200" dirty="0">
              <a:latin typeface="Times New Roman" pitchFamily="18" charset="0"/>
            </a:endParaRPr>
          </a:p>
        </p:txBody>
      </p:sp>
      <p:sp>
        <p:nvSpPr>
          <p:cNvPr id="137219" name="Rectangle 2"/>
          <p:cNvSpPr>
            <a:spLocks noGrp="1" noRot="1" noChangeAspect="1" noChangeArrowheads="1" noTextEdit="1"/>
          </p:cNvSpPr>
          <p:nvPr>
            <p:ph type="sldImg"/>
          </p:nvPr>
        </p:nvSpPr>
        <p:spPr>
          <a:xfrm>
            <a:off x="1216025" y="914400"/>
            <a:ext cx="4425950" cy="3319463"/>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rPr>
              <a:t>Now, lets talk about the difference between standard and nonstandard data… </a:t>
            </a:r>
            <a:r>
              <a:rPr lang="en-US" dirty="0">
                <a:sym typeface="Wingdings"/>
              </a:rPr>
              <a:t> </a:t>
            </a:r>
            <a:r>
              <a:rPr lang="en-US" dirty="0"/>
              <a:t>List input or formatted input must be used to read</a:t>
            </a:r>
            <a:br>
              <a:rPr lang="en-US" dirty="0"/>
            </a:br>
            <a:r>
              <a:rPr lang="en-US" dirty="0"/>
              <a:t>     non-standard numeric data.</a:t>
            </a:r>
          </a:p>
          <a:p>
            <a:endParaRPr lang="en-US" dirty="0">
              <a:latin typeface="Times New Roman" pitchFamily="18" charset="0"/>
            </a:endParaRPr>
          </a:p>
        </p:txBody>
      </p:sp>
    </p:spTree>
    <p:extLst>
      <p:ext uri="{BB962C8B-B14F-4D97-AF65-F5344CB8AC3E}">
        <p14:creationId xmlns:p14="http://schemas.microsoft.com/office/powerpoint/2010/main" val="326811076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2D5DDB61-52C6-4C62-844D-88C2A215C51E}" type="slidenum">
              <a:rPr lang="en-US" sz="1200">
                <a:latin typeface="Times New Roman" pitchFamily="18" charset="0"/>
              </a:rPr>
              <a:pPr/>
              <a:t>90</a:t>
            </a:fld>
            <a:endParaRPr lang="en-US" sz="1200" dirty="0">
              <a:latin typeface="Times New Roman" pitchFamily="18" charset="0"/>
            </a:endParaRPr>
          </a:p>
        </p:txBody>
      </p:sp>
      <p:sp>
        <p:nvSpPr>
          <p:cNvPr id="177155" name="Rectangle 2"/>
          <p:cNvSpPr>
            <a:spLocks noGrp="1" noRot="1" noChangeAspect="1" noChangeArrowheads="1" noTextEdit="1"/>
          </p:cNvSpPr>
          <p:nvPr>
            <p:ph type="sldImg"/>
          </p:nvPr>
        </p:nvSpPr>
        <p:spPr>
          <a:xfrm>
            <a:off x="1216025" y="914400"/>
            <a:ext cx="4425950" cy="3319463"/>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Both</a:t>
            </a:r>
            <a:r>
              <a:rPr lang="en-US" baseline="0" dirty="0">
                <a:latin typeface="Times New Roman" pitchFamily="18" charset="0"/>
              </a:rPr>
              <a:t> dates have been stored  as </a:t>
            </a:r>
            <a:r>
              <a:rPr lang="en-US" dirty="0">
                <a:latin typeface="Times New Roman" pitchFamily="18" charset="0"/>
              </a:rPr>
              <a:t>SAS dates.  We can apply any date formats to them.</a:t>
            </a:r>
          </a:p>
        </p:txBody>
      </p:sp>
    </p:spTree>
    <p:extLst>
      <p:ext uri="{BB962C8B-B14F-4D97-AF65-F5344CB8AC3E}">
        <p14:creationId xmlns:p14="http://schemas.microsoft.com/office/powerpoint/2010/main" val="523298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F61B06F8-CA07-438E-8C2C-008DEA928A4B}" type="slidenum">
              <a:rPr lang="en-US" sz="1200">
                <a:latin typeface="Times New Roman" pitchFamily="18" charset="0"/>
              </a:rPr>
              <a:pPr/>
              <a:t>91</a:t>
            </a:fld>
            <a:endParaRPr lang="en-US" sz="1200" dirty="0">
              <a:latin typeface="Times New Roman" pitchFamily="18" charset="0"/>
            </a:endParaRPr>
          </a:p>
        </p:txBody>
      </p:sp>
      <p:sp>
        <p:nvSpPr>
          <p:cNvPr id="178179" name="Rectangle 2"/>
          <p:cNvSpPr>
            <a:spLocks noGrp="1" noRot="1" noChangeAspect="1" noChangeArrowheads="1" noTextEdit="1"/>
          </p:cNvSpPr>
          <p:nvPr>
            <p:ph type="sldImg"/>
          </p:nvPr>
        </p:nvSpPr>
        <p:spPr>
          <a:xfrm>
            <a:off x="1216025" y="914400"/>
            <a:ext cx="4425950" cy="3319463"/>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Just like we have been doing in the other chapters, we can add other statements to the DATA step such as DROP or KEEP, LABEL, FORMAT and subsetting IF. </a:t>
            </a:r>
          </a:p>
          <a:p>
            <a:endParaRPr lang="en-US" dirty="0">
              <a:latin typeface="Times New Roman" pitchFamily="18" charset="0"/>
            </a:endParaRPr>
          </a:p>
          <a:p>
            <a:r>
              <a:rPr lang="en-US" dirty="0">
                <a:latin typeface="Times New Roman" pitchFamily="18" charset="0"/>
              </a:rPr>
              <a:t>Because of the Subsetting IF, </a:t>
            </a:r>
            <a:r>
              <a:rPr lang="en-US" baseline="0" dirty="0">
                <a:latin typeface="Times New Roman" pitchFamily="18" charset="0"/>
              </a:rPr>
              <a:t>only the AU observations are written to the new data set. Previously we used a WHERE statement to selected the observations with Rep in the Job_Title.  We can’t use a WHERE in this program because the data is coming for  a raw data file, not forma SAS data set.  And we cannot use CONTAINS because it is a special WHERE operator – and can only be used on a WHERE statement, not on a subsetting IF.</a:t>
            </a:r>
          </a:p>
          <a:p>
            <a:endParaRPr lang="en-US" baseline="0" dirty="0">
              <a:latin typeface="Times New Roman" pitchFamily="18" charset="0"/>
            </a:endParaRPr>
          </a:p>
          <a:p>
            <a:r>
              <a:rPr lang="en-US" baseline="0" dirty="0">
                <a:latin typeface="Times New Roman" pitchFamily="18" charset="0"/>
              </a:rPr>
              <a:t>The FIND function can be used to search for a substring within a larger string, but string manipulation functions are beyond the scope of this class.</a:t>
            </a:r>
            <a:endParaRPr lang="en-US" dirty="0">
              <a:latin typeface="Times New Roman" pitchFamily="18" charset="0"/>
            </a:endParaRPr>
          </a:p>
        </p:txBody>
      </p:sp>
    </p:spTree>
    <p:extLst>
      <p:ext uri="{BB962C8B-B14F-4D97-AF65-F5344CB8AC3E}">
        <p14:creationId xmlns:p14="http://schemas.microsoft.com/office/powerpoint/2010/main" val="21830649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6228">
              <a:defRPr sz="2400">
                <a:solidFill>
                  <a:schemeClr val="tx1"/>
                </a:solidFill>
                <a:latin typeface="Arial" charset="0"/>
              </a:defRPr>
            </a:lvl1pPr>
            <a:lvl2pPr marL="731731" indent="-281435" defTabSz="916228">
              <a:defRPr sz="2400">
                <a:solidFill>
                  <a:schemeClr val="tx1"/>
                </a:solidFill>
                <a:latin typeface="Arial" charset="0"/>
              </a:defRPr>
            </a:lvl2pPr>
            <a:lvl3pPr marL="1125741" indent="-225148" defTabSz="916228">
              <a:defRPr sz="2400">
                <a:solidFill>
                  <a:schemeClr val="tx1"/>
                </a:solidFill>
                <a:latin typeface="Arial" charset="0"/>
              </a:defRPr>
            </a:lvl3pPr>
            <a:lvl4pPr marL="1576037" indent="-225148" defTabSz="916228">
              <a:defRPr sz="2400">
                <a:solidFill>
                  <a:schemeClr val="tx1"/>
                </a:solidFill>
                <a:latin typeface="Arial" charset="0"/>
              </a:defRPr>
            </a:lvl4pPr>
            <a:lvl5pPr marL="2026333" indent="-225148" defTabSz="916228">
              <a:defRPr sz="2400">
                <a:solidFill>
                  <a:schemeClr val="tx1"/>
                </a:solidFill>
                <a:latin typeface="Arial" charset="0"/>
              </a:defRPr>
            </a:lvl5pPr>
            <a:lvl6pPr marL="2476630" indent="-225148" defTabSz="916228" eaLnBrk="0" fontAlgn="base" hangingPunct="0">
              <a:spcBef>
                <a:spcPct val="0"/>
              </a:spcBef>
              <a:spcAft>
                <a:spcPct val="0"/>
              </a:spcAft>
              <a:defRPr sz="2400">
                <a:solidFill>
                  <a:schemeClr val="tx1"/>
                </a:solidFill>
                <a:latin typeface="Arial" charset="0"/>
              </a:defRPr>
            </a:lvl6pPr>
            <a:lvl7pPr marL="2926926" indent="-225148" defTabSz="916228" eaLnBrk="0" fontAlgn="base" hangingPunct="0">
              <a:spcBef>
                <a:spcPct val="0"/>
              </a:spcBef>
              <a:spcAft>
                <a:spcPct val="0"/>
              </a:spcAft>
              <a:defRPr sz="2400">
                <a:solidFill>
                  <a:schemeClr val="tx1"/>
                </a:solidFill>
                <a:latin typeface="Arial" charset="0"/>
              </a:defRPr>
            </a:lvl7pPr>
            <a:lvl8pPr marL="3377222" indent="-225148" defTabSz="916228" eaLnBrk="0" fontAlgn="base" hangingPunct="0">
              <a:spcBef>
                <a:spcPct val="0"/>
              </a:spcBef>
              <a:spcAft>
                <a:spcPct val="0"/>
              </a:spcAft>
              <a:defRPr sz="2400">
                <a:solidFill>
                  <a:schemeClr val="tx1"/>
                </a:solidFill>
                <a:latin typeface="Arial" charset="0"/>
              </a:defRPr>
            </a:lvl8pPr>
            <a:lvl9pPr marL="3827518" indent="-225148" defTabSz="916228" eaLnBrk="0" fontAlgn="base" hangingPunct="0">
              <a:spcBef>
                <a:spcPct val="0"/>
              </a:spcBef>
              <a:spcAft>
                <a:spcPct val="0"/>
              </a:spcAft>
              <a:defRPr sz="2400">
                <a:solidFill>
                  <a:schemeClr val="tx1"/>
                </a:solidFill>
                <a:latin typeface="Arial" charset="0"/>
              </a:defRPr>
            </a:lvl9pPr>
          </a:lstStyle>
          <a:p>
            <a:fld id="{082EC8C9-9623-4204-8017-1CB57F355E7A}" type="slidenum">
              <a:rPr lang="en-US" sz="1200">
                <a:latin typeface="Times New Roman" pitchFamily="18" charset="0"/>
              </a:rPr>
              <a:pPr/>
              <a:t>92</a:t>
            </a:fld>
            <a:endParaRPr lang="en-US" sz="1200" dirty="0">
              <a:latin typeface="Times New Roman" pitchFamily="18" charset="0"/>
            </a:endParaRPr>
          </a:p>
        </p:txBody>
      </p:sp>
      <p:sp>
        <p:nvSpPr>
          <p:cNvPr id="179203" name="Rectangle 2"/>
          <p:cNvSpPr>
            <a:spLocks noGrp="1" noRot="1" noChangeAspect="1" noChangeArrowheads="1" noTextEdit="1"/>
          </p:cNvSpPr>
          <p:nvPr>
            <p:ph type="sldImg"/>
          </p:nvPr>
        </p:nvSpPr>
        <p:spPr>
          <a:xfrm>
            <a:off x="1216025" y="914400"/>
            <a:ext cx="4425950" cy="3319463"/>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Here is our final output.</a:t>
            </a:r>
          </a:p>
        </p:txBody>
      </p:sp>
    </p:spTree>
    <p:extLst>
      <p:ext uri="{BB962C8B-B14F-4D97-AF65-F5344CB8AC3E}">
        <p14:creationId xmlns:p14="http://schemas.microsoft.com/office/powerpoint/2010/main" val="23444687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CB50E60-CCC8-468B-805A-0892EDCA9891}" type="slidenum">
              <a:rPr lang="en-US" sz="1200">
                <a:latin typeface="Times New Roman" pitchFamily="18" charset="0"/>
              </a:rPr>
              <a:pPr/>
              <a:t>93</a:t>
            </a:fld>
            <a:endParaRPr lang="en-US" sz="1200" dirty="0">
              <a:latin typeface="Times New Roman" pitchFamily="18" charset="0"/>
            </a:endParaRPr>
          </a:p>
        </p:txBody>
      </p:sp>
      <p:sp>
        <p:nvSpPr>
          <p:cNvPr id="235523" name="Rectangle 2"/>
          <p:cNvSpPr>
            <a:spLocks noGrp="1" noRot="1" noChangeAspect="1" noChangeArrowheads="1" noTextEdit="1"/>
          </p:cNvSpPr>
          <p:nvPr>
            <p:ph type="sldImg"/>
          </p:nvPr>
        </p:nvSpPr>
        <p:spPr>
          <a:xfrm>
            <a:off x="1216025" y="914400"/>
            <a:ext cx="4425950" cy="3319463"/>
          </a:xfrm>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IG: This slide summarizes when you can use each statement … </a:t>
            </a:r>
          </a:p>
        </p:txBody>
      </p:sp>
    </p:spTree>
    <p:extLst>
      <p:ext uri="{BB962C8B-B14F-4D97-AF65-F5344CB8AC3E}">
        <p14:creationId xmlns:p14="http://schemas.microsoft.com/office/powerpoint/2010/main" val="14759932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INFILE does not have DLM= because it is a space delimited file and space is the default delimiter</a:t>
            </a:r>
          </a:p>
          <a:p>
            <a:r>
              <a:rPr lang="en-US" dirty="0"/>
              <a:t>HireDate and Salary need colon format modifiers to tell SAS you are doing list input– but lets see what happens without them.</a:t>
            </a:r>
          </a:p>
          <a:p>
            <a:endParaRPr lang="en-US" dirty="0"/>
          </a:p>
        </p:txBody>
      </p:sp>
      <p:sp>
        <p:nvSpPr>
          <p:cNvPr id="4" name="Slide Number Placeholder 3"/>
          <p:cNvSpPr>
            <a:spLocks noGrp="1"/>
          </p:cNvSpPr>
          <p:nvPr>
            <p:ph type="sldNum" sz="quarter" idx="10"/>
          </p:nvPr>
        </p:nvSpPr>
        <p:spPr/>
        <p:txBody>
          <a:bodyPr/>
          <a:lstStyle/>
          <a:p>
            <a:fld id="{86109F92-AC39-4296-83AA-772EEE9EC09F}" type="slidenum">
              <a:rPr lang="en-US" smtClean="0"/>
              <a:pPr/>
              <a:t>94</a:t>
            </a:fld>
            <a:endParaRPr lang="en-US" dirty="0"/>
          </a:p>
        </p:txBody>
      </p:sp>
    </p:spTree>
    <p:extLst>
      <p:ext uri="{BB962C8B-B14F-4D97-AF65-F5344CB8AC3E}">
        <p14:creationId xmlns:p14="http://schemas.microsoft.com/office/powerpoint/2010/main" val="37165598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95</a:t>
            </a:fld>
            <a:endParaRPr lang="en-US" dirty="0"/>
          </a:p>
        </p:txBody>
      </p:sp>
    </p:spTree>
    <p:extLst>
      <p:ext uri="{BB962C8B-B14F-4D97-AF65-F5344CB8AC3E}">
        <p14:creationId xmlns:p14="http://schemas.microsoft.com/office/powerpoint/2010/main" val="30879672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679450"/>
            <a:ext cx="4521200" cy="3392488"/>
          </a:xfrm>
        </p:spPr>
      </p:sp>
      <p:sp>
        <p:nvSpPr>
          <p:cNvPr id="3" name="Notes Placeholder 2"/>
          <p:cNvSpPr>
            <a:spLocks noGrp="1"/>
          </p:cNvSpPr>
          <p:nvPr>
            <p:ph type="body" idx="1"/>
          </p:nvPr>
        </p:nvSpPr>
        <p:spPr/>
        <p:txBody>
          <a:bodyPr/>
          <a:lstStyle/>
          <a:p>
            <a:r>
              <a:rPr lang="en-US" dirty="0"/>
              <a:t>The DATALINES statement is the last statement in the DATA step and immediately precedes the first data line. Use a null statement (a single semicolon) to indicate the end of the input data. </a:t>
            </a:r>
          </a:p>
          <a:p>
            <a:r>
              <a:rPr lang="en-US" dirty="0"/>
              <a:t>You can use only one DATALINES statement in a DATA step. Use separate DATA steps to enter multiple sets of data. </a:t>
            </a:r>
          </a:p>
          <a:p>
            <a:r>
              <a:rPr lang="en-US" dirty="0"/>
              <a:t>Mention</a:t>
            </a:r>
            <a:r>
              <a:rPr lang="en-US" baseline="0" dirty="0"/>
              <a:t> that CARDS is an alias for DATALINES.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F0D542B0-85C1-47C1-AF3B-96D84A7455D2}" type="slidenum">
              <a:rPr lang="en-US" smtClean="0"/>
              <a:pPr>
                <a:defRPr/>
              </a:pPr>
              <a:t>96</a:t>
            </a:fld>
            <a:endParaRPr lang="en-US" dirty="0"/>
          </a:p>
        </p:txBody>
      </p:sp>
    </p:spTree>
    <p:extLst>
      <p:ext uri="{BB962C8B-B14F-4D97-AF65-F5344CB8AC3E}">
        <p14:creationId xmlns:p14="http://schemas.microsoft.com/office/powerpoint/2010/main" val="36794475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109F92-AC39-4296-83AA-772EEE9EC09F}" type="slidenum">
              <a:rPr lang="en-US" smtClean="0"/>
              <a:pPr/>
              <a:t>97</a:t>
            </a:fld>
            <a:endParaRPr lang="en-US" dirty="0"/>
          </a:p>
        </p:txBody>
      </p:sp>
    </p:spTree>
    <p:extLst>
      <p:ext uri="{BB962C8B-B14F-4D97-AF65-F5344CB8AC3E}">
        <p14:creationId xmlns:p14="http://schemas.microsoft.com/office/powerpoint/2010/main" val="280593372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98</a:t>
            </a:fld>
            <a:endParaRPr lang="en-US" sz="1200" dirty="0">
              <a:solidFill>
                <a:prstClr val="black"/>
              </a:solidFill>
            </a:endParaRPr>
          </a:p>
        </p:txBody>
      </p:sp>
    </p:spTree>
    <p:extLst>
      <p:ext uri="{BB962C8B-B14F-4D97-AF65-F5344CB8AC3E}">
        <p14:creationId xmlns:p14="http://schemas.microsoft.com/office/powerpoint/2010/main" val="178662827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99</a:t>
            </a:fld>
            <a:endParaRPr lang="en-US" sz="1200" dirty="0"/>
          </a:p>
        </p:txBody>
      </p:sp>
    </p:spTree>
    <p:extLst>
      <p:ext uri="{BB962C8B-B14F-4D97-AF65-F5344CB8AC3E}">
        <p14:creationId xmlns:p14="http://schemas.microsoft.com/office/powerpoint/2010/main" val="2773062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128800514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3960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DFC98B70-4242-497D-969A-7C7069B3C0B4}"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130845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A2C1F252-28BE-40B8-A2F8-4C3506237727}"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113357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6858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0715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2813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pPr>
              <a:defRPr/>
            </a:pPr>
            <a:fld id="{E2E2C352-06F6-48FF-8AFB-5F8AD5EF3DC5}"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195956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457200"/>
            <a:ext cx="8458200" cy="685800"/>
          </a:xfrm>
        </p:spPr>
        <p:txBody>
          <a:bodyPr/>
          <a:lstStyle/>
          <a:p>
            <a:r>
              <a:rPr lang="en-US"/>
              <a:t>Click to edit Master title style</a:t>
            </a:r>
          </a:p>
        </p:txBody>
      </p:sp>
      <p:sp>
        <p:nvSpPr>
          <p:cNvPr id="3" name="Content Placeholder 2"/>
          <p:cNvSpPr>
            <a:spLocks noGrp="1"/>
          </p:cNvSpPr>
          <p:nvPr>
            <p:ph sz="quarter" idx="1"/>
          </p:nvPr>
        </p:nvSpPr>
        <p:spPr>
          <a:xfrm>
            <a:off x="685800" y="10715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0715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2813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86300" y="32813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CE2CFE8A-76F7-4236-BFBC-855001EA232C}"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97651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20F8EA3F-D648-48A7-B0F9-7CD84E917A75}"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2947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smtClean="0">
                <a:solidFill>
                  <a:srgbClr val="FFFFFF"/>
                </a:solidFill>
                <a:latin typeface="Arial" panose="020B0604020202020204" pitchFamily="34" charset="0"/>
                <a:cs typeface="Arial" panose="020B0604020202020204" pitchFamily="34" charset="0"/>
              </a:defRPr>
            </a:lvl1pPr>
          </a:lstStyle>
          <a:p>
            <a:fld id="{A7523E68-6CD8-469E-B7AC-5838E91403F8}" type="slidenum">
              <a:rPr lang="en-US" smtClean="0"/>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C93BDA4A-1CD3-4477-AADF-B5F3EB2773D1}" type="slidenum">
              <a:rPr lang="en-US" altLang="en-US" sz="1400" b="1" smtClean="0">
                <a:latin typeface="Arial" panose="020B0604020202020204" pitchFamily="34" charset="0"/>
              </a:rPr>
              <a:pPr>
                <a:def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extLst>
      <p:ext uri="{BB962C8B-B14F-4D97-AF65-F5344CB8AC3E}">
        <p14:creationId xmlns:p14="http://schemas.microsoft.com/office/powerpoint/2010/main" val="3262671033"/>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38.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4.xml"/><Relationship Id="rId1" Type="http://schemas.openxmlformats.org/officeDocument/2006/relationships/tags" Target="../tags/tag148.xml"/></Relationships>
</file>

<file path=ppt/slides/_rels/slide105.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notesSlide" Target="../notesSlides/notesSlide10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slideLayout" Target="../slideLayouts/slideLayout4.xml"/><Relationship Id="rId5" Type="http://schemas.openxmlformats.org/officeDocument/2006/relationships/tags" Target="../tags/tag153.xml"/><Relationship Id="rId4" Type="http://schemas.openxmlformats.org/officeDocument/2006/relationships/tags" Target="../tags/tag152.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4.xml"/><Relationship Id="rId1" Type="http://schemas.openxmlformats.org/officeDocument/2006/relationships/tags" Target="../tags/tag156.xml"/><Relationship Id="rId4" Type="http://schemas.openxmlformats.org/officeDocument/2006/relationships/image" Target="../media/image31.png"/></Relationships>
</file>

<file path=ppt/slides/_rels/slide10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4.xml"/><Relationship Id="rId1" Type="http://schemas.openxmlformats.org/officeDocument/2006/relationships/tags" Target="../tags/tag161.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4.xml"/><Relationship Id="rId1" Type="http://schemas.openxmlformats.org/officeDocument/2006/relationships/tags" Target="../tags/tag162.xml"/><Relationship Id="rId4" Type="http://schemas.openxmlformats.org/officeDocument/2006/relationships/image" Target="../media/image31.pn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4.xml"/><Relationship Id="rId1" Type="http://schemas.openxmlformats.org/officeDocument/2006/relationships/tags" Target="../tags/tag163.xml"/><Relationship Id="rId5" Type="http://schemas.openxmlformats.org/officeDocument/2006/relationships/image" Target="../media/image44.png"/><Relationship Id="rId4" Type="http://schemas.openxmlformats.org/officeDocument/2006/relationships/hyperlink" Target="http://support.sas.com/quiz/pg1" TargetMode="Externa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notesSlide" Target="../notesSlides/notesSlide15.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19.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9.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6.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6.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40.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7.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27.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27.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39.xml"/><Relationship Id="rId5" Type="http://schemas.openxmlformats.org/officeDocument/2006/relationships/slideLayout" Target="../slideLayouts/slideLayout6.xml"/><Relationship Id="rId4" Type="http://schemas.openxmlformats.org/officeDocument/2006/relationships/tags" Target="../tags/tag5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53.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7.pn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7.pn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58.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30.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46.xml"/><Relationship Id="rId5" Type="http://schemas.openxmlformats.org/officeDocument/2006/relationships/slideLayout" Target="../slideLayouts/slideLayout6.xml"/><Relationship Id="rId4" Type="http://schemas.openxmlformats.org/officeDocument/2006/relationships/tags" Target="../tags/tag6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63.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30.png"/><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6.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50.xml"/><Relationship Id="rId5" Type="http://schemas.openxmlformats.org/officeDocument/2006/relationships/slideLayout" Target="../slideLayouts/slideLayout4.xml"/><Relationship Id="rId4" Type="http://schemas.openxmlformats.org/officeDocument/2006/relationships/tags" Target="../tags/tag69.xml"/></Relationships>
</file>

<file path=ppt/slides/_rels/slide51.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notesSlide" Target="../notesSlides/notesSlide5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4.xml"/><Relationship Id="rId5" Type="http://schemas.openxmlformats.org/officeDocument/2006/relationships/tags" Target="../tags/tag74.xml"/><Relationship Id="rId4" Type="http://schemas.openxmlformats.org/officeDocument/2006/relationships/tags" Target="../tags/tag73.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8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8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10" Type="http://schemas.openxmlformats.org/officeDocument/2006/relationships/notesSlide" Target="../notesSlides/notesSlide61.xml"/><Relationship Id="rId4" Type="http://schemas.openxmlformats.org/officeDocument/2006/relationships/tags" Target="../tags/tag86.xml"/><Relationship Id="rId9"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10" Type="http://schemas.openxmlformats.org/officeDocument/2006/relationships/notesSlide" Target="../notesSlides/notesSlide62.xml"/><Relationship Id="rId4" Type="http://schemas.openxmlformats.org/officeDocument/2006/relationships/tags" Target="../tags/tag94.xml"/><Relationship Id="rId9"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99.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tags" Target="../tags/tag10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10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104.xml"/><Relationship Id="rId5" Type="http://schemas.openxmlformats.org/officeDocument/2006/relationships/image" Target="../media/image33.png"/><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105.xml"/></Relationships>
</file>

<file path=ppt/slides/_rels/slide69.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notesSlide" Target="../notesSlides/notesSlide69.xml"/><Relationship Id="rId5" Type="http://schemas.openxmlformats.org/officeDocument/2006/relationships/slideLayout" Target="../slideLayouts/slideLayout4.xml"/><Relationship Id="rId4" Type="http://schemas.openxmlformats.org/officeDocument/2006/relationships/tags" Target="../tags/tag10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xml"/><Relationship Id="rId1" Type="http://schemas.openxmlformats.org/officeDocument/2006/relationships/tags" Target="../tags/tag110.xml"/><Relationship Id="rId4" Type="http://schemas.openxmlformats.org/officeDocument/2006/relationships/image" Target="../media/image31.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4.png"/><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6.png"/><Relationship Id="rId5" Type="http://schemas.openxmlformats.org/officeDocument/2006/relationships/notesSlide" Target="../notesSlides/notesSlide76.xml"/><Relationship Id="rId4"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notesSlide" Target="../notesSlides/notesSlide77.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Layout" Target="../slideLayouts/slideLayout2.xml"/><Relationship Id="rId5" Type="http://schemas.openxmlformats.org/officeDocument/2006/relationships/tags" Target="../tags/tag122.xml"/><Relationship Id="rId4" Type="http://schemas.openxmlformats.org/officeDocument/2006/relationships/tags" Target="../tags/tag121.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123.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1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34.png"/><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xml"/><Relationship Id="rId1" Type="http://schemas.openxmlformats.org/officeDocument/2006/relationships/tags" Target="../tags/tag12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ags" Target="../tags/tag12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129.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35.png"/><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36.png"/><Relationship Id="rId5" Type="http://schemas.openxmlformats.org/officeDocument/2006/relationships/notesSlide" Target="../notesSlides/notesSlide88.xml"/><Relationship Id="rId4"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ags" Target="../tags/tag13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8" Type="http://schemas.openxmlformats.org/officeDocument/2006/relationships/notesSlide" Target="../notesSlides/notesSlide91.xml"/><Relationship Id="rId3" Type="http://schemas.openxmlformats.org/officeDocument/2006/relationships/tags" Target="../tags/tag138.xml"/><Relationship Id="rId7" Type="http://schemas.openxmlformats.org/officeDocument/2006/relationships/slideLayout" Target="../slideLayouts/slideLayout4.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tags" Target="../tags/tag142.xml"/><Relationship Id="rId5" Type="http://schemas.openxmlformats.org/officeDocument/2006/relationships/image" Target="../media/image33.png"/><Relationship Id="rId4" Type="http://schemas.openxmlformats.org/officeDocument/2006/relationships/image" Target="../media/image32.png"/></Relationships>
</file>

<file path=ppt/slides/_rels/slide9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tags" Target="../tags/tag145.xml"/><Relationship Id="rId4" Type="http://schemas.openxmlformats.org/officeDocument/2006/relationships/image" Target="../media/image31.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4.png"/><Relationship Id="rId4"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8: Reading Raw Data Files</a:t>
            </a:r>
          </a:p>
        </p:txBody>
      </p:sp>
      <p:graphicFrame>
        <p:nvGraphicFramePr>
          <p:cNvPr id="7" name="Group Organizer"/>
          <p:cNvGraphicFramePr>
            <a:graphicFrameLocks noGrp="1"/>
          </p:cNvGraphicFramePr>
          <p:nvPr>
            <p:extLst>
              <p:ext uri="{D42A27DB-BD31-4B8C-83A1-F6EECF244321}">
                <p14:modId xmlns:p14="http://schemas.microsoft.com/office/powerpoint/2010/main" val="367657658"/>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8.1 Introduction to Reading Raw Data Files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FFFFFF"/>
                          </a:solidFill>
                          <a:effectLst/>
                          <a:latin typeface="Arial Narrow" pitchFamily="34" charset="0"/>
                        </a:rPr>
                        <a:t>8.2 Reading Standard 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8.3 Using Informats to Read 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8.4 Handling Missing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8: Reading Raw Data Files</a:t>
            </a:r>
          </a:p>
        </p:txBody>
      </p:sp>
      <p:graphicFrame>
        <p:nvGraphicFramePr>
          <p:cNvPr id="7" name="Group Organizer"/>
          <p:cNvGraphicFramePr>
            <a:graphicFrameLocks noGrp="1"/>
          </p:cNvGraphicFramePr>
          <p:nvPr>
            <p:extLst>
              <p:ext uri="{D42A27DB-BD31-4B8C-83A1-F6EECF244321}">
                <p14:modId xmlns:p14="http://schemas.microsoft.com/office/powerpoint/2010/main" val="2519713772"/>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8.1 Introduction to Reading Raw Data Files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1" i="0" u="none" strike="noStrike" cap="none" normalizeH="0" baseline="0" dirty="0">
                          <a:ln>
                            <a:noFill/>
                          </a:ln>
                          <a:solidFill>
                            <a:srgbClr val="0070C0"/>
                          </a:solidFill>
                          <a:effectLst/>
                          <a:latin typeface="Arial Narrow" pitchFamily="34" charset="0"/>
                        </a:rPr>
                        <a:t>8.2 Reading Standard 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8.3 Using Informats </a:t>
                      </a:r>
                      <a:r>
                        <a:rPr kumimoji="0" lang="en-US" sz="2000" b="1" i="0" u="none" strike="noStrike" cap="none" normalizeH="0" baseline="0">
                          <a:ln>
                            <a:noFill/>
                          </a:ln>
                          <a:solidFill>
                            <a:srgbClr val="FFFFFF"/>
                          </a:solidFill>
                          <a:effectLst/>
                          <a:latin typeface="Arial Narrow" pitchFamily="34" charset="0"/>
                        </a:rPr>
                        <a:t>to Read </a:t>
                      </a:r>
                      <a:r>
                        <a:rPr kumimoji="0" lang="en-US" sz="2000" b="1" i="0" u="none" strike="noStrike" cap="none" normalizeH="0" baseline="0" dirty="0">
                          <a:ln>
                            <a:noFill/>
                          </a:ln>
                          <a:solidFill>
                            <a:srgbClr val="FFFFFF"/>
                          </a:solidFill>
                          <a:effectLst/>
                          <a:latin typeface="Arial Narrow" pitchFamily="34" charset="0"/>
                        </a:rPr>
                        <a:t>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8.4 Handling Missing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3101607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Objectives</a:t>
            </a:r>
          </a:p>
        </p:txBody>
      </p:sp>
      <p:sp>
        <p:nvSpPr>
          <p:cNvPr id="76803" name="Rectangle 3"/>
          <p:cNvSpPr>
            <a:spLocks noGrp="1" noChangeArrowheads="1"/>
          </p:cNvSpPr>
          <p:nvPr>
            <p:ph idx="1"/>
          </p:nvPr>
        </p:nvSpPr>
        <p:spPr/>
        <p:txBody>
          <a:bodyPr/>
          <a:lstStyle/>
          <a:p>
            <a:pPr lvl="1" eaLnBrk="1" hangingPunct="1"/>
            <a:r>
              <a:rPr lang="en-US" dirty="0"/>
              <a:t>Use the DSD option to read consecutive delimiters </a:t>
            </a:r>
            <a:br>
              <a:rPr lang="en-US" dirty="0"/>
            </a:br>
            <a:r>
              <a:rPr lang="en-US" dirty="0"/>
              <a:t>as missing values.</a:t>
            </a:r>
          </a:p>
          <a:p>
            <a:pPr lvl="1" eaLnBrk="1" hangingPunct="1"/>
            <a:r>
              <a:rPr lang="en-US" dirty="0"/>
              <a:t>Use the MISSOVER option to recognize missing values at the end of a record.</a:t>
            </a:r>
          </a:p>
        </p:txBody>
      </p:sp>
      <p:sp>
        <p:nvSpPr>
          <p:cNvPr id="4" name="Slide Number Placeholder 3"/>
          <p:cNvSpPr>
            <a:spLocks noGrp="1"/>
          </p:cNvSpPr>
          <p:nvPr>
            <p:ph type="sldNum" sz="quarter" idx="10"/>
          </p:nvPr>
        </p:nvSpPr>
        <p:spPr/>
        <p:txBody>
          <a:bodyPr/>
          <a:lstStyle/>
          <a:p>
            <a:pPr>
              <a:defRPr/>
            </a:pPr>
            <a:fld id="{B3E7D07B-CD6E-4D0F-A193-436BA6540D69}" type="slidenum">
              <a:rPr lang="en-US"/>
              <a:pPr>
                <a:defRPr/>
              </a:pPr>
              <a:t>100</a:t>
            </a:fld>
            <a:endParaRPr lang="en-US" b="0" dirty="0">
              <a:latin typeface="Times New Roman" pitchFamily="18" charset="0"/>
            </a:endParaRPr>
          </a:p>
        </p:txBody>
      </p:sp>
    </p:spTree>
    <p:extLst>
      <p:ext uri="{BB962C8B-B14F-4D97-AF65-F5344CB8AC3E}">
        <p14:creationId xmlns:p14="http://schemas.microsoft.com/office/powerpoint/2010/main" val="41047053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I:\People_Generic\person_why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493" y="2764425"/>
            <a:ext cx="2699907" cy="26377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Orion Star programmers discovered that some files have records with missing data in one or more fields.</a:t>
            </a:r>
          </a:p>
        </p:txBody>
      </p:sp>
      <p:pic>
        <p:nvPicPr>
          <p:cNvPr id="4101" name="Picture 5" descr="I:\Computers\computer_blue_small_trans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669" y="2286000"/>
            <a:ext cx="2795997" cy="284392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Data\rawdat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194" y="2617465"/>
            <a:ext cx="1689433" cy="158250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bwMode="auto">
          <a:xfrm>
            <a:off x="3198374" y="2893508"/>
            <a:ext cx="324820" cy="147591"/>
          </a:xfrm>
          <a:prstGeom prst="rect">
            <a:avLst/>
          </a:prstGeom>
          <a:solidFill>
            <a:schemeClr val="bg2">
              <a:lumMod val="60000"/>
              <a:lumOff val="40000"/>
            </a:schemeClr>
          </a:solidFill>
          <a:ln w="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2" name="Rectangle 11"/>
          <p:cNvSpPr/>
          <p:nvPr/>
        </p:nvSpPr>
        <p:spPr bwMode="auto">
          <a:xfrm>
            <a:off x="3510667" y="3066473"/>
            <a:ext cx="324820" cy="147591"/>
          </a:xfrm>
          <a:prstGeom prst="rect">
            <a:avLst/>
          </a:prstGeom>
          <a:solidFill>
            <a:schemeClr val="bg2">
              <a:lumMod val="60000"/>
              <a:lumOff val="40000"/>
            </a:schemeClr>
          </a:solidFill>
          <a:ln w="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3" name="Rectangle 12"/>
          <p:cNvSpPr/>
          <p:nvPr/>
        </p:nvSpPr>
        <p:spPr bwMode="auto">
          <a:xfrm>
            <a:off x="3214018" y="3456843"/>
            <a:ext cx="324820" cy="147591"/>
          </a:xfrm>
          <a:prstGeom prst="rect">
            <a:avLst/>
          </a:prstGeom>
          <a:solidFill>
            <a:schemeClr val="bg2">
              <a:lumMod val="60000"/>
              <a:lumOff val="40000"/>
            </a:schemeClr>
          </a:solidFill>
          <a:ln w="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4" name="Rectangle 13"/>
          <p:cNvSpPr/>
          <p:nvPr/>
        </p:nvSpPr>
        <p:spPr bwMode="auto">
          <a:xfrm>
            <a:off x="3519588" y="3643793"/>
            <a:ext cx="324820" cy="147591"/>
          </a:xfrm>
          <a:prstGeom prst="rect">
            <a:avLst/>
          </a:prstGeom>
          <a:solidFill>
            <a:schemeClr val="bg2">
              <a:lumMod val="60000"/>
              <a:lumOff val="40000"/>
            </a:schemeClr>
          </a:solidFill>
          <a:ln w="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5082844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Missing Values in the Middle of the Record</a:t>
            </a:r>
          </a:p>
        </p:txBody>
      </p:sp>
      <p:sp>
        <p:nvSpPr>
          <p:cNvPr id="96259" name="Rectangle 3"/>
          <p:cNvSpPr>
            <a:spLocks noGrp="1" noChangeArrowheads="1"/>
          </p:cNvSpPr>
          <p:nvPr>
            <p:ph idx="1"/>
          </p:nvPr>
        </p:nvSpPr>
        <p:spPr>
          <a:xfrm>
            <a:off x="685800" y="1085850"/>
            <a:ext cx="7716838" cy="1549400"/>
          </a:xfrm>
        </p:spPr>
        <p:txBody>
          <a:bodyPr/>
          <a:lstStyle/>
          <a:p>
            <a:pPr marL="0" indent="0" eaLnBrk="1" hangingPunct="1"/>
            <a:r>
              <a:rPr lang="en-US" dirty="0"/>
              <a:t>The records in </a:t>
            </a:r>
            <a:r>
              <a:rPr lang="en-US" b="1" dirty="0">
                <a:latin typeface="Arial"/>
              </a:rPr>
              <a:t>phone2.csv</a:t>
            </a:r>
            <a:r>
              <a:rPr lang="en-US" dirty="0"/>
              <a:t> have a contact name, phone number, and a mobile number. The phone number is missing from some of the records.</a:t>
            </a:r>
          </a:p>
        </p:txBody>
      </p:sp>
      <p:sp>
        <p:nvSpPr>
          <p:cNvPr id="35" name="Slide Number Placeholder 3"/>
          <p:cNvSpPr>
            <a:spLocks noGrp="1"/>
          </p:cNvSpPr>
          <p:nvPr>
            <p:ph type="sldNum" sz="quarter" idx="10"/>
          </p:nvPr>
        </p:nvSpPr>
        <p:spPr/>
        <p:txBody>
          <a:bodyPr/>
          <a:lstStyle/>
          <a:p>
            <a:pPr>
              <a:defRPr/>
            </a:pPr>
            <a:fld id="{8C0293F6-B165-496B-841C-BA912CF7B0D8}" type="slidenum">
              <a:rPr lang="en-US"/>
              <a:pPr>
                <a:defRPr/>
              </a:pPr>
              <a:t>102</a:t>
            </a:fld>
            <a:endParaRPr lang="en-US" b="0" dirty="0">
              <a:latin typeface="Times New Roman" pitchFamily="18" charset="0"/>
            </a:endParaRPr>
          </a:p>
        </p:txBody>
      </p:sp>
      <p:graphicFrame>
        <p:nvGraphicFramePr>
          <p:cNvPr id="1030199" name="Group 55"/>
          <p:cNvGraphicFramePr>
            <a:graphicFrameLocks noGrp="1"/>
          </p:cNvGraphicFramePr>
          <p:nvPr>
            <p:extLst>
              <p:ext uri="{D42A27DB-BD31-4B8C-83A1-F6EECF244321}">
                <p14:modId xmlns:p14="http://schemas.microsoft.com/office/powerpoint/2010/main" val="1048393787"/>
              </p:ext>
            </p:extLst>
          </p:nvPr>
        </p:nvGraphicFramePr>
        <p:xfrm>
          <a:off x="690563" y="3052763"/>
          <a:ext cx="7620000" cy="2829069"/>
        </p:xfrm>
        <a:graphic>
          <a:graphicData uri="http://schemas.openxmlformats.org/drawingml/2006/table">
            <a:tbl>
              <a:tblPr/>
              <a:tblGrid>
                <a:gridCol w="7620000">
                  <a:extLst>
                    <a:ext uri="{9D8B030D-6E8A-4147-A177-3AD203B41FA5}">
                      <a16:colId xmlns:a16="http://schemas.microsoft.com/office/drawing/2014/main" val="20000"/>
                    </a:ext>
                  </a:extLst>
                </a:gridCol>
              </a:tblGrid>
              <a:tr h="42668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a:rPr>
                        <a:t>phone2.csv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27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1    1    2    2    3    3    4    4</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27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176769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James Kvarniq,(704) 293-8126,(701) 281-8923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err="1">
                          <a:ln>
                            <a:noFill/>
                          </a:ln>
                          <a:solidFill>
                            <a:srgbClr val="000000"/>
                          </a:solidFill>
                          <a:effectLst/>
                          <a:latin typeface="Lucida Sans Typewriter" pitchFamily="49" charset="0"/>
                        </a:rPr>
                        <a:t>Sandrina</a:t>
                      </a:r>
                      <a:r>
                        <a:rPr kumimoji="0" lang="en-US" sz="2000" b="0" i="0" u="none" strike="noStrike" cap="none" normalizeH="0" baseline="0" dirty="0">
                          <a:ln>
                            <a:noFill/>
                          </a:ln>
                          <a:solidFill>
                            <a:srgbClr val="000000"/>
                          </a:solidFill>
                          <a:effectLst/>
                          <a:latin typeface="Lucida Sans Typewriter" pitchFamily="49" charset="0"/>
                        </a:rPr>
                        <a:t> </a:t>
                      </a:r>
                      <a:r>
                        <a:rPr kumimoji="0" lang="en-US" sz="2000" b="0" i="0" u="none" strike="noStrike" cap="none" normalizeH="0" baseline="0" dirty="0" err="1">
                          <a:ln>
                            <a:noFill/>
                          </a:ln>
                          <a:solidFill>
                            <a:srgbClr val="000000"/>
                          </a:solidFill>
                          <a:effectLst/>
                          <a:latin typeface="Lucida Sans Typewriter" pitchFamily="49" charset="0"/>
                        </a:rPr>
                        <a:t>Stephano</a:t>
                      </a:r>
                      <a:r>
                        <a:rPr kumimoji="0" lang="en-US" sz="2000" b="0" i="0" u="none" strike="noStrike" cap="none" normalizeH="0" baseline="0" dirty="0">
                          <a:ln>
                            <a:noFill/>
                          </a:ln>
                          <a:solidFill>
                            <a:srgbClr val="000000"/>
                          </a:solidFill>
                          <a:effectLst/>
                          <a:latin typeface="Lucida Sans Typewriter" pitchFamily="49" charset="0"/>
                        </a:rPr>
                        <a:t>,, (919) 271-4592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Cornelia Krahl,(212) 891-3241,(212) 233-5413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Karen Ballinger,, (714) 644-9090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err="1">
                          <a:ln>
                            <a:noFill/>
                          </a:ln>
                          <a:solidFill>
                            <a:srgbClr val="000000"/>
                          </a:solidFill>
                          <a:effectLst/>
                          <a:latin typeface="Lucida Sans Typewriter" pitchFamily="49" charset="0"/>
                        </a:rPr>
                        <a:t>Elke</a:t>
                      </a:r>
                      <a:r>
                        <a:rPr kumimoji="0" lang="en-US" sz="2000" b="0" i="0" u="none" strike="noStrike" cap="none" normalizeH="0" baseline="0" dirty="0">
                          <a:ln>
                            <a:noFill/>
                          </a:ln>
                          <a:solidFill>
                            <a:srgbClr val="000000"/>
                          </a:solidFill>
                          <a:effectLst/>
                          <a:latin typeface="Lucida Sans Typewriter" pitchFamily="49" charset="0"/>
                        </a:rPr>
                        <a:t> </a:t>
                      </a:r>
                      <a:r>
                        <a:rPr kumimoji="0" lang="en-US" sz="2000" b="0" i="0" u="none" strike="noStrike" cap="none" normalizeH="0" baseline="0" dirty="0" err="1">
                          <a:ln>
                            <a:noFill/>
                          </a:ln>
                          <a:solidFill>
                            <a:srgbClr val="000000"/>
                          </a:solidFill>
                          <a:effectLst/>
                          <a:latin typeface="Lucida Sans Typewriter" pitchFamily="49" charset="0"/>
                        </a:rPr>
                        <a:t>Wallstab</a:t>
                      </a:r>
                      <a:r>
                        <a:rPr kumimoji="0" lang="en-US" sz="2000" b="0" i="0" u="none" strike="noStrike" cap="none" normalizeH="0" baseline="0" dirty="0">
                          <a:ln>
                            <a:noFill/>
                          </a:ln>
                          <a:solidFill>
                            <a:srgbClr val="000000"/>
                          </a:solidFill>
                          <a:effectLst/>
                          <a:latin typeface="Lucida Sans Typewriter" pitchFamily="49" charset="0"/>
                        </a:rPr>
                        <a:t>,(910) 763-5561,(910) 545-3421</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
        <p:nvSpPr>
          <p:cNvPr id="96271" name="Oval 30"/>
          <p:cNvSpPr>
            <a:spLocks noChangeArrowheads="1"/>
          </p:cNvSpPr>
          <p:nvPr/>
        </p:nvSpPr>
        <p:spPr bwMode="auto">
          <a:xfrm>
            <a:off x="3319463" y="4522788"/>
            <a:ext cx="442912" cy="304800"/>
          </a:xfrm>
          <a:prstGeom prst="ellipse">
            <a:avLst/>
          </a:prstGeom>
          <a:noFill/>
          <a:ln w="38100" algn="ctr">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96272" name="Oval 31"/>
          <p:cNvSpPr>
            <a:spLocks noChangeArrowheads="1"/>
          </p:cNvSpPr>
          <p:nvPr/>
        </p:nvSpPr>
        <p:spPr bwMode="auto">
          <a:xfrm>
            <a:off x="3013075" y="5260975"/>
            <a:ext cx="444500" cy="304800"/>
          </a:xfrm>
          <a:prstGeom prst="ellipse">
            <a:avLst/>
          </a:prstGeom>
          <a:noFill/>
          <a:ln w="38100" algn="ctr">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96274" name="Line 34"/>
          <p:cNvSpPr>
            <a:spLocks noChangeShapeType="1"/>
          </p:cNvSpPr>
          <p:nvPr/>
        </p:nvSpPr>
        <p:spPr bwMode="auto">
          <a:xfrm flipH="1">
            <a:off x="3646486" y="3352800"/>
            <a:ext cx="1611313" cy="1138238"/>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 name="Line Callout 1 1"/>
          <p:cNvSpPr/>
          <p:nvPr/>
        </p:nvSpPr>
        <p:spPr bwMode="auto">
          <a:xfrm>
            <a:off x="3527163" y="2554376"/>
            <a:ext cx="3474720" cy="795089"/>
          </a:xfrm>
          <a:prstGeom prst="borderCallout1">
            <a:avLst>
              <a:gd name="adj1" fmla="val 99574"/>
              <a:gd name="adj2" fmla="val 50237"/>
              <a:gd name="adj3" fmla="val 346346"/>
              <a:gd name="adj4" fmla="val -1250"/>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Missing data is indicated </a:t>
            </a:r>
            <a:br>
              <a:rPr lang="en-US" sz="2000" b="1" dirty="0">
                <a:solidFill>
                  <a:srgbClr val="FFFFFF"/>
                </a:solidFill>
              </a:rPr>
            </a:br>
            <a:r>
              <a:rPr lang="en-US" sz="2000" b="1" dirty="0">
                <a:solidFill>
                  <a:srgbClr val="FFFFFF"/>
                </a:solidFill>
              </a:rPr>
              <a:t>by consecutive delimiters.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title"/>
          </p:nvPr>
        </p:nvSpPr>
        <p:spPr/>
        <p:txBody>
          <a:bodyPr/>
          <a:lstStyle/>
          <a:p>
            <a:pPr eaLnBrk="1" hangingPunct="1"/>
            <a:r>
              <a:rPr lang="en-US" dirty="0"/>
              <a:t>Consecutive Delimiters in List Input</a:t>
            </a:r>
          </a:p>
        </p:txBody>
      </p:sp>
      <p:sp>
        <p:nvSpPr>
          <p:cNvPr id="101379" name="Rectangle 4"/>
          <p:cNvSpPr>
            <a:spLocks noGrp="1" noChangeArrowheads="1"/>
          </p:cNvSpPr>
          <p:nvPr>
            <p:ph idx="1"/>
          </p:nvPr>
        </p:nvSpPr>
        <p:spPr>
          <a:xfrm>
            <a:off x="685800" y="1074738"/>
            <a:ext cx="7848600" cy="5173662"/>
          </a:xfrm>
        </p:spPr>
        <p:txBody>
          <a:bodyPr/>
          <a:lstStyle/>
          <a:p>
            <a:pPr marL="0" indent="0" eaLnBrk="1" hangingPunct="1"/>
            <a:r>
              <a:rPr lang="en-US" dirty="0"/>
              <a:t>List input treats two or more consecutive delimiters </a:t>
            </a:r>
            <a:br>
              <a:rPr lang="en-US" dirty="0"/>
            </a:br>
            <a:r>
              <a:rPr lang="en-US" dirty="0"/>
              <a:t>as a single delimiter and not as a missing value. </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sz="1200" dirty="0"/>
          </a:p>
          <a:p>
            <a:r>
              <a:rPr lang="en-US" dirty="0"/>
              <a:t>When there is missing data in a record, SAS does the following:</a:t>
            </a:r>
          </a:p>
          <a:p>
            <a:pPr lvl="1"/>
            <a:r>
              <a:rPr lang="en-US" dirty="0"/>
              <a:t>loads the next record to finish the observation</a:t>
            </a:r>
          </a:p>
          <a:p>
            <a:pPr lvl="1"/>
            <a:r>
              <a:rPr lang="en-US" dirty="0"/>
              <a:t>writes a note to the log</a:t>
            </a:r>
          </a:p>
        </p:txBody>
      </p:sp>
      <p:sp>
        <p:nvSpPr>
          <p:cNvPr id="36" name="Slide Number Placeholder 3"/>
          <p:cNvSpPr>
            <a:spLocks noGrp="1"/>
          </p:cNvSpPr>
          <p:nvPr>
            <p:ph type="sldNum" sz="quarter" idx="10"/>
          </p:nvPr>
        </p:nvSpPr>
        <p:spPr/>
        <p:txBody>
          <a:bodyPr/>
          <a:lstStyle/>
          <a:p>
            <a:pPr>
              <a:defRPr/>
            </a:pPr>
            <a:fld id="{38D29208-55D7-4C59-B43F-E02D14C254CA}" type="slidenum">
              <a:rPr lang="en-US"/>
              <a:pPr>
                <a:defRPr/>
              </a:pPr>
              <a:t>103</a:t>
            </a:fld>
            <a:endParaRPr lang="en-US" b="0" dirty="0">
              <a:latin typeface="Times New Roman" pitchFamily="18" charset="0"/>
            </a:endParaRPr>
          </a:p>
        </p:txBody>
      </p:sp>
      <p:graphicFrame>
        <p:nvGraphicFramePr>
          <p:cNvPr id="978997" name="Group 53"/>
          <p:cNvGraphicFramePr>
            <a:graphicFrameLocks noGrp="1"/>
          </p:cNvGraphicFramePr>
          <p:nvPr>
            <p:extLst>
              <p:ext uri="{D42A27DB-BD31-4B8C-83A1-F6EECF244321}">
                <p14:modId xmlns:p14="http://schemas.microsoft.com/office/powerpoint/2010/main" val="361678924"/>
              </p:ext>
            </p:extLst>
          </p:nvPr>
        </p:nvGraphicFramePr>
        <p:xfrm>
          <a:off x="707510" y="1969944"/>
          <a:ext cx="7620000" cy="1772497"/>
        </p:xfrm>
        <a:graphic>
          <a:graphicData uri="http://schemas.openxmlformats.org/drawingml/2006/table">
            <a:tbl>
              <a:tblPr/>
              <a:tblGrid>
                <a:gridCol w="7620000">
                  <a:extLst>
                    <a:ext uri="{9D8B030D-6E8A-4147-A177-3AD203B41FA5}">
                      <a16:colId xmlns:a16="http://schemas.microsoft.com/office/drawing/2014/main" val="20000"/>
                    </a:ext>
                  </a:extLst>
                </a:gridCol>
              </a:tblGrid>
              <a:tr h="3157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a:rPr>
                        <a:t>Partial phone2.csv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26309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1    1    2    2    3    3    4    4</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26309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79713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err="1">
                          <a:ln>
                            <a:noFill/>
                          </a:ln>
                          <a:solidFill>
                            <a:srgbClr val="000000"/>
                          </a:solidFill>
                          <a:effectLst/>
                          <a:latin typeface="Lucida Sans Typewriter" pitchFamily="49" charset="0"/>
                        </a:rPr>
                        <a:t>Sandrina</a:t>
                      </a:r>
                      <a:r>
                        <a:rPr kumimoji="0" lang="en-US" sz="2000" b="0" i="0" u="none" strike="noStrike" cap="none" normalizeH="0" baseline="0" dirty="0">
                          <a:ln>
                            <a:noFill/>
                          </a:ln>
                          <a:solidFill>
                            <a:srgbClr val="000000"/>
                          </a:solidFill>
                          <a:effectLst/>
                          <a:latin typeface="Lucida Sans Typewriter" pitchFamily="49" charset="0"/>
                        </a:rPr>
                        <a:t> Stephano,, (919) 271-4592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Cornelia Krahl,(212) 891-3241,(212) 233-5413</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
        <p:nvSpPr>
          <p:cNvPr id="101392" name="Oval 33"/>
          <p:cNvSpPr>
            <a:spLocks noChangeArrowheads="1"/>
          </p:cNvSpPr>
          <p:nvPr/>
        </p:nvSpPr>
        <p:spPr bwMode="auto">
          <a:xfrm>
            <a:off x="3346459" y="3144480"/>
            <a:ext cx="442912" cy="304800"/>
          </a:xfrm>
          <a:prstGeom prst="ellipse">
            <a:avLst/>
          </a:prstGeom>
          <a:noFill/>
          <a:ln w="38100" algn="ctr">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8.09 Short Answer Poll</a:t>
            </a:r>
          </a:p>
        </p:txBody>
      </p:sp>
      <p:sp>
        <p:nvSpPr>
          <p:cNvPr id="3075" name="Rectangle 5"/>
          <p:cNvSpPr>
            <a:spLocks noGrp="1" noChangeArrowheads="1"/>
          </p:cNvSpPr>
          <p:nvPr>
            <p:ph idx="1"/>
          </p:nvPr>
        </p:nvSpPr>
        <p:spPr/>
        <p:txBody>
          <a:bodyPr/>
          <a:lstStyle/>
          <a:p>
            <a:pPr indent="-342900"/>
            <a:r>
              <a:rPr lang="en-US" dirty="0"/>
              <a:t>Submit </a:t>
            </a:r>
            <a:r>
              <a:rPr lang="en-US" b="1" dirty="0"/>
              <a:t>p108a03 and e</a:t>
            </a:r>
            <a:r>
              <a:rPr lang="en-US" dirty="0"/>
              <a:t>xamine the log and output. </a:t>
            </a:r>
          </a:p>
          <a:p>
            <a:pPr indent="-342900"/>
            <a:endParaRPr lang="en-US" sz="1100" dirty="0"/>
          </a:p>
          <a:p>
            <a:pPr indent="-342900"/>
            <a:r>
              <a:rPr lang="en-US" dirty="0"/>
              <a:t>How many input records were read and how many observations were created?</a:t>
            </a:r>
          </a:p>
          <a:p>
            <a:pPr indent="-342900"/>
            <a:r>
              <a:rPr lang="en-US" dirty="0"/>
              <a:t>Does the output look correct?</a:t>
            </a:r>
          </a:p>
        </p:txBody>
      </p:sp>
      <p:sp>
        <p:nvSpPr>
          <p:cNvPr id="5" name="Rectangle 4"/>
          <p:cNvSpPr>
            <a:spLocks noChangeArrowheads="1"/>
          </p:cNvSpPr>
          <p:nvPr/>
        </p:nvSpPr>
        <p:spPr bwMode="auto">
          <a:xfrm>
            <a:off x="685799" y="3127100"/>
            <a:ext cx="7772400" cy="2628900"/>
          </a:xfrm>
          <a:prstGeom prst="rect">
            <a:avLst/>
          </a:prstGeom>
          <a:solidFill>
            <a:srgbClr val="FFFFFF"/>
          </a:solidFill>
          <a:ln w="38100" algn="ctr">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work.contacts;</a:t>
            </a:r>
          </a:p>
          <a:p>
            <a:pPr>
              <a:lnSpc>
                <a:spcPct val="85000"/>
              </a:lnSpc>
            </a:pPr>
            <a:r>
              <a:rPr lang="en-US" b="1" dirty="0">
                <a:latin typeface="Courier New" pitchFamily="49" charset="0"/>
              </a:rPr>
              <a:t>   length Name $ 20 Phone Mobile $ 14;</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"&amp;path\phone2.csv" dlm=',';</a:t>
            </a:r>
          </a:p>
          <a:p>
            <a:pPr>
              <a:lnSpc>
                <a:spcPct val="85000"/>
              </a:lnSpc>
            </a:pPr>
            <a:r>
              <a:rPr lang="en-US" b="1" dirty="0">
                <a:latin typeface="Courier New" pitchFamily="49" charset="0"/>
              </a:rPr>
              <a:t>   input Name $ Phone $ Mobile $;</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pitchFamily="49" charset="0"/>
              </a:rPr>
              <a:t>proc print data=work.contacts noobs;</a:t>
            </a:r>
          </a:p>
          <a:p>
            <a:pPr>
              <a:lnSpc>
                <a:spcPct val="85000"/>
              </a:lnSpc>
            </a:pPr>
            <a:r>
              <a:rPr lang="en-US" b="1" dirty="0">
                <a:latin typeface="Courier New" pitchFamily="49" charset="0"/>
              </a:rPr>
              <a:t>run;</a:t>
            </a:r>
          </a:p>
        </p:txBody>
      </p:sp>
      <p:sp>
        <p:nvSpPr>
          <p:cNvPr id="6" name="Program Name"/>
          <p:cNvSpPr txBox="1"/>
          <p:nvPr/>
        </p:nvSpPr>
        <p:spPr>
          <a:xfrm>
            <a:off x="7943850" y="6324600"/>
            <a:ext cx="992579" cy="338554"/>
          </a:xfrm>
          <a:prstGeom prst="rect">
            <a:avLst/>
          </a:prstGeom>
          <a:noFill/>
        </p:spPr>
        <p:txBody>
          <a:bodyPr vert="horz" wrap="none" rtlCol="0">
            <a:spAutoFit/>
          </a:bodyPr>
          <a:lstStyle/>
          <a:p>
            <a:pPr algn="r"/>
            <a:r>
              <a:rPr lang="en-US" sz="1600" b="1" dirty="0"/>
              <a:t>p108a03</a:t>
            </a:r>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8.09 Short Answer Poll – Correct Answer</a:t>
            </a:r>
          </a:p>
        </p:txBody>
      </p:sp>
      <p:sp>
        <p:nvSpPr>
          <p:cNvPr id="3075" name="Rectangle 5"/>
          <p:cNvSpPr>
            <a:spLocks noGrp="1" noChangeArrowheads="1"/>
          </p:cNvSpPr>
          <p:nvPr>
            <p:ph idx="1"/>
          </p:nvPr>
        </p:nvSpPr>
        <p:spPr/>
        <p:txBody>
          <a:bodyPr/>
          <a:lstStyle/>
          <a:p>
            <a:pPr indent="-342900"/>
            <a:r>
              <a:rPr lang="en-US" dirty="0"/>
              <a:t>Submit </a:t>
            </a:r>
            <a:r>
              <a:rPr lang="en-US" b="1" dirty="0"/>
              <a:t>p108a03 and e</a:t>
            </a:r>
            <a:r>
              <a:rPr lang="en-US" dirty="0"/>
              <a:t>xamine the log and output. </a:t>
            </a:r>
          </a:p>
          <a:p>
            <a:pPr indent="-342900"/>
            <a:endParaRPr lang="en-US" sz="1100" dirty="0"/>
          </a:p>
          <a:p>
            <a:pPr indent="-342900"/>
            <a:r>
              <a:rPr lang="en-US" dirty="0"/>
              <a:t>How many input records were read and how many observations were created? </a:t>
            </a:r>
            <a:r>
              <a:rPr lang="en-US" b="1" dirty="0"/>
              <a:t>five read, three created</a:t>
            </a:r>
            <a:endParaRPr lang="en-US" dirty="0"/>
          </a:p>
          <a:p>
            <a:pPr indent="-342900"/>
            <a:r>
              <a:rPr lang="en-US" dirty="0"/>
              <a:t>Does the output look correct? </a:t>
            </a:r>
            <a:r>
              <a:rPr lang="en-US" b="1" dirty="0"/>
              <a:t>no</a:t>
            </a:r>
          </a:p>
          <a:p>
            <a:pPr marL="117475" lvl="1" indent="0">
              <a:buNone/>
            </a:pPr>
            <a:endParaRPr lang="en-US" dirty="0"/>
          </a:p>
          <a:p>
            <a:pPr marL="0" indent="0"/>
            <a:endParaRPr lang="en-US" dirty="0"/>
          </a:p>
        </p:txBody>
      </p:sp>
      <p:sp>
        <p:nvSpPr>
          <p:cNvPr id="5" name="Text Box 4"/>
          <p:cNvSpPr txBox="1">
            <a:spLocks noChangeArrowheads="1"/>
          </p:cNvSpPr>
          <p:nvPr/>
        </p:nvSpPr>
        <p:spPr bwMode="auto">
          <a:xfrm>
            <a:off x="984250" y="4809187"/>
            <a:ext cx="7169150" cy="1379537"/>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b="1" dirty="0">
                <a:solidFill>
                  <a:srgbClr val="000000"/>
                </a:solidFill>
                <a:latin typeface="SAS Monospace" pitchFamily="49" charset="0"/>
              </a:rPr>
              <a:t>        Name               Phone             Mobile</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James Kvarniq        (704) 293-8126    (701) 281-8923</a:t>
            </a:r>
          </a:p>
          <a:p>
            <a:r>
              <a:rPr lang="en-US" sz="1600" b="1" dirty="0">
                <a:solidFill>
                  <a:srgbClr val="000000"/>
                </a:solidFill>
                <a:latin typeface="SAS Monospace" pitchFamily="49" charset="0"/>
              </a:rPr>
              <a:t>  Sandrina Stephano    (919) 871-7830    Cornelia Krahl</a:t>
            </a:r>
          </a:p>
          <a:p>
            <a:r>
              <a:rPr lang="en-US" sz="1600" b="1" dirty="0">
                <a:solidFill>
                  <a:srgbClr val="000000"/>
                </a:solidFill>
                <a:latin typeface="SAS Monospace" pitchFamily="49" charset="0"/>
              </a:rPr>
              <a:t>  Karen Ballinger      (714) 344-4321    Elke Wallstab</a:t>
            </a:r>
          </a:p>
        </p:txBody>
      </p:sp>
      <p:sp>
        <p:nvSpPr>
          <p:cNvPr id="6" name="Rectangle 5"/>
          <p:cNvSpPr>
            <a:spLocks noChangeArrowheads="1"/>
          </p:cNvSpPr>
          <p:nvPr/>
        </p:nvSpPr>
        <p:spPr bwMode="auto">
          <a:xfrm>
            <a:off x="389296" y="2971800"/>
            <a:ext cx="8366760" cy="1579920"/>
          </a:xfrm>
          <a:prstGeom prst="rect">
            <a:avLst/>
          </a:prstGeom>
          <a:solidFill>
            <a:srgbClr val="FFFFFF"/>
          </a:solidFill>
          <a:ln w="38100" algn="ctr">
            <a:solidFill>
              <a:schemeClr val="tx2"/>
            </a:solidFill>
            <a:miter lim="800000"/>
            <a:headEnd type="none" w="med" len="lg"/>
            <a:tailEnd type="none" w="med" len="lg"/>
          </a:ln>
        </p:spPr>
        <p:txBody>
          <a:bodyPr wrap="none" lIns="88900" tIns="50800" rIns="0" bIns="50800">
            <a:spAutoFit/>
          </a:bodyPr>
          <a:lstStyle/>
          <a:p>
            <a:r>
              <a:rPr lang="en-US" sz="1600" b="1" dirty="0">
                <a:solidFill>
                  <a:srgbClr val="0000FF"/>
                </a:solidFill>
                <a:latin typeface="SAS Monospace" pitchFamily="49" charset="0"/>
              </a:rPr>
              <a:t>NOTE: 5 records were read from the infile "S:\workshop\phone2.csv".</a:t>
            </a:r>
          </a:p>
          <a:p>
            <a:r>
              <a:rPr lang="en-US" sz="1600" b="1" dirty="0">
                <a:solidFill>
                  <a:srgbClr val="0000FF"/>
                </a:solidFill>
                <a:latin typeface="SAS Monospace" pitchFamily="49" charset="0"/>
              </a:rPr>
              <a:t>      The minimum record length was 31.</a:t>
            </a:r>
          </a:p>
          <a:p>
            <a:r>
              <a:rPr lang="en-US" sz="1600" b="1" dirty="0">
                <a:solidFill>
                  <a:srgbClr val="0000FF"/>
                </a:solidFill>
                <a:latin typeface="SAS Monospace" pitchFamily="49" charset="0"/>
              </a:rPr>
              <a:t>      The maximum record length was 44.</a:t>
            </a:r>
          </a:p>
          <a:p>
            <a:r>
              <a:rPr lang="en-US" sz="1600" b="1" dirty="0">
                <a:solidFill>
                  <a:srgbClr val="0000FF"/>
                </a:solidFill>
                <a:latin typeface="SAS Monospace" pitchFamily="49" charset="0"/>
              </a:rPr>
              <a:t>NOTE: SAS went to a new line when INPUT statement reached past the</a:t>
            </a:r>
          </a:p>
          <a:p>
            <a:r>
              <a:rPr lang="en-US" sz="1600" b="1" dirty="0">
                <a:solidFill>
                  <a:srgbClr val="0000FF"/>
                </a:solidFill>
                <a:latin typeface="SAS Monospace" pitchFamily="49" charset="0"/>
              </a:rPr>
              <a:t>end of a line.</a:t>
            </a:r>
          </a:p>
          <a:p>
            <a:r>
              <a:rPr lang="en-US" sz="1600" b="1" dirty="0">
                <a:solidFill>
                  <a:srgbClr val="0000FF"/>
                </a:solidFill>
                <a:latin typeface="SAS Monospace" pitchFamily="49" charset="0"/>
              </a:rPr>
              <a:t>NOTE: The data set WORK.CONTACTS has 3 observations and 3 variables.</a:t>
            </a:r>
          </a:p>
        </p:txBody>
      </p:sp>
      <p:sp>
        <p:nvSpPr>
          <p:cNvPr id="7" name="Rectangle 6"/>
          <p:cNvSpPr/>
          <p:nvPr>
            <p:custDataLst>
              <p:tags r:id="rId2"/>
            </p:custDataLst>
          </p:nvPr>
        </p:nvSpPr>
        <p:spPr bwMode="auto">
          <a:xfrm>
            <a:off x="1202096" y="3022600"/>
            <a:ext cx="237744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3"/>
            </p:custDataLst>
          </p:nvPr>
        </p:nvSpPr>
        <p:spPr bwMode="auto">
          <a:xfrm>
            <a:off x="2770546" y="4241800"/>
            <a:ext cx="38608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ounded Rectangle 8"/>
          <p:cNvSpPr/>
          <p:nvPr/>
        </p:nvSpPr>
        <p:spPr bwMode="auto">
          <a:xfrm>
            <a:off x="3813113" y="5568239"/>
            <a:ext cx="3984894" cy="489857"/>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10" name="Rectangle 9"/>
          <p:cNvSpPr/>
          <p:nvPr>
            <p:custDataLst>
              <p:tags r:id="rId4"/>
            </p:custDataLst>
          </p:nvPr>
        </p:nvSpPr>
        <p:spPr bwMode="auto">
          <a:xfrm>
            <a:off x="478196" y="3754120"/>
            <a:ext cx="804672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custDataLst>
              <p:tags r:id="rId5"/>
            </p:custDataLst>
          </p:nvPr>
        </p:nvSpPr>
        <p:spPr bwMode="auto">
          <a:xfrm>
            <a:off x="478196" y="3997960"/>
            <a:ext cx="173736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4596522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dirty="0"/>
              <a:t>DSD Option</a:t>
            </a:r>
          </a:p>
        </p:txBody>
      </p:sp>
      <p:sp>
        <p:nvSpPr>
          <p:cNvPr id="9" name="Slide Number Placeholder 2"/>
          <p:cNvSpPr>
            <a:spLocks noGrp="1"/>
          </p:cNvSpPr>
          <p:nvPr>
            <p:ph type="sldNum" sz="quarter" idx="10"/>
          </p:nvPr>
        </p:nvSpPr>
        <p:spPr/>
        <p:txBody>
          <a:bodyPr/>
          <a:lstStyle/>
          <a:p>
            <a:pPr>
              <a:defRPr/>
            </a:pPr>
            <a:fld id="{2A765B9B-DD34-4277-A4B3-524FDA26B0A0}" type="slidenum">
              <a:rPr lang="en-US"/>
              <a:pPr>
                <a:defRPr/>
              </a:pPr>
              <a:t>106</a:t>
            </a:fld>
            <a:endParaRPr lang="en-US" b="0" dirty="0">
              <a:latin typeface="Times New Roman" pitchFamily="18" charset="0"/>
            </a:endParaRPr>
          </a:p>
        </p:txBody>
      </p:sp>
      <p:sp>
        <p:nvSpPr>
          <p:cNvPr id="103429" name="Rectangle 6"/>
          <p:cNvSpPr>
            <a:spLocks noChangeArrowheads="1"/>
          </p:cNvSpPr>
          <p:nvPr/>
        </p:nvSpPr>
        <p:spPr bwMode="auto">
          <a:xfrm>
            <a:off x="685800" y="1071563"/>
            <a:ext cx="7848600"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tabLst>
                <a:tab pos="574675" algn="l"/>
              </a:tabLst>
            </a:pPr>
            <a:r>
              <a:rPr lang="en-US" dirty="0"/>
              <a:t>Use the DSD option to correctly read </a:t>
            </a:r>
            <a:r>
              <a:rPr lang="en-US" b="1" dirty="0"/>
              <a:t>phone2.csv</a:t>
            </a:r>
            <a:r>
              <a:rPr lang="en-US" dirty="0"/>
              <a:t>.</a:t>
            </a:r>
          </a:p>
          <a:p>
            <a:pPr>
              <a:tabLst>
                <a:tab pos="574675" algn="l"/>
              </a:tabLst>
            </a:pPr>
            <a:endParaRPr lang="en-US" dirty="0"/>
          </a:p>
          <a:p>
            <a:pPr>
              <a:tabLst>
                <a:tab pos="574675" algn="l"/>
              </a:tabLst>
            </a:pPr>
            <a:endParaRPr lang="en-US" dirty="0"/>
          </a:p>
          <a:p>
            <a:pPr>
              <a:tabLst>
                <a:tab pos="574675" algn="l"/>
              </a:tabLst>
            </a:pPr>
            <a:endParaRPr lang="en-US" dirty="0"/>
          </a:p>
          <a:p>
            <a:pPr>
              <a:tabLst>
                <a:tab pos="574675" algn="l"/>
              </a:tabLst>
            </a:pPr>
            <a:endParaRPr lang="en-US" dirty="0"/>
          </a:p>
          <a:p>
            <a:pPr>
              <a:tabLst>
                <a:tab pos="574675" algn="l"/>
              </a:tabLst>
            </a:pPr>
            <a:endParaRPr lang="en-US" dirty="0"/>
          </a:p>
          <a:p>
            <a:endParaRPr lang="en-US" dirty="0"/>
          </a:p>
          <a:p>
            <a:endParaRPr lang="en-US" dirty="0"/>
          </a:p>
          <a:p>
            <a:r>
              <a:rPr lang="en-US" dirty="0"/>
              <a:t>The DSD option does the following:</a:t>
            </a:r>
          </a:p>
          <a:p>
            <a:pPr marL="460375" lvl="1" indent="-342900" fontAlgn="base">
              <a:spcBef>
                <a:spcPts val="25"/>
              </a:spcBef>
              <a:spcAft>
                <a:spcPct val="17000"/>
              </a:spcAft>
              <a:buClr>
                <a:srgbClr val="0053C3"/>
              </a:buClr>
              <a:buSzPct val="70000"/>
              <a:buFont typeface="Wingdings" panose="05000000000000000000" pitchFamily="2" charset="2"/>
              <a:buChar char=""/>
            </a:pPr>
            <a:r>
              <a:rPr lang="en-US" dirty="0">
                <a:solidFill>
                  <a:srgbClr val="000000"/>
                </a:solidFill>
                <a:latin typeface="+mn-lt"/>
                <a:ea typeface="MS PGothic" pitchFamily="34" charset="-128"/>
              </a:rPr>
              <a:t>sets the default delimiter to a comma</a:t>
            </a:r>
          </a:p>
          <a:p>
            <a:pPr marL="460375" lvl="1" indent="-342900" fontAlgn="base">
              <a:spcBef>
                <a:spcPts val="25"/>
              </a:spcBef>
              <a:spcAft>
                <a:spcPct val="17000"/>
              </a:spcAft>
              <a:buClr>
                <a:srgbClr val="0053C3"/>
              </a:buClr>
              <a:buSzPct val="70000"/>
              <a:buFont typeface="Wingdings" panose="05000000000000000000" pitchFamily="2" charset="2"/>
              <a:buChar char=""/>
            </a:pPr>
            <a:r>
              <a:rPr lang="en-US" dirty="0">
                <a:solidFill>
                  <a:srgbClr val="000000"/>
                </a:solidFill>
                <a:latin typeface="+mn-lt"/>
                <a:ea typeface="MS PGothic" pitchFamily="34" charset="-128"/>
              </a:rPr>
              <a:t>treats consecutive delimiters as missing values</a:t>
            </a:r>
          </a:p>
          <a:p>
            <a:pPr marL="460375" lvl="1" indent="-342900" fontAlgn="base">
              <a:spcBef>
                <a:spcPts val="25"/>
              </a:spcBef>
              <a:spcAft>
                <a:spcPct val="17000"/>
              </a:spcAft>
              <a:buClr>
                <a:srgbClr val="0053C3"/>
              </a:buClr>
              <a:buSzPct val="70000"/>
              <a:buFont typeface="Wingdings" panose="05000000000000000000" pitchFamily="2" charset="2"/>
              <a:buChar char=""/>
            </a:pPr>
            <a:r>
              <a:rPr lang="en-US" dirty="0">
                <a:solidFill>
                  <a:srgbClr val="000000"/>
                </a:solidFill>
                <a:latin typeface="+mn-lt"/>
                <a:ea typeface="MS PGothic" pitchFamily="34" charset="-128"/>
              </a:rPr>
              <a:t>enables SAS to read values with embedded delimiters if the value is enclosed in quotation marks</a:t>
            </a:r>
            <a:endParaRPr lang="en-US" dirty="0"/>
          </a:p>
          <a:p>
            <a:pPr>
              <a:tabLst>
                <a:tab pos="574675" algn="l"/>
              </a:tabLst>
            </a:pPr>
            <a:endParaRPr lang="en-US" dirty="0"/>
          </a:p>
          <a:p>
            <a:pPr>
              <a:tabLst>
                <a:tab pos="574675" algn="l"/>
              </a:tabLst>
            </a:pPr>
            <a:endParaRPr lang="en-US" dirty="0"/>
          </a:p>
          <a:p>
            <a:pPr>
              <a:tabLst>
                <a:tab pos="574675" algn="l"/>
              </a:tabLst>
            </a:pPr>
            <a:endParaRPr lang="en-US" dirty="0"/>
          </a:p>
          <a:p>
            <a:pPr>
              <a:tabLst>
                <a:tab pos="574675" algn="l"/>
              </a:tabLst>
            </a:pPr>
            <a:endParaRPr lang="en-US" dirty="0"/>
          </a:p>
          <a:p>
            <a:pPr>
              <a:tabLst>
                <a:tab pos="574675" algn="l"/>
              </a:tabLst>
            </a:pPr>
            <a:endParaRPr lang="en-US" dirty="0"/>
          </a:p>
        </p:txBody>
      </p:sp>
      <p:sp>
        <p:nvSpPr>
          <p:cNvPr id="103431" name="Rectangle 9"/>
          <p:cNvSpPr>
            <a:spLocks noChangeArrowheads="1"/>
          </p:cNvSpPr>
          <p:nvPr/>
        </p:nvSpPr>
        <p:spPr bwMode="auto">
          <a:xfrm>
            <a:off x="693738" y="1571125"/>
            <a:ext cx="7772400" cy="1672253"/>
          </a:xfrm>
          <a:prstGeom prst="rect">
            <a:avLst/>
          </a:prstGeom>
          <a:solidFill>
            <a:srgbClr val="FFFFFF"/>
          </a:solidFill>
          <a:ln w="38100" algn="ctr">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work.contacts;</a:t>
            </a:r>
          </a:p>
          <a:p>
            <a:pPr>
              <a:lnSpc>
                <a:spcPct val="85000"/>
              </a:lnSpc>
            </a:pPr>
            <a:r>
              <a:rPr lang="en-US" b="1" dirty="0">
                <a:latin typeface="Courier New" pitchFamily="49" charset="0"/>
              </a:rPr>
              <a:t>   length Name $ 20 Phone Mobile $ 14;</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"&amp;path\phone2.csv" dsd;</a:t>
            </a:r>
          </a:p>
          <a:p>
            <a:pPr>
              <a:lnSpc>
                <a:spcPct val="85000"/>
              </a:lnSpc>
            </a:pPr>
            <a:r>
              <a:rPr lang="en-US" b="1" dirty="0">
                <a:latin typeface="Courier New" pitchFamily="49" charset="0"/>
              </a:rPr>
              <a:t>   input Name $ Phone $ Mobile $;</a:t>
            </a:r>
          </a:p>
          <a:p>
            <a:pPr>
              <a:lnSpc>
                <a:spcPct val="85000"/>
              </a:lnSpc>
            </a:pPr>
            <a:r>
              <a:rPr lang="en-US" b="1" dirty="0">
                <a:latin typeface="Courier New" pitchFamily="49" charset="0"/>
              </a:rPr>
              <a:t>run;</a:t>
            </a:r>
          </a:p>
        </p:txBody>
      </p:sp>
      <p:sp>
        <p:nvSpPr>
          <p:cNvPr id="103432" name="Rectangle 10"/>
          <p:cNvSpPr>
            <a:spLocks noChangeArrowheads="1"/>
          </p:cNvSpPr>
          <p:nvPr>
            <p:custDataLst>
              <p:tags r:id="rId1"/>
            </p:custDataLst>
          </p:nvPr>
        </p:nvSpPr>
        <p:spPr bwMode="auto">
          <a:xfrm>
            <a:off x="6044102" y="2223587"/>
            <a:ext cx="631825" cy="3238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03433" name="Text Box 11"/>
          <p:cNvSpPr txBox="1">
            <a:spLocks noChangeArrowheads="1"/>
          </p:cNvSpPr>
          <p:nvPr/>
        </p:nvSpPr>
        <p:spPr bwMode="auto">
          <a:xfrm>
            <a:off x="7935780"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p108d09</a:t>
            </a:r>
          </a:p>
        </p:txBody>
      </p:sp>
      <p:sp>
        <p:nvSpPr>
          <p:cNvPr id="2" name="TextBox 1"/>
          <p:cNvSpPr txBox="1"/>
          <p:nvPr>
            <p:custDataLst>
              <p:tags r:id="rId2"/>
            </p:custDataLst>
          </p:nvPr>
        </p:nvSpPr>
        <p:spPr>
          <a:xfrm>
            <a:off x="3389398" y="2999721"/>
            <a:ext cx="4459554"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INFILE</a:t>
            </a:r>
            <a:r>
              <a:rPr lang="en-US" sz="2000" dirty="0">
                <a:solidFill>
                  <a:srgbClr val="000000"/>
                </a:solidFill>
              </a:rPr>
              <a:t> </a:t>
            </a:r>
            <a:r>
              <a:rPr lang="en-US" sz="2000" b="1" dirty="0">
                <a:solidFill>
                  <a:srgbClr val="000000"/>
                </a:solidFill>
              </a:rPr>
              <a:t>"</a:t>
            </a:r>
            <a:r>
              <a:rPr lang="en-US" sz="2000" i="1" dirty="0">
                <a:solidFill>
                  <a:srgbClr val="000000"/>
                </a:solidFill>
              </a:rPr>
              <a:t>raw-data-file</a:t>
            </a:r>
            <a:r>
              <a:rPr lang="en-US" sz="2000" b="1" dirty="0">
                <a:solidFill>
                  <a:srgbClr val="000000"/>
                </a:solidFill>
              </a:rPr>
              <a:t>"</a:t>
            </a:r>
            <a:r>
              <a:rPr lang="en-US" sz="2000" dirty="0">
                <a:solidFill>
                  <a:srgbClr val="000000"/>
                </a:solidFill>
              </a:rPr>
              <a:t> &lt;</a:t>
            </a:r>
            <a:r>
              <a:rPr lang="en-US" sz="2000" b="1" dirty="0">
                <a:solidFill>
                  <a:srgbClr val="000000"/>
                </a:solidFill>
              </a:rPr>
              <a:t>DLM=</a:t>
            </a:r>
            <a:r>
              <a:rPr lang="en-US" sz="2000" dirty="0">
                <a:solidFill>
                  <a:srgbClr val="000000"/>
                </a:solidFill>
              </a:rPr>
              <a:t>&gt; </a:t>
            </a:r>
            <a:r>
              <a:rPr lang="en-US" sz="2000" b="1" dirty="0">
                <a:solidFill>
                  <a:srgbClr val="000000"/>
                </a:solidFill>
              </a:rPr>
              <a:t>DSD</a:t>
            </a:r>
            <a:r>
              <a:rPr lang="en-US" sz="2000" dirty="0">
                <a:solidFill>
                  <a:srgbClr val="000000"/>
                </a:solidFill>
              </a:rPr>
              <a:t>;</a:t>
            </a:r>
          </a:p>
        </p:txBody>
      </p:sp>
    </p:spTree>
    <p:extLst>
      <p:ext uri="{BB962C8B-B14F-4D97-AF65-F5344CB8AC3E}">
        <p14:creationId xmlns:p14="http://schemas.microsoft.com/office/powerpoint/2010/main" val="578678541"/>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Viewing the Output</a:t>
            </a:r>
          </a:p>
        </p:txBody>
      </p:sp>
      <p:sp>
        <p:nvSpPr>
          <p:cNvPr id="104451" name="Rectangle 3"/>
          <p:cNvSpPr>
            <a:spLocks noGrp="1" noChangeArrowheads="1"/>
          </p:cNvSpPr>
          <p:nvPr>
            <p:ph idx="1"/>
          </p:nvPr>
        </p:nvSpPr>
        <p:spPr>
          <a:xfrm>
            <a:off x="685800" y="1071563"/>
            <a:ext cx="7848600" cy="3603325"/>
          </a:xfrm>
        </p:spPr>
        <p:txBody>
          <a:bodyPr/>
          <a:lstStyle/>
          <a:p>
            <a:pPr marL="0" indent="0" eaLnBrk="1" hangingPunct="1"/>
            <a:r>
              <a:rPr lang="en-US" dirty="0"/>
              <a:t>Adding the DSD option gives the correct results.</a:t>
            </a:r>
          </a:p>
          <a:p>
            <a:pPr marL="0" indent="0" eaLnBrk="1" hangingPunct="1"/>
            <a:r>
              <a:rPr lang="en-US" dirty="0"/>
              <a:t>PROC PRINT Output</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sz="1000" dirty="0"/>
          </a:p>
          <a:p>
            <a:pPr marL="0" indent="0" eaLnBrk="1" hangingPunct="1">
              <a:spcBef>
                <a:spcPct val="60000"/>
              </a:spcBef>
            </a:pPr>
            <a:r>
              <a:rPr lang="en-US" dirty="0"/>
              <a:t>Partial SAS Log</a:t>
            </a:r>
          </a:p>
        </p:txBody>
      </p:sp>
      <p:sp>
        <p:nvSpPr>
          <p:cNvPr id="7" name="Slide Number Placeholder 3"/>
          <p:cNvSpPr>
            <a:spLocks noGrp="1"/>
          </p:cNvSpPr>
          <p:nvPr>
            <p:ph type="sldNum" sz="quarter" idx="10"/>
          </p:nvPr>
        </p:nvSpPr>
        <p:spPr/>
        <p:txBody>
          <a:bodyPr/>
          <a:lstStyle/>
          <a:p>
            <a:pPr>
              <a:defRPr/>
            </a:pPr>
            <a:fld id="{7D90A13E-7A2B-4EDC-90F5-30EA610B5B52}" type="slidenum">
              <a:rPr lang="en-US"/>
              <a:pPr>
                <a:defRPr/>
              </a:pPr>
              <a:t>107</a:t>
            </a:fld>
            <a:endParaRPr lang="en-US" b="0" dirty="0">
              <a:latin typeface="Times New Roman" pitchFamily="18" charset="0"/>
            </a:endParaRPr>
          </a:p>
        </p:txBody>
      </p:sp>
      <p:sp>
        <p:nvSpPr>
          <p:cNvPr id="104453" name="Text Box 4"/>
          <p:cNvSpPr txBox="1">
            <a:spLocks noChangeArrowheads="1"/>
          </p:cNvSpPr>
          <p:nvPr/>
        </p:nvSpPr>
        <p:spPr bwMode="auto">
          <a:xfrm>
            <a:off x="685800" y="1930400"/>
            <a:ext cx="7280275" cy="187960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nn-NO" sz="1600" b="1" dirty="0">
                <a:solidFill>
                  <a:srgbClr val="000000"/>
                </a:solidFill>
                <a:latin typeface="SAS Monospace" pitchFamily="49" charset="0"/>
              </a:rPr>
              <a:t>         Name               Phone             Mobile</a:t>
            </a:r>
          </a:p>
          <a:p>
            <a:endParaRPr lang="nn-NO" sz="1600" b="1" dirty="0">
              <a:solidFill>
                <a:srgbClr val="000000"/>
              </a:solidFill>
              <a:latin typeface="SAS Monospace" pitchFamily="49" charset="0"/>
            </a:endParaRPr>
          </a:p>
          <a:p>
            <a:r>
              <a:rPr lang="nn-NO" sz="1600" b="1" dirty="0">
                <a:solidFill>
                  <a:srgbClr val="000000"/>
                </a:solidFill>
                <a:latin typeface="SAS Monospace" pitchFamily="49" charset="0"/>
              </a:rPr>
              <a:t>   James Kvarniq        (704) 293-8126    (701) 281-8923</a:t>
            </a:r>
          </a:p>
          <a:p>
            <a:r>
              <a:rPr lang="nn-NO" sz="1600" b="1" dirty="0">
                <a:solidFill>
                  <a:srgbClr val="000000"/>
                </a:solidFill>
                <a:latin typeface="SAS Monospace" pitchFamily="49" charset="0"/>
              </a:rPr>
              <a:t>   Sandrina Stephano                      (919) 271-4592</a:t>
            </a:r>
          </a:p>
          <a:p>
            <a:r>
              <a:rPr lang="nn-NO" sz="1600" b="1" dirty="0">
                <a:solidFill>
                  <a:srgbClr val="000000"/>
                </a:solidFill>
                <a:latin typeface="SAS Monospace" pitchFamily="49" charset="0"/>
              </a:rPr>
              <a:t>   Cornelia Krahl       (212) 891-3241    (212) 233-5413</a:t>
            </a:r>
          </a:p>
          <a:p>
            <a:r>
              <a:rPr lang="nn-NO" sz="1600" b="1" dirty="0">
                <a:solidFill>
                  <a:srgbClr val="000000"/>
                </a:solidFill>
                <a:latin typeface="SAS Monospace" pitchFamily="49" charset="0"/>
              </a:rPr>
              <a:t>   Karen Ballinger                        (714) 644-9090</a:t>
            </a:r>
          </a:p>
          <a:p>
            <a:r>
              <a:rPr lang="nn-NO" sz="1600" b="1" dirty="0">
                <a:solidFill>
                  <a:srgbClr val="000000"/>
                </a:solidFill>
                <a:latin typeface="SAS Monospace" pitchFamily="49" charset="0"/>
              </a:rPr>
              <a:t>   Elke Wallstab        (910) 763-5561    (910) 545-3421</a:t>
            </a:r>
          </a:p>
        </p:txBody>
      </p:sp>
      <p:sp>
        <p:nvSpPr>
          <p:cNvPr id="104454" name="Rectangle 6"/>
          <p:cNvSpPr>
            <a:spLocks noChangeArrowheads="1"/>
          </p:cNvSpPr>
          <p:nvPr/>
        </p:nvSpPr>
        <p:spPr bwMode="auto">
          <a:xfrm>
            <a:off x="685800" y="4495800"/>
            <a:ext cx="8266235" cy="1333698"/>
          </a:xfrm>
          <a:prstGeom prst="rect">
            <a:avLst/>
          </a:prstGeom>
          <a:solidFill>
            <a:srgbClr val="FFFFFF"/>
          </a:solidFill>
          <a:ln w="38100" algn="ctr">
            <a:solidFill>
              <a:schemeClr val="tx2"/>
            </a:solidFill>
            <a:miter lim="800000"/>
            <a:headEnd type="none" w="med" len="lg"/>
            <a:tailEnd type="none" w="med" len="lg"/>
          </a:ln>
        </p:spPr>
        <p:txBody>
          <a:bodyPr wrap="square" lIns="88900" tIns="50800" rIns="88900" bIns="50800">
            <a:spAutoFit/>
          </a:bodyPr>
          <a:lstStyle/>
          <a:p>
            <a:r>
              <a:rPr lang="en-US" sz="1600" b="1" dirty="0">
                <a:solidFill>
                  <a:srgbClr val="0000FF"/>
                </a:solidFill>
                <a:latin typeface="SAS Monospace" pitchFamily="49" charset="0"/>
              </a:rPr>
              <a:t>NOTE: 5 records were read from the infile "S:\workshop\phone2.csv".</a:t>
            </a:r>
          </a:p>
          <a:p>
            <a:r>
              <a:rPr lang="en-US" sz="1600" b="1" dirty="0">
                <a:solidFill>
                  <a:srgbClr val="0000FF"/>
                </a:solidFill>
                <a:latin typeface="SAS Monospace" pitchFamily="49" charset="0"/>
              </a:rPr>
              <a:t>      The minimum record length was 31.</a:t>
            </a:r>
          </a:p>
          <a:p>
            <a:r>
              <a:rPr lang="en-US" sz="1600" b="1" dirty="0">
                <a:solidFill>
                  <a:srgbClr val="0000FF"/>
                </a:solidFill>
                <a:latin typeface="SAS Monospace" pitchFamily="49" charset="0"/>
              </a:rPr>
              <a:t>      The maximum record length was 44.</a:t>
            </a:r>
          </a:p>
          <a:p>
            <a:r>
              <a:rPr lang="en-US" sz="1600" b="1" dirty="0">
                <a:solidFill>
                  <a:srgbClr val="0000FF"/>
                </a:solidFill>
                <a:latin typeface="SAS Monospace" pitchFamily="49" charset="0"/>
              </a:rPr>
              <a:t>NOTE: The data set WORK.CONTACTS has 5 observations and 3 variables.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descr="I:\People_Generic\person_why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314" y="3243781"/>
            <a:ext cx="2699907" cy="26377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Orion Star programmers discovered that some files have observations with missing data at the end of the record. </a:t>
            </a:r>
            <a:r>
              <a:rPr lang="en-US"/>
              <a:t>As a result, </a:t>
            </a:r>
            <a:r>
              <a:rPr lang="en-US" dirty="0"/>
              <a:t>there are fewer fields in the record than specified in the INPUT statement.</a:t>
            </a:r>
          </a:p>
        </p:txBody>
      </p:sp>
      <p:pic>
        <p:nvPicPr>
          <p:cNvPr id="4101" name="Picture 5" descr="I:\Computers\computer_blue_small_trans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490" y="2765356"/>
            <a:ext cx="2795997" cy="284392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Data\rawdat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2515" y="3069008"/>
            <a:ext cx="1689433" cy="15825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bwMode="auto">
          <a:xfrm>
            <a:off x="3801336" y="3189124"/>
            <a:ext cx="324820" cy="147591"/>
          </a:xfrm>
          <a:prstGeom prst="rect">
            <a:avLst/>
          </a:prstGeom>
          <a:solidFill>
            <a:schemeClr val="bg2">
              <a:lumMod val="60000"/>
              <a:lumOff val="40000"/>
            </a:schemeClr>
          </a:solidFill>
          <a:ln w="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nvSpPr>
        <p:spPr bwMode="auto">
          <a:xfrm>
            <a:off x="3801336" y="4103899"/>
            <a:ext cx="324820" cy="147591"/>
          </a:xfrm>
          <a:prstGeom prst="rect">
            <a:avLst/>
          </a:prstGeom>
          <a:solidFill>
            <a:schemeClr val="bg2">
              <a:lumMod val="60000"/>
              <a:lumOff val="40000"/>
            </a:schemeClr>
          </a:solidFill>
          <a:ln w="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nvSpPr>
        <p:spPr bwMode="auto">
          <a:xfrm>
            <a:off x="3801336" y="3580466"/>
            <a:ext cx="324820" cy="147591"/>
          </a:xfrm>
          <a:prstGeom prst="rect">
            <a:avLst/>
          </a:prstGeom>
          <a:solidFill>
            <a:schemeClr val="bg2">
              <a:lumMod val="60000"/>
              <a:lumOff val="40000"/>
            </a:schemeClr>
          </a:solidFill>
          <a:ln w="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78358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Objectives</a:t>
            </a:r>
          </a:p>
        </p:txBody>
      </p:sp>
      <p:sp>
        <p:nvSpPr>
          <p:cNvPr id="17411" name="Rectangle 3"/>
          <p:cNvSpPr>
            <a:spLocks noGrp="1" noChangeArrowheads="1"/>
          </p:cNvSpPr>
          <p:nvPr>
            <p:ph idx="1"/>
          </p:nvPr>
        </p:nvSpPr>
        <p:spPr/>
        <p:txBody>
          <a:bodyPr/>
          <a:lstStyle/>
          <a:p>
            <a:pPr lvl="1"/>
            <a:r>
              <a:rPr lang="en-US" dirty="0"/>
              <a:t>Use list input to create a SAS data set from a delimited raw data file.</a:t>
            </a:r>
          </a:p>
          <a:p>
            <a:pPr lvl="1"/>
            <a:r>
              <a:rPr lang="en-US" dirty="0"/>
              <a:t>Examine the compilation and execution phases </a:t>
            </a:r>
            <a:br>
              <a:rPr lang="en-US" dirty="0"/>
            </a:br>
            <a:r>
              <a:rPr lang="en-US" dirty="0"/>
              <a:t>of the DATA step when you read a raw data file.</a:t>
            </a:r>
          </a:p>
          <a:p>
            <a:pPr lvl="1"/>
            <a:r>
              <a:rPr lang="en-US" dirty="0"/>
              <a:t>Explicitly define the length of a variable.</a:t>
            </a:r>
          </a:p>
          <a:p>
            <a:pPr lvl="1"/>
            <a:r>
              <a:rPr lang="en-US" dirty="0"/>
              <a:t>Examine behavior when a data error is encountered.</a:t>
            </a:r>
          </a:p>
        </p:txBody>
      </p:sp>
      <p:sp>
        <p:nvSpPr>
          <p:cNvPr id="4" name="Slide Number Placeholder 3"/>
          <p:cNvSpPr>
            <a:spLocks noGrp="1"/>
          </p:cNvSpPr>
          <p:nvPr>
            <p:ph type="sldNum" sz="quarter" idx="10"/>
          </p:nvPr>
        </p:nvSpPr>
        <p:spPr/>
        <p:txBody>
          <a:bodyPr/>
          <a:lstStyle/>
          <a:p>
            <a:fld id="{194BB396-96B0-4271-A3CA-3B607A7477A4}" type="slidenum">
              <a:rPr lang="en-US" smtClean="0"/>
              <a:pPr/>
              <a:t>11</a:t>
            </a:fld>
            <a:endParaRPr lang="en-US" dirty="0"/>
          </a:p>
        </p:txBody>
      </p:sp>
    </p:spTree>
    <p:extLst>
      <p:ext uri="{BB962C8B-B14F-4D97-AF65-F5344CB8AC3E}">
        <p14:creationId xmlns:p14="http://schemas.microsoft.com/office/powerpoint/2010/main" val="13402045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Missing Values at the End of a Record</a:t>
            </a:r>
          </a:p>
        </p:txBody>
      </p:sp>
      <p:sp>
        <p:nvSpPr>
          <p:cNvPr id="106499" name="Rectangle 3"/>
          <p:cNvSpPr>
            <a:spLocks noGrp="1" noChangeArrowheads="1"/>
          </p:cNvSpPr>
          <p:nvPr>
            <p:ph idx="1"/>
          </p:nvPr>
        </p:nvSpPr>
        <p:spPr>
          <a:xfrm>
            <a:off x="685800" y="1074738"/>
            <a:ext cx="7848600" cy="4792662"/>
          </a:xfrm>
        </p:spPr>
        <p:txBody>
          <a:bodyPr/>
          <a:lstStyle/>
          <a:p>
            <a:r>
              <a:rPr lang="en-US" dirty="0"/>
              <a:t>The raw data file </a:t>
            </a:r>
            <a:r>
              <a:rPr lang="en-US" b="1" dirty="0"/>
              <a:t>phone.csv </a:t>
            </a:r>
            <a:r>
              <a:rPr lang="en-US" dirty="0"/>
              <a:t>contains missing values </a:t>
            </a:r>
            <a:br>
              <a:rPr lang="en-US" dirty="0"/>
            </a:br>
            <a:r>
              <a:rPr lang="en-US" dirty="0"/>
              <a:t>at the end of some records.</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DSD option is not appropriate because the missing data is not marked by consecutive delimiters.</a:t>
            </a:r>
          </a:p>
        </p:txBody>
      </p:sp>
      <p:sp>
        <p:nvSpPr>
          <p:cNvPr id="35" name="Slide Number Placeholder 3"/>
          <p:cNvSpPr>
            <a:spLocks noGrp="1"/>
          </p:cNvSpPr>
          <p:nvPr>
            <p:ph type="sldNum" sz="quarter" idx="10"/>
          </p:nvPr>
        </p:nvSpPr>
        <p:spPr/>
        <p:txBody>
          <a:bodyPr/>
          <a:lstStyle/>
          <a:p>
            <a:fld id="{D3520862-99FA-4407-A3EE-7F82C1259B3E}" type="slidenum">
              <a:rPr lang="en-US" smtClean="0"/>
              <a:pPr/>
              <a:t>110</a:t>
            </a:fld>
            <a:endParaRPr lang="en-US" dirty="0"/>
          </a:p>
        </p:txBody>
      </p:sp>
      <p:graphicFrame>
        <p:nvGraphicFramePr>
          <p:cNvPr id="1002576" name="Group 80"/>
          <p:cNvGraphicFramePr>
            <a:graphicFrameLocks noGrp="1"/>
          </p:cNvGraphicFramePr>
          <p:nvPr>
            <p:extLst>
              <p:ext uri="{D42A27DB-BD31-4B8C-83A1-F6EECF244321}">
                <p14:modId xmlns:p14="http://schemas.microsoft.com/office/powerpoint/2010/main" val="2678726315"/>
              </p:ext>
            </p:extLst>
          </p:nvPr>
        </p:nvGraphicFramePr>
        <p:xfrm>
          <a:off x="711612" y="1828800"/>
          <a:ext cx="7620000" cy="2829069"/>
        </p:xfrm>
        <a:graphic>
          <a:graphicData uri="http://schemas.openxmlformats.org/drawingml/2006/table">
            <a:tbl>
              <a:tblPr/>
              <a:tblGrid>
                <a:gridCol w="7620000">
                  <a:extLst>
                    <a:ext uri="{9D8B030D-6E8A-4147-A177-3AD203B41FA5}">
                      <a16:colId xmlns:a16="http://schemas.microsoft.com/office/drawing/2014/main" val="20000"/>
                    </a:ext>
                  </a:extLst>
                </a:gridCol>
              </a:tblGrid>
              <a:tr h="42668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a:rPr>
                        <a:t>phone.csv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27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1    1    2    2    3    3    4    4</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27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176769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James Kvarniq,(704) 293-8126,(701) 281-8923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Lucida Sans Typewriter" pitchFamily="49" charset="0"/>
                        </a:rPr>
                        <a:t>Sandrina Stephano,(</a:t>
                      </a:r>
                      <a:r>
                        <a:rPr kumimoji="0" lang="en-US" sz="2000" b="0" i="0" u="none" strike="noStrike" cap="none" normalizeH="0" baseline="0" dirty="0">
                          <a:ln>
                            <a:noFill/>
                          </a:ln>
                          <a:solidFill>
                            <a:srgbClr val="000000"/>
                          </a:solidFill>
                          <a:effectLst/>
                          <a:latin typeface="Lucida Sans Typewriter" pitchFamily="49" charset="0"/>
                        </a:rPr>
                        <a:t>919) 871-7830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Cornelia Krahl,(212) 891-3241,(212) 233-5413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Karen Ballinger,(714) 344-4321</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Lucida Sans Typewriter" pitchFamily="49" charset="0"/>
                        </a:rPr>
                        <a:t>Elke Wallstab,(</a:t>
                      </a:r>
                      <a:r>
                        <a:rPr kumimoji="0" lang="en-US" sz="2000" b="0" i="0" u="none" strike="noStrike" cap="none" normalizeH="0" baseline="0" dirty="0">
                          <a:ln>
                            <a:noFill/>
                          </a:ln>
                          <a:solidFill>
                            <a:srgbClr val="000000"/>
                          </a:solidFill>
                          <a:effectLst/>
                          <a:latin typeface="Lucida Sans Typewriter" pitchFamily="49" charset="0"/>
                        </a:rPr>
                        <a:t>910) 763-5561,(910) 545-3421</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
        <p:nvSpPr>
          <p:cNvPr id="106511" name="Oval 56"/>
          <p:cNvSpPr>
            <a:spLocks noChangeArrowheads="1"/>
          </p:cNvSpPr>
          <p:nvPr/>
        </p:nvSpPr>
        <p:spPr bwMode="auto">
          <a:xfrm>
            <a:off x="5872574" y="3243262"/>
            <a:ext cx="1773238" cy="304800"/>
          </a:xfrm>
          <a:prstGeom prst="ellipse">
            <a:avLst/>
          </a:prstGeom>
          <a:noFill/>
          <a:ln w="38100" algn="ctr">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106512" name="Oval 57"/>
          <p:cNvSpPr>
            <a:spLocks noChangeArrowheads="1"/>
          </p:cNvSpPr>
          <p:nvPr/>
        </p:nvSpPr>
        <p:spPr bwMode="auto">
          <a:xfrm>
            <a:off x="5512212" y="3990975"/>
            <a:ext cx="1773237" cy="304800"/>
          </a:xfrm>
          <a:prstGeom prst="ellipse">
            <a:avLst/>
          </a:prstGeom>
          <a:noFill/>
          <a:ln w="38100" algn="ctr">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106514" name="Line 60"/>
          <p:cNvSpPr>
            <a:spLocks noChangeShapeType="1"/>
          </p:cNvSpPr>
          <p:nvPr/>
        </p:nvSpPr>
        <p:spPr bwMode="auto">
          <a:xfrm>
            <a:off x="5512211" y="2693227"/>
            <a:ext cx="202789" cy="134537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2" name="Line Callout 1 1"/>
          <p:cNvSpPr/>
          <p:nvPr/>
        </p:nvSpPr>
        <p:spPr bwMode="auto">
          <a:xfrm>
            <a:off x="4398082" y="2205914"/>
            <a:ext cx="2158409" cy="487313"/>
          </a:xfrm>
          <a:prstGeom prst="borderCallout1">
            <a:avLst>
              <a:gd name="adj1" fmla="val 97297"/>
              <a:gd name="adj2" fmla="val 63836"/>
              <a:gd name="adj3" fmla="val 214139"/>
              <a:gd name="adj4" fmla="val 79245"/>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 missing values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MISSOVER Option</a:t>
            </a:r>
          </a:p>
        </p:txBody>
      </p:sp>
      <p:sp>
        <p:nvSpPr>
          <p:cNvPr id="7" name="Rectangle 3"/>
          <p:cNvSpPr>
            <a:spLocks noGrp="1" noChangeArrowheads="1"/>
          </p:cNvSpPr>
          <p:nvPr>
            <p:ph idx="1"/>
          </p:nvPr>
        </p:nvSpPr>
        <p:spPr>
          <a:xfrm>
            <a:off x="685800" y="1078992"/>
            <a:ext cx="7848600" cy="4864608"/>
          </a:xfrm>
        </p:spPr>
        <p:txBody>
          <a:bodyPr/>
          <a:lstStyle/>
          <a:p>
            <a:pPr marL="0" indent="0" eaLnBrk="1" hangingPunct="1"/>
            <a:r>
              <a:rPr lang="en-US" dirty="0"/>
              <a:t>The </a:t>
            </a:r>
            <a:r>
              <a:rPr lang="en-US" i="1" dirty="0"/>
              <a:t>MISSOVER option </a:t>
            </a:r>
            <a:r>
              <a:rPr lang="en-US" dirty="0"/>
              <a:t>prevents SAS from loading a </a:t>
            </a:r>
            <a:br>
              <a:rPr lang="en-US" dirty="0"/>
            </a:br>
            <a:r>
              <a:rPr lang="en-US" dirty="0"/>
              <a:t>new record when the end of the current record is reached.</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sz="1100" dirty="0"/>
          </a:p>
          <a:p>
            <a:pPr marL="0" indent="0" eaLnBrk="1" hangingPunct="1"/>
            <a:r>
              <a:rPr lang="en-US" dirty="0"/>
              <a:t>If SAS reaches the end of a record without finding values for all fields, variables without values are set to missing.</a:t>
            </a:r>
          </a:p>
        </p:txBody>
      </p:sp>
      <p:sp>
        <p:nvSpPr>
          <p:cNvPr id="4" name="Rectangle 6"/>
          <p:cNvSpPr>
            <a:spLocks noChangeArrowheads="1"/>
          </p:cNvSpPr>
          <p:nvPr/>
        </p:nvSpPr>
        <p:spPr bwMode="auto">
          <a:xfrm>
            <a:off x="379221" y="1955800"/>
            <a:ext cx="8366760" cy="2614049"/>
          </a:xfrm>
          <a:prstGeom prst="rect">
            <a:avLst/>
          </a:prstGeom>
          <a:solidFill>
            <a:srgbClr val="FFFFFF"/>
          </a:solidFill>
          <a:ln w="38100" algn="ctr">
            <a:solidFill>
              <a:schemeClr val="tx2"/>
            </a:solidFill>
            <a:miter lim="800000"/>
            <a:headEnd type="none" w="med" len="lg"/>
            <a:tailEnd type="none" w="med" len="lg"/>
          </a:ln>
        </p:spPr>
        <p:txBody>
          <a:bodyPr wrap="none" tIns="50800" rIns="0" bIns="50800">
            <a:spAutoFit/>
          </a:bodyPr>
          <a:lstStyle/>
          <a:p>
            <a:pPr>
              <a:lnSpc>
                <a:spcPct val="85000"/>
              </a:lnSpc>
            </a:pPr>
            <a:r>
              <a:rPr lang="en-US" b="1" dirty="0">
                <a:latin typeface="Courier New" pitchFamily="49" charset="0"/>
              </a:rPr>
              <a:t>data contacts;</a:t>
            </a:r>
          </a:p>
          <a:p>
            <a:pPr>
              <a:lnSpc>
                <a:spcPct val="85000"/>
              </a:lnSpc>
            </a:pPr>
            <a:r>
              <a:rPr lang="en-US" b="1" dirty="0">
                <a:latin typeface="Courier New" pitchFamily="49" charset="0"/>
              </a:rPr>
              <a:t>   length Name $ 20 Phone Mobile $ 14;</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"&amp;path\phone.csv" dlm=',' missover;</a:t>
            </a:r>
          </a:p>
          <a:p>
            <a:pPr>
              <a:lnSpc>
                <a:spcPct val="85000"/>
              </a:lnSpc>
            </a:pPr>
            <a:r>
              <a:rPr lang="en-US" b="1" dirty="0">
                <a:latin typeface="Courier New" pitchFamily="49" charset="0"/>
              </a:rPr>
              <a:t>   input Name $ Phone $ Mobile $;</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pitchFamily="49" charset="0"/>
              </a:rPr>
              <a:t>proc print data=contacts noobs;</a:t>
            </a:r>
          </a:p>
          <a:p>
            <a:pPr>
              <a:lnSpc>
                <a:spcPct val="85000"/>
              </a:lnSpc>
            </a:pPr>
            <a:r>
              <a:rPr lang="en-US" b="1" dirty="0">
                <a:latin typeface="Courier New" pitchFamily="49" charset="0"/>
              </a:rPr>
              <a:t>run;</a:t>
            </a:r>
          </a:p>
        </p:txBody>
      </p:sp>
      <p:sp>
        <p:nvSpPr>
          <p:cNvPr id="6" name="Rectangle 5"/>
          <p:cNvSpPr/>
          <p:nvPr>
            <p:custDataLst>
              <p:tags r:id="rId1"/>
            </p:custDataLst>
          </p:nvPr>
        </p:nvSpPr>
        <p:spPr bwMode="auto">
          <a:xfrm>
            <a:off x="6972869" y="2663707"/>
            <a:ext cx="173076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TextBox 2"/>
          <p:cNvSpPr txBox="1"/>
          <p:nvPr>
            <p:custDataLst>
              <p:tags r:id="rId2"/>
            </p:custDataLst>
          </p:nvPr>
        </p:nvSpPr>
        <p:spPr>
          <a:xfrm>
            <a:off x="3416984" y="4341043"/>
            <a:ext cx="5303520"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0" bIns="88900" rtlCol="0">
            <a:spAutoFit/>
          </a:bodyPr>
          <a:lstStyle/>
          <a:p>
            <a:r>
              <a:rPr lang="en-US" sz="2000" b="1" dirty="0">
                <a:solidFill>
                  <a:srgbClr val="000000"/>
                </a:solidFill>
              </a:rPr>
              <a:t>INFILE "</a:t>
            </a:r>
            <a:r>
              <a:rPr lang="en-US" sz="2000" i="1" dirty="0">
                <a:solidFill>
                  <a:srgbClr val="000000"/>
                </a:solidFill>
              </a:rPr>
              <a:t>raw-data-file</a:t>
            </a:r>
            <a:r>
              <a:rPr lang="en-US" sz="2000" b="1" dirty="0">
                <a:solidFill>
                  <a:srgbClr val="000000"/>
                </a:solidFill>
              </a:rPr>
              <a:t>" </a:t>
            </a:r>
            <a:r>
              <a:rPr lang="en-US" sz="2000" dirty="0">
                <a:solidFill>
                  <a:srgbClr val="000000"/>
                </a:solidFill>
              </a:rPr>
              <a:t>&lt;</a:t>
            </a:r>
            <a:r>
              <a:rPr lang="en-US" sz="2000" b="1" dirty="0">
                <a:solidFill>
                  <a:srgbClr val="000000"/>
                </a:solidFill>
              </a:rPr>
              <a:t>DLM=</a:t>
            </a:r>
            <a:r>
              <a:rPr lang="en-US" sz="2000" dirty="0">
                <a:solidFill>
                  <a:srgbClr val="000000"/>
                </a:solidFill>
              </a:rPr>
              <a:t>&gt;</a:t>
            </a:r>
            <a:r>
              <a:rPr lang="en-US" sz="2000" b="1" dirty="0">
                <a:solidFill>
                  <a:srgbClr val="000000"/>
                </a:solidFill>
              </a:rPr>
              <a:t> MISSOVER;</a:t>
            </a:r>
          </a:p>
        </p:txBody>
      </p:sp>
      <p:sp>
        <p:nvSpPr>
          <p:cNvPr id="5"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p108d10</a:t>
            </a:r>
          </a:p>
        </p:txBody>
      </p:sp>
    </p:spTree>
    <p:extLst>
      <p:ext uri="{BB962C8B-B14F-4D97-AF65-F5344CB8AC3E}">
        <p14:creationId xmlns:p14="http://schemas.microsoft.com/office/powerpoint/2010/main" val="240908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dirty="0"/>
              <a:t>Viewing the Output</a:t>
            </a:r>
          </a:p>
        </p:txBody>
      </p:sp>
      <p:sp>
        <p:nvSpPr>
          <p:cNvPr id="116739" name="Rectangle 3"/>
          <p:cNvSpPr>
            <a:spLocks noGrp="1" noChangeArrowheads="1"/>
          </p:cNvSpPr>
          <p:nvPr>
            <p:ph idx="1"/>
          </p:nvPr>
        </p:nvSpPr>
        <p:spPr>
          <a:xfrm>
            <a:off x="685800" y="1071563"/>
            <a:ext cx="7848600" cy="2576412"/>
          </a:xfrm>
        </p:spPr>
        <p:txBody>
          <a:bodyPr/>
          <a:lstStyle/>
          <a:p>
            <a:r>
              <a:rPr lang="en-US" dirty="0"/>
              <a:t>Partial SAS Log</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sz="1400" dirty="0"/>
          </a:p>
          <a:p>
            <a:pPr marL="0" indent="0" eaLnBrk="1" hangingPunct="1"/>
            <a:r>
              <a:rPr lang="en-US" dirty="0"/>
              <a:t>PROC PRINT Output</a:t>
            </a:r>
          </a:p>
        </p:txBody>
      </p:sp>
      <p:sp>
        <p:nvSpPr>
          <p:cNvPr id="7" name="Slide Number Placeholder 3"/>
          <p:cNvSpPr>
            <a:spLocks noGrp="1"/>
          </p:cNvSpPr>
          <p:nvPr>
            <p:ph type="sldNum" sz="quarter" idx="10"/>
          </p:nvPr>
        </p:nvSpPr>
        <p:spPr/>
        <p:txBody>
          <a:bodyPr/>
          <a:lstStyle/>
          <a:p>
            <a:pPr>
              <a:defRPr/>
            </a:pPr>
            <a:fld id="{BCB8B725-D0F5-47B3-864C-9A2B493E8495}" type="slidenum">
              <a:rPr lang="en-US"/>
              <a:pPr>
                <a:defRPr/>
              </a:pPr>
              <a:t>112</a:t>
            </a:fld>
            <a:endParaRPr lang="en-US" b="0" dirty="0">
              <a:latin typeface="Times New Roman" pitchFamily="18" charset="0"/>
            </a:endParaRPr>
          </a:p>
        </p:txBody>
      </p:sp>
      <p:sp>
        <p:nvSpPr>
          <p:cNvPr id="116741" name="Text Box 4"/>
          <p:cNvSpPr txBox="1">
            <a:spLocks noChangeArrowheads="1"/>
          </p:cNvSpPr>
          <p:nvPr/>
        </p:nvSpPr>
        <p:spPr bwMode="auto">
          <a:xfrm>
            <a:off x="685800" y="3467100"/>
            <a:ext cx="7169150" cy="183832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nn-NO" sz="1600" b="1">
                <a:solidFill>
                  <a:srgbClr val="000000"/>
                </a:solidFill>
                <a:latin typeface="SAS Monospace" pitchFamily="49" charset="0"/>
              </a:rPr>
              <a:t>        Name               Phone             Mobile</a:t>
            </a:r>
          </a:p>
          <a:p>
            <a:endParaRPr lang="nn-NO" sz="1600" b="1">
              <a:solidFill>
                <a:srgbClr val="000000"/>
              </a:solidFill>
              <a:latin typeface="SAS Monospace" pitchFamily="49" charset="0"/>
            </a:endParaRPr>
          </a:p>
          <a:p>
            <a:r>
              <a:rPr lang="nn-NO" sz="1600" b="1">
                <a:solidFill>
                  <a:srgbClr val="000000"/>
                </a:solidFill>
                <a:latin typeface="SAS Monospace" pitchFamily="49" charset="0"/>
              </a:rPr>
              <a:t>  James Kvarniq        (704) 293-8126    (701) 281-8923</a:t>
            </a:r>
          </a:p>
          <a:p>
            <a:r>
              <a:rPr lang="nn-NO" sz="1600" b="1">
                <a:solidFill>
                  <a:srgbClr val="000000"/>
                </a:solidFill>
                <a:latin typeface="SAS Monospace" pitchFamily="49" charset="0"/>
              </a:rPr>
              <a:t>  Sandrina Stephano    (919) 871-7830</a:t>
            </a:r>
          </a:p>
          <a:p>
            <a:r>
              <a:rPr lang="nn-NO" sz="1600" b="1">
                <a:solidFill>
                  <a:srgbClr val="000000"/>
                </a:solidFill>
                <a:latin typeface="SAS Monospace" pitchFamily="49" charset="0"/>
              </a:rPr>
              <a:t>  Cornelia Krahl       (212) 891-3241    (212) 233-5413</a:t>
            </a:r>
          </a:p>
          <a:p>
            <a:r>
              <a:rPr lang="nn-NO" sz="1600" b="1">
                <a:solidFill>
                  <a:srgbClr val="000000"/>
                </a:solidFill>
                <a:latin typeface="SAS Monospace" pitchFamily="49" charset="0"/>
              </a:rPr>
              <a:t>  Karen Ballinger      (714) 344-4321</a:t>
            </a:r>
          </a:p>
          <a:p>
            <a:r>
              <a:rPr lang="nn-NO" sz="1600" b="1">
                <a:solidFill>
                  <a:srgbClr val="000000"/>
                </a:solidFill>
                <a:latin typeface="SAS Monospace" pitchFamily="49" charset="0"/>
              </a:rPr>
              <a:t>  Elke Wallstab        (910) 763-5561    (910) 545-3421</a:t>
            </a:r>
          </a:p>
        </p:txBody>
      </p:sp>
      <p:grpSp>
        <p:nvGrpSpPr>
          <p:cNvPr id="4" name="Group 3"/>
          <p:cNvGrpSpPr/>
          <p:nvPr/>
        </p:nvGrpSpPr>
        <p:grpSpPr>
          <a:xfrm>
            <a:off x="686811" y="1510964"/>
            <a:ext cx="8196750" cy="1333698"/>
            <a:chOff x="629661" y="1530714"/>
            <a:chExt cx="8196750" cy="1333698"/>
          </a:xfrm>
        </p:grpSpPr>
        <p:sp>
          <p:nvSpPr>
            <p:cNvPr id="116742" name="Rectangle 7"/>
            <p:cNvSpPr>
              <a:spLocks noChangeArrowheads="1"/>
            </p:cNvSpPr>
            <p:nvPr/>
          </p:nvSpPr>
          <p:spPr bwMode="auto">
            <a:xfrm>
              <a:off x="629661" y="1530714"/>
              <a:ext cx="8196750" cy="1333698"/>
            </a:xfrm>
            <a:prstGeom prst="rect">
              <a:avLst/>
            </a:prstGeom>
            <a:solidFill>
              <a:srgbClr val="FFFFFF"/>
            </a:solidFill>
            <a:ln w="38100" algn="ctr">
              <a:solidFill>
                <a:schemeClr val="tx2"/>
              </a:solidFill>
              <a:miter lim="800000"/>
              <a:headEnd type="none" w="med" len="lg"/>
              <a:tailEnd type="none" w="med" len="lg"/>
            </a:ln>
          </p:spPr>
          <p:txBody>
            <a:bodyPr wrap="square" lIns="88900" tIns="50800" rIns="88900" bIns="50800">
              <a:spAutoFit/>
            </a:bodyPr>
            <a:lstStyle/>
            <a:p>
              <a:r>
                <a:rPr lang="en-US" sz="1600" b="1" dirty="0">
                  <a:solidFill>
                    <a:srgbClr val="0000FF"/>
                  </a:solidFill>
                  <a:latin typeface="SAS Monospace" pitchFamily="49" charset="0"/>
                </a:rPr>
                <a:t>NOTE: 5 records were read from the infile "S:\workshop\phone.csv".</a:t>
              </a:r>
            </a:p>
            <a:p>
              <a:r>
                <a:rPr lang="en-US" sz="1600" b="1" dirty="0">
                  <a:solidFill>
                    <a:srgbClr val="0000FF"/>
                  </a:solidFill>
                  <a:latin typeface="SAS Monospace" pitchFamily="49" charset="0"/>
                </a:rPr>
                <a:t>      The minimum record length was 31.</a:t>
              </a:r>
            </a:p>
            <a:p>
              <a:r>
                <a:rPr lang="en-US" sz="1600" b="1" dirty="0">
                  <a:solidFill>
                    <a:srgbClr val="0000FF"/>
                  </a:solidFill>
                  <a:latin typeface="SAS Monospace" pitchFamily="49" charset="0"/>
                </a:rPr>
                <a:t>      The maximum record length was 44.</a:t>
              </a:r>
            </a:p>
            <a:p>
              <a:r>
                <a:rPr lang="en-US" sz="1600" b="1" dirty="0">
                  <a:solidFill>
                    <a:srgbClr val="0000FF"/>
                  </a:solidFill>
                  <a:latin typeface="SAS Monospace" pitchFamily="49" charset="0"/>
                </a:rPr>
                <a:t>NOTE: The data set WORK.CONTACTS has 5 observations and 3 variables.</a:t>
              </a:r>
            </a:p>
          </p:txBody>
        </p:sp>
        <p:sp>
          <p:nvSpPr>
            <p:cNvPr id="2" name="Rectangle 1"/>
            <p:cNvSpPr/>
            <p:nvPr>
              <p:custDataLst>
                <p:tags r:id="rId1"/>
              </p:custDataLst>
            </p:nvPr>
          </p:nvSpPr>
          <p:spPr bwMode="auto">
            <a:xfrm>
              <a:off x="1413886" y="1581514"/>
              <a:ext cx="237744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2"/>
              </p:custDataLst>
            </p:nvPr>
          </p:nvSpPr>
          <p:spPr bwMode="auto">
            <a:xfrm>
              <a:off x="2982336" y="2284459"/>
              <a:ext cx="393192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68"/>
          <p:cNvGraphicFramePr>
            <a:graphicFrameLocks noGrp="1"/>
          </p:cNvGraphicFramePr>
          <p:nvPr>
            <p:extLst>
              <p:ext uri="{D42A27DB-BD31-4B8C-83A1-F6EECF244321}">
                <p14:modId xmlns:p14="http://schemas.microsoft.com/office/powerpoint/2010/main" val="53556110"/>
              </p:ext>
            </p:extLst>
          </p:nvPr>
        </p:nvGraphicFramePr>
        <p:xfrm>
          <a:off x="658860" y="2003669"/>
          <a:ext cx="7772400" cy="4373678"/>
        </p:xfrm>
        <a:graphic>
          <a:graphicData uri="http://schemas.openxmlformats.org/drawingml/2006/table">
            <a:tbl>
              <a:tblPr/>
              <a:tblGrid>
                <a:gridCol w="1800600">
                  <a:extLst>
                    <a:ext uri="{9D8B030D-6E8A-4147-A177-3AD203B41FA5}">
                      <a16:colId xmlns:a16="http://schemas.microsoft.com/office/drawing/2014/main" val="20000"/>
                    </a:ext>
                  </a:extLst>
                </a:gridCol>
                <a:gridCol w="5971800">
                  <a:extLst>
                    <a:ext uri="{9D8B030D-6E8A-4147-A177-3AD203B41FA5}">
                      <a16:colId xmlns:a16="http://schemas.microsoft.com/office/drawing/2014/main" val="20001"/>
                    </a:ext>
                  </a:extLst>
                </a:gridCol>
              </a:tblGrid>
              <a:tr h="48246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Option</a:t>
                      </a:r>
                    </a:p>
                  </a:txBody>
                  <a:tcPr marL="88900" marR="88900" marT="88875" marB="8887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Description</a:t>
                      </a:r>
                    </a:p>
                  </a:txBody>
                  <a:tcPr marL="88900" marR="88900" marT="88875" marB="8887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48754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0" i="0" u="none" strike="noStrike" cap="none" normalizeH="0" baseline="0" dirty="0">
                          <a:ln>
                            <a:noFill/>
                          </a:ln>
                          <a:solidFill>
                            <a:srgbClr val="000000"/>
                          </a:solidFill>
                          <a:effectLst/>
                          <a:latin typeface="Arial" charset="0"/>
                        </a:rPr>
                        <a:t>DLM=</a:t>
                      </a:r>
                    </a:p>
                  </a:txBody>
                  <a:tcPr marT="91414" marB="9141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00000"/>
                          </a:solidFill>
                        </a:rPr>
                        <a:t>Specifies</a:t>
                      </a:r>
                      <a:r>
                        <a:rPr lang="en-US" sz="2400" b="0" i="0" baseline="0" dirty="0">
                          <a:solidFill>
                            <a:srgbClr val="000000"/>
                          </a:solidFill>
                        </a:rPr>
                        <a:t> an alternate delimiter.</a:t>
                      </a:r>
                      <a:endParaRPr lang="en-US" sz="2400" b="0" i="0" dirty="0">
                        <a:solidFill>
                          <a:srgbClr val="000000"/>
                        </a:solidFill>
                      </a:endParaRPr>
                    </a:p>
                  </a:txBody>
                  <a:tcPr marL="88900" marR="88900" marT="88875" marB="8887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48754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0" i="0" u="none" strike="noStrike" cap="none" normalizeH="0" baseline="0" dirty="0">
                          <a:ln>
                            <a:noFill/>
                          </a:ln>
                          <a:solidFill>
                            <a:srgbClr val="000000"/>
                          </a:solidFill>
                          <a:effectLst/>
                          <a:latin typeface="Arial" charset="0"/>
                        </a:rPr>
                        <a:t>DSD</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dirty="0">
                        <a:ln>
                          <a:noFill/>
                        </a:ln>
                        <a:solidFill>
                          <a:srgbClr val="000000"/>
                        </a:solidFill>
                        <a:effectLst/>
                        <a:latin typeface="Arial" charset="0"/>
                      </a:endParaRPr>
                    </a:p>
                  </a:txBody>
                  <a:tcPr marT="91414" marB="9141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r>
                        <a:rPr lang="en-US" sz="2400" b="0" i="0" dirty="0">
                          <a:solidFill>
                            <a:srgbClr val="000000"/>
                          </a:solidFill>
                        </a:rPr>
                        <a:t>Sets</a:t>
                      </a:r>
                      <a:r>
                        <a:rPr lang="en-US" sz="2400" b="0" i="0" baseline="0" dirty="0">
                          <a:solidFill>
                            <a:srgbClr val="000000"/>
                          </a:solidFill>
                        </a:rPr>
                        <a:t> the default delimiter to a comma, </a:t>
                      </a:r>
                    </a:p>
                    <a:p>
                      <a:r>
                        <a:rPr lang="en-US" sz="2400" b="0" i="0" baseline="0" dirty="0">
                          <a:solidFill>
                            <a:srgbClr val="000000"/>
                          </a:solidFill>
                        </a:rPr>
                        <a:t>treats consecutive delimiters as missing values, and allows embedded delimiters when the data value is enclosed in quotation marks.</a:t>
                      </a:r>
                      <a:endParaRPr kumimoji="0" lang="en-US" sz="2400" b="0" i="0" u="none" strike="noStrike" cap="none" normalizeH="0" baseline="0" dirty="0">
                        <a:ln>
                          <a:noFill/>
                        </a:ln>
                        <a:solidFill>
                          <a:schemeClr val="tx1"/>
                        </a:solidFill>
                        <a:effectLst/>
                        <a:latin typeface="Arial" charset="0"/>
                      </a:endParaRPr>
                    </a:p>
                  </a:txBody>
                  <a:tcPr marL="88900" marR="88900" marT="88875" marB="8887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78717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MISSOVER</a:t>
                      </a:r>
                    </a:p>
                  </a:txBody>
                  <a:tcPr marT="91414" marB="9141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lang="en-US" sz="2400" dirty="0"/>
                        <a:t>Sets variables to missing if</a:t>
                      </a:r>
                      <a:r>
                        <a:rPr lang="en-US" sz="2400" baseline="0" dirty="0"/>
                        <a:t> the end of the record is reached before </a:t>
                      </a:r>
                      <a:r>
                        <a:rPr lang="en-US" sz="2400" dirty="0"/>
                        <a:t>finding values for all fields.</a:t>
                      </a:r>
                      <a:endParaRPr kumimoji="0" lang="en-US" sz="2400" b="0" i="0" u="none" strike="noStrike" cap="none" normalizeH="0" baseline="0" dirty="0">
                        <a:ln>
                          <a:noFill/>
                        </a:ln>
                        <a:solidFill>
                          <a:schemeClr val="tx1"/>
                        </a:solidFill>
                        <a:effectLst/>
                        <a:latin typeface="Arial" charset="0"/>
                      </a:endParaRPr>
                    </a:p>
                  </a:txBody>
                  <a:tcPr marL="88900" marR="88900" marT="88875" marB="8887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INFILE Options</a:t>
            </a:r>
          </a:p>
        </p:txBody>
      </p:sp>
      <p:sp>
        <p:nvSpPr>
          <p:cNvPr id="4" name="Slide Number Placeholder 3"/>
          <p:cNvSpPr>
            <a:spLocks noGrp="1"/>
          </p:cNvSpPr>
          <p:nvPr>
            <p:ph type="sldNum" sz="quarter" idx="10"/>
          </p:nvPr>
        </p:nvSpPr>
        <p:spPr/>
        <p:txBody>
          <a:bodyPr/>
          <a:lstStyle/>
          <a:p>
            <a:pPr>
              <a:defRPr/>
            </a:pPr>
            <a:fld id="{A2C1F252-28BE-40B8-A2F8-4C3506237727}" type="slidenum">
              <a:rPr lang="en-US" smtClean="0"/>
              <a:pPr>
                <a:defRPr/>
              </a:pPr>
              <a:t>113</a:t>
            </a:fld>
            <a:endParaRPr lang="en-US" b="0" dirty="0">
              <a:latin typeface="Times New Roman" pitchFamily="18" charset="0"/>
            </a:endParaRPr>
          </a:p>
        </p:txBody>
      </p:sp>
      <p:sp>
        <p:nvSpPr>
          <p:cNvPr id="3" name="TextBox 2"/>
          <p:cNvSpPr txBox="1"/>
          <p:nvPr>
            <p:custDataLst>
              <p:tags r:id="rId1"/>
            </p:custDataLst>
          </p:nvPr>
        </p:nvSpPr>
        <p:spPr>
          <a:xfrm>
            <a:off x="684874" y="1136650"/>
            <a:ext cx="7311297" cy="518091"/>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pPr algn="r"/>
            <a:r>
              <a:rPr lang="en-US" sz="2200" b="1" dirty="0">
                <a:solidFill>
                  <a:srgbClr val="000000"/>
                </a:solidFill>
              </a:rPr>
              <a:t>INFILE</a:t>
            </a:r>
            <a:r>
              <a:rPr lang="en-US" sz="2200" dirty="0">
                <a:solidFill>
                  <a:srgbClr val="000000"/>
                </a:solidFill>
              </a:rPr>
              <a:t> </a:t>
            </a:r>
            <a:r>
              <a:rPr lang="en-US" sz="2200" b="1" dirty="0">
                <a:solidFill>
                  <a:srgbClr val="000000"/>
                </a:solidFill>
              </a:rPr>
              <a:t>"</a:t>
            </a:r>
            <a:r>
              <a:rPr lang="en-US" sz="2200" i="1" dirty="0">
                <a:solidFill>
                  <a:srgbClr val="000000"/>
                </a:solidFill>
              </a:rPr>
              <a:t>raw-data-file</a:t>
            </a:r>
            <a:r>
              <a:rPr lang="en-US" sz="2200" b="1" dirty="0">
                <a:solidFill>
                  <a:srgbClr val="000000"/>
                </a:solidFill>
              </a:rPr>
              <a:t>"</a:t>
            </a:r>
            <a:r>
              <a:rPr lang="en-US" sz="2200" dirty="0">
                <a:solidFill>
                  <a:srgbClr val="000000"/>
                </a:solidFill>
              </a:rPr>
              <a:t> &lt;</a:t>
            </a:r>
            <a:r>
              <a:rPr lang="en-US" sz="2200" b="1" dirty="0">
                <a:solidFill>
                  <a:srgbClr val="000000"/>
                </a:solidFill>
              </a:rPr>
              <a:t>DLM=</a:t>
            </a:r>
            <a:r>
              <a:rPr lang="en-US" sz="2200" dirty="0">
                <a:solidFill>
                  <a:srgbClr val="000000"/>
                </a:solidFill>
              </a:rPr>
              <a:t>&gt;  &lt;</a:t>
            </a:r>
            <a:r>
              <a:rPr lang="en-US" sz="2200" b="1" dirty="0">
                <a:solidFill>
                  <a:srgbClr val="000000"/>
                </a:solidFill>
              </a:rPr>
              <a:t>DSD</a:t>
            </a:r>
            <a:r>
              <a:rPr lang="en-US" sz="2200" dirty="0">
                <a:solidFill>
                  <a:srgbClr val="000000"/>
                </a:solidFill>
              </a:rPr>
              <a:t>&gt;  &lt;</a:t>
            </a:r>
            <a:r>
              <a:rPr lang="en-US" sz="2200" b="1" dirty="0">
                <a:solidFill>
                  <a:srgbClr val="000000"/>
                </a:solidFill>
              </a:rPr>
              <a:t>MISSOVER</a:t>
            </a:r>
            <a:r>
              <a:rPr lang="en-US" sz="2200" dirty="0">
                <a:solidFill>
                  <a:srgbClr val="000000"/>
                </a:solidFill>
              </a:rPr>
              <a:t>&gt;</a:t>
            </a:r>
            <a:r>
              <a:rPr lang="en-US" sz="2200" b="1" dirty="0">
                <a:solidFill>
                  <a:srgbClr val="000000"/>
                </a:solidFill>
              </a:rPr>
              <a:t>;</a:t>
            </a:r>
          </a:p>
        </p:txBody>
      </p:sp>
    </p:spTree>
    <p:extLst>
      <p:ext uri="{BB962C8B-B14F-4D97-AF65-F5344CB8AC3E}">
        <p14:creationId xmlns:p14="http://schemas.microsoft.com/office/powerpoint/2010/main" val="23472294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283029" y="609600"/>
            <a:ext cx="8512627" cy="4267200"/>
          </a:xfrm>
        </p:spPr>
        <p:txBody>
          <a:bodyPr/>
          <a:lstStyle/>
          <a:p>
            <a:pPr marL="457200" indent="-457200">
              <a:buFont typeface="+mj-lt"/>
              <a:buAutoNum type="arabicPeriod"/>
              <a:defRPr/>
            </a:pPr>
            <a:r>
              <a:rPr lang="en-US" dirty="0"/>
              <a:t>In the first iteration of this program, SAS does the following:</a:t>
            </a:r>
          </a:p>
          <a:p>
            <a:pPr marL="798513" indent="-341313">
              <a:spcBef>
                <a:spcPts val="0"/>
              </a:spcBef>
              <a:spcAft>
                <a:spcPts val="0"/>
              </a:spcAft>
              <a:buClr>
                <a:srgbClr val="0053C3"/>
              </a:buClr>
              <a:buSzPct val="70000"/>
              <a:buFont typeface="Wingdings" pitchFamily="2" charset="2"/>
              <a:buChar char="n"/>
              <a:defRPr/>
            </a:pPr>
            <a:r>
              <a:rPr lang="en-US" dirty="0"/>
              <a:t>reads a record from the raw data file into the input buffer </a:t>
            </a:r>
          </a:p>
          <a:p>
            <a:pPr marL="798513" indent="-341313">
              <a:spcBef>
                <a:spcPts val="0"/>
              </a:spcBef>
              <a:spcAft>
                <a:spcPts val="0"/>
              </a:spcAft>
              <a:buClr>
                <a:srgbClr val="0053C3"/>
              </a:buClr>
              <a:buSzPct val="70000"/>
              <a:buFont typeface="Wingdings" pitchFamily="2" charset="2"/>
              <a:buChar char="n"/>
              <a:defRPr/>
            </a:pPr>
            <a:r>
              <a:rPr lang="en-US" dirty="0"/>
              <a:t>scans the input buffer and copies the values to the PDV </a:t>
            </a:r>
          </a:p>
          <a:p>
            <a:pPr marL="798513" indent="-341313">
              <a:spcBef>
                <a:spcPts val="0"/>
              </a:spcBef>
              <a:spcAft>
                <a:spcPts val="0"/>
              </a:spcAft>
              <a:buClr>
                <a:srgbClr val="0053C3"/>
              </a:buClr>
              <a:buSzPct val="70000"/>
              <a:buFont typeface="Wingdings" pitchFamily="2" charset="2"/>
              <a:buChar char="n"/>
              <a:defRPr/>
            </a:pPr>
            <a:r>
              <a:rPr lang="en-US" dirty="0"/>
              <a:t>writes the values to the output data set </a:t>
            </a:r>
          </a:p>
          <a:p>
            <a:pPr marL="798513" indent="-341313">
              <a:spcBef>
                <a:spcPts val="0"/>
              </a:spcBef>
              <a:spcAft>
                <a:spcPts val="0"/>
              </a:spcAft>
              <a:buClr>
                <a:srgbClr val="0053C3"/>
              </a:buClr>
              <a:buSzPct val="70000"/>
              <a:buFont typeface="Wingdings" pitchFamily="2" charset="2"/>
              <a:buChar char="n"/>
              <a:defRPr/>
            </a:pPr>
            <a:r>
              <a:rPr lang="en-US" dirty="0"/>
              <a:t>reinitializes the input buffer</a:t>
            </a:r>
          </a:p>
          <a:p>
            <a:pPr marL="798513" indent="-341313">
              <a:spcBef>
                <a:spcPts val="0"/>
              </a:spcBef>
              <a:spcAft>
                <a:spcPts val="0"/>
              </a:spcAft>
              <a:buClr>
                <a:srgbClr val="0053C3"/>
              </a:buClr>
              <a:buSzPct val="70000"/>
              <a:buFont typeface="Wingdings" pitchFamily="2" charset="2"/>
              <a:buChar char="n"/>
              <a:defRPr/>
            </a:pPr>
            <a:r>
              <a:rPr lang="en-US" dirty="0"/>
              <a:t>reads the next record from the raw data file</a:t>
            </a:r>
          </a:p>
          <a:p>
            <a:pPr marL="914400" indent="-457200">
              <a:spcBef>
                <a:spcPts val="0"/>
              </a:spcBef>
              <a:spcAft>
                <a:spcPts val="0"/>
              </a:spcAft>
              <a:buFont typeface="Arial" pitchFamily="34" charset="0"/>
              <a:buChar char="•"/>
              <a:defRPr/>
            </a:pPr>
            <a:endParaRPr lang="en-US" dirty="0"/>
          </a:p>
          <a:p>
            <a:pPr marL="914400" indent="-457200">
              <a:spcBef>
                <a:spcPts val="0"/>
              </a:spcBef>
              <a:spcAft>
                <a:spcPts val="0"/>
              </a:spcAft>
              <a:buFont typeface="Arial" pitchFamily="34" charset="0"/>
              <a:buChar char="•"/>
              <a:defRPr/>
            </a:pPr>
            <a:endParaRPr lang="en-US" dirty="0"/>
          </a:p>
          <a:p>
            <a:pPr marL="914400" indent="-457200">
              <a:spcBef>
                <a:spcPts val="0"/>
              </a:spcBef>
              <a:spcAft>
                <a:spcPts val="0"/>
              </a:spcAft>
              <a:buFont typeface="Arial" pitchFamily="34" charset="0"/>
              <a:buChar char="•"/>
              <a:defRPr/>
            </a:pPr>
            <a:endParaRPr lang="en-US" dirty="0"/>
          </a:p>
          <a:p>
            <a:pPr marL="914400" indent="-457200">
              <a:spcBef>
                <a:spcPts val="0"/>
              </a:spcBef>
              <a:spcAft>
                <a:spcPts val="0"/>
              </a:spcAft>
              <a:buFont typeface="Arial" pitchFamily="34" charset="0"/>
              <a:buChar char="•"/>
              <a:defRPr/>
            </a:pPr>
            <a:endParaRPr lang="en-US" dirty="0"/>
          </a:p>
          <a:p>
            <a:pPr marL="914400" indent="-457200">
              <a:spcBef>
                <a:spcPts val="0"/>
              </a:spcBef>
              <a:spcAft>
                <a:spcPts val="0"/>
              </a:spcAft>
              <a:buFont typeface="Arial" pitchFamily="34" charset="0"/>
              <a:buChar char="•"/>
              <a:defRPr/>
            </a:pPr>
            <a:endParaRPr lang="en-US" dirty="0"/>
          </a:p>
          <a:p>
            <a:pPr marL="457200">
              <a:defRPr/>
            </a:pPr>
            <a:r>
              <a:rPr lang="en-US" dirty="0">
                <a:sym typeface="Wingdings" pitchFamily="2" charset="2"/>
              </a:rPr>
              <a:t>  </a:t>
            </a:r>
            <a:r>
              <a:rPr lang="en-US" dirty="0"/>
              <a:t>True</a:t>
            </a:r>
          </a:p>
          <a:p>
            <a:pPr marL="457200">
              <a:defRPr/>
            </a:pPr>
            <a:r>
              <a:rPr lang="en-US" dirty="0">
                <a:sym typeface="Wingdings" pitchFamily="2" charset="2"/>
              </a:rPr>
              <a:t></a:t>
            </a:r>
            <a:r>
              <a:rPr lang="en-US" dirty="0"/>
              <a:t>  False</a:t>
            </a:r>
          </a:p>
        </p:txBody>
      </p:sp>
      <p:sp>
        <p:nvSpPr>
          <p:cNvPr id="3" name="Text Box 6"/>
          <p:cNvSpPr txBox="1">
            <a:spLocks noChangeArrowheads="1"/>
          </p:cNvSpPr>
          <p:nvPr/>
        </p:nvSpPr>
        <p:spPr bwMode="auto">
          <a:xfrm>
            <a:off x="679052" y="3116560"/>
            <a:ext cx="7772400" cy="1435265"/>
          </a:xfrm>
          <a:prstGeom prst="rect">
            <a:avLst/>
          </a:prstGeom>
          <a:solidFill>
            <a:srgbClr val="FFFFFF"/>
          </a:solidFill>
          <a:ln w="38100" cmpd="sng">
            <a:solidFill>
              <a:schemeClr val="tx2"/>
            </a:solidFill>
            <a:miter lim="800000"/>
            <a:headEnd type="none" w="med" len="lg"/>
            <a:tailEnd type="none" w="med" len="lg"/>
          </a:ln>
          <a:extLst/>
        </p:spPr>
        <p:txBody>
          <a:bodyPr wrap="none" lIns="88900" tIns="88900" rIns="9144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lnSpc>
                <a:spcPct val="85000"/>
              </a:lnSpc>
            </a:pPr>
            <a:r>
              <a:rPr lang="en-US" sz="2400" b="1" dirty="0">
                <a:latin typeface="Courier New"/>
              </a:rPr>
              <a:t>data work.profit;</a:t>
            </a:r>
          </a:p>
          <a:p>
            <a:pPr eaLnBrk="1" hangingPunct="1">
              <a:lnSpc>
                <a:spcPct val="85000"/>
              </a:lnSpc>
            </a:pPr>
            <a:r>
              <a:rPr lang="en-US" sz="2400" b="1" dirty="0">
                <a:latin typeface="Courier New"/>
              </a:rPr>
              <a:t>   </a:t>
            </a:r>
            <a:r>
              <a:rPr lang="en-US" sz="2400" b="1" dirty="0">
                <a:solidFill>
                  <a:srgbClr val="000000"/>
                </a:solidFill>
                <a:latin typeface="Courier New"/>
              </a:rPr>
              <a:t>infile</a:t>
            </a:r>
            <a:r>
              <a:rPr lang="en-US" sz="2400" b="1" dirty="0">
                <a:latin typeface="Courier New"/>
              </a:rPr>
              <a:t> 'c:\mydata\income.csv' dlm=',';</a:t>
            </a:r>
          </a:p>
          <a:p>
            <a:pPr eaLnBrk="1" hangingPunct="1">
              <a:lnSpc>
                <a:spcPct val="85000"/>
              </a:lnSpc>
            </a:pPr>
            <a:r>
              <a:rPr lang="en-US" sz="2400" b="1" dirty="0">
                <a:latin typeface="Courier New"/>
              </a:rPr>
              <a:t>   input Amount SalesRep $ Customer $;</a:t>
            </a:r>
          </a:p>
          <a:p>
            <a:pPr eaLnBrk="1" hangingPunct="1">
              <a:lnSpc>
                <a:spcPct val="85000"/>
              </a:lnSpc>
            </a:pPr>
            <a:r>
              <a:rPr lang="en-US" sz="2400" b="1" dirty="0">
                <a:latin typeface="Courier New"/>
              </a:rPr>
              <a:t>run;</a:t>
            </a:r>
          </a:p>
        </p:txBody>
      </p:sp>
    </p:spTree>
    <p:extLst>
      <p:ext uri="{BB962C8B-B14F-4D97-AF65-F5344CB8AC3E}">
        <p14:creationId xmlns:p14="http://schemas.microsoft.com/office/powerpoint/2010/main" val="6199506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562600"/>
          </a:xfrm>
        </p:spPr>
        <p:txBody>
          <a:bodyPr/>
          <a:lstStyle/>
          <a:p>
            <a:pPr marL="465138" indent="-465138">
              <a:defRPr/>
            </a:pPr>
            <a:r>
              <a:rPr lang="en-US" dirty="0"/>
              <a:t>2. 	Which INFILE statement correctly specifies </a:t>
            </a:r>
            <a:br>
              <a:rPr lang="en-US" dirty="0"/>
            </a:br>
            <a:r>
              <a:rPr lang="en-US" dirty="0"/>
              <a:t>the raw data file shown here?</a:t>
            </a:r>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0" indent="0">
              <a:defRPr/>
            </a:pPr>
            <a:endParaRPr lang="en-US" sz="800" b="1" dirty="0"/>
          </a:p>
          <a:p>
            <a:pPr marL="914400" lvl="1" indent="-452438">
              <a:buClr>
                <a:schemeClr val="tx1"/>
              </a:buClr>
              <a:buSzTx/>
              <a:buFont typeface="Wingdings" pitchFamily="2" charset="2"/>
              <a:buAutoNum type="alphaLcPeriod"/>
              <a:defRPr/>
            </a:pPr>
            <a:r>
              <a:rPr lang="en-US" dirty="0" err="1"/>
              <a:t>i</a:t>
            </a:r>
            <a:r>
              <a:rPr lang="en-US" dirty="0" err="1">
                <a:cs typeface="ＭＳ Ｐゴシック" pitchFamily="-112" charset="-128"/>
              </a:rPr>
              <a:t>nfile</a:t>
            </a:r>
            <a:r>
              <a:rPr lang="en-US" dirty="0">
                <a:cs typeface="ＭＳ Ｐゴシック" pitchFamily="-112" charset="-128"/>
              </a:rPr>
              <a:t> 'c:\mydata\salestotals.dat';</a:t>
            </a:r>
          </a:p>
          <a:p>
            <a:pPr marL="914400" lvl="1" indent="-452438">
              <a:buClr>
                <a:schemeClr val="tx1"/>
              </a:buClr>
              <a:buSzTx/>
              <a:buFont typeface="Wingdings" pitchFamily="2" charset="2"/>
              <a:buAutoNum type="alphaLcPeriod"/>
              <a:defRPr/>
            </a:pPr>
            <a:r>
              <a:rPr lang="en-US" dirty="0" err="1">
                <a:cs typeface="ＭＳ Ｐゴシック" pitchFamily="-112" charset="-128"/>
              </a:rPr>
              <a:t>infile</a:t>
            </a:r>
            <a:r>
              <a:rPr lang="en-US" dirty="0">
                <a:cs typeface="ＭＳ Ｐゴシック" pitchFamily="-112" charset="-128"/>
              </a:rPr>
              <a:t> 'c:\mydata\salestotals.dat' </a:t>
            </a:r>
            <a:r>
              <a:rPr lang="en-US" dirty="0" err="1">
                <a:cs typeface="ＭＳ Ｐゴシック" pitchFamily="-112" charset="-128"/>
              </a:rPr>
              <a:t>dlm</a:t>
            </a:r>
            <a:r>
              <a:rPr lang="en-US" dirty="0">
                <a:cs typeface="ＭＳ Ｐゴシック" pitchFamily="-112" charset="-128"/>
              </a:rPr>
              <a:t>=*;</a:t>
            </a:r>
          </a:p>
          <a:p>
            <a:pPr marL="914400" lvl="1" indent="-452438">
              <a:buClr>
                <a:schemeClr val="tx1"/>
              </a:buClr>
              <a:buSzTx/>
              <a:buFont typeface="Wingdings" pitchFamily="2" charset="2"/>
              <a:buAutoNum type="alphaLcPeriod"/>
              <a:defRPr/>
            </a:pPr>
            <a:r>
              <a:rPr lang="en-US" dirty="0" err="1">
                <a:cs typeface="ＭＳ Ｐゴシック" pitchFamily="-112" charset="-128"/>
              </a:rPr>
              <a:t>infile</a:t>
            </a:r>
            <a:r>
              <a:rPr lang="en-US" dirty="0">
                <a:cs typeface="ＭＳ Ｐゴシック" pitchFamily="-112" charset="-128"/>
              </a:rPr>
              <a:t> 'c:\mydata\salestotals.dat' dlm=',';</a:t>
            </a:r>
          </a:p>
          <a:p>
            <a:pPr marL="914400" lvl="1" indent="-452438">
              <a:buClr>
                <a:schemeClr val="tx1"/>
              </a:buClr>
              <a:buSzTx/>
              <a:buFont typeface="Wingdings" pitchFamily="2" charset="2"/>
              <a:buAutoNum type="alphaLcPeriod"/>
              <a:defRPr/>
            </a:pPr>
            <a:r>
              <a:rPr lang="en-US" dirty="0" err="1">
                <a:cs typeface="ＭＳ Ｐゴシック" pitchFamily="-112" charset="-128"/>
              </a:rPr>
              <a:t>infile</a:t>
            </a:r>
            <a:r>
              <a:rPr lang="en-US" dirty="0">
                <a:cs typeface="ＭＳ Ｐゴシック" pitchFamily="-112" charset="-128"/>
              </a:rPr>
              <a:t> 'c:\mydata\salestotals.dat' dlm='*';</a:t>
            </a:r>
          </a:p>
        </p:txBody>
      </p:sp>
      <p:graphicFrame>
        <p:nvGraphicFramePr>
          <p:cNvPr id="3" name="Group 6"/>
          <p:cNvGraphicFramePr>
            <a:graphicFrameLocks noGrp="1"/>
          </p:cNvGraphicFramePr>
          <p:nvPr>
            <p:extLst>
              <p:ext uri="{D42A27DB-BD31-4B8C-83A1-F6EECF244321}">
                <p14:modId xmlns:p14="http://schemas.microsoft.com/office/powerpoint/2010/main" val="84814264"/>
              </p:ext>
            </p:extLst>
          </p:nvPr>
        </p:nvGraphicFramePr>
        <p:xfrm>
          <a:off x="1184035" y="1948980"/>
          <a:ext cx="5435442" cy="1492135"/>
        </p:xfrm>
        <a:graphic>
          <a:graphicData uri="http://schemas.openxmlformats.org/drawingml/2006/table">
            <a:tbl>
              <a:tblPr/>
              <a:tblGrid>
                <a:gridCol w="5435442">
                  <a:extLst>
                    <a:ext uri="{9D8B030D-6E8A-4147-A177-3AD203B41FA5}">
                      <a16:colId xmlns:a16="http://schemas.microsoft.com/office/drawing/2014/main" val="20000"/>
                    </a:ext>
                  </a:extLst>
                </a:gridCol>
              </a:tblGrid>
              <a:tr h="366919">
                <a:tc>
                  <a:txBody>
                    <a:bodyPr/>
                    <a:lstStyle/>
                    <a:p>
                      <a:pPr marL="0" marR="0" lvl="0" indent="0" algn="l" defTabSz="652463" rtl="0" eaLnBrk="1" fontAlgn="base" latinLnBrk="0" hangingPunct="1">
                        <a:lnSpc>
                          <a:spcPct val="65000"/>
                        </a:lnSpc>
                        <a:spcBef>
                          <a:spcPct val="20000"/>
                        </a:spcBef>
                        <a:spcAft>
                          <a:spcPct val="0"/>
                        </a:spcAft>
                        <a:buClrTx/>
                        <a:buSzTx/>
                        <a:buFontTx/>
                        <a:buNone/>
                        <a:tabLst/>
                      </a:pPr>
                      <a:r>
                        <a:rPr kumimoji="0" lang="en-US" sz="1300" b="0" i="0" u="none" strike="noStrike" cap="none" normalizeH="0" baseline="0" dirty="0">
                          <a:ln>
                            <a:noFill/>
                          </a:ln>
                          <a:solidFill>
                            <a:srgbClr val="FFFFFF"/>
                          </a:solidFill>
                          <a:effectLst/>
                          <a:latin typeface="Lucida Sans Typewriter" pitchFamily="49" charset="0"/>
                        </a:rPr>
                        <a:t>         </a:t>
                      </a:r>
                      <a:r>
                        <a:rPr kumimoji="0" lang="en-US" sz="1300" b="0" i="0" u="none" strike="noStrike" cap="none" normalizeH="0" baseline="0" dirty="0">
                          <a:ln>
                            <a:noFill/>
                          </a:ln>
                          <a:solidFill>
                            <a:schemeClr val="tx1"/>
                          </a:solidFill>
                          <a:effectLst/>
                          <a:latin typeface="Lucida Sans Typewriter" pitchFamily="49" charset="0"/>
                        </a:rPr>
                        <a:t>1    1    2    2    3    3    4    4    5</a:t>
                      </a:r>
                    </a:p>
                    <a:p>
                      <a:pPr marL="0" marR="0" lvl="0" indent="0" algn="l" defTabSz="652463" rtl="0" eaLnBrk="1" fontAlgn="base" latinLnBrk="0" hangingPunct="1">
                        <a:lnSpc>
                          <a:spcPct val="65000"/>
                        </a:lnSpc>
                        <a:spcBef>
                          <a:spcPct val="20000"/>
                        </a:spcBef>
                        <a:spcAft>
                          <a:spcPct val="0"/>
                        </a:spcAft>
                        <a:buClrTx/>
                        <a:buSzTx/>
                        <a:buFontTx/>
                        <a:buNone/>
                        <a:tabLst/>
                      </a:pPr>
                      <a:r>
                        <a:rPr kumimoji="0" lang="en-US" sz="1300" b="0" i="0" u="none" strike="noStrike" cap="none" normalizeH="0" baseline="0" dirty="0">
                          <a:ln>
                            <a:noFill/>
                          </a:ln>
                          <a:solidFill>
                            <a:schemeClr val="tx1"/>
                          </a:solidFill>
                          <a:effectLst/>
                          <a:latin typeface="Lucida Sans Typewriter" pitchFamily="49" charset="0"/>
                        </a:rPr>
                        <a:t>1---5----0----5----0----5----0----5----0----5----0</a:t>
                      </a:r>
                    </a:p>
                  </a:txBody>
                  <a:tcPr marL="62717" marR="6271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1125216">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a:ln>
                            <a:noFill/>
                          </a:ln>
                          <a:solidFill>
                            <a:srgbClr val="000000"/>
                          </a:solidFill>
                          <a:effectLst/>
                          <a:latin typeface="Lucida Sans Typewriter" pitchFamily="49" charset="0"/>
                        </a:rPr>
                        <a:t>14528*</a:t>
                      </a:r>
                      <a:r>
                        <a:rPr kumimoji="0" lang="en-US" sz="1300" b="0" i="0" u="none" strike="noStrike" cap="none" normalizeH="0" baseline="0" dirty="0" err="1">
                          <a:ln>
                            <a:noFill/>
                          </a:ln>
                          <a:solidFill>
                            <a:srgbClr val="000000"/>
                          </a:solidFill>
                          <a:effectLst/>
                          <a:latin typeface="Lucida Sans Typewriter" pitchFamily="49" charset="0"/>
                        </a:rPr>
                        <a:t>instore</a:t>
                      </a:r>
                      <a:r>
                        <a:rPr kumimoji="0" lang="en-US" sz="1300" b="0" i="0" u="none" strike="noStrike" cap="none" normalizeH="0" baseline="0" dirty="0">
                          <a:ln>
                            <a:noFill/>
                          </a:ln>
                          <a:solidFill>
                            <a:srgbClr val="000000"/>
                          </a:solidFill>
                          <a:effectLst/>
                          <a:latin typeface="Lucida Sans Typewriter" pitchFamily="49" charset="0"/>
                        </a:rPr>
                        <a:t>*06/15/2008*215.65*1650072*red</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a:ln>
                            <a:noFill/>
                          </a:ln>
                          <a:solidFill>
                            <a:srgbClr val="000000"/>
                          </a:solidFill>
                          <a:effectLst/>
                          <a:latin typeface="Lucida Sans Typewriter" pitchFamily="49" charset="0"/>
                        </a:rPr>
                        <a:t>14529*online*06/15/2008*183.98*1650039*white</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a:ln>
                            <a:noFill/>
                          </a:ln>
                          <a:solidFill>
                            <a:srgbClr val="000000"/>
                          </a:solidFill>
                          <a:effectLst/>
                          <a:latin typeface="Lucida Sans Typewriter" pitchFamily="49" charset="0"/>
                        </a:rPr>
                        <a:t>14530*online*06/16/2008*107.50*1650450*green</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a:ln>
                            <a:noFill/>
                          </a:ln>
                          <a:solidFill>
                            <a:srgbClr val="000000"/>
                          </a:solidFill>
                          <a:effectLst/>
                          <a:latin typeface="Lucida Sans Typewriter" pitchFamily="49" charset="0"/>
                        </a:rPr>
                        <a:t>14531*</a:t>
                      </a:r>
                      <a:r>
                        <a:rPr kumimoji="0" lang="en-US" sz="1300" b="0" i="0" u="none" strike="noStrike" cap="none" normalizeH="0" baseline="0" dirty="0" err="1">
                          <a:ln>
                            <a:noFill/>
                          </a:ln>
                          <a:solidFill>
                            <a:srgbClr val="000000"/>
                          </a:solidFill>
                          <a:effectLst/>
                          <a:latin typeface="Lucida Sans Typewriter" pitchFamily="49" charset="0"/>
                        </a:rPr>
                        <a:t>instore</a:t>
                      </a:r>
                      <a:r>
                        <a:rPr kumimoji="0" lang="en-US" sz="1300" b="0" i="0" u="none" strike="noStrike" cap="none" normalizeH="0" baseline="0" dirty="0">
                          <a:ln>
                            <a:noFill/>
                          </a:ln>
                          <a:solidFill>
                            <a:srgbClr val="000000"/>
                          </a:solidFill>
                          <a:effectLst/>
                          <a:latin typeface="Lucida Sans Typewriter" pitchFamily="49" charset="0"/>
                        </a:rPr>
                        <a:t>*06/17/2008*350.78*1652903*graphite</a:t>
                      </a:r>
                    </a:p>
                  </a:txBody>
                  <a:tcPr marL="62717" marR="6271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bl>
          </a:graphicData>
        </a:graphic>
      </p:graphicFrame>
      <p:sp>
        <p:nvSpPr>
          <p:cNvPr id="4" name="Text Box 14"/>
          <p:cNvSpPr txBox="1">
            <a:spLocks noChangeArrowheads="1"/>
          </p:cNvSpPr>
          <p:nvPr/>
        </p:nvSpPr>
        <p:spPr bwMode="auto">
          <a:xfrm>
            <a:off x="1067928" y="1494355"/>
            <a:ext cx="2818943" cy="549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119490" tIns="119490" rIns="119490" bIns="11949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000" dirty="0"/>
              <a:t>Partial </a:t>
            </a:r>
            <a:r>
              <a:rPr lang="en-US" sz="2000" b="1" dirty="0"/>
              <a:t>salestotals.dat</a:t>
            </a:r>
          </a:p>
        </p:txBody>
      </p:sp>
    </p:spTree>
    <p:extLst>
      <p:ext uri="{BB962C8B-B14F-4D97-AF65-F5344CB8AC3E}">
        <p14:creationId xmlns:p14="http://schemas.microsoft.com/office/powerpoint/2010/main" val="30192305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943600"/>
          </a:xfrm>
        </p:spPr>
        <p:txBody>
          <a:bodyPr/>
          <a:lstStyle/>
          <a:p>
            <a:pPr marL="465138" indent="-465138">
              <a:defRPr/>
            </a:pPr>
            <a:r>
              <a:rPr lang="en-US" dirty="0"/>
              <a:t>3. 	Which of the following INPUT statements creates </a:t>
            </a:r>
            <a:br>
              <a:rPr lang="en-US" dirty="0"/>
            </a:br>
            <a:r>
              <a:rPr lang="en-US" dirty="0"/>
              <a:t>the data set shown here, assuming that the DATA step does not contain a LENGTH statement?</a:t>
            </a:r>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a:defRPr/>
            </a:pPr>
            <a:endParaRPr lang="en-US" dirty="0"/>
          </a:p>
          <a:p>
            <a:pPr marL="0" indent="0">
              <a:defRPr/>
            </a:pPr>
            <a:endParaRPr lang="en-US" sz="800" b="1" dirty="0"/>
          </a:p>
          <a:p>
            <a:pPr marL="914400" lvl="1" indent="-449263">
              <a:buClr>
                <a:schemeClr val="tx1"/>
              </a:buClr>
              <a:buSzTx/>
              <a:buFont typeface="Wingdings" pitchFamily="2" charset="2"/>
              <a:buAutoNum type="alphaLcPeriod"/>
              <a:defRPr/>
            </a:pPr>
            <a:r>
              <a:rPr lang="en-US" dirty="0"/>
              <a:t>input Customer_ID $ Last_Name $ First_Name $</a:t>
            </a:r>
            <a:br>
              <a:rPr lang="en-US" dirty="0"/>
            </a:br>
            <a:r>
              <a:rPr lang="en-US" dirty="0"/>
              <a:t>         Total_Sales;</a:t>
            </a:r>
          </a:p>
          <a:p>
            <a:pPr marL="914400" lvl="1" indent="-449263">
              <a:buClr>
                <a:schemeClr val="tx1"/>
              </a:buClr>
              <a:buSzTx/>
              <a:buFont typeface="Wingdings" pitchFamily="2" charset="2"/>
              <a:buAutoNum type="alphaLcPeriod"/>
              <a:defRPr/>
            </a:pPr>
            <a:r>
              <a:rPr lang="en-US" dirty="0"/>
              <a:t>input customer_id $ last_name $ first_name $</a:t>
            </a:r>
            <a:br>
              <a:rPr lang="en-US" dirty="0"/>
            </a:br>
            <a:r>
              <a:rPr lang="en-US" dirty="0"/>
              <a:t>         total_sales;</a:t>
            </a:r>
          </a:p>
          <a:p>
            <a:pPr marL="914400" lvl="1" indent="-449263">
              <a:buClr>
                <a:schemeClr val="tx1"/>
              </a:buClr>
              <a:buSzTx/>
              <a:buFont typeface="Wingdings" pitchFamily="2" charset="2"/>
              <a:buAutoNum type="alphaLcPeriod"/>
              <a:defRPr/>
            </a:pPr>
            <a:r>
              <a:rPr lang="en-US" dirty="0"/>
              <a:t>input Last_Name $ First_Name $ Total_Sales</a:t>
            </a:r>
            <a:br>
              <a:rPr lang="en-US" dirty="0"/>
            </a:br>
            <a:r>
              <a:rPr lang="en-US" dirty="0"/>
              <a:t>        </a:t>
            </a:r>
            <a:r>
              <a:rPr lang="en-US" dirty="0" err="1"/>
              <a:t>Customer_ID</a:t>
            </a:r>
            <a:r>
              <a:rPr lang="en-US" dirty="0"/>
              <a:t> $;</a:t>
            </a:r>
          </a:p>
        </p:txBody>
      </p:sp>
      <p:graphicFrame>
        <p:nvGraphicFramePr>
          <p:cNvPr id="3" name="Group 74"/>
          <p:cNvGraphicFramePr>
            <a:graphicFrameLocks noGrp="1"/>
          </p:cNvGraphicFramePr>
          <p:nvPr>
            <p:extLst>
              <p:ext uri="{D42A27DB-BD31-4B8C-83A1-F6EECF244321}">
                <p14:modId xmlns:p14="http://schemas.microsoft.com/office/powerpoint/2010/main" val="1802143298"/>
              </p:ext>
            </p:extLst>
          </p:nvPr>
        </p:nvGraphicFramePr>
        <p:xfrm>
          <a:off x="1144588" y="2357173"/>
          <a:ext cx="5601220" cy="1499202"/>
        </p:xfrm>
        <a:graphic>
          <a:graphicData uri="http://schemas.openxmlformats.org/drawingml/2006/table">
            <a:tbl>
              <a:tblPr/>
              <a:tblGrid>
                <a:gridCol w="1525520">
                  <a:extLst>
                    <a:ext uri="{9D8B030D-6E8A-4147-A177-3AD203B41FA5}">
                      <a16:colId xmlns:a16="http://schemas.microsoft.com/office/drawing/2014/main" val="20000"/>
                    </a:ext>
                  </a:extLst>
                </a:gridCol>
                <a:gridCol w="1352776">
                  <a:extLst>
                    <a:ext uri="{9D8B030D-6E8A-4147-A177-3AD203B41FA5}">
                      <a16:colId xmlns:a16="http://schemas.microsoft.com/office/drawing/2014/main" val="20001"/>
                    </a:ext>
                  </a:extLst>
                </a:gridCol>
                <a:gridCol w="1351324">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5241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mn-lt"/>
                        </a:rPr>
                        <a:t>Customer_ID</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mn-lt"/>
                        </a:rPr>
                        <a:t>Last_Name</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mn-lt"/>
                        </a:rPr>
                        <a:t>First_Name</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mn-lt"/>
                        </a:rPr>
                        <a:t>Total_Sales</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0"/>
                  </a:ext>
                </a:extLst>
              </a:tr>
              <a:tr h="39507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123049</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Kim</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Jason</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545</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1"/>
                  </a:ext>
                </a:extLst>
              </a:tr>
              <a:tr h="39507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123050</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Weston</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Ingrid</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832</a:t>
                      </a:r>
                    </a:p>
                  </a:txBody>
                  <a:tcPr marL="121949" marR="121949" marT="127947" marB="127947"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4" name="Text Box 75"/>
          <p:cNvSpPr txBox="1">
            <a:spLocks noChangeArrowheads="1"/>
          </p:cNvSpPr>
          <p:nvPr/>
        </p:nvSpPr>
        <p:spPr bwMode="auto">
          <a:xfrm>
            <a:off x="1149338" y="1915415"/>
            <a:ext cx="3840154" cy="549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119490" rIns="91440" bIns="11949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000" dirty="0"/>
              <a:t>Partial SAS Data Set </a:t>
            </a:r>
            <a:r>
              <a:rPr lang="en-US" sz="2000" b="1" dirty="0"/>
              <a:t>customers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181600"/>
          </a:xfrm>
        </p:spPr>
        <p:txBody>
          <a:bodyPr/>
          <a:lstStyle/>
          <a:p>
            <a:pPr marL="465138" indent="-465138">
              <a:defRPr/>
            </a:pPr>
            <a:r>
              <a:rPr lang="en-US" dirty="0"/>
              <a:t>4. 	The INPUT statement below correctly reads </a:t>
            </a:r>
            <a:br>
              <a:rPr lang="en-US" dirty="0"/>
            </a:br>
            <a:r>
              <a:rPr lang="en-US" dirty="0"/>
              <a:t>this space-delimited raw data file.</a:t>
            </a:r>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sz="1200" dirty="0"/>
          </a:p>
          <a:p>
            <a:pPr marL="0" indent="0">
              <a:defRPr/>
            </a:pPr>
            <a:endParaRPr lang="en-US" sz="800" b="1" dirty="0"/>
          </a:p>
          <a:p>
            <a:pPr marL="465138">
              <a:defRPr/>
            </a:pPr>
            <a:r>
              <a:rPr lang="en-US" dirty="0">
                <a:sym typeface="Wingdings" pitchFamily="2" charset="2"/>
              </a:rPr>
              <a:t>  </a:t>
            </a:r>
            <a:r>
              <a:rPr lang="en-US" dirty="0"/>
              <a:t>True</a:t>
            </a:r>
          </a:p>
          <a:p>
            <a:pPr marL="465138">
              <a:defRPr/>
            </a:pPr>
            <a:r>
              <a:rPr lang="en-US" dirty="0">
                <a:sym typeface="Wingdings" pitchFamily="2" charset="2"/>
              </a:rPr>
              <a:t></a:t>
            </a:r>
            <a:r>
              <a:rPr lang="en-US" dirty="0"/>
              <a:t>  False</a:t>
            </a:r>
          </a:p>
        </p:txBody>
      </p:sp>
      <p:graphicFrame>
        <p:nvGraphicFramePr>
          <p:cNvPr id="3" name="Group 16"/>
          <p:cNvGraphicFramePr>
            <a:graphicFrameLocks noGrp="1"/>
          </p:cNvGraphicFramePr>
          <p:nvPr>
            <p:extLst>
              <p:ext uri="{D42A27DB-BD31-4B8C-83A1-F6EECF244321}">
                <p14:modId xmlns:p14="http://schemas.microsoft.com/office/powerpoint/2010/main" val="2293110878"/>
              </p:ext>
            </p:extLst>
          </p:nvPr>
        </p:nvGraphicFramePr>
        <p:xfrm>
          <a:off x="1144588" y="1559859"/>
          <a:ext cx="5787971" cy="1420691"/>
        </p:xfrm>
        <a:graphic>
          <a:graphicData uri="http://schemas.openxmlformats.org/drawingml/2006/table">
            <a:tbl>
              <a:tblPr/>
              <a:tblGrid>
                <a:gridCol w="5787971">
                  <a:extLst>
                    <a:ext uri="{9D8B030D-6E8A-4147-A177-3AD203B41FA5}">
                      <a16:colId xmlns:a16="http://schemas.microsoft.com/office/drawing/2014/main" val="20000"/>
                    </a:ext>
                  </a:extLst>
                </a:gridCol>
              </a:tblGrid>
              <a:tr h="596783">
                <a:tc>
                  <a:txBody>
                    <a:bodyPr/>
                    <a:lstStyle/>
                    <a:p>
                      <a:pPr marL="0" marR="0" lvl="0" indent="0" algn="l" defTabSz="652463" rtl="0" eaLnBrk="1" fontAlgn="base" latinLnBrk="0" hangingPunct="1">
                        <a:lnSpc>
                          <a:spcPct val="65000"/>
                        </a:lnSpc>
                        <a:spcBef>
                          <a:spcPct val="20000"/>
                        </a:spcBef>
                        <a:spcAft>
                          <a:spcPct val="0"/>
                        </a:spcAft>
                        <a:buClrTx/>
                        <a:buSzTx/>
                        <a:buFontTx/>
                        <a:buNone/>
                        <a:tabLst/>
                      </a:pPr>
                      <a:r>
                        <a:rPr kumimoji="0" lang="en-US" sz="2000" b="0" i="0" u="none" strike="noStrike" cap="none" normalizeH="0" baseline="0" dirty="0">
                          <a:ln>
                            <a:noFill/>
                          </a:ln>
                          <a:solidFill>
                            <a:srgbClr val="FFFFFF"/>
                          </a:solidFill>
                          <a:effectLst/>
                          <a:latin typeface="Lucida Sans Typewriter" pitchFamily="49" charset="0"/>
                        </a:rPr>
                        <a:t>         </a:t>
                      </a:r>
                      <a:r>
                        <a:rPr kumimoji="0" lang="en-US" sz="2000" b="0" i="0" u="none" strike="noStrike" cap="none" normalizeH="0" baseline="0" dirty="0">
                          <a:ln>
                            <a:noFill/>
                          </a:ln>
                          <a:solidFill>
                            <a:schemeClr val="tx1"/>
                          </a:solidFill>
                          <a:effectLst/>
                          <a:latin typeface="Lucida Sans Typewriter" pitchFamily="49" charset="0"/>
                        </a:rPr>
                        <a:t>1    1    2    2    3    3 </a:t>
                      </a:r>
                    </a:p>
                    <a:p>
                      <a:pPr marL="0" marR="0" lvl="0" indent="0" algn="l" defTabSz="652463" rtl="0" eaLnBrk="1" fontAlgn="base" latinLnBrk="0" hangingPunct="1">
                        <a:lnSpc>
                          <a:spcPct val="65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Lucida Sans Typewriter" pitchFamily="49" charset="0"/>
                        </a:rPr>
                        <a:t>1---5----0----5----0----5----0----5</a:t>
                      </a:r>
                    </a:p>
                  </a:txBody>
                  <a:tcPr marL="62717" marR="6271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823908">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Lucida Sans Typewriter" pitchFamily="49" charset="0"/>
                        </a:rPr>
                        <a:t>Donny </a:t>
                      </a:r>
                      <a:r>
                        <a:rPr kumimoji="0" lang="en-US" sz="2000" b="0" i="0" u="none" strike="noStrike" cap="none" normalizeH="0" baseline="0" dirty="0">
                          <a:ln>
                            <a:noFill/>
                          </a:ln>
                          <a:solidFill>
                            <a:srgbClr val="000000"/>
                          </a:solidFill>
                          <a:effectLst/>
                          <a:latin typeface="Lucida Sans Typewriter" pitchFamily="49" charset="0"/>
                        </a:rPr>
                        <a:t>5MAY2008 25 FL $43,123.50</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Lucida Sans Typewriter" pitchFamily="49" charset="0"/>
                        </a:rPr>
                        <a:t>Margaret 20FEB2008 43 NC 65,150</a:t>
                      </a:r>
                    </a:p>
                  </a:txBody>
                  <a:tcPr marL="62717" marR="6271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bl>
          </a:graphicData>
        </a:graphic>
      </p:graphicFrame>
      <p:sp>
        <p:nvSpPr>
          <p:cNvPr id="2" name="TextBox 1"/>
          <p:cNvSpPr txBox="1"/>
          <p:nvPr/>
        </p:nvSpPr>
        <p:spPr>
          <a:xfrm>
            <a:off x="1144588" y="3192684"/>
            <a:ext cx="6949440" cy="821250"/>
          </a:xfrm>
          <a:prstGeom prst="rect">
            <a:avLst/>
          </a:prstGeom>
          <a:solidFill>
            <a:srgbClr val="FFFFFF"/>
          </a:solidFill>
          <a:ln w="38100" cmpd="sng">
            <a:solidFill>
              <a:schemeClr val="tx2"/>
            </a:solidFill>
          </a:ln>
        </p:spPr>
        <p:txBody>
          <a:bodyPr vert="horz" wrap="none" lIns="88900" tIns="88900" rIns="0" bIns="88900" rtlCol="0">
            <a:spAutoFit/>
          </a:bodyPr>
          <a:lstStyle/>
          <a:p>
            <a:pPr defTabSz="876976">
              <a:lnSpc>
                <a:spcPct val="85000"/>
              </a:lnSpc>
            </a:pPr>
            <a:r>
              <a:rPr lang="en-US" b="1" dirty="0">
                <a:latin typeface="Courier New"/>
              </a:rPr>
              <a:t>input name $ hired date9. age state $ </a:t>
            </a:r>
          </a:p>
          <a:p>
            <a:pPr defTabSz="876976">
              <a:lnSpc>
                <a:spcPct val="85000"/>
              </a:lnSpc>
            </a:pPr>
            <a:r>
              <a:rPr lang="en-US" b="1" dirty="0">
                <a:latin typeface="Courier New"/>
              </a:rPr>
              <a:t>	 salary comma10.;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Information about Orion Star sales employees is stored </a:t>
            </a:r>
            <a:br>
              <a:rPr lang="en-US" dirty="0"/>
            </a:br>
            <a:r>
              <a:rPr lang="en-US" dirty="0"/>
              <a:t>in a comma-delimited raw data file. The file contains both standard and nonstandard data fields.</a:t>
            </a:r>
          </a:p>
        </p:txBody>
      </p:sp>
      <p:pic>
        <p:nvPicPr>
          <p:cNvPr id="14" name="Picture 2" descr="L:\graphic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1050" y="2111342"/>
            <a:ext cx="2825023" cy="29178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1"/>
          <p:cNvSpPr txBox="1">
            <a:spLocks noChangeArrowheads="1"/>
          </p:cNvSpPr>
          <p:nvPr/>
        </p:nvSpPr>
        <p:spPr bwMode="auto">
          <a:xfrm>
            <a:off x="3738176" y="2725201"/>
            <a:ext cx="1672253" cy="461665"/>
          </a:xfrm>
          <a:prstGeom prst="rect">
            <a:avLst/>
          </a:prstGeom>
          <a:noFill/>
          <a:ln>
            <a:noFill/>
          </a:ln>
          <a:extLst/>
        </p:spPr>
        <p:txBody>
          <a:bodyPr wrap="none" anchor="ct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kern="0" dirty="0">
                <a:solidFill>
                  <a:srgbClr val="000000"/>
                </a:solidFill>
                <a:latin typeface="Arial"/>
              </a:rPr>
              <a:t>DATA step</a:t>
            </a:r>
          </a:p>
        </p:txBody>
      </p:sp>
      <p:pic>
        <p:nvPicPr>
          <p:cNvPr id="5" name="Picture 5" descr="rawdata_nob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95" y="3152353"/>
            <a:ext cx="1550146" cy="145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1258186" y="2668051"/>
            <a:ext cx="1550104"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nchor="ctr">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b="1" kern="0" dirty="0">
                <a:solidFill>
                  <a:srgbClr val="000000"/>
                </a:solidFill>
                <a:latin typeface="Arial"/>
              </a:rPr>
              <a:t>sales.csv</a:t>
            </a:r>
          </a:p>
        </p:txBody>
      </p:sp>
      <p:pic>
        <p:nvPicPr>
          <p:cNvPr id="7" name="Picture 3" descr="\\sashq\root\dept\cbt\Library_ec\graphics\dataStep_noSha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066" y="3284280"/>
            <a:ext cx="1327805" cy="8356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6541" y="3548887"/>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3151" y="3550475"/>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ataset_notit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1809" y="3161763"/>
            <a:ext cx="1571277" cy="14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a:off x="6309997" y="2668051"/>
            <a:ext cx="1753685"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nchor="ctr">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b="1" kern="0" dirty="0">
                <a:solidFill>
                  <a:srgbClr val="000000"/>
                </a:solidFill>
                <a:latin typeface="Arial"/>
              </a:rPr>
              <a:t>work.sales</a:t>
            </a:r>
          </a:p>
        </p:txBody>
      </p:sp>
    </p:spTree>
    <p:extLst>
      <p:ext uri="{BB962C8B-B14F-4D97-AF65-F5344CB8AC3E}">
        <p14:creationId xmlns:p14="http://schemas.microsoft.com/office/powerpoint/2010/main" val="33038387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65138" indent="-465138">
              <a:defRPr/>
            </a:pPr>
            <a:r>
              <a:rPr lang="en-US" dirty="0"/>
              <a:t>5. 	By default, SAS creates character variables </a:t>
            </a:r>
            <a:br>
              <a:rPr lang="en-US" dirty="0"/>
            </a:br>
            <a:r>
              <a:rPr lang="en-US" dirty="0"/>
              <a:t>with a length of _____ bytes for list input.</a:t>
            </a:r>
          </a:p>
          <a:p>
            <a:pPr marL="457200" indent="-457200">
              <a:buFont typeface="+mj-lt"/>
              <a:buAutoNum type="arabicPeriod"/>
              <a:defRPr/>
            </a:pPr>
            <a:endParaRPr lang="en-US" dirty="0"/>
          </a:p>
          <a:p>
            <a:pPr marL="0" indent="0">
              <a:defRPr/>
            </a:pPr>
            <a:endParaRPr lang="en-US" sz="800" b="1" dirty="0"/>
          </a:p>
          <a:p>
            <a:pPr marL="914400" lvl="1" indent="-449263">
              <a:buClr>
                <a:schemeClr val="tx1"/>
              </a:buClr>
              <a:buSzTx/>
              <a:buFont typeface="Wingdings" pitchFamily="2" charset="2"/>
              <a:buAutoNum type="alphaLcPeriod"/>
              <a:defRPr/>
            </a:pPr>
            <a:r>
              <a:rPr lang="en-US" dirty="0"/>
              <a:t>6</a:t>
            </a:r>
          </a:p>
          <a:p>
            <a:pPr marL="914400" lvl="1" indent="-449263">
              <a:buClr>
                <a:schemeClr val="tx1"/>
              </a:buClr>
              <a:buSzTx/>
              <a:buFont typeface="Wingdings" pitchFamily="2" charset="2"/>
              <a:buAutoNum type="alphaLcPeriod"/>
              <a:defRPr/>
            </a:pPr>
            <a:r>
              <a:rPr lang="en-US" dirty="0"/>
              <a:t>8</a:t>
            </a:r>
          </a:p>
          <a:p>
            <a:pPr marL="914400" lvl="1" indent="-449263">
              <a:buClr>
                <a:schemeClr val="tx1"/>
              </a:buClr>
              <a:buSzTx/>
              <a:buFont typeface="Wingdings" pitchFamily="2" charset="2"/>
              <a:buAutoNum type="alphaLcPeriod"/>
              <a:defRPr/>
            </a:pPr>
            <a:r>
              <a:rPr lang="en-US" dirty="0"/>
              <a:t>10</a:t>
            </a:r>
          </a:p>
          <a:p>
            <a:pPr marL="914400" lvl="1" indent="-449263">
              <a:buClr>
                <a:schemeClr val="tx1"/>
              </a:buClr>
              <a:buSzTx/>
              <a:buFont typeface="Wingdings" pitchFamily="2" charset="2"/>
              <a:buAutoNum type="alphaLcPeriod"/>
              <a:defRPr/>
            </a:pPr>
            <a:r>
              <a:rPr lang="en-US" dirty="0"/>
              <a:t>12</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65138" indent="-465138">
              <a:defRPr/>
            </a:pPr>
            <a:r>
              <a:rPr lang="en-US" dirty="0"/>
              <a:t>6. 	Which of the following values can SAS store in </a:t>
            </a:r>
            <a:br>
              <a:rPr lang="en-US" dirty="0"/>
            </a:br>
            <a:r>
              <a:rPr lang="en-US" dirty="0"/>
              <a:t>a character variable that has a length of 8 bytes?</a:t>
            </a:r>
          </a:p>
          <a:p>
            <a:pPr marL="0" indent="0">
              <a:defRPr/>
            </a:pPr>
            <a:endParaRPr lang="en-US" sz="800" b="1" dirty="0"/>
          </a:p>
          <a:p>
            <a:pPr marL="914400" lvl="1" indent="-449263">
              <a:buClr>
                <a:schemeClr val="tx1"/>
              </a:buClr>
              <a:buSzTx/>
              <a:buFont typeface="Wingdings" pitchFamily="2" charset="2"/>
              <a:buAutoNum type="alphaLcPeriod"/>
              <a:defRPr/>
            </a:pPr>
            <a:r>
              <a:rPr lang="en-US" dirty="0">
                <a:cs typeface="ＭＳ Ｐゴシック" pitchFamily="-112" charset="-128"/>
              </a:rPr>
              <a:t>Sales Manager</a:t>
            </a:r>
          </a:p>
          <a:p>
            <a:pPr marL="914400" lvl="1" indent="-449263">
              <a:buClr>
                <a:schemeClr val="tx1"/>
              </a:buClr>
              <a:buSzTx/>
              <a:buFont typeface="Wingdings" pitchFamily="2" charset="2"/>
              <a:buAutoNum type="alphaLcPeriod"/>
              <a:defRPr/>
            </a:pPr>
            <a:r>
              <a:rPr lang="en-US" dirty="0">
                <a:cs typeface="ＭＳ Ｐゴシック" pitchFamily="-112" charset="-128"/>
              </a:rPr>
              <a:t>Regional Manager</a:t>
            </a:r>
          </a:p>
          <a:p>
            <a:pPr marL="914400" lvl="1" indent="-449263">
              <a:buClr>
                <a:schemeClr val="tx1"/>
              </a:buClr>
              <a:buSzTx/>
              <a:buFont typeface="Wingdings" pitchFamily="2" charset="2"/>
              <a:buAutoNum type="alphaLcPeriod"/>
              <a:defRPr/>
            </a:pPr>
            <a:r>
              <a:rPr lang="en-US" dirty="0">
                <a:cs typeface="ＭＳ Ｐゴシック" pitchFamily="-112" charset="-128"/>
              </a:rPr>
              <a:t>12036578</a:t>
            </a:r>
          </a:p>
          <a:p>
            <a:pPr marL="914400" lvl="1" indent="-449263">
              <a:buClr>
                <a:schemeClr val="tx1"/>
              </a:buClr>
              <a:buSzTx/>
              <a:buFont typeface="Wingdings" pitchFamily="2" charset="2"/>
              <a:buAutoNum type="alphaLcPeriod"/>
              <a:defRPr/>
            </a:pPr>
            <a:r>
              <a:rPr lang="en-US" dirty="0">
                <a:cs typeface="ＭＳ Ｐゴシック" pitchFamily="-112" charset="-128"/>
              </a:rPr>
              <a:t>$123,293.50</a:t>
            </a:r>
          </a:p>
          <a:p>
            <a:pPr marL="914400" lvl="1" indent="-449263">
              <a:buClr>
                <a:schemeClr val="tx1"/>
              </a:buClr>
              <a:buSzTx/>
              <a:buFont typeface="Wingdings" pitchFamily="2" charset="2"/>
              <a:buAutoNum type="alphaLcPeriod"/>
              <a:defRPr/>
            </a:pPr>
            <a:r>
              <a:rPr lang="en-US" dirty="0">
                <a:cs typeface="ＭＳ Ｐゴシック" pitchFamily="-112" charset="-128"/>
              </a:rPr>
              <a:t>06/15/2008</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65138" indent="-465138">
              <a:defRPr/>
            </a:pPr>
            <a:r>
              <a:rPr lang="en-US" dirty="0"/>
              <a:t>7. 	To explicitly define the length of a variable read </a:t>
            </a:r>
            <a:br>
              <a:rPr lang="en-US" dirty="0"/>
            </a:br>
            <a:r>
              <a:rPr lang="en-US" dirty="0"/>
              <a:t>from a raw data file, you use a LENGTH statement after the INPUT statement in a DATA step.</a:t>
            </a:r>
          </a:p>
          <a:p>
            <a:pPr marL="0" indent="0">
              <a:defRPr/>
            </a:pPr>
            <a:endParaRPr lang="en-US" sz="800" b="1" dirty="0"/>
          </a:p>
          <a:p>
            <a:pPr marL="465138">
              <a:defRPr/>
            </a:pPr>
            <a:r>
              <a:rPr lang="en-US" dirty="0">
                <a:sym typeface="Wingdings" pitchFamily="2" charset="2"/>
              </a:rPr>
              <a:t>  </a:t>
            </a:r>
            <a:r>
              <a:rPr lang="en-US" dirty="0"/>
              <a:t>True</a:t>
            </a:r>
          </a:p>
          <a:p>
            <a:pPr marL="465138">
              <a:defRPr/>
            </a:pPr>
            <a:r>
              <a:rPr lang="en-US" dirty="0">
                <a:sym typeface="Wingdings" pitchFamily="2" charset="2"/>
              </a:rPr>
              <a:t></a:t>
            </a:r>
            <a:r>
              <a:rPr lang="en-US" dirty="0"/>
              <a:t>  False</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334000"/>
          </a:xfrm>
        </p:spPr>
        <p:txBody>
          <a:bodyPr/>
          <a:lstStyle/>
          <a:p>
            <a:pPr marL="465138" indent="-465138">
              <a:defRPr/>
            </a:pPr>
            <a:r>
              <a:rPr lang="en-US" dirty="0"/>
              <a:t>8. 	Which INFILE statement correctly specifies </a:t>
            </a:r>
            <a:br>
              <a:rPr lang="en-US" dirty="0"/>
            </a:br>
            <a:r>
              <a:rPr lang="en-US" dirty="0"/>
              <a:t>the raw data file shown here?</a:t>
            </a:r>
          </a:p>
          <a:p>
            <a:pPr marL="347663" indent="-347663">
              <a:defRPr/>
            </a:pPr>
            <a:r>
              <a:rPr lang="en-US" dirty="0"/>
              <a:t>Partial </a:t>
            </a:r>
            <a:r>
              <a:rPr lang="en-US" b="1" dirty="0"/>
              <a:t>sales.dat</a:t>
            </a: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a:defRPr/>
            </a:pPr>
            <a:endParaRPr lang="en-US" sz="1200" dirty="0"/>
          </a:p>
          <a:p>
            <a:pPr marL="914400" lvl="1" indent="-449263">
              <a:buClr>
                <a:schemeClr val="tx1"/>
              </a:buClr>
              <a:buSzTx/>
              <a:buFont typeface="Wingdings" pitchFamily="2" charset="2"/>
              <a:buAutoNum type="alphaLcPeriod"/>
              <a:defRPr/>
            </a:pPr>
            <a:r>
              <a:rPr lang="en-US"/>
              <a:t>i</a:t>
            </a:r>
            <a:r>
              <a:rPr lang="en-US">
                <a:cs typeface="ＭＳ Ｐゴシック" pitchFamily="-112" charset="-128"/>
              </a:rPr>
              <a:t>nfile </a:t>
            </a:r>
            <a:r>
              <a:rPr lang="en-US" dirty="0">
                <a:cs typeface="ＭＳ Ｐゴシック" pitchFamily="-112" charset="-128"/>
              </a:rPr>
              <a:t>'c:\mydata\sales.dat';</a:t>
            </a:r>
          </a:p>
          <a:p>
            <a:pPr marL="914400" lvl="1" indent="-449263">
              <a:buClr>
                <a:schemeClr val="tx1"/>
              </a:buClr>
              <a:buSzTx/>
              <a:buFont typeface="Wingdings" pitchFamily="2" charset="2"/>
              <a:buAutoNum type="alphaLcPeriod"/>
              <a:defRPr/>
            </a:pPr>
            <a:r>
              <a:rPr lang="en-US">
                <a:cs typeface="ＭＳ Ｐゴシック" pitchFamily="-112" charset="-128"/>
              </a:rPr>
              <a:t>infile </a:t>
            </a:r>
            <a:r>
              <a:rPr lang="en-US" dirty="0">
                <a:cs typeface="ＭＳ Ｐゴシック" pitchFamily="-112" charset="-128"/>
              </a:rPr>
              <a:t>'c:\mydata\sales.dat' dsd dlm='*';</a:t>
            </a:r>
          </a:p>
          <a:p>
            <a:pPr marL="914400" lvl="1" indent="-449263">
              <a:buClr>
                <a:schemeClr val="tx1"/>
              </a:buClr>
              <a:buSzTx/>
              <a:buFont typeface="Wingdings" pitchFamily="2" charset="2"/>
              <a:buAutoNum type="alphaLcPeriod"/>
              <a:defRPr/>
            </a:pPr>
            <a:r>
              <a:rPr lang="en-US">
                <a:cs typeface="ＭＳ Ｐゴシック" pitchFamily="-112" charset="-128"/>
              </a:rPr>
              <a:t>infile </a:t>
            </a:r>
            <a:r>
              <a:rPr lang="en-US" dirty="0">
                <a:cs typeface="ＭＳ Ｐゴシック" pitchFamily="-112" charset="-128"/>
              </a:rPr>
              <a:t>'c:\mydata\sales.dat</a:t>
            </a:r>
            <a:r>
              <a:rPr lang="en-US">
                <a:cs typeface="ＭＳ Ｐゴシック" pitchFamily="-112" charset="-128"/>
              </a:rPr>
              <a:t>' dlm=*;</a:t>
            </a:r>
            <a:endParaRPr lang="en-US" dirty="0">
              <a:cs typeface="ＭＳ Ｐゴシック" pitchFamily="-112" charset="-128"/>
            </a:endParaRPr>
          </a:p>
          <a:p>
            <a:pPr marL="914400" lvl="1" indent="-449263">
              <a:buClr>
                <a:schemeClr val="tx1"/>
              </a:buClr>
              <a:buSzTx/>
              <a:buFont typeface="Wingdings" pitchFamily="2" charset="2"/>
              <a:buAutoNum type="alphaLcPeriod"/>
              <a:defRPr/>
            </a:pPr>
            <a:r>
              <a:rPr lang="en-US">
                <a:cs typeface="ＭＳ Ｐゴシック" pitchFamily="-112" charset="-128"/>
              </a:rPr>
              <a:t>infile </a:t>
            </a:r>
            <a:r>
              <a:rPr lang="en-US" dirty="0">
                <a:cs typeface="ＭＳ Ｐゴシック" pitchFamily="-112" charset="-128"/>
              </a:rPr>
              <a:t>'c:\mydata\sales.dat' dlm='*';</a:t>
            </a:r>
          </a:p>
        </p:txBody>
      </p:sp>
      <p:graphicFrame>
        <p:nvGraphicFramePr>
          <p:cNvPr id="3" name="Group 6"/>
          <p:cNvGraphicFramePr>
            <a:graphicFrameLocks noGrp="1"/>
          </p:cNvGraphicFramePr>
          <p:nvPr>
            <p:extLst>
              <p:ext uri="{D42A27DB-BD31-4B8C-83A1-F6EECF244321}">
                <p14:modId xmlns:p14="http://schemas.microsoft.com/office/powerpoint/2010/main" val="2164065207"/>
              </p:ext>
            </p:extLst>
          </p:nvPr>
        </p:nvGraphicFramePr>
        <p:xfrm>
          <a:off x="699941" y="1796527"/>
          <a:ext cx="7809358" cy="2237644"/>
        </p:xfrm>
        <a:graphic>
          <a:graphicData uri="http://schemas.openxmlformats.org/drawingml/2006/table">
            <a:tbl>
              <a:tblPr/>
              <a:tblGrid>
                <a:gridCol w="7809358">
                  <a:extLst>
                    <a:ext uri="{9D8B030D-6E8A-4147-A177-3AD203B41FA5}">
                      <a16:colId xmlns:a16="http://schemas.microsoft.com/office/drawing/2014/main" val="20000"/>
                    </a:ext>
                  </a:extLst>
                </a:gridCol>
              </a:tblGrid>
              <a:tr h="550240">
                <a:tc>
                  <a:txBody>
                    <a:bodyPr/>
                    <a:lstStyle/>
                    <a:p>
                      <a:pPr marL="0" marR="0" lvl="0" indent="0" algn="l" defTabSz="652463" rtl="0" eaLnBrk="1" fontAlgn="base" latinLnBrk="0" hangingPunct="1">
                        <a:lnSpc>
                          <a:spcPct val="65000"/>
                        </a:lnSpc>
                        <a:spcBef>
                          <a:spcPct val="20000"/>
                        </a:spcBef>
                        <a:spcAft>
                          <a:spcPct val="0"/>
                        </a:spcAft>
                        <a:buClrTx/>
                        <a:buSzTx/>
                        <a:buFontTx/>
                        <a:buNone/>
                        <a:tabLst/>
                      </a:pPr>
                      <a:r>
                        <a:rPr kumimoji="0" lang="en-US" sz="2000" b="0" i="0" u="none" strike="noStrike" cap="none" normalizeH="0" baseline="0" dirty="0">
                          <a:ln>
                            <a:noFill/>
                          </a:ln>
                          <a:solidFill>
                            <a:srgbClr val="FFFFFF"/>
                          </a:solidFill>
                          <a:effectLst/>
                          <a:latin typeface="Lucida Sans Typewriter" pitchFamily="49" charset="0"/>
                        </a:rPr>
                        <a:t>         </a:t>
                      </a:r>
                      <a:r>
                        <a:rPr kumimoji="0" lang="en-US" sz="2000" b="0" i="0" u="none" strike="noStrike" cap="none" normalizeH="0" baseline="0" dirty="0">
                          <a:ln>
                            <a:noFill/>
                          </a:ln>
                          <a:solidFill>
                            <a:schemeClr val="tx1"/>
                          </a:solidFill>
                          <a:effectLst/>
                          <a:latin typeface="Lucida Sans Typewriter" pitchFamily="49" charset="0"/>
                        </a:rPr>
                        <a:t>1    1    2    2    3    3    4    4    5</a:t>
                      </a:r>
                    </a:p>
                    <a:p>
                      <a:pPr marL="0" marR="0" lvl="0" indent="0" algn="l" defTabSz="652463" rtl="0" eaLnBrk="1" fontAlgn="base" latinLnBrk="0" hangingPunct="1">
                        <a:lnSpc>
                          <a:spcPct val="65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Lucida Sans Typewriter" pitchFamily="49" charset="0"/>
                        </a:rPr>
                        <a:t>1---5----0----5----0----5----0----5----0----5----0</a:t>
                      </a:r>
                    </a:p>
                  </a:txBody>
                  <a:tcPr marL="62717" marR="6271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1687404">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Lucida Sans Typewriter" pitchFamily="49" charset="0"/>
                        </a:rPr>
                        <a:t>14528*instore*06/15/2008*215.65</a:t>
                      </a:r>
                      <a:r>
                        <a:rPr kumimoji="0" lang="en-US" sz="2000" b="0" i="0" u="none" strike="noStrike" cap="none" normalizeH="0" baseline="0" dirty="0">
                          <a:ln>
                            <a:noFill/>
                          </a:ln>
                          <a:solidFill>
                            <a:srgbClr val="000000"/>
                          </a:solidFill>
                          <a:effectLst/>
                          <a:latin typeface="Lucida Sans Typewriter" pitchFamily="49" charset="0"/>
                        </a:rPr>
                        <a:t>**red</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Lucida Sans Typewriter" pitchFamily="49" charset="0"/>
                        </a:rPr>
                        <a:t>14529*online*06/15/2008*183.98*1650039*white</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Lucida Sans Typewriter" pitchFamily="49" charset="0"/>
                        </a:rPr>
                        <a:t>14530**06/16/2008*107.50*1650450*green</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Lucida Sans Typewriter" pitchFamily="49" charset="0"/>
                        </a:rPr>
                        <a:t>14531*instore*06/17/2008*350.78*1652903*graphite</a:t>
                      </a:r>
                      <a:endParaRPr kumimoji="0" lang="en-US" sz="2000" b="0" i="0" u="none" strike="noStrike" cap="none" normalizeH="0" baseline="0" dirty="0">
                        <a:ln>
                          <a:noFill/>
                        </a:ln>
                        <a:solidFill>
                          <a:srgbClr val="000000"/>
                        </a:solidFill>
                        <a:effectLst/>
                        <a:latin typeface="Lucida Sans Typewriter" pitchFamily="49" charset="0"/>
                      </a:endParaRPr>
                    </a:p>
                  </a:txBody>
                  <a:tcPr marL="62717" marR="6271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45713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65138" indent="-465138">
              <a:defRPr/>
            </a:pPr>
            <a:r>
              <a:rPr lang="en-US" dirty="0"/>
              <a:t>9. 	Which of the following statements specifies </a:t>
            </a:r>
            <a:br>
              <a:rPr lang="en-US" dirty="0"/>
            </a:br>
            <a:r>
              <a:rPr lang="en-US" dirty="0"/>
              <a:t>in-stream data, or the lines of data that </a:t>
            </a:r>
            <a:br>
              <a:rPr lang="en-US" dirty="0"/>
            </a:br>
            <a:r>
              <a:rPr lang="en-US" dirty="0"/>
              <a:t>you enter directly in a DATA step?</a:t>
            </a:r>
          </a:p>
          <a:p>
            <a:pPr marL="0" indent="0">
              <a:defRPr/>
            </a:pPr>
            <a:endParaRPr lang="en-US" sz="800" b="1" dirty="0"/>
          </a:p>
          <a:p>
            <a:pPr marL="914400" lvl="1" indent="-449263">
              <a:buClr>
                <a:schemeClr val="tx1"/>
              </a:buClr>
              <a:buSzTx/>
              <a:buFont typeface="Wingdings" pitchFamily="2" charset="2"/>
              <a:buAutoNum type="alphaLcPeriod"/>
              <a:defRPr/>
            </a:pPr>
            <a:r>
              <a:rPr lang="en-US" dirty="0"/>
              <a:t>DATALINES</a:t>
            </a:r>
          </a:p>
          <a:p>
            <a:pPr marL="914400" lvl="1" indent="-449263">
              <a:buClr>
                <a:schemeClr val="tx1"/>
              </a:buClr>
              <a:buSzTx/>
              <a:buFont typeface="Wingdings" pitchFamily="2" charset="2"/>
              <a:buAutoNum type="alphaLcPeriod"/>
              <a:defRPr/>
            </a:pPr>
            <a:r>
              <a:rPr lang="en-US" dirty="0"/>
              <a:t>INFILE</a:t>
            </a:r>
          </a:p>
          <a:p>
            <a:pPr marL="914400" lvl="1" indent="-449263">
              <a:buClr>
                <a:schemeClr val="tx1"/>
              </a:buClr>
              <a:buSzTx/>
              <a:buFont typeface="Wingdings" pitchFamily="2" charset="2"/>
              <a:buAutoNum type="alphaLcPeriod"/>
              <a:defRPr/>
            </a:pPr>
            <a:r>
              <a:rPr lang="en-US" dirty="0"/>
              <a:t>INPUT</a:t>
            </a:r>
          </a:p>
          <a:p>
            <a:pPr marL="914400" lvl="1" indent="-449263">
              <a:buClr>
                <a:schemeClr val="tx1"/>
              </a:buClr>
              <a:buSzTx/>
              <a:buFont typeface="Wingdings" pitchFamily="2" charset="2"/>
              <a:buAutoNum type="alphaLcPeriod"/>
              <a:defRPr/>
            </a:pPr>
            <a:r>
              <a:rPr lang="en-US" dirty="0"/>
              <a:t>INSTREAM</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509588" indent="-509588">
              <a:defRPr/>
            </a:pPr>
            <a:r>
              <a:rPr lang="en-US" dirty="0"/>
              <a:t>10. Which of the following statements cannot be used </a:t>
            </a:r>
            <a:br>
              <a:rPr lang="en-US" dirty="0"/>
            </a:br>
            <a:r>
              <a:rPr lang="en-US" dirty="0"/>
              <a:t>in a DATA step that reads a raw data file as input?</a:t>
            </a:r>
          </a:p>
          <a:p>
            <a:pPr marL="0" indent="0">
              <a:defRPr/>
            </a:pPr>
            <a:endParaRPr lang="en-US" sz="800" b="1" dirty="0"/>
          </a:p>
          <a:p>
            <a:pPr marL="914400" lvl="1" indent="-449263">
              <a:buClr>
                <a:schemeClr val="tx1"/>
              </a:buClr>
              <a:buSzTx/>
              <a:buFont typeface="Wingdings" pitchFamily="2" charset="2"/>
              <a:buAutoNum type="alphaLcPeriod"/>
              <a:defRPr/>
            </a:pPr>
            <a:r>
              <a:rPr lang="en-US" dirty="0"/>
              <a:t>KEEP</a:t>
            </a:r>
          </a:p>
          <a:p>
            <a:pPr marL="914400" lvl="1" indent="-449263">
              <a:buClr>
                <a:schemeClr val="tx1"/>
              </a:buClr>
              <a:buSzTx/>
              <a:buFont typeface="Wingdings" pitchFamily="2" charset="2"/>
              <a:buAutoNum type="alphaLcPeriod"/>
              <a:defRPr/>
            </a:pPr>
            <a:r>
              <a:rPr lang="en-US" dirty="0"/>
              <a:t>IF</a:t>
            </a:r>
          </a:p>
          <a:p>
            <a:pPr marL="914400" lvl="1" indent="-449263">
              <a:buClr>
                <a:schemeClr val="tx1"/>
              </a:buClr>
              <a:buSzTx/>
              <a:buFont typeface="Wingdings" pitchFamily="2" charset="2"/>
              <a:buAutoNum type="alphaLcPeriod"/>
              <a:defRPr/>
            </a:pPr>
            <a:r>
              <a:rPr lang="en-US" dirty="0"/>
              <a:t>FORMAT</a:t>
            </a:r>
          </a:p>
          <a:p>
            <a:pPr marL="914400" lvl="1" indent="-449263">
              <a:buClr>
                <a:schemeClr val="tx1"/>
              </a:buClr>
              <a:buSzTx/>
              <a:buFont typeface="Wingdings" pitchFamily="2" charset="2"/>
              <a:buAutoNum type="alphaLcPeriod"/>
              <a:defRPr/>
            </a:pPr>
            <a:r>
              <a:rPr lang="en-US" dirty="0"/>
              <a:t>WHERE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List Input</a:t>
            </a:r>
          </a:p>
        </p:txBody>
      </p:sp>
      <p:sp>
        <p:nvSpPr>
          <p:cNvPr id="22531" name="Rectangle 3"/>
          <p:cNvSpPr>
            <a:spLocks noGrp="1" noChangeArrowheads="1"/>
          </p:cNvSpPr>
          <p:nvPr>
            <p:ph idx="1"/>
          </p:nvPr>
        </p:nvSpPr>
        <p:spPr>
          <a:xfrm>
            <a:off x="685800" y="1071562"/>
            <a:ext cx="7848600" cy="4795837"/>
          </a:xfrm>
        </p:spPr>
        <p:txBody>
          <a:bodyPr/>
          <a:lstStyle/>
          <a:p>
            <a:pPr marL="0" indent="0" eaLnBrk="1" hangingPunct="1"/>
            <a:r>
              <a:rPr lang="en-US" dirty="0"/>
              <a:t>Use list input to read </a:t>
            </a:r>
            <a:r>
              <a:rPr lang="en-US" dirty="0">
                <a:solidFill>
                  <a:schemeClr val="tx1"/>
                </a:solidFill>
              </a:rPr>
              <a:t>delimited raw </a:t>
            </a:r>
            <a:r>
              <a:rPr lang="en-US" dirty="0"/>
              <a:t>data files.</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lvl="1" eaLnBrk="1" hangingPunct="1"/>
            <a:r>
              <a:rPr lang="en-US" dirty="0"/>
              <a:t>SAS considers a space (blank) to be the default delimiter.</a:t>
            </a:r>
          </a:p>
          <a:p>
            <a:pPr lvl="1" eaLnBrk="1" hangingPunct="1"/>
            <a:r>
              <a:rPr lang="en-US" dirty="0"/>
              <a:t>Both standard and nonstandard data can be read.</a:t>
            </a:r>
          </a:p>
          <a:p>
            <a:pPr lvl="1"/>
            <a:r>
              <a:rPr lang="en-US" dirty="0"/>
              <a:t>Fields must be read sequentially, left to right.</a:t>
            </a:r>
          </a:p>
        </p:txBody>
      </p:sp>
      <p:sp>
        <p:nvSpPr>
          <p:cNvPr id="18" name="Slide Number Placeholder 3"/>
          <p:cNvSpPr>
            <a:spLocks noGrp="1"/>
          </p:cNvSpPr>
          <p:nvPr>
            <p:ph type="sldNum" sz="quarter" idx="10"/>
          </p:nvPr>
        </p:nvSpPr>
        <p:spPr/>
        <p:txBody>
          <a:bodyPr/>
          <a:lstStyle/>
          <a:p>
            <a:pPr>
              <a:defRPr/>
            </a:pPr>
            <a:fld id="{E37B80DF-C2B7-4093-875F-B30F9FB3EEA7}" type="slidenum">
              <a:rPr lang="en-US"/>
              <a:pPr>
                <a:defRPr/>
              </a:pPr>
              <a:t>13</a:t>
            </a:fld>
            <a:endParaRPr lang="en-US" b="0" dirty="0">
              <a:latin typeface="Times New Roman" pitchFamily="18" charset="0"/>
            </a:endParaRPr>
          </a:p>
        </p:txBody>
      </p:sp>
      <p:graphicFrame>
        <p:nvGraphicFramePr>
          <p:cNvPr id="379043" name="Group 163"/>
          <p:cNvGraphicFramePr>
            <a:graphicFrameLocks noGrp="1"/>
          </p:cNvGraphicFramePr>
          <p:nvPr>
            <p:extLst>
              <p:ext uri="{D42A27DB-BD31-4B8C-83A1-F6EECF244321}">
                <p14:modId xmlns:p14="http://schemas.microsoft.com/office/powerpoint/2010/main" val="629246377"/>
              </p:ext>
            </p:extLst>
          </p:nvPr>
        </p:nvGraphicFramePr>
        <p:xfrm>
          <a:off x="345502" y="1549935"/>
          <a:ext cx="8412480" cy="2130490"/>
        </p:xfrm>
        <a:graphic>
          <a:graphicData uri="http://schemas.openxmlformats.org/drawingml/2006/table">
            <a:tbl>
              <a:tblPr/>
              <a:tblGrid>
                <a:gridCol w="8412480">
                  <a:extLst>
                    <a:ext uri="{9D8B030D-6E8A-4147-A177-3AD203B41FA5}">
                      <a16:colId xmlns:a16="http://schemas.microsoft.com/office/drawing/2014/main" val="20000"/>
                    </a:ext>
                  </a:extLst>
                </a:gridCol>
              </a:tblGrid>
              <a:tr h="44807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mn-lt"/>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6824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120102,Tom,Zhou,M,108255,Sales Manager,AU,11AUG1973,06/01/1993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120103,Wilson,Dawes,M,87975,Sales Manager,AU,22JAN1953,01/01/1978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120121,Irenie,Elvish,F,26600,Sales Rep. II,AU,02AUG1948,01/01/1978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120122,Christina,Ngan,F,27475,Sales Rep. II,AU,27JUL1958,07/01/1982</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120123,Kimiko,Hotstone,F,26190,Sales Rep. I,AU,28SEP1968,10/01/1989</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8.02 Short Answer Poll</a:t>
            </a:r>
          </a:p>
        </p:txBody>
      </p:sp>
      <p:sp>
        <p:nvSpPr>
          <p:cNvPr id="3075" name="Rectangle 5"/>
          <p:cNvSpPr>
            <a:spLocks noGrp="1" noChangeArrowheads="1"/>
          </p:cNvSpPr>
          <p:nvPr>
            <p:ph idx="1"/>
          </p:nvPr>
        </p:nvSpPr>
        <p:spPr/>
        <p:txBody>
          <a:bodyPr/>
          <a:lstStyle/>
          <a:p>
            <a:r>
              <a:rPr lang="en-US" dirty="0"/>
              <a:t>Which fields in this file can be read as standard numeric values?</a:t>
            </a:r>
          </a:p>
          <a:p>
            <a:pPr marL="0" indent="0"/>
            <a:endParaRPr lang="en-US" dirty="0"/>
          </a:p>
        </p:txBody>
      </p:sp>
      <p:graphicFrame>
        <p:nvGraphicFramePr>
          <p:cNvPr id="4" name="Group 163"/>
          <p:cNvGraphicFramePr>
            <a:graphicFrameLocks noGrp="1"/>
          </p:cNvGraphicFramePr>
          <p:nvPr>
            <p:extLst>
              <p:ext uri="{D42A27DB-BD31-4B8C-83A1-F6EECF244321}">
                <p14:modId xmlns:p14="http://schemas.microsoft.com/office/powerpoint/2010/main" val="862808678"/>
              </p:ext>
            </p:extLst>
          </p:nvPr>
        </p:nvGraphicFramePr>
        <p:xfrm>
          <a:off x="354737" y="2753714"/>
          <a:ext cx="8412480" cy="2130490"/>
        </p:xfrm>
        <a:graphic>
          <a:graphicData uri="http://schemas.openxmlformats.org/drawingml/2006/table">
            <a:tbl>
              <a:tblPr/>
              <a:tblGrid>
                <a:gridCol w="8412480">
                  <a:extLst>
                    <a:ext uri="{9D8B030D-6E8A-4147-A177-3AD203B41FA5}">
                      <a16:colId xmlns:a16="http://schemas.microsoft.com/office/drawing/2014/main" val="20000"/>
                    </a:ext>
                  </a:extLst>
                </a:gridCol>
              </a:tblGrid>
              <a:tr h="44807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mn-lt"/>
                        </a:rPr>
                        <a:t>sales.csv</a:t>
                      </a:r>
                      <a:endParaRPr kumimoji="0" lang="en-US" sz="2400" b="1" i="0" u="none" strike="noStrike" cap="none" normalizeH="0" baseline="0" dirty="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6824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120102,Tom,Zhou,M,108255,Sales Manager,AU,11AUG1973,06/01/1993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4D4D4D"/>
                          </a:solidFill>
                          <a:effectLst/>
                          <a:latin typeface="Lucida Sans Typewriter" pitchFamily="49" charset="0"/>
                        </a:rPr>
                        <a:t>120103,Wilson,Dawes,M,87975,Sales </a:t>
                      </a:r>
                      <a:r>
                        <a:rPr kumimoji="0" lang="en-US" sz="1600" b="0" i="0" u="none" strike="noStrike" cap="none" normalizeH="0" baseline="0" dirty="0">
                          <a:ln>
                            <a:noFill/>
                          </a:ln>
                          <a:solidFill>
                            <a:srgbClr val="4D4D4D"/>
                          </a:solidFill>
                          <a:effectLst/>
                          <a:latin typeface="Lucida Sans Typewriter" pitchFamily="49" charset="0"/>
                        </a:rPr>
                        <a:t>Manager,AU,22JAN1953,01/01/1978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4D4D4D"/>
                          </a:solidFill>
                          <a:effectLst/>
                          <a:latin typeface="Lucida Sans Typewriter" pitchFamily="49" charset="0"/>
                        </a:rPr>
                        <a:t>120121,Irenie,Elvish,F,26600,Sales </a:t>
                      </a:r>
                      <a:r>
                        <a:rPr kumimoji="0" lang="en-US" sz="1600" b="0" i="0" u="none" strike="noStrike" cap="none" normalizeH="0" baseline="0" dirty="0">
                          <a:ln>
                            <a:noFill/>
                          </a:ln>
                          <a:solidFill>
                            <a:srgbClr val="4D4D4D"/>
                          </a:solidFill>
                          <a:effectLst/>
                          <a:latin typeface="Lucida Sans Typewriter" pitchFamily="49" charset="0"/>
                        </a:rPr>
                        <a:t>Rep. II,AU,02AUG1948,01/01/1978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4D4D4D"/>
                          </a:solidFill>
                          <a:effectLst/>
                          <a:latin typeface="Lucida Sans Typewriter" pitchFamily="49" charset="0"/>
                        </a:rPr>
                        <a:t>120122,Christina,Ngan,F,27475,Sales </a:t>
                      </a:r>
                      <a:r>
                        <a:rPr kumimoji="0" lang="en-US" sz="1600" b="0" i="0" u="none" strike="noStrike" cap="none" normalizeH="0" baseline="0" dirty="0">
                          <a:ln>
                            <a:noFill/>
                          </a:ln>
                          <a:solidFill>
                            <a:srgbClr val="4D4D4D"/>
                          </a:solidFill>
                          <a:effectLst/>
                          <a:latin typeface="Lucida Sans Typewriter" pitchFamily="49" charset="0"/>
                        </a:rPr>
                        <a:t>Rep. II,AU,27JUL1958,07/01/1982</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4D4D4D"/>
                          </a:solidFill>
                          <a:effectLst/>
                          <a:latin typeface="Lucida Sans Typewriter" pitchFamily="49" charset="0"/>
                        </a:rPr>
                        <a:t>120123,Kimiko,Hotstone,F,26190,Sales </a:t>
                      </a:r>
                      <a:r>
                        <a:rPr kumimoji="0" lang="en-US" sz="1600" b="0" i="0" u="none" strike="noStrike" cap="none" normalizeH="0" baseline="0" dirty="0">
                          <a:ln>
                            <a:noFill/>
                          </a:ln>
                          <a:solidFill>
                            <a:srgbClr val="4D4D4D"/>
                          </a:solidFill>
                          <a:effectLst/>
                          <a:latin typeface="Lucida Sans Typewriter" pitchFamily="49" charset="0"/>
                        </a:rPr>
                        <a:t>Rep. I,AU,28SEP1968,10/01/1989</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8.02 Short Answer Poll – Correct Answer</a:t>
            </a:r>
          </a:p>
        </p:txBody>
      </p:sp>
      <p:sp>
        <p:nvSpPr>
          <p:cNvPr id="3075" name="Rectangle 5"/>
          <p:cNvSpPr>
            <a:spLocks noGrp="1" noChangeArrowheads="1"/>
          </p:cNvSpPr>
          <p:nvPr>
            <p:ph idx="1"/>
          </p:nvPr>
        </p:nvSpPr>
        <p:spPr/>
        <p:txBody>
          <a:bodyPr/>
          <a:lstStyle/>
          <a:p>
            <a:r>
              <a:rPr lang="en-US" dirty="0"/>
              <a:t>Which fields in this file can be read as standard numeric values?</a:t>
            </a:r>
            <a:endParaRPr lang="en-US" b="1" dirty="0"/>
          </a:p>
          <a:p>
            <a:r>
              <a:rPr lang="en-US" b="1" dirty="0"/>
              <a:t>The employee ID and salary. The date fields are nonstandard and require special processing.</a:t>
            </a:r>
          </a:p>
        </p:txBody>
      </p:sp>
      <p:graphicFrame>
        <p:nvGraphicFramePr>
          <p:cNvPr id="4" name="Group 163"/>
          <p:cNvGraphicFramePr>
            <a:graphicFrameLocks noGrp="1"/>
          </p:cNvGraphicFramePr>
          <p:nvPr>
            <p:extLst>
              <p:ext uri="{D42A27DB-BD31-4B8C-83A1-F6EECF244321}">
                <p14:modId xmlns:p14="http://schemas.microsoft.com/office/powerpoint/2010/main" val="1014669318"/>
              </p:ext>
            </p:extLst>
          </p:nvPr>
        </p:nvGraphicFramePr>
        <p:xfrm>
          <a:off x="354737" y="2753714"/>
          <a:ext cx="8412480" cy="2130490"/>
        </p:xfrm>
        <a:graphic>
          <a:graphicData uri="http://schemas.openxmlformats.org/drawingml/2006/table">
            <a:tbl>
              <a:tblPr/>
              <a:tblGrid>
                <a:gridCol w="8412480">
                  <a:extLst>
                    <a:ext uri="{9D8B030D-6E8A-4147-A177-3AD203B41FA5}">
                      <a16:colId xmlns:a16="http://schemas.microsoft.com/office/drawing/2014/main" val="20000"/>
                    </a:ext>
                  </a:extLst>
                </a:gridCol>
              </a:tblGrid>
              <a:tr h="44807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endParaRPr kumimoji="0" lang="en-US" sz="2400" b="1" i="0" u="none" strike="noStrike" cap="none" normalizeH="0" baseline="0" dirty="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6824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600" b="0" i="0" u="none" strike="noStrike" cap="none" normalizeH="0" baseline="0" dirty="0">
                        <a:ln>
                          <a:noFill/>
                        </a:ln>
                        <a:solidFill>
                          <a:srgbClr val="4D4D4D"/>
                        </a:solidFill>
                        <a:effectLst/>
                        <a:latin typeface="Lucida Sans Typewriter"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graphicFrame>
        <p:nvGraphicFramePr>
          <p:cNvPr id="5" name="Group 163"/>
          <p:cNvGraphicFramePr>
            <a:graphicFrameLocks noGrp="1"/>
          </p:cNvGraphicFramePr>
          <p:nvPr>
            <p:extLst>
              <p:ext uri="{D42A27DB-BD31-4B8C-83A1-F6EECF244321}">
                <p14:modId xmlns:p14="http://schemas.microsoft.com/office/powerpoint/2010/main" val="2330524012"/>
              </p:ext>
            </p:extLst>
          </p:nvPr>
        </p:nvGraphicFramePr>
        <p:xfrm>
          <a:off x="354737" y="2753714"/>
          <a:ext cx="8412480" cy="2130490"/>
        </p:xfrm>
        <a:graphic>
          <a:graphicData uri="http://schemas.openxmlformats.org/drawingml/2006/table">
            <a:tbl>
              <a:tblPr/>
              <a:tblGrid>
                <a:gridCol w="8412480">
                  <a:extLst>
                    <a:ext uri="{9D8B030D-6E8A-4147-A177-3AD203B41FA5}">
                      <a16:colId xmlns:a16="http://schemas.microsoft.com/office/drawing/2014/main" val="20000"/>
                    </a:ext>
                  </a:extLst>
                </a:gridCol>
              </a:tblGrid>
              <a:tr h="44807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mn-lt"/>
                        </a:rPr>
                        <a:t>sales.csv</a:t>
                      </a:r>
                      <a:endParaRPr kumimoji="0" lang="en-US" sz="2400" b="1" i="0" u="none" strike="noStrike" cap="none" normalizeH="0" baseline="0" dirty="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6824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120102,Tom,Zhou,M,108255,Sales Manager,AU,11AUG1973,06/01/1993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4D4D4D"/>
                          </a:solidFill>
                          <a:effectLst/>
                          <a:latin typeface="Lucida Sans Typewriter" pitchFamily="49" charset="0"/>
                        </a:rPr>
                        <a:t>120103,Wilson,Dawes,M,87975,Sales </a:t>
                      </a:r>
                      <a:r>
                        <a:rPr kumimoji="0" lang="en-US" sz="1600" b="0" i="0" u="none" strike="noStrike" cap="none" normalizeH="0" baseline="0" dirty="0">
                          <a:ln>
                            <a:noFill/>
                          </a:ln>
                          <a:solidFill>
                            <a:srgbClr val="4D4D4D"/>
                          </a:solidFill>
                          <a:effectLst/>
                          <a:latin typeface="Lucida Sans Typewriter" pitchFamily="49" charset="0"/>
                        </a:rPr>
                        <a:t>Manager,AU,22JAN1953,01/01/1978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4D4D4D"/>
                          </a:solidFill>
                          <a:effectLst/>
                          <a:latin typeface="Lucida Sans Typewriter" pitchFamily="49" charset="0"/>
                        </a:rPr>
                        <a:t>120121,Irenie,Elvish,F,26600,Sales </a:t>
                      </a:r>
                      <a:r>
                        <a:rPr kumimoji="0" lang="en-US" sz="1600" b="0" i="0" u="none" strike="noStrike" cap="none" normalizeH="0" baseline="0" dirty="0">
                          <a:ln>
                            <a:noFill/>
                          </a:ln>
                          <a:solidFill>
                            <a:srgbClr val="4D4D4D"/>
                          </a:solidFill>
                          <a:effectLst/>
                          <a:latin typeface="Lucida Sans Typewriter" pitchFamily="49" charset="0"/>
                        </a:rPr>
                        <a:t>Rep. II,AU,02AUG1948,01/01/1978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4D4D4D"/>
                          </a:solidFill>
                          <a:effectLst/>
                          <a:latin typeface="Lucida Sans Typewriter" pitchFamily="49" charset="0"/>
                        </a:rPr>
                        <a:t>120122,Christina,Ngan,F,27475,Sales </a:t>
                      </a:r>
                      <a:r>
                        <a:rPr kumimoji="0" lang="en-US" sz="1600" b="0" i="0" u="none" strike="noStrike" cap="none" normalizeH="0" baseline="0" dirty="0">
                          <a:ln>
                            <a:noFill/>
                          </a:ln>
                          <a:solidFill>
                            <a:srgbClr val="4D4D4D"/>
                          </a:solidFill>
                          <a:effectLst/>
                          <a:latin typeface="Lucida Sans Typewriter" pitchFamily="49" charset="0"/>
                        </a:rPr>
                        <a:t>Rep. II,AU,27JUL1958,07/01/1982</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4D4D4D"/>
                          </a:solidFill>
                          <a:effectLst/>
                          <a:latin typeface="Lucida Sans Typewriter" pitchFamily="49" charset="0"/>
                        </a:rPr>
                        <a:t>120123,Kimiko,Hotstone,F,26190,Sales </a:t>
                      </a:r>
                      <a:r>
                        <a:rPr kumimoji="0" lang="en-US" sz="1600" b="0" i="0" u="none" strike="noStrike" cap="none" normalizeH="0" baseline="0" dirty="0">
                          <a:ln>
                            <a:noFill/>
                          </a:ln>
                          <a:solidFill>
                            <a:srgbClr val="4D4D4D"/>
                          </a:solidFill>
                          <a:effectLst/>
                          <a:latin typeface="Lucida Sans Typewriter" pitchFamily="49" charset="0"/>
                        </a:rPr>
                        <a:t>Rep. I,AU,28SEP1968,10/01/1989</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6" name="Rectangle 5"/>
          <p:cNvSpPr/>
          <p:nvPr>
            <p:custDataLst>
              <p:tags r:id="rId2"/>
            </p:custDataLst>
          </p:nvPr>
        </p:nvSpPr>
        <p:spPr bwMode="auto">
          <a:xfrm>
            <a:off x="449064" y="3345444"/>
            <a:ext cx="733489"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3"/>
            </p:custDataLst>
          </p:nvPr>
        </p:nvSpPr>
        <p:spPr bwMode="auto">
          <a:xfrm>
            <a:off x="427311" y="3623797"/>
            <a:ext cx="733489"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4"/>
            </p:custDataLst>
          </p:nvPr>
        </p:nvSpPr>
        <p:spPr bwMode="auto">
          <a:xfrm>
            <a:off x="449064" y="3910173"/>
            <a:ext cx="733489"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5"/>
            </p:custDataLst>
          </p:nvPr>
        </p:nvSpPr>
        <p:spPr bwMode="auto">
          <a:xfrm>
            <a:off x="449062" y="4196216"/>
            <a:ext cx="733489"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custDataLst>
              <p:tags r:id="rId6"/>
            </p:custDataLst>
          </p:nvPr>
        </p:nvSpPr>
        <p:spPr bwMode="auto">
          <a:xfrm>
            <a:off x="449063" y="4499330"/>
            <a:ext cx="733489"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custDataLst>
              <p:tags r:id="rId7"/>
            </p:custDataLst>
          </p:nvPr>
        </p:nvSpPr>
        <p:spPr bwMode="auto">
          <a:xfrm>
            <a:off x="2580989" y="3321689"/>
            <a:ext cx="805306"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2" name="Rectangle 11"/>
          <p:cNvSpPr/>
          <p:nvPr>
            <p:custDataLst>
              <p:tags r:id="rId8"/>
            </p:custDataLst>
          </p:nvPr>
        </p:nvSpPr>
        <p:spPr bwMode="auto">
          <a:xfrm>
            <a:off x="3114989" y="3619764"/>
            <a:ext cx="628002"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3" name="Rectangle 12"/>
          <p:cNvSpPr/>
          <p:nvPr>
            <p:custDataLst>
              <p:tags r:id="rId9"/>
            </p:custDataLst>
          </p:nvPr>
        </p:nvSpPr>
        <p:spPr bwMode="auto">
          <a:xfrm>
            <a:off x="3241421" y="3913548"/>
            <a:ext cx="628002"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4" name="Rectangle 13"/>
          <p:cNvSpPr/>
          <p:nvPr>
            <p:custDataLst>
              <p:tags r:id="rId10"/>
            </p:custDataLst>
          </p:nvPr>
        </p:nvSpPr>
        <p:spPr bwMode="auto">
          <a:xfrm>
            <a:off x="3353629" y="4196572"/>
            <a:ext cx="628002"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5" name="Rectangle 14"/>
          <p:cNvSpPr/>
          <p:nvPr>
            <p:custDataLst>
              <p:tags r:id="rId11"/>
            </p:custDataLst>
          </p:nvPr>
        </p:nvSpPr>
        <p:spPr bwMode="auto">
          <a:xfrm>
            <a:off x="3466662" y="4513422"/>
            <a:ext cx="628002"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304170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Reading a Delimited Raw Data File</a:t>
            </a:r>
          </a:p>
        </p:txBody>
      </p:sp>
      <p:sp>
        <p:nvSpPr>
          <p:cNvPr id="29699" name="Rectangle 3"/>
          <p:cNvSpPr>
            <a:spLocks noGrp="1" noChangeArrowheads="1"/>
          </p:cNvSpPr>
          <p:nvPr>
            <p:ph idx="1"/>
          </p:nvPr>
        </p:nvSpPr>
        <p:spPr>
          <a:xfrm>
            <a:off x="685800" y="1071563"/>
            <a:ext cx="7848600" cy="4267200"/>
          </a:xfrm>
        </p:spPr>
        <p:txBody>
          <a:bodyPr/>
          <a:lstStyle/>
          <a:p>
            <a:r>
              <a:rPr lang="en-US" dirty="0"/>
              <a:t>Use </a:t>
            </a:r>
            <a:r>
              <a:rPr lang="en-US" i="1" dirty="0"/>
              <a:t>INFILE</a:t>
            </a:r>
            <a:r>
              <a:rPr lang="en-US" dirty="0"/>
              <a:t> and </a:t>
            </a:r>
            <a:r>
              <a:rPr lang="en-US" i="1" dirty="0"/>
              <a:t>INPUT</a:t>
            </a:r>
            <a:r>
              <a:rPr lang="en-US" dirty="0"/>
              <a:t> </a:t>
            </a:r>
            <a:r>
              <a:rPr lang="en-US" i="1" dirty="0"/>
              <a:t>statements</a:t>
            </a:r>
            <a:r>
              <a:rPr lang="en-US" dirty="0"/>
              <a:t> in a DATA step to read a raw data file.</a:t>
            </a:r>
          </a:p>
        </p:txBody>
      </p:sp>
      <p:sp>
        <p:nvSpPr>
          <p:cNvPr id="7" name="Slide Number Placeholder 3"/>
          <p:cNvSpPr>
            <a:spLocks noGrp="1"/>
          </p:cNvSpPr>
          <p:nvPr>
            <p:ph type="sldNum" sz="quarter" idx="10"/>
          </p:nvPr>
        </p:nvSpPr>
        <p:spPr/>
        <p:txBody>
          <a:bodyPr/>
          <a:lstStyle/>
          <a:p>
            <a:pPr>
              <a:defRPr/>
            </a:pPr>
            <a:fld id="{C2F74B8E-16D6-47FC-AF0D-52129DAEFE2F}" type="slidenum">
              <a:rPr lang="en-US"/>
              <a:pPr>
                <a:defRPr/>
              </a:pPr>
              <a:t>16</a:t>
            </a:fld>
            <a:endParaRPr lang="en-US" b="0" dirty="0">
              <a:latin typeface="Times New Roman" pitchFamily="18" charset="0"/>
            </a:endParaRPr>
          </a:p>
        </p:txBody>
      </p:sp>
      <p:sp>
        <p:nvSpPr>
          <p:cNvPr id="29701" name="Text Box 4"/>
          <p:cNvSpPr txBox="1">
            <a:spLocks noChangeArrowheads="1"/>
          </p:cNvSpPr>
          <p:nvPr/>
        </p:nvSpPr>
        <p:spPr bwMode="auto">
          <a:xfrm>
            <a:off x="7932605"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p108d01</a:t>
            </a:r>
          </a:p>
        </p:txBody>
      </p:sp>
      <p:sp>
        <p:nvSpPr>
          <p:cNvPr id="29703" name="Text Box 6"/>
          <p:cNvSpPr txBox="1">
            <a:spLocks noChangeArrowheads="1"/>
          </p:cNvSpPr>
          <p:nvPr/>
        </p:nvSpPr>
        <p:spPr bwMode="auto">
          <a:xfrm>
            <a:off x="685800" y="1971908"/>
            <a:ext cx="7010400" cy="1986185"/>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a:t>
            </a:r>
          </a:p>
          <a:p>
            <a:pPr>
              <a:lnSpc>
                <a:spcPct val="85000"/>
              </a:lnSpc>
            </a:pPr>
            <a:r>
              <a:rPr lang="en-US" b="1" dirty="0">
                <a:latin typeface="Courier New" pitchFamily="49" charset="0"/>
              </a:rPr>
              <a:t>         Last_Name $ Gender $ Salary </a:t>
            </a:r>
          </a:p>
          <a:p>
            <a:pPr>
              <a:lnSpc>
                <a:spcPct val="85000"/>
              </a:lnSpc>
            </a:pPr>
            <a:r>
              <a:rPr lang="en-US" b="1" dirty="0">
                <a:latin typeface="Courier New" pitchFamily="49" charset="0"/>
              </a:rPr>
              <a:t>         Job_Title $ Country $;</a:t>
            </a:r>
          </a:p>
          <a:p>
            <a:pPr>
              <a:lnSpc>
                <a:spcPct val="85000"/>
              </a:lnSpc>
            </a:pPr>
            <a:r>
              <a:rPr lang="en-US" b="1" dirty="0">
                <a:latin typeface="Courier New" pitchFamily="49" charset="0"/>
              </a:rPr>
              <a:t>run;</a:t>
            </a:r>
          </a:p>
        </p:txBody>
      </p:sp>
      <p:sp>
        <p:nvSpPr>
          <p:cNvPr id="5" name="TextBox 4"/>
          <p:cNvSpPr txBox="1"/>
          <p:nvPr>
            <p:custDataLst>
              <p:tags r:id="rId1"/>
            </p:custDataLst>
          </p:nvPr>
        </p:nvSpPr>
        <p:spPr>
          <a:xfrm>
            <a:off x="2932888" y="3639514"/>
            <a:ext cx="5531964" cy="141064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DATA </a:t>
            </a:r>
            <a:r>
              <a:rPr lang="en-US" sz="2000" i="1" dirty="0">
                <a:solidFill>
                  <a:srgbClr val="000000"/>
                </a:solidFill>
              </a:rPr>
              <a:t>output-data-set</a:t>
            </a:r>
            <a:r>
              <a:rPr lang="en-US" sz="2000" b="1" dirty="0">
                <a:solidFill>
                  <a:srgbClr val="000000"/>
                </a:solidFill>
              </a:rPr>
              <a:t>;</a:t>
            </a:r>
          </a:p>
          <a:p>
            <a:r>
              <a:rPr lang="en-US" sz="2000" b="1" dirty="0">
                <a:solidFill>
                  <a:srgbClr val="000000"/>
                </a:solidFill>
              </a:rPr>
              <a:t>       INFILE</a:t>
            </a:r>
            <a:r>
              <a:rPr lang="en-US" sz="2000" dirty="0">
                <a:solidFill>
                  <a:srgbClr val="000000"/>
                </a:solidFill>
              </a:rPr>
              <a:t> </a:t>
            </a:r>
            <a:r>
              <a:rPr lang="en-US" sz="2000" b="1" dirty="0">
                <a:solidFill>
                  <a:srgbClr val="000000"/>
                </a:solidFill>
              </a:rPr>
              <a:t>"</a:t>
            </a:r>
            <a:r>
              <a:rPr lang="en-US" sz="2000" i="1" dirty="0">
                <a:solidFill>
                  <a:srgbClr val="000000"/>
                </a:solidFill>
              </a:rPr>
              <a:t>raw-data-file</a:t>
            </a:r>
            <a:r>
              <a:rPr lang="en-US" sz="2000" b="1" dirty="0">
                <a:solidFill>
                  <a:srgbClr val="000000"/>
                </a:solidFill>
              </a:rPr>
              <a:t>"</a:t>
            </a:r>
            <a:r>
              <a:rPr lang="en-US" sz="2000" dirty="0">
                <a:solidFill>
                  <a:srgbClr val="000000"/>
                </a:solidFill>
              </a:rPr>
              <a:t> </a:t>
            </a:r>
            <a:r>
              <a:rPr lang="en-US" sz="2000" i="1" dirty="0">
                <a:solidFill>
                  <a:srgbClr val="000000"/>
                </a:solidFill>
              </a:rPr>
              <a:t> </a:t>
            </a:r>
            <a:r>
              <a:rPr lang="en-US" sz="2000" dirty="0">
                <a:solidFill>
                  <a:srgbClr val="000000"/>
                </a:solidFill>
              </a:rPr>
              <a:t>&lt;</a:t>
            </a:r>
            <a:r>
              <a:rPr lang="en-US" sz="2000" b="1" dirty="0">
                <a:solidFill>
                  <a:srgbClr val="000000"/>
                </a:solidFill>
              </a:rPr>
              <a:t>DLM='</a:t>
            </a:r>
            <a:r>
              <a:rPr lang="en-US" sz="2000" i="1" dirty="0">
                <a:solidFill>
                  <a:srgbClr val="000000"/>
                </a:solidFill>
              </a:rPr>
              <a:t>delimiter</a:t>
            </a:r>
            <a:r>
              <a:rPr lang="en-US" sz="2000" b="1" dirty="0">
                <a:solidFill>
                  <a:srgbClr val="000000"/>
                </a:solidFill>
              </a:rPr>
              <a:t>'</a:t>
            </a:r>
            <a:r>
              <a:rPr lang="en-US" sz="2000" dirty="0">
                <a:solidFill>
                  <a:srgbClr val="000000"/>
                </a:solidFill>
              </a:rPr>
              <a:t>&gt;</a:t>
            </a:r>
            <a:r>
              <a:rPr lang="en-US" sz="2000" b="1" dirty="0">
                <a:solidFill>
                  <a:srgbClr val="000000"/>
                </a:solidFill>
              </a:rPr>
              <a:t>;</a:t>
            </a:r>
          </a:p>
          <a:p>
            <a:r>
              <a:rPr lang="en-US" sz="2000" b="1" dirty="0">
                <a:solidFill>
                  <a:srgbClr val="000000"/>
                </a:solidFill>
              </a:rPr>
              <a:t>       INPUT</a:t>
            </a:r>
            <a:r>
              <a:rPr lang="en-US" sz="2000" dirty="0">
                <a:solidFill>
                  <a:srgbClr val="000000"/>
                </a:solidFill>
              </a:rPr>
              <a:t> </a:t>
            </a:r>
            <a:r>
              <a:rPr lang="en-US" sz="2000" i="1" dirty="0">
                <a:solidFill>
                  <a:srgbClr val="000000"/>
                </a:solidFill>
              </a:rPr>
              <a:t>variable</a:t>
            </a:r>
            <a:r>
              <a:rPr lang="en-US" sz="2000" dirty="0">
                <a:solidFill>
                  <a:srgbClr val="000000"/>
                </a:solidFill>
              </a:rPr>
              <a:t> &lt;</a:t>
            </a:r>
            <a:r>
              <a:rPr lang="en-US" sz="2000" b="1" dirty="0">
                <a:solidFill>
                  <a:srgbClr val="000000"/>
                </a:solidFill>
              </a:rPr>
              <a:t>$</a:t>
            </a:r>
            <a:r>
              <a:rPr lang="en-US" sz="2000" dirty="0">
                <a:solidFill>
                  <a:srgbClr val="000000"/>
                </a:solidFill>
              </a:rPr>
              <a:t>&gt; </a:t>
            </a:r>
            <a:r>
              <a:rPr lang="en-US" sz="2000" i="1" dirty="0">
                <a:solidFill>
                  <a:srgbClr val="000000"/>
                </a:solidFill>
              </a:rPr>
              <a:t>variable</a:t>
            </a:r>
            <a:r>
              <a:rPr lang="en-US" sz="2000" dirty="0">
                <a:solidFill>
                  <a:srgbClr val="000000"/>
                </a:solidFill>
              </a:rPr>
              <a:t> &lt;</a:t>
            </a:r>
            <a:r>
              <a:rPr lang="en-US" sz="2000" b="1" dirty="0">
                <a:solidFill>
                  <a:srgbClr val="000000"/>
                </a:solidFill>
              </a:rPr>
              <a:t>$</a:t>
            </a:r>
            <a:r>
              <a:rPr lang="en-US" sz="2000" dirty="0">
                <a:solidFill>
                  <a:srgbClr val="000000"/>
                </a:solidFill>
              </a:rPr>
              <a:t>&gt; … </a:t>
            </a:r>
            <a:r>
              <a:rPr lang="en-US" sz="2000" b="1" dirty="0">
                <a:solidFill>
                  <a:srgbClr val="000000"/>
                </a:solidFill>
              </a:rPr>
              <a:t>;</a:t>
            </a:r>
          </a:p>
          <a:p>
            <a:r>
              <a:rPr lang="en-US" sz="2000" b="1" dirty="0">
                <a:solidFill>
                  <a:srgbClr val="000000"/>
                </a:solidFill>
              </a:rPr>
              <a:t>RUN;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INFILE Statement</a:t>
            </a:r>
          </a:p>
        </p:txBody>
      </p:sp>
      <p:sp>
        <p:nvSpPr>
          <p:cNvPr id="8" name="Content Placeholder 7"/>
          <p:cNvSpPr>
            <a:spLocks noGrp="1"/>
          </p:cNvSpPr>
          <p:nvPr>
            <p:ph idx="1"/>
          </p:nvPr>
        </p:nvSpPr>
        <p:spPr>
          <a:xfrm>
            <a:off x="685800" y="1074738"/>
            <a:ext cx="7848600" cy="5249862"/>
          </a:xfrm>
        </p:spPr>
        <p:txBody>
          <a:bodyPr/>
          <a:lstStyle/>
          <a:p>
            <a:pPr>
              <a:defRPr/>
            </a:pPr>
            <a:r>
              <a:rPr lang="en-US" dirty="0"/>
              <a:t>The INFILE statement identifies the raw data file to be read.</a:t>
            </a:r>
          </a:p>
          <a:p>
            <a:pPr>
              <a:defRPr/>
            </a:pPr>
            <a:endParaRPr lang="en-US" dirty="0"/>
          </a:p>
          <a:p>
            <a:pPr marL="571500" lvl="2" indent="0">
              <a:buFontTx/>
              <a:buNone/>
              <a:defRPr/>
            </a:pPr>
            <a:endParaRPr lang="en-US" dirty="0">
              <a:solidFill>
                <a:srgbClr val="FF0000"/>
              </a:solidFill>
            </a:endParaRPr>
          </a:p>
          <a:p>
            <a:pPr marL="571500" lvl="2" indent="0">
              <a:buNone/>
              <a:defRPr/>
            </a:pPr>
            <a:endParaRPr lang="en-US" dirty="0">
              <a:solidFill>
                <a:srgbClr val="FF0000"/>
              </a:solidFill>
            </a:endParaRPr>
          </a:p>
          <a:p>
            <a:pPr lvl="1">
              <a:defRPr/>
            </a:pPr>
            <a:r>
              <a:rPr lang="en-US" dirty="0"/>
              <a:t>A full path is recommended.</a:t>
            </a:r>
          </a:p>
          <a:p>
            <a:pPr lvl="1">
              <a:defRPr/>
            </a:pPr>
            <a:r>
              <a:rPr lang="en-US" dirty="0"/>
              <a:t>Using the </a:t>
            </a:r>
            <a:r>
              <a:rPr lang="en-US" b="1" dirty="0"/>
              <a:t>&amp;path</a:t>
            </a:r>
            <a:r>
              <a:rPr lang="en-US" dirty="0"/>
              <a:t> macro variable reference makes </a:t>
            </a:r>
            <a:br>
              <a:rPr lang="en-US" dirty="0"/>
            </a:br>
            <a:r>
              <a:rPr lang="en-US" dirty="0"/>
              <a:t>the program more flexible.</a:t>
            </a:r>
          </a:p>
          <a:p>
            <a:pPr lvl="1">
              <a:defRPr/>
            </a:pPr>
            <a:r>
              <a:rPr lang="en-US" dirty="0"/>
              <a:t>The DLM= option specifies alternate delimiters.</a:t>
            </a:r>
          </a:p>
          <a:p>
            <a:pPr marL="571500" lvl="2" indent="0">
              <a:buNone/>
              <a:defRPr/>
            </a:pPr>
            <a:endParaRPr lang="en-US" dirty="0">
              <a:sym typeface="Wingdings"/>
            </a:endParaRPr>
          </a:p>
          <a:p>
            <a:pPr marL="571500" lvl="2" indent="0">
              <a:buNone/>
              <a:defRPr/>
            </a:pPr>
            <a:r>
              <a:rPr lang="en-US" b="1" dirty="0">
                <a:solidFill>
                  <a:srgbClr val="FF0000"/>
                </a:solidFill>
                <a:sym typeface="Wingdings"/>
              </a:rPr>
              <a:t>Be sure to use double quotation marks when you reference a macro variable within a quoted string.</a:t>
            </a:r>
          </a:p>
        </p:txBody>
      </p:sp>
      <p:sp>
        <p:nvSpPr>
          <p:cNvPr id="6" name="Slide Number Placeholder 3"/>
          <p:cNvSpPr>
            <a:spLocks noGrp="1"/>
          </p:cNvSpPr>
          <p:nvPr>
            <p:ph type="sldNum" sz="quarter" idx="10"/>
          </p:nvPr>
        </p:nvSpPr>
        <p:spPr/>
        <p:txBody>
          <a:bodyPr/>
          <a:lstStyle/>
          <a:p>
            <a:fld id="{BE29D0C1-1174-47EE-BAF4-A7A79EC995C2}" type="slidenum">
              <a:rPr lang="en-US" smtClean="0"/>
              <a:pPr/>
              <a:t>17</a:t>
            </a:fld>
            <a:endParaRPr lang="en-US" dirty="0"/>
          </a:p>
        </p:txBody>
      </p:sp>
      <p:sp>
        <p:nvSpPr>
          <p:cNvPr id="4" name="TextBox 3"/>
          <p:cNvSpPr txBox="1"/>
          <p:nvPr/>
        </p:nvSpPr>
        <p:spPr>
          <a:xfrm>
            <a:off x="1706689" y="1842121"/>
            <a:ext cx="6442469" cy="493468"/>
          </a:xfrm>
          <a:prstGeom prst="rect">
            <a:avLst/>
          </a:prstGeom>
          <a:solidFill>
            <a:srgbClr val="FFFFFF"/>
          </a:solidFill>
          <a:ln w="38100" cmpd="sng">
            <a:solidFill>
              <a:schemeClr val="tx2"/>
            </a:solidFill>
          </a:ln>
        </p:spPr>
        <p:txBody>
          <a:bodyPr vert="horz" wrap="none" lIns="88900" tIns="88900" rIns="266700" bIns="88900" rtlCol="0">
            <a:spAutoFit/>
          </a:bodyPr>
          <a:lstStyle/>
          <a:p>
            <a:pPr marL="0" lvl="1">
              <a:lnSpc>
                <a:spcPct val="85000"/>
              </a:lnSpc>
              <a:defRPr/>
            </a:pPr>
            <a:r>
              <a:rPr lang="en-US" b="1" dirty="0" err="1">
                <a:latin typeface="Courier New"/>
              </a:rPr>
              <a:t>infile</a:t>
            </a:r>
            <a:r>
              <a:rPr lang="en-US" b="1" dirty="0">
                <a:latin typeface="Courier New"/>
              </a:rPr>
              <a:t> "&amp;path\sales.csv" </a:t>
            </a:r>
            <a:r>
              <a:rPr lang="en-US" b="1" dirty="0" err="1">
                <a:latin typeface="Courier New"/>
              </a:rPr>
              <a:t>dlm</a:t>
            </a:r>
            <a:r>
              <a:rPr lang="en-US" b="1" dirty="0">
                <a:latin typeface="Courier New"/>
              </a:rPr>
              <a:t>=',';</a:t>
            </a:r>
          </a:p>
        </p:txBody>
      </p:sp>
      <p:sp>
        <p:nvSpPr>
          <p:cNvPr id="2" name="TextBox 1"/>
          <p:cNvSpPr txBox="1"/>
          <p:nvPr>
            <p:custDataLst>
              <p:tags r:id="rId1"/>
            </p:custDataLst>
          </p:nvPr>
        </p:nvSpPr>
        <p:spPr>
          <a:xfrm>
            <a:off x="3367980" y="2299493"/>
            <a:ext cx="4988545" cy="487313"/>
          </a:xfrm>
          <a:prstGeom prst="rect">
            <a:avLst/>
          </a:prstGeom>
          <a:solidFill>
            <a:srgbClr val="CDD9EF"/>
          </a:solidFill>
          <a:ln w="28575" cap="flat" cmpd="sng" algn="ctr">
            <a:solidFill>
              <a:srgbClr val="000000"/>
            </a:solidFill>
            <a:prstDash val="solid"/>
            <a:round/>
            <a:headEnd type="none" w="med" len="med"/>
            <a:tailEnd type="none" w="med" len="med"/>
          </a:ln>
          <a:effectLst>
            <a:prstShdw prst="shdw6" dist="107763" dir="2700000">
              <a:scrgbClr r="0" g="0" b="0">
                <a:alpha val="50000"/>
              </a:scrgbClr>
            </a:prstShdw>
          </a:effectLst>
        </p:spPr>
        <p:txBody>
          <a:bodyPr vert="horz" wrap="none" lIns="88900" tIns="88900" rIns="88900" bIns="88900" rtlCol="0">
            <a:spAutoFit/>
          </a:bodyPr>
          <a:lstStyle/>
          <a:p>
            <a:r>
              <a:rPr lang="en-US" sz="2000" b="1" dirty="0">
                <a:solidFill>
                  <a:srgbClr val="000000"/>
                </a:solidFill>
              </a:rPr>
              <a:t>INFILE</a:t>
            </a:r>
            <a:r>
              <a:rPr lang="en-US" sz="2000" dirty="0">
                <a:solidFill>
                  <a:srgbClr val="000000"/>
                </a:solidFill>
              </a:rPr>
              <a:t> </a:t>
            </a:r>
            <a:r>
              <a:rPr lang="en-US" sz="2000" b="1" dirty="0">
                <a:solidFill>
                  <a:srgbClr val="000000"/>
                </a:solidFill>
              </a:rPr>
              <a:t>"</a:t>
            </a:r>
            <a:r>
              <a:rPr lang="en-US" sz="2000" i="1" dirty="0">
                <a:solidFill>
                  <a:srgbClr val="000000"/>
                </a:solidFill>
              </a:rPr>
              <a:t>raw-data-file</a:t>
            </a:r>
            <a:r>
              <a:rPr lang="en-US" sz="2000" b="1" dirty="0">
                <a:solidFill>
                  <a:srgbClr val="000000"/>
                </a:solidFill>
              </a:rPr>
              <a:t>" </a:t>
            </a:r>
            <a:r>
              <a:rPr lang="en-US" sz="2000" dirty="0">
                <a:solidFill>
                  <a:srgbClr val="000000"/>
                </a:solidFill>
              </a:rPr>
              <a:t>&lt;</a:t>
            </a:r>
            <a:r>
              <a:rPr lang="en-US" sz="2000" b="1" dirty="0">
                <a:solidFill>
                  <a:srgbClr val="000000"/>
                </a:solidFill>
              </a:rPr>
              <a:t>DLM='</a:t>
            </a:r>
            <a:r>
              <a:rPr lang="en-US" sz="2000" i="1" dirty="0">
                <a:solidFill>
                  <a:srgbClr val="000000"/>
                </a:solidFill>
              </a:rPr>
              <a:t>delimiter</a:t>
            </a:r>
            <a:r>
              <a:rPr lang="en-US" sz="2000" b="1" dirty="0">
                <a:solidFill>
                  <a:srgbClr val="000000"/>
                </a:solidFill>
              </a:rPr>
              <a:t>'</a:t>
            </a:r>
            <a:r>
              <a:rPr lang="en-US" sz="2000" dirty="0">
                <a:solidFill>
                  <a:srgbClr val="000000"/>
                </a:solidFill>
              </a:rPr>
              <a:t>&gt;</a:t>
            </a:r>
            <a:r>
              <a:rPr lang="en-US" sz="2000" b="1" dirty="0">
                <a:solidFill>
                  <a:srgbClr val="000000"/>
                </a:solidFill>
              </a:rPr>
              <a:t>;</a:t>
            </a:r>
          </a:p>
        </p:txBody>
      </p:sp>
      <p:pic>
        <p:nvPicPr>
          <p:cNvPr id="3" name="Picture 2"/>
          <p:cNvPicPr>
            <a:picLocks/>
          </p:cNvPicPr>
          <p:nvPr/>
        </p:nvPicPr>
        <p:blipFill>
          <a:blip r:embed="rId4">
            <a:extLst>
              <a:ext uri="{28A0092B-C50C-407E-A947-70E740481C1C}">
                <a14:useLocalDpi xmlns:a14="http://schemas.microsoft.com/office/drawing/2010/main" val="0"/>
              </a:ext>
            </a:extLst>
          </a:blip>
          <a:stretch>
            <a:fillRect/>
          </a:stretch>
        </p:blipFill>
        <p:spPr>
          <a:xfrm>
            <a:off x="636966" y="5137395"/>
            <a:ext cx="503174" cy="503174"/>
          </a:xfrm>
          <a:prstGeom prst="rect">
            <a:avLst/>
          </a:prstGeom>
        </p:spPr>
      </p:pic>
    </p:spTree>
    <p:extLst>
      <p:ext uri="{BB962C8B-B14F-4D97-AF65-F5344CB8AC3E}">
        <p14:creationId xmlns:p14="http://schemas.microsoft.com/office/powerpoint/2010/main" val="1973160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Statement</a:t>
            </a:r>
          </a:p>
        </p:txBody>
      </p:sp>
      <p:sp>
        <p:nvSpPr>
          <p:cNvPr id="3" name="Content Placeholder 2"/>
          <p:cNvSpPr>
            <a:spLocks noGrp="1"/>
          </p:cNvSpPr>
          <p:nvPr>
            <p:ph idx="1"/>
          </p:nvPr>
        </p:nvSpPr>
        <p:spPr>
          <a:xfrm>
            <a:off x="685800" y="1074738"/>
            <a:ext cx="7848600" cy="5554662"/>
          </a:xfrm>
        </p:spPr>
        <p:txBody>
          <a:bodyPr/>
          <a:lstStyle/>
          <a:p>
            <a:r>
              <a:rPr lang="en-US" dirty="0"/>
              <a:t>The INPUT statement reads the data fields sequentially, left to right. Standard data fields require only a variable name and type.</a:t>
            </a:r>
          </a:p>
          <a:p>
            <a:endParaRPr lang="en-US" dirty="0"/>
          </a:p>
          <a:p>
            <a:endParaRPr lang="en-US" dirty="0"/>
          </a:p>
          <a:p>
            <a:endParaRPr lang="en-US" dirty="0"/>
          </a:p>
          <a:p>
            <a:endParaRPr lang="en-US" dirty="0"/>
          </a:p>
          <a:p>
            <a:endParaRPr lang="en-US" dirty="0"/>
          </a:p>
          <a:p>
            <a:endParaRPr lang="en-US" dirty="0"/>
          </a:p>
          <a:p>
            <a:endParaRPr lang="en-US" dirty="0"/>
          </a:p>
          <a:p>
            <a:pPr lvl="1"/>
            <a:r>
              <a:rPr lang="en-US" dirty="0"/>
              <a:t>The dollar sign indicates a character variable.</a:t>
            </a:r>
          </a:p>
          <a:p>
            <a:pPr lvl="1"/>
            <a:r>
              <a:rPr lang="en-US" dirty="0"/>
              <a:t>Default length for </a:t>
            </a:r>
            <a:r>
              <a:rPr lang="en-US" b="1" i="1" dirty="0"/>
              <a:t>all</a:t>
            </a:r>
            <a:r>
              <a:rPr lang="en-US" dirty="0"/>
              <a:t> variables is eight bytes, regardless of type.</a:t>
            </a:r>
          </a:p>
        </p:txBody>
      </p:sp>
      <p:sp>
        <p:nvSpPr>
          <p:cNvPr id="4" name="Slide Number Placeholder 3"/>
          <p:cNvSpPr>
            <a:spLocks noGrp="1"/>
          </p:cNvSpPr>
          <p:nvPr>
            <p:ph type="sldNum" sz="quarter" idx="10"/>
          </p:nvPr>
        </p:nvSpPr>
        <p:spPr/>
        <p:txBody>
          <a:bodyPr/>
          <a:lstStyle/>
          <a:p>
            <a:pPr>
              <a:defRPr/>
            </a:pPr>
            <a:fld id="{A2C1F252-28BE-40B8-A2F8-4C3506237727}" type="slidenum">
              <a:rPr lang="en-US" smtClean="0"/>
              <a:pPr>
                <a:defRPr/>
              </a:pPr>
              <a:t>18</a:t>
            </a:fld>
            <a:endParaRPr lang="en-US" b="0" dirty="0">
              <a:latin typeface="Times New Roman" pitchFamily="18" charset="0"/>
            </a:endParaRPr>
          </a:p>
        </p:txBody>
      </p:sp>
      <p:graphicFrame>
        <p:nvGraphicFramePr>
          <p:cNvPr id="5" name="Group 87"/>
          <p:cNvGraphicFramePr>
            <a:graphicFrameLocks noGrp="1"/>
          </p:cNvGraphicFramePr>
          <p:nvPr>
            <p:extLst>
              <p:ext uri="{D42A27DB-BD31-4B8C-83A1-F6EECF244321}">
                <p14:modId xmlns:p14="http://schemas.microsoft.com/office/powerpoint/2010/main" val="3964101547"/>
              </p:ext>
            </p:extLst>
          </p:nvPr>
        </p:nvGraphicFramePr>
        <p:xfrm>
          <a:off x="394944" y="2263242"/>
          <a:ext cx="8321040" cy="1341905"/>
        </p:xfrm>
        <a:graphic>
          <a:graphicData uri="http://schemas.openxmlformats.org/drawingml/2006/table">
            <a:tbl>
              <a:tblPr/>
              <a:tblGrid>
                <a:gridCol w="8321040">
                  <a:extLst>
                    <a:ext uri="{9D8B030D-6E8A-4147-A177-3AD203B41FA5}">
                      <a16:colId xmlns:a16="http://schemas.microsoft.com/office/drawing/2014/main" val="20000"/>
                    </a:ext>
                  </a:extLst>
                </a:gridCol>
              </a:tblGrid>
              <a:tr h="38723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95466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a:t>
                      </a:r>
                      <a:r>
                        <a:rPr kumimoji="0" lang="en-US" sz="1600" b="0" i="0" u="none" strike="noStrike" cap="none" normalizeH="0" baseline="0" dirty="0">
                          <a:ln>
                            <a:noFill/>
                          </a:ln>
                          <a:solidFill>
                            <a:schemeClr val="tx1"/>
                          </a:solidFill>
                          <a:effectLst/>
                          <a:latin typeface="Lucida Sans Typewriter" pitchFamily="49" charset="0"/>
                        </a:rPr>
                        <a:t>,Tom,Zhou,M,108255,Sales Manager,AU,</a:t>
                      </a:r>
                      <a:r>
                        <a:rPr kumimoji="0" lang="en-US" sz="1600" b="0" i="0" u="none" strike="noStrike" cap="none" normalizeH="0" baseline="0" dirty="0">
                          <a:ln>
                            <a:noFill/>
                          </a:ln>
                          <a:solidFill>
                            <a:srgbClr val="969696"/>
                          </a:solidFill>
                          <a:effectLst/>
                          <a:latin typeface="Lucida Sans Typewriter" pitchFamily="49" charset="0"/>
                        </a:rPr>
                        <a:t>11AUG1969,06/01/1989</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120103,Wilson,</a:t>
                      </a:r>
                      <a:r>
                        <a:rPr kumimoji="0" lang="en-US" sz="1600" b="0" i="0" u="none" strike="noStrike" cap="none" normalizeH="0" baseline="0">
                          <a:ln>
                            <a:noFill/>
                          </a:ln>
                          <a:solidFill>
                            <a:srgbClr val="000000"/>
                          </a:solidFill>
                          <a:effectLst/>
                          <a:latin typeface="Lucida Sans Typewriter" pitchFamily="49" charset="0"/>
                        </a:rPr>
                        <a:t>Dawes</a:t>
                      </a:r>
                      <a:r>
                        <a:rPr kumimoji="0" lang="en-US" sz="1600" b="0" i="0" u="none" strike="noStrike" cap="none" normalizeH="0" baseline="0">
                          <a:ln>
                            <a:noFill/>
                          </a:ln>
                          <a:solidFill>
                            <a:schemeClr val="tx1"/>
                          </a:solidFill>
                          <a:effectLst/>
                          <a:latin typeface="Lucida Sans Typewriter" pitchFamily="49" charset="0"/>
                        </a:rPr>
                        <a:t>,M,87975,Sales </a:t>
                      </a:r>
                      <a:r>
                        <a:rPr kumimoji="0" lang="en-US" sz="1600" b="0" i="0" u="none" strike="noStrike" cap="none" normalizeH="0" baseline="0" dirty="0">
                          <a:ln>
                            <a:noFill/>
                          </a:ln>
                          <a:solidFill>
                            <a:schemeClr val="tx1"/>
                          </a:solidFill>
                          <a:effectLst/>
                          <a:latin typeface="Lucida Sans Typewriter" pitchFamily="49" charset="0"/>
                        </a:rPr>
                        <a:t>Manager,AU,</a:t>
                      </a:r>
                      <a:r>
                        <a:rPr kumimoji="0" lang="en-US" sz="1600" b="0" i="0" u="none" strike="noStrike" cap="none" normalizeH="0" baseline="0" dirty="0">
                          <a:ln>
                            <a:noFill/>
                          </a:ln>
                          <a:solidFill>
                            <a:srgbClr val="969696"/>
                          </a:solidFill>
                          <a:effectLst/>
                          <a:latin typeface="Lucida Sans Typewriter" pitchFamily="49" charset="0"/>
                        </a:rPr>
                        <a:t>22JAN1949,01/01/1974</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120121,</a:t>
                      </a:r>
                      <a:r>
                        <a:rPr kumimoji="0" lang="en-US" sz="1600" b="0" i="0" u="none" strike="noStrike" cap="none" normalizeH="0" baseline="0">
                          <a:ln>
                            <a:noFill/>
                          </a:ln>
                          <a:solidFill>
                            <a:srgbClr val="000000"/>
                          </a:solidFill>
                          <a:effectLst/>
                          <a:latin typeface="Lucida Sans Typewriter" pitchFamily="49" charset="0"/>
                        </a:rPr>
                        <a:t>Irenie</a:t>
                      </a:r>
                      <a:r>
                        <a:rPr kumimoji="0" lang="en-US" sz="1600" b="0" i="0" u="none" strike="noStrike" cap="none" normalizeH="0" baseline="0">
                          <a:ln>
                            <a:noFill/>
                          </a:ln>
                          <a:solidFill>
                            <a:schemeClr val="tx1"/>
                          </a:solidFill>
                          <a:effectLst/>
                          <a:latin typeface="Lucida Sans Typewriter" pitchFamily="49" charset="0"/>
                        </a:rPr>
                        <a:t>,</a:t>
                      </a:r>
                      <a:r>
                        <a:rPr kumimoji="0" lang="en-US" sz="1600" b="0" i="0" u="none" strike="noStrike" cap="none" normalizeH="0" baseline="0">
                          <a:ln>
                            <a:noFill/>
                          </a:ln>
                          <a:solidFill>
                            <a:srgbClr val="000000"/>
                          </a:solidFill>
                          <a:effectLst/>
                          <a:latin typeface="Lucida Sans Typewriter" pitchFamily="49" charset="0"/>
                        </a:rPr>
                        <a:t>Elvish</a:t>
                      </a:r>
                      <a:r>
                        <a:rPr kumimoji="0" lang="en-US" sz="1600" b="0" i="0" u="none" strike="noStrike" cap="none" normalizeH="0" baseline="0">
                          <a:ln>
                            <a:noFill/>
                          </a:ln>
                          <a:solidFill>
                            <a:schemeClr val="tx1"/>
                          </a:solidFill>
                          <a:effectLst/>
                          <a:latin typeface="Lucida Sans Typewriter" pitchFamily="49" charset="0"/>
                        </a:rPr>
                        <a:t>,F,26600,Sales </a:t>
                      </a:r>
                      <a:r>
                        <a:rPr kumimoji="0" lang="en-US" sz="1600" b="0" i="0" u="none" strike="noStrike" cap="none" normalizeH="0" baseline="0" dirty="0">
                          <a:ln>
                            <a:noFill/>
                          </a:ln>
                          <a:solidFill>
                            <a:schemeClr val="tx1"/>
                          </a:solidFill>
                          <a:effectLst/>
                          <a:latin typeface="Lucida Sans Typewriter" pitchFamily="49" charset="0"/>
                        </a:rPr>
                        <a:t>Rep. II,AU,</a:t>
                      </a:r>
                      <a:r>
                        <a:rPr kumimoji="0" lang="en-US" sz="1600" b="0" i="0" u="none" strike="noStrike" cap="none" normalizeH="0" baseline="0" dirty="0">
                          <a:ln>
                            <a:noFill/>
                          </a:ln>
                          <a:solidFill>
                            <a:srgbClr val="969696"/>
                          </a:solidFill>
                          <a:effectLst/>
                          <a:latin typeface="Lucida Sans Typewriter" pitchFamily="49" charset="0"/>
                        </a:rPr>
                        <a:t>02AUG1944,01/01/1974</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6" name="Text Box 17"/>
          <p:cNvSpPr txBox="1">
            <a:spLocks noChangeArrowheads="1"/>
          </p:cNvSpPr>
          <p:nvPr/>
        </p:nvSpPr>
        <p:spPr bwMode="auto">
          <a:xfrm>
            <a:off x="420039" y="3810722"/>
            <a:ext cx="8321040" cy="821250"/>
          </a:xfrm>
          <a:prstGeom prst="rect">
            <a:avLst/>
          </a:prstGeom>
          <a:solidFill>
            <a:srgbClr val="FFFFFF"/>
          </a:solidFill>
          <a:ln w="38100" cmpd="sng">
            <a:solidFill>
              <a:schemeClr val="tx2"/>
            </a:solidFill>
            <a:miter lim="800000"/>
            <a:headEnd type="none" w="med" len="lg"/>
            <a:tailEnd type="none" w="med" len="lg"/>
          </a:ln>
        </p:spPr>
        <p:txBody>
          <a:bodyPr wrap="none" lIns="88900" tIns="88900" rIns="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a:rPr>
              <a:t>input Employee_ID First_Name $ Last_Name $ </a:t>
            </a:r>
          </a:p>
          <a:p>
            <a:pPr>
              <a:lnSpc>
                <a:spcPct val="85000"/>
              </a:lnSpc>
            </a:pPr>
            <a:r>
              <a:rPr lang="en-US" b="1" dirty="0">
                <a:latin typeface="Courier New"/>
              </a:rPr>
              <a:t>      Gender $ Salary Job_Title $ Country $;</a:t>
            </a:r>
          </a:p>
        </p:txBody>
      </p:sp>
      <p:sp>
        <p:nvSpPr>
          <p:cNvPr id="8" name="TextBox 7"/>
          <p:cNvSpPr txBox="1"/>
          <p:nvPr>
            <p:custDataLst>
              <p:tags r:id="rId1"/>
            </p:custDataLst>
          </p:nvPr>
        </p:nvSpPr>
        <p:spPr>
          <a:xfrm>
            <a:off x="3945118" y="4552138"/>
            <a:ext cx="4305859"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INPUT</a:t>
            </a:r>
            <a:r>
              <a:rPr lang="en-US" sz="2000" dirty="0">
                <a:solidFill>
                  <a:srgbClr val="000000"/>
                </a:solidFill>
              </a:rPr>
              <a:t> </a:t>
            </a:r>
            <a:r>
              <a:rPr lang="en-US" sz="2000" i="1" dirty="0">
                <a:solidFill>
                  <a:srgbClr val="000000"/>
                </a:solidFill>
              </a:rPr>
              <a:t>variable</a:t>
            </a:r>
            <a:r>
              <a:rPr lang="en-US" sz="2000" dirty="0">
                <a:solidFill>
                  <a:srgbClr val="000000"/>
                </a:solidFill>
              </a:rPr>
              <a:t> &lt;$&gt; </a:t>
            </a:r>
            <a:r>
              <a:rPr lang="en-US" sz="2000" i="1" dirty="0">
                <a:solidFill>
                  <a:srgbClr val="000000"/>
                </a:solidFill>
              </a:rPr>
              <a:t>variable</a:t>
            </a:r>
            <a:r>
              <a:rPr lang="en-US" sz="2000" dirty="0">
                <a:solidFill>
                  <a:srgbClr val="000000"/>
                </a:solidFill>
              </a:rPr>
              <a:t> &lt;$&gt; …</a:t>
            </a:r>
            <a:r>
              <a:rPr lang="en-US" sz="2000" b="1" dirty="0">
                <a:solidFill>
                  <a:srgbClr val="000000"/>
                </a:solidFill>
              </a:rPr>
              <a:t>;</a:t>
            </a:r>
          </a:p>
        </p:txBody>
      </p:sp>
    </p:spTree>
    <p:extLst>
      <p:ext uri="{BB962C8B-B14F-4D97-AF65-F5344CB8AC3E}">
        <p14:creationId xmlns:p14="http://schemas.microsoft.com/office/powerpoint/2010/main" val="788803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Viewing the Log</a:t>
            </a:r>
          </a:p>
        </p:txBody>
      </p:sp>
      <p:sp>
        <p:nvSpPr>
          <p:cNvPr id="7" name="Slide Number Placeholder 3"/>
          <p:cNvSpPr>
            <a:spLocks noGrp="1"/>
          </p:cNvSpPr>
          <p:nvPr>
            <p:ph type="sldNum" sz="quarter" idx="10"/>
          </p:nvPr>
        </p:nvSpPr>
        <p:spPr/>
        <p:txBody>
          <a:bodyPr/>
          <a:lstStyle/>
          <a:p>
            <a:pPr>
              <a:defRPr/>
            </a:pPr>
            <a:fld id="{2D27F607-8D92-49EC-A5D1-B034D57C7AA7}" type="slidenum">
              <a:rPr lang="en-US"/>
              <a:pPr>
                <a:defRPr/>
              </a:pPr>
              <a:t>19</a:t>
            </a:fld>
            <a:endParaRPr lang="en-US" b="0" dirty="0">
              <a:latin typeface="Times New Roman" pitchFamily="18" charset="0"/>
            </a:endParaRPr>
          </a:p>
        </p:txBody>
      </p:sp>
      <p:sp>
        <p:nvSpPr>
          <p:cNvPr id="10" name="Rectangle 9"/>
          <p:cNvSpPr/>
          <p:nvPr/>
        </p:nvSpPr>
        <p:spPr>
          <a:xfrm>
            <a:off x="361648" y="1514859"/>
            <a:ext cx="8412480" cy="3626634"/>
          </a:xfrm>
          <a:prstGeom prst="rect">
            <a:avLst/>
          </a:prstGeom>
          <a:solidFill>
            <a:srgbClr val="FFFFFF"/>
          </a:solidFill>
          <a:ln w="38100" cmpd="sng">
            <a:solidFill>
              <a:schemeClr val="tx2"/>
            </a:solidFill>
          </a:ln>
        </p:spPr>
        <p:txBody>
          <a:bodyPr wrap="none" lIns="88900" tIns="88900" rIns="0" bIns="88900">
            <a:spAutoFit/>
          </a:bodyPr>
          <a:lstStyle/>
          <a:p>
            <a:r>
              <a:rPr lang="en-US" sz="1600" b="1" dirty="0">
                <a:solidFill>
                  <a:srgbClr val="000000"/>
                </a:solidFill>
                <a:latin typeface="SAS Monospace"/>
              </a:rPr>
              <a:t>249  data work.subset;</a:t>
            </a:r>
          </a:p>
          <a:p>
            <a:r>
              <a:rPr lang="en-US" sz="1600" b="1" dirty="0">
                <a:solidFill>
                  <a:srgbClr val="000000"/>
                </a:solidFill>
                <a:latin typeface="SAS Monospace"/>
              </a:rPr>
              <a:t>250     infile "&amp;path\sales.csv" dlm=',';</a:t>
            </a:r>
          </a:p>
          <a:p>
            <a:r>
              <a:rPr lang="en-US" sz="1600" b="1" dirty="0">
                <a:solidFill>
                  <a:srgbClr val="000000"/>
                </a:solidFill>
                <a:latin typeface="SAS Monospace"/>
              </a:rPr>
              <a:t>251     input Employee_ID First_Name $ Last_Name $</a:t>
            </a:r>
          </a:p>
          <a:p>
            <a:r>
              <a:rPr lang="en-US" sz="1600" b="1" dirty="0">
                <a:solidFill>
                  <a:srgbClr val="000000"/>
                </a:solidFill>
                <a:latin typeface="SAS Monospace"/>
              </a:rPr>
              <a:t>252           Gender $ Salary Job_Title $ Country $;</a:t>
            </a:r>
          </a:p>
          <a:p>
            <a:r>
              <a:rPr lang="en-US" sz="1600" b="1" dirty="0">
                <a:solidFill>
                  <a:srgbClr val="000000"/>
                </a:solidFill>
                <a:latin typeface="SAS Monospace"/>
              </a:rPr>
              <a:t>253  run;</a:t>
            </a:r>
          </a:p>
          <a:p>
            <a:endParaRPr lang="en-US" sz="1600" b="1" dirty="0">
              <a:solidFill>
                <a:srgbClr val="000000"/>
              </a:solidFill>
              <a:latin typeface="SAS Monospace"/>
            </a:endParaRPr>
          </a:p>
          <a:p>
            <a:r>
              <a:rPr lang="en-US" sz="1600" b="1" dirty="0">
                <a:solidFill>
                  <a:srgbClr val="0000FF"/>
                </a:solidFill>
                <a:latin typeface="SAS Monospace"/>
              </a:rPr>
              <a:t>NOTE: The infile "s:\workshop\sales.csv" is:</a:t>
            </a:r>
          </a:p>
          <a:p>
            <a:r>
              <a:rPr lang="en-US" sz="1600" b="1" dirty="0">
                <a:solidFill>
                  <a:srgbClr val="0000FF"/>
                </a:solidFill>
                <a:latin typeface="SAS Monospace"/>
              </a:rPr>
              <a:t>      Filename=s:\workshop\sales.csv,</a:t>
            </a:r>
          </a:p>
          <a:p>
            <a:r>
              <a:rPr lang="en-US" sz="1600" b="1" dirty="0">
                <a:solidFill>
                  <a:srgbClr val="0000FF"/>
                </a:solidFill>
                <a:latin typeface="SAS Monospace"/>
              </a:rPr>
              <a:t>      RECFM=V,LRECL=256,File Size (bytes)=11340</a:t>
            </a:r>
          </a:p>
          <a:p>
            <a:endParaRPr lang="en-US" sz="1600" b="1" dirty="0">
              <a:solidFill>
                <a:srgbClr val="0000FF"/>
              </a:solidFill>
              <a:latin typeface="SAS Monospace"/>
            </a:endParaRPr>
          </a:p>
          <a:p>
            <a:r>
              <a:rPr lang="en-US" sz="1600" b="1" dirty="0">
                <a:solidFill>
                  <a:srgbClr val="0000FF"/>
                </a:solidFill>
                <a:latin typeface="SAS Monospace"/>
              </a:rPr>
              <a:t>NOTE: 165 records were read from the infile "s:\workshop\sales.csv".</a:t>
            </a:r>
          </a:p>
          <a:p>
            <a:r>
              <a:rPr lang="en-US" sz="1600" b="1" dirty="0">
                <a:solidFill>
                  <a:srgbClr val="0000FF"/>
                </a:solidFill>
                <a:latin typeface="SAS Monospace"/>
              </a:rPr>
              <a:t>      The minimum record length was 61.</a:t>
            </a:r>
          </a:p>
          <a:p>
            <a:r>
              <a:rPr lang="en-US" sz="1600" b="1" dirty="0">
                <a:solidFill>
                  <a:srgbClr val="0000FF"/>
                </a:solidFill>
                <a:latin typeface="SAS Monospace"/>
              </a:rPr>
              <a:t>      The maximum record length was 80.</a:t>
            </a:r>
          </a:p>
          <a:p>
            <a:r>
              <a:rPr lang="en-US" sz="1600" b="1" dirty="0">
                <a:solidFill>
                  <a:srgbClr val="0000FF"/>
                </a:solidFill>
                <a:latin typeface="SAS Monospace"/>
              </a:rPr>
              <a:t>NOTE: The data set WORK.SUBSET has 165 observations and 7 variables.</a:t>
            </a:r>
          </a:p>
        </p:txBody>
      </p:sp>
      <p:sp>
        <p:nvSpPr>
          <p:cNvPr id="4" name="TextBox 3"/>
          <p:cNvSpPr txBox="1"/>
          <p:nvPr/>
        </p:nvSpPr>
        <p:spPr>
          <a:xfrm>
            <a:off x="277240" y="1053194"/>
            <a:ext cx="4612640" cy="461665"/>
          </a:xfrm>
          <a:prstGeom prst="rect">
            <a:avLst/>
          </a:prstGeom>
          <a:noFill/>
        </p:spPr>
        <p:txBody>
          <a:bodyPr wrap="square" rtlCol="0">
            <a:spAutoFit/>
          </a:bodyPr>
          <a:lstStyle/>
          <a:p>
            <a:r>
              <a:rPr lang="en-US" dirty="0"/>
              <a:t>Partial SAS Log</a:t>
            </a:r>
          </a:p>
        </p:txBody>
      </p:sp>
      <p:sp>
        <p:nvSpPr>
          <p:cNvPr id="2" name="Rectangle 1"/>
          <p:cNvSpPr/>
          <p:nvPr>
            <p:custDataLst>
              <p:tags r:id="rId1"/>
            </p:custDataLst>
          </p:nvPr>
        </p:nvSpPr>
        <p:spPr bwMode="auto">
          <a:xfrm>
            <a:off x="7206948" y="4773679"/>
            <a:ext cx="1327215"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Rectangle 4"/>
          <p:cNvSpPr/>
          <p:nvPr>
            <p:custDataLst>
              <p:tags r:id="rId2"/>
            </p:custDataLst>
          </p:nvPr>
        </p:nvSpPr>
        <p:spPr bwMode="auto">
          <a:xfrm>
            <a:off x="1174448" y="4042159"/>
            <a:ext cx="13272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3"/>
            </p:custDataLst>
          </p:nvPr>
        </p:nvSpPr>
        <p:spPr bwMode="auto">
          <a:xfrm>
            <a:off x="4673298" y="4773679"/>
            <a:ext cx="197797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Text Box 4"/>
          <p:cNvSpPr txBox="1">
            <a:spLocks noChangeArrowheads="1"/>
          </p:cNvSpPr>
          <p:nvPr/>
        </p:nvSpPr>
        <p:spPr bwMode="auto">
          <a:xfrm>
            <a:off x="7932605"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8: Reading Raw Data Files</a:t>
            </a:r>
          </a:p>
        </p:txBody>
      </p:sp>
      <p:graphicFrame>
        <p:nvGraphicFramePr>
          <p:cNvPr id="7" name="Group Organizer"/>
          <p:cNvGraphicFramePr>
            <a:graphicFrameLocks noGrp="1"/>
          </p:cNvGraphicFramePr>
          <p:nvPr>
            <p:extLst>
              <p:ext uri="{D42A27DB-BD31-4B8C-83A1-F6EECF244321}">
                <p14:modId xmlns:p14="http://schemas.microsoft.com/office/powerpoint/2010/main" val="1855374508"/>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8.1 Introduction to Reading Raw Data Files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FFFFFF"/>
                          </a:solidFill>
                          <a:effectLst/>
                          <a:latin typeface="Arial Narrow" pitchFamily="34" charset="0"/>
                        </a:rPr>
                        <a:t>8.2 Reading Standard 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8.3 Using Informats </a:t>
                      </a:r>
                      <a:r>
                        <a:rPr kumimoji="0" lang="en-US" sz="2000" b="1" i="0" u="none" strike="noStrike" cap="none" normalizeH="0" baseline="0">
                          <a:ln>
                            <a:noFill/>
                          </a:ln>
                          <a:solidFill>
                            <a:srgbClr val="FFFFFF"/>
                          </a:solidFill>
                          <a:effectLst/>
                          <a:latin typeface="Arial Narrow" pitchFamily="34" charset="0"/>
                        </a:rPr>
                        <a:t>to Read </a:t>
                      </a:r>
                      <a:r>
                        <a:rPr kumimoji="0" lang="en-US" sz="2000" b="1" i="0" u="none" strike="noStrike" cap="none" normalizeH="0" baseline="0" dirty="0">
                          <a:ln>
                            <a:noFill/>
                          </a:ln>
                          <a:solidFill>
                            <a:srgbClr val="FFFFFF"/>
                          </a:solidFill>
                          <a:effectLst/>
                          <a:latin typeface="Arial Narrow" pitchFamily="34" charset="0"/>
                        </a:rPr>
                        <a:t>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8.4 Handling Missing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553619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dirty="0"/>
              <a:t>Viewing the Output</a:t>
            </a:r>
          </a:p>
        </p:txBody>
      </p:sp>
      <p:sp>
        <p:nvSpPr>
          <p:cNvPr id="31747" name="Rectangle 5"/>
          <p:cNvSpPr>
            <a:spLocks noGrp="1" noChangeArrowheads="1"/>
          </p:cNvSpPr>
          <p:nvPr>
            <p:ph type="body" sz="half" idx="1"/>
          </p:nvPr>
        </p:nvSpPr>
        <p:spPr>
          <a:xfrm>
            <a:off x="544424" y="2494049"/>
            <a:ext cx="6000750" cy="516438"/>
          </a:xfrm>
        </p:spPr>
        <p:txBody>
          <a:bodyPr/>
          <a:lstStyle/>
          <a:p>
            <a:pPr marL="0" indent="0" eaLnBrk="1" hangingPunct="1"/>
            <a:r>
              <a:rPr lang="en-US" dirty="0"/>
              <a:t>Partial PROC PRINT Output</a:t>
            </a:r>
          </a:p>
        </p:txBody>
      </p:sp>
      <p:sp>
        <p:nvSpPr>
          <p:cNvPr id="15" name="Slide Number Placeholder 5"/>
          <p:cNvSpPr>
            <a:spLocks noGrp="1"/>
          </p:cNvSpPr>
          <p:nvPr>
            <p:ph type="sldNum" sz="quarter" idx="10"/>
          </p:nvPr>
        </p:nvSpPr>
        <p:spPr/>
        <p:txBody>
          <a:bodyPr/>
          <a:lstStyle/>
          <a:p>
            <a:pPr>
              <a:defRPr/>
            </a:pPr>
            <a:fld id="{9872FE63-D736-4C8C-BD88-B1C17DD05F4A}" type="slidenum">
              <a:rPr lang="en-US"/>
              <a:pPr>
                <a:defRPr/>
              </a:pPr>
              <a:t>20</a:t>
            </a:fld>
            <a:endParaRPr lang="en-US" b="0" dirty="0">
              <a:latin typeface="Times New Roman" pitchFamily="18" charset="0"/>
            </a:endParaRPr>
          </a:p>
        </p:txBody>
      </p:sp>
      <p:sp>
        <p:nvSpPr>
          <p:cNvPr id="31750" name="Rectangle 3"/>
          <p:cNvSpPr>
            <a:spLocks noChangeArrowheads="1"/>
          </p:cNvSpPr>
          <p:nvPr/>
        </p:nvSpPr>
        <p:spPr bwMode="auto">
          <a:xfrm>
            <a:off x="684213" y="1141413"/>
            <a:ext cx="6783388" cy="730456"/>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b="1" dirty="0">
                <a:latin typeface="Courier New" pitchFamily="49" charset="0"/>
              </a:rPr>
              <a:t>proc print data=work.subset noobs;   </a:t>
            </a:r>
          </a:p>
          <a:p>
            <a:pPr>
              <a:lnSpc>
                <a:spcPct val="85000"/>
              </a:lnSpc>
            </a:pPr>
            <a:r>
              <a:rPr lang="en-US" b="1" dirty="0">
                <a:latin typeface="Courier New" pitchFamily="49" charset="0"/>
              </a:rPr>
              <a:t>run;</a:t>
            </a:r>
          </a:p>
        </p:txBody>
      </p:sp>
      <p:sp>
        <p:nvSpPr>
          <p:cNvPr id="18" name="Rectangle 17"/>
          <p:cNvSpPr/>
          <p:nvPr/>
        </p:nvSpPr>
        <p:spPr>
          <a:xfrm>
            <a:off x="544424" y="2858457"/>
            <a:ext cx="8046720" cy="1903085"/>
          </a:xfrm>
          <a:prstGeom prst="rect">
            <a:avLst/>
          </a:prstGeom>
          <a:solidFill>
            <a:srgbClr val="FFFFFF"/>
          </a:solidFill>
          <a:ln w="38100" cmpd="sng">
            <a:solidFill>
              <a:schemeClr val="tx2"/>
            </a:solidFill>
          </a:ln>
        </p:spPr>
        <p:txBody>
          <a:bodyPr wrap="none" lIns="88900" tIns="88900" rIns="0" bIns="88900">
            <a:spAutoFit/>
          </a:bodyPr>
          <a:lstStyle/>
          <a:p>
            <a:r>
              <a:rPr lang="en-US" sz="1400" b="1" dirty="0">
                <a:solidFill>
                  <a:srgbClr val="000000"/>
                </a:solidFill>
                <a:latin typeface="SAS Monospace"/>
              </a:rPr>
              <a:t>Employee_    First_      Last_                           Job_</a:t>
            </a:r>
          </a:p>
          <a:p>
            <a:r>
              <a:rPr lang="en-US" sz="1400" b="1" dirty="0">
                <a:solidFill>
                  <a:srgbClr val="000000"/>
                </a:solidFill>
                <a:latin typeface="SAS Monospace"/>
              </a:rPr>
              <a:t>    ID       Name        Name        Gender    Salary    Title      Country</a:t>
            </a:r>
          </a:p>
          <a:p>
            <a:endParaRPr lang="en-US" sz="1400" b="1" dirty="0">
              <a:solidFill>
                <a:srgbClr val="000000"/>
              </a:solidFill>
              <a:latin typeface="SAS Monospace"/>
            </a:endParaRPr>
          </a:p>
          <a:p>
            <a:r>
              <a:rPr lang="fr-FR" sz="1400" b="1" dirty="0">
                <a:solidFill>
                  <a:srgbClr val="000000"/>
                </a:solidFill>
                <a:latin typeface="SAS Monospace"/>
              </a:rPr>
              <a:t>  120102     Tom         Zhou          M       108255    Sales Ma      AU</a:t>
            </a:r>
          </a:p>
          <a:p>
            <a:r>
              <a:rPr lang="fr-FR" sz="1400" b="1" dirty="0">
                <a:solidFill>
                  <a:srgbClr val="000000"/>
                </a:solidFill>
                <a:latin typeface="SAS Monospace"/>
              </a:rPr>
              <a:t>  120103     Wilson      Dawes         M        87975    Sales Ma      AU</a:t>
            </a:r>
          </a:p>
          <a:p>
            <a:r>
              <a:rPr lang="en-US" sz="1400" b="1" dirty="0">
                <a:solidFill>
                  <a:srgbClr val="000000"/>
                </a:solidFill>
                <a:latin typeface="SAS Monospace"/>
              </a:rPr>
              <a:t>  120121     Irenie      Elvish        F        26600    Sales Re      AU</a:t>
            </a:r>
          </a:p>
          <a:p>
            <a:r>
              <a:rPr lang="en-US" sz="1400" b="1" dirty="0">
                <a:solidFill>
                  <a:srgbClr val="000000"/>
                </a:solidFill>
                <a:latin typeface="SAS Monospace"/>
              </a:rPr>
              <a:t>  120122     Christin    Ngan          F        27475    Sales Re      AU</a:t>
            </a:r>
          </a:p>
          <a:p>
            <a:r>
              <a:rPr lang="en-US" sz="1400" b="1" dirty="0">
                <a:solidFill>
                  <a:srgbClr val="000000"/>
                </a:solidFill>
                <a:latin typeface="SAS Monospace"/>
              </a:rPr>
              <a:t>  120123     Kimiko      Hotstone      F        26190    Sales Re      AU</a:t>
            </a:r>
          </a:p>
        </p:txBody>
      </p:sp>
      <p:sp>
        <p:nvSpPr>
          <p:cNvPr id="4" name="TextBox 3"/>
          <p:cNvSpPr txBox="1"/>
          <p:nvPr>
            <p:custDataLst>
              <p:tags r:id="rId1"/>
            </p:custDataLst>
          </p:nvPr>
        </p:nvSpPr>
        <p:spPr>
          <a:xfrm>
            <a:off x="1865710" y="5267112"/>
            <a:ext cx="5402474"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solidFill>
                  <a:srgbClr val="000000"/>
                </a:solidFill>
              </a:rPr>
              <a:t> Some character values are truncated.</a:t>
            </a:r>
          </a:p>
        </p:txBody>
      </p:sp>
      <p:sp>
        <p:nvSpPr>
          <p:cNvPr id="9" name="Text Box 4"/>
          <p:cNvSpPr txBox="1">
            <a:spLocks noChangeArrowheads="1"/>
          </p:cNvSpPr>
          <p:nvPr/>
        </p:nvSpPr>
        <p:spPr bwMode="auto">
          <a:xfrm>
            <a:off x="7932605"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It is important to understand the processing that occurs when a DATA step reads a raw data file.</a:t>
            </a:r>
          </a:p>
        </p:txBody>
      </p:sp>
      <p:sp>
        <p:nvSpPr>
          <p:cNvPr id="4" name="Slide Number Placeholder 3"/>
          <p:cNvSpPr>
            <a:spLocks noGrp="1"/>
          </p:cNvSpPr>
          <p:nvPr>
            <p:ph type="sldNum" sz="quarter" idx="10"/>
          </p:nvPr>
        </p:nvSpPr>
        <p:spPr/>
        <p:txBody>
          <a:bodyPr/>
          <a:lstStyle/>
          <a:p>
            <a:pPr>
              <a:defRPr/>
            </a:pPr>
            <a:fld id="{A2C1F252-28BE-40B8-A2F8-4C3506237727}" type="slidenum">
              <a:rPr lang="en-US" smtClean="0"/>
              <a:pPr>
                <a:defRPr/>
              </a:pPr>
              <a:t>21</a:t>
            </a:fld>
            <a:endParaRPr lang="en-US" b="0" dirty="0">
              <a:latin typeface="Times New Roman" pitchFamily="18" charset="0"/>
            </a:endParaRPr>
          </a:p>
        </p:txBody>
      </p:sp>
      <p:pic>
        <p:nvPicPr>
          <p:cNvPr id="6" name="Picture 2" descr="L:\graphics\teacher_blank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931" y="2552761"/>
            <a:ext cx="2314339" cy="176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55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Compilation Phase</a:t>
            </a:r>
          </a:p>
        </p:txBody>
      </p:sp>
      <p:sp>
        <p:nvSpPr>
          <p:cNvPr id="5" name="Content Placeholder 4"/>
          <p:cNvSpPr>
            <a:spLocks noGrp="1"/>
          </p:cNvSpPr>
          <p:nvPr>
            <p:ph idx="1"/>
          </p:nvPr>
        </p:nvSpPr>
        <p:spPr>
          <a:xfrm>
            <a:off x="685800" y="1074738"/>
            <a:ext cx="7848600" cy="5277936"/>
          </a:xfrm>
        </p:spPr>
        <p:txBody>
          <a:bodyPr/>
          <a:lstStyle/>
          <a:p>
            <a:pPr>
              <a:buClr>
                <a:srgbClr val="0053C3"/>
              </a:buClr>
              <a:buSzPct val="70000"/>
            </a:pPr>
            <a:r>
              <a:rPr lang="en-US" dirty="0"/>
              <a:t>During compilation, SAS does the following:</a:t>
            </a:r>
          </a:p>
          <a:p>
            <a:pPr lvl="1"/>
            <a:r>
              <a:rPr lang="en-US" dirty="0">
                <a:solidFill>
                  <a:srgbClr val="292929"/>
                </a:solidFill>
              </a:rPr>
              <a:t>scans the step for syntax errors</a:t>
            </a:r>
          </a:p>
          <a:p>
            <a:pPr lvl="1"/>
            <a:r>
              <a:rPr lang="en-US" dirty="0">
                <a:solidFill>
                  <a:srgbClr val="292929"/>
                </a:solidFill>
              </a:rPr>
              <a:t>translates each statement into machine language</a:t>
            </a:r>
          </a:p>
          <a:p>
            <a:pPr lvl="1"/>
            <a:r>
              <a:rPr lang="en-US" dirty="0">
                <a:solidFill>
                  <a:srgbClr val="292929"/>
                </a:solidFill>
              </a:rPr>
              <a:t>creates an </a:t>
            </a:r>
            <a:r>
              <a:rPr lang="en-US" i="1" dirty="0">
                <a:solidFill>
                  <a:srgbClr val="292929"/>
                </a:solidFill>
              </a:rPr>
              <a:t>input buffer </a:t>
            </a:r>
            <a:r>
              <a:rPr lang="en-US" dirty="0">
                <a:solidFill>
                  <a:srgbClr val="292929"/>
                </a:solidFill>
              </a:rPr>
              <a:t>to hold one record at a time from the raw data file</a:t>
            </a:r>
          </a:p>
          <a:p>
            <a:pPr lvl="1"/>
            <a:endParaRPr lang="en-US" dirty="0">
              <a:solidFill>
                <a:srgbClr val="292929"/>
              </a:solidFill>
            </a:endParaRPr>
          </a:p>
          <a:p>
            <a:pPr lvl="1"/>
            <a:endParaRPr lang="en-US" dirty="0">
              <a:solidFill>
                <a:srgbClr val="292929"/>
              </a:solidFill>
            </a:endParaRPr>
          </a:p>
          <a:p>
            <a:pPr lvl="1"/>
            <a:endParaRPr lang="en-US" dirty="0">
              <a:solidFill>
                <a:srgbClr val="292929"/>
              </a:solidFill>
            </a:endParaRPr>
          </a:p>
          <a:p>
            <a:pPr lvl="1"/>
            <a:r>
              <a:rPr lang="en-US" dirty="0">
                <a:solidFill>
                  <a:srgbClr val="292929"/>
                </a:solidFill>
              </a:rPr>
              <a:t>creates the program data vector (PDV) to hold one observation</a:t>
            </a:r>
          </a:p>
          <a:p>
            <a:pPr lvl="1"/>
            <a:r>
              <a:rPr lang="en-US" dirty="0">
                <a:solidFill>
                  <a:srgbClr val="292929"/>
                </a:solidFill>
              </a:rPr>
              <a:t>creates the descriptor portion of the output data set</a:t>
            </a:r>
          </a:p>
        </p:txBody>
      </p:sp>
      <p:sp>
        <p:nvSpPr>
          <p:cNvPr id="4" name="Slide Number Placeholder 3"/>
          <p:cNvSpPr>
            <a:spLocks noGrp="1"/>
          </p:cNvSpPr>
          <p:nvPr>
            <p:ph type="sldNum" sz="quarter" idx="10"/>
          </p:nvPr>
        </p:nvSpPr>
        <p:spPr/>
        <p:txBody>
          <a:bodyPr/>
          <a:lstStyle/>
          <a:p>
            <a:fld id="{AA7F2BEC-26AE-421F-853E-21C0CF304389}" type="slidenum">
              <a:rPr lang="en-US" smtClean="0"/>
              <a:pPr/>
              <a:t>22</a:t>
            </a:fld>
            <a:endParaRPr lang="en-US" dirty="0"/>
          </a:p>
        </p:txBody>
      </p:sp>
      <p:sp>
        <p:nvSpPr>
          <p:cNvPr id="7" name="TextBox 6"/>
          <p:cNvSpPr txBox="1"/>
          <p:nvPr/>
        </p:nvSpPr>
        <p:spPr>
          <a:xfrm>
            <a:off x="7759582" y="3715462"/>
            <a:ext cx="634123" cy="461665"/>
          </a:xfrm>
          <a:prstGeom prst="rect">
            <a:avLst/>
          </a:prstGeom>
          <a:noFill/>
        </p:spPr>
        <p:txBody>
          <a:bodyPr wrap="square" rtlCol="0">
            <a:spAutoFit/>
          </a:bodyPr>
          <a:lstStyle/>
          <a:p>
            <a:r>
              <a:rPr lang="en-US" b="1" dirty="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475" y="3122940"/>
            <a:ext cx="6351507" cy="1091094"/>
          </a:xfrm>
          <a:prstGeom prst="rect">
            <a:avLst/>
          </a:prstGeom>
        </p:spPr>
      </p:pic>
    </p:spTree>
    <p:extLst>
      <p:ext uri="{BB962C8B-B14F-4D97-AF65-F5344CB8AC3E}">
        <p14:creationId xmlns:p14="http://schemas.microsoft.com/office/powerpoint/2010/main" val="222123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181584" y="1143000"/>
            <a:ext cx="8759825"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Last_Name $ </a:t>
            </a:r>
          </a:p>
          <a:p>
            <a:pPr>
              <a:lnSpc>
                <a:spcPct val="85000"/>
              </a:lnSpc>
            </a:pPr>
            <a:r>
              <a:rPr lang="en-US" b="1" dirty="0">
                <a:latin typeface="Courier New" pitchFamily="49" charset="0"/>
              </a:rPr>
              <a:t>         Gender $ Salary Job_Title $ Country $;</a:t>
            </a:r>
          </a:p>
          <a:p>
            <a:pPr>
              <a:lnSpc>
                <a:spcPct val="85000"/>
              </a:lnSpc>
            </a:pPr>
            <a:r>
              <a:rPr lang="en-US" b="1" dirty="0">
                <a:latin typeface="Courier New" pitchFamily="49" charset="0"/>
              </a:rPr>
              <a:t>run;</a:t>
            </a:r>
          </a:p>
        </p:txBody>
      </p:sp>
      <p:sp>
        <p:nvSpPr>
          <p:cNvPr id="38914" name="Rectangle 2"/>
          <p:cNvSpPr>
            <a:spLocks noGrp="1" noChangeArrowheads="1"/>
          </p:cNvSpPr>
          <p:nvPr>
            <p:ph type="title"/>
          </p:nvPr>
        </p:nvSpPr>
        <p:spPr/>
        <p:txBody>
          <a:bodyPr/>
          <a:lstStyle/>
          <a:p>
            <a:pPr eaLnBrk="1" hangingPunct="1"/>
            <a:r>
              <a:rPr lang="en-US" dirty="0"/>
              <a:t>Compilation</a:t>
            </a:r>
          </a:p>
        </p:txBody>
      </p:sp>
      <p:sp>
        <p:nvSpPr>
          <p:cNvPr id="6" name="Slide Number Placeholder 3"/>
          <p:cNvSpPr>
            <a:spLocks noGrp="1"/>
          </p:cNvSpPr>
          <p:nvPr>
            <p:ph type="sldNum" sz="quarter" idx="10"/>
          </p:nvPr>
        </p:nvSpPr>
        <p:spPr/>
        <p:txBody>
          <a:bodyPr/>
          <a:lstStyle/>
          <a:p>
            <a:pPr>
              <a:defRPr/>
            </a:pPr>
            <a:fld id="{7CCEA007-9F5A-4DFB-A88F-1DAF9759F8CD}" type="slidenum">
              <a:rPr lang="en-US"/>
              <a:pPr>
                <a:defRPr/>
              </a:pPr>
              <a:t>23</a:t>
            </a:fld>
            <a:endParaRPr lang="en-US" b="0" dirty="0">
              <a:latin typeface="Times New Roman" pitchFamily="18" charset="0"/>
            </a:endParaRPr>
          </a:p>
        </p:txBody>
      </p:sp>
      <p:sp>
        <p:nvSpPr>
          <p:cNvPr id="38917"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38918" name="Rectangle 263"/>
          <p:cNvSpPr>
            <a:spLocks noChangeArrowheads="1"/>
          </p:cNvSpPr>
          <p:nvPr>
            <p:custDataLst>
              <p:tags r:id="rId1"/>
            </p:custDataLst>
          </p:nvPr>
        </p:nvSpPr>
        <p:spPr bwMode="auto">
          <a:xfrm>
            <a:off x="219163" y="1210378"/>
            <a:ext cx="3174619"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8" name="Text Box 4"/>
          <p:cNvSpPr txBox="1">
            <a:spLocks noChangeArrowheads="1"/>
          </p:cNvSpPr>
          <p:nvPr/>
        </p:nvSpPr>
        <p:spPr bwMode="auto">
          <a:xfrm>
            <a:off x="7932605"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182880" y="1143000"/>
            <a:ext cx="8759825"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Last_Name $ </a:t>
            </a:r>
          </a:p>
          <a:p>
            <a:pPr>
              <a:lnSpc>
                <a:spcPct val="85000"/>
              </a:lnSpc>
            </a:pPr>
            <a:r>
              <a:rPr lang="en-US" b="1" dirty="0">
                <a:latin typeface="Courier New" pitchFamily="49" charset="0"/>
              </a:rPr>
              <a:t>         Gender $ Salary Job_Title $ Country $;</a:t>
            </a:r>
          </a:p>
          <a:p>
            <a:pPr>
              <a:lnSpc>
                <a:spcPct val="85000"/>
              </a:lnSpc>
            </a:pPr>
            <a:r>
              <a:rPr lang="en-US" b="1" dirty="0">
                <a:latin typeface="Courier New" pitchFamily="49" charset="0"/>
              </a:rPr>
              <a:t>run;</a:t>
            </a:r>
          </a:p>
        </p:txBody>
      </p:sp>
      <p:sp>
        <p:nvSpPr>
          <p:cNvPr id="39938" name="Rectangle 2"/>
          <p:cNvSpPr>
            <a:spLocks noGrp="1" noChangeArrowheads="1"/>
          </p:cNvSpPr>
          <p:nvPr>
            <p:ph type="title"/>
          </p:nvPr>
        </p:nvSpPr>
        <p:spPr/>
        <p:txBody>
          <a:bodyPr/>
          <a:lstStyle/>
          <a:p>
            <a:pPr eaLnBrk="1" hangingPunct="1"/>
            <a:r>
              <a:rPr lang="en-US" dirty="0"/>
              <a:t>Compilation</a:t>
            </a:r>
          </a:p>
        </p:txBody>
      </p:sp>
      <p:sp>
        <p:nvSpPr>
          <p:cNvPr id="242" name="Slide Number Placeholder 3"/>
          <p:cNvSpPr>
            <a:spLocks noGrp="1"/>
          </p:cNvSpPr>
          <p:nvPr>
            <p:ph type="sldNum" sz="quarter" idx="10"/>
          </p:nvPr>
        </p:nvSpPr>
        <p:spPr/>
        <p:txBody>
          <a:bodyPr/>
          <a:lstStyle/>
          <a:p>
            <a:pPr>
              <a:defRPr/>
            </a:pPr>
            <a:fld id="{356A8943-15EE-4B4B-A0B1-2A21084A962A}" type="slidenum">
              <a:rPr lang="en-US"/>
              <a:pPr>
                <a:defRPr/>
              </a:pPr>
              <a:t>24</a:t>
            </a:fld>
            <a:endParaRPr lang="en-US" b="0" dirty="0">
              <a:latin typeface="Times New Roman" pitchFamily="18" charset="0"/>
            </a:endParaRPr>
          </a:p>
        </p:txBody>
      </p:sp>
      <p:sp>
        <p:nvSpPr>
          <p:cNvPr id="40037"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2" name="Rectangle 1"/>
          <p:cNvSpPr/>
          <p:nvPr>
            <p:custDataLst>
              <p:tags r:id="rId1"/>
            </p:custDataLst>
          </p:nvPr>
        </p:nvSpPr>
        <p:spPr bwMode="auto">
          <a:xfrm>
            <a:off x="824903" y="1492438"/>
            <a:ext cx="6024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5" y="3268181"/>
            <a:ext cx="8204538" cy="109109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6"/>
          <p:cNvSpPr txBox="1">
            <a:spLocks noChangeArrowheads="1"/>
          </p:cNvSpPr>
          <p:nvPr/>
        </p:nvSpPr>
        <p:spPr bwMode="auto">
          <a:xfrm>
            <a:off x="182880" y="1143000"/>
            <a:ext cx="8759825"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Last_Name $ </a:t>
            </a:r>
          </a:p>
          <a:p>
            <a:pPr>
              <a:lnSpc>
                <a:spcPct val="85000"/>
              </a:lnSpc>
            </a:pPr>
            <a:r>
              <a:rPr lang="en-US" b="1" dirty="0">
                <a:latin typeface="Courier New" pitchFamily="49" charset="0"/>
              </a:rPr>
              <a:t>         Gender $ Salary Job_Title $ Country $;</a:t>
            </a:r>
          </a:p>
          <a:p>
            <a:pPr>
              <a:lnSpc>
                <a:spcPct val="85000"/>
              </a:lnSpc>
            </a:pPr>
            <a:r>
              <a:rPr lang="en-US" b="1" dirty="0">
                <a:latin typeface="Courier New" pitchFamily="49" charset="0"/>
              </a:rPr>
              <a:t>run;</a:t>
            </a:r>
          </a:p>
        </p:txBody>
      </p:sp>
      <p:sp>
        <p:nvSpPr>
          <p:cNvPr id="40962" name="Rectangle 2"/>
          <p:cNvSpPr>
            <a:spLocks noGrp="1" noChangeArrowheads="1"/>
          </p:cNvSpPr>
          <p:nvPr>
            <p:ph type="title"/>
          </p:nvPr>
        </p:nvSpPr>
        <p:spPr/>
        <p:txBody>
          <a:bodyPr/>
          <a:lstStyle/>
          <a:p>
            <a:pPr eaLnBrk="1" hangingPunct="1"/>
            <a:r>
              <a:rPr lang="en-US" dirty="0"/>
              <a:t>Compilation</a:t>
            </a:r>
          </a:p>
        </p:txBody>
      </p:sp>
      <p:sp>
        <p:nvSpPr>
          <p:cNvPr id="263" name="Slide Number Placeholder 3"/>
          <p:cNvSpPr>
            <a:spLocks noGrp="1"/>
          </p:cNvSpPr>
          <p:nvPr>
            <p:ph type="sldNum" sz="quarter" idx="10"/>
          </p:nvPr>
        </p:nvSpPr>
        <p:spPr/>
        <p:txBody>
          <a:bodyPr/>
          <a:lstStyle/>
          <a:p>
            <a:pPr>
              <a:defRPr/>
            </a:pPr>
            <a:fld id="{1C3D5087-9D67-41FE-843C-A7A4F01B4217}" type="slidenum">
              <a:rPr lang="en-US"/>
              <a:pPr>
                <a:defRPr/>
              </a:pPr>
              <a:t>25</a:t>
            </a:fld>
            <a:endParaRPr lang="en-US" b="0" dirty="0">
              <a:latin typeface="Times New Roman" pitchFamily="18" charset="0"/>
            </a:endParaRPr>
          </a:p>
        </p:txBody>
      </p:sp>
      <p:sp>
        <p:nvSpPr>
          <p:cNvPr id="41061"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41063" name="Rectangle 279"/>
          <p:cNvSpPr>
            <a:spLocks noChangeArrowheads="1"/>
          </p:cNvSpPr>
          <p:nvPr>
            <p:custDataLst>
              <p:tags r:id="rId1"/>
            </p:custDataLst>
          </p:nvPr>
        </p:nvSpPr>
        <p:spPr bwMode="auto">
          <a:xfrm>
            <a:off x="1880095" y="1794941"/>
            <a:ext cx="2089341"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aphicFrame>
        <p:nvGraphicFramePr>
          <p:cNvPr id="12" name="Group 505"/>
          <p:cNvGraphicFramePr>
            <a:graphicFrameLocks noGrp="1"/>
          </p:cNvGraphicFramePr>
          <p:nvPr>
            <p:extLst>
              <p:ext uri="{D42A27DB-BD31-4B8C-83A1-F6EECF244321}">
                <p14:modId xmlns:p14="http://schemas.microsoft.com/office/powerpoint/2010/main" val="2408647553"/>
              </p:ext>
            </p:extLst>
          </p:nvPr>
        </p:nvGraphicFramePr>
        <p:xfrm>
          <a:off x="434975" y="4478338"/>
          <a:ext cx="1417576" cy="1686790"/>
        </p:xfrm>
        <a:graphic>
          <a:graphicData uri="http://schemas.openxmlformats.org/drawingml/2006/table">
            <a:tbl>
              <a:tblPr/>
              <a:tblGrid>
                <a:gridCol w="1417576">
                  <a:extLst>
                    <a:ext uri="{9D8B030D-6E8A-4147-A177-3AD203B41FA5}">
                      <a16:colId xmlns:a16="http://schemas.microsoft.com/office/drawing/2014/main" val="20000"/>
                    </a:ext>
                  </a:extLst>
                </a:gridCol>
              </a:tblGrid>
              <a:tr h="36571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endParaRPr kumimoji="0" lang="en-US" sz="2400" b="0"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Employee_ID</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6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2" name="Line Callout 2 1"/>
          <p:cNvSpPr/>
          <p:nvPr/>
        </p:nvSpPr>
        <p:spPr bwMode="auto">
          <a:xfrm>
            <a:off x="2580662" y="4482139"/>
            <a:ext cx="5703801" cy="487313"/>
          </a:xfrm>
          <a:prstGeom prst="borderCallout2">
            <a:avLst>
              <a:gd name="adj1" fmla="val 18750"/>
              <a:gd name="adj2" fmla="val 0"/>
              <a:gd name="adj3" fmla="val 20627"/>
              <a:gd name="adj4" fmla="val -7533"/>
              <a:gd name="adj5" fmla="val 80601"/>
              <a:gd name="adj6" fmla="val -12523"/>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Attributes are based on the INPUT statement.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5" y="3268181"/>
            <a:ext cx="8204538" cy="109109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6"/>
          <p:cNvSpPr txBox="1">
            <a:spLocks noChangeArrowheads="1"/>
          </p:cNvSpPr>
          <p:nvPr/>
        </p:nvSpPr>
        <p:spPr bwMode="auto">
          <a:xfrm>
            <a:off x="182880" y="1143000"/>
            <a:ext cx="8759825"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Last_Name $ </a:t>
            </a:r>
          </a:p>
          <a:p>
            <a:pPr>
              <a:lnSpc>
                <a:spcPct val="85000"/>
              </a:lnSpc>
            </a:pPr>
            <a:r>
              <a:rPr lang="en-US" b="1" dirty="0">
                <a:latin typeface="Courier New" pitchFamily="49" charset="0"/>
              </a:rPr>
              <a:t>         Gender $ Salary Job_Title $ Country $;</a:t>
            </a:r>
          </a:p>
          <a:p>
            <a:pPr>
              <a:lnSpc>
                <a:spcPct val="85000"/>
              </a:lnSpc>
            </a:pPr>
            <a:r>
              <a:rPr lang="en-US" b="1" dirty="0">
                <a:latin typeface="Courier New" pitchFamily="49" charset="0"/>
              </a:rPr>
              <a:t>run;</a:t>
            </a:r>
          </a:p>
        </p:txBody>
      </p:sp>
      <p:sp>
        <p:nvSpPr>
          <p:cNvPr id="41986" name="Rectangle 2"/>
          <p:cNvSpPr>
            <a:spLocks noGrp="1" noChangeArrowheads="1"/>
          </p:cNvSpPr>
          <p:nvPr>
            <p:ph type="title"/>
          </p:nvPr>
        </p:nvSpPr>
        <p:spPr/>
        <p:txBody>
          <a:bodyPr/>
          <a:lstStyle/>
          <a:p>
            <a:pPr eaLnBrk="1" hangingPunct="1"/>
            <a:r>
              <a:rPr lang="en-US" dirty="0"/>
              <a:t>Compilation</a:t>
            </a:r>
          </a:p>
        </p:txBody>
      </p:sp>
      <p:sp>
        <p:nvSpPr>
          <p:cNvPr id="269" name="Slide Number Placeholder 3"/>
          <p:cNvSpPr>
            <a:spLocks noGrp="1"/>
          </p:cNvSpPr>
          <p:nvPr>
            <p:ph type="sldNum" sz="quarter" idx="10"/>
          </p:nvPr>
        </p:nvSpPr>
        <p:spPr/>
        <p:txBody>
          <a:bodyPr/>
          <a:lstStyle/>
          <a:p>
            <a:pPr>
              <a:defRPr/>
            </a:pPr>
            <a:fld id="{15FB2470-D299-467E-93D6-EFA80B10A3A0}" type="slidenum">
              <a:rPr lang="en-US"/>
              <a:pPr>
                <a:defRPr/>
              </a:pPr>
              <a:t>26</a:t>
            </a:fld>
            <a:endParaRPr lang="en-US" b="0" dirty="0">
              <a:latin typeface="Times New Roman" pitchFamily="18" charset="0"/>
            </a:endParaRPr>
          </a:p>
        </p:txBody>
      </p:sp>
      <p:sp>
        <p:nvSpPr>
          <p:cNvPr id="42085"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42086" name="Rectangle 302"/>
          <p:cNvSpPr>
            <a:spLocks noChangeArrowheads="1"/>
          </p:cNvSpPr>
          <p:nvPr>
            <p:custDataLst>
              <p:tags r:id="rId1"/>
            </p:custDataLst>
          </p:nvPr>
        </p:nvSpPr>
        <p:spPr bwMode="auto">
          <a:xfrm>
            <a:off x="4058425" y="1820696"/>
            <a:ext cx="2349761" cy="3048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42087" name="Rectangle 448"/>
          <p:cNvSpPr>
            <a:spLocks noChangeArrowheads="1"/>
          </p:cNvSpPr>
          <p:nvPr/>
        </p:nvSpPr>
        <p:spPr bwMode="auto">
          <a:xfrm>
            <a:off x="3525838" y="4965700"/>
            <a:ext cx="5043487" cy="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r>
              <a:rPr lang="en-US" dirty="0"/>
              <a:t>With list input, the default length for character variables is eight bytes.</a:t>
            </a:r>
          </a:p>
        </p:txBody>
      </p:sp>
      <p:graphicFrame>
        <p:nvGraphicFramePr>
          <p:cNvPr id="12" name="Group 505"/>
          <p:cNvGraphicFramePr>
            <a:graphicFrameLocks noGrp="1"/>
          </p:cNvGraphicFramePr>
          <p:nvPr>
            <p:extLst>
              <p:ext uri="{D42A27DB-BD31-4B8C-83A1-F6EECF244321}">
                <p14:modId xmlns:p14="http://schemas.microsoft.com/office/powerpoint/2010/main" val="2281993078"/>
              </p:ext>
            </p:extLst>
          </p:nvPr>
        </p:nvGraphicFramePr>
        <p:xfrm>
          <a:off x="434975" y="4478338"/>
          <a:ext cx="2474480" cy="1686790"/>
        </p:xfrm>
        <a:graphic>
          <a:graphicData uri="http://schemas.openxmlformats.org/drawingml/2006/table">
            <a:tbl>
              <a:tblPr/>
              <a:tblGrid>
                <a:gridCol w="1417576">
                  <a:extLst>
                    <a:ext uri="{9D8B030D-6E8A-4147-A177-3AD203B41FA5}">
                      <a16:colId xmlns:a16="http://schemas.microsoft.com/office/drawing/2014/main" val="20000"/>
                    </a:ext>
                  </a:extLst>
                </a:gridCol>
                <a:gridCol w="1056904">
                  <a:extLst>
                    <a:ext uri="{9D8B030D-6E8A-4147-A177-3AD203B41FA5}">
                      <a16:colId xmlns:a16="http://schemas.microsoft.com/office/drawing/2014/main" val="20001"/>
                    </a:ext>
                  </a:extLst>
                </a:gridCol>
              </a:tblGrid>
              <a:tr h="365711">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endParaRPr kumimoji="0" lang="en-US" sz="2400" b="0"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Employee_ID</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5" y="3268181"/>
            <a:ext cx="8204538" cy="109109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6"/>
          <p:cNvSpPr txBox="1">
            <a:spLocks noChangeArrowheads="1"/>
          </p:cNvSpPr>
          <p:nvPr/>
        </p:nvSpPr>
        <p:spPr bwMode="auto">
          <a:xfrm>
            <a:off x="182880" y="1143000"/>
            <a:ext cx="8759825"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Last_Name $ </a:t>
            </a:r>
          </a:p>
          <a:p>
            <a:pPr>
              <a:lnSpc>
                <a:spcPct val="85000"/>
              </a:lnSpc>
            </a:pPr>
            <a:r>
              <a:rPr lang="en-US" b="1" dirty="0">
                <a:latin typeface="Courier New" pitchFamily="49" charset="0"/>
              </a:rPr>
              <a:t>         Gender $ Salary Job_Title $ Country $;</a:t>
            </a:r>
          </a:p>
          <a:p>
            <a:pPr>
              <a:lnSpc>
                <a:spcPct val="85000"/>
              </a:lnSpc>
            </a:pPr>
            <a:r>
              <a:rPr lang="en-US" b="1" dirty="0">
                <a:latin typeface="Courier New" pitchFamily="49" charset="0"/>
              </a:rPr>
              <a:t>run;</a:t>
            </a:r>
          </a:p>
        </p:txBody>
      </p:sp>
      <p:sp>
        <p:nvSpPr>
          <p:cNvPr id="43010" name="Rectangle 2"/>
          <p:cNvSpPr>
            <a:spLocks noGrp="1" noChangeArrowheads="1"/>
          </p:cNvSpPr>
          <p:nvPr>
            <p:ph type="title"/>
          </p:nvPr>
        </p:nvSpPr>
        <p:spPr/>
        <p:txBody>
          <a:bodyPr/>
          <a:lstStyle/>
          <a:p>
            <a:pPr eaLnBrk="1" hangingPunct="1"/>
            <a:r>
              <a:rPr lang="en-US" dirty="0"/>
              <a:t>Compilation</a:t>
            </a:r>
          </a:p>
        </p:txBody>
      </p:sp>
      <p:sp>
        <p:nvSpPr>
          <p:cNvPr id="302" name="Slide Number Placeholder 3"/>
          <p:cNvSpPr>
            <a:spLocks noGrp="1"/>
          </p:cNvSpPr>
          <p:nvPr>
            <p:ph type="sldNum" sz="quarter" idx="10"/>
          </p:nvPr>
        </p:nvSpPr>
        <p:spPr/>
        <p:txBody>
          <a:bodyPr/>
          <a:lstStyle/>
          <a:p>
            <a:pPr>
              <a:defRPr/>
            </a:pPr>
            <a:fld id="{9628A5A5-E545-4833-96A9-7BADE2F01DEB}" type="slidenum">
              <a:rPr lang="en-US"/>
              <a:pPr>
                <a:defRPr/>
              </a:pPr>
              <a:t>27</a:t>
            </a:fld>
            <a:endParaRPr lang="en-US" b="0" dirty="0">
              <a:latin typeface="Times New Roman" pitchFamily="18" charset="0"/>
            </a:endParaRPr>
          </a:p>
        </p:txBody>
      </p:sp>
      <p:sp>
        <p:nvSpPr>
          <p:cNvPr id="43136"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2" name="Rectangle 1"/>
          <p:cNvSpPr/>
          <p:nvPr>
            <p:custDataLst>
              <p:tags r:id="rId1"/>
            </p:custDataLst>
          </p:nvPr>
        </p:nvSpPr>
        <p:spPr bwMode="auto">
          <a:xfrm>
            <a:off x="6493993" y="1817876"/>
            <a:ext cx="219081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2"/>
            </p:custDataLst>
          </p:nvPr>
        </p:nvSpPr>
        <p:spPr bwMode="auto">
          <a:xfrm>
            <a:off x="1897864" y="2128772"/>
            <a:ext cx="678694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11" name="Group 505"/>
          <p:cNvGraphicFramePr>
            <a:graphicFrameLocks noGrp="1"/>
          </p:cNvGraphicFramePr>
          <p:nvPr>
            <p:extLst>
              <p:ext uri="{D42A27DB-BD31-4B8C-83A1-F6EECF244321}">
                <p14:modId xmlns:p14="http://schemas.microsoft.com/office/powerpoint/2010/main" val="998235059"/>
              </p:ext>
            </p:extLst>
          </p:nvPr>
        </p:nvGraphicFramePr>
        <p:xfrm>
          <a:off x="434975" y="4478338"/>
          <a:ext cx="8361363" cy="1747750"/>
        </p:xfrm>
        <a:graphic>
          <a:graphicData uri="http://schemas.openxmlformats.org/drawingml/2006/table">
            <a:tbl>
              <a:tblPr/>
              <a:tblGrid>
                <a:gridCol w="1417576">
                  <a:extLst>
                    <a:ext uri="{9D8B030D-6E8A-4147-A177-3AD203B41FA5}">
                      <a16:colId xmlns:a16="http://schemas.microsoft.com/office/drawing/2014/main" val="20000"/>
                    </a:ext>
                  </a:extLst>
                </a:gridCol>
                <a:gridCol w="1056904">
                  <a:extLst>
                    <a:ext uri="{9D8B030D-6E8A-4147-A177-3AD203B41FA5}">
                      <a16:colId xmlns:a16="http://schemas.microsoft.com/office/drawing/2014/main" val="20001"/>
                    </a:ext>
                  </a:extLst>
                </a:gridCol>
                <a:gridCol w="1104405">
                  <a:extLst>
                    <a:ext uri="{9D8B030D-6E8A-4147-A177-3AD203B41FA5}">
                      <a16:colId xmlns:a16="http://schemas.microsoft.com/office/drawing/2014/main" val="20002"/>
                    </a:ext>
                  </a:extLst>
                </a:gridCol>
                <a:gridCol w="1163782">
                  <a:extLst>
                    <a:ext uri="{9D8B030D-6E8A-4147-A177-3AD203B41FA5}">
                      <a16:colId xmlns:a16="http://schemas.microsoft.com/office/drawing/2014/main" val="20003"/>
                    </a:ext>
                  </a:extLst>
                </a:gridCol>
                <a:gridCol w="985652">
                  <a:extLst>
                    <a:ext uri="{9D8B030D-6E8A-4147-A177-3AD203B41FA5}">
                      <a16:colId xmlns:a16="http://schemas.microsoft.com/office/drawing/2014/main" val="20004"/>
                    </a:ext>
                  </a:extLst>
                </a:gridCol>
                <a:gridCol w="1377537">
                  <a:extLst>
                    <a:ext uri="{9D8B030D-6E8A-4147-A177-3AD203B41FA5}">
                      <a16:colId xmlns:a16="http://schemas.microsoft.com/office/drawing/2014/main" val="20005"/>
                    </a:ext>
                  </a:extLst>
                </a:gridCol>
                <a:gridCol w="1255507">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endParaRPr kumimoji="0" lang="en-US" sz="2400" b="0"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Employee_ID</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 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Job_Title</a:t>
                      </a:r>
                      <a:r>
                        <a:rPr kumimoji="0" lang="en-US" sz="2000" b="1" i="0" u="none" strike="noStrike" cap="none" normalizeH="0" baseline="0" dirty="0">
                          <a:ln>
                            <a:noFill/>
                          </a:ln>
                          <a:solidFill>
                            <a:srgbClr val="000000"/>
                          </a:solidFill>
                          <a:effectLst/>
                          <a:latin typeface="Arial"/>
                        </a:rPr>
                        <a:t>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268181"/>
            <a:ext cx="8204538" cy="109109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6"/>
          <p:cNvSpPr txBox="1">
            <a:spLocks noChangeArrowheads="1"/>
          </p:cNvSpPr>
          <p:nvPr/>
        </p:nvSpPr>
        <p:spPr bwMode="auto">
          <a:xfrm>
            <a:off x="182880" y="1143000"/>
            <a:ext cx="8759825"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Last_Name $ </a:t>
            </a:r>
          </a:p>
          <a:p>
            <a:pPr>
              <a:lnSpc>
                <a:spcPct val="85000"/>
              </a:lnSpc>
            </a:pPr>
            <a:r>
              <a:rPr lang="en-US" b="1" dirty="0">
                <a:latin typeface="Courier New" pitchFamily="49" charset="0"/>
              </a:rPr>
              <a:t>         Gender $ Salary Job_Title $ Country $;</a:t>
            </a:r>
          </a:p>
          <a:p>
            <a:pPr>
              <a:lnSpc>
                <a:spcPct val="85000"/>
              </a:lnSpc>
            </a:pPr>
            <a:r>
              <a:rPr lang="en-US" b="1" dirty="0">
                <a:latin typeface="Courier New" pitchFamily="49" charset="0"/>
              </a:rPr>
              <a:t>run;</a:t>
            </a:r>
          </a:p>
        </p:txBody>
      </p:sp>
      <p:sp>
        <p:nvSpPr>
          <p:cNvPr id="44034" name="Rectangle 2"/>
          <p:cNvSpPr>
            <a:spLocks noGrp="1" noChangeArrowheads="1"/>
          </p:cNvSpPr>
          <p:nvPr>
            <p:ph type="title"/>
          </p:nvPr>
        </p:nvSpPr>
        <p:spPr/>
        <p:txBody>
          <a:bodyPr/>
          <a:lstStyle/>
          <a:p>
            <a:pPr eaLnBrk="1" hangingPunct="1"/>
            <a:r>
              <a:rPr lang="en-US" dirty="0"/>
              <a:t>Compilation</a:t>
            </a:r>
          </a:p>
        </p:txBody>
      </p:sp>
      <p:sp>
        <p:nvSpPr>
          <p:cNvPr id="62" name="Slide Number Placeholder 3"/>
          <p:cNvSpPr>
            <a:spLocks noGrp="1"/>
          </p:cNvSpPr>
          <p:nvPr>
            <p:ph type="sldNum" sz="quarter" idx="10"/>
          </p:nvPr>
        </p:nvSpPr>
        <p:spPr/>
        <p:txBody>
          <a:bodyPr/>
          <a:lstStyle/>
          <a:p>
            <a:pPr>
              <a:defRPr/>
            </a:pPr>
            <a:fld id="{4BE10722-51D0-4C25-801E-E4A0EEBC2DC1}" type="slidenum">
              <a:rPr lang="en-US"/>
              <a:pPr>
                <a:defRPr/>
              </a:pPr>
              <a:t>28</a:t>
            </a:fld>
            <a:endParaRPr lang="en-US" b="0" dirty="0">
              <a:latin typeface="Times New Roman" pitchFamily="18" charset="0"/>
            </a:endParaRPr>
          </a:p>
        </p:txBody>
      </p:sp>
      <p:sp>
        <p:nvSpPr>
          <p:cNvPr id="44037" name="Animation Flag"/>
          <p:cNvSpPr txBox="1">
            <a:spLocks noChangeArrowheads="1"/>
          </p:cNvSpPr>
          <p:nvPr/>
        </p:nvSpPr>
        <p:spPr bwMode="auto">
          <a:xfrm>
            <a:off x="8572500" y="644217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graphicFrame>
        <p:nvGraphicFramePr>
          <p:cNvPr id="9" name="Group 505"/>
          <p:cNvGraphicFramePr>
            <a:graphicFrameLocks noGrp="1"/>
          </p:cNvGraphicFramePr>
          <p:nvPr>
            <p:extLst>
              <p:ext uri="{D42A27DB-BD31-4B8C-83A1-F6EECF244321}">
                <p14:modId xmlns:p14="http://schemas.microsoft.com/office/powerpoint/2010/main" val="2359795866"/>
              </p:ext>
            </p:extLst>
          </p:nvPr>
        </p:nvGraphicFramePr>
        <p:xfrm>
          <a:off x="462754" y="4755383"/>
          <a:ext cx="8361363" cy="1686790"/>
        </p:xfrm>
        <a:graphic>
          <a:graphicData uri="http://schemas.openxmlformats.org/drawingml/2006/table">
            <a:tbl>
              <a:tblPr/>
              <a:tblGrid>
                <a:gridCol w="1417576">
                  <a:extLst>
                    <a:ext uri="{9D8B030D-6E8A-4147-A177-3AD203B41FA5}">
                      <a16:colId xmlns:a16="http://schemas.microsoft.com/office/drawing/2014/main" val="20000"/>
                    </a:ext>
                  </a:extLst>
                </a:gridCol>
                <a:gridCol w="1056904">
                  <a:extLst>
                    <a:ext uri="{9D8B030D-6E8A-4147-A177-3AD203B41FA5}">
                      <a16:colId xmlns:a16="http://schemas.microsoft.com/office/drawing/2014/main" val="20001"/>
                    </a:ext>
                  </a:extLst>
                </a:gridCol>
                <a:gridCol w="1104405">
                  <a:extLst>
                    <a:ext uri="{9D8B030D-6E8A-4147-A177-3AD203B41FA5}">
                      <a16:colId xmlns:a16="http://schemas.microsoft.com/office/drawing/2014/main" val="20002"/>
                    </a:ext>
                  </a:extLst>
                </a:gridCol>
                <a:gridCol w="1163782">
                  <a:extLst>
                    <a:ext uri="{9D8B030D-6E8A-4147-A177-3AD203B41FA5}">
                      <a16:colId xmlns:a16="http://schemas.microsoft.com/office/drawing/2014/main" val="20003"/>
                    </a:ext>
                  </a:extLst>
                </a:gridCol>
                <a:gridCol w="985652">
                  <a:extLst>
                    <a:ext uri="{9D8B030D-6E8A-4147-A177-3AD203B41FA5}">
                      <a16:colId xmlns:a16="http://schemas.microsoft.com/office/drawing/2014/main" val="20004"/>
                    </a:ext>
                  </a:extLst>
                </a:gridCol>
                <a:gridCol w="1377537">
                  <a:extLst>
                    <a:ext uri="{9D8B030D-6E8A-4147-A177-3AD203B41FA5}">
                      <a16:colId xmlns:a16="http://schemas.microsoft.com/office/drawing/2014/main" val="20005"/>
                    </a:ext>
                  </a:extLst>
                </a:gridCol>
                <a:gridCol w="1255507">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Descriptor Portion of </a:t>
                      </a:r>
                      <a:r>
                        <a:rPr kumimoji="0" lang="en-US" sz="2400" b="1" i="0" u="none" strike="noStrike" cap="none" normalizeH="0" baseline="0" dirty="0">
                          <a:ln>
                            <a:noFill/>
                          </a:ln>
                          <a:solidFill>
                            <a:srgbClr val="000000"/>
                          </a:solidFill>
                          <a:effectLst/>
                          <a:latin typeface="Arial"/>
                        </a:rPr>
                        <a:t>work.subset</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 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 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Job_Title</a:t>
                      </a:r>
                      <a:r>
                        <a:rPr kumimoji="0" lang="en-US" sz="2000" b="1" i="0" u="none" strike="noStrike" cap="none" normalizeH="0" baseline="0" dirty="0">
                          <a:ln>
                            <a:noFill/>
                          </a:ln>
                          <a:solidFill>
                            <a:srgbClr val="000000"/>
                          </a:solidFill>
                          <a:effectLst/>
                          <a:latin typeface="Arial"/>
                        </a:rPr>
                        <a:t>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 name="Rectangle 1"/>
          <p:cNvSpPr/>
          <p:nvPr>
            <p:custDataLst>
              <p:tags r:id="rId1"/>
            </p:custDataLst>
          </p:nvPr>
        </p:nvSpPr>
        <p:spPr bwMode="auto">
          <a:xfrm>
            <a:off x="265888" y="2432304"/>
            <a:ext cx="73031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10" name="Group 505"/>
          <p:cNvGraphicFramePr>
            <a:graphicFrameLocks noGrp="1"/>
          </p:cNvGraphicFramePr>
          <p:nvPr>
            <p:extLst>
              <p:ext uri="{D42A27DB-BD31-4B8C-83A1-F6EECF244321}">
                <p14:modId xmlns:p14="http://schemas.microsoft.com/office/powerpoint/2010/main" val="2595377629"/>
              </p:ext>
            </p:extLst>
          </p:nvPr>
        </p:nvGraphicFramePr>
        <p:xfrm>
          <a:off x="462754" y="2906111"/>
          <a:ext cx="8361363" cy="1638920"/>
        </p:xfrm>
        <a:graphic>
          <a:graphicData uri="http://schemas.openxmlformats.org/drawingml/2006/table">
            <a:tbl>
              <a:tblPr/>
              <a:tblGrid>
                <a:gridCol w="1417576">
                  <a:extLst>
                    <a:ext uri="{9D8B030D-6E8A-4147-A177-3AD203B41FA5}">
                      <a16:colId xmlns:a16="http://schemas.microsoft.com/office/drawing/2014/main" val="20000"/>
                    </a:ext>
                  </a:extLst>
                </a:gridCol>
                <a:gridCol w="1056904">
                  <a:extLst>
                    <a:ext uri="{9D8B030D-6E8A-4147-A177-3AD203B41FA5}">
                      <a16:colId xmlns:a16="http://schemas.microsoft.com/office/drawing/2014/main" val="20001"/>
                    </a:ext>
                  </a:extLst>
                </a:gridCol>
                <a:gridCol w="1104405">
                  <a:extLst>
                    <a:ext uri="{9D8B030D-6E8A-4147-A177-3AD203B41FA5}">
                      <a16:colId xmlns:a16="http://schemas.microsoft.com/office/drawing/2014/main" val="20002"/>
                    </a:ext>
                  </a:extLst>
                </a:gridCol>
                <a:gridCol w="1163782">
                  <a:extLst>
                    <a:ext uri="{9D8B030D-6E8A-4147-A177-3AD203B41FA5}">
                      <a16:colId xmlns:a16="http://schemas.microsoft.com/office/drawing/2014/main" val="20003"/>
                    </a:ext>
                  </a:extLst>
                </a:gridCol>
                <a:gridCol w="985652">
                  <a:extLst>
                    <a:ext uri="{9D8B030D-6E8A-4147-A177-3AD203B41FA5}">
                      <a16:colId xmlns:a16="http://schemas.microsoft.com/office/drawing/2014/main" val="20004"/>
                    </a:ext>
                  </a:extLst>
                </a:gridCol>
                <a:gridCol w="1377537">
                  <a:extLst>
                    <a:ext uri="{9D8B030D-6E8A-4147-A177-3AD203B41FA5}">
                      <a16:colId xmlns:a16="http://schemas.microsoft.com/office/drawing/2014/main" val="20005"/>
                    </a:ext>
                  </a:extLst>
                </a:gridCol>
                <a:gridCol w="1255507">
                  <a:extLst>
                    <a:ext uri="{9D8B030D-6E8A-4147-A177-3AD203B41FA5}">
                      <a16:colId xmlns:a16="http://schemas.microsoft.com/office/drawing/2014/main" val="20006"/>
                    </a:ext>
                  </a:extLst>
                </a:gridCol>
              </a:tblGrid>
              <a:tr h="341149">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PDV</a:t>
                      </a:r>
                      <a:endParaRPr kumimoji="0" lang="en-US" sz="2000" b="0"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0973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 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 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Job_Title</a:t>
                      </a:r>
                      <a:r>
                        <a:rPr kumimoji="0" lang="en-US" sz="2000" b="1" i="0" u="none" strike="noStrike" cap="none" normalizeH="0" baseline="0" dirty="0">
                          <a:ln>
                            <a:noFill/>
                          </a:ln>
                          <a:solidFill>
                            <a:srgbClr val="000000"/>
                          </a:solidFill>
                          <a:effectLst/>
                          <a:latin typeface="Arial"/>
                        </a:rPr>
                        <a:t>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2241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026" name="Picture 2" descr="\\sashq\root\dept\PSD\GRAPHICS\Illustrations\Arrows\arrow_swoop_left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010601">
            <a:off x="-181377" y="4025031"/>
            <a:ext cx="1028700" cy="752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8.03 Multiple </a:t>
            </a:r>
            <a:r>
              <a:rPr lang="en-US" dirty="0"/>
              <a:t>Choice Poll</a:t>
            </a:r>
          </a:p>
        </p:txBody>
      </p:sp>
      <p:sp>
        <p:nvSpPr>
          <p:cNvPr id="46083" name="Rectangle 3"/>
          <p:cNvSpPr>
            <a:spLocks noGrp="1" noChangeArrowheads="1"/>
          </p:cNvSpPr>
          <p:nvPr>
            <p:ph idx="1"/>
          </p:nvPr>
        </p:nvSpPr>
        <p:spPr/>
        <p:txBody>
          <a:bodyPr/>
          <a:lstStyle/>
          <a:p>
            <a:pPr marL="457200" indent="-457200" eaLnBrk="1" hangingPunct="1"/>
            <a:r>
              <a:rPr lang="en-US" dirty="0"/>
              <a:t>Which statement is true?</a:t>
            </a:r>
          </a:p>
          <a:p>
            <a:pPr marL="457200" indent="-457200" eaLnBrk="1" hangingPunct="1"/>
            <a:endParaRPr lang="en-US" sz="800" b="1" dirty="0"/>
          </a:p>
          <a:p>
            <a:pPr marL="571500" lvl="1" indent="-457200">
              <a:buClr>
                <a:schemeClr val="tx1"/>
              </a:buClr>
              <a:buSzTx/>
              <a:buFont typeface="Wingdings" pitchFamily="2" charset="2"/>
              <a:buAutoNum type="alphaLcPeriod"/>
            </a:pPr>
            <a:r>
              <a:rPr lang="en-US" dirty="0"/>
              <a:t>An input buffer is created only if you are reading data from a raw data file.</a:t>
            </a:r>
          </a:p>
          <a:p>
            <a:pPr marL="571500" lvl="1" indent="-457200" eaLnBrk="1" hangingPunct="1">
              <a:buClr>
                <a:schemeClr val="tx1"/>
              </a:buClr>
              <a:buSzTx/>
              <a:buFont typeface="Wingdings" pitchFamily="2" charset="2"/>
              <a:buAutoNum type="alphaLcPeriod"/>
            </a:pPr>
            <a:r>
              <a:rPr lang="en-US" dirty="0"/>
              <a:t>The PDV at compile time holds the variable name, type, byte size, and initial value.</a:t>
            </a:r>
          </a:p>
          <a:p>
            <a:pPr marL="571500" lvl="1" indent="-457200" eaLnBrk="1" hangingPunct="1">
              <a:buClr>
                <a:schemeClr val="tx1"/>
              </a:buClr>
              <a:buSzTx/>
              <a:buFont typeface="Wingdings" pitchFamily="2" charset="2"/>
              <a:buAutoNum type="alphaLcPeriod"/>
            </a:pPr>
            <a:r>
              <a:rPr lang="en-US" dirty="0"/>
              <a:t>The descriptor portion is the first item that is created at compile time.</a:t>
            </a:r>
          </a:p>
        </p:txBody>
      </p:sp>
      <p:sp>
        <p:nvSpPr>
          <p:cNvPr id="4" name="Slide Number Placeholder 3"/>
          <p:cNvSpPr>
            <a:spLocks noGrp="1"/>
          </p:cNvSpPr>
          <p:nvPr>
            <p:ph type="sldNum" sz="quarter" idx="10"/>
          </p:nvPr>
        </p:nvSpPr>
        <p:spPr/>
        <p:txBody>
          <a:bodyPr/>
          <a:lstStyle/>
          <a:p>
            <a:pPr>
              <a:defRPr/>
            </a:pPr>
            <a:fld id="{FA1EAFBA-4FD4-4D70-97B9-7A933FBCAA1C}" type="slidenum">
              <a:rPr lang="en-US"/>
              <a:pPr>
                <a:defRPr/>
              </a:pPr>
              <a:t>29</a:t>
            </a:fld>
            <a:endParaRPr lang="en-US" b="0" dirty="0">
              <a:latin typeface="Times New Roman" pitchFamily="18"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Objectives</a:t>
            </a:r>
          </a:p>
        </p:txBody>
      </p:sp>
      <p:sp>
        <p:nvSpPr>
          <p:cNvPr id="17411" name="Rectangle 3"/>
          <p:cNvSpPr>
            <a:spLocks noGrp="1" noChangeArrowheads="1"/>
          </p:cNvSpPr>
          <p:nvPr>
            <p:ph idx="1"/>
          </p:nvPr>
        </p:nvSpPr>
        <p:spPr/>
        <p:txBody>
          <a:bodyPr/>
          <a:lstStyle/>
          <a:p>
            <a:pPr lvl="1"/>
            <a:r>
              <a:rPr lang="en-US" dirty="0"/>
              <a:t>Identify the types of raw data files and input styles.</a:t>
            </a:r>
          </a:p>
          <a:p>
            <a:pPr lvl="1"/>
            <a:r>
              <a:rPr lang="en-US" dirty="0"/>
              <a:t>Define the terms </a:t>
            </a:r>
            <a:r>
              <a:rPr lang="en-US" i="1" dirty="0"/>
              <a:t>standard</a:t>
            </a:r>
            <a:r>
              <a:rPr lang="en-US" dirty="0"/>
              <a:t> and </a:t>
            </a:r>
            <a:r>
              <a:rPr lang="en-US" i="1" dirty="0"/>
              <a:t>nonstandard</a:t>
            </a:r>
            <a:r>
              <a:rPr lang="en-US" dirty="0"/>
              <a:t> data.</a:t>
            </a:r>
          </a:p>
        </p:txBody>
      </p:sp>
      <p:sp>
        <p:nvSpPr>
          <p:cNvPr id="4" name="Slide Number Placeholder 3"/>
          <p:cNvSpPr>
            <a:spLocks noGrp="1"/>
          </p:cNvSpPr>
          <p:nvPr>
            <p:ph type="sldNum" sz="quarter" idx="10"/>
          </p:nvPr>
        </p:nvSpPr>
        <p:spPr/>
        <p:txBody>
          <a:bodyPr/>
          <a:lstStyle/>
          <a:p>
            <a:fld id="{194BB396-96B0-4271-A3CA-3B607A7477A4}"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8.03 Multiple </a:t>
            </a:r>
            <a:r>
              <a:rPr lang="en-US" dirty="0"/>
              <a:t>Choice Poll – Correct Answer</a:t>
            </a:r>
          </a:p>
        </p:txBody>
      </p:sp>
      <p:sp>
        <p:nvSpPr>
          <p:cNvPr id="47107" name="Rectangle 3"/>
          <p:cNvSpPr>
            <a:spLocks noGrp="1" noChangeArrowheads="1"/>
          </p:cNvSpPr>
          <p:nvPr>
            <p:ph idx="1"/>
          </p:nvPr>
        </p:nvSpPr>
        <p:spPr/>
        <p:txBody>
          <a:bodyPr/>
          <a:lstStyle/>
          <a:p>
            <a:pPr marL="457200" indent="-457200" eaLnBrk="1" hangingPunct="1"/>
            <a:r>
              <a:rPr lang="en-US" dirty="0"/>
              <a:t>Which statement is true?</a:t>
            </a:r>
          </a:p>
          <a:p>
            <a:pPr marL="457200" indent="-457200" eaLnBrk="1" hangingPunct="1"/>
            <a:endParaRPr lang="en-US" sz="800" b="1" dirty="0"/>
          </a:p>
          <a:p>
            <a:pPr marL="571500" lvl="1" indent="-457200">
              <a:buClr>
                <a:schemeClr val="tx1"/>
              </a:buClr>
              <a:buSzTx/>
              <a:buFont typeface="Wingdings" pitchFamily="2" charset="2"/>
              <a:buAutoNum type="alphaLcPeriod"/>
            </a:pPr>
            <a:r>
              <a:rPr lang="en-US" dirty="0"/>
              <a:t>An input buffer is created only if you are reading data from a raw data file.</a:t>
            </a:r>
          </a:p>
          <a:p>
            <a:pPr marL="571500" lvl="1" indent="-457200" eaLnBrk="1" hangingPunct="1">
              <a:buClr>
                <a:schemeClr val="tx1"/>
              </a:buClr>
              <a:buSzTx/>
              <a:buFont typeface="Wingdings" pitchFamily="2" charset="2"/>
              <a:buAutoNum type="alphaLcPeriod"/>
            </a:pPr>
            <a:r>
              <a:rPr lang="en-US" dirty="0"/>
              <a:t>The PDV at compile time holds the variable name, type, byte size, and initial value.</a:t>
            </a:r>
          </a:p>
          <a:p>
            <a:pPr marL="571500" lvl="1" indent="-457200" eaLnBrk="1" hangingPunct="1">
              <a:buClr>
                <a:schemeClr val="tx1"/>
              </a:buClr>
              <a:buSzTx/>
              <a:buFont typeface="Wingdings" pitchFamily="2" charset="2"/>
              <a:buAutoNum type="alphaLcPeriod"/>
            </a:pPr>
            <a:r>
              <a:rPr lang="en-US" dirty="0"/>
              <a:t>The descriptor portion is the first item that is created at compile time.</a:t>
            </a:r>
          </a:p>
        </p:txBody>
      </p:sp>
      <p:sp>
        <p:nvSpPr>
          <p:cNvPr id="5" name="Slide Number Placeholder 3"/>
          <p:cNvSpPr>
            <a:spLocks noGrp="1"/>
          </p:cNvSpPr>
          <p:nvPr>
            <p:ph type="sldNum" sz="quarter" idx="10"/>
          </p:nvPr>
        </p:nvSpPr>
        <p:spPr/>
        <p:txBody>
          <a:bodyPr/>
          <a:lstStyle/>
          <a:p>
            <a:pPr>
              <a:defRPr/>
            </a:pPr>
            <a:fld id="{837801DE-26E1-4C2B-816D-DB8F3F2A1375}" type="slidenum">
              <a:rPr lang="en-US"/>
              <a:pPr>
                <a:defRPr/>
              </a:pPr>
              <a:t>30</a:t>
            </a:fld>
            <a:endParaRPr lang="en-US" b="0" dirty="0">
              <a:latin typeface="Times New Roman" pitchFamily="18" charset="0"/>
            </a:endParaRPr>
          </a:p>
        </p:txBody>
      </p:sp>
      <p:sp>
        <p:nvSpPr>
          <p:cNvPr id="47109" name="Oval 4"/>
          <p:cNvSpPr>
            <a:spLocks noChangeArrowheads="1"/>
          </p:cNvSpPr>
          <p:nvPr/>
        </p:nvSpPr>
        <p:spPr bwMode="auto">
          <a:xfrm>
            <a:off x="642938" y="1617663"/>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7" descr="L:\graphics\yellow_diamond.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867" y="1716664"/>
            <a:ext cx="1641391" cy="1764112"/>
          </a:xfrm>
          <a:prstGeom prst="rect">
            <a:avLst/>
          </a:prstGeom>
          <a:noFill/>
          <a:extLst>
            <a:ext uri="{909E8E84-426E-40DD-AFC4-6F175D3DCCD1}">
              <a14:hiddenFill xmlns:a14="http://schemas.microsoft.com/office/drawing/2010/main">
                <a:solidFill>
                  <a:srgbClr val="FFFFFF"/>
                </a:solidFill>
              </a14:hiddenFill>
            </a:ext>
          </a:extLst>
        </p:spPr>
      </p:pic>
      <p:sp>
        <p:nvSpPr>
          <p:cNvPr id="59394" name="Title 1"/>
          <p:cNvSpPr>
            <a:spLocks noGrp="1"/>
          </p:cNvSpPr>
          <p:nvPr>
            <p:ph type="title"/>
          </p:nvPr>
        </p:nvSpPr>
        <p:spPr/>
        <p:txBody>
          <a:bodyPr/>
          <a:lstStyle/>
          <a:p>
            <a:r>
              <a:rPr lang="en-US" dirty="0"/>
              <a:t>DATA Step Processing</a:t>
            </a:r>
          </a:p>
        </p:txBody>
      </p:sp>
      <p:grpSp>
        <p:nvGrpSpPr>
          <p:cNvPr id="3" name="Group 2"/>
          <p:cNvGrpSpPr/>
          <p:nvPr/>
        </p:nvGrpSpPr>
        <p:grpSpPr>
          <a:xfrm>
            <a:off x="189891" y="1013416"/>
            <a:ext cx="8763000" cy="5391344"/>
            <a:chOff x="219075" y="1013416"/>
            <a:chExt cx="8763000" cy="5391344"/>
          </a:xfrm>
        </p:grpSpPr>
        <p:cxnSp>
          <p:nvCxnSpPr>
            <p:cNvPr id="39" name="Straight Arrow Connector 38"/>
            <p:cNvCxnSpPr/>
            <p:nvPr/>
          </p:nvCxnSpPr>
          <p:spPr bwMode="auto">
            <a:xfrm rot="16200000">
              <a:off x="3945877" y="1710466"/>
              <a:ext cx="0" cy="1554480"/>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37" name="Straight Arrow Connector 36"/>
            <p:cNvCxnSpPr/>
            <p:nvPr/>
          </p:nvCxnSpPr>
          <p:spPr bwMode="auto">
            <a:xfrm>
              <a:off x="2568733" y="2670359"/>
              <a:ext cx="0" cy="818447"/>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6" name="Straight Connector 5"/>
            <p:cNvCxnSpPr/>
            <p:nvPr/>
          </p:nvCxnSpPr>
          <p:spPr bwMode="auto">
            <a:xfrm rot="10800000">
              <a:off x="5781676" y="5109360"/>
              <a:ext cx="0" cy="365760"/>
            </a:xfrm>
            <a:prstGeom prst="line">
              <a:avLst/>
            </a:prstGeom>
            <a:solidFill>
              <a:schemeClr val="accent1"/>
            </a:solidFill>
            <a:ln w="28575" cap="flat" cmpd="sng" algn="ctr">
              <a:solidFill>
                <a:srgbClr val="003399"/>
              </a:solidFill>
              <a:prstDash val="solid"/>
              <a:round/>
              <a:headEnd type="none" w="med" len="med"/>
              <a:tailEnd type="none" w="med" len="med"/>
            </a:ln>
            <a:effectLst/>
          </p:spPr>
        </p:cxnSp>
        <p:cxnSp>
          <p:nvCxnSpPr>
            <p:cNvPr id="7" name="Straight Connector 6"/>
            <p:cNvCxnSpPr/>
            <p:nvPr/>
          </p:nvCxnSpPr>
          <p:spPr bwMode="auto">
            <a:xfrm rot="5400000">
              <a:off x="1819275" y="4556910"/>
              <a:ext cx="0" cy="3200400"/>
            </a:xfrm>
            <a:prstGeom prst="line">
              <a:avLst/>
            </a:prstGeom>
            <a:solidFill>
              <a:schemeClr val="accent1"/>
            </a:solidFill>
            <a:ln w="28575" cap="flat" cmpd="sng" algn="ctr">
              <a:solidFill>
                <a:srgbClr val="003399"/>
              </a:solidFill>
              <a:prstDash val="solid"/>
              <a:round/>
              <a:headEnd type="none" w="med" len="med"/>
              <a:tailEnd type="none" w="med" len="med"/>
            </a:ln>
            <a:effectLst/>
          </p:spPr>
        </p:cxnSp>
        <p:cxnSp>
          <p:nvCxnSpPr>
            <p:cNvPr id="8" name="Straight Arrow Connector 7"/>
            <p:cNvCxnSpPr/>
            <p:nvPr/>
          </p:nvCxnSpPr>
          <p:spPr bwMode="auto">
            <a:xfrm rot="16200000">
              <a:off x="6591651" y="4223887"/>
              <a:ext cx="0" cy="818447"/>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9" name="Straight Arrow Connector 8"/>
            <p:cNvCxnSpPr/>
            <p:nvPr/>
          </p:nvCxnSpPr>
          <p:spPr bwMode="auto">
            <a:xfrm rot="16200000">
              <a:off x="4677236" y="4227274"/>
              <a:ext cx="0" cy="818447"/>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10" name="Straight Arrow Connector 9"/>
            <p:cNvCxnSpPr/>
            <p:nvPr/>
          </p:nvCxnSpPr>
          <p:spPr bwMode="auto">
            <a:xfrm>
              <a:off x="2568733" y="5282440"/>
              <a:ext cx="0" cy="640080"/>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11" name="Straight Arrow Connector 10"/>
            <p:cNvCxnSpPr/>
            <p:nvPr/>
          </p:nvCxnSpPr>
          <p:spPr bwMode="auto">
            <a:xfrm>
              <a:off x="2568733" y="3758440"/>
              <a:ext cx="0" cy="640080"/>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12" name="Straight Arrow Connector 11"/>
            <p:cNvCxnSpPr/>
            <p:nvPr/>
          </p:nvCxnSpPr>
          <p:spPr bwMode="auto">
            <a:xfrm>
              <a:off x="2568733" y="1142404"/>
              <a:ext cx="0" cy="640080"/>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pic>
          <p:nvPicPr>
            <p:cNvPr id="13" name="Picture 10"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 y="4396206"/>
              <a:ext cx="4158933" cy="4953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 y="5216774"/>
              <a:ext cx="4158933"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 y="5909460"/>
              <a:ext cx="4158933" cy="4953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 y="3632283"/>
              <a:ext cx="4158933" cy="4953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L:\graphics\step_bl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267" y="1013416"/>
              <a:ext cx="4158933" cy="5429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778981" y="3726045"/>
              <a:ext cx="3579505" cy="307777"/>
            </a:xfrm>
            <a:prstGeom prst="rect">
              <a:avLst/>
            </a:prstGeom>
            <a:noFill/>
          </p:spPr>
          <p:txBody>
            <a:bodyPr wrap="none" lIns="0" tIns="0" rIns="0" bIns="0" rtlCol="0" anchor="ctr">
              <a:spAutoFit/>
            </a:bodyPr>
            <a:lstStyle/>
            <a:p>
              <a:pPr algn="ctr"/>
              <a:r>
                <a:rPr lang="en-US" sz="2000" dirty="0"/>
                <a:t>Initialize all variables to missing</a:t>
              </a:r>
            </a:p>
          </p:txBody>
        </p:sp>
        <p:sp>
          <p:nvSpPr>
            <p:cNvPr id="19" name="TextBox 18"/>
            <p:cNvSpPr txBox="1"/>
            <p:nvPr/>
          </p:nvSpPr>
          <p:spPr>
            <a:xfrm>
              <a:off x="1089867" y="4489968"/>
              <a:ext cx="2957733" cy="307777"/>
            </a:xfrm>
            <a:prstGeom prst="rect">
              <a:avLst/>
            </a:prstGeom>
            <a:noFill/>
          </p:spPr>
          <p:txBody>
            <a:bodyPr wrap="none" lIns="0" tIns="0" rIns="0" bIns="0" rtlCol="0" anchor="ctr">
              <a:spAutoFit/>
            </a:bodyPr>
            <a:lstStyle/>
            <a:p>
              <a:pPr algn="ctr"/>
              <a:r>
                <a:rPr lang="en-US" sz="2000" dirty="0"/>
                <a:t>Execute INPUT statement</a:t>
              </a:r>
            </a:p>
          </p:txBody>
        </p:sp>
        <p:sp>
          <p:nvSpPr>
            <p:cNvPr id="20" name="TextBox 19"/>
            <p:cNvSpPr txBox="1"/>
            <p:nvPr/>
          </p:nvSpPr>
          <p:spPr>
            <a:xfrm>
              <a:off x="1117214" y="5310536"/>
              <a:ext cx="2903039" cy="307777"/>
            </a:xfrm>
            <a:prstGeom prst="rect">
              <a:avLst/>
            </a:prstGeom>
            <a:noFill/>
          </p:spPr>
          <p:txBody>
            <a:bodyPr wrap="none" lIns="0" tIns="0" rIns="0" bIns="0" rtlCol="0" anchor="ctr">
              <a:spAutoFit/>
            </a:bodyPr>
            <a:lstStyle/>
            <a:p>
              <a:pPr algn="ctr"/>
              <a:r>
                <a:rPr lang="en-US" sz="2000" dirty="0"/>
                <a:t>Execute other statements</a:t>
              </a:r>
            </a:p>
          </p:txBody>
        </p:sp>
        <p:sp>
          <p:nvSpPr>
            <p:cNvPr id="21" name="TextBox 20"/>
            <p:cNvSpPr txBox="1"/>
            <p:nvPr/>
          </p:nvSpPr>
          <p:spPr>
            <a:xfrm>
              <a:off x="1259882" y="6003222"/>
              <a:ext cx="2617703" cy="307777"/>
            </a:xfrm>
            <a:prstGeom prst="rect">
              <a:avLst/>
            </a:prstGeom>
            <a:noFill/>
          </p:spPr>
          <p:txBody>
            <a:bodyPr wrap="none" lIns="0" tIns="0" rIns="0" bIns="0" rtlCol="0" anchor="ctr">
              <a:spAutoFit/>
            </a:bodyPr>
            <a:lstStyle/>
            <a:p>
              <a:pPr algn="ctr"/>
              <a:r>
                <a:rPr lang="en-US" sz="2000" dirty="0"/>
                <a:t>Output to SAS data set</a:t>
              </a:r>
            </a:p>
          </p:txBody>
        </p:sp>
        <p:pic>
          <p:nvPicPr>
            <p:cNvPr id="22" name="Picture 7" descr="L:\graphics\yellow_diamo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458" y="3771873"/>
              <a:ext cx="1641391" cy="176411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416860" y="4382940"/>
              <a:ext cx="740587" cy="615553"/>
            </a:xfrm>
            <a:prstGeom prst="rect">
              <a:avLst/>
            </a:prstGeom>
            <a:noFill/>
          </p:spPr>
          <p:txBody>
            <a:bodyPr wrap="none" lIns="0" tIns="0" rIns="0" bIns="0" rtlCol="0">
              <a:spAutoFit/>
            </a:bodyPr>
            <a:lstStyle/>
            <a:p>
              <a:pPr algn="ctr"/>
              <a:r>
                <a:rPr lang="en-US" sz="2000" dirty="0"/>
                <a:t>End of</a:t>
              </a:r>
              <a:br>
                <a:rPr lang="en-US" sz="2000" dirty="0"/>
              </a:br>
              <a:r>
                <a:rPr lang="en-US" sz="2000" dirty="0"/>
                <a:t>file?</a:t>
              </a:r>
            </a:p>
          </p:txBody>
        </p:sp>
        <p:pic>
          <p:nvPicPr>
            <p:cNvPr id="24" name="Picture 8" descr="L:\graphics\bluebox_notex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4318785"/>
              <a:ext cx="1981200" cy="63443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444643" y="4482115"/>
              <a:ext cx="1082027" cy="307777"/>
            </a:xfrm>
            <a:prstGeom prst="rect">
              <a:avLst/>
            </a:prstGeom>
            <a:noFill/>
          </p:spPr>
          <p:txBody>
            <a:bodyPr wrap="none" lIns="0" tIns="0" rIns="0" bIns="0" rtlCol="0">
              <a:spAutoFit/>
            </a:bodyPr>
            <a:lstStyle/>
            <a:p>
              <a:pPr algn="ctr"/>
              <a:r>
                <a:rPr lang="en-US" sz="2000" dirty="0"/>
                <a:t>Next step</a:t>
              </a:r>
            </a:p>
          </p:txBody>
        </p:sp>
        <p:sp>
          <p:nvSpPr>
            <p:cNvPr id="26" name="TextBox 25"/>
            <p:cNvSpPr txBox="1"/>
            <p:nvPr/>
          </p:nvSpPr>
          <p:spPr>
            <a:xfrm>
              <a:off x="1606931" y="1130990"/>
              <a:ext cx="1923604" cy="307777"/>
            </a:xfrm>
            <a:prstGeom prst="rect">
              <a:avLst/>
            </a:prstGeom>
            <a:noFill/>
          </p:spPr>
          <p:txBody>
            <a:bodyPr wrap="none" lIns="0" tIns="0" rIns="0" bIns="0" rtlCol="0">
              <a:spAutoFit/>
            </a:bodyPr>
            <a:lstStyle/>
            <a:p>
              <a:pPr algn="ctr"/>
              <a:r>
                <a:rPr lang="en-US" sz="2000" dirty="0"/>
                <a:t>Compile the step</a:t>
              </a:r>
            </a:p>
          </p:txBody>
        </p:sp>
        <p:cxnSp>
          <p:nvCxnSpPr>
            <p:cNvPr id="27" name="Straight Arrow Connector 26"/>
            <p:cNvCxnSpPr/>
            <p:nvPr/>
          </p:nvCxnSpPr>
          <p:spPr bwMode="auto">
            <a:xfrm rot="16200000">
              <a:off x="367665" y="3753000"/>
              <a:ext cx="0" cy="274320"/>
            </a:xfrm>
            <a:prstGeom prst="straightConnector1">
              <a:avLst/>
            </a:prstGeom>
            <a:solidFill>
              <a:schemeClr val="accent1"/>
            </a:solidFill>
            <a:ln w="28575" cap="flat" cmpd="sng" algn="ctr">
              <a:solidFill>
                <a:srgbClr val="003399"/>
              </a:solidFill>
              <a:prstDash val="solid"/>
              <a:round/>
              <a:headEnd type="none" w="med" len="med"/>
              <a:tailEnd type="arrow"/>
            </a:ln>
            <a:effectLst/>
          </p:spPr>
        </p:cxnSp>
        <p:cxnSp>
          <p:nvCxnSpPr>
            <p:cNvPr id="28" name="Straight Connector 27"/>
            <p:cNvCxnSpPr/>
            <p:nvPr/>
          </p:nvCxnSpPr>
          <p:spPr bwMode="auto">
            <a:xfrm>
              <a:off x="228600" y="3880635"/>
              <a:ext cx="0" cy="2286000"/>
            </a:xfrm>
            <a:prstGeom prst="line">
              <a:avLst/>
            </a:prstGeom>
            <a:solidFill>
              <a:schemeClr val="accent1"/>
            </a:solidFill>
            <a:ln w="28575" cap="flat" cmpd="sng" algn="ctr">
              <a:solidFill>
                <a:srgbClr val="003399"/>
              </a:solidFill>
              <a:prstDash val="solid"/>
              <a:round/>
              <a:headEnd type="none" w="med" len="med"/>
              <a:tailEnd type="none" w="med" len="med"/>
            </a:ln>
            <a:effectLst/>
          </p:spPr>
        </p:cxnSp>
        <p:cxnSp>
          <p:nvCxnSpPr>
            <p:cNvPr id="29" name="Straight Connector 28"/>
            <p:cNvCxnSpPr/>
            <p:nvPr/>
          </p:nvCxnSpPr>
          <p:spPr bwMode="auto">
            <a:xfrm rot="16200000">
              <a:off x="5196840" y="4867426"/>
              <a:ext cx="0" cy="1188720"/>
            </a:xfrm>
            <a:prstGeom prst="line">
              <a:avLst/>
            </a:prstGeom>
            <a:solidFill>
              <a:schemeClr val="accent1"/>
            </a:solidFill>
            <a:ln w="28575" cap="flat" cmpd="sng" algn="ctr">
              <a:solidFill>
                <a:srgbClr val="003399"/>
              </a:solidFill>
              <a:prstDash val="solid"/>
              <a:round/>
              <a:headEnd type="arrow" w="med" len="med"/>
              <a:tailEnd type="none" w="med" len="med"/>
            </a:ln>
            <a:effectLst/>
          </p:spPr>
        </p:cxnSp>
        <p:sp>
          <p:nvSpPr>
            <p:cNvPr id="30" name="TextBox 29"/>
            <p:cNvSpPr txBox="1"/>
            <p:nvPr/>
          </p:nvSpPr>
          <p:spPr>
            <a:xfrm>
              <a:off x="6638032" y="1561975"/>
              <a:ext cx="2154436" cy="307777"/>
            </a:xfrm>
            <a:prstGeom prst="rect">
              <a:avLst/>
            </a:prstGeom>
            <a:noFill/>
          </p:spPr>
          <p:txBody>
            <a:bodyPr wrap="none" lIns="0" tIns="0" rIns="0" bIns="0" rtlCol="0">
              <a:spAutoFit/>
            </a:bodyPr>
            <a:lstStyle/>
            <a:p>
              <a:pPr algn="ctr"/>
              <a:r>
                <a:rPr lang="en-US" sz="2000" dirty="0"/>
                <a:t>Compilation Phase</a:t>
              </a:r>
            </a:p>
          </p:txBody>
        </p:sp>
        <p:sp>
          <p:nvSpPr>
            <p:cNvPr id="31" name="TextBox 30"/>
            <p:cNvSpPr txBox="1"/>
            <p:nvPr/>
          </p:nvSpPr>
          <p:spPr>
            <a:xfrm>
              <a:off x="6885997" y="3356760"/>
              <a:ext cx="1925206" cy="307777"/>
            </a:xfrm>
            <a:prstGeom prst="rect">
              <a:avLst/>
            </a:prstGeom>
            <a:noFill/>
          </p:spPr>
          <p:txBody>
            <a:bodyPr wrap="none" lIns="0" tIns="0" rIns="0" bIns="0" rtlCol="0">
              <a:spAutoFit/>
            </a:bodyPr>
            <a:lstStyle/>
            <a:p>
              <a:pPr algn="ctr"/>
              <a:r>
                <a:rPr lang="en-US" sz="2000" dirty="0"/>
                <a:t>Execution Phase</a:t>
              </a:r>
            </a:p>
          </p:txBody>
        </p:sp>
        <p:sp>
          <p:nvSpPr>
            <p:cNvPr id="32" name="TextBox 31"/>
            <p:cNvSpPr txBox="1"/>
            <p:nvPr/>
          </p:nvSpPr>
          <p:spPr>
            <a:xfrm>
              <a:off x="6467226" y="4118730"/>
              <a:ext cx="418896" cy="307777"/>
            </a:xfrm>
            <a:prstGeom prst="rect">
              <a:avLst/>
            </a:prstGeom>
            <a:noFill/>
          </p:spPr>
          <p:txBody>
            <a:bodyPr wrap="none" lIns="0" tIns="0" rIns="0" bIns="0" rtlCol="0">
              <a:spAutoFit/>
            </a:bodyPr>
            <a:lstStyle/>
            <a:p>
              <a:pPr algn="ctr"/>
              <a:r>
                <a:rPr lang="en-US" sz="2000" dirty="0"/>
                <a:t>Yes</a:t>
              </a:r>
            </a:p>
          </p:txBody>
        </p:sp>
        <p:sp>
          <p:nvSpPr>
            <p:cNvPr id="33" name="TextBox 32"/>
            <p:cNvSpPr txBox="1"/>
            <p:nvPr/>
          </p:nvSpPr>
          <p:spPr>
            <a:xfrm>
              <a:off x="5032532" y="5046436"/>
              <a:ext cx="328615" cy="307777"/>
            </a:xfrm>
            <a:prstGeom prst="rect">
              <a:avLst/>
            </a:prstGeom>
            <a:noFill/>
          </p:spPr>
          <p:txBody>
            <a:bodyPr wrap="none" lIns="0" tIns="0" rIns="0" bIns="0" rtlCol="0">
              <a:spAutoFit/>
            </a:bodyPr>
            <a:lstStyle/>
            <a:p>
              <a:pPr algn="ctr"/>
              <a:r>
                <a:rPr lang="en-US" sz="2000" dirty="0"/>
                <a:t>No</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8038" y="1629404"/>
              <a:ext cx="1641391" cy="1764112"/>
            </a:xfrm>
            <a:prstGeom prst="rect">
              <a:avLst/>
            </a:prstGeom>
            <a:noFill/>
          </p:spPr>
        </p:pic>
        <p:cxnSp>
          <p:nvCxnSpPr>
            <p:cNvPr id="34" name="Straight Connector 33"/>
            <p:cNvCxnSpPr/>
            <p:nvPr/>
          </p:nvCxnSpPr>
          <p:spPr bwMode="auto">
            <a:xfrm>
              <a:off x="228600" y="3280560"/>
              <a:ext cx="86868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6" name="TextBox 35"/>
            <p:cNvSpPr txBox="1"/>
            <p:nvPr/>
          </p:nvSpPr>
          <p:spPr>
            <a:xfrm>
              <a:off x="2012491" y="2321288"/>
              <a:ext cx="1112484" cy="307777"/>
            </a:xfrm>
            <a:prstGeom prst="rect">
              <a:avLst/>
            </a:prstGeom>
            <a:noFill/>
          </p:spPr>
          <p:txBody>
            <a:bodyPr wrap="none" lIns="0" tIns="0" rIns="0" bIns="0" rtlCol="0">
              <a:spAutoFit/>
            </a:bodyPr>
            <a:lstStyle/>
            <a:p>
              <a:pPr algn="ctr"/>
              <a:r>
                <a:rPr lang="en-US" sz="2000" dirty="0"/>
                <a:t>Success?</a:t>
              </a:r>
            </a:p>
          </p:txBody>
        </p:sp>
        <p:pic>
          <p:nvPicPr>
            <p:cNvPr id="38" name="Picture 8" descr="L:\graphics\bluebox_notex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8729" y="2159797"/>
              <a:ext cx="1981200" cy="63443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3733529" y="2093232"/>
              <a:ext cx="328615" cy="307777"/>
            </a:xfrm>
            <a:prstGeom prst="rect">
              <a:avLst/>
            </a:prstGeom>
            <a:noFill/>
          </p:spPr>
          <p:txBody>
            <a:bodyPr wrap="none" lIns="0" tIns="0" rIns="0" bIns="0" rtlCol="0">
              <a:spAutoFit/>
            </a:bodyPr>
            <a:lstStyle/>
            <a:p>
              <a:pPr algn="ctr"/>
              <a:r>
                <a:rPr lang="en-US" sz="2000" dirty="0"/>
                <a:t>No</a:t>
              </a:r>
            </a:p>
          </p:txBody>
        </p:sp>
        <p:sp>
          <p:nvSpPr>
            <p:cNvPr id="41" name="TextBox 40"/>
            <p:cNvSpPr txBox="1"/>
            <p:nvPr/>
          </p:nvSpPr>
          <p:spPr>
            <a:xfrm>
              <a:off x="5168316" y="2323127"/>
              <a:ext cx="1082027" cy="307777"/>
            </a:xfrm>
            <a:prstGeom prst="rect">
              <a:avLst/>
            </a:prstGeom>
            <a:noFill/>
          </p:spPr>
          <p:txBody>
            <a:bodyPr wrap="none" lIns="0" tIns="0" rIns="0" bIns="0" rtlCol="0">
              <a:spAutoFit/>
            </a:bodyPr>
            <a:lstStyle/>
            <a:p>
              <a:pPr algn="ctr"/>
              <a:r>
                <a:rPr lang="en-US" sz="2000" dirty="0"/>
                <a:t>Next step</a:t>
              </a:r>
            </a:p>
          </p:txBody>
        </p:sp>
        <p:sp>
          <p:nvSpPr>
            <p:cNvPr id="42" name="TextBox 41"/>
            <p:cNvSpPr txBox="1"/>
            <p:nvPr/>
          </p:nvSpPr>
          <p:spPr>
            <a:xfrm>
              <a:off x="2773242" y="2907322"/>
              <a:ext cx="418896" cy="307777"/>
            </a:xfrm>
            <a:prstGeom prst="rect">
              <a:avLst/>
            </a:prstGeom>
            <a:noFill/>
          </p:spPr>
          <p:txBody>
            <a:bodyPr wrap="none" lIns="0" tIns="0" rIns="0" bIns="0" rtlCol="0">
              <a:spAutoFit/>
            </a:bodyPr>
            <a:lstStyle/>
            <a:p>
              <a:pPr algn="ctr"/>
              <a:r>
                <a:rPr lang="en-US" sz="2000" dirty="0"/>
                <a:t>Yes</a:t>
              </a:r>
            </a:p>
          </p:txBody>
        </p:sp>
      </p:grpSp>
    </p:spTree>
    <p:extLst>
      <p:ext uri="{BB962C8B-B14F-4D97-AF65-F5344CB8AC3E}">
        <p14:creationId xmlns:p14="http://schemas.microsoft.com/office/powerpoint/2010/main" val="255493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sz="quarter"/>
          </p:nvPr>
        </p:nvSpPr>
        <p:spPr/>
        <p:txBody>
          <a:bodyPr/>
          <a:lstStyle/>
          <a:p>
            <a:pPr eaLnBrk="1" hangingPunct="1"/>
            <a:r>
              <a:rPr lang="en-US" dirty="0"/>
              <a:t>Execution</a:t>
            </a:r>
          </a:p>
        </p:txBody>
      </p:sp>
      <p:graphicFrame>
        <p:nvGraphicFramePr>
          <p:cNvPr id="884363" name="Group 651"/>
          <p:cNvGraphicFramePr>
            <a:graphicFrameLocks noGrp="1"/>
          </p:cNvGraphicFramePr>
          <p:nvPr>
            <p:extLst>
              <p:ext uri="{D42A27DB-BD31-4B8C-83A1-F6EECF244321}">
                <p14:modId xmlns:p14="http://schemas.microsoft.com/office/powerpoint/2010/main" val="3233477521"/>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120103,Wilson,Dawes,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120121,Irenie,Elvish,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120122,Christina,Ngan,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120123,Kimiko,Hotstone,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120124,Lucian,Daymond,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120125,Fong,Hofmeister, ...</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48166"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none" tIns="50800" rIns="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 </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First_Name $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48263" name="Rectangle 302"/>
          <p:cNvSpPr>
            <a:spLocks noChangeArrowheads="1"/>
          </p:cNvSpPr>
          <p:nvPr>
            <p:custDataLst>
              <p:tags r:id="rId1"/>
            </p:custDataLst>
          </p:nvPr>
        </p:nvSpPr>
        <p:spPr bwMode="auto">
          <a:xfrm>
            <a:off x="3901646" y="1503363"/>
            <a:ext cx="258383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48265"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3" name="TextBox 2"/>
          <p:cNvSpPr txBox="1"/>
          <p:nvPr>
            <p:custDataLst>
              <p:tags r:id="rId2"/>
            </p:custDataLst>
          </p:nvPr>
        </p:nvSpPr>
        <p:spPr>
          <a:xfrm>
            <a:off x="6893737" y="1188522"/>
            <a:ext cx="1745449" cy="442674"/>
          </a:xfrm>
          <a:prstGeom prst="roundRect">
            <a:avLst/>
          </a:prstGeom>
          <a:solidFill>
            <a:srgbClr val="0053C3"/>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spAutoFit/>
          </a:bodyPr>
          <a:lstStyle/>
          <a:p>
            <a:pPr algn="ctr"/>
            <a:r>
              <a:rPr lang="en-US" sz="2000" dirty="0">
                <a:solidFill>
                  <a:srgbClr val="FFFFFF"/>
                </a:solidFill>
              </a:rPr>
              <a:t>Initialize PDV</a:t>
            </a:r>
          </a:p>
        </p:txBody>
      </p:sp>
      <p:graphicFrame>
        <p:nvGraphicFramePr>
          <p:cNvPr id="13" name="Group 343"/>
          <p:cNvGraphicFramePr>
            <a:graphicFrameLocks noGrp="1"/>
          </p:cNvGraphicFramePr>
          <p:nvPr>
            <p:extLst>
              <p:ext uri="{D42A27DB-BD31-4B8C-83A1-F6EECF244321}">
                <p14:modId xmlns:p14="http://schemas.microsoft.com/office/powerpoint/2010/main" val="31566147"/>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600450"/>
            <a:ext cx="8204538" cy="109718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 </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First_Name $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49154" name="Rectangle 58"/>
          <p:cNvSpPr>
            <a:spLocks noGrp="1" noChangeArrowheads="1"/>
          </p:cNvSpPr>
          <p:nvPr>
            <p:ph type="title" sz="quarter"/>
          </p:nvPr>
        </p:nvSpPr>
        <p:spPr/>
        <p:txBody>
          <a:bodyPr/>
          <a:lstStyle/>
          <a:p>
            <a:pPr eaLnBrk="1" hangingPunct="1"/>
            <a:r>
              <a:rPr lang="en-US" dirty="0"/>
              <a:t>Execution</a:t>
            </a:r>
          </a:p>
        </p:txBody>
      </p:sp>
      <p:sp>
        <p:nvSpPr>
          <p:cNvPr id="312" name="Slide Number Placeholder 6"/>
          <p:cNvSpPr>
            <a:spLocks noGrp="1"/>
          </p:cNvSpPr>
          <p:nvPr>
            <p:ph type="sldNum" sz="quarter" idx="10"/>
          </p:nvPr>
        </p:nvSpPr>
        <p:spPr/>
        <p:txBody>
          <a:bodyPr/>
          <a:lstStyle/>
          <a:p>
            <a:pPr>
              <a:defRPr/>
            </a:pPr>
            <a:fld id="{956A8045-6895-4DF9-9BD7-D290646A7199}" type="slidenum">
              <a:rPr lang="en-US"/>
              <a:pPr>
                <a:defRPr/>
              </a:pPr>
              <a:t>33</a:t>
            </a:fld>
            <a:endParaRPr lang="en-US" b="0" dirty="0">
              <a:latin typeface="Times New Roman" pitchFamily="18" charset="0"/>
            </a:endParaRPr>
          </a:p>
        </p:txBody>
      </p:sp>
      <p:graphicFrame>
        <p:nvGraphicFramePr>
          <p:cNvPr id="951647" name="Group 351"/>
          <p:cNvGraphicFramePr>
            <a:graphicFrameLocks noGrp="1"/>
          </p:cNvGraphicFramePr>
          <p:nvPr>
            <p:extLst>
              <p:ext uri="{D42A27DB-BD31-4B8C-83A1-F6EECF244321}">
                <p14:modId xmlns:p14="http://schemas.microsoft.com/office/powerpoint/2010/main" val="437548954"/>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49287"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2" name="Rectangle 1"/>
          <p:cNvSpPr/>
          <p:nvPr>
            <p:custDataLst>
              <p:tags r:id="rId1"/>
            </p:custDataLst>
          </p:nvPr>
        </p:nvSpPr>
        <p:spPr bwMode="auto">
          <a:xfrm>
            <a:off x="4202697" y="1768793"/>
            <a:ext cx="3707926"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2"/>
            </p:custDataLst>
          </p:nvPr>
        </p:nvSpPr>
        <p:spPr bwMode="auto">
          <a:xfrm>
            <a:off x="5269497" y="2027873"/>
            <a:ext cx="12192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12" name="Group 343"/>
          <p:cNvGraphicFramePr>
            <a:graphicFrameLocks noGrp="1"/>
          </p:cNvGraphicFramePr>
          <p:nvPr>
            <p:extLst>
              <p:ext uri="{D42A27DB-BD31-4B8C-83A1-F6EECF244321}">
                <p14:modId xmlns:p14="http://schemas.microsoft.com/office/powerpoint/2010/main" val="2497565254"/>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600450"/>
            <a:ext cx="8204538" cy="109718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5" y="3609067"/>
            <a:ext cx="8204538" cy="1243481"/>
          </a:xfrm>
          <a:prstGeom prst="rect">
            <a:avLst/>
          </a:prstGeom>
        </p:spPr>
      </p:pic>
      <p:sp>
        <p:nvSpPr>
          <p:cNvPr id="10"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First_Name $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0178" name="Rectangle 58"/>
          <p:cNvSpPr>
            <a:spLocks noGrp="1" noChangeArrowheads="1"/>
          </p:cNvSpPr>
          <p:nvPr>
            <p:ph type="title" sz="quarter"/>
          </p:nvPr>
        </p:nvSpPr>
        <p:spPr/>
        <p:txBody>
          <a:bodyPr/>
          <a:lstStyle/>
          <a:p>
            <a:pPr eaLnBrk="1" hangingPunct="1"/>
            <a:r>
              <a:rPr lang="en-US" dirty="0"/>
              <a:t>Execution</a:t>
            </a:r>
          </a:p>
        </p:txBody>
      </p:sp>
      <p:sp>
        <p:nvSpPr>
          <p:cNvPr id="310" name="Slide Number Placeholder 6"/>
          <p:cNvSpPr>
            <a:spLocks noGrp="1"/>
          </p:cNvSpPr>
          <p:nvPr>
            <p:ph type="sldNum" sz="quarter" idx="10"/>
          </p:nvPr>
        </p:nvSpPr>
        <p:spPr/>
        <p:txBody>
          <a:bodyPr/>
          <a:lstStyle/>
          <a:p>
            <a:pPr>
              <a:defRPr/>
            </a:pPr>
            <a:fld id="{9E3CE46F-9827-4992-884C-499EB4C99A03}" type="slidenum">
              <a:rPr lang="en-US"/>
              <a:pPr>
                <a:defRPr/>
              </a:pPr>
              <a:t>34</a:t>
            </a:fld>
            <a:endParaRPr lang="en-US" b="0" dirty="0">
              <a:latin typeface="Times New Roman" pitchFamily="18" charset="0"/>
            </a:endParaRPr>
          </a:p>
        </p:txBody>
      </p:sp>
      <p:graphicFrame>
        <p:nvGraphicFramePr>
          <p:cNvPr id="952671" name="Group 351"/>
          <p:cNvGraphicFramePr>
            <a:graphicFrameLocks noGrp="1"/>
          </p:cNvGraphicFramePr>
          <p:nvPr>
            <p:extLst>
              <p:ext uri="{D42A27DB-BD31-4B8C-83A1-F6EECF244321}">
                <p14:modId xmlns:p14="http://schemas.microsoft.com/office/powerpoint/2010/main" val="461121866"/>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0311"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0312" name="Rectangle 312"/>
          <p:cNvSpPr>
            <a:spLocks noChangeArrowheads="1"/>
          </p:cNvSpPr>
          <p:nvPr>
            <p:custDataLst>
              <p:tags r:id="rId1"/>
            </p:custDataLst>
          </p:nvPr>
        </p:nvSpPr>
        <p:spPr bwMode="auto">
          <a:xfrm>
            <a:off x="4178338" y="2278258"/>
            <a:ext cx="7874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aphicFrame>
        <p:nvGraphicFramePr>
          <p:cNvPr id="11" name="Group 343"/>
          <p:cNvGraphicFramePr>
            <a:graphicFrameLocks noGrp="1"/>
          </p:cNvGraphicFramePr>
          <p:nvPr>
            <p:extLst>
              <p:ext uri="{D42A27DB-BD31-4B8C-83A1-F6EECF244321}">
                <p14:modId xmlns:p14="http://schemas.microsoft.com/office/powerpoint/2010/main" val="381603418"/>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 name="Line Callout 2 11"/>
          <p:cNvSpPr/>
          <p:nvPr/>
        </p:nvSpPr>
        <p:spPr bwMode="auto">
          <a:xfrm>
            <a:off x="3918857" y="3492610"/>
            <a:ext cx="5094514" cy="487313"/>
          </a:xfrm>
          <a:prstGeom prst="borderCallout2">
            <a:avLst>
              <a:gd name="adj1" fmla="val 18750"/>
              <a:gd name="adj2" fmla="val 0"/>
              <a:gd name="adj3" fmla="val 18378"/>
              <a:gd name="adj4" fmla="val -15062"/>
              <a:gd name="adj5" fmla="val 176327"/>
              <a:gd name="adj6" fmla="val -22672"/>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SAS reads a record into the input buffer.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609067"/>
            <a:ext cx="8204538" cy="1243481"/>
          </a:xfrm>
          <a:prstGeom prst="rect">
            <a:avLst/>
          </a:prstGeom>
        </p:spPr>
      </p:pic>
      <p:sp>
        <p:nvSpPr>
          <p:cNvPr id="10"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First_Name $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0178" name="Rectangle 58"/>
          <p:cNvSpPr>
            <a:spLocks noGrp="1" noChangeArrowheads="1"/>
          </p:cNvSpPr>
          <p:nvPr>
            <p:ph type="title" sz="quarter"/>
          </p:nvPr>
        </p:nvSpPr>
        <p:spPr/>
        <p:txBody>
          <a:bodyPr/>
          <a:lstStyle/>
          <a:p>
            <a:pPr eaLnBrk="1" hangingPunct="1"/>
            <a:r>
              <a:rPr lang="en-US" dirty="0"/>
              <a:t>Execution</a:t>
            </a:r>
          </a:p>
        </p:txBody>
      </p:sp>
      <p:sp>
        <p:nvSpPr>
          <p:cNvPr id="310" name="Slide Number Placeholder 6"/>
          <p:cNvSpPr>
            <a:spLocks noGrp="1"/>
          </p:cNvSpPr>
          <p:nvPr>
            <p:ph type="sldNum" sz="quarter" idx="10"/>
          </p:nvPr>
        </p:nvSpPr>
        <p:spPr/>
        <p:txBody>
          <a:bodyPr/>
          <a:lstStyle/>
          <a:p>
            <a:pPr>
              <a:defRPr/>
            </a:pPr>
            <a:fld id="{9E3CE46F-9827-4992-884C-499EB4C99A03}" type="slidenum">
              <a:rPr lang="en-US"/>
              <a:pPr>
                <a:defRPr/>
              </a:pPr>
              <a:t>35</a:t>
            </a:fld>
            <a:endParaRPr lang="en-US" b="0" dirty="0">
              <a:latin typeface="Times New Roman" pitchFamily="18" charset="0"/>
            </a:endParaRPr>
          </a:p>
        </p:txBody>
      </p:sp>
      <p:graphicFrame>
        <p:nvGraphicFramePr>
          <p:cNvPr id="952671" name="Group 351"/>
          <p:cNvGraphicFramePr>
            <a:graphicFrameLocks noGrp="1"/>
          </p:cNvGraphicFramePr>
          <p:nvPr>
            <p:extLst>
              <p:ext uri="{D42A27DB-BD31-4B8C-83A1-F6EECF244321}">
                <p14:modId xmlns:p14="http://schemas.microsoft.com/office/powerpoint/2010/main" val="3174938017"/>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0311"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11" name="Rectangle 312"/>
          <p:cNvSpPr>
            <a:spLocks noChangeArrowheads="1"/>
          </p:cNvSpPr>
          <p:nvPr>
            <p:custDataLst>
              <p:tags r:id="rId1"/>
            </p:custDataLst>
          </p:nvPr>
        </p:nvSpPr>
        <p:spPr bwMode="auto">
          <a:xfrm>
            <a:off x="749340" y="4392431"/>
            <a:ext cx="1887182"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 name="Line Callout 2 2"/>
          <p:cNvSpPr/>
          <p:nvPr/>
        </p:nvSpPr>
        <p:spPr bwMode="auto">
          <a:xfrm>
            <a:off x="4114801" y="3492610"/>
            <a:ext cx="4869542" cy="487313"/>
          </a:xfrm>
          <a:prstGeom prst="borderCallout2">
            <a:avLst>
              <a:gd name="adj1" fmla="val 18750"/>
              <a:gd name="adj2" fmla="val 0"/>
              <a:gd name="adj3" fmla="val 18750"/>
              <a:gd name="adj4" fmla="val -20600"/>
              <a:gd name="adj5" fmla="val 184119"/>
              <a:gd name="adj6" fmla="val -32624"/>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SAS scans until it reaches a delimiter.</a:t>
            </a:r>
          </a:p>
        </p:txBody>
      </p:sp>
      <p:sp>
        <p:nvSpPr>
          <p:cNvPr id="2" name="Rectangle 1"/>
          <p:cNvSpPr/>
          <p:nvPr>
            <p:custDataLst>
              <p:tags r:id="rId2"/>
            </p:custDataLst>
          </p:nvPr>
        </p:nvSpPr>
        <p:spPr bwMode="auto">
          <a:xfrm>
            <a:off x="5117097" y="2286953"/>
            <a:ext cx="16764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12" name="Group 343"/>
          <p:cNvGraphicFramePr>
            <a:graphicFrameLocks noGrp="1"/>
          </p:cNvGraphicFramePr>
          <p:nvPr>
            <p:extLst>
              <p:ext uri="{D42A27DB-BD31-4B8C-83A1-F6EECF244321}">
                <p14:modId xmlns:p14="http://schemas.microsoft.com/office/powerpoint/2010/main" val="2500277078"/>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cxnSp>
        <p:nvCxnSpPr>
          <p:cNvPr id="5" name="Straight Arrow Connector 4"/>
          <p:cNvCxnSpPr/>
          <p:nvPr/>
        </p:nvCxnSpPr>
        <p:spPr bwMode="auto">
          <a:xfrm flipV="1">
            <a:off x="673138" y="4838218"/>
            <a:ext cx="1887182" cy="1"/>
          </a:xfrm>
          <a:prstGeom prst="straightConnector1">
            <a:avLst/>
          </a:prstGeom>
          <a:solidFill>
            <a:schemeClr val="accent1"/>
          </a:solidFill>
          <a:ln w="31750" cap="flat" cmpd="sng" algn="ctr">
            <a:solidFill>
              <a:schemeClr val="tx1"/>
            </a:solidFill>
            <a:prstDash val="solid"/>
            <a:round/>
            <a:headEnd type="none" w="med" len="med"/>
            <a:tailEnd type="triangle" w="med" len="lg"/>
          </a:ln>
          <a:effectLst/>
        </p:spPr>
      </p:cxnSp>
    </p:spTree>
    <p:extLst>
      <p:ext uri="{BB962C8B-B14F-4D97-AF65-F5344CB8AC3E}">
        <p14:creationId xmlns:p14="http://schemas.microsoft.com/office/powerpoint/2010/main" val="4189690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609067"/>
            <a:ext cx="8204538" cy="1243481"/>
          </a:xfrm>
          <a:prstGeom prst="rect">
            <a:avLst/>
          </a:prstGeom>
        </p:spPr>
      </p:pic>
      <p:sp>
        <p:nvSpPr>
          <p:cNvPr id="10"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First_Name $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0178" name="Rectangle 58"/>
          <p:cNvSpPr>
            <a:spLocks noGrp="1" noChangeArrowheads="1"/>
          </p:cNvSpPr>
          <p:nvPr>
            <p:ph type="title" sz="quarter"/>
          </p:nvPr>
        </p:nvSpPr>
        <p:spPr/>
        <p:txBody>
          <a:bodyPr/>
          <a:lstStyle/>
          <a:p>
            <a:pPr eaLnBrk="1" hangingPunct="1"/>
            <a:r>
              <a:rPr lang="en-US" dirty="0"/>
              <a:t>Execution</a:t>
            </a:r>
          </a:p>
        </p:txBody>
      </p:sp>
      <p:sp>
        <p:nvSpPr>
          <p:cNvPr id="310" name="Slide Number Placeholder 6"/>
          <p:cNvSpPr>
            <a:spLocks noGrp="1"/>
          </p:cNvSpPr>
          <p:nvPr>
            <p:ph type="sldNum" sz="quarter" idx="10"/>
          </p:nvPr>
        </p:nvSpPr>
        <p:spPr/>
        <p:txBody>
          <a:bodyPr/>
          <a:lstStyle/>
          <a:p>
            <a:pPr>
              <a:defRPr/>
            </a:pPr>
            <a:fld id="{9E3CE46F-9827-4992-884C-499EB4C99A03}" type="slidenum">
              <a:rPr lang="en-US"/>
              <a:pPr>
                <a:defRPr/>
              </a:pPr>
              <a:t>36</a:t>
            </a:fld>
            <a:endParaRPr lang="en-US" b="0" dirty="0">
              <a:latin typeface="Times New Roman" pitchFamily="18" charset="0"/>
            </a:endParaRPr>
          </a:p>
        </p:txBody>
      </p:sp>
      <p:graphicFrame>
        <p:nvGraphicFramePr>
          <p:cNvPr id="952671" name="Group 351"/>
          <p:cNvGraphicFramePr>
            <a:graphicFrameLocks noGrp="1"/>
          </p:cNvGraphicFramePr>
          <p:nvPr>
            <p:extLst>
              <p:ext uri="{D42A27DB-BD31-4B8C-83A1-F6EECF244321}">
                <p14:modId xmlns:p14="http://schemas.microsoft.com/office/powerpoint/2010/main" val="1450491379"/>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0311"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11" name="Rectangle 312"/>
          <p:cNvSpPr>
            <a:spLocks noChangeArrowheads="1"/>
          </p:cNvSpPr>
          <p:nvPr>
            <p:custDataLst>
              <p:tags r:id="rId1"/>
            </p:custDataLst>
          </p:nvPr>
        </p:nvSpPr>
        <p:spPr bwMode="auto">
          <a:xfrm>
            <a:off x="738454" y="4392431"/>
            <a:ext cx="1887182"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 name="Line Callout 2 2"/>
          <p:cNvSpPr/>
          <p:nvPr/>
        </p:nvSpPr>
        <p:spPr bwMode="auto">
          <a:xfrm>
            <a:off x="4386945" y="2999775"/>
            <a:ext cx="3931920" cy="1102866"/>
          </a:xfrm>
          <a:prstGeom prst="borderCallout2">
            <a:avLst>
              <a:gd name="adj1" fmla="val 18750"/>
              <a:gd name="adj2" fmla="val 0"/>
              <a:gd name="adj3" fmla="val 18750"/>
              <a:gd name="adj4" fmla="val -20600"/>
              <a:gd name="adj5" fmla="val 121276"/>
              <a:gd name="adj6" fmla="val -45779"/>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The value is converted from </a:t>
            </a:r>
            <a:br>
              <a:rPr lang="en-US" sz="2000" b="1" dirty="0">
                <a:solidFill>
                  <a:srgbClr val="FFFFFF"/>
                </a:solidFill>
              </a:rPr>
            </a:br>
            <a:r>
              <a:rPr lang="en-US" sz="2000" b="1" dirty="0">
                <a:solidFill>
                  <a:srgbClr val="FFFFFF"/>
                </a:solidFill>
              </a:rPr>
              <a:t>text to a floating-point numeric value and copied to the PDV.</a:t>
            </a:r>
          </a:p>
        </p:txBody>
      </p:sp>
      <p:sp>
        <p:nvSpPr>
          <p:cNvPr id="2" name="Rectangle 1"/>
          <p:cNvSpPr/>
          <p:nvPr>
            <p:custDataLst>
              <p:tags r:id="rId2"/>
            </p:custDataLst>
          </p:nvPr>
        </p:nvSpPr>
        <p:spPr bwMode="auto">
          <a:xfrm>
            <a:off x="5117097" y="2286953"/>
            <a:ext cx="16764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12" name="Group 343"/>
          <p:cNvGraphicFramePr>
            <a:graphicFrameLocks noGrp="1"/>
          </p:cNvGraphicFramePr>
          <p:nvPr>
            <p:extLst>
              <p:ext uri="{D42A27DB-BD31-4B8C-83A1-F6EECF244321}">
                <p14:modId xmlns:p14="http://schemas.microsoft.com/office/powerpoint/2010/main" val="1480143190"/>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026" name="Picture 2" descr="\\sashq\root\dept\PSD\GRAPHICS\Illustrations\Arrows\arrow_swoop_rt_2_noShado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946751">
            <a:off x="1498363" y="4660379"/>
            <a:ext cx="610677" cy="73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398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609067"/>
            <a:ext cx="8204538" cy="1243481"/>
          </a:xfrm>
          <a:prstGeom prst="rect">
            <a:avLst/>
          </a:prstGeom>
        </p:spPr>
      </p:pic>
      <p:sp>
        <p:nvSpPr>
          <p:cNvPr id="10"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First_Name $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0178" name="Rectangle 58"/>
          <p:cNvSpPr>
            <a:spLocks noGrp="1" noChangeArrowheads="1"/>
          </p:cNvSpPr>
          <p:nvPr>
            <p:ph type="title" sz="quarter"/>
          </p:nvPr>
        </p:nvSpPr>
        <p:spPr/>
        <p:txBody>
          <a:bodyPr/>
          <a:lstStyle/>
          <a:p>
            <a:pPr eaLnBrk="1" hangingPunct="1"/>
            <a:r>
              <a:rPr lang="en-US" dirty="0"/>
              <a:t>Execution</a:t>
            </a:r>
          </a:p>
        </p:txBody>
      </p:sp>
      <p:sp>
        <p:nvSpPr>
          <p:cNvPr id="310" name="Slide Number Placeholder 6"/>
          <p:cNvSpPr>
            <a:spLocks noGrp="1"/>
          </p:cNvSpPr>
          <p:nvPr>
            <p:ph type="sldNum" sz="quarter" idx="10"/>
          </p:nvPr>
        </p:nvSpPr>
        <p:spPr/>
        <p:txBody>
          <a:bodyPr/>
          <a:lstStyle/>
          <a:p>
            <a:pPr>
              <a:defRPr/>
            </a:pPr>
            <a:fld id="{9E3CE46F-9827-4992-884C-499EB4C99A03}" type="slidenum">
              <a:rPr lang="en-US"/>
              <a:pPr>
                <a:defRPr/>
              </a:pPr>
              <a:t>37</a:t>
            </a:fld>
            <a:endParaRPr lang="en-US" b="0" dirty="0">
              <a:latin typeface="Times New Roman" pitchFamily="18" charset="0"/>
            </a:endParaRPr>
          </a:p>
        </p:txBody>
      </p:sp>
      <p:graphicFrame>
        <p:nvGraphicFramePr>
          <p:cNvPr id="952671" name="Group 351"/>
          <p:cNvGraphicFramePr>
            <a:graphicFrameLocks noGrp="1"/>
          </p:cNvGraphicFramePr>
          <p:nvPr>
            <p:extLst>
              <p:ext uri="{D42A27DB-BD31-4B8C-83A1-F6EECF244321}">
                <p14:modId xmlns:p14="http://schemas.microsoft.com/office/powerpoint/2010/main" val="4259108082"/>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0311"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0312" name="Rectangle 312"/>
          <p:cNvSpPr>
            <a:spLocks noChangeArrowheads="1"/>
          </p:cNvSpPr>
          <p:nvPr>
            <p:custDataLst>
              <p:tags r:id="rId1"/>
            </p:custDataLst>
          </p:nvPr>
        </p:nvSpPr>
        <p:spPr bwMode="auto">
          <a:xfrm>
            <a:off x="6871434" y="2278258"/>
            <a:ext cx="1701066"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1" name="Rectangle 312"/>
          <p:cNvSpPr>
            <a:spLocks noChangeArrowheads="1"/>
          </p:cNvSpPr>
          <p:nvPr>
            <p:custDataLst>
              <p:tags r:id="rId2"/>
            </p:custDataLst>
          </p:nvPr>
        </p:nvSpPr>
        <p:spPr bwMode="auto">
          <a:xfrm>
            <a:off x="2971726" y="4403317"/>
            <a:ext cx="943591"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 name="Line Callout 2 2"/>
          <p:cNvSpPr/>
          <p:nvPr/>
        </p:nvSpPr>
        <p:spPr bwMode="auto">
          <a:xfrm>
            <a:off x="4478707" y="3291840"/>
            <a:ext cx="3566160" cy="795089"/>
          </a:xfrm>
          <a:prstGeom prst="borderCallout2">
            <a:avLst>
              <a:gd name="adj1" fmla="val 18750"/>
              <a:gd name="adj2" fmla="val 0"/>
              <a:gd name="adj3" fmla="val 18750"/>
              <a:gd name="adj4" fmla="val -8334"/>
              <a:gd name="adj5" fmla="val 142457"/>
              <a:gd name="adj6" fmla="val -18295"/>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spAutoFit/>
          </a:bodyPr>
          <a:lstStyle/>
          <a:p>
            <a:r>
              <a:rPr lang="en-US" sz="2000" b="1" dirty="0">
                <a:solidFill>
                  <a:srgbClr val="FFFFFF"/>
                </a:solidFill>
              </a:rPr>
              <a:t>SAS skips the delimiter and</a:t>
            </a:r>
            <a:br>
              <a:rPr lang="en-US" sz="2000" b="1" dirty="0">
                <a:solidFill>
                  <a:srgbClr val="FFFFFF"/>
                </a:solidFill>
              </a:rPr>
            </a:br>
            <a:r>
              <a:rPr lang="en-US" sz="2000" b="1" dirty="0">
                <a:solidFill>
                  <a:srgbClr val="FFFFFF"/>
                </a:solidFill>
              </a:rPr>
              <a:t>scans to the next delimiter.</a:t>
            </a:r>
          </a:p>
        </p:txBody>
      </p:sp>
      <p:graphicFrame>
        <p:nvGraphicFramePr>
          <p:cNvPr id="12" name="Group 343"/>
          <p:cNvGraphicFramePr>
            <a:graphicFrameLocks noGrp="1"/>
          </p:cNvGraphicFramePr>
          <p:nvPr>
            <p:extLst>
              <p:ext uri="{D42A27DB-BD31-4B8C-83A1-F6EECF244321}">
                <p14:modId xmlns:p14="http://schemas.microsoft.com/office/powerpoint/2010/main" val="3868548494"/>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cxnSp>
        <p:nvCxnSpPr>
          <p:cNvPr id="13" name="Straight Arrow Connector 12"/>
          <p:cNvCxnSpPr/>
          <p:nvPr/>
        </p:nvCxnSpPr>
        <p:spPr bwMode="auto">
          <a:xfrm>
            <a:off x="2960840" y="4849105"/>
            <a:ext cx="1001466" cy="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178237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609067"/>
            <a:ext cx="8204538" cy="1243481"/>
          </a:xfrm>
          <a:prstGeom prst="rect">
            <a:avLst/>
          </a:prstGeom>
        </p:spPr>
      </p:pic>
      <p:sp>
        <p:nvSpPr>
          <p:cNvPr id="10"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First_Name $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0178" name="Rectangle 58"/>
          <p:cNvSpPr>
            <a:spLocks noGrp="1" noChangeArrowheads="1"/>
          </p:cNvSpPr>
          <p:nvPr>
            <p:ph type="title" sz="quarter"/>
          </p:nvPr>
        </p:nvSpPr>
        <p:spPr/>
        <p:txBody>
          <a:bodyPr/>
          <a:lstStyle/>
          <a:p>
            <a:pPr eaLnBrk="1" hangingPunct="1"/>
            <a:r>
              <a:rPr lang="en-US" dirty="0"/>
              <a:t>Execution</a:t>
            </a:r>
          </a:p>
        </p:txBody>
      </p:sp>
      <p:sp>
        <p:nvSpPr>
          <p:cNvPr id="310" name="Slide Number Placeholder 6"/>
          <p:cNvSpPr>
            <a:spLocks noGrp="1"/>
          </p:cNvSpPr>
          <p:nvPr>
            <p:ph type="sldNum" sz="quarter" idx="10"/>
          </p:nvPr>
        </p:nvSpPr>
        <p:spPr/>
        <p:txBody>
          <a:bodyPr/>
          <a:lstStyle/>
          <a:p>
            <a:pPr>
              <a:defRPr/>
            </a:pPr>
            <a:fld id="{9E3CE46F-9827-4992-884C-499EB4C99A03}" type="slidenum">
              <a:rPr lang="en-US"/>
              <a:pPr>
                <a:defRPr/>
              </a:pPr>
              <a:t>38</a:t>
            </a:fld>
            <a:endParaRPr lang="en-US" b="0" dirty="0">
              <a:latin typeface="Times New Roman" pitchFamily="18" charset="0"/>
            </a:endParaRPr>
          </a:p>
        </p:txBody>
      </p:sp>
      <p:graphicFrame>
        <p:nvGraphicFramePr>
          <p:cNvPr id="952671" name="Group 351"/>
          <p:cNvGraphicFramePr>
            <a:graphicFrameLocks noGrp="1"/>
          </p:cNvGraphicFramePr>
          <p:nvPr>
            <p:extLst>
              <p:ext uri="{D42A27DB-BD31-4B8C-83A1-F6EECF244321}">
                <p14:modId xmlns:p14="http://schemas.microsoft.com/office/powerpoint/2010/main" val="1073732860"/>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0311"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0312" name="Rectangle 312"/>
          <p:cNvSpPr>
            <a:spLocks noChangeArrowheads="1"/>
          </p:cNvSpPr>
          <p:nvPr>
            <p:custDataLst>
              <p:tags r:id="rId1"/>
            </p:custDataLst>
          </p:nvPr>
        </p:nvSpPr>
        <p:spPr bwMode="auto">
          <a:xfrm>
            <a:off x="6871434" y="2278258"/>
            <a:ext cx="1701066"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1" name="Rectangle 312"/>
          <p:cNvSpPr>
            <a:spLocks noChangeArrowheads="1"/>
          </p:cNvSpPr>
          <p:nvPr>
            <p:custDataLst>
              <p:tags r:id="rId2"/>
            </p:custDataLst>
          </p:nvPr>
        </p:nvSpPr>
        <p:spPr bwMode="auto">
          <a:xfrm>
            <a:off x="2939068" y="4403317"/>
            <a:ext cx="943591"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aphicFrame>
        <p:nvGraphicFramePr>
          <p:cNvPr id="12" name="Group 343"/>
          <p:cNvGraphicFramePr>
            <a:graphicFrameLocks noGrp="1"/>
          </p:cNvGraphicFramePr>
          <p:nvPr>
            <p:extLst>
              <p:ext uri="{D42A27DB-BD31-4B8C-83A1-F6EECF244321}">
                <p14:modId xmlns:p14="http://schemas.microsoft.com/office/powerpoint/2010/main" val="3670609247"/>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Tom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5" name="Picture 2" descr="\\sashq\root\dept\PSD\GRAPHICS\Illustrations\Arrows\arrow_swoop_rt_2_noShado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946751">
            <a:off x="2552071" y="4660379"/>
            <a:ext cx="610677" cy="733822"/>
          </a:xfrm>
          <a:prstGeom prst="rect">
            <a:avLst/>
          </a:prstGeom>
          <a:noFill/>
          <a:extLst>
            <a:ext uri="{909E8E84-426E-40DD-AFC4-6F175D3DCCD1}">
              <a14:hiddenFill xmlns:a14="http://schemas.microsoft.com/office/drawing/2010/main">
                <a:solidFill>
                  <a:srgbClr val="FFFFFF"/>
                </a:solidFill>
              </a14:hiddenFill>
            </a:ext>
          </a:extLst>
        </p:spPr>
      </p:pic>
      <p:sp>
        <p:nvSpPr>
          <p:cNvPr id="16" name="Line Callout 2 15"/>
          <p:cNvSpPr/>
          <p:nvPr/>
        </p:nvSpPr>
        <p:spPr bwMode="auto">
          <a:xfrm>
            <a:off x="4478707" y="3291632"/>
            <a:ext cx="3711136" cy="795089"/>
          </a:xfrm>
          <a:prstGeom prst="borderCallout2">
            <a:avLst>
              <a:gd name="adj1" fmla="val 18750"/>
              <a:gd name="adj2" fmla="val 0"/>
              <a:gd name="adj3" fmla="val 18750"/>
              <a:gd name="adj4" fmla="val -8334"/>
              <a:gd name="adj5" fmla="val 129540"/>
              <a:gd name="adj6" fmla="val -19192"/>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The text value is copied to the PDV without conversion.</a:t>
            </a:r>
          </a:p>
        </p:txBody>
      </p:sp>
    </p:spTree>
    <p:extLst>
      <p:ext uri="{BB962C8B-B14F-4D97-AF65-F5344CB8AC3E}">
        <p14:creationId xmlns:p14="http://schemas.microsoft.com/office/powerpoint/2010/main" val="1036430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5" y="3609067"/>
            <a:ext cx="8204538" cy="1243481"/>
          </a:xfrm>
          <a:prstGeom prst="rect">
            <a:avLst/>
          </a:prstGeom>
        </p:spPr>
      </p:pic>
      <p:sp>
        <p:nvSpPr>
          <p:cNvPr id="13"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 </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First_Name $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1202" name="Rectangle 58"/>
          <p:cNvSpPr>
            <a:spLocks noGrp="1" noChangeArrowheads="1"/>
          </p:cNvSpPr>
          <p:nvPr>
            <p:ph type="title" sz="quarter"/>
          </p:nvPr>
        </p:nvSpPr>
        <p:spPr/>
        <p:txBody>
          <a:bodyPr/>
          <a:lstStyle/>
          <a:p>
            <a:pPr eaLnBrk="1" hangingPunct="1"/>
            <a:r>
              <a:rPr lang="en-US" dirty="0"/>
              <a:t>Execution</a:t>
            </a:r>
          </a:p>
        </p:txBody>
      </p:sp>
      <p:sp>
        <p:nvSpPr>
          <p:cNvPr id="313" name="Slide Number Placeholder 6"/>
          <p:cNvSpPr>
            <a:spLocks noGrp="1"/>
          </p:cNvSpPr>
          <p:nvPr>
            <p:ph type="sldNum" sz="quarter" idx="10"/>
          </p:nvPr>
        </p:nvSpPr>
        <p:spPr/>
        <p:txBody>
          <a:bodyPr/>
          <a:lstStyle/>
          <a:p>
            <a:pPr>
              <a:defRPr/>
            </a:pPr>
            <a:fld id="{30BCF3DC-25FF-4C08-B238-3324BBEA3EB6}" type="slidenum">
              <a:rPr lang="en-US"/>
              <a:pPr>
                <a:defRPr/>
              </a:pPr>
              <a:t>39</a:t>
            </a:fld>
            <a:endParaRPr lang="en-US" b="0" dirty="0">
              <a:latin typeface="Times New Roman" pitchFamily="18" charset="0"/>
            </a:endParaRPr>
          </a:p>
        </p:txBody>
      </p:sp>
      <p:graphicFrame>
        <p:nvGraphicFramePr>
          <p:cNvPr id="954719" name="Group 351"/>
          <p:cNvGraphicFramePr>
            <a:graphicFrameLocks noGrp="1"/>
          </p:cNvGraphicFramePr>
          <p:nvPr>
            <p:extLst>
              <p:ext uri="{D42A27DB-BD31-4B8C-83A1-F6EECF244321}">
                <p14:modId xmlns:p14="http://schemas.microsoft.com/office/powerpoint/2010/main" val="1679921538"/>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1335"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1336" name="Rectangle 310"/>
          <p:cNvSpPr>
            <a:spLocks noChangeArrowheads="1"/>
          </p:cNvSpPr>
          <p:nvPr>
            <p:custDataLst>
              <p:tags r:id="rId1"/>
            </p:custDataLst>
          </p:nvPr>
        </p:nvSpPr>
        <p:spPr bwMode="auto">
          <a:xfrm>
            <a:off x="4207115" y="2284320"/>
            <a:ext cx="4597400" cy="2587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1337" name="Rectangle 311"/>
          <p:cNvSpPr>
            <a:spLocks noChangeArrowheads="1"/>
          </p:cNvSpPr>
          <p:nvPr>
            <p:custDataLst>
              <p:tags r:id="rId2"/>
            </p:custDataLst>
          </p:nvPr>
        </p:nvSpPr>
        <p:spPr bwMode="auto">
          <a:xfrm>
            <a:off x="5121515" y="2543082"/>
            <a:ext cx="3073400" cy="2587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1338" name="Rectangle 312"/>
          <p:cNvSpPr>
            <a:spLocks noChangeArrowheads="1"/>
          </p:cNvSpPr>
          <p:nvPr>
            <p:custDataLst>
              <p:tags r:id="rId3"/>
            </p:custDataLst>
          </p:nvPr>
        </p:nvSpPr>
        <p:spPr bwMode="auto">
          <a:xfrm>
            <a:off x="5121515" y="2801845"/>
            <a:ext cx="2768600" cy="2587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1339" name="Rectangle 313"/>
          <p:cNvSpPr>
            <a:spLocks noChangeArrowheads="1"/>
          </p:cNvSpPr>
          <p:nvPr>
            <p:custDataLst>
              <p:tags r:id="rId4"/>
            </p:custDataLst>
          </p:nvPr>
        </p:nvSpPr>
        <p:spPr bwMode="auto">
          <a:xfrm>
            <a:off x="5121515" y="3060607"/>
            <a:ext cx="1549400" cy="2587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aphicFrame>
        <p:nvGraphicFramePr>
          <p:cNvPr id="14" name="Group 343"/>
          <p:cNvGraphicFramePr>
            <a:graphicFrameLocks noGrp="1"/>
          </p:cNvGraphicFramePr>
          <p:nvPr>
            <p:extLst>
              <p:ext uri="{D42A27DB-BD31-4B8C-83A1-F6EECF244321}">
                <p14:modId xmlns:p14="http://schemas.microsoft.com/office/powerpoint/2010/main" val="2446679824"/>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Tom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Zhou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108255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Ma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5" name="Line Callout 2 14"/>
          <p:cNvSpPr/>
          <p:nvPr/>
        </p:nvSpPr>
        <p:spPr bwMode="auto">
          <a:xfrm>
            <a:off x="4478707" y="3291840"/>
            <a:ext cx="4206240" cy="795089"/>
          </a:xfrm>
          <a:prstGeom prst="borderCallout2">
            <a:avLst>
              <a:gd name="adj1" fmla="val 56677"/>
              <a:gd name="adj2" fmla="val -462"/>
              <a:gd name="adj3" fmla="val 57310"/>
              <a:gd name="adj4" fmla="val -8848"/>
              <a:gd name="adj5" fmla="val 134164"/>
              <a:gd name="adj6" fmla="val -8747"/>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54864" bIns="88900" numCol="1" rtlCol="0" anchor="ctr" anchorCtr="0" compatLnSpc="1">
            <a:prstTxWarp prst="textNoShape">
              <a:avLst/>
            </a:prstTxWarp>
            <a:spAutoFit/>
          </a:bodyPr>
          <a:lstStyle/>
          <a:p>
            <a:r>
              <a:rPr lang="en-US" sz="2000" b="1" dirty="0">
                <a:solidFill>
                  <a:srgbClr val="FFFFFF"/>
                </a:solidFill>
              </a:rPr>
              <a:t>These actions continue for all</a:t>
            </a:r>
            <a:br>
              <a:rPr lang="en-US" sz="2000" b="1" dirty="0">
                <a:solidFill>
                  <a:srgbClr val="FFFFFF"/>
                </a:solidFill>
              </a:rPr>
            </a:br>
            <a:r>
              <a:rPr lang="en-US" sz="2000" b="1" dirty="0">
                <a:solidFill>
                  <a:srgbClr val="FFFFFF"/>
                </a:solidFill>
              </a:rPr>
              <a:t>variables in the INPUT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Business Scenario</a:t>
            </a:r>
          </a:p>
        </p:txBody>
      </p:sp>
      <p:sp>
        <p:nvSpPr>
          <p:cNvPr id="18435" name="Rectangle 3"/>
          <p:cNvSpPr>
            <a:spLocks noGrp="1" noChangeArrowheads="1"/>
          </p:cNvSpPr>
          <p:nvPr>
            <p:ph idx="1"/>
          </p:nvPr>
        </p:nvSpPr>
        <p:spPr>
          <a:xfrm>
            <a:off x="685800" y="1071563"/>
            <a:ext cx="7848600" cy="5500687"/>
          </a:xfrm>
        </p:spPr>
        <p:txBody>
          <a:bodyPr/>
          <a:lstStyle/>
          <a:p>
            <a:pPr>
              <a:defRPr/>
            </a:pPr>
            <a:r>
              <a:rPr lang="en-US" dirty="0"/>
              <a:t>Information about Orion Star sales employees from Australia and the United States is stored in a raw data file.</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r>
              <a:rPr lang="en-US" dirty="0"/>
              <a:t>Programmers need to be able to identify the layout and type of information in the raw data file.</a:t>
            </a:r>
          </a:p>
        </p:txBody>
      </p:sp>
      <p:sp>
        <p:nvSpPr>
          <p:cNvPr id="4" name="Slide Number Placeholder 3"/>
          <p:cNvSpPr>
            <a:spLocks noGrp="1"/>
          </p:cNvSpPr>
          <p:nvPr>
            <p:ph type="sldNum" sz="quarter" idx="10"/>
          </p:nvPr>
        </p:nvSpPr>
        <p:spPr/>
        <p:txBody>
          <a:bodyPr/>
          <a:lstStyle/>
          <a:p>
            <a:pPr>
              <a:defRPr/>
            </a:pPr>
            <a:fld id="{F97556D4-41AD-4AF2-8390-75FD41F2FE0C}" type="slidenum">
              <a:rPr lang="en-US"/>
              <a:pPr>
                <a:defRPr/>
              </a:pPr>
              <a:t>4</a:t>
            </a:fld>
            <a:endParaRPr lang="en-US" b="0" dirty="0">
              <a:latin typeface="Times New Roman" pitchFamily="18" charset="0"/>
            </a:endParaRPr>
          </a:p>
        </p:txBody>
      </p:sp>
      <p:pic>
        <p:nvPicPr>
          <p:cNvPr id="5" name="Picture 2" descr="L:\graphic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309" y="2033666"/>
            <a:ext cx="2825023" cy="29178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rawdata_nob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263" y="3109725"/>
            <a:ext cx="12811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0"/>
          <p:cNvSpPr txBox="1">
            <a:spLocks noChangeArrowheads="1"/>
          </p:cNvSpPr>
          <p:nvPr/>
        </p:nvSpPr>
        <p:spPr bwMode="auto">
          <a:xfrm>
            <a:off x="5659412" y="2616012"/>
            <a:ext cx="1960473"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nchor="ctr">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kern="0" dirty="0">
                <a:solidFill>
                  <a:srgbClr val="000000"/>
                </a:solidFill>
                <a:latin typeface="Arial"/>
              </a:rPr>
              <a:t>Raw data file</a:t>
            </a:r>
          </a:p>
        </p:txBody>
      </p:sp>
      <p:grpSp>
        <p:nvGrpSpPr>
          <p:cNvPr id="18" name="Group 17"/>
          <p:cNvGrpSpPr/>
          <p:nvPr/>
        </p:nvGrpSpPr>
        <p:grpSpPr>
          <a:xfrm>
            <a:off x="609600" y="2190706"/>
            <a:ext cx="2982788" cy="2556965"/>
            <a:chOff x="762000" y="2332038"/>
            <a:chExt cx="4242017" cy="3794125"/>
          </a:xfrm>
        </p:grpSpPr>
        <p:pic>
          <p:nvPicPr>
            <p:cNvPr id="19" name="Picture 6" descr="person_management copy"/>
            <p:cNvPicPr>
              <a:picLocks noChangeAspect="1" noChangeArrowheads="1"/>
            </p:cNvPicPr>
            <p:nvPr/>
          </p:nvPicPr>
          <p:blipFill>
            <a:blip r:embed="rId5">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436688" y="3406775"/>
              <a:ext cx="20574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 descr="usa.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2131" y="4575176"/>
              <a:ext cx="2401886"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2" descr="australia.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6836" y="4672012"/>
              <a:ext cx="1622425" cy="145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1" descr="H:\Library_ec\graphics\orionstar_logo_green.pn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2332038"/>
              <a:ext cx="315436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 name="Picture 6" descr="arrow_right_sw"/>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8484" y="3518506"/>
            <a:ext cx="776287"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072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5" y="3609067"/>
            <a:ext cx="8204538" cy="1243481"/>
          </a:xfrm>
          <a:prstGeom prst="rect">
            <a:avLst/>
          </a:prstGeom>
        </p:spPr>
      </p:pic>
      <p:sp>
        <p:nvSpPr>
          <p:cNvPr id="11"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 </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First_Name $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2226" name="Rectangle 58"/>
          <p:cNvSpPr>
            <a:spLocks noGrp="1" noChangeArrowheads="1"/>
          </p:cNvSpPr>
          <p:nvPr>
            <p:ph type="title" sz="quarter"/>
          </p:nvPr>
        </p:nvSpPr>
        <p:spPr/>
        <p:txBody>
          <a:bodyPr/>
          <a:lstStyle/>
          <a:p>
            <a:pPr eaLnBrk="1" hangingPunct="1"/>
            <a:r>
              <a:rPr lang="en-US" dirty="0"/>
              <a:t>Execution</a:t>
            </a:r>
          </a:p>
        </p:txBody>
      </p:sp>
      <p:sp>
        <p:nvSpPr>
          <p:cNvPr id="311" name="Slide Number Placeholder 6"/>
          <p:cNvSpPr>
            <a:spLocks noGrp="1"/>
          </p:cNvSpPr>
          <p:nvPr>
            <p:ph type="sldNum" sz="quarter" idx="10"/>
          </p:nvPr>
        </p:nvSpPr>
        <p:spPr/>
        <p:txBody>
          <a:bodyPr/>
          <a:lstStyle/>
          <a:p>
            <a:pPr>
              <a:defRPr/>
            </a:pPr>
            <a:fld id="{5577B54F-35AE-4131-A491-A8940EEC13AB}" type="slidenum">
              <a:rPr lang="en-US"/>
              <a:pPr>
                <a:defRPr/>
              </a:pPr>
              <a:t>40</a:t>
            </a:fld>
            <a:endParaRPr lang="en-US" b="0" dirty="0">
              <a:latin typeface="Times New Roman" pitchFamily="18" charset="0"/>
            </a:endParaRPr>
          </a:p>
        </p:txBody>
      </p:sp>
      <p:graphicFrame>
        <p:nvGraphicFramePr>
          <p:cNvPr id="955744" name="Group 352"/>
          <p:cNvGraphicFramePr>
            <a:graphicFrameLocks noGrp="1"/>
          </p:cNvGraphicFramePr>
          <p:nvPr>
            <p:extLst>
              <p:ext uri="{D42A27DB-BD31-4B8C-83A1-F6EECF244321}">
                <p14:modId xmlns:p14="http://schemas.microsoft.com/office/powerpoint/2010/main" val="2581167318"/>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2359"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2360" name="Rectangle 313"/>
          <p:cNvSpPr>
            <a:spLocks noChangeArrowheads="1"/>
          </p:cNvSpPr>
          <p:nvPr>
            <p:custDataLst>
              <p:tags r:id="rId1"/>
            </p:custDataLst>
          </p:nvPr>
        </p:nvSpPr>
        <p:spPr bwMode="auto">
          <a:xfrm>
            <a:off x="3875345" y="3284538"/>
            <a:ext cx="6350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pSp>
        <p:nvGrpSpPr>
          <p:cNvPr id="4" name="Group 3"/>
          <p:cNvGrpSpPr/>
          <p:nvPr/>
        </p:nvGrpSpPr>
        <p:grpSpPr>
          <a:xfrm>
            <a:off x="4510345" y="3232244"/>
            <a:ext cx="3628522" cy="879673"/>
            <a:chOff x="2213478" y="2989163"/>
            <a:chExt cx="3628522" cy="879673"/>
          </a:xfrm>
        </p:grpSpPr>
        <p:sp>
          <p:nvSpPr>
            <p:cNvPr id="2" name="Rounded Rectangle 1"/>
            <p:cNvSpPr/>
            <p:nvPr/>
          </p:nvSpPr>
          <p:spPr bwMode="auto">
            <a:xfrm>
              <a:off x="3302000" y="2989163"/>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Implicit OUTPUT;</a:t>
              </a:r>
            </a:p>
            <a:p>
              <a:pPr algn="ctr"/>
              <a:r>
                <a:rPr lang="en-US" sz="2000" b="1" dirty="0">
                  <a:solidFill>
                    <a:srgbClr val="FFFFFF"/>
                  </a:solidFill>
                </a:rPr>
                <a:t>Implicit RETURN;</a:t>
              </a:r>
            </a:p>
          </p:txBody>
        </p:sp>
        <p:cxnSp>
          <p:nvCxnSpPr>
            <p:cNvPr id="3" name="Straight Arrow Connector 2"/>
            <p:cNvCxnSpPr/>
            <p:nvPr/>
          </p:nvCxnSpPr>
          <p:spPr bwMode="auto">
            <a:xfrm flipH="1" flipV="1">
              <a:off x="2213478" y="2989163"/>
              <a:ext cx="1088522" cy="215900"/>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graphicFrame>
        <p:nvGraphicFramePr>
          <p:cNvPr id="13" name="Group 343"/>
          <p:cNvGraphicFramePr>
            <a:graphicFrameLocks noGrp="1"/>
          </p:cNvGraphicFramePr>
          <p:nvPr>
            <p:extLst>
              <p:ext uri="{D42A27DB-BD31-4B8C-83A1-F6EECF244321}">
                <p14:modId xmlns:p14="http://schemas.microsoft.com/office/powerpoint/2010/main" val="3842800482"/>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Tom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Zhou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108255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Ma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a:t>Execution</a:t>
            </a:r>
          </a:p>
        </p:txBody>
      </p:sp>
      <p:sp>
        <p:nvSpPr>
          <p:cNvPr id="53251" name="Rectangle 3"/>
          <p:cNvSpPr>
            <a:spLocks noGrp="1" noChangeArrowheads="1"/>
          </p:cNvSpPr>
          <p:nvPr>
            <p:ph idx="1"/>
          </p:nvPr>
        </p:nvSpPr>
        <p:spPr>
          <a:xfrm>
            <a:off x="685800" y="1071563"/>
            <a:ext cx="8207375" cy="4267200"/>
          </a:xfrm>
        </p:spPr>
        <p:txBody>
          <a:bodyPr/>
          <a:lstStyle/>
          <a:p>
            <a:pPr marL="0" indent="0" eaLnBrk="1" hangingPunct="1"/>
            <a:r>
              <a:rPr lang="en-US" dirty="0"/>
              <a:t>Here is the output data set after the first iteration of the DATA step.</a:t>
            </a:r>
          </a:p>
        </p:txBody>
      </p:sp>
      <p:sp>
        <p:nvSpPr>
          <p:cNvPr id="61" name="Slide Number Placeholder 3"/>
          <p:cNvSpPr>
            <a:spLocks noGrp="1"/>
          </p:cNvSpPr>
          <p:nvPr>
            <p:ph type="sldNum" sz="quarter" idx="10"/>
          </p:nvPr>
        </p:nvSpPr>
        <p:spPr/>
        <p:txBody>
          <a:bodyPr/>
          <a:lstStyle/>
          <a:p>
            <a:pPr>
              <a:defRPr/>
            </a:pPr>
            <a:fld id="{A4F0D463-3040-40ED-AC91-91FFF37D35A8}" type="slidenum">
              <a:rPr lang="en-US"/>
              <a:pPr>
                <a:defRPr/>
              </a:pPr>
              <a:t>41</a:t>
            </a:fld>
            <a:endParaRPr lang="en-US" b="0" dirty="0">
              <a:latin typeface="Times New Roman" pitchFamily="18" charset="0"/>
            </a:endParaRPr>
          </a:p>
        </p:txBody>
      </p:sp>
      <p:sp>
        <p:nvSpPr>
          <p:cNvPr id="53253"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graphicFrame>
        <p:nvGraphicFramePr>
          <p:cNvPr id="7" name="Group 343"/>
          <p:cNvGraphicFramePr>
            <a:graphicFrameLocks noGrp="1"/>
          </p:cNvGraphicFramePr>
          <p:nvPr>
            <p:extLst>
              <p:ext uri="{D42A27DB-BD31-4B8C-83A1-F6EECF244321}">
                <p14:modId xmlns:p14="http://schemas.microsoft.com/office/powerpoint/2010/main" val="3161314814"/>
              </p:ext>
            </p:extLst>
          </p:nvPr>
        </p:nvGraphicFramePr>
        <p:xfrm>
          <a:off x="290513" y="1905825"/>
          <a:ext cx="8570706" cy="1585575"/>
        </p:xfrm>
        <a:graphic>
          <a:graphicData uri="http://schemas.openxmlformats.org/drawingml/2006/table">
            <a:tbl>
              <a:tblPr/>
              <a:tblGrid>
                <a:gridCol w="1504888">
                  <a:extLst>
                    <a:ext uri="{9D8B030D-6E8A-4147-A177-3AD203B41FA5}">
                      <a16:colId xmlns:a16="http://schemas.microsoft.com/office/drawing/2014/main" val="20000"/>
                    </a:ext>
                  </a:extLst>
                </a:gridCol>
                <a:gridCol w="1151906">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056904">
                  <a:extLst>
                    <a:ext uri="{9D8B030D-6E8A-4147-A177-3AD203B41FA5}">
                      <a16:colId xmlns:a16="http://schemas.microsoft.com/office/drawing/2014/main" val="20004"/>
                    </a:ext>
                  </a:extLst>
                </a:gridCol>
                <a:gridCol w="1508166">
                  <a:extLst>
                    <a:ext uri="{9D8B030D-6E8A-4147-A177-3AD203B41FA5}">
                      <a16:colId xmlns:a16="http://schemas.microsoft.com/office/drawing/2014/main" val="20005"/>
                    </a:ext>
                  </a:extLst>
                </a:gridCol>
                <a:gridCol w="1163782">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mn-lt"/>
                        </a:rPr>
                        <a:t>work.subset</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210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Tom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Zhou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108255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Ma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5" y="3609067"/>
            <a:ext cx="8204538" cy="1243481"/>
          </a:xfrm>
          <a:prstGeom prst="rect">
            <a:avLst/>
          </a:prstGeom>
        </p:spPr>
      </p:pic>
      <p:sp>
        <p:nvSpPr>
          <p:cNvPr id="11"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 </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a:t>
            </a:r>
            <a:r>
              <a:rPr lang="en-US" sz="2000" b="1" dirty="0" err="1">
                <a:latin typeface="Courier New" pitchFamily="49" charset="0"/>
              </a:rPr>
              <a:t>First_Name</a:t>
            </a:r>
            <a:r>
              <a:rPr lang="en-US" sz="2000" b="1" dirty="0">
                <a:latin typeface="Courier New" pitchFamily="49" charset="0"/>
              </a:rPr>
              <a:t>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2226" name="Rectangle 58"/>
          <p:cNvSpPr>
            <a:spLocks noGrp="1" noChangeArrowheads="1"/>
          </p:cNvSpPr>
          <p:nvPr>
            <p:ph type="title" sz="quarter"/>
          </p:nvPr>
        </p:nvSpPr>
        <p:spPr/>
        <p:txBody>
          <a:bodyPr/>
          <a:lstStyle/>
          <a:p>
            <a:pPr eaLnBrk="1" hangingPunct="1"/>
            <a:r>
              <a:rPr lang="en-US" dirty="0"/>
              <a:t>Execution</a:t>
            </a:r>
          </a:p>
        </p:txBody>
      </p:sp>
      <p:sp>
        <p:nvSpPr>
          <p:cNvPr id="311" name="Slide Number Placeholder 6"/>
          <p:cNvSpPr>
            <a:spLocks noGrp="1"/>
          </p:cNvSpPr>
          <p:nvPr>
            <p:ph type="sldNum" sz="quarter" idx="10"/>
          </p:nvPr>
        </p:nvSpPr>
        <p:spPr/>
        <p:txBody>
          <a:bodyPr/>
          <a:lstStyle/>
          <a:p>
            <a:pPr>
              <a:defRPr/>
            </a:pPr>
            <a:fld id="{5577B54F-35AE-4131-A491-A8940EEC13AB}" type="slidenum">
              <a:rPr lang="en-US"/>
              <a:pPr>
                <a:defRPr/>
              </a:pPr>
              <a:t>42</a:t>
            </a:fld>
            <a:endParaRPr lang="en-US" b="0" dirty="0">
              <a:latin typeface="Times New Roman" pitchFamily="18" charset="0"/>
            </a:endParaRPr>
          </a:p>
        </p:txBody>
      </p:sp>
      <p:graphicFrame>
        <p:nvGraphicFramePr>
          <p:cNvPr id="955744" name="Group 352"/>
          <p:cNvGraphicFramePr>
            <a:graphicFrameLocks noGrp="1"/>
          </p:cNvGraphicFramePr>
          <p:nvPr>
            <p:extLst>
              <p:ext uri="{D42A27DB-BD31-4B8C-83A1-F6EECF244321}">
                <p14:modId xmlns:p14="http://schemas.microsoft.com/office/powerpoint/2010/main" val="2080771654"/>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2359"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grpSp>
        <p:nvGrpSpPr>
          <p:cNvPr id="4" name="Group 3"/>
          <p:cNvGrpSpPr/>
          <p:nvPr/>
        </p:nvGrpSpPr>
        <p:grpSpPr>
          <a:xfrm>
            <a:off x="4510345" y="3232244"/>
            <a:ext cx="3628522" cy="879673"/>
            <a:chOff x="2213478" y="2989163"/>
            <a:chExt cx="3628522" cy="879673"/>
          </a:xfrm>
        </p:grpSpPr>
        <p:sp>
          <p:nvSpPr>
            <p:cNvPr id="2" name="Rounded Rectangle 1"/>
            <p:cNvSpPr/>
            <p:nvPr/>
          </p:nvSpPr>
          <p:spPr bwMode="auto">
            <a:xfrm>
              <a:off x="3302000" y="2989163"/>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Implicit OUTPUT;</a:t>
              </a:r>
            </a:p>
            <a:p>
              <a:pPr algn="ctr"/>
              <a:r>
                <a:rPr lang="en-US" sz="2000" b="1" dirty="0">
                  <a:solidFill>
                    <a:srgbClr val="FFFFFF"/>
                  </a:solidFill>
                </a:rPr>
                <a:t>Implicit RETURN;</a:t>
              </a:r>
            </a:p>
          </p:txBody>
        </p:sp>
        <p:cxnSp>
          <p:nvCxnSpPr>
            <p:cNvPr id="3" name="Straight Arrow Connector 2"/>
            <p:cNvCxnSpPr/>
            <p:nvPr/>
          </p:nvCxnSpPr>
          <p:spPr bwMode="auto">
            <a:xfrm flipH="1" flipV="1">
              <a:off x="2213478" y="2989163"/>
              <a:ext cx="1088522" cy="215900"/>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graphicFrame>
        <p:nvGraphicFramePr>
          <p:cNvPr id="13" name="Group 343"/>
          <p:cNvGraphicFramePr>
            <a:graphicFrameLocks noGrp="1"/>
          </p:cNvGraphicFramePr>
          <p:nvPr>
            <p:extLst>
              <p:ext uri="{D42A27DB-BD31-4B8C-83A1-F6EECF244321}">
                <p14:modId xmlns:p14="http://schemas.microsoft.com/office/powerpoint/2010/main" val="2809814582"/>
              </p:ext>
            </p:extLst>
          </p:nvPr>
        </p:nvGraphicFramePr>
        <p:xfrm>
          <a:off x="347663" y="4933950"/>
          <a:ext cx="8570706"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116280">
                  <a:extLst>
                    <a:ext uri="{9D8B030D-6E8A-4147-A177-3AD203B41FA5}">
                      <a16:colId xmlns:a16="http://schemas.microsoft.com/office/drawing/2014/main" val="20004"/>
                    </a:ext>
                  </a:extLst>
                </a:gridCol>
                <a:gridCol w="1330037">
                  <a:extLst>
                    <a:ext uri="{9D8B030D-6E8A-4147-A177-3AD203B41FA5}">
                      <a16:colId xmlns:a16="http://schemas.microsoft.com/office/drawing/2014/main" val="20005"/>
                    </a:ext>
                  </a:extLst>
                </a:gridCol>
                <a:gridCol w="1282535">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Tom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Zhou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108255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Ma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026" name="Picture 2" descr="\\sashq\root\dept\PSD\GRAPHICS\Illustrations\Arrows\arrow_swoop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4715198">
            <a:off x="2868340" y="1800778"/>
            <a:ext cx="1727514" cy="126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07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Group 343"/>
          <p:cNvGraphicFramePr>
            <a:graphicFrameLocks noGrp="1"/>
          </p:cNvGraphicFramePr>
          <p:nvPr>
            <p:extLst>
              <p:ext uri="{D42A27DB-BD31-4B8C-83A1-F6EECF244321}">
                <p14:modId xmlns:p14="http://schemas.microsoft.com/office/powerpoint/2010/main" val="134913095"/>
              </p:ext>
            </p:extLst>
          </p:nvPr>
        </p:nvGraphicFramePr>
        <p:xfrm>
          <a:off x="347663" y="4933950"/>
          <a:ext cx="8435975"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021278">
                  <a:extLst>
                    <a:ext uri="{9D8B030D-6E8A-4147-A177-3AD203B41FA5}">
                      <a16:colId xmlns:a16="http://schemas.microsoft.com/office/drawing/2014/main" val="20004"/>
                    </a:ext>
                  </a:extLst>
                </a:gridCol>
                <a:gridCol w="1282535">
                  <a:extLst>
                    <a:ext uri="{9D8B030D-6E8A-4147-A177-3AD203B41FA5}">
                      <a16:colId xmlns:a16="http://schemas.microsoft.com/office/drawing/2014/main" val="20005"/>
                    </a:ext>
                  </a:extLst>
                </a:gridCol>
                <a:gridCol w="1290308">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1"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 </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a:t>
            </a:r>
            <a:r>
              <a:rPr lang="en-US" sz="2000" b="1" dirty="0" err="1">
                <a:latin typeface="Courier New" pitchFamily="49" charset="0"/>
              </a:rPr>
              <a:t>First_Name</a:t>
            </a:r>
            <a:r>
              <a:rPr lang="en-US" sz="2000" b="1" dirty="0">
                <a:latin typeface="Courier New" pitchFamily="49" charset="0"/>
              </a:rPr>
              <a:t>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4274" name="Rectangle 58"/>
          <p:cNvSpPr>
            <a:spLocks noGrp="1" noChangeArrowheads="1"/>
          </p:cNvSpPr>
          <p:nvPr>
            <p:ph type="title" sz="quarter"/>
          </p:nvPr>
        </p:nvSpPr>
        <p:spPr/>
        <p:txBody>
          <a:bodyPr/>
          <a:lstStyle/>
          <a:p>
            <a:pPr eaLnBrk="1" hangingPunct="1"/>
            <a:r>
              <a:rPr lang="en-US" dirty="0"/>
              <a:t>Execution</a:t>
            </a:r>
          </a:p>
        </p:txBody>
      </p:sp>
      <p:sp>
        <p:nvSpPr>
          <p:cNvPr id="311" name="Slide Number Placeholder 6"/>
          <p:cNvSpPr>
            <a:spLocks noGrp="1"/>
          </p:cNvSpPr>
          <p:nvPr>
            <p:ph type="sldNum" sz="quarter" idx="10"/>
          </p:nvPr>
        </p:nvSpPr>
        <p:spPr/>
        <p:txBody>
          <a:bodyPr/>
          <a:lstStyle/>
          <a:p>
            <a:pPr>
              <a:defRPr/>
            </a:pPr>
            <a:fld id="{EDF63088-6B56-4656-B8C6-B42AB87DDB68}" type="slidenum">
              <a:rPr lang="en-US"/>
              <a:pPr>
                <a:defRPr/>
              </a:pPr>
              <a:t>43</a:t>
            </a:fld>
            <a:endParaRPr lang="en-US" b="0" dirty="0">
              <a:latin typeface="Times New Roman" pitchFamily="18" charset="0"/>
            </a:endParaRPr>
          </a:p>
        </p:txBody>
      </p:sp>
      <p:graphicFrame>
        <p:nvGraphicFramePr>
          <p:cNvPr id="957790" name="Group 350"/>
          <p:cNvGraphicFramePr>
            <a:graphicFrameLocks noGrp="1"/>
          </p:cNvGraphicFramePr>
          <p:nvPr>
            <p:extLst>
              <p:ext uri="{D42A27DB-BD31-4B8C-83A1-F6EECF244321}">
                <p14:modId xmlns:p14="http://schemas.microsoft.com/office/powerpoint/2010/main" val="2711948637"/>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4407"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4408" name="Rectangle 311"/>
          <p:cNvSpPr>
            <a:spLocks noChangeArrowheads="1"/>
          </p:cNvSpPr>
          <p:nvPr>
            <p:custDataLst>
              <p:tags r:id="rId1"/>
            </p:custDataLst>
          </p:nvPr>
        </p:nvSpPr>
        <p:spPr bwMode="auto">
          <a:xfrm>
            <a:off x="3926698" y="1503363"/>
            <a:ext cx="258383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 name="TextBox 2"/>
          <p:cNvSpPr txBox="1"/>
          <p:nvPr>
            <p:custDataLst>
              <p:tags r:id="rId2"/>
            </p:custDataLst>
          </p:nvPr>
        </p:nvSpPr>
        <p:spPr>
          <a:xfrm>
            <a:off x="6735339" y="1202770"/>
            <a:ext cx="2067348" cy="442674"/>
          </a:xfrm>
          <a:prstGeom prst="roundRect">
            <a:avLst/>
          </a:prstGeom>
          <a:solidFill>
            <a:srgbClr val="0053C3"/>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spAutoFit/>
          </a:bodyPr>
          <a:lstStyle/>
          <a:p>
            <a:pPr algn="ctr"/>
            <a:r>
              <a:rPr lang="en-US" sz="2000" dirty="0">
                <a:solidFill>
                  <a:srgbClr val="FFFFFF"/>
                </a:solidFill>
              </a:rPr>
              <a:t>Reinitialize PDV</a:t>
            </a:r>
          </a:p>
        </p:txBody>
      </p:sp>
      <p:sp>
        <p:nvSpPr>
          <p:cNvPr id="4" name="Line Callout 2 3"/>
          <p:cNvSpPr/>
          <p:nvPr/>
        </p:nvSpPr>
        <p:spPr bwMode="auto">
          <a:xfrm>
            <a:off x="3487918" y="4740765"/>
            <a:ext cx="5029200" cy="487313"/>
          </a:xfrm>
          <a:prstGeom prst="borderCallout2">
            <a:avLst>
              <a:gd name="adj1" fmla="val 18750"/>
              <a:gd name="adj2" fmla="val 0"/>
              <a:gd name="adj3" fmla="val 18750"/>
              <a:gd name="adj4" fmla="val -8334"/>
              <a:gd name="adj5" fmla="val 99938"/>
              <a:gd name="adj6" fmla="val -8858"/>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0" bIns="88900" numCol="1" rtlCol="0" anchor="ctr" anchorCtr="0" compatLnSpc="1">
            <a:prstTxWarp prst="textNoShape">
              <a:avLst/>
            </a:prstTxWarp>
            <a:spAutoFit/>
          </a:bodyPr>
          <a:lstStyle/>
          <a:p>
            <a:r>
              <a:rPr lang="en-US" sz="2000" b="1" dirty="0">
                <a:solidFill>
                  <a:srgbClr val="FFFFFF"/>
                </a:solidFill>
              </a:rPr>
              <a:t>All variables in the PDV are reinitialized.</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606559"/>
            <a:ext cx="8204538" cy="124348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 </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a:t>
            </a:r>
            <a:r>
              <a:rPr lang="en-US" sz="2000" b="1" dirty="0" err="1">
                <a:latin typeface="Courier New" pitchFamily="49" charset="0"/>
              </a:rPr>
              <a:t>First_Name</a:t>
            </a:r>
            <a:r>
              <a:rPr lang="en-US" sz="2000" b="1" dirty="0">
                <a:latin typeface="Courier New" pitchFamily="49" charset="0"/>
              </a:rPr>
              <a:t> $</a:t>
            </a:r>
          </a:p>
          <a:p>
            <a:pPr>
              <a:lnSpc>
                <a:spcPct val="85000"/>
              </a:lnSpc>
            </a:pPr>
            <a:r>
              <a:rPr lang="en-US" sz="2000" b="1" dirty="0">
                <a:latin typeface="Courier New" pitchFamily="49" charset="0"/>
              </a:rPr>
              <a:t>        Last_Name $ Gender $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5298" name="Rectangle 58"/>
          <p:cNvSpPr>
            <a:spLocks noGrp="1" noChangeArrowheads="1"/>
          </p:cNvSpPr>
          <p:nvPr>
            <p:ph type="title" sz="quarter"/>
          </p:nvPr>
        </p:nvSpPr>
        <p:spPr/>
        <p:txBody>
          <a:bodyPr/>
          <a:lstStyle/>
          <a:p>
            <a:pPr eaLnBrk="1" hangingPunct="1"/>
            <a:r>
              <a:rPr lang="en-US" dirty="0"/>
              <a:t>Execution</a:t>
            </a:r>
          </a:p>
        </p:txBody>
      </p:sp>
      <p:sp>
        <p:nvSpPr>
          <p:cNvPr id="310" name="Slide Number Placeholder 6"/>
          <p:cNvSpPr>
            <a:spLocks noGrp="1"/>
          </p:cNvSpPr>
          <p:nvPr>
            <p:ph type="sldNum" sz="quarter" idx="10"/>
          </p:nvPr>
        </p:nvSpPr>
        <p:spPr/>
        <p:txBody>
          <a:bodyPr/>
          <a:lstStyle/>
          <a:p>
            <a:pPr>
              <a:defRPr/>
            </a:pPr>
            <a:fld id="{D2A46DED-3F49-458B-A2DD-6F47C78C78A1}" type="slidenum">
              <a:rPr lang="en-US"/>
              <a:pPr>
                <a:defRPr/>
              </a:pPr>
              <a:t>44</a:t>
            </a:fld>
            <a:endParaRPr lang="en-US" b="0" dirty="0">
              <a:latin typeface="Times New Roman" pitchFamily="18" charset="0"/>
            </a:endParaRPr>
          </a:p>
        </p:txBody>
      </p:sp>
      <p:graphicFrame>
        <p:nvGraphicFramePr>
          <p:cNvPr id="958810" name="Group 346"/>
          <p:cNvGraphicFramePr>
            <a:graphicFrameLocks noGrp="1"/>
          </p:cNvGraphicFramePr>
          <p:nvPr>
            <p:extLst>
              <p:ext uri="{D42A27DB-BD31-4B8C-83A1-F6EECF244321}">
                <p14:modId xmlns:p14="http://schemas.microsoft.com/office/powerpoint/2010/main" val="1549034408"/>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5431"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5432" name="Rectangle 311"/>
          <p:cNvSpPr>
            <a:spLocks noChangeArrowheads="1"/>
          </p:cNvSpPr>
          <p:nvPr>
            <p:custDataLst>
              <p:tags r:id="rId1"/>
            </p:custDataLst>
          </p:nvPr>
        </p:nvSpPr>
        <p:spPr bwMode="auto">
          <a:xfrm>
            <a:off x="4178333" y="1762125"/>
            <a:ext cx="3742918"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Rectangle 1"/>
          <p:cNvSpPr/>
          <p:nvPr>
            <p:custDataLst>
              <p:tags r:id="rId2"/>
            </p:custDataLst>
          </p:nvPr>
        </p:nvSpPr>
        <p:spPr bwMode="auto">
          <a:xfrm>
            <a:off x="5269497" y="2027873"/>
            <a:ext cx="12192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11" name="Group 343"/>
          <p:cNvGraphicFramePr>
            <a:graphicFrameLocks noGrp="1"/>
          </p:cNvGraphicFramePr>
          <p:nvPr>
            <p:extLst>
              <p:ext uri="{D42A27DB-BD31-4B8C-83A1-F6EECF244321}">
                <p14:modId xmlns:p14="http://schemas.microsoft.com/office/powerpoint/2010/main" val="2532127595"/>
              </p:ext>
            </p:extLst>
          </p:nvPr>
        </p:nvGraphicFramePr>
        <p:xfrm>
          <a:off x="347663" y="4933950"/>
          <a:ext cx="8435975"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021278">
                  <a:extLst>
                    <a:ext uri="{9D8B030D-6E8A-4147-A177-3AD203B41FA5}">
                      <a16:colId xmlns:a16="http://schemas.microsoft.com/office/drawing/2014/main" val="20004"/>
                    </a:ext>
                  </a:extLst>
                </a:gridCol>
                <a:gridCol w="1282535">
                  <a:extLst>
                    <a:ext uri="{9D8B030D-6E8A-4147-A177-3AD203B41FA5}">
                      <a16:colId xmlns:a16="http://schemas.microsoft.com/office/drawing/2014/main" val="20005"/>
                    </a:ext>
                  </a:extLst>
                </a:gridCol>
                <a:gridCol w="1290308">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606559"/>
            <a:ext cx="8204538" cy="124348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a:t>
            </a:r>
            <a:r>
              <a:rPr lang="en-US" sz="2000" b="1" dirty="0" err="1">
                <a:latin typeface="Courier New" pitchFamily="49" charset="0"/>
              </a:rPr>
              <a:t>First_Name</a:t>
            </a:r>
            <a:r>
              <a:rPr lang="en-US" sz="2000" b="1" dirty="0">
                <a:latin typeface="Courier New" pitchFamily="49" charset="0"/>
              </a:rPr>
              <a:t> $</a:t>
            </a:r>
          </a:p>
          <a:p>
            <a:pPr>
              <a:lnSpc>
                <a:spcPct val="85000"/>
              </a:lnSpc>
            </a:pPr>
            <a:r>
              <a:rPr lang="en-US" sz="2000" b="1" dirty="0">
                <a:latin typeface="Courier New" pitchFamily="49" charset="0"/>
              </a:rPr>
              <a:t>        Last_Name $ Gender $</a:t>
            </a:r>
          </a:p>
          <a:p>
            <a:pPr>
              <a:lnSpc>
                <a:spcPct val="85000"/>
              </a:lnSpc>
            </a:pPr>
            <a:r>
              <a:rPr lang="en-US" sz="2000" b="1" dirty="0">
                <a:latin typeface="Courier New" pitchFamily="49" charset="0"/>
              </a:rPr>
              <a:t>        Salary Job_Title $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6322" name="Rectangle 58"/>
          <p:cNvSpPr>
            <a:spLocks noGrp="1" noChangeArrowheads="1"/>
          </p:cNvSpPr>
          <p:nvPr>
            <p:ph type="title" sz="quarter"/>
          </p:nvPr>
        </p:nvSpPr>
        <p:spPr/>
        <p:txBody>
          <a:bodyPr/>
          <a:lstStyle/>
          <a:p>
            <a:pPr eaLnBrk="1" hangingPunct="1"/>
            <a:r>
              <a:rPr lang="en-US" dirty="0"/>
              <a:t>Execution</a:t>
            </a:r>
          </a:p>
        </p:txBody>
      </p:sp>
      <p:sp>
        <p:nvSpPr>
          <p:cNvPr id="310" name="Slide Number Placeholder 6"/>
          <p:cNvSpPr>
            <a:spLocks noGrp="1"/>
          </p:cNvSpPr>
          <p:nvPr>
            <p:ph type="sldNum" sz="quarter" idx="10"/>
          </p:nvPr>
        </p:nvSpPr>
        <p:spPr/>
        <p:txBody>
          <a:bodyPr/>
          <a:lstStyle/>
          <a:p>
            <a:pPr>
              <a:defRPr/>
            </a:pPr>
            <a:fld id="{9D4366DD-C8EA-4EA3-ABDC-A752EA85B5B9}" type="slidenum">
              <a:rPr lang="en-US"/>
              <a:pPr>
                <a:defRPr/>
              </a:pPr>
              <a:t>45</a:t>
            </a:fld>
            <a:endParaRPr lang="en-US" b="0" dirty="0">
              <a:latin typeface="Times New Roman" pitchFamily="18" charset="0"/>
            </a:endParaRPr>
          </a:p>
        </p:txBody>
      </p:sp>
      <p:graphicFrame>
        <p:nvGraphicFramePr>
          <p:cNvPr id="959833" name="Group 345"/>
          <p:cNvGraphicFramePr>
            <a:graphicFrameLocks noGrp="1"/>
          </p:cNvGraphicFramePr>
          <p:nvPr>
            <p:extLst>
              <p:ext uri="{D42A27DB-BD31-4B8C-83A1-F6EECF244321}">
                <p14:modId xmlns:p14="http://schemas.microsoft.com/office/powerpoint/2010/main" val="2055582795"/>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120103,Wilson,</a:t>
                      </a:r>
                      <a:r>
                        <a:rPr kumimoji="0" lang="en-US" sz="1600" b="0" i="0" u="none" strike="noStrike" cap="none" normalizeH="0" baseline="0">
                          <a:ln>
                            <a:noFill/>
                          </a:ln>
                          <a:solidFill>
                            <a:srgbClr val="000000"/>
                          </a:solidFill>
                          <a:effectLst/>
                          <a:latin typeface="Lucida Sans Typewriter" pitchFamily="49" charset="0"/>
                        </a:rPr>
                        <a:t>Dawes</a:t>
                      </a:r>
                      <a:r>
                        <a:rPr kumimoji="0" lang="en-US" sz="1600" b="0" i="0" u="none" strike="noStrike" cap="none" normalizeH="0" baseline="0">
                          <a:ln>
                            <a:noFill/>
                          </a:ln>
                          <a:solidFill>
                            <a:schemeClr val="tx1"/>
                          </a:solidFill>
                          <a:effectLst/>
                          <a:latin typeface="Lucida Sans Typewriter" pitchFamily="49" charset="0"/>
                        </a:rPr>
                        <a:t>, </a:t>
                      </a:r>
                      <a:r>
                        <a:rPr kumimoji="0" lang="en-US" sz="1600" b="0" i="0" u="none" strike="noStrike" cap="none" normalizeH="0" baseline="0" dirty="0">
                          <a:ln>
                            <a:noFill/>
                          </a:ln>
                          <a:solidFill>
                            <a:schemeClr val="tx1"/>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6455"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6456" name="Rectangle 310"/>
          <p:cNvSpPr>
            <a:spLocks noChangeArrowheads="1"/>
          </p:cNvSpPr>
          <p:nvPr>
            <p:custDataLst>
              <p:tags r:id="rId1"/>
            </p:custDataLst>
          </p:nvPr>
        </p:nvSpPr>
        <p:spPr bwMode="auto">
          <a:xfrm>
            <a:off x="4188969" y="2278258"/>
            <a:ext cx="7874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aphicFrame>
        <p:nvGraphicFramePr>
          <p:cNvPr id="11" name="Group 343"/>
          <p:cNvGraphicFramePr>
            <a:graphicFrameLocks noGrp="1"/>
          </p:cNvGraphicFramePr>
          <p:nvPr>
            <p:extLst>
              <p:ext uri="{D42A27DB-BD31-4B8C-83A1-F6EECF244321}">
                <p14:modId xmlns:p14="http://schemas.microsoft.com/office/powerpoint/2010/main" val="3126217773"/>
              </p:ext>
            </p:extLst>
          </p:nvPr>
        </p:nvGraphicFramePr>
        <p:xfrm>
          <a:off x="347663" y="4933950"/>
          <a:ext cx="8435975"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021278">
                  <a:extLst>
                    <a:ext uri="{9D8B030D-6E8A-4147-A177-3AD203B41FA5}">
                      <a16:colId xmlns:a16="http://schemas.microsoft.com/office/drawing/2014/main" val="20004"/>
                    </a:ext>
                  </a:extLst>
                </a:gridCol>
                <a:gridCol w="1282535">
                  <a:extLst>
                    <a:ext uri="{9D8B030D-6E8A-4147-A177-3AD203B41FA5}">
                      <a16:colId xmlns:a16="http://schemas.microsoft.com/office/drawing/2014/main" val="20005"/>
                    </a:ext>
                  </a:extLst>
                </a:gridCol>
                <a:gridCol w="1290308">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5" y="3612803"/>
            <a:ext cx="8204538" cy="124348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a:t>
            </a:r>
            <a:r>
              <a:rPr lang="en-US" sz="2000" b="1" dirty="0" err="1">
                <a:latin typeface="Courier New" pitchFamily="49" charset="0"/>
              </a:rPr>
              <a:t>First_Name</a:t>
            </a:r>
            <a:r>
              <a:rPr lang="en-US" sz="2000" b="1" dirty="0">
                <a:latin typeface="Courier New" pitchFamily="49" charset="0"/>
              </a:rPr>
              <a:t> $</a:t>
            </a:r>
          </a:p>
          <a:p>
            <a:pPr>
              <a:lnSpc>
                <a:spcPct val="85000"/>
              </a:lnSpc>
            </a:pPr>
            <a:r>
              <a:rPr lang="en-US" sz="2000" b="1" dirty="0">
                <a:latin typeface="Courier New" pitchFamily="49" charset="0"/>
              </a:rPr>
              <a:t>        Last_Name $ Gender $</a:t>
            </a:r>
          </a:p>
          <a:p>
            <a:pPr>
              <a:lnSpc>
                <a:spcPct val="85000"/>
              </a:lnSpc>
            </a:pPr>
            <a:r>
              <a:rPr lang="en-US" sz="2000" b="1" dirty="0">
                <a:latin typeface="Courier New" pitchFamily="49" charset="0"/>
              </a:rPr>
              <a:t>        Salary </a:t>
            </a:r>
            <a:r>
              <a:rPr lang="en-US" sz="2000" b="1" dirty="0" err="1">
                <a:latin typeface="Courier New" pitchFamily="49" charset="0"/>
              </a:rPr>
              <a:t>Job_Title</a:t>
            </a:r>
            <a:r>
              <a:rPr lang="en-US" sz="2000" b="1" dirty="0">
                <a:latin typeface="Courier New" pitchFamily="49" charset="0"/>
              </a:rPr>
              <a:t>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7346" name="Rectangle 58"/>
          <p:cNvSpPr>
            <a:spLocks noGrp="1" noChangeArrowheads="1"/>
          </p:cNvSpPr>
          <p:nvPr>
            <p:ph type="title" sz="quarter"/>
          </p:nvPr>
        </p:nvSpPr>
        <p:spPr/>
        <p:txBody>
          <a:bodyPr/>
          <a:lstStyle/>
          <a:p>
            <a:pPr eaLnBrk="1" hangingPunct="1"/>
            <a:r>
              <a:rPr lang="en-US" dirty="0"/>
              <a:t>Execution</a:t>
            </a:r>
          </a:p>
        </p:txBody>
      </p:sp>
      <p:sp>
        <p:nvSpPr>
          <p:cNvPr id="311" name="Slide Number Placeholder 6"/>
          <p:cNvSpPr>
            <a:spLocks noGrp="1"/>
          </p:cNvSpPr>
          <p:nvPr>
            <p:ph type="sldNum" sz="quarter" idx="10"/>
          </p:nvPr>
        </p:nvSpPr>
        <p:spPr/>
        <p:txBody>
          <a:bodyPr/>
          <a:lstStyle/>
          <a:p>
            <a:pPr>
              <a:defRPr/>
            </a:pPr>
            <a:fld id="{562A39AC-117A-4E6F-80E2-375D718EB492}" type="slidenum">
              <a:rPr lang="en-US"/>
              <a:pPr>
                <a:defRPr/>
              </a:pPr>
              <a:t>46</a:t>
            </a:fld>
            <a:endParaRPr lang="en-US" b="0" dirty="0">
              <a:latin typeface="Times New Roman" pitchFamily="18" charset="0"/>
            </a:endParaRPr>
          </a:p>
        </p:txBody>
      </p:sp>
      <p:graphicFrame>
        <p:nvGraphicFramePr>
          <p:cNvPr id="960861" name="Group 349"/>
          <p:cNvGraphicFramePr>
            <a:graphicFrameLocks noGrp="1"/>
          </p:cNvGraphicFramePr>
          <p:nvPr>
            <p:extLst>
              <p:ext uri="{D42A27DB-BD31-4B8C-83A1-F6EECF244321}">
                <p14:modId xmlns:p14="http://schemas.microsoft.com/office/powerpoint/2010/main" val="1437203587"/>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120103,Wilson,</a:t>
                      </a:r>
                      <a:r>
                        <a:rPr kumimoji="0" lang="en-US" sz="1600" b="0" i="0" u="none" strike="noStrike" cap="none" normalizeH="0" baseline="0">
                          <a:ln>
                            <a:noFill/>
                          </a:ln>
                          <a:solidFill>
                            <a:srgbClr val="000000"/>
                          </a:solidFill>
                          <a:effectLst/>
                          <a:latin typeface="Lucida Sans Typewriter" pitchFamily="49" charset="0"/>
                        </a:rPr>
                        <a:t>Dawes</a:t>
                      </a:r>
                      <a:r>
                        <a:rPr kumimoji="0" lang="en-US" sz="1600" b="0" i="0" u="none" strike="noStrike" cap="none" normalizeH="0" baseline="0">
                          <a:ln>
                            <a:noFill/>
                          </a:ln>
                          <a:solidFill>
                            <a:schemeClr val="tx1"/>
                          </a:solidFill>
                          <a:effectLst/>
                          <a:latin typeface="Lucida Sans Typewriter" pitchFamily="49" charset="0"/>
                        </a:rPr>
                        <a:t>, </a:t>
                      </a:r>
                      <a:r>
                        <a:rPr kumimoji="0" lang="en-US" sz="1600" b="0" i="0" u="none" strike="noStrike" cap="none" normalizeH="0" baseline="0" dirty="0">
                          <a:ln>
                            <a:noFill/>
                          </a:ln>
                          <a:solidFill>
                            <a:schemeClr val="tx1"/>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7383"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7384" name="Rectangle 310"/>
          <p:cNvSpPr>
            <a:spLocks noChangeArrowheads="1"/>
          </p:cNvSpPr>
          <p:nvPr>
            <p:custDataLst>
              <p:tags r:id="rId1"/>
            </p:custDataLst>
          </p:nvPr>
        </p:nvSpPr>
        <p:spPr bwMode="auto">
          <a:xfrm>
            <a:off x="4210232" y="2265447"/>
            <a:ext cx="45974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7385" name="Rectangle 311"/>
          <p:cNvSpPr>
            <a:spLocks noChangeArrowheads="1"/>
          </p:cNvSpPr>
          <p:nvPr>
            <p:custDataLst>
              <p:tags r:id="rId2"/>
            </p:custDataLst>
          </p:nvPr>
        </p:nvSpPr>
        <p:spPr bwMode="auto">
          <a:xfrm>
            <a:off x="5124632" y="2524209"/>
            <a:ext cx="30734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7386" name="Rectangle 312"/>
          <p:cNvSpPr>
            <a:spLocks noChangeArrowheads="1"/>
          </p:cNvSpPr>
          <p:nvPr>
            <p:custDataLst>
              <p:tags r:id="rId3"/>
            </p:custDataLst>
          </p:nvPr>
        </p:nvSpPr>
        <p:spPr bwMode="auto">
          <a:xfrm>
            <a:off x="5124632" y="2782972"/>
            <a:ext cx="27686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7387" name="Rectangle 313"/>
          <p:cNvSpPr>
            <a:spLocks noChangeArrowheads="1"/>
          </p:cNvSpPr>
          <p:nvPr>
            <p:custDataLst>
              <p:tags r:id="rId4"/>
            </p:custDataLst>
          </p:nvPr>
        </p:nvSpPr>
        <p:spPr bwMode="auto">
          <a:xfrm>
            <a:off x="5124632" y="3041734"/>
            <a:ext cx="15494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aphicFrame>
        <p:nvGraphicFramePr>
          <p:cNvPr id="14" name="Group 343"/>
          <p:cNvGraphicFramePr>
            <a:graphicFrameLocks noGrp="1"/>
          </p:cNvGraphicFramePr>
          <p:nvPr>
            <p:extLst>
              <p:ext uri="{D42A27DB-BD31-4B8C-83A1-F6EECF244321}">
                <p14:modId xmlns:p14="http://schemas.microsoft.com/office/powerpoint/2010/main" val="1605729209"/>
              </p:ext>
            </p:extLst>
          </p:nvPr>
        </p:nvGraphicFramePr>
        <p:xfrm>
          <a:off x="347663" y="4933950"/>
          <a:ext cx="8435975"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021278">
                  <a:extLst>
                    <a:ext uri="{9D8B030D-6E8A-4147-A177-3AD203B41FA5}">
                      <a16:colId xmlns:a16="http://schemas.microsoft.com/office/drawing/2014/main" val="20004"/>
                    </a:ext>
                  </a:extLst>
                </a:gridCol>
                <a:gridCol w="1282535">
                  <a:extLst>
                    <a:ext uri="{9D8B030D-6E8A-4147-A177-3AD203B41FA5}">
                      <a16:colId xmlns:a16="http://schemas.microsoft.com/office/drawing/2014/main" val="20005"/>
                    </a:ext>
                  </a:extLst>
                </a:gridCol>
                <a:gridCol w="1290308">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Wilson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Arial"/>
                        </a:rPr>
                        <a:t>Dawes</a:t>
                      </a:r>
                      <a:endParaRPr kumimoji="0" lang="en-US" sz="20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87975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Ma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5" y="3612803"/>
            <a:ext cx="8204538" cy="124348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5" y="3612803"/>
            <a:ext cx="8204538" cy="1243481"/>
          </a:xfrm>
          <a:prstGeom prst="rect">
            <a:avLst/>
          </a:prstGeom>
        </p:spPr>
      </p:pic>
      <p:sp>
        <p:nvSpPr>
          <p:cNvPr id="11"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a:t>
            </a:r>
            <a:r>
              <a:rPr lang="en-US" sz="2000" b="1" dirty="0" err="1">
                <a:latin typeface="Courier New" pitchFamily="49" charset="0"/>
              </a:rPr>
              <a:t>First_Name</a:t>
            </a:r>
            <a:r>
              <a:rPr lang="en-US" sz="2000" b="1" dirty="0">
                <a:latin typeface="Courier New" pitchFamily="49" charset="0"/>
              </a:rPr>
              <a:t> $</a:t>
            </a:r>
          </a:p>
          <a:p>
            <a:pPr>
              <a:lnSpc>
                <a:spcPct val="85000"/>
              </a:lnSpc>
            </a:pPr>
            <a:r>
              <a:rPr lang="en-US" sz="2000" b="1" dirty="0">
                <a:latin typeface="Courier New" pitchFamily="49" charset="0"/>
              </a:rPr>
              <a:t>        Last_Name $ Gender $</a:t>
            </a:r>
          </a:p>
          <a:p>
            <a:pPr>
              <a:lnSpc>
                <a:spcPct val="85000"/>
              </a:lnSpc>
            </a:pPr>
            <a:r>
              <a:rPr lang="en-US" sz="2000" b="1" dirty="0">
                <a:latin typeface="Courier New" pitchFamily="49" charset="0"/>
              </a:rPr>
              <a:t>        Salary </a:t>
            </a:r>
            <a:r>
              <a:rPr lang="en-US" sz="2000" b="1" dirty="0" err="1">
                <a:latin typeface="Courier New" pitchFamily="49" charset="0"/>
              </a:rPr>
              <a:t>Job_Title</a:t>
            </a:r>
            <a:r>
              <a:rPr lang="en-US" sz="2000" b="1" dirty="0">
                <a:latin typeface="Courier New" pitchFamily="49" charset="0"/>
              </a:rPr>
              <a:t>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58466" name="Rectangle 56"/>
          <p:cNvSpPr>
            <a:spLocks noGrp="1" noChangeArrowheads="1"/>
          </p:cNvSpPr>
          <p:nvPr>
            <p:ph type="title" sz="quarter"/>
          </p:nvPr>
        </p:nvSpPr>
        <p:spPr/>
        <p:txBody>
          <a:bodyPr/>
          <a:lstStyle/>
          <a:p>
            <a:pPr eaLnBrk="1" hangingPunct="1"/>
            <a:r>
              <a:rPr lang="en-US" dirty="0"/>
              <a:t>Execution</a:t>
            </a:r>
          </a:p>
        </p:txBody>
      </p:sp>
      <p:sp>
        <p:nvSpPr>
          <p:cNvPr id="309" name="Slide Number Placeholder 6"/>
          <p:cNvSpPr>
            <a:spLocks noGrp="1"/>
          </p:cNvSpPr>
          <p:nvPr>
            <p:ph type="sldNum" sz="quarter" idx="10"/>
          </p:nvPr>
        </p:nvSpPr>
        <p:spPr/>
        <p:txBody>
          <a:bodyPr/>
          <a:lstStyle/>
          <a:p>
            <a:pPr>
              <a:defRPr/>
            </a:pPr>
            <a:fld id="{8C2D09F4-7B6F-4453-8BBA-44C6495F2AB9}" type="slidenum">
              <a:rPr lang="en-US"/>
              <a:pPr>
                <a:defRPr/>
              </a:pPr>
              <a:t>47</a:t>
            </a:fld>
            <a:endParaRPr lang="en-US" b="0" dirty="0">
              <a:latin typeface="Times New Roman" pitchFamily="18" charset="0"/>
            </a:endParaRPr>
          </a:p>
        </p:txBody>
      </p:sp>
      <p:graphicFrame>
        <p:nvGraphicFramePr>
          <p:cNvPr id="961883" name="Group 347"/>
          <p:cNvGraphicFramePr>
            <a:graphicFrameLocks noGrp="1"/>
          </p:cNvGraphicFramePr>
          <p:nvPr>
            <p:extLst>
              <p:ext uri="{D42A27DB-BD31-4B8C-83A1-F6EECF244321}">
                <p14:modId xmlns:p14="http://schemas.microsoft.com/office/powerpoint/2010/main" val="589266706"/>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120103,Wilson,</a:t>
                      </a:r>
                      <a:r>
                        <a:rPr kumimoji="0" lang="en-US" sz="1600" b="0" i="0" u="none" strike="noStrike" cap="none" normalizeH="0" baseline="0">
                          <a:ln>
                            <a:noFill/>
                          </a:ln>
                          <a:solidFill>
                            <a:srgbClr val="000000"/>
                          </a:solidFill>
                          <a:effectLst/>
                          <a:latin typeface="Lucida Sans Typewriter" pitchFamily="49" charset="0"/>
                        </a:rPr>
                        <a:t>Dawes</a:t>
                      </a:r>
                      <a:r>
                        <a:rPr kumimoji="0" lang="en-US" sz="1600" b="0" i="0" u="none" strike="noStrike" cap="none" normalizeH="0" baseline="0">
                          <a:ln>
                            <a:noFill/>
                          </a:ln>
                          <a:solidFill>
                            <a:schemeClr val="tx1"/>
                          </a:solidFill>
                          <a:effectLst/>
                          <a:latin typeface="Lucida Sans Typewriter" pitchFamily="49" charset="0"/>
                        </a:rPr>
                        <a:t>, </a:t>
                      </a:r>
                      <a:r>
                        <a:rPr kumimoji="0" lang="en-US" sz="1600" b="0" i="0" u="none" strike="noStrike" cap="none" normalizeH="0" baseline="0" dirty="0">
                          <a:ln>
                            <a:noFill/>
                          </a:ln>
                          <a:solidFill>
                            <a:schemeClr val="tx1"/>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8503"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58504" name="Rectangle 311"/>
          <p:cNvSpPr>
            <a:spLocks noChangeArrowheads="1"/>
          </p:cNvSpPr>
          <p:nvPr>
            <p:custDataLst>
              <p:tags r:id="rId1"/>
            </p:custDataLst>
          </p:nvPr>
        </p:nvSpPr>
        <p:spPr bwMode="auto">
          <a:xfrm>
            <a:off x="3896610" y="3284538"/>
            <a:ext cx="6350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pSp>
        <p:nvGrpSpPr>
          <p:cNvPr id="4" name="Group 3"/>
          <p:cNvGrpSpPr/>
          <p:nvPr/>
        </p:nvGrpSpPr>
        <p:grpSpPr>
          <a:xfrm>
            <a:off x="4572000" y="3226846"/>
            <a:ext cx="3394971" cy="879673"/>
            <a:chOff x="2447029" y="2989163"/>
            <a:chExt cx="3394971" cy="879673"/>
          </a:xfrm>
        </p:grpSpPr>
        <p:sp>
          <p:nvSpPr>
            <p:cNvPr id="2" name="Rounded Rectangle 1"/>
            <p:cNvSpPr/>
            <p:nvPr/>
          </p:nvSpPr>
          <p:spPr bwMode="auto">
            <a:xfrm>
              <a:off x="3302000" y="2989163"/>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Implicit OUTPUT;</a:t>
              </a:r>
            </a:p>
            <a:p>
              <a:pPr algn="ctr"/>
              <a:r>
                <a:rPr lang="en-US" sz="2000" b="1" dirty="0">
                  <a:solidFill>
                    <a:srgbClr val="FFFFFF"/>
                  </a:solidFill>
                </a:rPr>
                <a:t>Implicit RETURN;</a:t>
              </a:r>
            </a:p>
          </p:txBody>
        </p:sp>
        <p:cxnSp>
          <p:nvCxnSpPr>
            <p:cNvPr id="3" name="Straight Arrow Connector 2"/>
            <p:cNvCxnSpPr/>
            <p:nvPr/>
          </p:nvCxnSpPr>
          <p:spPr bwMode="auto">
            <a:xfrm flipH="1" flipV="1">
              <a:off x="2447029" y="3115117"/>
              <a:ext cx="854972" cy="89948"/>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graphicFrame>
        <p:nvGraphicFramePr>
          <p:cNvPr id="13" name="Group 343"/>
          <p:cNvGraphicFramePr>
            <a:graphicFrameLocks noGrp="1"/>
          </p:cNvGraphicFramePr>
          <p:nvPr>
            <p:extLst>
              <p:ext uri="{D42A27DB-BD31-4B8C-83A1-F6EECF244321}">
                <p14:modId xmlns:p14="http://schemas.microsoft.com/office/powerpoint/2010/main" val="1073785065"/>
              </p:ext>
            </p:extLst>
          </p:nvPr>
        </p:nvGraphicFramePr>
        <p:xfrm>
          <a:off x="347663" y="4779575"/>
          <a:ext cx="8570706" cy="1931246"/>
        </p:xfrm>
        <a:graphic>
          <a:graphicData uri="http://schemas.openxmlformats.org/drawingml/2006/table">
            <a:tbl>
              <a:tblPr/>
              <a:tblGrid>
                <a:gridCol w="1504888">
                  <a:extLst>
                    <a:ext uri="{9D8B030D-6E8A-4147-A177-3AD203B41FA5}">
                      <a16:colId xmlns:a16="http://schemas.microsoft.com/office/drawing/2014/main" val="20000"/>
                    </a:ext>
                  </a:extLst>
                </a:gridCol>
                <a:gridCol w="1151906">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056904">
                  <a:extLst>
                    <a:ext uri="{9D8B030D-6E8A-4147-A177-3AD203B41FA5}">
                      <a16:colId xmlns:a16="http://schemas.microsoft.com/office/drawing/2014/main" val="20004"/>
                    </a:ext>
                  </a:extLst>
                </a:gridCol>
                <a:gridCol w="1508166">
                  <a:extLst>
                    <a:ext uri="{9D8B030D-6E8A-4147-A177-3AD203B41FA5}">
                      <a16:colId xmlns:a16="http://schemas.microsoft.com/office/drawing/2014/main" val="20005"/>
                    </a:ext>
                  </a:extLst>
                </a:gridCol>
                <a:gridCol w="1163782">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work.subset</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210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Tom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Zhou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108255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Ma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DE"/>
                    </a:solidFill>
                  </a:tcPr>
                </a:tc>
                <a:extLst>
                  <a:ext uri="{0D108BD9-81ED-4DB2-BD59-A6C34878D82A}">
                    <a16:rowId xmlns:a16="http://schemas.microsoft.com/office/drawing/2014/main" val="10002"/>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120103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Wilson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Arial"/>
                        </a:rPr>
                        <a:t>Dawes</a:t>
                      </a:r>
                      <a:endParaRPr kumimoji="0" lang="en-US" sz="20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87975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Ma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7"/>
          <p:cNvSpPr txBox="1">
            <a:spLocks noChangeArrowheads="1"/>
          </p:cNvSpPr>
          <p:nvPr/>
        </p:nvSpPr>
        <p:spPr bwMode="auto">
          <a:xfrm>
            <a:off x="3806457" y="1458913"/>
            <a:ext cx="5120640" cy="220701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work.subset;</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 </a:t>
            </a:r>
            <a:br>
              <a:rPr lang="en-US" sz="2000" b="1" dirty="0">
                <a:latin typeface="Courier New" pitchFamily="49" charset="0"/>
              </a:rPr>
            </a:br>
            <a:r>
              <a:rPr lang="en-US" sz="2000" b="1" dirty="0">
                <a:latin typeface="Courier New" pitchFamily="49" charset="0"/>
              </a:rPr>
              <a:t>         dlm=',';</a:t>
            </a:r>
          </a:p>
          <a:p>
            <a:pPr>
              <a:lnSpc>
                <a:spcPct val="85000"/>
              </a:lnSpc>
            </a:pPr>
            <a:r>
              <a:rPr lang="en-US" sz="2000" b="1" dirty="0">
                <a:latin typeface="Courier New" pitchFamily="49" charset="0"/>
              </a:rPr>
              <a:t>  input Employee_ID </a:t>
            </a:r>
            <a:r>
              <a:rPr lang="en-US" sz="2000" b="1" dirty="0" err="1">
                <a:latin typeface="Courier New" pitchFamily="49" charset="0"/>
              </a:rPr>
              <a:t>First_Name</a:t>
            </a:r>
            <a:r>
              <a:rPr lang="en-US" sz="2000" b="1" dirty="0">
                <a:latin typeface="Courier New" pitchFamily="49" charset="0"/>
              </a:rPr>
              <a:t> $</a:t>
            </a:r>
          </a:p>
          <a:p>
            <a:pPr>
              <a:lnSpc>
                <a:spcPct val="85000"/>
              </a:lnSpc>
            </a:pPr>
            <a:r>
              <a:rPr lang="en-US" sz="2000" b="1" dirty="0">
                <a:latin typeface="Courier New" pitchFamily="49" charset="0"/>
              </a:rPr>
              <a:t>        Last_Name $ Gender $</a:t>
            </a:r>
          </a:p>
          <a:p>
            <a:pPr>
              <a:lnSpc>
                <a:spcPct val="85000"/>
              </a:lnSpc>
            </a:pPr>
            <a:r>
              <a:rPr lang="en-US" sz="2000" b="1" dirty="0">
                <a:latin typeface="Courier New" pitchFamily="49" charset="0"/>
              </a:rPr>
              <a:t>        Salary </a:t>
            </a:r>
            <a:r>
              <a:rPr lang="en-US" sz="2000" b="1" dirty="0" err="1">
                <a:latin typeface="Courier New" pitchFamily="49" charset="0"/>
              </a:rPr>
              <a:t>Job_Title</a:t>
            </a:r>
            <a:r>
              <a:rPr lang="en-US" sz="2000" b="1" dirty="0">
                <a:latin typeface="Courier New" pitchFamily="49" charset="0"/>
              </a:rPr>
              <a:t> $</a:t>
            </a:r>
          </a:p>
          <a:p>
            <a:pPr>
              <a:lnSpc>
                <a:spcPct val="85000"/>
              </a:lnSpc>
            </a:pPr>
            <a:r>
              <a:rPr lang="en-US" sz="2000" b="1" dirty="0">
                <a:latin typeface="Courier New" pitchFamily="49" charset="0"/>
              </a:rPr>
              <a:t>        Country $;</a:t>
            </a:r>
          </a:p>
          <a:p>
            <a:pPr>
              <a:lnSpc>
                <a:spcPct val="85000"/>
              </a:lnSpc>
            </a:pPr>
            <a:r>
              <a:rPr lang="en-US" sz="2000" b="1" dirty="0">
                <a:latin typeface="Courier New" pitchFamily="49" charset="0"/>
              </a:rPr>
              <a:t>run;</a:t>
            </a:r>
          </a:p>
        </p:txBody>
      </p:sp>
      <p:sp>
        <p:nvSpPr>
          <p:cNvPr id="60418" name="Rectangle 56"/>
          <p:cNvSpPr>
            <a:spLocks noGrp="1" noChangeArrowheads="1"/>
          </p:cNvSpPr>
          <p:nvPr>
            <p:ph type="title" sz="quarter"/>
          </p:nvPr>
        </p:nvSpPr>
        <p:spPr/>
        <p:txBody>
          <a:bodyPr/>
          <a:lstStyle/>
          <a:p>
            <a:pPr eaLnBrk="1" hangingPunct="1"/>
            <a:r>
              <a:rPr lang="en-US" dirty="0"/>
              <a:t>Execution</a:t>
            </a:r>
          </a:p>
        </p:txBody>
      </p:sp>
      <p:sp>
        <p:nvSpPr>
          <p:cNvPr id="307" name="Slide Number Placeholder 6"/>
          <p:cNvSpPr>
            <a:spLocks noGrp="1"/>
          </p:cNvSpPr>
          <p:nvPr>
            <p:ph type="sldNum" sz="quarter" idx="10"/>
          </p:nvPr>
        </p:nvSpPr>
        <p:spPr/>
        <p:txBody>
          <a:bodyPr/>
          <a:lstStyle/>
          <a:p>
            <a:pPr>
              <a:defRPr/>
            </a:pPr>
            <a:fld id="{EA46F694-3443-446E-9F8F-63BF95D60533}" type="slidenum">
              <a:rPr lang="en-US"/>
              <a:pPr>
                <a:defRPr/>
              </a:pPr>
              <a:t>48</a:t>
            </a:fld>
            <a:endParaRPr lang="en-US" b="0" dirty="0">
              <a:latin typeface="Times New Roman" pitchFamily="18" charset="0"/>
            </a:endParaRPr>
          </a:p>
        </p:txBody>
      </p:sp>
      <p:graphicFrame>
        <p:nvGraphicFramePr>
          <p:cNvPr id="963927" name="Group 343"/>
          <p:cNvGraphicFramePr>
            <a:graphicFrameLocks noGrp="1"/>
          </p:cNvGraphicFramePr>
          <p:nvPr>
            <p:extLst>
              <p:ext uri="{D42A27DB-BD31-4B8C-83A1-F6EECF244321}">
                <p14:modId xmlns:p14="http://schemas.microsoft.com/office/powerpoint/2010/main" val="929413590"/>
              </p:ext>
            </p:extLst>
          </p:nvPr>
        </p:nvGraphicFramePr>
        <p:xfrm>
          <a:off x="347663" y="4933950"/>
          <a:ext cx="8435975" cy="1686791"/>
        </p:xfrm>
        <a:graphic>
          <a:graphicData uri="http://schemas.openxmlformats.org/drawingml/2006/table">
            <a:tbl>
              <a:tblPr/>
              <a:tblGrid>
                <a:gridCol w="148113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16281">
                  <a:extLst>
                    <a:ext uri="{9D8B030D-6E8A-4147-A177-3AD203B41FA5}">
                      <a16:colId xmlns:a16="http://schemas.microsoft.com/office/drawing/2014/main" val="20002"/>
                    </a:ext>
                  </a:extLst>
                </a:gridCol>
                <a:gridCol w="1068779">
                  <a:extLst>
                    <a:ext uri="{9D8B030D-6E8A-4147-A177-3AD203B41FA5}">
                      <a16:colId xmlns:a16="http://schemas.microsoft.com/office/drawing/2014/main" val="20003"/>
                    </a:ext>
                  </a:extLst>
                </a:gridCol>
                <a:gridCol w="1021278">
                  <a:extLst>
                    <a:ext uri="{9D8B030D-6E8A-4147-A177-3AD203B41FA5}">
                      <a16:colId xmlns:a16="http://schemas.microsoft.com/office/drawing/2014/main" val="20004"/>
                    </a:ext>
                  </a:extLst>
                </a:gridCol>
                <a:gridCol w="1282535">
                  <a:extLst>
                    <a:ext uri="{9D8B030D-6E8A-4147-A177-3AD203B41FA5}">
                      <a16:colId xmlns:a16="http://schemas.microsoft.com/office/drawing/2014/main" val="20005"/>
                    </a:ext>
                  </a:extLst>
                </a:gridCol>
                <a:gridCol w="1290308">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   $ 8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a:t>
                      </a:r>
                      <a:br>
                        <a:rPr kumimoji="0" lang="en-US" sz="2000" b="1" i="0" u="none" strike="noStrike" cap="none" normalizeH="0" baseline="0" dirty="0">
                          <a:ln>
                            <a:noFill/>
                          </a:ln>
                          <a:solidFill>
                            <a:srgbClr val="000000"/>
                          </a:solidFill>
                          <a:effectLst/>
                          <a:latin typeface="Arial"/>
                        </a:rPr>
                      </a:br>
                      <a:r>
                        <a:rPr kumimoji="0" lang="en-US" sz="2000" b="1" i="0" u="none" strike="noStrike" cap="none" normalizeH="0" baseline="0" dirty="0">
                          <a:ln>
                            <a:noFill/>
                          </a:ln>
                          <a:solidFill>
                            <a:srgbClr val="000000"/>
                          </a:solidFill>
                          <a:effectLst/>
                          <a:latin typeface="Arial"/>
                        </a:rPr>
                        <a:t>_Title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963928" name="Group 344"/>
          <p:cNvGraphicFramePr>
            <a:graphicFrameLocks noGrp="1"/>
          </p:cNvGraphicFramePr>
          <p:nvPr>
            <p:extLst>
              <p:ext uri="{D42A27DB-BD31-4B8C-83A1-F6EECF244321}">
                <p14:modId xmlns:p14="http://schemas.microsoft.com/office/powerpoint/2010/main" val="1657046313"/>
              </p:ext>
            </p:extLst>
          </p:nvPr>
        </p:nvGraphicFramePr>
        <p:xfrm>
          <a:off x="158750" y="1004888"/>
          <a:ext cx="3522663" cy="2426119"/>
        </p:xfrm>
        <a:graphic>
          <a:graphicData uri="http://schemas.openxmlformats.org/drawingml/2006/table">
            <a:tbl>
              <a:tblPr/>
              <a:tblGrid>
                <a:gridCol w="3522663">
                  <a:extLst>
                    <a:ext uri="{9D8B030D-6E8A-4147-A177-3AD203B41FA5}">
                      <a16:colId xmlns:a16="http://schemas.microsoft.com/office/drawing/2014/main" val="20000"/>
                    </a:ext>
                  </a:extLst>
                </a:gridCol>
              </a:tblGrid>
              <a:tr h="4266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999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120102,Tom,Zhou,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120103,Wilson,</a:t>
                      </a:r>
                      <a:r>
                        <a:rPr kumimoji="0" lang="en-US" sz="1600" b="0" i="0" u="none" strike="noStrike" cap="none" normalizeH="0" baseline="0">
                          <a:ln>
                            <a:noFill/>
                          </a:ln>
                          <a:solidFill>
                            <a:srgbClr val="000000"/>
                          </a:solidFill>
                          <a:effectLst/>
                          <a:latin typeface="Lucida Sans Typewriter" pitchFamily="49" charset="0"/>
                        </a:rPr>
                        <a:t>Dawes</a:t>
                      </a:r>
                      <a:r>
                        <a:rPr kumimoji="0" lang="en-US" sz="1600" b="0" i="0" u="none" strike="noStrike" cap="none" normalizeH="0" baseline="0">
                          <a:ln>
                            <a:noFill/>
                          </a:ln>
                          <a:solidFill>
                            <a:schemeClr val="tx1"/>
                          </a:solidFill>
                          <a:effectLst/>
                          <a:latin typeface="Lucida Sans Typewriter" pitchFamily="49" charset="0"/>
                        </a:rPr>
                        <a:t>, </a:t>
                      </a:r>
                      <a:r>
                        <a:rPr kumimoji="0" lang="en-US" sz="1600" b="0" i="0" u="none" strike="noStrike" cap="none" normalizeH="0" baseline="0" dirty="0">
                          <a:ln>
                            <a:noFill/>
                          </a:ln>
                          <a:solidFill>
                            <a:schemeClr val="tx1"/>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120121,Irenie,Elvish,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120122,Christina,Ngan,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120123,Kimiko,Hotstone,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120124,Lucian,Daymond, </a:t>
                      </a:r>
                      <a:r>
                        <a:rPr kumimoji="0" lang="en-US" sz="1600" b="0" i="0" u="none" strike="noStrike" cap="none" normalizeH="0" baseline="0" dirty="0">
                          <a:ln>
                            <a:noFill/>
                          </a:ln>
                          <a:solidFill>
                            <a:srgbClr val="969696"/>
                          </a:solidFill>
                          <a:effectLst/>
                          <a:latin typeface="Lucida Sans Typewriter" pitchFamily="49"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120125,Fong,Hofmeister, </a:t>
                      </a:r>
                      <a:r>
                        <a:rPr kumimoji="0" lang="en-US" sz="1600" b="0" i="0" u="none" strike="noStrike" cap="none" normalizeH="0" baseline="0" dirty="0">
                          <a:ln>
                            <a:noFill/>
                          </a:ln>
                          <a:solidFill>
                            <a:srgbClr val="969696"/>
                          </a:solidFill>
                          <a:effectLst/>
                          <a:latin typeface="Lucida Sans Typewriter"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2" name="TextBox 1"/>
          <p:cNvSpPr txBox="1"/>
          <p:nvPr>
            <p:custDataLst>
              <p:tags r:id="rId1"/>
            </p:custDataLst>
          </p:nvPr>
        </p:nvSpPr>
        <p:spPr>
          <a:xfrm>
            <a:off x="4789258" y="1886125"/>
            <a:ext cx="2374672" cy="442674"/>
          </a:xfrm>
          <a:prstGeom prst="roundRect">
            <a:avLst/>
          </a:prstGeom>
          <a:solidFill>
            <a:srgbClr val="0053C3"/>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spAutoFit/>
          </a:bodyPr>
          <a:lstStyle/>
          <a:p>
            <a:pPr algn="ctr"/>
            <a:r>
              <a:rPr lang="en-US" sz="2000" dirty="0">
                <a:solidFill>
                  <a:srgbClr val="FFFFFF"/>
                </a:solidFill>
              </a:rPr>
              <a:t>Continue until EOF</a:t>
            </a:r>
          </a:p>
        </p:txBody>
      </p:sp>
      <p:sp>
        <p:nvSpPr>
          <p:cNvPr id="3" name="Rectangle 2"/>
          <p:cNvSpPr/>
          <p:nvPr>
            <p:custDataLst>
              <p:tags r:id="rId2"/>
            </p:custDataLst>
          </p:nvPr>
        </p:nvSpPr>
        <p:spPr bwMode="auto">
          <a:xfrm>
            <a:off x="3878847" y="1509713"/>
            <a:ext cx="265176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3612803"/>
            <a:ext cx="8204538" cy="124348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25329" y="2732265"/>
            <a:ext cx="8886499" cy="2641749"/>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Employee_   First_      Last_                          Job_</a:t>
            </a:r>
          </a:p>
          <a:p>
            <a:r>
              <a:rPr lang="en-US" sz="1600" b="1" dirty="0">
                <a:solidFill>
                  <a:srgbClr val="000000"/>
                </a:solidFill>
                <a:latin typeface="SAS Monospace"/>
              </a:rPr>
              <a:t>    ID      Name        Name      Gender   Salary     Title      Country</a:t>
            </a:r>
          </a:p>
          <a:p>
            <a:endParaRPr lang="en-US" sz="1600" b="1" dirty="0">
              <a:solidFill>
                <a:srgbClr val="000000"/>
              </a:solidFill>
              <a:latin typeface="SAS Monospace"/>
            </a:endParaRPr>
          </a:p>
          <a:p>
            <a:r>
              <a:rPr lang="fr-FR" sz="1600" b="1" dirty="0">
                <a:solidFill>
                  <a:srgbClr val="000000"/>
                </a:solidFill>
                <a:latin typeface="SAS Monospace"/>
              </a:rPr>
              <a:t>  120102    Tom         Zhou        M      108255    Sales Ma      AU</a:t>
            </a:r>
          </a:p>
          <a:p>
            <a:r>
              <a:rPr lang="fr-FR" sz="1600" b="1" dirty="0">
                <a:solidFill>
                  <a:srgbClr val="000000"/>
                </a:solidFill>
                <a:latin typeface="SAS Monospace"/>
              </a:rPr>
              <a:t>  120103    Wilson      Dawes       M       87975    Sales Ma      AU</a:t>
            </a:r>
          </a:p>
          <a:p>
            <a:r>
              <a:rPr lang="en-US" sz="1600" b="1" dirty="0">
                <a:solidFill>
                  <a:srgbClr val="000000"/>
                </a:solidFill>
                <a:latin typeface="SAS Monospace"/>
              </a:rPr>
              <a:t>  120121    Irenie      Elvish      F       26600    Sales Re      AU</a:t>
            </a:r>
          </a:p>
          <a:p>
            <a:r>
              <a:rPr lang="en-US" sz="1600" b="1" dirty="0">
                <a:solidFill>
                  <a:srgbClr val="000000"/>
                </a:solidFill>
                <a:latin typeface="SAS Monospace"/>
              </a:rPr>
              <a:t>  120122    Christin    Ngan        F       27475    Sales Re      AU</a:t>
            </a:r>
          </a:p>
          <a:p>
            <a:r>
              <a:rPr lang="en-US" sz="1600" b="1" dirty="0">
                <a:solidFill>
                  <a:srgbClr val="000000"/>
                </a:solidFill>
                <a:latin typeface="SAS Monospace"/>
              </a:rPr>
              <a:t>  120123    Kimiko      Hotstone    F       26190    Sales Re      AU</a:t>
            </a:r>
          </a:p>
          <a:p>
            <a:r>
              <a:rPr lang="en-US" sz="1600" b="1" dirty="0">
                <a:solidFill>
                  <a:srgbClr val="000000"/>
                </a:solidFill>
                <a:latin typeface="SAS Monospace"/>
              </a:rPr>
              <a:t>  120124    Lucian      Daymond     M       26480    Sales Re      AU</a:t>
            </a:r>
          </a:p>
          <a:p>
            <a:r>
              <a:rPr lang="de-DE" sz="1600" b="1" dirty="0">
                <a:solidFill>
                  <a:srgbClr val="000000"/>
                </a:solidFill>
                <a:latin typeface="SAS Monospace"/>
              </a:rPr>
              <a:t>  120125    Fong        Hofmeist    M       32040    Sales Re      AU</a:t>
            </a:r>
            <a:endParaRPr lang="en-US" sz="1600" b="1" dirty="0">
              <a:solidFill>
                <a:srgbClr val="000000"/>
              </a:solidFill>
              <a:latin typeface="SAS Monospace"/>
            </a:endParaRPr>
          </a:p>
        </p:txBody>
      </p:sp>
      <p:sp>
        <p:nvSpPr>
          <p:cNvPr id="65538" name="Rectangle 4"/>
          <p:cNvSpPr>
            <a:spLocks noGrp="1" noChangeArrowheads="1"/>
          </p:cNvSpPr>
          <p:nvPr>
            <p:ph type="title"/>
          </p:nvPr>
        </p:nvSpPr>
        <p:spPr/>
        <p:txBody>
          <a:bodyPr/>
          <a:lstStyle/>
          <a:p>
            <a:pPr eaLnBrk="1" hangingPunct="1"/>
            <a:r>
              <a:rPr lang="en-US" dirty="0"/>
              <a:t>Viewing the Output</a:t>
            </a:r>
          </a:p>
        </p:txBody>
      </p:sp>
      <p:sp>
        <p:nvSpPr>
          <p:cNvPr id="65539" name="Rectangle 5"/>
          <p:cNvSpPr>
            <a:spLocks noGrp="1" noChangeArrowheads="1"/>
          </p:cNvSpPr>
          <p:nvPr>
            <p:ph type="body" sz="half" idx="1"/>
          </p:nvPr>
        </p:nvSpPr>
        <p:spPr>
          <a:xfrm>
            <a:off x="109538" y="2338388"/>
            <a:ext cx="6000750" cy="4267200"/>
          </a:xfrm>
        </p:spPr>
        <p:txBody>
          <a:bodyPr/>
          <a:lstStyle/>
          <a:p>
            <a:pPr marL="0" indent="0" eaLnBrk="1" hangingPunct="1"/>
            <a:r>
              <a:rPr lang="en-US" dirty="0"/>
              <a:t>Partial PROC PRINT Output</a:t>
            </a:r>
          </a:p>
        </p:txBody>
      </p:sp>
      <p:sp>
        <p:nvSpPr>
          <p:cNvPr id="15" name="Slide Number Placeholder 5"/>
          <p:cNvSpPr>
            <a:spLocks noGrp="1"/>
          </p:cNvSpPr>
          <p:nvPr>
            <p:ph type="sldNum" sz="quarter" idx="10"/>
          </p:nvPr>
        </p:nvSpPr>
        <p:spPr/>
        <p:txBody>
          <a:bodyPr/>
          <a:lstStyle/>
          <a:p>
            <a:pPr>
              <a:defRPr/>
            </a:pPr>
            <a:fld id="{551A771C-6F9C-4D88-895F-E1AEB8D1BC24}" type="slidenum">
              <a:rPr lang="en-US"/>
              <a:pPr>
                <a:defRPr/>
              </a:pPr>
              <a:t>49</a:t>
            </a:fld>
            <a:endParaRPr lang="en-US" b="0" dirty="0">
              <a:latin typeface="Times New Roman" pitchFamily="18" charset="0"/>
            </a:endParaRPr>
          </a:p>
        </p:txBody>
      </p:sp>
      <p:sp>
        <p:nvSpPr>
          <p:cNvPr id="65542" name="Rectangle 3"/>
          <p:cNvSpPr>
            <a:spLocks noChangeArrowheads="1"/>
          </p:cNvSpPr>
          <p:nvPr/>
        </p:nvSpPr>
        <p:spPr bwMode="auto">
          <a:xfrm>
            <a:off x="684213" y="1141413"/>
            <a:ext cx="6668341" cy="730456"/>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b="1" dirty="0">
                <a:latin typeface="Courier New" pitchFamily="49" charset="0"/>
              </a:rPr>
              <a:t>proc print data=work.subset noobs;   </a:t>
            </a:r>
          </a:p>
          <a:p>
            <a:pPr>
              <a:lnSpc>
                <a:spcPct val="85000"/>
              </a:lnSpc>
            </a:pPr>
            <a:r>
              <a:rPr lang="en-US" b="1" dirty="0">
                <a:latin typeface="Courier New" pitchFamily="49" charset="0"/>
              </a:rPr>
              <a:t>run;</a:t>
            </a:r>
          </a:p>
        </p:txBody>
      </p:sp>
      <p:sp>
        <p:nvSpPr>
          <p:cNvPr id="65543"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5544"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65545"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5546"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5547" name="Text Box 10"/>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p108d01</a:t>
            </a:r>
          </a:p>
        </p:txBody>
      </p:sp>
      <p:sp>
        <p:nvSpPr>
          <p:cNvPr id="65548"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5549" name="Text Box 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5550" name="AutoShape 13"/>
          <p:cNvSpPr>
            <a:spLocks noChangeArrowheads="1"/>
          </p:cNvSpPr>
          <p:nvPr/>
        </p:nvSpPr>
        <p:spPr bwMode="auto">
          <a:xfrm>
            <a:off x="6550213" y="3505580"/>
            <a:ext cx="1264608" cy="1764003"/>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65551" name="Text Box 1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2" name="Rounded Rectangle 1"/>
          <p:cNvSpPr/>
          <p:nvPr/>
        </p:nvSpPr>
        <p:spPr bwMode="auto">
          <a:xfrm>
            <a:off x="1663617" y="4265922"/>
            <a:ext cx="1073889" cy="222784"/>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6" name="TextBox 5"/>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23" name="Rounded Rectangle 22"/>
          <p:cNvSpPr/>
          <p:nvPr/>
        </p:nvSpPr>
        <p:spPr bwMode="auto">
          <a:xfrm>
            <a:off x="3014164" y="4974503"/>
            <a:ext cx="1180764" cy="29508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4" name="TextBox 3"/>
          <p:cNvSpPr txBox="1"/>
          <p:nvPr/>
        </p:nvSpPr>
        <p:spPr bwMode="auto">
          <a:xfrm>
            <a:off x="1905000" y="5562600"/>
            <a:ext cx="5334000"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a:extLst/>
        </p:spPr>
        <p:txBody>
          <a:bodyPr vert="horz" wrap="square" rtlCol="0" anchor="b">
            <a:spAutoFit/>
          </a:bodyPr>
          <a:lstStyle/>
          <a:p>
            <a:pPr algn="ctr"/>
            <a:r>
              <a:rPr lang="en-US" dirty="0">
                <a:solidFill>
                  <a:srgbClr val="000000"/>
                </a:solidFill>
              </a:rPr>
              <a:t>Some character values are truncated.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Data Files</a:t>
            </a:r>
          </a:p>
        </p:txBody>
      </p:sp>
      <p:sp>
        <p:nvSpPr>
          <p:cNvPr id="3" name="Content Placeholder 2"/>
          <p:cNvSpPr>
            <a:spLocks noGrp="1"/>
          </p:cNvSpPr>
          <p:nvPr>
            <p:ph idx="1"/>
          </p:nvPr>
        </p:nvSpPr>
        <p:spPr/>
        <p:txBody>
          <a:bodyPr/>
          <a:lstStyle/>
          <a:p>
            <a:r>
              <a:rPr lang="en-US" dirty="0"/>
              <a:t>A raw data file is also known as a </a:t>
            </a:r>
            <a:r>
              <a:rPr lang="en-US" i="1" dirty="0"/>
              <a:t>flat file</a:t>
            </a:r>
            <a:r>
              <a:rPr lang="en-US" dirty="0"/>
              <a:t>. </a:t>
            </a:r>
          </a:p>
          <a:p>
            <a:pPr lvl="1"/>
            <a:r>
              <a:rPr lang="en-US" dirty="0"/>
              <a:t>They are text files that contain one record per line.</a:t>
            </a:r>
          </a:p>
          <a:p>
            <a:pPr lvl="1"/>
            <a:r>
              <a:rPr lang="en-US" dirty="0"/>
              <a:t>A record typically contains multiple fields.</a:t>
            </a:r>
          </a:p>
          <a:p>
            <a:pPr lvl="1"/>
            <a:r>
              <a:rPr lang="en-US" dirty="0"/>
              <a:t>Flat files do not have internal metadata. </a:t>
            </a:r>
          </a:p>
          <a:p>
            <a:pPr lvl="1"/>
            <a:r>
              <a:rPr lang="en-US" dirty="0"/>
              <a:t>External documentation, known as a </a:t>
            </a:r>
            <a:r>
              <a:rPr lang="en-US" i="1" dirty="0"/>
              <a:t>record layout</a:t>
            </a:r>
            <a:r>
              <a:rPr lang="en-US" dirty="0"/>
              <a:t>, should exist.</a:t>
            </a:r>
          </a:p>
          <a:p>
            <a:pPr lvl="1"/>
            <a:r>
              <a:rPr lang="en-US" dirty="0"/>
              <a:t>A record layout describes the fields and locations within each record.</a:t>
            </a:r>
          </a:p>
        </p:txBody>
      </p:sp>
      <p:sp>
        <p:nvSpPr>
          <p:cNvPr id="4" name="Slide Number Placeholder 3"/>
          <p:cNvSpPr>
            <a:spLocks noGrp="1"/>
          </p:cNvSpPr>
          <p:nvPr>
            <p:ph type="sldNum" sz="quarter" idx="10"/>
          </p:nvPr>
        </p:nvSpPr>
        <p:spPr/>
        <p:txBody>
          <a:bodyPr/>
          <a:lstStyle/>
          <a:p>
            <a:pPr>
              <a:defRPr/>
            </a:pPr>
            <a:fld id="{A2C1F252-28BE-40B8-A2F8-4C3506237727}" type="slidenum">
              <a:rPr lang="en-US" smtClean="0"/>
              <a:pPr>
                <a:defRPr/>
              </a:pPr>
              <a:t>5</a:t>
            </a:fld>
            <a:endParaRPr lang="en-US" b="0" dirty="0">
              <a:latin typeface="Times New Roman" pitchFamily="18" charset="0"/>
            </a:endParaRPr>
          </a:p>
        </p:txBody>
      </p:sp>
    </p:spTree>
    <p:extLst>
      <p:ext uri="{BB962C8B-B14F-4D97-AF65-F5344CB8AC3E}">
        <p14:creationId xmlns:p14="http://schemas.microsoft.com/office/powerpoint/2010/main" val="1994585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title"/>
          </p:nvPr>
        </p:nvSpPr>
        <p:spPr/>
        <p:txBody>
          <a:bodyPr/>
          <a:lstStyle/>
          <a:p>
            <a:pPr eaLnBrk="1" hangingPunct="1"/>
            <a:r>
              <a:rPr lang="en-US" dirty="0"/>
              <a:t>LENGTH Statement</a:t>
            </a:r>
          </a:p>
        </p:txBody>
      </p:sp>
      <p:sp>
        <p:nvSpPr>
          <p:cNvPr id="66563" name="Rectangle 10"/>
          <p:cNvSpPr>
            <a:spLocks noGrp="1" noChangeArrowheads="1"/>
          </p:cNvSpPr>
          <p:nvPr>
            <p:ph idx="1"/>
          </p:nvPr>
        </p:nvSpPr>
        <p:spPr>
          <a:xfrm>
            <a:off x="685800" y="1071562"/>
            <a:ext cx="7848600" cy="5253037"/>
          </a:xfrm>
        </p:spPr>
        <p:txBody>
          <a:bodyPr/>
          <a:lstStyle/>
          <a:p>
            <a:pPr marL="0" indent="0" eaLnBrk="1" hangingPunct="1"/>
            <a:r>
              <a:rPr lang="en-US" dirty="0"/>
              <a:t>The </a:t>
            </a:r>
            <a:r>
              <a:rPr lang="en-US" i="1" dirty="0"/>
              <a:t>LENGTH statement </a:t>
            </a:r>
            <a:r>
              <a:rPr lang="en-US" dirty="0"/>
              <a:t>defines the type and length </a:t>
            </a:r>
            <a:br>
              <a:rPr lang="en-US" dirty="0"/>
            </a:br>
            <a:r>
              <a:rPr lang="en-US" dirty="0"/>
              <a:t>of a variable.</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628650" indent="-628650"/>
            <a:r>
              <a:rPr lang="en-US" dirty="0">
                <a:latin typeface="Arial"/>
              </a:rPr>
              <a:t>   	</a:t>
            </a:r>
            <a:r>
              <a:rPr lang="en-US" b="1" dirty="0">
                <a:solidFill>
                  <a:srgbClr val="FF0000"/>
                </a:solidFill>
                <a:latin typeface="Arial"/>
              </a:rPr>
              <a:t>Put the LENGTH statement before the INPUT statement.</a:t>
            </a:r>
          </a:p>
        </p:txBody>
      </p:sp>
      <p:sp>
        <p:nvSpPr>
          <p:cNvPr id="11" name="Slide Number Placeholder 3"/>
          <p:cNvSpPr>
            <a:spLocks noGrp="1"/>
          </p:cNvSpPr>
          <p:nvPr>
            <p:ph type="sldNum" sz="quarter" idx="10"/>
          </p:nvPr>
        </p:nvSpPr>
        <p:spPr/>
        <p:txBody>
          <a:bodyPr/>
          <a:lstStyle/>
          <a:p>
            <a:pPr>
              <a:defRPr/>
            </a:pPr>
            <a:fld id="{FCD2602D-D997-40C7-BF03-DC2CD132CBB0}" type="slidenum">
              <a:rPr lang="en-US"/>
              <a:pPr>
                <a:defRPr/>
              </a:pPr>
              <a:t>50</a:t>
            </a:fld>
            <a:endParaRPr lang="en-US" b="0" dirty="0">
              <a:latin typeface="Times New Roman" pitchFamily="18" charset="0"/>
            </a:endParaRPr>
          </a:p>
        </p:txBody>
      </p:sp>
      <p:sp>
        <p:nvSpPr>
          <p:cNvPr id="66565" name="Text Box 2"/>
          <p:cNvSpPr txBox="1">
            <a:spLocks noChangeArrowheads="1"/>
          </p:cNvSpPr>
          <p:nvPr/>
        </p:nvSpPr>
        <p:spPr bwMode="auto">
          <a:xfrm>
            <a:off x="187325" y="2194560"/>
            <a:ext cx="8778240" cy="2628900"/>
          </a:xfrm>
          <a:prstGeom prst="rect">
            <a:avLst/>
          </a:prstGeom>
          <a:solidFill>
            <a:srgbClr val="FFFFFF"/>
          </a:solidFill>
          <a:ln w="38100">
            <a:solidFill>
              <a:schemeClr val="tx2"/>
            </a:solidFill>
            <a:miter lim="800000"/>
            <a:headEnd type="none" w="med" len="lg"/>
            <a:tailEnd type="none" w="med" len="lg"/>
          </a:ln>
        </p:spPr>
        <p:txBody>
          <a:bodyPr wrap="none" tIns="50800" rIns="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length First_Name $ 12 Last_Name $ 18</a:t>
            </a:r>
          </a:p>
          <a:p>
            <a:pPr>
              <a:lnSpc>
                <a:spcPct val="85000"/>
              </a:lnSpc>
            </a:pPr>
            <a:r>
              <a:rPr lang="en-US" b="1" dirty="0">
                <a:latin typeface="Courier New" pitchFamily="49" charset="0"/>
              </a:rPr>
              <a:t>          Gender $ 1 Job_Title $ 25</a:t>
            </a:r>
          </a:p>
          <a:p>
            <a:pPr>
              <a:lnSpc>
                <a:spcPct val="85000"/>
              </a:lnSpc>
            </a:pPr>
            <a:r>
              <a:rPr lang="en-US" b="1" dirty="0">
                <a:latin typeface="Courier New" pitchFamily="49" charset="0"/>
              </a:rPr>
              <a:t>          Country $ 2;</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a:t>
            </a:r>
            <a:r>
              <a:rPr lang="en-US" b="1" dirty="0" err="1">
                <a:latin typeface="Courier New" pitchFamily="49" charset="0"/>
              </a:rPr>
              <a:t>Last_Name</a:t>
            </a:r>
            <a:r>
              <a:rPr lang="en-US" b="1" dirty="0">
                <a:latin typeface="Courier New" pitchFamily="49" charset="0"/>
              </a:rPr>
              <a:t> $</a:t>
            </a:r>
          </a:p>
          <a:p>
            <a:pPr>
              <a:lnSpc>
                <a:spcPct val="85000"/>
              </a:lnSpc>
            </a:pPr>
            <a:r>
              <a:rPr lang="en-US" b="1" dirty="0">
                <a:latin typeface="Courier New" pitchFamily="49" charset="0"/>
              </a:rPr>
              <a:t>         Gender $ Salary Job_Title $ Country $;</a:t>
            </a:r>
          </a:p>
          <a:p>
            <a:pPr>
              <a:lnSpc>
                <a:spcPct val="85000"/>
              </a:lnSpc>
            </a:pPr>
            <a:r>
              <a:rPr lang="en-US" b="1" dirty="0">
                <a:latin typeface="Courier New" pitchFamily="49" charset="0"/>
              </a:rPr>
              <a:t>run;</a:t>
            </a:r>
          </a:p>
        </p:txBody>
      </p:sp>
      <p:sp>
        <p:nvSpPr>
          <p:cNvPr id="66568" name="Text Box 6"/>
          <p:cNvSpPr txBox="1">
            <a:spLocks noChangeArrowheads="1"/>
          </p:cNvSpPr>
          <p:nvPr/>
        </p:nvSpPr>
        <p:spPr bwMode="auto">
          <a:xfrm>
            <a:off x="7932605"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p108d02</a:t>
            </a:r>
          </a:p>
        </p:txBody>
      </p:sp>
      <p:sp>
        <p:nvSpPr>
          <p:cNvPr id="66569" name="Rectangle 7"/>
          <p:cNvSpPr>
            <a:spLocks noChangeArrowheads="1"/>
          </p:cNvSpPr>
          <p:nvPr>
            <p:custDataLst>
              <p:tags r:id="rId1"/>
            </p:custDataLst>
          </p:nvPr>
        </p:nvSpPr>
        <p:spPr bwMode="auto">
          <a:xfrm>
            <a:off x="823913" y="2541588"/>
            <a:ext cx="6780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66570" name="Rectangle 8"/>
          <p:cNvSpPr>
            <a:spLocks noChangeArrowheads="1"/>
          </p:cNvSpPr>
          <p:nvPr>
            <p:custDataLst>
              <p:tags r:id="rId2"/>
            </p:custDataLst>
          </p:nvPr>
        </p:nvSpPr>
        <p:spPr bwMode="auto">
          <a:xfrm>
            <a:off x="2101850" y="2852738"/>
            <a:ext cx="45894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66571" name="Rectangle 9"/>
          <p:cNvSpPr>
            <a:spLocks noChangeArrowheads="1"/>
          </p:cNvSpPr>
          <p:nvPr>
            <p:custDataLst>
              <p:tags r:id="rId3"/>
            </p:custDataLst>
          </p:nvPr>
        </p:nvSpPr>
        <p:spPr bwMode="auto">
          <a:xfrm>
            <a:off x="2101850" y="3163888"/>
            <a:ext cx="2216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TextBox 1"/>
          <p:cNvSpPr txBox="1"/>
          <p:nvPr>
            <p:custDataLst>
              <p:tags r:id="rId4"/>
            </p:custDataLst>
          </p:nvPr>
        </p:nvSpPr>
        <p:spPr>
          <a:xfrm>
            <a:off x="4272756" y="1841550"/>
            <a:ext cx="4182235"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LENGTH</a:t>
            </a:r>
            <a:r>
              <a:rPr lang="en-US" sz="2000" dirty="0">
                <a:solidFill>
                  <a:srgbClr val="000000"/>
                </a:solidFill>
              </a:rPr>
              <a:t> </a:t>
            </a:r>
            <a:r>
              <a:rPr lang="en-US" sz="2000" i="1" dirty="0">
                <a:solidFill>
                  <a:srgbClr val="000000"/>
                </a:solidFill>
              </a:rPr>
              <a:t>variable(s) &lt;</a:t>
            </a:r>
            <a:r>
              <a:rPr lang="en-US" sz="2000" dirty="0">
                <a:solidFill>
                  <a:srgbClr val="000000"/>
                </a:solidFill>
              </a:rPr>
              <a:t>$&gt; </a:t>
            </a:r>
            <a:r>
              <a:rPr lang="en-US" sz="2000" i="1" dirty="0">
                <a:solidFill>
                  <a:srgbClr val="000000"/>
                </a:solidFill>
              </a:rPr>
              <a:t>length …</a:t>
            </a:r>
            <a:r>
              <a:rPr lang="en-US" sz="2000" b="1" dirty="0">
                <a:solidFill>
                  <a:srgbClr val="000000"/>
                </a:solidFill>
              </a:rPr>
              <a:t>;</a:t>
            </a:r>
          </a:p>
        </p:txBody>
      </p:sp>
      <p:pic>
        <p:nvPicPr>
          <p:cNvPr id="4" name="Picture 3"/>
          <p:cNvPicPr>
            <a:picLocks/>
          </p:cNvPicPr>
          <p:nvPr/>
        </p:nvPicPr>
        <p:blipFill>
          <a:blip r:embed="rId7">
            <a:extLst>
              <a:ext uri="{28A0092B-C50C-407E-A947-70E740481C1C}">
                <a14:useLocalDpi xmlns:a14="http://schemas.microsoft.com/office/drawing/2010/main" val="0"/>
              </a:ext>
            </a:extLst>
          </a:blip>
          <a:stretch>
            <a:fillRect/>
          </a:stretch>
        </p:blipFill>
        <p:spPr>
          <a:xfrm>
            <a:off x="649351" y="5199295"/>
            <a:ext cx="503174" cy="50317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t>Compilation</a:t>
            </a:r>
          </a:p>
        </p:txBody>
      </p:sp>
      <p:sp>
        <p:nvSpPr>
          <p:cNvPr id="54" name="Slide Number Placeholder 3"/>
          <p:cNvSpPr>
            <a:spLocks noGrp="1"/>
          </p:cNvSpPr>
          <p:nvPr>
            <p:ph type="sldNum" sz="quarter" idx="10"/>
          </p:nvPr>
        </p:nvSpPr>
        <p:spPr/>
        <p:txBody>
          <a:bodyPr/>
          <a:lstStyle/>
          <a:p>
            <a:pPr>
              <a:defRPr/>
            </a:pPr>
            <a:fld id="{2BC78DE7-56A8-4554-BB76-6D3054862027}" type="slidenum">
              <a:rPr lang="en-US"/>
              <a:pPr>
                <a:defRPr/>
              </a:pPr>
              <a:t>51</a:t>
            </a:fld>
            <a:endParaRPr lang="en-US" b="0" dirty="0">
              <a:latin typeface="Times New Roman" pitchFamily="18" charset="0"/>
            </a:endParaRPr>
          </a:p>
        </p:txBody>
      </p:sp>
      <p:sp>
        <p:nvSpPr>
          <p:cNvPr id="68633"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t>...</a:t>
            </a:r>
          </a:p>
        </p:txBody>
      </p:sp>
      <p:sp>
        <p:nvSpPr>
          <p:cNvPr id="68634" name="Text Box 57"/>
          <p:cNvSpPr txBox="1">
            <a:spLocks noChangeArrowheads="1"/>
          </p:cNvSpPr>
          <p:nvPr/>
        </p:nvSpPr>
        <p:spPr bwMode="auto">
          <a:xfrm>
            <a:off x="177800" y="1073150"/>
            <a:ext cx="8778240" cy="2628900"/>
          </a:xfrm>
          <a:prstGeom prst="rect">
            <a:avLst/>
          </a:prstGeom>
          <a:solidFill>
            <a:srgbClr val="FFFFFF"/>
          </a:solidFill>
          <a:ln w="38100">
            <a:solidFill>
              <a:schemeClr val="tx2"/>
            </a:solidFill>
            <a:miter lim="800000"/>
            <a:headEnd type="none" w="med" len="lg"/>
            <a:tailEnd type="none" w="med" len="lg"/>
          </a:ln>
        </p:spPr>
        <p:txBody>
          <a:bodyPr wrap="none" tIns="50800" rIns="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length First_Name $ 12 Last_Name $ 18</a:t>
            </a:r>
          </a:p>
          <a:p>
            <a:pPr>
              <a:lnSpc>
                <a:spcPct val="85000"/>
              </a:lnSpc>
            </a:pPr>
            <a:r>
              <a:rPr lang="en-US" b="1" dirty="0">
                <a:latin typeface="Courier New" pitchFamily="49" charset="0"/>
              </a:rPr>
              <a:t>          Gender $ 1 Job_Title $ 25</a:t>
            </a:r>
          </a:p>
          <a:p>
            <a:pPr>
              <a:lnSpc>
                <a:spcPct val="85000"/>
              </a:lnSpc>
            </a:pPr>
            <a:r>
              <a:rPr lang="en-US" b="1" dirty="0">
                <a:latin typeface="Courier New" pitchFamily="49" charset="0"/>
              </a:rPr>
              <a:t>          Country $ 2;</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a:t>
            </a:r>
            <a:r>
              <a:rPr lang="en-US" b="1" dirty="0" err="1">
                <a:latin typeface="Courier New" pitchFamily="49" charset="0"/>
              </a:rPr>
              <a:t>Last_Name</a:t>
            </a:r>
            <a:r>
              <a:rPr lang="en-US" b="1" dirty="0">
                <a:latin typeface="Courier New" pitchFamily="49" charset="0"/>
              </a:rPr>
              <a:t> $</a:t>
            </a:r>
          </a:p>
          <a:p>
            <a:pPr>
              <a:lnSpc>
                <a:spcPct val="85000"/>
              </a:lnSpc>
            </a:pPr>
            <a:r>
              <a:rPr lang="en-US" b="1" dirty="0">
                <a:latin typeface="Courier New" pitchFamily="49" charset="0"/>
              </a:rPr>
              <a:t>         Gender $ Salary Job_Title $ Country $;</a:t>
            </a:r>
          </a:p>
          <a:p>
            <a:pPr>
              <a:lnSpc>
                <a:spcPct val="85000"/>
              </a:lnSpc>
            </a:pPr>
            <a:r>
              <a:rPr lang="en-US" b="1" dirty="0">
                <a:latin typeface="Courier New" pitchFamily="49" charset="0"/>
              </a:rPr>
              <a:t>run;</a:t>
            </a:r>
          </a:p>
        </p:txBody>
      </p:sp>
      <p:sp>
        <p:nvSpPr>
          <p:cNvPr id="68635" name="Rectangle 178"/>
          <p:cNvSpPr>
            <a:spLocks noChangeArrowheads="1"/>
          </p:cNvSpPr>
          <p:nvPr>
            <p:custDataLst>
              <p:tags r:id="rId1"/>
            </p:custDataLst>
          </p:nvPr>
        </p:nvSpPr>
        <p:spPr bwMode="auto">
          <a:xfrm>
            <a:off x="2047875" y="1428750"/>
            <a:ext cx="27638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68636" name="Rectangle 179"/>
          <p:cNvSpPr>
            <a:spLocks noChangeArrowheads="1"/>
          </p:cNvSpPr>
          <p:nvPr>
            <p:custDataLst>
              <p:tags r:id="rId2"/>
            </p:custDataLst>
          </p:nvPr>
        </p:nvSpPr>
        <p:spPr bwMode="auto">
          <a:xfrm>
            <a:off x="4968875" y="1428750"/>
            <a:ext cx="25812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68637" name="Rectangle 180"/>
          <p:cNvSpPr>
            <a:spLocks noChangeArrowheads="1"/>
          </p:cNvSpPr>
          <p:nvPr>
            <p:custDataLst>
              <p:tags r:id="rId3"/>
            </p:custDataLst>
          </p:nvPr>
        </p:nvSpPr>
        <p:spPr bwMode="auto">
          <a:xfrm>
            <a:off x="2047875" y="1739900"/>
            <a:ext cx="18510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68638" name="Rectangle 181"/>
          <p:cNvSpPr>
            <a:spLocks noChangeArrowheads="1"/>
          </p:cNvSpPr>
          <p:nvPr>
            <p:custDataLst>
              <p:tags r:id="rId4"/>
            </p:custDataLst>
          </p:nvPr>
        </p:nvSpPr>
        <p:spPr bwMode="auto">
          <a:xfrm>
            <a:off x="4056063" y="1739900"/>
            <a:ext cx="25812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68639" name="Rectangle 182"/>
          <p:cNvSpPr>
            <a:spLocks noChangeArrowheads="1"/>
          </p:cNvSpPr>
          <p:nvPr>
            <p:custDataLst>
              <p:tags r:id="rId5"/>
            </p:custDataLst>
          </p:nvPr>
        </p:nvSpPr>
        <p:spPr bwMode="auto">
          <a:xfrm>
            <a:off x="2047875" y="2051050"/>
            <a:ext cx="20335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aphicFrame>
        <p:nvGraphicFramePr>
          <p:cNvPr id="12" name="Group 71"/>
          <p:cNvGraphicFramePr>
            <a:graphicFrameLocks noGrp="1"/>
          </p:cNvGraphicFramePr>
          <p:nvPr>
            <p:extLst>
              <p:ext uri="{D42A27DB-BD31-4B8C-83A1-F6EECF244321}">
                <p14:modId xmlns:p14="http://schemas.microsoft.com/office/powerpoint/2010/main" val="1566349963"/>
              </p:ext>
            </p:extLst>
          </p:nvPr>
        </p:nvGraphicFramePr>
        <p:xfrm>
          <a:off x="158750" y="4186238"/>
          <a:ext cx="6147047" cy="1686790"/>
        </p:xfrm>
        <a:graphic>
          <a:graphicData uri="http://schemas.openxmlformats.org/drawingml/2006/table">
            <a:tbl>
              <a:tblPr/>
              <a:tblGrid>
                <a:gridCol w="1168400">
                  <a:extLst>
                    <a:ext uri="{9D8B030D-6E8A-4147-A177-3AD203B41FA5}">
                      <a16:colId xmlns:a16="http://schemas.microsoft.com/office/drawing/2014/main" val="20000"/>
                    </a:ext>
                  </a:extLst>
                </a:gridCol>
                <a:gridCol w="1154793">
                  <a:extLst>
                    <a:ext uri="{9D8B030D-6E8A-4147-A177-3AD203B41FA5}">
                      <a16:colId xmlns:a16="http://schemas.microsoft.com/office/drawing/2014/main" val="20001"/>
                    </a:ext>
                  </a:extLst>
                </a:gridCol>
                <a:gridCol w="1080654">
                  <a:extLst>
                    <a:ext uri="{9D8B030D-6E8A-4147-A177-3AD203B41FA5}">
                      <a16:colId xmlns:a16="http://schemas.microsoft.com/office/drawing/2014/main" val="20002"/>
                    </a:ext>
                  </a:extLst>
                </a:gridCol>
                <a:gridCol w="1460665">
                  <a:extLst>
                    <a:ext uri="{9D8B030D-6E8A-4147-A177-3AD203B41FA5}">
                      <a16:colId xmlns:a16="http://schemas.microsoft.com/office/drawing/2014/main" val="20003"/>
                    </a:ext>
                  </a:extLst>
                </a:gridCol>
                <a:gridCol w="1282535">
                  <a:extLst>
                    <a:ext uri="{9D8B030D-6E8A-4147-A177-3AD203B41FA5}">
                      <a16:colId xmlns:a16="http://schemas.microsoft.com/office/drawing/2014/main" val="20004"/>
                    </a:ext>
                  </a:extLst>
                </a:gridCol>
              </a:tblGrid>
              <a:tr h="365711">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 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 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Job_Title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 name="Line Callout 2 12"/>
          <p:cNvSpPr/>
          <p:nvPr/>
        </p:nvSpPr>
        <p:spPr bwMode="auto">
          <a:xfrm>
            <a:off x="2170545" y="3930071"/>
            <a:ext cx="6069688" cy="487313"/>
          </a:xfrm>
          <a:prstGeom prst="borderCallout2">
            <a:avLst>
              <a:gd name="adj1" fmla="val 18750"/>
              <a:gd name="adj2" fmla="val 0"/>
              <a:gd name="adj3" fmla="val 18750"/>
              <a:gd name="adj4" fmla="val -8334"/>
              <a:gd name="adj5" fmla="val 131454"/>
              <a:gd name="adj6" fmla="val -16637"/>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Attributes are based on the LENGTH statement.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t>Compilation</a:t>
            </a:r>
          </a:p>
        </p:txBody>
      </p:sp>
      <p:sp>
        <p:nvSpPr>
          <p:cNvPr id="56" name="Slide Number Placeholder 3"/>
          <p:cNvSpPr>
            <a:spLocks noGrp="1"/>
          </p:cNvSpPr>
          <p:nvPr>
            <p:ph type="sldNum" sz="quarter" idx="10"/>
          </p:nvPr>
        </p:nvSpPr>
        <p:spPr/>
        <p:txBody>
          <a:bodyPr/>
          <a:lstStyle/>
          <a:p>
            <a:pPr>
              <a:defRPr/>
            </a:pPr>
            <a:fld id="{E7BDF998-039A-47D7-8878-074A0E82A1D5}" type="slidenum">
              <a:rPr lang="en-US"/>
              <a:pPr>
                <a:defRPr/>
              </a:pPr>
              <a:t>52</a:t>
            </a:fld>
            <a:endParaRPr lang="en-US" b="0" dirty="0">
              <a:latin typeface="Times New Roman" pitchFamily="18" charset="0"/>
            </a:endParaRPr>
          </a:p>
        </p:txBody>
      </p:sp>
      <p:graphicFrame>
        <p:nvGraphicFramePr>
          <p:cNvPr id="964679" name="Group 71"/>
          <p:cNvGraphicFramePr>
            <a:graphicFrameLocks noGrp="1"/>
          </p:cNvGraphicFramePr>
          <p:nvPr>
            <p:extLst>
              <p:ext uri="{D42A27DB-BD31-4B8C-83A1-F6EECF244321}">
                <p14:modId xmlns:p14="http://schemas.microsoft.com/office/powerpoint/2010/main" val="2421315666"/>
              </p:ext>
            </p:extLst>
          </p:nvPr>
        </p:nvGraphicFramePr>
        <p:xfrm>
          <a:off x="158750" y="4186238"/>
          <a:ext cx="8840788" cy="1686790"/>
        </p:xfrm>
        <a:graphic>
          <a:graphicData uri="http://schemas.openxmlformats.org/drawingml/2006/table">
            <a:tbl>
              <a:tblPr/>
              <a:tblGrid>
                <a:gridCol w="1168400">
                  <a:extLst>
                    <a:ext uri="{9D8B030D-6E8A-4147-A177-3AD203B41FA5}">
                      <a16:colId xmlns:a16="http://schemas.microsoft.com/office/drawing/2014/main" val="20000"/>
                    </a:ext>
                  </a:extLst>
                </a:gridCol>
                <a:gridCol w="1154793">
                  <a:extLst>
                    <a:ext uri="{9D8B030D-6E8A-4147-A177-3AD203B41FA5}">
                      <a16:colId xmlns:a16="http://schemas.microsoft.com/office/drawing/2014/main" val="20001"/>
                    </a:ext>
                  </a:extLst>
                </a:gridCol>
                <a:gridCol w="1080654">
                  <a:extLst>
                    <a:ext uri="{9D8B030D-6E8A-4147-A177-3AD203B41FA5}">
                      <a16:colId xmlns:a16="http://schemas.microsoft.com/office/drawing/2014/main" val="20002"/>
                    </a:ext>
                  </a:extLst>
                </a:gridCol>
                <a:gridCol w="1460665">
                  <a:extLst>
                    <a:ext uri="{9D8B030D-6E8A-4147-A177-3AD203B41FA5}">
                      <a16:colId xmlns:a16="http://schemas.microsoft.com/office/drawing/2014/main" val="20003"/>
                    </a:ext>
                  </a:extLst>
                </a:gridCol>
                <a:gridCol w="1282535">
                  <a:extLst>
                    <a:ext uri="{9D8B030D-6E8A-4147-A177-3AD203B41FA5}">
                      <a16:colId xmlns:a16="http://schemas.microsoft.com/office/drawing/2014/main" val="20004"/>
                    </a:ext>
                  </a:extLst>
                </a:gridCol>
                <a:gridCol w="1550741">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tblGrid>
              <a:tr h="365711">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7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 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 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Gender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Job_Title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Country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67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9663" name="Text Box 54"/>
          <p:cNvSpPr txBox="1">
            <a:spLocks noChangeArrowheads="1"/>
          </p:cNvSpPr>
          <p:nvPr/>
        </p:nvSpPr>
        <p:spPr bwMode="auto">
          <a:xfrm>
            <a:off x="177800" y="1073149"/>
            <a:ext cx="8778240" cy="2633472"/>
          </a:xfrm>
          <a:prstGeom prst="rect">
            <a:avLst/>
          </a:prstGeom>
          <a:solidFill>
            <a:srgbClr val="FFFFFF"/>
          </a:solidFill>
          <a:ln w="38100">
            <a:solidFill>
              <a:schemeClr val="tx2"/>
            </a:solidFill>
            <a:miter lim="800000"/>
            <a:headEnd type="none" w="med" len="lg"/>
            <a:tailEnd type="none" w="med" len="lg"/>
          </a:ln>
        </p:spPr>
        <p:txBody>
          <a:bodyPr wrap="none" tIns="50800" rIns="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length First_Name $ 12 Last_Name $ 18</a:t>
            </a:r>
          </a:p>
          <a:p>
            <a:pPr>
              <a:lnSpc>
                <a:spcPct val="85000"/>
              </a:lnSpc>
            </a:pPr>
            <a:r>
              <a:rPr lang="en-US" b="1" dirty="0">
                <a:latin typeface="Courier New" pitchFamily="49" charset="0"/>
              </a:rPr>
              <a:t>          Gender $ 1 Job_Title $ 25</a:t>
            </a:r>
          </a:p>
          <a:p>
            <a:pPr>
              <a:lnSpc>
                <a:spcPct val="85000"/>
              </a:lnSpc>
            </a:pPr>
            <a:r>
              <a:rPr lang="en-US" b="1" dirty="0">
                <a:latin typeface="Courier New" pitchFamily="49" charset="0"/>
              </a:rPr>
              <a:t>          Country $ 2;</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 </a:t>
            </a:r>
            <a:r>
              <a:rPr lang="en-US" b="1" dirty="0" err="1">
                <a:latin typeface="Courier New" pitchFamily="49" charset="0"/>
              </a:rPr>
              <a:t>Last_Name</a:t>
            </a:r>
            <a:r>
              <a:rPr lang="en-US" b="1" dirty="0">
                <a:latin typeface="Courier New" pitchFamily="49" charset="0"/>
              </a:rPr>
              <a:t> $</a:t>
            </a:r>
          </a:p>
          <a:p>
            <a:pPr>
              <a:lnSpc>
                <a:spcPct val="85000"/>
              </a:lnSpc>
            </a:pPr>
            <a:r>
              <a:rPr lang="en-US" b="1" dirty="0">
                <a:latin typeface="Courier New" pitchFamily="49" charset="0"/>
              </a:rPr>
              <a:t>         Gender $ Salary Job_Title $ Country $;</a:t>
            </a:r>
          </a:p>
          <a:p>
            <a:pPr>
              <a:lnSpc>
                <a:spcPct val="85000"/>
              </a:lnSpc>
            </a:pPr>
            <a:r>
              <a:rPr lang="en-US" b="1" dirty="0">
                <a:latin typeface="Courier New" pitchFamily="49" charset="0"/>
              </a:rPr>
              <a:t>run;</a:t>
            </a:r>
          </a:p>
        </p:txBody>
      </p:sp>
      <p:sp>
        <p:nvSpPr>
          <p:cNvPr id="69664" name="Rectangle 58"/>
          <p:cNvSpPr>
            <a:spLocks noChangeArrowheads="1"/>
          </p:cNvSpPr>
          <p:nvPr>
            <p:custDataLst>
              <p:tags r:id="rId1"/>
            </p:custDataLst>
          </p:nvPr>
        </p:nvSpPr>
        <p:spPr bwMode="auto">
          <a:xfrm>
            <a:off x="1865313" y="2673350"/>
            <a:ext cx="2033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69665" name="Rectangle 59"/>
          <p:cNvSpPr>
            <a:spLocks noChangeArrowheads="1"/>
          </p:cNvSpPr>
          <p:nvPr>
            <p:custDataLst>
              <p:tags r:id="rId2"/>
            </p:custDataLst>
          </p:nvPr>
        </p:nvSpPr>
        <p:spPr bwMode="auto">
          <a:xfrm>
            <a:off x="3508375" y="2984500"/>
            <a:ext cx="1120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Right Arrow 1"/>
          <p:cNvSpPr/>
          <p:nvPr/>
        </p:nvSpPr>
        <p:spPr bwMode="auto">
          <a:xfrm rot="16200000">
            <a:off x="6965042" y="5969902"/>
            <a:ext cx="482600" cy="444500"/>
          </a:xfrm>
          <a:prstGeom prst="rightArrow">
            <a:avLst>
              <a:gd name="adj1" fmla="val 49000"/>
              <a:gd name="adj2" fmla="val 40000"/>
            </a:avLst>
          </a:prstGeom>
          <a:solidFill>
            <a:srgbClr val="FF000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9" name="Right Arrow 8"/>
          <p:cNvSpPr/>
          <p:nvPr/>
        </p:nvSpPr>
        <p:spPr bwMode="auto">
          <a:xfrm rot="16200000">
            <a:off x="8249559" y="5969901"/>
            <a:ext cx="482600" cy="444500"/>
          </a:xfrm>
          <a:prstGeom prst="rightArrow">
            <a:avLst>
              <a:gd name="adj1" fmla="val 49000"/>
              <a:gd name="adj2" fmla="val 40000"/>
            </a:avLst>
          </a:prstGeom>
          <a:solidFill>
            <a:srgbClr val="FF000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dirty="0"/>
              <a:t>Viewing the Output</a:t>
            </a:r>
          </a:p>
        </p:txBody>
      </p:sp>
      <p:sp>
        <p:nvSpPr>
          <p:cNvPr id="67587" name="Rectangle 5"/>
          <p:cNvSpPr>
            <a:spLocks noGrp="1" noChangeArrowheads="1"/>
          </p:cNvSpPr>
          <p:nvPr>
            <p:ph type="body" sz="half" idx="1"/>
          </p:nvPr>
        </p:nvSpPr>
        <p:spPr>
          <a:xfrm>
            <a:off x="692147" y="2397604"/>
            <a:ext cx="7842253" cy="4267200"/>
          </a:xfrm>
        </p:spPr>
        <p:txBody>
          <a:bodyPr/>
          <a:lstStyle/>
          <a:p>
            <a:pPr marL="0" indent="0" eaLnBrk="1" hangingPunct="1"/>
            <a:r>
              <a:rPr lang="en-US" dirty="0"/>
              <a:t>Partial PROC PRINT Output</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r>
              <a:rPr lang="en-US" dirty="0"/>
              <a:t>The character values are no longer truncated, but the order of the variables changed.</a:t>
            </a:r>
          </a:p>
        </p:txBody>
      </p:sp>
      <p:sp>
        <p:nvSpPr>
          <p:cNvPr id="16" name="Slide Number Placeholder 5"/>
          <p:cNvSpPr>
            <a:spLocks noGrp="1"/>
          </p:cNvSpPr>
          <p:nvPr>
            <p:ph type="sldNum" sz="quarter" idx="10"/>
          </p:nvPr>
        </p:nvSpPr>
        <p:spPr/>
        <p:txBody>
          <a:bodyPr/>
          <a:lstStyle/>
          <a:p>
            <a:pPr>
              <a:defRPr/>
            </a:pPr>
            <a:fld id="{2448A24D-4183-458E-93AB-DAF74F36C693}" type="slidenum">
              <a:rPr lang="en-US"/>
              <a:pPr>
                <a:defRPr/>
              </a:pPr>
              <a:t>53</a:t>
            </a:fld>
            <a:endParaRPr lang="en-US" b="0" dirty="0">
              <a:latin typeface="Times New Roman" pitchFamily="18" charset="0"/>
            </a:endParaRPr>
          </a:p>
        </p:txBody>
      </p:sp>
      <p:sp>
        <p:nvSpPr>
          <p:cNvPr id="67589" name="Rectangle 3"/>
          <p:cNvSpPr>
            <a:spLocks noChangeArrowheads="1"/>
          </p:cNvSpPr>
          <p:nvPr/>
        </p:nvSpPr>
        <p:spPr bwMode="auto">
          <a:xfrm>
            <a:off x="684212" y="1141413"/>
            <a:ext cx="7489117" cy="730456"/>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b="1" dirty="0">
                <a:latin typeface="Courier New" pitchFamily="49" charset="0"/>
              </a:rPr>
              <a:t>proc print data=work.subset noobs;</a:t>
            </a:r>
          </a:p>
          <a:p>
            <a:pPr>
              <a:lnSpc>
                <a:spcPct val="85000"/>
              </a:lnSpc>
            </a:pPr>
            <a:r>
              <a:rPr lang="en-US" b="1" dirty="0">
                <a:latin typeface="Courier New" pitchFamily="49" charset="0"/>
              </a:rPr>
              <a:t>run;</a:t>
            </a:r>
          </a:p>
        </p:txBody>
      </p:sp>
      <p:sp>
        <p:nvSpPr>
          <p:cNvPr id="67590"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7591"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67592"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7593"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7595"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7596" name="Text Box 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7597" name="Text Box 1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7598" name="Text Box 1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67599" name="Text Box 1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2" name="TextBox 1"/>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3" name="TextBox 2"/>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4" name="TextBox 3"/>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6" name="TextBox 5"/>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26" name="TextBox 25"/>
          <p:cNvSpPr txBox="1"/>
          <p:nvPr/>
        </p:nvSpPr>
        <p:spPr>
          <a:xfrm>
            <a:off x="265814" y="2803450"/>
            <a:ext cx="8595360" cy="2149306"/>
          </a:xfrm>
          <a:prstGeom prst="rect">
            <a:avLst/>
          </a:prstGeom>
          <a:solidFill>
            <a:srgbClr val="FFFFFF"/>
          </a:solidFill>
          <a:ln w="38100" cmpd="sng">
            <a:solidFill>
              <a:schemeClr val="tx2"/>
            </a:solidFill>
          </a:ln>
        </p:spPr>
        <p:txBody>
          <a:bodyPr wrap="none" lIns="88900" tIns="88900" rIns="0" bIns="88900" rtlCol="0">
            <a:spAutoFit/>
          </a:bodyPr>
          <a:lstStyle/>
          <a:p>
            <a:r>
              <a:rPr lang="en-US" sz="1600" b="1" dirty="0">
                <a:solidFill>
                  <a:srgbClr val="000000"/>
                </a:solidFill>
                <a:latin typeface="SAS Monospace"/>
              </a:rPr>
              <a:t>First_                                             Employee_</a:t>
            </a:r>
          </a:p>
          <a:p>
            <a:r>
              <a:rPr lang="en-US" sz="1600" b="1" dirty="0">
                <a:solidFill>
                  <a:srgbClr val="000000"/>
                </a:solidFill>
                <a:latin typeface="SAS Monospace"/>
              </a:rPr>
              <a:t>Name       Last_Name  Gender Job_Title     Country       ID    Salary</a:t>
            </a:r>
          </a:p>
          <a:p>
            <a:endParaRPr lang="en-US" sz="1600" b="1" dirty="0">
              <a:solidFill>
                <a:srgbClr val="000000"/>
              </a:solidFill>
              <a:latin typeface="SAS Monospace"/>
            </a:endParaRPr>
          </a:p>
          <a:p>
            <a:r>
              <a:rPr lang="en-US" sz="1600" b="1" dirty="0">
                <a:solidFill>
                  <a:srgbClr val="000000"/>
                </a:solidFill>
                <a:latin typeface="SAS Monospace"/>
              </a:rPr>
              <a:t>Tom        Zhou          M   Sales Manager   AU       120102   108255</a:t>
            </a:r>
          </a:p>
          <a:p>
            <a:r>
              <a:rPr lang="fr-FR" sz="1600" b="1" dirty="0">
                <a:solidFill>
                  <a:srgbClr val="000000"/>
                </a:solidFill>
                <a:latin typeface="SAS Monospace"/>
              </a:rPr>
              <a:t>Wilson     Dawes         M   Sales Manager   AU       120103    87975</a:t>
            </a:r>
          </a:p>
          <a:p>
            <a:r>
              <a:rPr lang="en-US" sz="1600" b="1" dirty="0">
                <a:solidFill>
                  <a:srgbClr val="000000"/>
                </a:solidFill>
                <a:latin typeface="SAS Monospace"/>
              </a:rPr>
              <a:t>Irenie     Elvish        F   Sales Rep. II   AU       120121    26600</a:t>
            </a:r>
          </a:p>
          <a:p>
            <a:r>
              <a:rPr lang="en-US" sz="1600" b="1" dirty="0">
                <a:solidFill>
                  <a:srgbClr val="000000"/>
                </a:solidFill>
                <a:latin typeface="SAS Monospace"/>
              </a:rPr>
              <a:t>Christina  Ngan          F   Sales Rep. II   AU       120122    27475</a:t>
            </a:r>
          </a:p>
          <a:p>
            <a:r>
              <a:rPr lang="en-US" sz="1600" b="1" dirty="0">
                <a:solidFill>
                  <a:srgbClr val="000000"/>
                </a:solidFill>
                <a:latin typeface="SAS Monospace"/>
              </a:rPr>
              <a:t>Kimiko     Hotstone      F   Sales Rep. I    AU       120123    26190</a:t>
            </a:r>
          </a:p>
        </p:txBody>
      </p:sp>
      <p:sp>
        <p:nvSpPr>
          <p:cNvPr id="21" name="Text Box 6"/>
          <p:cNvSpPr txBox="1">
            <a:spLocks noChangeArrowheads="1"/>
          </p:cNvSpPr>
          <p:nvPr/>
        </p:nvSpPr>
        <p:spPr bwMode="auto">
          <a:xfrm>
            <a:off x="7932605"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8.04 Short Answer Poll</a:t>
            </a:r>
          </a:p>
        </p:txBody>
      </p:sp>
      <p:sp>
        <p:nvSpPr>
          <p:cNvPr id="3075" name="Rectangle 5"/>
          <p:cNvSpPr>
            <a:spLocks noGrp="1" noChangeArrowheads="1"/>
          </p:cNvSpPr>
          <p:nvPr>
            <p:ph idx="1"/>
          </p:nvPr>
        </p:nvSpPr>
        <p:spPr/>
        <p:txBody>
          <a:bodyPr/>
          <a:lstStyle/>
          <a:p>
            <a:r>
              <a:rPr lang="en-US" dirty="0"/>
              <a:t>Suppose you want the order of the variables to match the order of the fields. You can include the numeric variables in the LENGTH statement. Which of the following produces the correct results?</a:t>
            </a:r>
          </a:p>
          <a:p>
            <a:endParaRPr lang="en-US" dirty="0"/>
          </a:p>
          <a:p>
            <a:r>
              <a:rPr lang="en-US" dirty="0"/>
              <a:t>a.</a:t>
            </a:r>
          </a:p>
          <a:p>
            <a:endParaRPr lang="en-US" dirty="0"/>
          </a:p>
          <a:p>
            <a:endParaRPr lang="en-US" dirty="0"/>
          </a:p>
          <a:p>
            <a:endParaRPr lang="en-US" dirty="0"/>
          </a:p>
          <a:p>
            <a:r>
              <a:rPr lang="en-US" dirty="0"/>
              <a:t>b.</a:t>
            </a:r>
          </a:p>
        </p:txBody>
      </p:sp>
      <p:sp>
        <p:nvSpPr>
          <p:cNvPr id="6" name="TextBox 5"/>
          <p:cNvSpPr txBox="1"/>
          <p:nvPr/>
        </p:nvSpPr>
        <p:spPr>
          <a:xfrm>
            <a:off x="1089660" y="2903416"/>
            <a:ext cx="6858000" cy="1435265"/>
          </a:xfrm>
          <a:prstGeom prst="rect">
            <a:avLst/>
          </a:prstGeom>
          <a:solidFill>
            <a:srgbClr val="FFFFFF"/>
          </a:solidFill>
          <a:ln w="38100" cmpd="sng">
            <a:solidFill>
              <a:schemeClr val="tx2"/>
            </a:solidFill>
          </a:ln>
        </p:spPr>
        <p:txBody>
          <a:bodyPr wrap="square" lIns="88900" tIns="88900" rIns="91440" bIns="88900" rtlCol="0">
            <a:spAutoFit/>
          </a:bodyPr>
          <a:lstStyle/>
          <a:p>
            <a:pPr marL="0" lvl="1">
              <a:lnSpc>
                <a:spcPct val="85000"/>
              </a:lnSpc>
            </a:pPr>
            <a:r>
              <a:rPr lang="en-US" b="1" dirty="0">
                <a:latin typeface="Courier New"/>
              </a:rPr>
              <a:t>length Employee_ID First_Name $ 12</a:t>
            </a:r>
            <a:br>
              <a:rPr lang="en-US" b="1" dirty="0">
                <a:latin typeface="Courier New"/>
              </a:rPr>
            </a:br>
            <a:r>
              <a:rPr lang="en-US" b="1" dirty="0">
                <a:latin typeface="Courier New"/>
              </a:rPr>
              <a:t>       Last_Name $ 18 Gender $ 1 </a:t>
            </a:r>
          </a:p>
          <a:p>
            <a:pPr marL="0" lvl="1">
              <a:lnSpc>
                <a:spcPct val="85000"/>
              </a:lnSpc>
            </a:pPr>
            <a:r>
              <a:rPr lang="en-US" b="1" dirty="0">
                <a:latin typeface="Courier New"/>
              </a:rPr>
              <a:t>       Salary Job_Title $ 25 </a:t>
            </a:r>
          </a:p>
          <a:p>
            <a:pPr marL="0" lvl="1">
              <a:lnSpc>
                <a:spcPct val="85000"/>
              </a:lnSpc>
            </a:pPr>
            <a:r>
              <a:rPr lang="en-US" b="1" dirty="0">
                <a:latin typeface="Courier New"/>
              </a:rPr>
              <a:t>       Country $ 2;</a:t>
            </a:r>
          </a:p>
        </p:txBody>
      </p:sp>
      <p:sp>
        <p:nvSpPr>
          <p:cNvPr id="7" name="TextBox 6"/>
          <p:cNvSpPr txBox="1"/>
          <p:nvPr/>
        </p:nvSpPr>
        <p:spPr>
          <a:xfrm>
            <a:off x="1089660" y="4640776"/>
            <a:ext cx="6858000" cy="1435265"/>
          </a:xfrm>
          <a:prstGeom prst="rect">
            <a:avLst/>
          </a:prstGeom>
          <a:solidFill>
            <a:srgbClr val="FFFFFF"/>
          </a:solidFill>
          <a:ln w="38100" cmpd="sng">
            <a:solidFill>
              <a:schemeClr val="tx2"/>
            </a:solidFill>
          </a:ln>
        </p:spPr>
        <p:txBody>
          <a:bodyPr wrap="square" lIns="88900" tIns="88900" rIns="91440" bIns="88900" rtlCol="0">
            <a:spAutoFit/>
          </a:bodyPr>
          <a:lstStyle/>
          <a:p>
            <a:pPr marL="0" lvl="1">
              <a:lnSpc>
                <a:spcPct val="85000"/>
              </a:lnSpc>
            </a:pPr>
            <a:r>
              <a:rPr lang="en-US" b="1" dirty="0">
                <a:latin typeface="Courier New"/>
              </a:rPr>
              <a:t>length Employee_ID 8 First_Name $ 12</a:t>
            </a:r>
            <a:br>
              <a:rPr lang="en-US" b="1" dirty="0">
                <a:latin typeface="Courier New"/>
              </a:rPr>
            </a:br>
            <a:r>
              <a:rPr lang="en-US" b="1" dirty="0">
                <a:latin typeface="Courier New"/>
              </a:rPr>
              <a:t>       Last_Name $ 18 Gender $ 1 </a:t>
            </a:r>
          </a:p>
          <a:p>
            <a:pPr marL="0" lvl="1">
              <a:lnSpc>
                <a:spcPct val="85000"/>
              </a:lnSpc>
            </a:pPr>
            <a:r>
              <a:rPr lang="en-US" b="1" dirty="0">
                <a:latin typeface="Courier New"/>
              </a:rPr>
              <a:t>       Salary 8 Job_Title $ 25 </a:t>
            </a:r>
          </a:p>
          <a:p>
            <a:pPr marL="0" lvl="1">
              <a:lnSpc>
                <a:spcPct val="85000"/>
              </a:lnSpc>
            </a:pPr>
            <a:r>
              <a:rPr lang="en-US" b="1" dirty="0">
                <a:latin typeface="Courier New"/>
              </a:rPr>
              <a:t>       Country $ 2;</a:t>
            </a: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8.04 Short Answer Poll – Correct Answer</a:t>
            </a:r>
          </a:p>
        </p:txBody>
      </p:sp>
      <p:sp>
        <p:nvSpPr>
          <p:cNvPr id="3075" name="Rectangle 5"/>
          <p:cNvSpPr>
            <a:spLocks noGrp="1" noChangeArrowheads="1"/>
          </p:cNvSpPr>
          <p:nvPr>
            <p:ph idx="1"/>
          </p:nvPr>
        </p:nvSpPr>
        <p:spPr/>
        <p:txBody>
          <a:bodyPr/>
          <a:lstStyle/>
          <a:p>
            <a:r>
              <a:rPr lang="en-US" dirty="0"/>
              <a:t>Suppose you want the order of the variables to match the order of the fields. You can include the numeric variables in the LENGTH statement. Which of the following produces the correct results?</a:t>
            </a:r>
          </a:p>
          <a:p>
            <a:endParaRPr lang="en-US" dirty="0"/>
          </a:p>
          <a:p>
            <a:r>
              <a:rPr lang="en-US" dirty="0"/>
              <a:t>a.</a:t>
            </a:r>
          </a:p>
          <a:p>
            <a:endParaRPr lang="en-US" dirty="0"/>
          </a:p>
          <a:p>
            <a:endParaRPr lang="en-US" dirty="0"/>
          </a:p>
          <a:p>
            <a:endParaRPr lang="en-US" dirty="0"/>
          </a:p>
          <a:p>
            <a:r>
              <a:rPr lang="en-US" dirty="0"/>
              <a:t>b.</a:t>
            </a:r>
          </a:p>
        </p:txBody>
      </p:sp>
      <p:sp>
        <p:nvSpPr>
          <p:cNvPr id="6" name="TextBox 5"/>
          <p:cNvSpPr txBox="1"/>
          <p:nvPr/>
        </p:nvSpPr>
        <p:spPr>
          <a:xfrm>
            <a:off x="1089660" y="2903416"/>
            <a:ext cx="6858000" cy="1435265"/>
          </a:xfrm>
          <a:prstGeom prst="rect">
            <a:avLst/>
          </a:prstGeom>
          <a:solidFill>
            <a:srgbClr val="FFFFFF"/>
          </a:solidFill>
          <a:ln w="38100" cmpd="sng">
            <a:solidFill>
              <a:schemeClr val="tx2"/>
            </a:solidFill>
          </a:ln>
        </p:spPr>
        <p:txBody>
          <a:bodyPr wrap="square" lIns="88900" tIns="88900" rIns="91440" bIns="88900" rtlCol="0">
            <a:spAutoFit/>
          </a:bodyPr>
          <a:lstStyle/>
          <a:p>
            <a:pPr marL="0" lvl="1">
              <a:lnSpc>
                <a:spcPct val="85000"/>
              </a:lnSpc>
            </a:pPr>
            <a:r>
              <a:rPr lang="en-US" b="1" dirty="0">
                <a:latin typeface="Courier New"/>
              </a:rPr>
              <a:t>length Employee_ID First_Name $ 12</a:t>
            </a:r>
            <a:br>
              <a:rPr lang="en-US" b="1" dirty="0">
                <a:latin typeface="Courier New"/>
              </a:rPr>
            </a:br>
            <a:r>
              <a:rPr lang="en-US" b="1" dirty="0">
                <a:latin typeface="Courier New"/>
              </a:rPr>
              <a:t>       Last_Name $ 18 Gender $ 1 </a:t>
            </a:r>
          </a:p>
          <a:p>
            <a:pPr marL="0" lvl="1">
              <a:lnSpc>
                <a:spcPct val="85000"/>
              </a:lnSpc>
            </a:pPr>
            <a:r>
              <a:rPr lang="en-US" b="1" dirty="0">
                <a:latin typeface="Courier New"/>
              </a:rPr>
              <a:t>       Salary Job_Title $ 25 </a:t>
            </a:r>
          </a:p>
          <a:p>
            <a:pPr marL="0" lvl="1">
              <a:lnSpc>
                <a:spcPct val="85000"/>
              </a:lnSpc>
            </a:pPr>
            <a:r>
              <a:rPr lang="en-US" b="1" dirty="0">
                <a:latin typeface="Courier New"/>
              </a:rPr>
              <a:t>       Country $ 2;</a:t>
            </a:r>
          </a:p>
        </p:txBody>
      </p:sp>
      <p:sp>
        <p:nvSpPr>
          <p:cNvPr id="7" name="TextBox 6"/>
          <p:cNvSpPr txBox="1"/>
          <p:nvPr/>
        </p:nvSpPr>
        <p:spPr>
          <a:xfrm>
            <a:off x="1089660" y="4640776"/>
            <a:ext cx="6858000" cy="1435265"/>
          </a:xfrm>
          <a:prstGeom prst="rect">
            <a:avLst/>
          </a:prstGeom>
          <a:solidFill>
            <a:srgbClr val="FFFFFF"/>
          </a:solidFill>
          <a:ln w="38100" cmpd="sng">
            <a:solidFill>
              <a:schemeClr val="tx2"/>
            </a:solidFill>
          </a:ln>
        </p:spPr>
        <p:txBody>
          <a:bodyPr wrap="square" lIns="88900" tIns="88900" rIns="91440" bIns="88900" rtlCol="0">
            <a:spAutoFit/>
          </a:bodyPr>
          <a:lstStyle/>
          <a:p>
            <a:pPr marL="0" lvl="1">
              <a:lnSpc>
                <a:spcPct val="85000"/>
              </a:lnSpc>
            </a:pPr>
            <a:r>
              <a:rPr lang="en-US" b="1" dirty="0">
                <a:latin typeface="Courier New"/>
              </a:rPr>
              <a:t>length Employee_ID 8 First_Name $ 12</a:t>
            </a:r>
            <a:br>
              <a:rPr lang="en-US" b="1" dirty="0">
                <a:latin typeface="Courier New"/>
              </a:rPr>
            </a:br>
            <a:r>
              <a:rPr lang="en-US" b="1" dirty="0">
                <a:latin typeface="Courier New"/>
              </a:rPr>
              <a:t>       Last_Name $ 18 Gender $ 1 </a:t>
            </a:r>
          </a:p>
          <a:p>
            <a:pPr marL="0" lvl="1">
              <a:lnSpc>
                <a:spcPct val="85000"/>
              </a:lnSpc>
            </a:pPr>
            <a:r>
              <a:rPr lang="en-US" b="1" dirty="0">
                <a:latin typeface="Courier New"/>
              </a:rPr>
              <a:t>       Salary 8 Job_Title $ 25 </a:t>
            </a:r>
          </a:p>
          <a:p>
            <a:pPr marL="0" lvl="1">
              <a:lnSpc>
                <a:spcPct val="85000"/>
              </a:lnSpc>
            </a:pPr>
            <a:r>
              <a:rPr lang="en-US" b="1" dirty="0">
                <a:latin typeface="Courier New"/>
              </a:rPr>
              <a:t>       Country $ 2;</a:t>
            </a:r>
          </a:p>
        </p:txBody>
      </p:sp>
      <p:sp>
        <p:nvSpPr>
          <p:cNvPr id="8" name="Oval 7"/>
          <p:cNvSpPr/>
          <p:nvPr/>
        </p:nvSpPr>
        <p:spPr bwMode="auto">
          <a:xfrm>
            <a:off x="533400" y="4704715"/>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extLst>
      <p:ext uri="{BB962C8B-B14F-4D97-AF65-F5344CB8AC3E}">
        <p14:creationId xmlns:p14="http://schemas.microsoft.com/office/powerpoint/2010/main" val="4179941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LENGTH Statement</a:t>
            </a:r>
          </a:p>
        </p:txBody>
      </p:sp>
      <p:sp>
        <p:nvSpPr>
          <p:cNvPr id="3" name="Content Placeholder 2"/>
          <p:cNvSpPr>
            <a:spLocks noGrp="1"/>
          </p:cNvSpPr>
          <p:nvPr>
            <p:ph idx="1"/>
          </p:nvPr>
        </p:nvSpPr>
        <p:spPr>
          <a:xfrm>
            <a:off x="685800" y="1071563"/>
            <a:ext cx="7848600" cy="905155"/>
          </a:xfrm>
        </p:spPr>
        <p:txBody>
          <a:bodyPr/>
          <a:lstStyle/>
          <a:p>
            <a:r>
              <a:rPr lang="en-US" dirty="0"/>
              <a:t>The LENGTH statement identifies the character variables, so dollar signs can be omitted from the INPUT statement.</a:t>
            </a:r>
          </a:p>
        </p:txBody>
      </p:sp>
      <p:sp>
        <p:nvSpPr>
          <p:cNvPr id="4" name="Text Box 2"/>
          <p:cNvSpPr txBox="1">
            <a:spLocks noChangeArrowheads="1"/>
          </p:cNvSpPr>
          <p:nvPr/>
        </p:nvSpPr>
        <p:spPr bwMode="auto">
          <a:xfrm>
            <a:off x="629217" y="2318842"/>
            <a:ext cx="7886133" cy="2927981"/>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length Employee_ID 8 First_Name $ 12</a:t>
            </a:r>
          </a:p>
          <a:p>
            <a:pPr>
              <a:lnSpc>
                <a:spcPct val="85000"/>
              </a:lnSpc>
            </a:pPr>
            <a:r>
              <a:rPr lang="en-US" b="1" dirty="0">
                <a:latin typeface="Courier New" pitchFamily="49" charset="0"/>
              </a:rPr>
              <a:t>          Last_Name $ 18 Gender $ 1 </a:t>
            </a:r>
          </a:p>
          <a:p>
            <a:pPr>
              <a:lnSpc>
                <a:spcPct val="85000"/>
              </a:lnSpc>
            </a:pPr>
            <a:r>
              <a:rPr lang="en-US" b="1" dirty="0">
                <a:latin typeface="Courier New" pitchFamily="49" charset="0"/>
              </a:rPr>
              <a:t>          Salary 8 Job_Title $ 25</a:t>
            </a:r>
          </a:p>
          <a:p>
            <a:pPr>
              <a:lnSpc>
                <a:spcPct val="85000"/>
              </a:lnSpc>
            </a:pPr>
            <a:r>
              <a:rPr lang="en-US" b="1" dirty="0">
                <a:latin typeface="Courier New" pitchFamily="49" charset="0"/>
              </a:rPr>
              <a:t>          Country $ 2;</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a:t>
            </a:r>
            <a:r>
              <a:rPr lang="en-US" b="1" dirty="0">
                <a:latin typeface="Courier New"/>
              </a:rPr>
              <a:t>Employee_ID First_Name Last_Name </a:t>
            </a:r>
          </a:p>
          <a:p>
            <a:pPr>
              <a:lnSpc>
                <a:spcPct val="85000"/>
              </a:lnSpc>
            </a:pPr>
            <a:r>
              <a:rPr lang="en-US" b="1" dirty="0">
                <a:latin typeface="Courier New"/>
              </a:rPr>
              <a:t>         Gender Salary Job_Title Country; </a:t>
            </a:r>
          </a:p>
          <a:p>
            <a:pPr>
              <a:lnSpc>
                <a:spcPct val="85000"/>
              </a:lnSpc>
            </a:pPr>
            <a:r>
              <a:rPr lang="en-US" b="1" dirty="0">
                <a:latin typeface="Courier New" pitchFamily="49" charset="0"/>
              </a:rPr>
              <a:t>run;</a:t>
            </a:r>
          </a:p>
        </p:txBody>
      </p:sp>
      <p:sp>
        <p:nvSpPr>
          <p:cNvPr id="12" name="Rectangle 11"/>
          <p:cNvSpPr/>
          <p:nvPr>
            <p:custDataLst>
              <p:tags r:id="rId1"/>
            </p:custDataLst>
          </p:nvPr>
        </p:nvSpPr>
        <p:spPr bwMode="auto">
          <a:xfrm>
            <a:off x="2360166" y="4555137"/>
            <a:ext cx="59843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3" name="Rectangle 12"/>
          <p:cNvSpPr/>
          <p:nvPr>
            <p:custDataLst>
              <p:tags r:id="rId2"/>
            </p:custDataLst>
          </p:nvPr>
        </p:nvSpPr>
        <p:spPr bwMode="auto">
          <a:xfrm>
            <a:off x="1246694" y="4237764"/>
            <a:ext cx="709777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Program Name"/>
          <p:cNvSpPr txBox="1"/>
          <p:nvPr/>
        </p:nvSpPr>
        <p:spPr>
          <a:xfrm>
            <a:off x="7931151" y="6324600"/>
            <a:ext cx="1003800" cy="338554"/>
          </a:xfrm>
          <a:prstGeom prst="rect">
            <a:avLst/>
          </a:prstGeom>
          <a:noFill/>
        </p:spPr>
        <p:txBody>
          <a:bodyPr vert="horz" wrap="none" rtlCol="0">
            <a:spAutoFit/>
          </a:bodyPr>
          <a:lstStyle/>
          <a:p>
            <a:pPr algn="r"/>
            <a:r>
              <a:rPr lang="en-US" sz="1600" b="1" dirty="0"/>
              <a:t>p108d03</a:t>
            </a:r>
          </a:p>
        </p:txBody>
      </p:sp>
    </p:spTree>
    <p:extLst>
      <p:ext uri="{BB962C8B-B14F-4D97-AF65-F5344CB8AC3E}">
        <p14:creationId xmlns:p14="http://schemas.microsoft.com/office/powerpoint/2010/main" val="2102362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r>
              <a:rPr lang="en-US" dirty="0"/>
              <a:t>Display the variables in creation order.</a:t>
            </a:r>
          </a:p>
          <a:p>
            <a:endParaRPr lang="en-US" dirty="0"/>
          </a:p>
          <a:p>
            <a:endParaRPr lang="en-US" dirty="0"/>
          </a:p>
          <a:p>
            <a:endParaRPr lang="en-US" dirty="0"/>
          </a:p>
          <a:p>
            <a:r>
              <a:rPr lang="en-US" dirty="0"/>
              <a:t>Partial PROC CONTENTS Output</a:t>
            </a:r>
          </a:p>
        </p:txBody>
      </p:sp>
      <p:sp>
        <p:nvSpPr>
          <p:cNvPr id="4" name="Slide Number Placeholder 3"/>
          <p:cNvSpPr>
            <a:spLocks noGrp="1"/>
          </p:cNvSpPr>
          <p:nvPr>
            <p:ph type="sldNum" sz="quarter" idx="10"/>
          </p:nvPr>
        </p:nvSpPr>
        <p:spPr/>
        <p:txBody>
          <a:bodyPr/>
          <a:lstStyle/>
          <a:p>
            <a:pPr>
              <a:defRPr/>
            </a:pPr>
            <a:fld id="{A2C1F252-28BE-40B8-A2F8-4C3506237727}" type="slidenum">
              <a:rPr lang="en-US" smtClean="0"/>
              <a:pPr>
                <a:defRPr/>
              </a:pPr>
              <a:t>57</a:t>
            </a:fld>
            <a:endParaRPr lang="en-US" b="0" dirty="0">
              <a:latin typeface="Times New Roman" pitchFamily="18" charset="0"/>
            </a:endParaRPr>
          </a:p>
        </p:txBody>
      </p:sp>
      <p:sp>
        <p:nvSpPr>
          <p:cNvPr id="6" name="TextBox 5"/>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8" name="TextBox 7"/>
          <p:cNvSpPr txBox="1"/>
          <p:nvPr/>
        </p:nvSpPr>
        <p:spPr>
          <a:xfrm>
            <a:off x="685800" y="1520105"/>
            <a:ext cx="7532511" cy="912045"/>
          </a:xfrm>
          <a:prstGeom prst="rect">
            <a:avLst/>
          </a:prstGeom>
          <a:solidFill>
            <a:srgbClr val="FFFFFF"/>
          </a:solidFill>
          <a:ln w="38100" cmpd="sng">
            <a:solidFill>
              <a:schemeClr val="tx2"/>
            </a:solidFill>
          </a:ln>
        </p:spPr>
        <p:txBody>
          <a:bodyPr vert="horz" wrap="none" lIns="88900" tIns="88900" rIns="0" bIns="88900" rtlCol="0">
            <a:spAutoFit/>
          </a:bodyPr>
          <a:lstStyle/>
          <a:p>
            <a:pPr>
              <a:lnSpc>
                <a:spcPct val="85000"/>
              </a:lnSpc>
            </a:pPr>
            <a:r>
              <a:rPr lang="en-US" b="1" dirty="0">
                <a:latin typeface="Courier New"/>
              </a:rPr>
              <a:t>proc contents data=work.subset </a:t>
            </a:r>
            <a:r>
              <a:rPr lang="en-US" sz="3200" b="1" dirty="0">
                <a:solidFill>
                  <a:srgbClr val="FF0000"/>
                </a:solidFill>
                <a:latin typeface="Courier New"/>
              </a:rPr>
              <a:t>varnum;</a:t>
            </a:r>
            <a:endParaRPr lang="en-US" b="1" dirty="0">
              <a:solidFill>
                <a:srgbClr val="FF0000"/>
              </a:solidFill>
              <a:latin typeface="Courier New"/>
            </a:endParaRPr>
          </a:p>
          <a:p>
            <a:pPr>
              <a:lnSpc>
                <a:spcPct val="85000"/>
              </a:lnSpc>
            </a:pPr>
            <a:r>
              <a:rPr lang="en-US" b="1" dirty="0">
                <a:latin typeface="Courier New"/>
              </a:rPr>
              <a:t>run;</a:t>
            </a:r>
          </a:p>
        </p:txBody>
      </p:sp>
      <p:sp>
        <p:nvSpPr>
          <p:cNvPr id="10" name="TextBox 9"/>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11" name="Rectangle 10"/>
          <p:cNvSpPr/>
          <p:nvPr/>
        </p:nvSpPr>
        <p:spPr>
          <a:xfrm>
            <a:off x="685800" y="3204066"/>
            <a:ext cx="4572000" cy="2887970"/>
          </a:xfrm>
          <a:prstGeom prst="rect">
            <a:avLst/>
          </a:prstGeom>
          <a:solidFill>
            <a:srgbClr val="FFFFFF"/>
          </a:solidFill>
          <a:ln w="38100" cmpd="sng">
            <a:solidFill>
              <a:schemeClr val="tx2"/>
            </a:solidFill>
          </a:ln>
        </p:spPr>
        <p:txBody>
          <a:bodyPr lIns="88900" tIns="88900" rIns="88900" bIns="88900">
            <a:spAutoFit/>
          </a:bodyPr>
          <a:lstStyle/>
          <a:p>
            <a:r>
              <a:rPr lang="en-US" sz="1600" b="1" dirty="0">
                <a:solidFill>
                  <a:srgbClr val="000000"/>
                </a:solidFill>
                <a:latin typeface="SAS Monospace"/>
              </a:rPr>
              <a:t> Variables in Creation Order</a:t>
            </a:r>
          </a:p>
          <a:p>
            <a:endParaRPr lang="en-US" sz="1600" b="1" dirty="0">
              <a:solidFill>
                <a:srgbClr val="000000"/>
              </a:solidFill>
              <a:latin typeface="SAS Monospace"/>
            </a:endParaRPr>
          </a:p>
          <a:p>
            <a:r>
              <a:rPr lang="en-US" sz="1600" b="1" dirty="0">
                <a:solidFill>
                  <a:srgbClr val="000000"/>
                </a:solidFill>
                <a:latin typeface="SAS Monospace"/>
              </a:rPr>
              <a:t>  #    Variable       Type    Len</a:t>
            </a:r>
          </a:p>
          <a:p>
            <a:endParaRPr lang="en-US" sz="1600" b="1" dirty="0">
              <a:solidFill>
                <a:srgbClr val="000000"/>
              </a:solidFill>
              <a:latin typeface="SAS Monospace"/>
            </a:endParaRPr>
          </a:p>
          <a:p>
            <a:r>
              <a:rPr lang="en-US" sz="1600" b="1" dirty="0">
                <a:solidFill>
                  <a:srgbClr val="000000"/>
                </a:solidFill>
                <a:latin typeface="SAS Monospace"/>
              </a:rPr>
              <a:t>  1    Employee_ID    Num       8</a:t>
            </a:r>
          </a:p>
          <a:p>
            <a:r>
              <a:rPr lang="en-US" sz="1600" b="1" dirty="0">
                <a:solidFill>
                  <a:srgbClr val="000000"/>
                </a:solidFill>
                <a:latin typeface="SAS Monospace"/>
              </a:rPr>
              <a:t>  2    First_Name     Char     12</a:t>
            </a:r>
          </a:p>
          <a:p>
            <a:r>
              <a:rPr lang="en-US" sz="1600" b="1" dirty="0">
                <a:solidFill>
                  <a:srgbClr val="000000"/>
                </a:solidFill>
                <a:latin typeface="SAS Monospace"/>
              </a:rPr>
              <a:t>  3    Last_Name      Char     18</a:t>
            </a:r>
          </a:p>
          <a:p>
            <a:r>
              <a:rPr lang="en-US" sz="1600" b="1" dirty="0">
                <a:solidFill>
                  <a:srgbClr val="000000"/>
                </a:solidFill>
                <a:latin typeface="SAS Monospace"/>
              </a:rPr>
              <a:t>  4    Gender         Char      1</a:t>
            </a:r>
          </a:p>
          <a:p>
            <a:r>
              <a:rPr lang="en-US" sz="1600" b="1" dirty="0">
                <a:solidFill>
                  <a:srgbClr val="000000"/>
                </a:solidFill>
                <a:latin typeface="SAS Monospace"/>
              </a:rPr>
              <a:t>  5    Salary         Num       8</a:t>
            </a:r>
          </a:p>
          <a:p>
            <a:r>
              <a:rPr lang="en-US" sz="1600" b="1" dirty="0">
                <a:solidFill>
                  <a:srgbClr val="000000"/>
                </a:solidFill>
                <a:latin typeface="SAS Monospace"/>
              </a:rPr>
              <a:t>  6    Job_Title      Char     25</a:t>
            </a:r>
          </a:p>
          <a:p>
            <a:r>
              <a:rPr lang="en-US" sz="1600" b="1" dirty="0">
                <a:solidFill>
                  <a:srgbClr val="000000"/>
                </a:solidFill>
                <a:latin typeface="SAS Monospace"/>
              </a:rPr>
              <a:t>  7    Country        Char      2</a:t>
            </a:r>
          </a:p>
        </p:txBody>
      </p:sp>
      <p:sp>
        <p:nvSpPr>
          <p:cNvPr id="12" name="Rectangle 11"/>
          <p:cNvSpPr/>
          <p:nvPr>
            <p:custDataLst>
              <p:tags r:id="rId1"/>
            </p:custDataLst>
          </p:nvPr>
        </p:nvSpPr>
        <p:spPr bwMode="auto">
          <a:xfrm>
            <a:off x="6413604" y="1609005"/>
            <a:ext cx="113019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solidFill>
                <a:srgbClr val="FF0000"/>
              </a:solidFill>
            </a:endParaRPr>
          </a:p>
        </p:txBody>
      </p:sp>
    </p:spTree>
    <p:extLst>
      <p:ext uri="{BB962C8B-B14F-4D97-AF65-F5344CB8AC3E}">
        <p14:creationId xmlns:p14="http://schemas.microsoft.com/office/powerpoint/2010/main" val="2343163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r>
              <a:rPr lang="en-US" dirty="0"/>
              <a:t>Partial PROC PRINT Output</a:t>
            </a:r>
          </a:p>
        </p:txBody>
      </p:sp>
      <p:sp>
        <p:nvSpPr>
          <p:cNvPr id="4" name="Slide Number Placeholder 3"/>
          <p:cNvSpPr>
            <a:spLocks noGrp="1"/>
          </p:cNvSpPr>
          <p:nvPr>
            <p:ph type="sldNum" sz="quarter" idx="10"/>
          </p:nvPr>
        </p:nvSpPr>
        <p:spPr/>
        <p:txBody>
          <a:bodyPr/>
          <a:lstStyle/>
          <a:p>
            <a:pPr>
              <a:defRPr/>
            </a:pPr>
            <a:fld id="{A2C1F252-28BE-40B8-A2F8-4C3506237727}" type="slidenum">
              <a:rPr lang="en-US" smtClean="0"/>
              <a:pPr>
                <a:defRPr/>
              </a:pPr>
              <a:t>58</a:t>
            </a:fld>
            <a:endParaRPr lang="en-US" b="0" dirty="0">
              <a:latin typeface="Times New Roman" pitchFamily="18" charset="0"/>
            </a:endParaRPr>
          </a:p>
        </p:txBody>
      </p:sp>
      <p:sp>
        <p:nvSpPr>
          <p:cNvPr id="6" name="TextBox 5"/>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10" name="Rectangle 9"/>
          <p:cNvSpPr/>
          <p:nvPr/>
        </p:nvSpPr>
        <p:spPr>
          <a:xfrm>
            <a:off x="381000" y="1504240"/>
            <a:ext cx="8355205" cy="2377440"/>
          </a:xfrm>
          <a:prstGeom prst="rect">
            <a:avLst/>
          </a:prstGeom>
          <a:solidFill>
            <a:srgbClr val="FFFFFF"/>
          </a:solidFill>
          <a:ln w="38100" cmpd="sng">
            <a:solidFill>
              <a:schemeClr val="tx2"/>
            </a:solidFill>
          </a:ln>
        </p:spPr>
        <p:txBody>
          <a:bodyPr wrap="square" lIns="88900" tIns="88900" rIns="88900" bIns="88900">
            <a:noAutofit/>
          </a:bodyPr>
          <a:lstStyle/>
          <a:p>
            <a:r>
              <a:rPr lang="en-US" sz="1400" b="1" dirty="0">
                <a:solidFill>
                  <a:srgbClr val="000000"/>
                </a:solidFill>
                <a:latin typeface="SAS Monospace"/>
              </a:rPr>
              <a:t>Employee_   First_</a:t>
            </a:r>
          </a:p>
          <a:p>
            <a:r>
              <a:rPr lang="en-US" sz="1400" b="1" dirty="0">
                <a:solidFill>
                  <a:srgbClr val="000000"/>
                </a:solidFill>
                <a:latin typeface="SAS Monospace"/>
              </a:rPr>
              <a:t>    ID      Name        Last_Name    Gender  Salary   Job_Title        Country</a:t>
            </a:r>
          </a:p>
          <a:p>
            <a:endParaRPr lang="en-US" sz="1400" b="1" dirty="0">
              <a:solidFill>
                <a:srgbClr val="000000"/>
              </a:solidFill>
              <a:latin typeface="SAS Monospace"/>
            </a:endParaRPr>
          </a:p>
          <a:p>
            <a:r>
              <a:rPr lang="en-US" sz="1400" b="1" dirty="0">
                <a:solidFill>
                  <a:srgbClr val="000000"/>
                </a:solidFill>
                <a:latin typeface="SAS Monospace"/>
              </a:rPr>
              <a:t>   120102   Tom         Zhou           M     108255   Sales Manager       AU</a:t>
            </a:r>
          </a:p>
          <a:p>
            <a:r>
              <a:rPr lang="fr-FR" sz="1400" b="1" dirty="0">
                <a:solidFill>
                  <a:srgbClr val="000000"/>
                </a:solidFill>
                <a:latin typeface="SAS Monospace"/>
              </a:rPr>
              <a:t>   120103   Wilson      Dawes          M      87975   Sales Manager       AU</a:t>
            </a:r>
          </a:p>
          <a:p>
            <a:r>
              <a:rPr lang="en-US" sz="1400" b="1" dirty="0">
                <a:solidFill>
                  <a:srgbClr val="000000"/>
                </a:solidFill>
                <a:latin typeface="SAS Monospace"/>
              </a:rPr>
              <a:t>   120121   Irenie      Elvish         F      26600   Sales Rep. II       AU</a:t>
            </a:r>
          </a:p>
          <a:p>
            <a:r>
              <a:rPr lang="en-US" sz="1400" b="1" dirty="0">
                <a:solidFill>
                  <a:srgbClr val="000000"/>
                </a:solidFill>
                <a:latin typeface="SAS Monospace"/>
              </a:rPr>
              <a:t>   120122   Christina   Ngan           F      27475   Sales Rep. II       AU</a:t>
            </a:r>
          </a:p>
          <a:p>
            <a:r>
              <a:rPr lang="en-US" sz="1400" b="1" dirty="0">
                <a:solidFill>
                  <a:srgbClr val="000000"/>
                </a:solidFill>
                <a:latin typeface="SAS Monospace"/>
              </a:rPr>
              <a:t>   120123   Kimiko      Hotstone       F      26190   Sales Rep. I        AU</a:t>
            </a:r>
          </a:p>
          <a:p>
            <a:r>
              <a:rPr lang="en-US" sz="1400" b="1" dirty="0">
                <a:solidFill>
                  <a:srgbClr val="000000"/>
                </a:solidFill>
                <a:latin typeface="SAS Monospace"/>
              </a:rPr>
              <a:t>   120124   Lucian      Daymond        M      26480   Sales Rep. I        AU</a:t>
            </a:r>
          </a:p>
          <a:p>
            <a:r>
              <a:rPr lang="en-US" sz="1400" b="1" dirty="0">
                <a:solidFill>
                  <a:srgbClr val="000000"/>
                </a:solidFill>
                <a:latin typeface="SAS Monospace"/>
              </a:rPr>
              <a:t>   120125   Fong        Hofmeister     M      32040   Sales Rep. IV       AU</a:t>
            </a:r>
          </a:p>
        </p:txBody>
      </p:sp>
    </p:spTree>
    <p:extLst>
      <p:ext uri="{BB962C8B-B14F-4D97-AF65-F5344CB8AC3E}">
        <p14:creationId xmlns:p14="http://schemas.microsoft.com/office/powerpoint/2010/main" val="785507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latin typeface="Arial Narrow"/>
              </a:rPr>
              <a:t>Raw Data Files</a:t>
            </a:r>
          </a:p>
        </p:txBody>
      </p:sp>
      <p:sp>
        <p:nvSpPr>
          <p:cNvPr id="7" name="Rectangle 3"/>
          <p:cNvSpPr>
            <a:spLocks noGrp="1" noChangeArrowheads="1"/>
          </p:cNvSpPr>
          <p:nvPr>
            <p:ph idx="1"/>
          </p:nvPr>
        </p:nvSpPr>
        <p:spPr>
          <a:xfrm>
            <a:off x="685800" y="1071563"/>
            <a:ext cx="7848600" cy="5500687"/>
          </a:xfrm>
        </p:spPr>
        <p:txBody>
          <a:bodyPr/>
          <a:lstStyle/>
          <a:p>
            <a:r>
              <a:rPr lang="en-US" dirty="0"/>
              <a:t>Fields in a raw data file can be delimited or arranged </a:t>
            </a:r>
            <a:br>
              <a:rPr lang="en-US" dirty="0"/>
            </a:br>
            <a:r>
              <a:rPr lang="en-US" dirty="0"/>
              <a:t>in fixed columns.</a:t>
            </a:r>
          </a:p>
        </p:txBody>
      </p:sp>
      <p:sp>
        <p:nvSpPr>
          <p:cNvPr id="18" name="Slide Number Placeholder 3"/>
          <p:cNvSpPr>
            <a:spLocks noGrp="1"/>
          </p:cNvSpPr>
          <p:nvPr>
            <p:ph type="sldNum" sz="quarter" idx="10"/>
          </p:nvPr>
        </p:nvSpPr>
        <p:spPr/>
        <p:txBody>
          <a:bodyPr/>
          <a:lstStyle/>
          <a:p>
            <a:pPr>
              <a:defRPr/>
            </a:pPr>
            <a:fld id="{1C638846-EC99-4C41-A8BE-C90655820BB5}" type="slidenum">
              <a:rPr lang="en-US"/>
              <a:pPr>
                <a:defRPr/>
              </a:pPr>
              <a:t>6</a:t>
            </a:fld>
            <a:endParaRPr lang="en-US" b="0" dirty="0">
              <a:latin typeface="Times New Roman" pitchFamily="18" charset="0"/>
            </a:endParaRPr>
          </a:p>
        </p:txBody>
      </p:sp>
      <p:graphicFrame>
        <p:nvGraphicFramePr>
          <p:cNvPr id="913455" name="Group 47"/>
          <p:cNvGraphicFramePr>
            <a:graphicFrameLocks noGrp="1"/>
          </p:cNvGraphicFramePr>
          <p:nvPr>
            <p:extLst>
              <p:ext uri="{D42A27DB-BD31-4B8C-83A1-F6EECF244321}">
                <p14:modId xmlns:p14="http://schemas.microsoft.com/office/powerpoint/2010/main" val="247513900"/>
              </p:ext>
            </p:extLst>
          </p:nvPr>
        </p:nvGraphicFramePr>
        <p:xfrm>
          <a:off x="132080" y="1905000"/>
          <a:ext cx="8780463" cy="1835554"/>
        </p:xfrm>
        <a:graphic>
          <a:graphicData uri="http://schemas.openxmlformats.org/drawingml/2006/table">
            <a:tbl>
              <a:tblPr/>
              <a:tblGrid>
                <a:gridCol w="8780463">
                  <a:extLst>
                    <a:ext uri="{9D8B030D-6E8A-4147-A177-3AD203B41FA5}">
                      <a16:colId xmlns:a16="http://schemas.microsoft.com/office/drawing/2014/main" val="20000"/>
                    </a:ext>
                  </a:extLst>
                </a:gridCol>
              </a:tblGrid>
              <a:tr h="34525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0" i="0" u="none" strike="noStrike" cap="none" normalizeH="0" baseline="0" dirty="0">
                          <a:ln>
                            <a:noFill/>
                          </a:ln>
                          <a:solidFill>
                            <a:srgbClr val="000000"/>
                          </a:solidFill>
                          <a:effectLst/>
                          <a:latin typeface="Arial" charset="0"/>
                        </a:rPr>
                        <a:t>Delimited File</a:t>
                      </a:r>
                      <a:endParaRPr kumimoji="0" lang="en-US" sz="2000" b="0" i="0" u="none" strike="noStrike" cap="none" normalizeH="0" baseline="0" dirty="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46979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120102,Tom,Zhou,M,108255,Sales Manager,AU,11AUG1973,06/01/1993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120103,Wilson,Dawes,M,87975,Sales Manager,AU,22JAN1953,01/01/1978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120121,Irenie,Elvish,F,26600,Sales Rep. II,AU,02AUG1948,01/01/1978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4D4D4D"/>
                          </a:solidFill>
                          <a:effectLst/>
                          <a:latin typeface="Lucida Sans Typewriter" pitchFamily="49" charset="0"/>
                        </a:rPr>
                        <a:t>120122,Christina,Ngan,F,27475,Sales Rep. II,AU,27JUL1958,07/01/1982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812531119"/>
              </p:ext>
            </p:extLst>
          </p:nvPr>
        </p:nvGraphicFramePr>
        <p:xfrm>
          <a:off x="120728" y="3973528"/>
          <a:ext cx="8778240" cy="2098040"/>
        </p:xfrm>
        <a:graphic>
          <a:graphicData uri="http://schemas.openxmlformats.org/drawingml/2006/table">
            <a:tbl>
              <a:tblPr firstRow="1" bandRow="1">
                <a:tableStyleId>{5C22544A-7EE6-4342-B048-85BDC9FD1C3A}</a:tableStyleId>
              </a:tblPr>
              <a:tblGrid>
                <a:gridCol w="8778240">
                  <a:extLst>
                    <a:ext uri="{9D8B030D-6E8A-4147-A177-3AD203B41FA5}">
                      <a16:colId xmlns:a16="http://schemas.microsoft.com/office/drawing/2014/main" val="20000"/>
                    </a:ext>
                  </a:extLst>
                </a:gridCol>
              </a:tblGrid>
              <a:tr h="317500">
                <a:tc>
                  <a:txBody>
                    <a:bodyPr/>
                    <a:lstStyle/>
                    <a:p>
                      <a:pPr algn="l"/>
                      <a:r>
                        <a:rPr lang="en-US" sz="2400" b="0" i="0" dirty="0">
                          <a:solidFill>
                            <a:srgbClr val="000000"/>
                          </a:solidFill>
                          <a:latin typeface="Arial"/>
                        </a:rPr>
                        <a:t>Fixed Column File</a:t>
                      </a:r>
                    </a:p>
                  </a:txBody>
                  <a:tcPr marL="0" marR="0" marT="0" marB="0" anchor="ctr">
                    <a:lnL w="28575" cmpd="sng">
                      <a:solidFill>
                        <a:srgbClr val="FFFFFF"/>
                      </a:solidFill>
                    </a:lnL>
                    <a:lnR w="28575" cmpd="sng">
                      <a:solidFill>
                        <a:srgbClr val="FFFFFF"/>
                      </a:solidFill>
                    </a:lnR>
                    <a:lnT w="28575" cmpd="sng">
                      <a:solidFill>
                        <a:srgbClr val="FFFFFF"/>
                      </a:solidFill>
                    </a:lnT>
                    <a:lnB w="28575" cmpd="sng">
                      <a:solidFill>
                        <a:srgbClr val="000000"/>
                      </a:solidFill>
                    </a:lnB>
                    <a:solidFill>
                      <a:srgbClr val="FFFFFF"/>
                    </a:solidFill>
                  </a:tcPr>
                </a:tc>
                <a:extLst>
                  <a:ext uri="{0D108BD9-81ED-4DB2-BD59-A6C34878D82A}">
                    <a16:rowId xmlns:a16="http://schemas.microsoft.com/office/drawing/2014/main" val="10000"/>
                  </a:ext>
                </a:extLst>
              </a:tr>
              <a:tr h="317500">
                <a:tc>
                  <a:txBody>
                    <a:bodyPr/>
                    <a:lstStyle/>
                    <a:p>
                      <a:pPr algn="l"/>
                      <a:r>
                        <a:rPr lang="en-US" sz="1800" b="0" i="0" dirty="0">
                          <a:solidFill>
                            <a:srgbClr val="000000"/>
                          </a:solidFill>
                          <a:latin typeface="Lucida Sans Typewriter"/>
                        </a:rPr>
                        <a:t>         1    1    2    2    3    3    4    4    5    5    6  </a:t>
                      </a:r>
                    </a:p>
                  </a:txBody>
                  <a:tcPr marT="0" marB="0" anchor="ctr">
                    <a:lnL w="28575" cmpd="sng">
                      <a:solidFill>
                        <a:srgbClr val="000000"/>
                      </a:solidFill>
                    </a:lnL>
                    <a:lnR w="28575" cmpd="sng">
                      <a:solidFill>
                        <a:srgbClr val="000000"/>
                      </a:solidFill>
                    </a:lnR>
                    <a:lnT w="28575" cap="flat" cmpd="sng" algn="ctr">
                      <a:solidFill>
                        <a:srgbClr val="000000"/>
                      </a:solidFill>
                      <a:prstDash val="solid"/>
                      <a:round/>
                      <a:headEnd type="none" w="med" len="med"/>
                      <a:tailEnd type="none" w="med" len="med"/>
                    </a:lnT>
                    <a:lnB w="28575" cmpd="sng">
                      <a:solidFill>
                        <a:srgbClr val="C0C0C0"/>
                      </a:solidFill>
                    </a:lnB>
                    <a:solidFill>
                      <a:srgbClr val="C0C0C0"/>
                    </a:solidFill>
                  </a:tcPr>
                </a:tc>
                <a:extLst>
                  <a:ext uri="{0D108BD9-81ED-4DB2-BD59-A6C34878D82A}">
                    <a16:rowId xmlns:a16="http://schemas.microsoft.com/office/drawing/2014/main" val="10001"/>
                  </a:ext>
                </a:extLst>
              </a:tr>
              <a:tr h="317500">
                <a:tc>
                  <a:txBody>
                    <a:bodyPr/>
                    <a:lstStyle/>
                    <a:p>
                      <a:pPr algn="l"/>
                      <a:r>
                        <a:rPr lang="en-US" sz="1800" b="0" i="0" dirty="0">
                          <a:solidFill>
                            <a:srgbClr val="000000"/>
                          </a:solidFill>
                          <a:latin typeface="Lucida Sans Typewriter"/>
                        </a:rPr>
                        <a:t>1---5----0----5----0----5----0----5----0----5----0----5----0--</a:t>
                      </a:r>
                    </a:p>
                  </a:txBody>
                  <a:tcPr marT="0" marB="0" anchor="ctr">
                    <a:lnL w="28575" cmpd="sng">
                      <a:solidFill>
                        <a:srgbClr val="000000"/>
                      </a:solidFill>
                    </a:lnL>
                    <a:lnR w="28575" cmpd="sng">
                      <a:solidFill>
                        <a:srgbClr val="000000"/>
                      </a:solidFill>
                    </a:lnR>
                    <a:lnT w="28575" cmpd="sng">
                      <a:solidFill>
                        <a:srgbClr val="C0C0C0"/>
                      </a:solidFill>
                    </a:lnT>
                    <a:lnB w="28575" cmpd="sng">
                      <a:solidFill>
                        <a:srgbClr val="000000"/>
                      </a:solidFill>
                    </a:lnB>
                    <a:solidFill>
                      <a:srgbClr val="C0C0C0"/>
                    </a:solidFill>
                  </a:tcPr>
                </a:tc>
                <a:extLst>
                  <a:ext uri="{0D108BD9-81ED-4DB2-BD59-A6C34878D82A}">
                    <a16:rowId xmlns:a16="http://schemas.microsoft.com/office/drawing/2014/main" val="10002"/>
                  </a:ext>
                </a:extLst>
              </a:tr>
              <a:tr h="317500">
                <a:tc>
                  <a:txBody>
                    <a:bodyPr/>
                    <a:lstStyle/>
                    <a:p>
                      <a:r>
                        <a:rPr lang="en-US" sz="1800" b="0" i="0" kern="1200" dirty="0">
                          <a:solidFill>
                            <a:schemeClr val="tx1"/>
                          </a:solidFill>
                          <a:latin typeface="Lucida Sans Typewriter"/>
                          <a:ea typeface="+mn-ea"/>
                          <a:cs typeface="+mn-cs"/>
                        </a:rPr>
                        <a:t>120102Tom        Zhou           Sales Manager       108255AU</a:t>
                      </a:r>
                    </a:p>
                    <a:p>
                      <a:r>
                        <a:rPr lang="fr-FR" sz="1800" b="0" i="0" kern="1200" dirty="0">
                          <a:solidFill>
                            <a:schemeClr val="tx1"/>
                          </a:solidFill>
                          <a:latin typeface="Lucida Sans Typewriter"/>
                          <a:ea typeface="+mn-ea"/>
                          <a:cs typeface="+mn-cs"/>
                        </a:rPr>
                        <a:t>120103Wilson     Dawes          Sales Manager        87975AU</a:t>
                      </a:r>
                    </a:p>
                    <a:p>
                      <a:r>
                        <a:rPr lang="en-US" sz="1800" b="0" i="0" kern="1200">
                          <a:solidFill>
                            <a:schemeClr val="tx1"/>
                          </a:solidFill>
                          <a:latin typeface="Lucida Sans Typewriter"/>
                          <a:ea typeface="+mn-ea"/>
                          <a:cs typeface="+mn-cs"/>
                        </a:rPr>
                        <a:t>120121Irenie     </a:t>
                      </a:r>
                      <a:r>
                        <a:rPr lang="en-US" sz="1800" b="0" i="0" u="none" kern="1200">
                          <a:solidFill>
                            <a:srgbClr val="000000"/>
                          </a:solidFill>
                          <a:latin typeface="Lucida Sans Typewriter"/>
                          <a:ea typeface="+mn-ea"/>
                          <a:cs typeface="+mn-cs"/>
                        </a:rPr>
                        <a:t>Elvish</a:t>
                      </a:r>
                      <a:r>
                        <a:rPr lang="en-US" sz="1800" b="0" i="0" kern="1200">
                          <a:solidFill>
                            <a:schemeClr val="tx1"/>
                          </a:solidFill>
                          <a:latin typeface="Lucida Sans Typewriter"/>
                          <a:ea typeface="+mn-ea"/>
                          <a:cs typeface="+mn-cs"/>
                        </a:rPr>
                        <a:t>         </a:t>
                      </a:r>
                      <a:r>
                        <a:rPr lang="en-US" sz="1800" b="0" i="0" kern="1200" dirty="0">
                          <a:solidFill>
                            <a:schemeClr val="tx1"/>
                          </a:solidFill>
                          <a:latin typeface="Lucida Sans Typewriter"/>
                          <a:ea typeface="+mn-ea"/>
                          <a:cs typeface="+mn-cs"/>
                        </a:rPr>
                        <a:t>Sales Rep. II        26600AU</a:t>
                      </a:r>
                    </a:p>
                    <a:p>
                      <a:r>
                        <a:rPr lang="en-US" sz="1800" b="0" i="0" kern="1200" dirty="0">
                          <a:solidFill>
                            <a:schemeClr val="tx1"/>
                          </a:solidFill>
                          <a:latin typeface="Lucida Sans Typewriter"/>
                          <a:ea typeface="+mn-ea"/>
                          <a:cs typeface="+mn-cs"/>
                        </a:rPr>
                        <a:t>120122Christina  Ngan           Sales Rep. II        27475AU</a:t>
                      </a:r>
                    </a:p>
                  </a:txBody>
                  <a:tcPr marT="0" marB="0" anchor="ctr">
                    <a:lnL w="28575" cmpd="sng">
                      <a:solidFill>
                        <a:srgbClr val="000000"/>
                      </a:solidFill>
                    </a:lnL>
                    <a:lnR w="28575" cmpd="sng">
                      <a:solidFill>
                        <a:srgbClr val="000000"/>
                      </a:solidFill>
                    </a:lnR>
                    <a:lnT w="28575" cmpd="sng">
                      <a:solidFill>
                        <a:srgbClr val="000000"/>
                      </a:solidFill>
                    </a:lnT>
                    <a:lnB w="28575" cmpd="sng">
                      <a:solidFill>
                        <a:srgbClr val="000000"/>
                      </a:solidFill>
                    </a:lnB>
                    <a:solidFill>
                      <a:srgbClr val="F8F8F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Business Scenario</a:t>
            </a:r>
          </a:p>
        </p:txBody>
      </p:sp>
      <p:sp>
        <p:nvSpPr>
          <p:cNvPr id="35843" name="Rectangle 3"/>
          <p:cNvSpPr>
            <a:spLocks noGrp="1" noChangeArrowheads="1"/>
          </p:cNvSpPr>
          <p:nvPr>
            <p:ph idx="1"/>
          </p:nvPr>
        </p:nvSpPr>
        <p:spPr>
          <a:xfrm>
            <a:off x="685800" y="1071563"/>
            <a:ext cx="7772400" cy="5481637"/>
          </a:xfrm>
        </p:spPr>
        <p:txBody>
          <a:bodyPr/>
          <a:lstStyle/>
          <a:p>
            <a:r>
              <a:rPr lang="en-US" dirty="0"/>
              <a:t>A raw data file contains information about Orion Star sales employees. It includes some invalid data values.</a:t>
            </a:r>
          </a:p>
        </p:txBody>
      </p:sp>
      <p:sp>
        <p:nvSpPr>
          <p:cNvPr id="4" name="Slide Number Placeholder 3"/>
          <p:cNvSpPr>
            <a:spLocks noGrp="1"/>
          </p:cNvSpPr>
          <p:nvPr>
            <p:ph type="sldNum" sz="quarter" idx="10"/>
          </p:nvPr>
        </p:nvSpPr>
        <p:spPr/>
        <p:txBody>
          <a:bodyPr/>
          <a:lstStyle/>
          <a:p>
            <a:pPr>
              <a:defRPr/>
            </a:pPr>
            <a:fld id="{9958436F-519A-4196-AC95-60C600FA7D99}" type="slidenum">
              <a:rPr lang="en-US"/>
              <a:pPr>
                <a:defRPr/>
              </a:pPr>
              <a:t>60</a:t>
            </a:fld>
            <a:endParaRPr lang="en-US" b="0" dirty="0">
              <a:latin typeface="Times New Roman" pitchFamily="18" charset="0"/>
            </a:endParaRPr>
          </a:p>
        </p:txBody>
      </p:sp>
      <p:pic>
        <p:nvPicPr>
          <p:cNvPr id="9" name="Picture 2" descr="L:\graphic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1050" y="1873217"/>
            <a:ext cx="2825023" cy="291786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1"/>
          <p:cNvSpPr txBox="1">
            <a:spLocks noChangeArrowheads="1"/>
          </p:cNvSpPr>
          <p:nvPr/>
        </p:nvSpPr>
        <p:spPr bwMode="auto">
          <a:xfrm>
            <a:off x="3709601" y="2336282"/>
            <a:ext cx="1672253" cy="548640"/>
          </a:xfrm>
          <a:prstGeom prst="rect">
            <a:avLst/>
          </a:prstGeom>
          <a:noFill/>
          <a:ln>
            <a:noFill/>
          </a:ln>
          <a:extLst/>
        </p:spPr>
        <p:txBody>
          <a:bodyPr wrap="none" anchor="ct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kern="0" dirty="0">
                <a:solidFill>
                  <a:srgbClr val="000000"/>
                </a:solidFill>
                <a:latin typeface="Arial"/>
              </a:rPr>
              <a:t>DATA step</a:t>
            </a:r>
          </a:p>
        </p:txBody>
      </p:sp>
      <p:pic>
        <p:nvPicPr>
          <p:cNvPr id="11" name="Picture 5" descr="rawdata_nob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662" y="2829995"/>
            <a:ext cx="12811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0"/>
          <p:cNvSpPr txBox="1">
            <a:spLocks noChangeArrowheads="1"/>
          </p:cNvSpPr>
          <p:nvPr/>
        </p:nvSpPr>
        <p:spPr bwMode="auto">
          <a:xfrm>
            <a:off x="924811" y="2336282"/>
            <a:ext cx="2165657"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nchor="ctr">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b="1" kern="0" dirty="0">
                <a:solidFill>
                  <a:srgbClr val="000000"/>
                </a:solidFill>
                <a:latin typeface="Arial"/>
              </a:rPr>
              <a:t>sales3inv.csv</a:t>
            </a:r>
          </a:p>
        </p:txBody>
      </p:sp>
      <p:pic>
        <p:nvPicPr>
          <p:cNvPr id="13" name="Picture 3" descr="\\sashq\root\dept\cbt\Library_ec\graphics\dataStep_noSha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6200" y="2939307"/>
            <a:ext cx="1460586" cy="91916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1766" y="3217119"/>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0776" y="3218707"/>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dataset_notit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1809" y="2829995"/>
            <a:ext cx="1571277" cy="14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9"/>
          <p:cNvSpPr txBox="1">
            <a:spLocks noChangeArrowheads="1"/>
          </p:cNvSpPr>
          <p:nvPr/>
        </p:nvSpPr>
        <p:spPr bwMode="auto">
          <a:xfrm>
            <a:off x="6309997" y="2336282"/>
            <a:ext cx="1753685"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nchor="ctr">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b="1" kern="0" dirty="0">
                <a:solidFill>
                  <a:srgbClr val="000000"/>
                </a:solidFill>
                <a:latin typeface="Arial"/>
              </a:rPr>
              <a:t>work.sales</a:t>
            </a:r>
          </a:p>
        </p:txBody>
      </p:sp>
      <p:sp>
        <p:nvSpPr>
          <p:cNvPr id="18" name="Line Callout 1 17"/>
          <p:cNvSpPr/>
          <p:nvPr/>
        </p:nvSpPr>
        <p:spPr bwMode="auto">
          <a:xfrm>
            <a:off x="1977646" y="4198995"/>
            <a:ext cx="2057326" cy="487313"/>
          </a:xfrm>
          <a:prstGeom prst="borderCallout1">
            <a:avLst>
              <a:gd name="adj1" fmla="val 18750"/>
              <a:gd name="adj2" fmla="val 0"/>
              <a:gd name="adj3" fmla="val -75000"/>
              <a:gd name="adj4" fmla="val -15934"/>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invalid values</a:t>
            </a:r>
          </a:p>
        </p:txBody>
      </p:sp>
    </p:spTree>
    <p:extLst>
      <p:ext uri="{BB962C8B-B14F-4D97-AF65-F5344CB8AC3E}">
        <p14:creationId xmlns:p14="http://schemas.microsoft.com/office/powerpoint/2010/main" val="3860464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8.05 Short Answer Poll</a:t>
            </a:r>
          </a:p>
        </p:txBody>
      </p:sp>
      <p:sp>
        <p:nvSpPr>
          <p:cNvPr id="3075" name="Rectangle 5"/>
          <p:cNvSpPr>
            <a:spLocks noGrp="1" noChangeArrowheads="1"/>
          </p:cNvSpPr>
          <p:nvPr>
            <p:ph idx="1"/>
          </p:nvPr>
        </p:nvSpPr>
        <p:spPr/>
        <p:txBody>
          <a:bodyPr/>
          <a:lstStyle/>
          <a:p>
            <a:r>
              <a:rPr lang="en-US" dirty="0"/>
              <a:t>What problems do you see with the data values </a:t>
            </a:r>
            <a:br>
              <a:rPr lang="en-US" dirty="0"/>
            </a:br>
            <a:r>
              <a:rPr lang="en-US" dirty="0"/>
              <a:t>for the last two data fields, </a:t>
            </a:r>
            <a:r>
              <a:rPr lang="en-US" b="1" dirty="0"/>
              <a:t>Salary</a:t>
            </a:r>
            <a:r>
              <a:rPr lang="en-US" dirty="0"/>
              <a:t> and </a:t>
            </a:r>
            <a:r>
              <a:rPr lang="en-US" b="1" dirty="0"/>
              <a:t>Country</a:t>
            </a:r>
            <a:r>
              <a:rPr lang="en-US" dirty="0"/>
              <a:t>?</a:t>
            </a:r>
          </a:p>
          <a:p>
            <a:pPr marL="0" indent="0"/>
            <a:endParaRPr lang="en-US" dirty="0"/>
          </a:p>
        </p:txBody>
      </p:sp>
      <p:graphicFrame>
        <p:nvGraphicFramePr>
          <p:cNvPr id="5" name="Group 47"/>
          <p:cNvGraphicFramePr>
            <a:graphicFrameLocks noGrp="1"/>
          </p:cNvGraphicFramePr>
          <p:nvPr>
            <p:extLst>
              <p:ext uri="{D42A27DB-BD31-4B8C-83A1-F6EECF244321}">
                <p14:modId xmlns:p14="http://schemas.microsoft.com/office/powerpoint/2010/main" val="2431476223"/>
              </p:ext>
            </p:extLst>
          </p:nvPr>
        </p:nvGraphicFramePr>
        <p:xfrm>
          <a:off x="706071" y="2005117"/>
          <a:ext cx="5982399" cy="2448213"/>
        </p:xfrm>
        <a:graphic>
          <a:graphicData uri="http://schemas.openxmlformats.org/drawingml/2006/table">
            <a:tbl>
              <a:tblPr/>
              <a:tblGrid>
                <a:gridCol w="5982399">
                  <a:extLst>
                    <a:ext uri="{9D8B030D-6E8A-4147-A177-3AD203B41FA5}">
                      <a16:colId xmlns:a16="http://schemas.microsoft.com/office/drawing/2014/main" val="20000"/>
                    </a:ext>
                  </a:extLst>
                </a:gridCol>
              </a:tblGrid>
              <a:tr h="38039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mn-lt"/>
                        </a:rPr>
                        <a:t>sales3inv.csv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2067819">
                <a:tc>
                  <a:txBody>
                    <a:bodyPr/>
                    <a:lstStyle/>
                    <a:p>
                      <a:r>
                        <a:rPr lang="en-US" sz="1800" u="none" kern="1200" dirty="0">
                          <a:solidFill>
                            <a:srgbClr val="000000"/>
                          </a:solidFill>
                          <a:latin typeface="+mn-lt"/>
                          <a:ea typeface="+mn-ea"/>
                          <a:cs typeface="+mn-cs"/>
                        </a:rPr>
                        <a:t>120102</a:t>
                      </a:r>
                      <a:r>
                        <a:rPr lang="en-US" sz="1800" kern="1200" dirty="0">
                          <a:solidFill>
                            <a:schemeClr val="tx1"/>
                          </a:solidFill>
                          <a:latin typeface="+mn-lt"/>
                          <a:ea typeface="+mn-ea"/>
                          <a:cs typeface="+mn-cs"/>
                        </a:rPr>
                        <a:t>,Tom,Zhou,Manager,108255,AU</a:t>
                      </a:r>
                    </a:p>
                    <a:p>
                      <a:r>
                        <a:rPr lang="en-US" sz="1800" kern="1200" dirty="0">
                          <a:solidFill>
                            <a:schemeClr val="tx1"/>
                          </a:solidFill>
                          <a:latin typeface="+mn-lt"/>
                          <a:ea typeface="+mn-ea"/>
                          <a:cs typeface="+mn-cs"/>
                        </a:rPr>
                        <a:t>120103,Wilson,</a:t>
                      </a:r>
                      <a:r>
                        <a:rPr lang="en-US" sz="1800" u="none" kern="1200" dirty="0">
                          <a:solidFill>
                            <a:srgbClr val="000000"/>
                          </a:solidFill>
                          <a:latin typeface="+mn-lt"/>
                          <a:ea typeface="+mn-ea"/>
                          <a:cs typeface="+mn-cs"/>
                        </a:rPr>
                        <a:t>Dawes</a:t>
                      </a:r>
                      <a:r>
                        <a:rPr lang="en-US" sz="1800" kern="1200" dirty="0">
                          <a:solidFill>
                            <a:schemeClr val="tx1"/>
                          </a:solidFill>
                          <a:latin typeface="+mn-lt"/>
                          <a:ea typeface="+mn-ea"/>
                          <a:cs typeface="+mn-cs"/>
                        </a:rPr>
                        <a:t>,Manager,87975,AU</a:t>
                      </a:r>
                    </a:p>
                    <a:p>
                      <a:r>
                        <a:rPr lang="en-US" sz="1800" kern="1200" dirty="0">
                          <a:solidFill>
                            <a:schemeClr val="tx1"/>
                          </a:solidFill>
                          <a:latin typeface="+mn-lt"/>
                          <a:ea typeface="+mn-ea"/>
                          <a:cs typeface="+mn-cs"/>
                        </a:rPr>
                        <a:t>120121,</a:t>
                      </a:r>
                      <a:r>
                        <a:rPr lang="en-US" sz="1800" u="none" kern="1200" dirty="0">
                          <a:solidFill>
                            <a:srgbClr val="000000"/>
                          </a:solidFill>
                          <a:latin typeface="+mn-lt"/>
                          <a:ea typeface="+mn-ea"/>
                          <a:cs typeface="+mn-cs"/>
                        </a:rPr>
                        <a:t>Irenie</a:t>
                      </a:r>
                      <a:r>
                        <a:rPr lang="en-US" sz="1800" kern="1200" dirty="0">
                          <a:solidFill>
                            <a:schemeClr val="tx1"/>
                          </a:solidFill>
                          <a:latin typeface="+mn-lt"/>
                          <a:ea typeface="+mn-ea"/>
                          <a:cs typeface="+mn-cs"/>
                        </a:rPr>
                        <a:t>,</a:t>
                      </a:r>
                      <a:r>
                        <a:rPr lang="en-US" sz="1800" u="none" kern="1200" dirty="0">
                          <a:solidFill>
                            <a:srgbClr val="000000"/>
                          </a:solidFill>
                          <a:latin typeface="+mn-lt"/>
                          <a:ea typeface="+mn-ea"/>
                          <a:cs typeface="+mn-cs"/>
                        </a:rPr>
                        <a:t>Elvish</a:t>
                      </a:r>
                      <a:r>
                        <a:rPr lang="en-US" sz="1800" kern="1200" dirty="0">
                          <a:solidFill>
                            <a:schemeClr val="tx1"/>
                          </a:solidFill>
                          <a:latin typeface="+mn-lt"/>
                          <a:ea typeface="+mn-ea"/>
                          <a:cs typeface="+mn-cs"/>
                        </a:rPr>
                        <a:t>,Rep. II,26600,AU</a:t>
                      </a:r>
                    </a:p>
                    <a:p>
                      <a:r>
                        <a:rPr lang="en-US" sz="1800" kern="1200" dirty="0">
                          <a:solidFill>
                            <a:schemeClr val="tx1"/>
                          </a:solidFill>
                          <a:latin typeface="+mn-lt"/>
                          <a:ea typeface="+mn-ea"/>
                          <a:cs typeface="+mn-cs"/>
                        </a:rPr>
                        <a:t>120122,Christina,</a:t>
                      </a:r>
                      <a:r>
                        <a:rPr lang="en-US" sz="1800" u="none" kern="1200" dirty="0">
                          <a:solidFill>
                            <a:srgbClr val="000000"/>
                          </a:solidFill>
                          <a:latin typeface="+mn-lt"/>
                          <a:ea typeface="+mn-ea"/>
                          <a:cs typeface="+mn-cs"/>
                        </a:rPr>
                        <a:t>Ngan</a:t>
                      </a:r>
                      <a:r>
                        <a:rPr lang="en-US" sz="1800" kern="1200" dirty="0">
                          <a:solidFill>
                            <a:schemeClr val="tx1"/>
                          </a:solidFill>
                          <a:latin typeface="+mn-lt"/>
                          <a:ea typeface="+mn-ea"/>
                          <a:cs typeface="+mn-cs"/>
                        </a:rPr>
                        <a:t>,Rep. </a:t>
                      </a:r>
                      <a:r>
                        <a:rPr lang="en-US" sz="1800" kern="1200" dirty="0" err="1">
                          <a:solidFill>
                            <a:schemeClr val="tx1"/>
                          </a:solidFill>
                          <a:latin typeface="+mn-lt"/>
                          <a:ea typeface="+mn-ea"/>
                          <a:cs typeface="+mn-cs"/>
                        </a:rPr>
                        <a:t>II,</a:t>
                      </a:r>
                      <a:r>
                        <a:rPr lang="en-US" sz="1800" u="none" kern="1200" dirty="0" err="1">
                          <a:solidFill>
                            <a:srgbClr val="000000"/>
                          </a:solidFill>
                          <a:latin typeface="+mn-lt"/>
                          <a:ea typeface="+mn-ea"/>
                          <a:cs typeface="+mn-cs"/>
                        </a:rPr>
                        <a:t>n</a:t>
                      </a:r>
                      <a:r>
                        <a:rPr lang="en-US" sz="1800" u="none" kern="1200" dirty="0">
                          <a:solidFill>
                            <a:srgbClr val="000000"/>
                          </a:solidFill>
                          <a:latin typeface="+mn-lt"/>
                          <a:ea typeface="+mn-ea"/>
                          <a:cs typeface="+mn-cs"/>
                        </a:rPr>
                        <a:t>/</a:t>
                      </a:r>
                      <a:r>
                        <a:rPr lang="en-US" sz="1800" u="none" kern="1200" dirty="0" err="1">
                          <a:solidFill>
                            <a:srgbClr val="000000"/>
                          </a:solidFill>
                          <a:latin typeface="+mn-lt"/>
                          <a:ea typeface="+mn-ea"/>
                          <a:cs typeface="+mn-cs"/>
                        </a:rPr>
                        <a:t>a</a:t>
                      </a:r>
                      <a:r>
                        <a:rPr lang="en-US" sz="1800" kern="1200" dirty="0" err="1">
                          <a:solidFill>
                            <a:schemeClr val="tx1"/>
                          </a:solidFill>
                          <a:latin typeface="+mn-lt"/>
                          <a:ea typeface="+mn-ea"/>
                          <a:cs typeface="+mn-cs"/>
                        </a:rPr>
                        <a:t>,AU</a:t>
                      </a:r>
                      <a:endParaRPr lang="en-US" sz="1800" kern="1200" dirty="0">
                        <a:solidFill>
                          <a:schemeClr val="tx1"/>
                        </a:solidFill>
                        <a:latin typeface="+mn-lt"/>
                        <a:ea typeface="+mn-ea"/>
                        <a:cs typeface="+mn-cs"/>
                      </a:endParaRPr>
                    </a:p>
                    <a:p>
                      <a:r>
                        <a:rPr lang="en-US" sz="1800" kern="1200" dirty="0">
                          <a:solidFill>
                            <a:schemeClr val="tx1"/>
                          </a:solidFill>
                          <a:latin typeface="+mn-lt"/>
                          <a:ea typeface="+mn-ea"/>
                          <a:cs typeface="+mn-cs"/>
                        </a:rPr>
                        <a:t>120123,</a:t>
                      </a:r>
                      <a:r>
                        <a:rPr lang="en-US" sz="1800" u="none" kern="1200" dirty="0">
                          <a:solidFill>
                            <a:srgbClr val="000000"/>
                          </a:solidFill>
                          <a:latin typeface="+mn-lt"/>
                          <a:ea typeface="+mn-ea"/>
                          <a:cs typeface="+mn-cs"/>
                        </a:rPr>
                        <a:t>Kimiko</a:t>
                      </a:r>
                      <a:r>
                        <a:rPr lang="en-US" sz="1800" kern="1200" dirty="0">
                          <a:solidFill>
                            <a:schemeClr val="tx1"/>
                          </a:solidFill>
                          <a:latin typeface="+mn-lt"/>
                          <a:ea typeface="+mn-ea"/>
                          <a:cs typeface="+mn-cs"/>
                        </a:rPr>
                        <a:t>,</a:t>
                      </a:r>
                      <a:r>
                        <a:rPr lang="en-US" sz="1800" u="none" kern="1200" dirty="0">
                          <a:solidFill>
                            <a:srgbClr val="000000"/>
                          </a:solidFill>
                          <a:latin typeface="+mn-lt"/>
                          <a:ea typeface="+mn-ea"/>
                          <a:cs typeface="+mn-cs"/>
                        </a:rPr>
                        <a:t>Hotstone</a:t>
                      </a:r>
                      <a:r>
                        <a:rPr lang="en-US" sz="1800" kern="1200" dirty="0">
                          <a:solidFill>
                            <a:schemeClr val="tx1"/>
                          </a:solidFill>
                          <a:latin typeface="+mn-lt"/>
                          <a:ea typeface="+mn-ea"/>
                          <a:cs typeface="+mn-cs"/>
                        </a:rPr>
                        <a:t>,Rep. I,26190,AU</a:t>
                      </a:r>
                    </a:p>
                    <a:p>
                      <a:r>
                        <a:rPr lang="en-US" sz="1800" kern="1200" dirty="0">
                          <a:solidFill>
                            <a:schemeClr val="tx1"/>
                          </a:solidFill>
                          <a:latin typeface="+mn-lt"/>
                          <a:ea typeface="+mn-ea"/>
                          <a:cs typeface="+mn-cs"/>
                        </a:rPr>
                        <a:t>120124,</a:t>
                      </a:r>
                      <a:r>
                        <a:rPr lang="en-US" sz="1800" u="none" kern="1200" dirty="0">
                          <a:solidFill>
                            <a:srgbClr val="000000"/>
                          </a:solidFill>
                          <a:latin typeface="+mn-lt"/>
                          <a:ea typeface="+mn-ea"/>
                          <a:cs typeface="+mn-cs"/>
                        </a:rPr>
                        <a:t>Lucian</a:t>
                      </a:r>
                      <a:r>
                        <a:rPr lang="en-US" sz="1800" kern="1200" dirty="0">
                          <a:solidFill>
                            <a:schemeClr val="tx1"/>
                          </a:solidFill>
                          <a:latin typeface="+mn-lt"/>
                          <a:ea typeface="+mn-ea"/>
                          <a:cs typeface="+mn-cs"/>
                        </a:rPr>
                        <a:t>,</a:t>
                      </a:r>
                      <a:r>
                        <a:rPr lang="en-US" sz="1800" u="none" kern="1200" dirty="0">
                          <a:solidFill>
                            <a:srgbClr val="000000"/>
                          </a:solidFill>
                          <a:latin typeface="+mn-lt"/>
                          <a:ea typeface="+mn-ea"/>
                          <a:cs typeface="+mn-cs"/>
                        </a:rPr>
                        <a:t>Daymond</a:t>
                      </a:r>
                      <a:r>
                        <a:rPr lang="en-US" sz="1800" kern="1200" dirty="0">
                          <a:solidFill>
                            <a:schemeClr val="tx1"/>
                          </a:solidFill>
                          <a:latin typeface="+mn-lt"/>
                          <a:ea typeface="+mn-ea"/>
                          <a:cs typeface="+mn-cs"/>
                        </a:rPr>
                        <a:t>,Rep. I,26480,12</a:t>
                      </a:r>
                    </a:p>
                    <a:p>
                      <a:r>
                        <a:rPr lang="en-US" sz="1800" kern="1200" dirty="0">
                          <a:solidFill>
                            <a:schemeClr val="tx1"/>
                          </a:solidFill>
                          <a:latin typeface="+mn-lt"/>
                          <a:ea typeface="+mn-ea"/>
                          <a:cs typeface="+mn-cs"/>
                        </a:rPr>
                        <a:t>120125,</a:t>
                      </a:r>
                      <a:r>
                        <a:rPr lang="en-US" sz="1800" u="none" kern="1200" dirty="0">
                          <a:solidFill>
                            <a:srgbClr val="000000"/>
                          </a:solidFill>
                          <a:latin typeface="+mn-lt"/>
                          <a:ea typeface="+mn-ea"/>
                          <a:cs typeface="+mn-cs"/>
                        </a:rPr>
                        <a:t>Fong</a:t>
                      </a:r>
                      <a:r>
                        <a:rPr lang="en-US" sz="1800" kern="1200" dirty="0">
                          <a:solidFill>
                            <a:schemeClr val="tx1"/>
                          </a:solidFill>
                          <a:latin typeface="+mn-lt"/>
                          <a:ea typeface="+mn-ea"/>
                          <a:cs typeface="+mn-cs"/>
                        </a:rPr>
                        <a:t>,</a:t>
                      </a:r>
                      <a:r>
                        <a:rPr lang="en-US" sz="1800" u="none" kern="1200" dirty="0">
                          <a:solidFill>
                            <a:srgbClr val="000000"/>
                          </a:solidFill>
                          <a:latin typeface="+mn-lt"/>
                          <a:ea typeface="+mn-ea"/>
                          <a:cs typeface="+mn-cs"/>
                        </a:rPr>
                        <a:t>Hofmeister</a:t>
                      </a:r>
                      <a:r>
                        <a:rPr lang="en-US" sz="1800" kern="1200" dirty="0">
                          <a:solidFill>
                            <a:schemeClr val="tx1"/>
                          </a:solidFill>
                          <a:latin typeface="+mn-lt"/>
                          <a:ea typeface="+mn-ea"/>
                          <a:cs typeface="+mn-cs"/>
                        </a:rPr>
                        <a:t>,Rep. IV,32040,</a:t>
                      </a:r>
                      <a:r>
                        <a:rPr lang="en-US" sz="1800" u="none" kern="1200" dirty="0">
                          <a:solidFill>
                            <a:srgbClr val="000000"/>
                          </a:solidFill>
                          <a:latin typeface="+mn-lt"/>
                          <a:ea typeface="+mn-ea"/>
                          <a:cs typeface="+mn-cs"/>
                        </a:rPr>
                        <a:t>AU</a:t>
                      </a:r>
                      <a:endParaRPr kumimoji="0" lang="en-US" sz="1600" b="0" i="0" u="none" strike="noStrike" cap="none" normalizeH="0" baseline="0" dirty="0">
                        <a:ln>
                          <a:noFill/>
                        </a:ln>
                        <a:solidFill>
                          <a:srgbClr val="000000"/>
                        </a:solidFill>
                        <a:effectLst/>
                        <a:latin typeface="Lucida Sans Typewriter"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6" name="Rectangle 5"/>
          <p:cNvSpPr/>
          <p:nvPr>
            <p:custDataLst>
              <p:tags r:id="rId2"/>
            </p:custDataLst>
          </p:nvPr>
        </p:nvSpPr>
        <p:spPr bwMode="auto">
          <a:xfrm>
            <a:off x="3676988" y="2487733"/>
            <a:ext cx="1237546"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3"/>
            </p:custDataLst>
          </p:nvPr>
        </p:nvSpPr>
        <p:spPr bwMode="auto">
          <a:xfrm>
            <a:off x="3649280" y="3007179"/>
            <a:ext cx="1103681"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4"/>
            </p:custDataLst>
          </p:nvPr>
        </p:nvSpPr>
        <p:spPr bwMode="auto">
          <a:xfrm>
            <a:off x="3866332" y="3281499"/>
            <a:ext cx="824283"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5"/>
            </p:custDataLst>
          </p:nvPr>
        </p:nvSpPr>
        <p:spPr bwMode="auto">
          <a:xfrm>
            <a:off x="3981788" y="3601999"/>
            <a:ext cx="112671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custDataLst>
              <p:tags r:id="rId6"/>
            </p:custDataLst>
          </p:nvPr>
        </p:nvSpPr>
        <p:spPr bwMode="auto">
          <a:xfrm>
            <a:off x="4134188" y="3889813"/>
            <a:ext cx="97431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custDataLst>
              <p:tags r:id="rId7"/>
            </p:custDataLst>
          </p:nvPr>
        </p:nvSpPr>
        <p:spPr bwMode="auto">
          <a:xfrm>
            <a:off x="4171197" y="4164133"/>
            <a:ext cx="1029665"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2" name="Rectangle 11"/>
          <p:cNvSpPr/>
          <p:nvPr>
            <p:custDataLst>
              <p:tags r:id="rId8"/>
            </p:custDataLst>
          </p:nvPr>
        </p:nvSpPr>
        <p:spPr bwMode="auto">
          <a:xfrm>
            <a:off x="4106480" y="2774786"/>
            <a:ext cx="1094382"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8.05 Short Answer Poll – Correct Answer</a:t>
            </a:r>
          </a:p>
        </p:txBody>
      </p:sp>
      <p:sp>
        <p:nvSpPr>
          <p:cNvPr id="3075" name="Rectangle 5"/>
          <p:cNvSpPr>
            <a:spLocks noGrp="1" noChangeArrowheads="1"/>
          </p:cNvSpPr>
          <p:nvPr>
            <p:ph idx="1"/>
          </p:nvPr>
        </p:nvSpPr>
        <p:spPr/>
        <p:txBody>
          <a:bodyPr/>
          <a:lstStyle/>
          <a:p>
            <a:r>
              <a:rPr lang="en-US" dirty="0"/>
              <a:t>What problems do you see with the data values </a:t>
            </a:r>
            <a:br>
              <a:rPr lang="en-US" dirty="0"/>
            </a:br>
            <a:r>
              <a:rPr lang="en-US" dirty="0"/>
              <a:t>for the last two data fields, </a:t>
            </a:r>
            <a:r>
              <a:rPr lang="en-US" b="1" dirty="0"/>
              <a:t>Salary</a:t>
            </a:r>
            <a:r>
              <a:rPr lang="en-US" dirty="0"/>
              <a:t> and </a:t>
            </a:r>
            <a:r>
              <a:rPr lang="en-US" b="1" dirty="0"/>
              <a:t>Country</a:t>
            </a:r>
            <a:r>
              <a:rPr lang="en-US" dirty="0"/>
              <a:t>?</a:t>
            </a:r>
          </a:p>
          <a:p>
            <a:pPr marL="0" indent="0"/>
            <a:endParaRPr lang="en-US" dirty="0"/>
          </a:p>
        </p:txBody>
      </p:sp>
      <p:graphicFrame>
        <p:nvGraphicFramePr>
          <p:cNvPr id="5" name="Group 47"/>
          <p:cNvGraphicFramePr>
            <a:graphicFrameLocks noGrp="1"/>
          </p:cNvGraphicFramePr>
          <p:nvPr>
            <p:extLst>
              <p:ext uri="{D42A27DB-BD31-4B8C-83A1-F6EECF244321}">
                <p14:modId xmlns:p14="http://schemas.microsoft.com/office/powerpoint/2010/main" val="1817493296"/>
              </p:ext>
            </p:extLst>
          </p:nvPr>
        </p:nvGraphicFramePr>
        <p:xfrm>
          <a:off x="706071" y="2005117"/>
          <a:ext cx="5982399" cy="2448213"/>
        </p:xfrm>
        <a:graphic>
          <a:graphicData uri="http://schemas.openxmlformats.org/drawingml/2006/table">
            <a:tbl>
              <a:tblPr/>
              <a:tblGrid>
                <a:gridCol w="5982399">
                  <a:extLst>
                    <a:ext uri="{9D8B030D-6E8A-4147-A177-3AD203B41FA5}">
                      <a16:colId xmlns:a16="http://schemas.microsoft.com/office/drawing/2014/main" val="20000"/>
                    </a:ext>
                  </a:extLst>
                </a:gridCol>
              </a:tblGrid>
              <a:tr h="38039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a:t>
                      </a:r>
                      <a:r>
                        <a:rPr kumimoji="0" lang="en-US" sz="2400" b="1" i="0" u="none" strike="noStrike" cap="none" normalizeH="0" baseline="0" dirty="0">
                          <a:ln>
                            <a:noFill/>
                          </a:ln>
                          <a:solidFill>
                            <a:srgbClr val="000000"/>
                          </a:solidFill>
                          <a:effectLst/>
                          <a:latin typeface="Arial" charset="0"/>
                        </a:rPr>
                        <a:t> </a:t>
                      </a:r>
                      <a:r>
                        <a:rPr kumimoji="0" lang="en-US" sz="2400" b="1" i="0" u="none" strike="noStrike" cap="none" normalizeH="0" baseline="0" dirty="0">
                          <a:ln>
                            <a:noFill/>
                          </a:ln>
                          <a:solidFill>
                            <a:srgbClr val="000000"/>
                          </a:solidFill>
                          <a:effectLst/>
                          <a:latin typeface="+mn-lt"/>
                        </a:rPr>
                        <a:t>sales3inv.csv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2067819">
                <a:tc>
                  <a:txBody>
                    <a:bodyPr/>
                    <a:lstStyle/>
                    <a:p>
                      <a:r>
                        <a:rPr lang="en-US" sz="1800" u="none" kern="1200" dirty="0">
                          <a:solidFill>
                            <a:srgbClr val="000000"/>
                          </a:solidFill>
                          <a:latin typeface="+mn-lt"/>
                          <a:ea typeface="+mn-ea"/>
                          <a:cs typeface="+mn-cs"/>
                        </a:rPr>
                        <a:t>120102</a:t>
                      </a:r>
                      <a:r>
                        <a:rPr lang="en-US" sz="1800" kern="1200" dirty="0">
                          <a:solidFill>
                            <a:schemeClr val="tx1"/>
                          </a:solidFill>
                          <a:latin typeface="+mn-lt"/>
                          <a:ea typeface="+mn-ea"/>
                          <a:cs typeface="+mn-cs"/>
                        </a:rPr>
                        <a:t>,Tom,Zhou,Manager,108255,AU</a:t>
                      </a:r>
                    </a:p>
                    <a:p>
                      <a:r>
                        <a:rPr lang="en-US" sz="1800" kern="1200">
                          <a:solidFill>
                            <a:schemeClr val="tx1"/>
                          </a:solidFill>
                          <a:latin typeface="+mn-lt"/>
                          <a:ea typeface="+mn-ea"/>
                          <a:cs typeface="+mn-cs"/>
                        </a:rPr>
                        <a:t>120103,Wilson,</a:t>
                      </a:r>
                      <a:r>
                        <a:rPr lang="en-US" sz="1800" u="none" kern="1200">
                          <a:solidFill>
                            <a:srgbClr val="000000"/>
                          </a:solidFill>
                          <a:latin typeface="+mn-lt"/>
                          <a:ea typeface="+mn-ea"/>
                          <a:cs typeface="+mn-cs"/>
                        </a:rPr>
                        <a:t>Dawes</a:t>
                      </a:r>
                      <a:r>
                        <a:rPr lang="en-US" sz="1800" kern="1200">
                          <a:solidFill>
                            <a:schemeClr val="tx1"/>
                          </a:solidFill>
                          <a:latin typeface="+mn-lt"/>
                          <a:ea typeface="+mn-ea"/>
                          <a:cs typeface="+mn-cs"/>
                        </a:rPr>
                        <a:t>,Manager,87975,AU</a:t>
                      </a:r>
                      <a:endParaRPr lang="en-US" sz="1800" kern="1200" dirty="0">
                        <a:solidFill>
                          <a:schemeClr val="tx1"/>
                        </a:solidFill>
                        <a:latin typeface="+mn-lt"/>
                        <a:ea typeface="+mn-ea"/>
                        <a:cs typeface="+mn-cs"/>
                      </a:endParaRPr>
                    </a:p>
                    <a:p>
                      <a:r>
                        <a:rPr lang="en-US" sz="1800" kern="1200">
                          <a:solidFill>
                            <a:schemeClr val="tx1"/>
                          </a:solidFill>
                          <a:latin typeface="+mn-lt"/>
                          <a:ea typeface="+mn-ea"/>
                          <a:cs typeface="+mn-cs"/>
                        </a:rPr>
                        <a:t>120121,</a:t>
                      </a:r>
                      <a:r>
                        <a:rPr lang="en-US" sz="1800" u="none" kern="1200">
                          <a:solidFill>
                            <a:srgbClr val="000000"/>
                          </a:solidFill>
                          <a:latin typeface="+mn-lt"/>
                          <a:ea typeface="+mn-ea"/>
                          <a:cs typeface="+mn-cs"/>
                        </a:rPr>
                        <a:t>Irenie</a:t>
                      </a:r>
                      <a:r>
                        <a:rPr lang="en-US" sz="1800" kern="1200">
                          <a:solidFill>
                            <a:schemeClr val="tx1"/>
                          </a:solidFill>
                          <a:latin typeface="+mn-lt"/>
                          <a:ea typeface="+mn-ea"/>
                          <a:cs typeface="+mn-cs"/>
                        </a:rPr>
                        <a:t>,</a:t>
                      </a:r>
                      <a:r>
                        <a:rPr lang="en-US" sz="1800" u="none" kern="1200">
                          <a:solidFill>
                            <a:srgbClr val="000000"/>
                          </a:solidFill>
                          <a:latin typeface="+mn-lt"/>
                          <a:ea typeface="+mn-ea"/>
                          <a:cs typeface="+mn-cs"/>
                        </a:rPr>
                        <a:t>Elvish</a:t>
                      </a:r>
                      <a:r>
                        <a:rPr lang="en-US" sz="1800" kern="1200">
                          <a:solidFill>
                            <a:schemeClr val="tx1"/>
                          </a:solidFill>
                          <a:latin typeface="+mn-lt"/>
                          <a:ea typeface="+mn-ea"/>
                          <a:cs typeface="+mn-cs"/>
                        </a:rPr>
                        <a:t>,Rep</a:t>
                      </a:r>
                      <a:r>
                        <a:rPr lang="en-US" sz="1800" kern="1200" dirty="0">
                          <a:solidFill>
                            <a:schemeClr val="tx1"/>
                          </a:solidFill>
                          <a:latin typeface="+mn-lt"/>
                          <a:ea typeface="+mn-ea"/>
                          <a:cs typeface="+mn-cs"/>
                        </a:rPr>
                        <a:t>. II,26600,AU</a:t>
                      </a:r>
                    </a:p>
                    <a:p>
                      <a:r>
                        <a:rPr lang="en-US" sz="1800" kern="1200">
                          <a:solidFill>
                            <a:schemeClr val="tx1"/>
                          </a:solidFill>
                          <a:latin typeface="+mn-lt"/>
                          <a:ea typeface="+mn-ea"/>
                          <a:cs typeface="+mn-cs"/>
                        </a:rPr>
                        <a:t>120122,Christina,</a:t>
                      </a:r>
                      <a:r>
                        <a:rPr lang="en-US" sz="1800" u="none" kern="1200">
                          <a:solidFill>
                            <a:srgbClr val="000000"/>
                          </a:solidFill>
                          <a:latin typeface="+mn-lt"/>
                          <a:ea typeface="+mn-ea"/>
                          <a:cs typeface="+mn-cs"/>
                        </a:rPr>
                        <a:t>Ngan</a:t>
                      </a:r>
                      <a:r>
                        <a:rPr lang="en-US" sz="1800" kern="1200">
                          <a:solidFill>
                            <a:schemeClr val="tx1"/>
                          </a:solidFill>
                          <a:latin typeface="+mn-lt"/>
                          <a:ea typeface="+mn-ea"/>
                          <a:cs typeface="+mn-cs"/>
                        </a:rPr>
                        <a:t>,Rep. II,</a:t>
                      </a:r>
                      <a:r>
                        <a:rPr lang="en-US" sz="1800" u="none" kern="1200">
                          <a:solidFill>
                            <a:srgbClr val="000000"/>
                          </a:solidFill>
                          <a:latin typeface="+mn-lt"/>
                          <a:ea typeface="+mn-ea"/>
                          <a:cs typeface="+mn-cs"/>
                        </a:rPr>
                        <a:t>n/a</a:t>
                      </a:r>
                      <a:r>
                        <a:rPr lang="en-US" sz="1800" kern="1200">
                          <a:solidFill>
                            <a:schemeClr val="tx1"/>
                          </a:solidFill>
                          <a:latin typeface="+mn-lt"/>
                          <a:ea typeface="+mn-ea"/>
                          <a:cs typeface="+mn-cs"/>
                        </a:rPr>
                        <a:t>,AU</a:t>
                      </a:r>
                      <a:endParaRPr lang="en-US" sz="1800" kern="1200" dirty="0">
                        <a:solidFill>
                          <a:schemeClr val="tx1"/>
                        </a:solidFill>
                        <a:latin typeface="+mn-lt"/>
                        <a:ea typeface="+mn-ea"/>
                        <a:cs typeface="+mn-cs"/>
                      </a:endParaRPr>
                    </a:p>
                    <a:p>
                      <a:r>
                        <a:rPr lang="en-US" sz="1800" kern="1200">
                          <a:solidFill>
                            <a:schemeClr val="tx1"/>
                          </a:solidFill>
                          <a:latin typeface="+mn-lt"/>
                          <a:ea typeface="+mn-ea"/>
                          <a:cs typeface="+mn-cs"/>
                        </a:rPr>
                        <a:t>120123,</a:t>
                      </a:r>
                      <a:r>
                        <a:rPr lang="en-US" sz="1800" u="none" kern="1200">
                          <a:solidFill>
                            <a:srgbClr val="000000"/>
                          </a:solidFill>
                          <a:latin typeface="+mn-lt"/>
                          <a:ea typeface="+mn-ea"/>
                          <a:cs typeface="+mn-cs"/>
                        </a:rPr>
                        <a:t>Kimiko</a:t>
                      </a:r>
                      <a:r>
                        <a:rPr lang="en-US" sz="1800" kern="1200">
                          <a:solidFill>
                            <a:schemeClr val="tx1"/>
                          </a:solidFill>
                          <a:latin typeface="+mn-lt"/>
                          <a:ea typeface="+mn-ea"/>
                          <a:cs typeface="+mn-cs"/>
                        </a:rPr>
                        <a:t>,</a:t>
                      </a:r>
                      <a:r>
                        <a:rPr lang="en-US" sz="1800" u="none" kern="1200">
                          <a:solidFill>
                            <a:srgbClr val="000000"/>
                          </a:solidFill>
                          <a:latin typeface="+mn-lt"/>
                          <a:ea typeface="+mn-ea"/>
                          <a:cs typeface="+mn-cs"/>
                        </a:rPr>
                        <a:t>Hotstone</a:t>
                      </a:r>
                      <a:r>
                        <a:rPr lang="en-US" sz="1800" kern="1200">
                          <a:solidFill>
                            <a:schemeClr val="tx1"/>
                          </a:solidFill>
                          <a:latin typeface="+mn-lt"/>
                          <a:ea typeface="+mn-ea"/>
                          <a:cs typeface="+mn-cs"/>
                        </a:rPr>
                        <a:t>,Rep</a:t>
                      </a:r>
                      <a:r>
                        <a:rPr lang="en-US" sz="1800" kern="1200" dirty="0">
                          <a:solidFill>
                            <a:schemeClr val="tx1"/>
                          </a:solidFill>
                          <a:latin typeface="+mn-lt"/>
                          <a:ea typeface="+mn-ea"/>
                          <a:cs typeface="+mn-cs"/>
                        </a:rPr>
                        <a:t>. I,26190,AU</a:t>
                      </a:r>
                    </a:p>
                    <a:p>
                      <a:r>
                        <a:rPr lang="en-US" sz="1800" kern="1200">
                          <a:solidFill>
                            <a:schemeClr val="tx1"/>
                          </a:solidFill>
                          <a:latin typeface="+mn-lt"/>
                          <a:ea typeface="+mn-ea"/>
                          <a:cs typeface="+mn-cs"/>
                        </a:rPr>
                        <a:t>120124,</a:t>
                      </a:r>
                      <a:r>
                        <a:rPr lang="en-US" sz="1800" u="none" kern="1200">
                          <a:solidFill>
                            <a:srgbClr val="000000"/>
                          </a:solidFill>
                          <a:latin typeface="+mn-lt"/>
                          <a:ea typeface="+mn-ea"/>
                          <a:cs typeface="+mn-cs"/>
                        </a:rPr>
                        <a:t>Lucian</a:t>
                      </a:r>
                      <a:r>
                        <a:rPr lang="en-US" sz="1800" kern="1200">
                          <a:solidFill>
                            <a:schemeClr val="tx1"/>
                          </a:solidFill>
                          <a:latin typeface="+mn-lt"/>
                          <a:ea typeface="+mn-ea"/>
                          <a:cs typeface="+mn-cs"/>
                        </a:rPr>
                        <a:t>,</a:t>
                      </a:r>
                      <a:r>
                        <a:rPr lang="en-US" sz="1800" u="none" kern="1200">
                          <a:solidFill>
                            <a:srgbClr val="000000"/>
                          </a:solidFill>
                          <a:latin typeface="+mn-lt"/>
                          <a:ea typeface="+mn-ea"/>
                          <a:cs typeface="+mn-cs"/>
                        </a:rPr>
                        <a:t>Daymond</a:t>
                      </a:r>
                      <a:r>
                        <a:rPr lang="en-US" sz="1800" kern="1200">
                          <a:solidFill>
                            <a:schemeClr val="tx1"/>
                          </a:solidFill>
                          <a:latin typeface="+mn-lt"/>
                          <a:ea typeface="+mn-ea"/>
                          <a:cs typeface="+mn-cs"/>
                        </a:rPr>
                        <a:t>,Rep</a:t>
                      </a:r>
                      <a:r>
                        <a:rPr lang="en-US" sz="1800" kern="1200" dirty="0">
                          <a:solidFill>
                            <a:schemeClr val="tx1"/>
                          </a:solidFill>
                          <a:latin typeface="+mn-lt"/>
                          <a:ea typeface="+mn-ea"/>
                          <a:cs typeface="+mn-cs"/>
                        </a:rPr>
                        <a:t>. I,26480,12</a:t>
                      </a:r>
                    </a:p>
                    <a:p>
                      <a:r>
                        <a:rPr lang="en-US" sz="1800" kern="1200">
                          <a:solidFill>
                            <a:schemeClr val="tx1"/>
                          </a:solidFill>
                          <a:latin typeface="+mn-lt"/>
                          <a:ea typeface="+mn-ea"/>
                          <a:cs typeface="+mn-cs"/>
                        </a:rPr>
                        <a:t>120125,</a:t>
                      </a:r>
                      <a:r>
                        <a:rPr lang="en-US" sz="1800" u="none" kern="1200">
                          <a:solidFill>
                            <a:srgbClr val="000000"/>
                          </a:solidFill>
                          <a:latin typeface="+mn-lt"/>
                          <a:ea typeface="+mn-ea"/>
                          <a:cs typeface="+mn-cs"/>
                        </a:rPr>
                        <a:t>Fong</a:t>
                      </a:r>
                      <a:r>
                        <a:rPr lang="en-US" sz="1800" kern="1200">
                          <a:solidFill>
                            <a:schemeClr val="tx1"/>
                          </a:solidFill>
                          <a:latin typeface="+mn-lt"/>
                          <a:ea typeface="+mn-ea"/>
                          <a:cs typeface="+mn-cs"/>
                        </a:rPr>
                        <a:t>,</a:t>
                      </a:r>
                      <a:r>
                        <a:rPr lang="en-US" sz="1800" u="none" kern="1200">
                          <a:solidFill>
                            <a:srgbClr val="000000"/>
                          </a:solidFill>
                          <a:latin typeface="+mn-lt"/>
                          <a:ea typeface="+mn-ea"/>
                          <a:cs typeface="+mn-cs"/>
                        </a:rPr>
                        <a:t>Hofmeister</a:t>
                      </a:r>
                      <a:r>
                        <a:rPr lang="en-US" sz="1800" kern="1200">
                          <a:solidFill>
                            <a:schemeClr val="tx1"/>
                          </a:solidFill>
                          <a:latin typeface="+mn-lt"/>
                          <a:ea typeface="+mn-ea"/>
                          <a:cs typeface="+mn-cs"/>
                        </a:rPr>
                        <a:t>,Rep</a:t>
                      </a:r>
                      <a:r>
                        <a:rPr lang="en-US" sz="1800" kern="1200" dirty="0">
                          <a:solidFill>
                            <a:schemeClr val="tx1"/>
                          </a:solidFill>
                          <a:latin typeface="+mn-lt"/>
                          <a:ea typeface="+mn-ea"/>
                          <a:cs typeface="+mn-cs"/>
                        </a:rPr>
                        <a:t>. IV,32040,</a:t>
                      </a:r>
                      <a:r>
                        <a:rPr lang="en-US" sz="1800" u="none" kern="1200" dirty="0">
                          <a:solidFill>
                            <a:srgbClr val="000000"/>
                          </a:solidFill>
                          <a:latin typeface="+mn-lt"/>
                          <a:ea typeface="+mn-ea"/>
                          <a:cs typeface="+mn-cs"/>
                        </a:rPr>
                        <a:t>AU</a:t>
                      </a:r>
                      <a:endParaRPr kumimoji="0" lang="en-US" sz="1600" b="0" i="0" u="none" strike="noStrike" cap="none" normalizeH="0" baseline="0" dirty="0">
                        <a:ln>
                          <a:noFill/>
                        </a:ln>
                        <a:solidFill>
                          <a:srgbClr val="000000"/>
                        </a:solidFill>
                        <a:effectLst/>
                        <a:latin typeface="Lucida Sans Typewriter"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6" name="Rectangle 5"/>
          <p:cNvSpPr/>
          <p:nvPr>
            <p:custDataLst>
              <p:tags r:id="rId2"/>
            </p:custDataLst>
          </p:nvPr>
        </p:nvSpPr>
        <p:spPr bwMode="auto">
          <a:xfrm>
            <a:off x="3676988" y="2487733"/>
            <a:ext cx="1237546"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3"/>
            </p:custDataLst>
          </p:nvPr>
        </p:nvSpPr>
        <p:spPr bwMode="auto">
          <a:xfrm>
            <a:off x="3649280" y="3007179"/>
            <a:ext cx="1103681"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4"/>
            </p:custDataLst>
          </p:nvPr>
        </p:nvSpPr>
        <p:spPr bwMode="auto">
          <a:xfrm>
            <a:off x="3866332" y="3281499"/>
            <a:ext cx="824283"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5"/>
            </p:custDataLst>
          </p:nvPr>
        </p:nvSpPr>
        <p:spPr bwMode="auto">
          <a:xfrm>
            <a:off x="3981788" y="3601999"/>
            <a:ext cx="112671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custDataLst>
              <p:tags r:id="rId6"/>
            </p:custDataLst>
          </p:nvPr>
        </p:nvSpPr>
        <p:spPr bwMode="auto">
          <a:xfrm>
            <a:off x="4134188" y="3889813"/>
            <a:ext cx="97431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custDataLst>
              <p:tags r:id="rId7"/>
            </p:custDataLst>
          </p:nvPr>
        </p:nvSpPr>
        <p:spPr bwMode="auto">
          <a:xfrm>
            <a:off x="4171197" y="4164133"/>
            <a:ext cx="1029665"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2" name="Rectangle 11"/>
          <p:cNvSpPr/>
          <p:nvPr>
            <p:custDataLst>
              <p:tags r:id="rId8"/>
            </p:custDataLst>
          </p:nvPr>
        </p:nvSpPr>
        <p:spPr bwMode="auto">
          <a:xfrm>
            <a:off x="4106480" y="2774786"/>
            <a:ext cx="1094382"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3" name="Rounded Rectangle 12"/>
          <p:cNvSpPr/>
          <p:nvPr/>
        </p:nvSpPr>
        <p:spPr bwMode="auto">
          <a:xfrm>
            <a:off x="3882520" y="3272242"/>
            <a:ext cx="384048" cy="303597"/>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14" name="Rounded Rectangle 13"/>
          <p:cNvSpPr/>
          <p:nvPr/>
        </p:nvSpPr>
        <p:spPr bwMode="auto">
          <a:xfrm>
            <a:off x="4733333" y="3820820"/>
            <a:ext cx="355537" cy="312833"/>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extLst>
      <p:ext uri="{BB962C8B-B14F-4D97-AF65-F5344CB8AC3E}">
        <p14:creationId xmlns:p14="http://schemas.microsoft.com/office/powerpoint/2010/main" val="3098018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Raw Data File with Data Errors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latin typeface="Arial"/>
              </a:rPr>
              <a:t>Salary</a:t>
            </a:r>
            <a:r>
              <a:rPr lang="en-US" dirty="0"/>
              <a:t> is defined as numeric </a:t>
            </a:r>
            <a:r>
              <a:rPr lang="en-US" baseline="0" dirty="0"/>
              <a:t>and </a:t>
            </a:r>
            <a:r>
              <a:rPr lang="en-US" b="1" baseline="0" dirty="0">
                <a:latin typeface="Arial"/>
              </a:rPr>
              <a:t>Country</a:t>
            </a:r>
            <a:r>
              <a:rPr lang="en-US" baseline="0" dirty="0"/>
              <a:t> as character.</a:t>
            </a:r>
            <a:endParaRPr lang="en-US" dirty="0"/>
          </a:p>
        </p:txBody>
      </p:sp>
      <p:sp>
        <p:nvSpPr>
          <p:cNvPr id="11" name="Rectangle 10"/>
          <p:cNvSpPr/>
          <p:nvPr/>
        </p:nvSpPr>
        <p:spPr>
          <a:xfrm>
            <a:off x="682625" y="1155293"/>
            <a:ext cx="7772400" cy="2704843"/>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work.sales;</a:t>
            </a:r>
          </a:p>
          <a:p>
            <a:pPr>
              <a:lnSpc>
                <a:spcPct val="85000"/>
              </a:lnSpc>
            </a:pPr>
            <a:r>
              <a:rPr lang="en-US" b="1" dirty="0">
                <a:latin typeface="Courier New"/>
              </a:rPr>
              <a:t>   </a:t>
            </a:r>
            <a:r>
              <a:rPr lang="en-US" b="1" dirty="0">
                <a:solidFill>
                  <a:srgbClr val="000000"/>
                </a:solidFill>
                <a:latin typeface="Courier New"/>
              </a:rPr>
              <a:t>infile</a:t>
            </a:r>
            <a:r>
              <a:rPr lang="en-US" b="1" dirty="0">
                <a:latin typeface="Courier New"/>
              </a:rPr>
              <a:t> "&amp;path\sales3inv.csv" dlm=',';</a:t>
            </a:r>
          </a:p>
          <a:p>
            <a:pPr>
              <a:lnSpc>
                <a:spcPct val="85000"/>
              </a:lnSpc>
            </a:pPr>
            <a:r>
              <a:rPr lang="en-US" b="1" dirty="0">
                <a:latin typeface="Courier New"/>
              </a:rPr>
              <a:t>   input Employee_ID First $ Last $ </a:t>
            </a:r>
          </a:p>
          <a:p>
            <a:pPr>
              <a:lnSpc>
                <a:spcPct val="85000"/>
              </a:lnSpc>
            </a:pPr>
            <a:r>
              <a:rPr lang="en-US" b="1" dirty="0">
                <a:latin typeface="Courier New"/>
              </a:rPr>
              <a:t>         Job_Title $ Salary Country $;</a:t>
            </a:r>
          </a:p>
          <a:p>
            <a:pPr>
              <a:lnSpc>
                <a:spcPct val="85000"/>
              </a:lnSpc>
            </a:pPr>
            <a:r>
              <a:rPr lang="en-US" b="1" dirty="0">
                <a:latin typeface="Courier New"/>
              </a:rPr>
              <a:t>run;</a:t>
            </a:r>
          </a:p>
          <a:p>
            <a:pPr>
              <a:lnSpc>
                <a:spcPct val="85000"/>
              </a:lnSpc>
            </a:pPr>
            <a:endParaRPr lang="en-US" b="1" dirty="0">
              <a:latin typeface="Courier New"/>
            </a:endParaRPr>
          </a:p>
          <a:p>
            <a:pPr>
              <a:lnSpc>
                <a:spcPct val="85000"/>
              </a:lnSpc>
            </a:pPr>
            <a:r>
              <a:rPr lang="en-US" b="1" dirty="0">
                <a:latin typeface="Courier New"/>
              </a:rPr>
              <a:t>proc print data=work.sales;</a:t>
            </a:r>
          </a:p>
          <a:p>
            <a:pPr>
              <a:lnSpc>
                <a:spcPct val="85000"/>
              </a:lnSpc>
            </a:pPr>
            <a:r>
              <a:rPr lang="en-US" b="1" dirty="0">
                <a:latin typeface="Courier New"/>
              </a:rPr>
              <a:t>run;</a:t>
            </a:r>
          </a:p>
        </p:txBody>
      </p:sp>
      <p:sp>
        <p:nvSpPr>
          <p:cNvPr id="6" name="Rectangle 5"/>
          <p:cNvSpPr/>
          <p:nvPr>
            <p:custDataLst>
              <p:tags r:id="rId1"/>
            </p:custDataLst>
          </p:nvPr>
        </p:nvSpPr>
        <p:spPr bwMode="auto">
          <a:xfrm>
            <a:off x="4605338" y="2176881"/>
            <a:ext cx="3103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4231607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a:xfrm>
            <a:off x="685800" y="1078991"/>
            <a:ext cx="7848600" cy="5332441"/>
          </a:xfrm>
        </p:spPr>
        <p:txBody>
          <a:bodyPr/>
          <a:lstStyle/>
          <a:p>
            <a:r>
              <a:rPr lang="en-US" dirty="0"/>
              <a:t>Partial PROC PRINT Output</a:t>
            </a:r>
          </a:p>
          <a:p>
            <a:endParaRPr lang="en-US" dirty="0"/>
          </a:p>
          <a:p>
            <a:endParaRPr lang="en-US" dirty="0"/>
          </a:p>
          <a:p>
            <a:endParaRPr lang="en-US" dirty="0"/>
          </a:p>
          <a:p>
            <a:endParaRPr lang="en-US" dirty="0"/>
          </a:p>
          <a:p>
            <a:endParaRPr lang="en-US" dirty="0"/>
          </a:p>
          <a:p>
            <a:endParaRPr lang="en-US" dirty="0"/>
          </a:p>
          <a:p>
            <a:pPr lvl="1"/>
            <a:r>
              <a:rPr lang="en-US" dirty="0"/>
              <a:t>A missing value was stored in </a:t>
            </a:r>
            <a:r>
              <a:rPr lang="en-US" b="1" dirty="0">
                <a:latin typeface="Arial"/>
              </a:rPr>
              <a:t>Salary</a:t>
            </a:r>
            <a:r>
              <a:rPr lang="en-US" dirty="0"/>
              <a:t> for the input value </a:t>
            </a:r>
            <a:r>
              <a:rPr lang="en-US" i="1" dirty="0"/>
              <a:t>n/a</a:t>
            </a:r>
            <a:r>
              <a:rPr lang="en-US" dirty="0"/>
              <a:t>.</a:t>
            </a:r>
          </a:p>
          <a:p>
            <a:pPr lvl="1"/>
            <a:r>
              <a:rPr lang="en-US" dirty="0"/>
              <a:t>The value </a:t>
            </a:r>
            <a:r>
              <a:rPr lang="en-US" i="1" dirty="0"/>
              <a:t>12</a:t>
            </a:r>
            <a:r>
              <a:rPr lang="en-US" dirty="0"/>
              <a:t> was successfully stored in </a:t>
            </a:r>
            <a:r>
              <a:rPr lang="en-US" b="1" dirty="0"/>
              <a:t>Country</a:t>
            </a:r>
            <a:r>
              <a:rPr lang="en-US" dirty="0"/>
              <a:t>.</a:t>
            </a:r>
          </a:p>
          <a:p>
            <a:pPr lvl="1"/>
            <a:r>
              <a:rPr lang="en-US" dirty="0"/>
              <a:t>A data error occurred on observation 4, but not on observation 6.</a:t>
            </a:r>
          </a:p>
        </p:txBody>
      </p:sp>
      <p:sp>
        <p:nvSpPr>
          <p:cNvPr id="9" name="Rectangle 8"/>
          <p:cNvSpPr/>
          <p:nvPr/>
        </p:nvSpPr>
        <p:spPr>
          <a:xfrm>
            <a:off x="354965" y="1504240"/>
            <a:ext cx="8412480" cy="2377440"/>
          </a:xfrm>
          <a:prstGeom prst="rect">
            <a:avLst/>
          </a:prstGeom>
          <a:solidFill>
            <a:srgbClr val="FFFFFF"/>
          </a:solidFill>
          <a:ln w="38100" cmpd="sng">
            <a:solidFill>
              <a:schemeClr val="tx2"/>
            </a:solidFill>
          </a:ln>
        </p:spPr>
        <p:txBody>
          <a:bodyPr wrap="none" lIns="88900" tIns="88900" rIns="0" bIns="88900">
            <a:noAutofit/>
          </a:bodyPr>
          <a:lstStyle/>
          <a:p>
            <a:r>
              <a:rPr lang="en-US" sz="1400" b="1" dirty="0">
                <a:solidFill>
                  <a:srgbClr val="000000"/>
                </a:solidFill>
                <a:latin typeface="SAS Monospace"/>
              </a:rPr>
              <a:t>       Employee_                                   Job_</a:t>
            </a:r>
          </a:p>
          <a:p>
            <a:r>
              <a:rPr lang="en-US" sz="1400" b="1" dirty="0" err="1">
                <a:solidFill>
                  <a:srgbClr val="000000"/>
                </a:solidFill>
                <a:latin typeface="SAS Monospace"/>
              </a:rPr>
              <a:t>Obs</a:t>
            </a:r>
            <a:r>
              <a:rPr lang="en-US" sz="1400" b="1" dirty="0">
                <a:solidFill>
                  <a:srgbClr val="000000"/>
                </a:solidFill>
                <a:latin typeface="SAS Monospace"/>
              </a:rPr>
              <a:t>        ID       First        Last             Title      Salary    Country</a:t>
            </a:r>
          </a:p>
          <a:p>
            <a:endParaRPr lang="en-US" sz="1400" b="1" dirty="0">
              <a:solidFill>
                <a:srgbClr val="000000"/>
              </a:solidFill>
              <a:latin typeface="SAS Monospace"/>
            </a:endParaRPr>
          </a:p>
          <a:p>
            <a:r>
              <a:rPr lang="en-US" sz="1400" b="1" dirty="0">
                <a:solidFill>
                  <a:srgbClr val="000000"/>
                </a:solidFill>
                <a:latin typeface="SAS Monospace"/>
              </a:rPr>
              <a:t>  1      120102     Tom          Zhou            Manager     108255      AU</a:t>
            </a:r>
          </a:p>
          <a:p>
            <a:r>
              <a:rPr lang="en-US" sz="1400" b="1" dirty="0">
                <a:solidFill>
                  <a:srgbClr val="000000"/>
                </a:solidFill>
                <a:latin typeface="SAS Monospace"/>
              </a:rPr>
              <a:t>  2      120103     Wilson       Dawes           Manager      87975      AU</a:t>
            </a:r>
          </a:p>
          <a:p>
            <a:r>
              <a:rPr lang="en-US" sz="1400" b="1" dirty="0">
                <a:solidFill>
                  <a:srgbClr val="000000"/>
                </a:solidFill>
                <a:latin typeface="SAS Monospace"/>
              </a:rPr>
              <a:t>  3      120121     Irenie       Elvish          Rep. II      26600      AU</a:t>
            </a:r>
          </a:p>
          <a:p>
            <a:r>
              <a:rPr lang="en-US" sz="1400" b="1" dirty="0">
                <a:solidFill>
                  <a:srgbClr val="000000"/>
                </a:solidFill>
                <a:latin typeface="SAS Monospace"/>
              </a:rPr>
              <a:t>  4      120122     Christin     Ngan            Rep. II          .      AU</a:t>
            </a:r>
          </a:p>
          <a:p>
            <a:r>
              <a:rPr lang="sv-SE" sz="1400" b="1" dirty="0">
                <a:solidFill>
                  <a:srgbClr val="000000"/>
                </a:solidFill>
                <a:latin typeface="SAS Monospace"/>
              </a:rPr>
              <a:t>  5      120123     Kimiko       Hotstone        Rep. I       26190      AU</a:t>
            </a:r>
          </a:p>
          <a:p>
            <a:r>
              <a:rPr lang="en-US" sz="1400" b="1" dirty="0">
                <a:solidFill>
                  <a:srgbClr val="000000"/>
                </a:solidFill>
                <a:latin typeface="SAS Monospace"/>
              </a:rPr>
              <a:t>  6      120124     Lucian       Daymond         Rep. I       26480      12</a:t>
            </a:r>
          </a:p>
          <a:p>
            <a:r>
              <a:rPr lang="de-DE" sz="1400" b="1" dirty="0">
                <a:solidFill>
                  <a:srgbClr val="000000"/>
                </a:solidFill>
                <a:latin typeface="SAS Monospace"/>
              </a:rPr>
              <a:t>  7      120125     Fong         Hofmeist        Rep. IV      32040      AU</a:t>
            </a:r>
            <a:endParaRPr lang="en-US" sz="1400" b="1" dirty="0">
              <a:solidFill>
                <a:srgbClr val="000000"/>
              </a:solidFill>
              <a:latin typeface="SAS Monospace"/>
            </a:endParaRPr>
          </a:p>
        </p:txBody>
      </p:sp>
      <p:sp>
        <p:nvSpPr>
          <p:cNvPr id="10" name="Rectangle 9"/>
          <p:cNvSpPr/>
          <p:nvPr>
            <p:custDataLst>
              <p:tags r:id="rId1"/>
            </p:custDataLst>
          </p:nvPr>
        </p:nvSpPr>
        <p:spPr bwMode="auto">
          <a:xfrm>
            <a:off x="6858000" y="2873300"/>
            <a:ext cx="632212"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custDataLst>
              <p:tags r:id="rId2"/>
            </p:custDataLst>
          </p:nvPr>
        </p:nvSpPr>
        <p:spPr bwMode="auto">
          <a:xfrm>
            <a:off x="8043641" y="3300020"/>
            <a:ext cx="355061"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7206854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Data Errors</a:t>
            </a:r>
          </a:p>
        </p:txBody>
      </p:sp>
      <p:sp>
        <p:nvSpPr>
          <p:cNvPr id="39939" name="Rectangle 3"/>
          <p:cNvSpPr>
            <a:spLocks noGrp="1" noChangeArrowheads="1"/>
          </p:cNvSpPr>
          <p:nvPr>
            <p:ph idx="1"/>
          </p:nvPr>
        </p:nvSpPr>
        <p:spPr>
          <a:xfrm>
            <a:off x="685800" y="1071563"/>
            <a:ext cx="7848600" cy="5481637"/>
          </a:xfrm>
        </p:spPr>
        <p:txBody>
          <a:bodyPr/>
          <a:lstStyle/>
          <a:p>
            <a:r>
              <a:rPr lang="en-US" dirty="0"/>
              <a:t>A data error occurs when a data value does not match </a:t>
            </a:r>
            <a:br>
              <a:rPr lang="en-US" dirty="0"/>
            </a:br>
            <a:r>
              <a:rPr lang="en-US" dirty="0"/>
              <a:t>the field specification. The following information is written to the SAS log:</a:t>
            </a:r>
          </a:p>
          <a:p>
            <a:pPr lvl="1"/>
            <a:r>
              <a:rPr lang="en-US" dirty="0"/>
              <a:t>a note describing the error</a:t>
            </a:r>
          </a:p>
          <a:p>
            <a:pPr lvl="1"/>
            <a:r>
              <a:rPr lang="en-US" dirty="0"/>
              <a:t>a column ruler</a:t>
            </a:r>
          </a:p>
          <a:p>
            <a:pPr lvl="1" eaLnBrk="1" hangingPunct="1"/>
            <a:r>
              <a:rPr lang="en-US" dirty="0"/>
              <a:t>the input record</a:t>
            </a:r>
          </a:p>
          <a:p>
            <a:pPr lvl="1" eaLnBrk="1" hangingPunct="1"/>
            <a:r>
              <a:rPr lang="en-US" dirty="0"/>
              <a:t>the contents of the PDV</a:t>
            </a:r>
          </a:p>
          <a:p>
            <a:pPr lvl="1" eaLnBrk="1" hangingPunct="1"/>
            <a:endParaRPr lang="en-US" dirty="0"/>
          </a:p>
          <a:p>
            <a:pPr lvl="1" eaLnBrk="1" hangingPunct="1"/>
            <a:endParaRPr lang="en-US" dirty="0"/>
          </a:p>
          <a:p>
            <a:pPr lvl="1" eaLnBrk="1" hangingPunct="1"/>
            <a:endParaRPr lang="en-US" dirty="0"/>
          </a:p>
          <a:p>
            <a:endParaRPr lang="en-US" sz="1200" dirty="0"/>
          </a:p>
          <a:p>
            <a:pPr marL="0" lvl="1" indent="0" eaLnBrk="1" hangingPunct="1">
              <a:buNone/>
            </a:pPr>
            <a:r>
              <a:rPr lang="en-US" dirty="0"/>
              <a:t>A missing value is assigned to the corresponding variable, and execution continues.</a:t>
            </a:r>
          </a:p>
          <a:p>
            <a:pPr lvl="1" eaLnBrk="1" hangingPunct="1"/>
            <a:endParaRPr lang="en-US" dirty="0"/>
          </a:p>
        </p:txBody>
      </p:sp>
      <p:sp>
        <p:nvSpPr>
          <p:cNvPr id="4" name="Slide Number Placeholder 3"/>
          <p:cNvSpPr>
            <a:spLocks noGrp="1"/>
          </p:cNvSpPr>
          <p:nvPr>
            <p:ph type="sldNum" sz="quarter" idx="10"/>
          </p:nvPr>
        </p:nvSpPr>
        <p:spPr/>
        <p:txBody>
          <a:bodyPr/>
          <a:lstStyle/>
          <a:p>
            <a:pPr>
              <a:defRPr/>
            </a:pPr>
            <a:fld id="{F95F1626-4BD6-48AF-9EFC-7560C1083D63}" type="slidenum">
              <a:rPr lang="en-US"/>
              <a:pPr>
                <a:defRPr/>
              </a:pPr>
              <a:t>65</a:t>
            </a:fld>
            <a:endParaRPr lang="en-US" b="0" dirty="0">
              <a:latin typeface="Times New Roman" pitchFamily="18" charset="0"/>
            </a:endParaRPr>
          </a:p>
        </p:txBody>
      </p:sp>
      <p:sp>
        <p:nvSpPr>
          <p:cNvPr id="5" name="Rectangle 4"/>
          <p:cNvSpPr/>
          <p:nvPr/>
        </p:nvSpPr>
        <p:spPr>
          <a:xfrm>
            <a:off x="676275" y="3996166"/>
            <a:ext cx="7772400" cy="1256754"/>
          </a:xfrm>
          <a:prstGeom prst="rect">
            <a:avLst/>
          </a:prstGeom>
          <a:solidFill>
            <a:srgbClr val="FFFFFF"/>
          </a:solidFill>
          <a:ln w="38100" cmpd="sng">
            <a:solidFill>
              <a:schemeClr val="tx2"/>
            </a:solidFill>
          </a:ln>
        </p:spPr>
        <p:txBody>
          <a:bodyPr wrap="square" lIns="88900" tIns="88900" rIns="88900" bIns="88900">
            <a:spAutoFit/>
          </a:bodyPr>
          <a:lstStyle/>
          <a:p>
            <a:r>
              <a:rPr lang="en-US" sz="1400" b="1" dirty="0">
                <a:solidFill>
                  <a:srgbClr val="0000FF"/>
                </a:solidFill>
                <a:latin typeface="SAS Monospace"/>
              </a:rPr>
              <a:t>NOTE: Invalid data for Salary in line 4 31-33.</a:t>
            </a:r>
          </a:p>
          <a:p>
            <a:r>
              <a:rPr lang="en-US" sz="1400" b="1" dirty="0">
                <a:solidFill>
                  <a:srgbClr val="0000FF"/>
                </a:solidFill>
                <a:latin typeface="SAS Monospace"/>
              </a:rPr>
              <a:t>RULE:     ----+----1----+----2----+----3----+----4----+----5-</a:t>
            </a:r>
          </a:p>
          <a:p>
            <a:r>
              <a:rPr lang="en-US" sz="1400" b="1" dirty="0">
                <a:solidFill>
                  <a:srgbClr val="000000"/>
                </a:solidFill>
                <a:latin typeface="SAS Monospace"/>
              </a:rPr>
              <a:t>4         120122,Christina,Ngan,Rep. II,n/a,AU 36</a:t>
            </a:r>
          </a:p>
          <a:p>
            <a:r>
              <a:rPr lang="en-US" sz="1400" b="1" dirty="0">
                <a:solidFill>
                  <a:srgbClr val="000000"/>
                </a:solidFill>
                <a:latin typeface="SAS Monospace"/>
              </a:rPr>
              <a:t>Employee_ID=120122 First=Christin Last=Ngan Job_Title=Rep. II Salary=. </a:t>
            </a:r>
          </a:p>
          <a:p>
            <a:r>
              <a:rPr lang="en-US" sz="1400" b="1" dirty="0">
                <a:solidFill>
                  <a:srgbClr val="000000"/>
                </a:solidFill>
                <a:latin typeface="SAS Monospace"/>
              </a:rPr>
              <a:t>Country=AU _ERROR_=1 _N_=4</a:t>
            </a:r>
          </a:p>
        </p:txBody>
      </p:sp>
      <p:sp>
        <p:nvSpPr>
          <p:cNvPr id="2" name="Rectangle 1"/>
          <p:cNvSpPr/>
          <p:nvPr>
            <p:custDataLst>
              <p:tags r:id="rId1"/>
            </p:custDataLst>
          </p:nvPr>
        </p:nvSpPr>
        <p:spPr bwMode="auto">
          <a:xfrm>
            <a:off x="7247619" y="4712633"/>
            <a:ext cx="943039"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782442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5310" y="4449622"/>
            <a:ext cx="7772400" cy="1256754"/>
          </a:xfrm>
          <a:prstGeom prst="rect">
            <a:avLst/>
          </a:prstGeom>
          <a:solidFill>
            <a:srgbClr val="FFFFFF"/>
          </a:solidFill>
          <a:ln w="38100" cmpd="sng">
            <a:solidFill>
              <a:schemeClr val="tx2"/>
            </a:solidFill>
          </a:ln>
        </p:spPr>
        <p:txBody>
          <a:bodyPr wrap="none" lIns="88900" tIns="88900" rIns="0" bIns="88900">
            <a:spAutoFit/>
          </a:bodyPr>
          <a:lstStyle/>
          <a:p>
            <a:r>
              <a:rPr lang="en-US" sz="1400" b="1" dirty="0">
                <a:solidFill>
                  <a:srgbClr val="0000FF"/>
                </a:solidFill>
                <a:latin typeface="SAS Monospace"/>
              </a:rPr>
              <a:t>NOTE: Invalid data for Salary in line 4 31-33.</a:t>
            </a:r>
          </a:p>
          <a:p>
            <a:r>
              <a:rPr lang="en-US" sz="1400" b="1" dirty="0">
                <a:solidFill>
                  <a:srgbClr val="0000FF"/>
                </a:solidFill>
                <a:latin typeface="SAS Monospace"/>
              </a:rPr>
              <a:t>RULE:     ----+----1----+----2----+----3----+----4----+----5-</a:t>
            </a:r>
          </a:p>
          <a:p>
            <a:r>
              <a:rPr lang="en-US" sz="1400" b="1" dirty="0">
                <a:solidFill>
                  <a:srgbClr val="000000"/>
                </a:solidFill>
                <a:latin typeface="SAS Monospace"/>
              </a:rPr>
              <a:t>4         120122,Christina,Ngan,Rep. II,n/a,AU 36</a:t>
            </a:r>
          </a:p>
          <a:p>
            <a:r>
              <a:rPr lang="en-US" sz="1400" b="1" dirty="0">
                <a:solidFill>
                  <a:srgbClr val="000000"/>
                </a:solidFill>
                <a:latin typeface="SAS Monospace"/>
              </a:rPr>
              <a:t>Employee_ID=120122 First=Christin Last=Ngan Job_Title=Rep. II Salary=.</a:t>
            </a:r>
          </a:p>
          <a:p>
            <a:r>
              <a:rPr lang="en-US" sz="1400" b="1" dirty="0">
                <a:solidFill>
                  <a:srgbClr val="000000"/>
                </a:solidFill>
                <a:latin typeface="SAS Monospace"/>
              </a:rPr>
              <a:t>Country=AU _ERROR_=1 _N_=4</a:t>
            </a:r>
          </a:p>
        </p:txBody>
      </p:sp>
      <p:sp>
        <p:nvSpPr>
          <p:cNvPr id="45058" name="Rectangle 2"/>
          <p:cNvSpPr>
            <a:spLocks noGrp="1" noChangeArrowheads="1"/>
          </p:cNvSpPr>
          <p:nvPr>
            <p:ph type="title"/>
          </p:nvPr>
        </p:nvSpPr>
        <p:spPr/>
        <p:txBody>
          <a:bodyPr/>
          <a:lstStyle/>
          <a:p>
            <a:pPr eaLnBrk="1" hangingPunct="1"/>
            <a:r>
              <a:rPr lang="en-US" dirty="0"/>
              <a:t>Data Errors</a:t>
            </a:r>
          </a:p>
        </p:txBody>
      </p:sp>
      <p:sp>
        <p:nvSpPr>
          <p:cNvPr id="45059" name="Rectangle 3"/>
          <p:cNvSpPr>
            <a:spLocks noGrp="1" noChangeArrowheads="1"/>
          </p:cNvSpPr>
          <p:nvPr>
            <p:ph idx="1"/>
          </p:nvPr>
        </p:nvSpPr>
        <p:spPr>
          <a:xfrm>
            <a:off x="685800" y="1071563"/>
            <a:ext cx="7848600" cy="3271837"/>
          </a:xfrm>
        </p:spPr>
        <p:txBody>
          <a:bodyPr/>
          <a:lstStyle/>
          <a:p>
            <a:pPr marL="0" indent="0" eaLnBrk="1" hangingPunct="1"/>
            <a:r>
              <a:rPr lang="en-US" dirty="0"/>
              <a:t>Two temporary variables are created during the processing of every DATA step.</a:t>
            </a:r>
          </a:p>
          <a:p>
            <a:pPr lvl="1" eaLnBrk="1" hangingPunct="1"/>
            <a:r>
              <a:rPr lang="en-US" b="1" dirty="0"/>
              <a:t>_N_</a:t>
            </a:r>
            <a:r>
              <a:rPr lang="en-US" dirty="0"/>
              <a:t> is the DATA step iteration counter.</a:t>
            </a:r>
          </a:p>
          <a:p>
            <a:pPr lvl="1" eaLnBrk="1" hangingPunct="1"/>
            <a:r>
              <a:rPr lang="en-US" b="1" dirty="0"/>
              <a:t>_ERROR_ </a:t>
            </a:r>
            <a:r>
              <a:rPr lang="en-US" dirty="0"/>
              <a:t>indicates data error status.</a:t>
            </a:r>
          </a:p>
          <a:p>
            <a:pPr lvl="2"/>
            <a:r>
              <a:rPr lang="en-US" i="1" dirty="0"/>
              <a:t>0</a:t>
            </a:r>
            <a:r>
              <a:rPr lang="en-US" dirty="0"/>
              <a:t> indicates that no data error occurred </a:t>
            </a:r>
            <a:br>
              <a:rPr lang="en-US" dirty="0"/>
            </a:br>
            <a:r>
              <a:rPr lang="en-US" dirty="0"/>
              <a:t>on that record.</a:t>
            </a:r>
          </a:p>
          <a:p>
            <a:pPr lvl="2"/>
            <a:r>
              <a:rPr lang="en-US" i="1" dirty="0"/>
              <a:t>1</a:t>
            </a:r>
            <a:r>
              <a:rPr lang="en-US" dirty="0"/>
              <a:t> indicates that one or more data errors occurred on that record.</a:t>
            </a:r>
          </a:p>
        </p:txBody>
      </p:sp>
      <p:sp>
        <p:nvSpPr>
          <p:cNvPr id="7" name="Slide Number Placeholder 3"/>
          <p:cNvSpPr>
            <a:spLocks noGrp="1"/>
          </p:cNvSpPr>
          <p:nvPr>
            <p:ph type="sldNum" sz="quarter" idx="10"/>
          </p:nvPr>
        </p:nvSpPr>
        <p:spPr/>
        <p:txBody>
          <a:bodyPr/>
          <a:lstStyle/>
          <a:p>
            <a:pPr>
              <a:defRPr/>
            </a:pPr>
            <a:fld id="{4E3A52B5-CBE4-45BA-9934-FE28CC00D3B6}" type="slidenum">
              <a:rPr lang="en-US"/>
              <a:pPr>
                <a:defRPr/>
              </a:pPr>
              <a:t>66</a:t>
            </a:fld>
            <a:endParaRPr lang="en-US" b="0" dirty="0">
              <a:latin typeface="Times New Roman" pitchFamily="18" charset="0"/>
            </a:endParaRPr>
          </a:p>
        </p:txBody>
      </p:sp>
      <p:sp>
        <p:nvSpPr>
          <p:cNvPr id="45063" name="Rectangle 10"/>
          <p:cNvSpPr>
            <a:spLocks noChangeArrowheads="1"/>
          </p:cNvSpPr>
          <p:nvPr>
            <p:custDataLst>
              <p:tags r:id="rId1"/>
            </p:custDataLst>
          </p:nvPr>
        </p:nvSpPr>
        <p:spPr bwMode="auto">
          <a:xfrm>
            <a:off x="1888934" y="5357924"/>
            <a:ext cx="1661011"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extLst>
      <p:ext uri="{BB962C8B-B14F-4D97-AF65-F5344CB8AC3E}">
        <p14:creationId xmlns:p14="http://schemas.microsoft.com/office/powerpoint/2010/main" val="26171325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emoTitle"/>
          <p:cNvSpPr>
            <a:spLocks noGrp="1"/>
          </p:cNvSpPr>
          <p:nvPr>
            <p:ph type="title"/>
          </p:nvPr>
        </p:nvSpPr>
        <p:spPr>
          <a:xfrm>
            <a:off x="2197100" y="1466850"/>
            <a:ext cx="4895850" cy="596900"/>
          </a:xfrm>
        </p:spPr>
        <p:txBody>
          <a:bodyPr/>
          <a:lstStyle/>
          <a:p>
            <a:pPr eaLnBrk="1" hangingPunct="1"/>
            <a:r>
              <a:rPr lang="en-US" dirty="0">
                <a:solidFill>
                  <a:srgbClr val="0070C0"/>
                </a:solidFill>
              </a:rPr>
              <a:t>Examining Data Errors</a:t>
            </a:r>
          </a:p>
        </p:txBody>
      </p:sp>
      <p:pic>
        <p:nvPicPr>
          <p:cNvPr id="8195" name="Picture 3" descr="C:\Users\kaperk\Desktop\CDS_slides\PNG\dem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309688"/>
            <a:ext cx="156368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DemoText"/>
          <p:cNvSpPr txBox="1">
            <a:spLocks/>
          </p:cNvSpPr>
          <p:nvPr/>
        </p:nvSpPr>
        <p:spPr bwMode="auto">
          <a:xfrm>
            <a:off x="2227262" y="2919413"/>
            <a:ext cx="6002337" cy="2278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lnSpc>
                <a:spcPts val="2600"/>
              </a:lnSpc>
              <a:spcBef>
                <a:spcPct val="0"/>
              </a:spcBef>
              <a:spcAft>
                <a:spcPct val="0"/>
              </a:spcAft>
              <a:buClr>
                <a:srgbClr val="000000"/>
              </a:buClr>
            </a:pPr>
            <a:r>
              <a:rPr lang="en-US" dirty="0">
                <a:solidFill>
                  <a:srgbClr val="000000"/>
                </a:solidFill>
                <a:latin typeface="Arial" pitchFamily="34" charset="0"/>
                <a:ea typeface="MS PGothic" pitchFamily="34" charset="-128"/>
              </a:rPr>
              <a:t>This demonstration illustrates SAS behavior when a data error occurs when a raw data file is read.</a:t>
            </a:r>
          </a:p>
        </p:txBody>
      </p:sp>
      <p:pic>
        <p:nvPicPr>
          <p:cNvPr id="8197" name="Picture 6" descr="C:\Users\kaperk\Desktop\CDS_slides\PNG\blank_strip.png"/>
          <p:cNvPicPr>
            <a:picLocks noChangeAspect="1" noChangeArrowheads="1"/>
          </p:cNvPicPr>
          <p:nvPr/>
        </p:nvPicPr>
        <p:blipFill>
          <a:blip r:embed="rId5">
            <a:extLst>
              <a:ext uri="{28A0092B-C50C-407E-A947-70E740481C1C}">
                <a14:useLocalDpi xmlns:a14="http://schemas.microsoft.com/office/drawing/2010/main" val="0"/>
              </a:ext>
            </a:extLst>
          </a:blip>
          <a:srcRect l="8185" t="12370" r="-19395" b="-720"/>
          <a:stretch>
            <a:fillRect/>
          </a:stretch>
        </p:blipFill>
        <p:spPr bwMode="auto">
          <a:xfrm>
            <a:off x="2227263" y="2490788"/>
            <a:ext cx="73263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67675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t>8.06 Multiple </a:t>
            </a:r>
            <a:r>
              <a:rPr lang="en-US" dirty="0"/>
              <a:t>Choice Poll</a:t>
            </a:r>
          </a:p>
        </p:txBody>
      </p:sp>
      <p:sp>
        <p:nvSpPr>
          <p:cNvPr id="49155" name="Rectangle 3"/>
          <p:cNvSpPr>
            <a:spLocks noGrp="1" noChangeArrowheads="1"/>
          </p:cNvSpPr>
          <p:nvPr>
            <p:ph idx="1"/>
          </p:nvPr>
        </p:nvSpPr>
        <p:spPr/>
        <p:txBody>
          <a:bodyPr/>
          <a:lstStyle/>
          <a:p>
            <a:pPr marL="457200" lvl="1" indent="-457200">
              <a:buClr>
                <a:schemeClr val="tx1"/>
              </a:buClr>
              <a:buSzTx/>
              <a:buNone/>
            </a:pPr>
            <a:r>
              <a:rPr lang="en-US" dirty="0"/>
              <a:t>Submit program </a:t>
            </a:r>
            <a:r>
              <a:rPr lang="en-US" b="1" dirty="0"/>
              <a:t>p108a01 </a:t>
            </a:r>
            <a:r>
              <a:rPr lang="en-US" dirty="0"/>
              <a:t>and examine the log.</a:t>
            </a:r>
          </a:p>
          <a:p>
            <a:pPr marL="457200" indent="-457200" eaLnBrk="1" hangingPunct="1"/>
            <a:endParaRPr lang="en-US" dirty="0"/>
          </a:p>
          <a:p>
            <a:pPr marL="457200" indent="-457200" eaLnBrk="1" hangingPunct="1"/>
            <a:r>
              <a:rPr lang="en-US" dirty="0"/>
              <a:t>Which statement best describes the reason for the error?</a:t>
            </a:r>
          </a:p>
          <a:p>
            <a:pPr marL="457200" indent="-457200" eaLnBrk="1" hangingPunct="1"/>
            <a:endParaRPr lang="en-US" sz="800" b="1" dirty="0"/>
          </a:p>
          <a:p>
            <a:pPr marL="571500" lvl="1" indent="-457200" eaLnBrk="1" hangingPunct="1">
              <a:buClr>
                <a:schemeClr val="tx1"/>
              </a:buClr>
              <a:buSzTx/>
              <a:buFont typeface="Wingdings" pitchFamily="2" charset="2"/>
              <a:buAutoNum type="alphaLcPeriod"/>
            </a:pPr>
            <a:r>
              <a:rPr lang="en-US" dirty="0"/>
              <a:t>The data in the raw data file is invalid.</a:t>
            </a:r>
          </a:p>
          <a:p>
            <a:pPr marL="571500" lvl="1" indent="-457200" eaLnBrk="1" hangingPunct="1">
              <a:buClr>
                <a:schemeClr val="tx1"/>
              </a:buClr>
              <a:buSzTx/>
              <a:buFont typeface="Wingdings" pitchFamily="2" charset="2"/>
              <a:buAutoNum type="alphaLcPeriod"/>
            </a:pPr>
            <a:r>
              <a:rPr lang="en-US" dirty="0"/>
              <a:t>The programmer incorrectly read the data.</a:t>
            </a:r>
          </a:p>
        </p:txBody>
      </p:sp>
      <p:sp>
        <p:nvSpPr>
          <p:cNvPr id="4" name="Slide Number Placeholder 3"/>
          <p:cNvSpPr>
            <a:spLocks noGrp="1"/>
          </p:cNvSpPr>
          <p:nvPr>
            <p:ph type="sldNum" sz="quarter" idx="10"/>
          </p:nvPr>
        </p:nvSpPr>
        <p:spPr/>
        <p:txBody>
          <a:bodyPr/>
          <a:lstStyle/>
          <a:p>
            <a:pPr>
              <a:defRPr/>
            </a:pPr>
            <a:fld id="{C015925D-14B1-4111-A2C2-4D5145F54E82}" type="slidenum">
              <a:rPr lang="en-US"/>
              <a:pPr>
                <a:defRPr/>
              </a:pPr>
              <a:t>68</a:t>
            </a:fld>
            <a:endParaRPr lang="en-US" b="0" dirty="0">
              <a:latin typeface="Times New Roman" pitchFamily="18" charset="0"/>
            </a:endParaRPr>
          </a:p>
        </p:txBody>
      </p:sp>
    </p:spTree>
    <p:custDataLst>
      <p:tags r:id="rId1"/>
    </p:custDataLst>
    <p:extLst>
      <p:ext uri="{BB962C8B-B14F-4D97-AF65-F5344CB8AC3E}">
        <p14:creationId xmlns:p14="http://schemas.microsoft.com/office/powerpoint/2010/main" val="2037303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8.06 Multiple </a:t>
            </a:r>
            <a:r>
              <a:rPr lang="en-US" dirty="0"/>
              <a:t>Choice Poll – Correct Answer</a:t>
            </a:r>
          </a:p>
        </p:txBody>
      </p:sp>
      <p:sp>
        <p:nvSpPr>
          <p:cNvPr id="50179" name="Rectangle 3"/>
          <p:cNvSpPr>
            <a:spLocks noGrp="1" noChangeArrowheads="1"/>
          </p:cNvSpPr>
          <p:nvPr>
            <p:ph idx="1"/>
          </p:nvPr>
        </p:nvSpPr>
        <p:spPr/>
        <p:txBody>
          <a:bodyPr/>
          <a:lstStyle/>
          <a:p>
            <a:pPr marL="457200" indent="-457200"/>
            <a:r>
              <a:rPr lang="en-US" dirty="0"/>
              <a:t>Which statement best describes the reason for the error?</a:t>
            </a:r>
          </a:p>
          <a:p>
            <a:pPr marL="457200" indent="-457200" eaLnBrk="1" hangingPunct="1"/>
            <a:endParaRPr lang="en-US" sz="800" b="1" dirty="0"/>
          </a:p>
          <a:p>
            <a:pPr marL="571500" lvl="1" indent="-457200" eaLnBrk="1" hangingPunct="1">
              <a:buClr>
                <a:schemeClr val="tx1"/>
              </a:buClr>
              <a:buSzTx/>
              <a:buFont typeface="Wingdings" pitchFamily="2" charset="2"/>
              <a:buAutoNum type="alphaLcPeriod"/>
            </a:pPr>
            <a:r>
              <a:rPr lang="en-US" dirty="0"/>
              <a:t>The data in the raw data file is invalid.</a:t>
            </a:r>
          </a:p>
          <a:p>
            <a:pPr marL="571500" lvl="1" indent="-457200" eaLnBrk="1" hangingPunct="1">
              <a:buClr>
                <a:schemeClr val="tx1"/>
              </a:buClr>
              <a:buSzTx/>
              <a:buFont typeface="Wingdings" pitchFamily="2" charset="2"/>
              <a:buAutoNum type="alphaLcPeriod"/>
            </a:pPr>
            <a:r>
              <a:rPr lang="en-US"/>
              <a:t>The programmer incorrectly read </a:t>
            </a:r>
            <a:r>
              <a:rPr lang="en-US" dirty="0"/>
              <a:t>the data.</a:t>
            </a:r>
          </a:p>
          <a:p>
            <a:pPr marL="571500" lvl="1" indent="-457200" eaLnBrk="1" hangingPunct="1">
              <a:buClr>
                <a:schemeClr val="tx1"/>
              </a:buClr>
              <a:buSzTx/>
              <a:buFont typeface="Wingdings" pitchFamily="2" charset="2"/>
              <a:buNone/>
            </a:pPr>
            <a:endParaRPr lang="en-US" dirty="0"/>
          </a:p>
        </p:txBody>
      </p:sp>
      <p:sp>
        <p:nvSpPr>
          <p:cNvPr id="8" name="Slide Number Placeholder 3"/>
          <p:cNvSpPr>
            <a:spLocks noGrp="1"/>
          </p:cNvSpPr>
          <p:nvPr>
            <p:ph type="sldNum" sz="quarter" idx="10"/>
          </p:nvPr>
        </p:nvSpPr>
        <p:spPr/>
        <p:txBody>
          <a:bodyPr/>
          <a:lstStyle/>
          <a:p>
            <a:pPr>
              <a:defRPr/>
            </a:pPr>
            <a:fld id="{A35DD881-3ECD-430E-9BA6-8429510666F0}" type="slidenum">
              <a:rPr lang="en-US"/>
              <a:pPr>
                <a:defRPr/>
              </a:pPr>
              <a:t>69</a:t>
            </a:fld>
            <a:endParaRPr lang="en-US" b="0" dirty="0">
              <a:latin typeface="Times New Roman" pitchFamily="18" charset="0"/>
            </a:endParaRPr>
          </a:p>
        </p:txBody>
      </p:sp>
      <p:sp>
        <p:nvSpPr>
          <p:cNvPr id="50181" name="Oval 4"/>
          <p:cNvSpPr>
            <a:spLocks noChangeArrowheads="1"/>
          </p:cNvSpPr>
          <p:nvPr/>
        </p:nvSpPr>
        <p:spPr bwMode="auto">
          <a:xfrm>
            <a:off x="666750" y="2057400"/>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50182" name="Rectangle 5"/>
          <p:cNvSpPr>
            <a:spLocks noChangeArrowheads="1"/>
          </p:cNvSpPr>
          <p:nvPr/>
        </p:nvSpPr>
        <p:spPr bwMode="auto">
          <a:xfrm>
            <a:off x="171450" y="3235325"/>
            <a:ext cx="8778240" cy="2789238"/>
          </a:xfrm>
          <a:prstGeom prst="rect">
            <a:avLst/>
          </a:prstGeom>
          <a:solidFill>
            <a:srgbClr val="FFFFFF"/>
          </a:solidFill>
          <a:ln w="38100">
            <a:solidFill>
              <a:schemeClr val="tx2"/>
            </a:solidFill>
            <a:miter lim="800000"/>
            <a:headEnd type="none" w="med" len="lg"/>
            <a:tailEnd type="none" w="med" len="lg"/>
          </a:ln>
        </p:spPr>
        <p:txBody>
          <a:bodyPr lIns="88900" tIns="50800" rIns="0" bIns="50800">
            <a:spAutoFit/>
          </a:bodyPr>
          <a:lstStyle/>
          <a:p>
            <a:r>
              <a:rPr lang="en-US" sz="1600" b="1" dirty="0">
                <a:solidFill>
                  <a:srgbClr val="000000"/>
                </a:solidFill>
                <a:latin typeface="SAS Monospace" pitchFamily="49" charset="0"/>
              </a:rPr>
              <a:t>404     input Employee_ID First $ Last;</a:t>
            </a:r>
          </a:p>
          <a:p>
            <a:r>
              <a:rPr lang="en-US" sz="1600" b="1" dirty="0">
                <a:solidFill>
                  <a:srgbClr val="000000"/>
                </a:solidFill>
                <a:latin typeface="SAS Monospace" pitchFamily="49" charset="0"/>
              </a:rPr>
              <a:t>405  run;</a:t>
            </a:r>
          </a:p>
          <a:p>
            <a:endParaRPr lang="en-US" sz="1600" b="1" dirty="0">
              <a:solidFill>
                <a:srgbClr val="000000"/>
              </a:solidFill>
              <a:latin typeface="SAS Monospace" pitchFamily="49" charset="0"/>
            </a:endParaRPr>
          </a:p>
          <a:p>
            <a:r>
              <a:rPr lang="en-US" sz="1600" b="1" dirty="0">
                <a:solidFill>
                  <a:srgbClr val="0000FF"/>
                </a:solidFill>
                <a:latin typeface="SAS Monospace" pitchFamily="49" charset="0"/>
              </a:rPr>
              <a:t>NOTE: Invalid data for Last in line 1 16-17.</a:t>
            </a:r>
          </a:p>
          <a:p>
            <a:r>
              <a:rPr lang="en-US" sz="1600" b="1" dirty="0">
                <a:latin typeface="SAS Monospace" pitchFamily="49" charset="0"/>
              </a:rPr>
              <a:t>RULE:     ----+----1----+----2----+----3----+----4----+----5----+----6</a:t>
            </a:r>
          </a:p>
          <a:p>
            <a:r>
              <a:rPr lang="en-US" sz="1600" b="1" dirty="0">
                <a:solidFill>
                  <a:srgbClr val="000000"/>
                </a:solidFill>
                <a:latin typeface="SAS Monospace" pitchFamily="49" charset="0"/>
              </a:rPr>
              <a:t>1         120101,Patrick,Lu,M,163040,Director,AU,18AUG1976,01JUL2003 58</a:t>
            </a:r>
          </a:p>
          <a:p>
            <a:r>
              <a:rPr lang="en-US" sz="1600" b="1" dirty="0">
                <a:solidFill>
                  <a:srgbClr val="000000"/>
                </a:solidFill>
                <a:latin typeface="SAS Monospace" pitchFamily="49" charset="0"/>
              </a:rPr>
              <a:t>Employee_ID=120101 First=Patrick Last=. _ERROR_=1 _N_=1</a:t>
            </a:r>
          </a:p>
          <a:p>
            <a:r>
              <a:rPr lang="en-US" sz="1600" b="1" dirty="0">
                <a:solidFill>
                  <a:srgbClr val="0000FF"/>
                </a:solidFill>
                <a:latin typeface="SAS Monospace" pitchFamily="49" charset="0"/>
              </a:rPr>
              <a:t>NOTE: Invalid data for Last in line 2 15-24.</a:t>
            </a:r>
          </a:p>
          <a:p>
            <a:r>
              <a:rPr lang="en-US" sz="1600" b="1" dirty="0">
                <a:solidFill>
                  <a:srgbClr val="000000"/>
                </a:solidFill>
                <a:latin typeface="SAS Monospace" pitchFamily="49" charset="0"/>
              </a:rPr>
              <a:t>2         120104,Kareen,Billington,F,46230,Administration Manager,au,1</a:t>
            </a:r>
          </a:p>
          <a:p>
            <a:r>
              <a:rPr lang="en-US" sz="1600" b="1" dirty="0">
                <a:solidFill>
                  <a:srgbClr val="000000"/>
                </a:solidFill>
                <a:latin typeface="SAS Monospace" pitchFamily="49" charset="0"/>
              </a:rPr>
              <a:t>      61  1MAY1954,01JAN1981 78</a:t>
            </a:r>
          </a:p>
          <a:p>
            <a:r>
              <a:rPr lang="en-US" sz="1600" b="1" dirty="0">
                <a:solidFill>
                  <a:srgbClr val="000000"/>
                </a:solidFill>
                <a:latin typeface="SAS Monospace" pitchFamily="49" charset="0"/>
              </a:rPr>
              <a:t>Employee_ID=120104 First=Kareen Last=. _ERROR_=1 _N_=2</a:t>
            </a:r>
          </a:p>
        </p:txBody>
      </p:sp>
      <p:sp>
        <p:nvSpPr>
          <p:cNvPr id="50183" name="Text Box 6"/>
          <p:cNvSpPr txBox="1">
            <a:spLocks noChangeArrowheads="1"/>
          </p:cNvSpPr>
          <p:nvPr/>
        </p:nvSpPr>
        <p:spPr bwMode="auto">
          <a:xfrm>
            <a:off x="95250" y="2743200"/>
            <a:ext cx="23304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t>Partial SAS Log</a:t>
            </a:r>
          </a:p>
        </p:txBody>
      </p:sp>
      <p:sp>
        <p:nvSpPr>
          <p:cNvPr id="50184" name="Rectangle 7"/>
          <p:cNvSpPr>
            <a:spLocks noChangeArrowheads="1"/>
          </p:cNvSpPr>
          <p:nvPr>
            <p:custDataLst>
              <p:tags r:id="rId2"/>
            </p:custDataLst>
          </p:nvPr>
        </p:nvSpPr>
        <p:spPr bwMode="auto">
          <a:xfrm>
            <a:off x="5659816" y="2843814"/>
            <a:ext cx="2833661" cy="1102866"/>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none" lIns="88900" tIns="88900" rIns="54864" bIns="88900">
            <a:spAutoFit/>
          </a:bodyPr>
          <a:lstStyle/>
          <a:p>
            <a:pPr>
              <a:spcBef>
                <a:spcPts val="200"/>
              </a:spcBef>
              <a:buClr>
                <a:schemeClr val="tx1"/>
              </a:buClr>
              <a:buFont typeface="Monotype Sorts" pitchFamily="2" charset="2"/>
              <a:buNone/>
            </a:pPr>
            <a:r>
              <a:rPr lang="en-US" sz="2000" b="1" dirty="0"/>
              <a:t>Last</a:t>
            </a:r>
            <a:r>
              <a:rPr lang="en-US" sz="2000" dirty="0"/>
              <a:t> was read as</a:t>
            </a:r>
            <a:br>
              <a:rPr lang="en-US" sz="2000" dirty="0"/>
            </a:br>
            <a:r>
              <a:rPr lang="en-US" sz="2000" dirty="0"/>
              <a:t>numeric but needs </a:t>
            </a:r>
            <a:br>
              <a:rPr lang="en-US" sz="2000" dirty="0"/>
            </a:br>
            <a:r>
              <a:rPr lang="en-US" sz="2000" dirty="0"/>
              <a:t>to be read as character.</a:t>
            </a:r>
          </a:p>
        </p:txBody>
      </p:sp>
      <p:sp>
        <p:nvSpPr>
          <p:cNvPr id="2" name="Rectangle 1"/>
          <p:cNvSpPr/>
          <p:nvPr>
            <p:custDataLst>
              <p:tags r:id="rId3"/>
            </p:custDataLst>
          </p:nvPr>
        </p:nvSpPr>
        <p:spPr bwMode="auto">
          <a:xfrm>
            <a:off x="4241800" y="4749165"/>
            <a:ext cx="7239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4"/>
            </p:custDataLst>
          </p:nvPr>
        </p:nvSpPr>
        <p:spPr bwMode="auto">
          <a:xfrm>
            <a:off x="4121150" y="5724525"/>
            <a:ext cx="7239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80073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 in Raw Data Files</a:t>
            </a:r>
          </a:p>
        </p:txBody>
      </p:sp>
      <p:sp>
        <p:nvSpPr>
          <p:cNvPr id="3" name="Content Placeholder 2"/>
          <p:cNvSpPr>
            <a:spLocks noGrp="1"/>
          </p:cNvSpPr>
          <p:nvPr>
            <p:ph idx="1"/>
          </p:nvPr>
        </p:nvSpPr>
        <p:spPr/>
        <p:txBody>
          <a:bodyPr/>
          <a:lstStyle/>
          <a:p>
            <a:r>
              <a:rPr lang="en-US" dirty="0"/>
              <a:t>In order for SAS to read a raw data file, you must specify the following information about each field:</a:t>
            </a:r>
          </a:p>
          <a:p>
            <a:pPr lvl="1">
              <a:defRPr/>
            </a:pPr>
            <a:r>
              <a:rPr lang="en-US" dirty="0"/>
              <a:t>the location of the data value in the record</a:t>
            </a:r>
          </a:p>
          <a:p>
            <a:pPr lvl="1">
              <a:defRPr/>
            </a:pPr>
            <a:r>
              <a:rPr lang="en-US" dirty="0"/>
              <a:t>the name of the SAS variable in which to store </a:t>
            </a:r>
            <a:br>
              <a:rPr lang="en-US" dirty="0"/>
            </a:br>
            <a:r>
              <a:rPr lang="en-US" dirty="0"/>
              <a:t>the data</a:t>
            </a:r>
          </a:p>
          <a:p>
            <a:pPr lvl="1">
              <a:defRPr/>
            </a:pPr>
            <a:r>
              <a:rPr lang="en-US" dirty="0"/>
              <a:t>the type of the SAS variable</a:t>
            </a:r>
          </a:p>
        </p:txBody>
      </p:sp>
      <p:sp>
        <p:nvSpPr>
          <p:cNvPr id="4" name="Slide Number Placeholder 3"/>
          <p:cNvSpPr>
            <a:spLocks noGrp="1"/>
          </p:cNvSpPr>
          <p:nvPr>
            <p:ph type="sldNum" sz="quarter" idx="10"/>
          </p:nvPr>
        </p:nvSpPr>
        <p:spPr/>
        <p:txBody>
          <a:bodyPr/>
          <a:lstStyle/>
          <a:p>
            <a:pPr>
              <a:defRPr/>
            </a:pPr>
            <a:fld id="{A2C1F252-28BE-40B8-A2F8-4C3506237727}" type="slidenum">
              <a:rPr lang="en-US" smtClean="0"/>
              <a:pPr>
                <a:defRPr/>
              </a:pPr>
              <a:t>7</a:t>
            </a:fld>
            <a:endParaRPr lang="en-US" b="0" dirty="0">
              <a:latin typeface="Times New Roman" pitchFamily="18" charset="0"/>
            </a:endParaRPr>
          </a:p>
        </p:txBody>
      </p:sp>
    </p:spTree>
    <p:extLst>
      <p:ext uri="{BB962C8B-B14F-4D97-AF65-F5344CB8AC3E}">
        <p14:creationId xmlns:p14="http://schemas.microsoft.com/office/powerpoint/2010/main" val="15966266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2859370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8: Reading Raw Data Files</a:t>
            </a:r>
          </a:p>
        </p:txBody>
      </p:sp>
      <p:graphicFrame>
        <p:nvGraphicFramePr>
          <p:cNvPr id="7" name="Group Organizer"/>
          <p:cNvGraphicFramePr>
            <a:graphicFrameLocks noGrp="1"/>
          </p:cNvGraphicFramePr>
          <p:nvPr>
            <p:extLst>
              <p:ext uri="{D42A27DB-BD31-4B8C-83A1-F6EECF244321}">
                <p14:modId xmlns:p14="http://schemas.microsoft.com/office/powerpoint/2010/main" val="3199466074"/>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8.1 Introduction to Reading Raw Data Files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FFFFFF"/>
                          </a:solidFill>
                          <a:effectLst/>
                          <a:latin typeface="Arial Narrow" pitchFamily="34" charset="0"/>
                        </a:rPr>
                        <a:t>8.2 Reading Standard 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8.3 Using Informats </a:t>
                      </a:r>
                      <a:r>
                        <a:rPr kumimoji="0" lang="en-US" sz="2400" b="1" i="0" u="none" strike="noStrike" cap="none" normalizeH="0" baseline="0">
                          <a:ln>
                            <a:noFill/>
                          </a:ln>
                          <a:solidFill>
                            <a:srgbClr val="0070C0"/>
                          </a:solidFill>
                          <a:effectLst/>
                          <a:latin typeface="Arial Narrow" pitchFamily="34" charset="0"/>
                        </a:rPr>
                        <a:t>to Read </a:t>
                      </a:r>
                      <a:r>
                        <a:rPr kumimoji="0" lang="en-US" sz="2400" b="1" i="0" u="none" strike="noStrike" cap="none" normalizeH="0" baseline="0" dirty="0">
                          <a:ln>
                            <a:noFill/>
                          </a:ln>
                          <a:solidFill>
                            <a:srgbClr val="0070C0"/>
                          </a:solidFill>
                          <a:effectLst/>
                          <a:latin typeface="Arial Narrow" pitchFamily="34" charset="0"/>
                        </a:rPr>
                        <a:t>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8.4 Handling Missing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1850646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Objectives</a:t>
            </a:r>
          </a:p>
        </p:txBody>
      </p:sp>
      <p:sp>
        <p:nvSpPr>
          <p:cNvPr id="76803" name="Rectangle 3"/>
          <p:cNvSpPr>
            <a:spLocks noGrp="1" noChangeArrowheads="1"/>
          </p:cNvSpPr>
          <p:nvPr>
            <p:ph idx="1"/>
          </p:nvPr>
        </p:nvSpPr>
        <p:spPr/>
        <p:txBody>
          <a:bodyPr/>
          <a:lstStyle/>
          <a:p>
            <a:pPr lvl="1" eaLnBrk="1" hangingPunct="1"/>
            <a:r>
              <a:rPr lang="en-US" dirty="0"/>
              <a:t>Use informats to read character data.</a:t>
            </a:r>
          </a:p>
          <a:p>
            <a:pPr lvl="1"/>
            <a:r>
              <a:rPr lang="en-US" dirty="0"/>
              <a:t>Use informats to read nonstandard data.</a:t>
            </a:r>
          </a:p>
          <a:p>
            <a:pPr lvl="1" eaLnBrk="1" hangingPunct="1"/>
            <a:r>
              <a:rPr lang="en-US" dirty="0"/>
              <a:t>Subset observations and add permanent attributes.</a:t>
            </a:r>
          </a:p>
        </p:txBody>
      </p:sp>
      <p:sp>
        <p:nvSpPr>
          <p:cNvPr id="4" name="Slide Number Placeholder 3"/>
          <p:cNvSpPr>
            <a:spLocks noGrp="1"/>
          </p:cNvSpPr>
          <p:nvPr>
            <p:ph type="sldNum" sz="quarter" idx="10"/>
          </p:nvPr>
        </p:nvSpPr>
        <p:spPr/>
        <p:txBody>
          <a:bodyPr/>
          <a:lstStyle/>
          <a:p>
            <a:pPr>
              <a:defRPr/>
            </a:pPr>
            <a:fld id="{B3E7D07B-CD6E-4D0F-A193-436BA6540D69}" type="slidenum">
              <a:rPr lang="en-US"/>
              <a:pPr>
                <a:defRPr/>
              </a:pPr>
              <a:t>72</a:t>
            </a:fld>
            <a:endParaRPr lang="en-US" b="0" dirty="0">
              <a:latin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graphic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41" y="2370584"/>
            <a:ext cx="2568203" cy="26526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a:xfrm>
            <a:off x="685800" y="1078992"/>
            <a:ext cx="7848600" cy="4788408"/>
          </a:xfrm>
        </p:spPr>
        <p:txBody>
          <a:bodyPr/>
          <a:lstStyle/>
          <a:p>
            <a:r>
              <a:rPr lang="en-US" dirty="0"/>
              <a:t>Create a temporary SAS data set by reading </a:t>
            </a:r>
            <a:br>
              <a:rPr lang="en-US" dirty="0"/>
            </a:br>
            <a:r>
              <a:rPr lang="en-US" dirty="0"/>
              <a:t>both standard and nonstandard values from a </a:t>
            </a:r>
            <a:br>
              <a:rPr lang="en-US" dirty="0"/>
            </a:br>
            <a:r>
              <a:rPr lang="en-US" dirty="0"/>
              <a:t>comma-delimited raw data file.</a:t>
            </a:r>
          </a:p>
          <a:p>
            <a:endParaRPr lang="en-US" dirty="0"/>
          </a:p>
          <a:p>
            <a:endParaRPr lang="en-US" dirty="0"/>
          </a:p>
          <a:p>
            <a:endParaRPr lang="en-US" dirty="0"/>
          </a:p>
          <a:p>
            <a:endParaRPr lang="en-US" dirty="0"/>
          </a:p>
          <a:p>
            <a:endParaRPr lang="en-US" dirty="0"/>
          </a:p>
          <a:p>
            <a:endParaRPr lang="en-US" dirty="0"/>
          </a:p>
          <a:p>
            <a:r>
              <a:rPr lang="en-US" dirty="0"/>
              <a:t>The new data set </a:t>
            </a:r>
            <a:r>
              <a:rPr lang="en-US" dirty="0">
                <a:solidFill>
                  <a:srgbClr val="000000"/>
                </a:solidFill>
              </a:rPr>
              <a:t>should contain</a:t>
            </a:r>
            <a:r>
              <a:rPr lang="en-US" dirty="0"/>
              <a:t> a subset of the input </a:t>
            </a:r>
            <a:br>
              <a:rPr lang="en-US" dirty="0"/>
            </a:br>
            <a:r>
              <a:rPr lang="en-US" dirty="0"/>
              <a:t>data and </a:t>
            </a:r>
            <a:r>
              <a:rPr lang="en-US" dirty="0">
                <a:solidFill>
                  <a:srgbClr val="000000"/>
                </a:solidFill>
              </a:rPr>
              <a:t>include</a:t>
            </a:r>
            <a:r>
              <a:rPr lang="en-US" dirty="0"/>
              <a:t> permanent attributes.</a:t>
            </a:r>
          </a:p>
        </p:txBody>
      </p:sp>
      <p:sp>
        <p:nvSpPr>
          <p:cNvPr id="4" name="TextBox 11"/>
          <p:cNvSpPr txBox="1">
            <a:spLocks noChangeArrowheads="1"/>
          </p:cNvSpPr>
          <p:nvPr/>
        </p:nvSpPr>
        <p:spPr bwMode="auto">
          <a:xfrm>
            <a:off x="3738176" y="2761785"/>
            <a:ext cx="1672253" cy="461665"/>
          </a:xfrm>
          <a:prstGeom prst="rect">
            <a:avLst/>
          </a:prstGeom>
          <a:noFill/>
          <a:ln>
            <a:noFill/>
          </a:ln>
          <a:extLst/>
        </p:spPr>
        <p:txBody>
          <a:bodyPr wrap="non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kern="0" dirty="0">
                <a:solidFill>
                  <a:srgbClr val="000000"/>
                </a:solidFill>
                <a:latin typeface="Arial"/>
              </a:rPr>
              <a:t>DATA step</a:t>
            </a:r>
          </a:p>
        </p:txBody>
      </p:sp>
      <p:pic>
        <p:nvPicPr>
          <p:cNvPr id="5" name="Picture 5" descr="rawdata_nob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181" y="3003331"/>
            <a:ext cx="1409224" cy="132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937546" y="2531526"/>
            <a:ext cx="1744670"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square" lIns="88900" tIns="88900" rIns="8890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b="1" kern="0" dirty="0">
                <a:solidFill>
                  <a:srgbClr val="000000"/>
                </a:solidFill>
                <a:latin typeface="Arial"/>
              </a:rPr>
              <a:t>  sales.csv</a:t>
            </a:r>
          </a:p>
        </p:txBody>
      </p:sp>
      <p:pic>
        <p:nvPicPr>
          <p:cNvPr id="7" name="Picture 3" descr="\\sashq\root\dept\cbt\Library_ec\graphics\dataStep_noSha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6200" y="3229800"/>
            <a:ext cx="1460586" cy="9191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7966" y="3412362"/>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7926" y="3413950"/>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ataset_notit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1809" y="3003331"/>
            <a:ext cx="1571277" cy="14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a:off x="6309997" y="2531526"/>
            <a:ext cx="1753685"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charset="0"/>
              </a:defRPr>
            </a:lvl1pPr>
            <a:lvl2pPr marL="742950" indent="-285750" defTabSz="652463" eaLnBrk="0" hangingPunct="0">
              <a:defRPr sz="1200">
                <a:solidFill>
                  <a:schemeClr val="tx1"/>
                </a:solidFill>
                <a:latin typeface="Arial" charset="0"/>
              </a:defRPr>
            </a:lvl2pPr>
            <a:lvl3pPr marL="1143000" indent="-228600" defTabSz="652463" eaLnBrk="0" hangingPunct="0">
              <a:defRPr sz="1200">
                <a:solidFill>
                  <a:schemeClr val="tx1"/>
                </a:solidFill>
                <a:latin typeface="Arial" charset="0"/>
              </a:defRPr>
            </a:lvl3pPr>
            <a:lvl4pPr marL="1600200" indent="-228600" defTabSz="652463" eaLnBrk="0" hangingPunct="0">
              <a:defRPr sz="1200">
                <a:solidFill>
                  <a:schemeClr val="tx1"/>
                </a:solidFill>
                <a:latin typeface="Arial" charset="0"/>
              </a:defRPr>
            </a:lvl4pPr>
            <a:lvl5pPr marL="2057400" indent="-228600" defTabSz="652463" eaLnBrk="0" hangingPunct="0">
              <a:defRPr sz="1200">
                <a:solidFill>
                  <a:schemeClr val="tx1"/>
                </a:solidFill>
                <a:latin typeface="Arial" charset="0"/>
              </a:defRPr>
            </a:lvl5pPr>
            <a:lvl6pPr marL="2514600" indent="-228600" defTabSz="652463" eaLnBrk="0" fontAlgn="base" hangingPunct="0">
              <a:spcBef>
                <a:spcPct val="0"/>
              </a:spcBef>
              <a:spcAft>
                <a:spcPct val="0"/>
              </a:spcAft>
              <a:defRPr sz="1200">
                <a:solidFill>
                  <a:schemeClr val="tx1"/>
                </a:solidFill>
                <a:latin typeface="Arial" charset="0"/>
              </a:defRPr>
            </a:lvl6pPr>
            <a:lvl7pPr marL="2971800" indent="-228600" defTabSz="652463" eaLnBrk="0" fontAlgn="base" hangingPunct="0">
              <a:spcBef>
                <a:spcPct val="0"/>
              </a:spcBef>
              <a:spcAft>
                <a:spcPct val="0"/>
              </a:spcAft>
              <a:defRPr sz="1200">
                <a:solidFill>
                  <a:schemeClr val="tx1"/>
                </a:solidFill>
                <a:latin typeface="Arial" charset="0"/>
              </a:defRPr>
            </a:lvl7pPr>
            <a:lvl8pPr marL="3429000" indent="-228600" defTabSz="652463" eaLnBrk="0" fontAlgn="base" hangingPunct="0">
              <a:spcBef>
                <a:spcPct val="0"/>
              </a:spcBef>
              <a:spcAft>
                <a:spcPct val="0"/>
              </a:spcAft>
              <a:defRPr sz="1200">
                <a:solidFill>
                  <a:schemeClr val="tx1"/>
                </a:solidFill>
                <a:latin typeface="Arial" charset="0"/>
              </a:defRPr>
            </a:lvl8pPr>
            <a:lvl9pPr marL="3886200" indent="-228600" defTabSz="652463" eaLnBrk="0" fontAlgn="base" hangingPunct="0">
              <a:spcBef>
                <a:spcPct val="0"/>
              </a:spcBef>
              <a:spcAft>
                <a:spcPct val="0"/>
              </a:spcAft>
              <a:defRPr sz="1200">
                <a:solidFill>
                  <a:schemeClr val="tx1"/>
                </a:solidFill>
                <a:latin typeface="Arial" charset="0"/>
              </a:defRPr>
            </a:lvl9pPr>
          </a:lstStyle>
          <a:p>
            <a:pPr eaLnBrk="1" fontAlgn="base" hangingPunct="1">
              <a:spcBef>
                <a:spcPts val="25"/>
              </a:spcBef>
              <a:spcAft>
                <a:spcPct val="17000"/>
              </a:spcAft>
              <a:defRPr/>
            </a:pPr>
            <a:r>
              <a:rPr lang="en-US" sz="2400" b="1" kern="0" dirty="0">
                <a:solidFill>
                  <a:srgbClr val="000000"/>
                </a:solidFill>
                <a:latin typeface="Arial"/>
              </a:rPr>
              <a:t>work.sales</a:t>
            </a:r>
          </a:p>
        </p:txBody>
      </p:sp>
    </p:spTree>
    <p:extLst>
      <p:ext uri="{BB962C8B-B14F-4D97-AF65-F5344CB8AC3E}">
        <p14:creationId xmlns:p14="http://schemas.microsoft.com/office/powerpoint/2010/main" val="38367085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r>
              <a:rPr lang="en-US" dirty="0">
                <a:latin typeface="Arial"/>
              </a:rPr>
              <a:t>Use modified list input to read all the fields from </a:t>
            </a:r>
            <a:r>
              <a:rPr lang="en-US" b="1" dirty="0">
                <a:latin typeface="Arial"/>
              </a:rPr>
              <a:t>sales.csv</a:t>
            </a:r>
            <a:r>
              <a:rPr lang="en-US" dirty="0">
                <a:latin typeface="Arial"/>
              </a:rPr>
              <a:t>.  Store the </a:t>
            </a:r>
            <a:r>
              <a:rPr lang="en-US" dirty="0"/>
              <a:t>date fields as SAS dates.</a:t>
            </a:r>
          </a:p>
        </p:txBody>
      </p:sp>
      <p:graphicFrame>
        <p:nvGraphicFramePr>
          <p:cNvPr id="4" name="Group 164"/>
          <p:cNvGraphicFramePr>
            <a:graphicFrameLocks noGrp="1"/>
          </p:cNvGraphicFramePr>
          <p:nvPr>
            <p:extLst>
              <p:ext uri="{D42A27DB-BD31-4B8C-83A1-F6EECF244321}">
                <p14:modId xmlns:p14="http://schemas.microsoft.com/office/powerpoint/2010/main" val="2013567832"/>
              </p:ext>
            </p:extLst>
          </p:nvPr>
        </p:nvGraphicFramePr>
        <p:xfrm>
          <a:off x="311490" y="2018343"/>
          <a:ext cx="8486596" cy="2159000"/>
        </p:xfrm>
        <a:graphic>
          <a:graphicData uri="http://schemas.openxmlformats.org/drawingml/2006/table">
            <a:tbl>
              <a:tblPr/>
              <a:tblGrid>
                <a:gridCol w="8486596">
                  <a:extLst>
                    <a:ext uri="{9D8B030D-6E8A-4147-A177-3AD203B41FA5}">
                      <a16:colId xmlns:a16="http://schemas.microsoft.com/office/drawing/2014/main" val="20000"/>
                    </a:ext>
                  </a:extLst>
                </a:gridCol>
              </a:tblGrid>
              <a:tr h="4267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7323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Lucida Sans Typewriter" pitchFamily="49" charset="0"/>
                        </a:rPr>
                        <a:t>120102</a:t>
                      </a:r>
                      <a:r>
                        <a:rPr kumimoji="0" lang="en-US" sz="1600" b="1" i="0" u="none" strike="noStrike" cap="none" normalizeH="0" baseline="0" dirty="0">
                          <a:ln>
                            <a:noFill/>
                          </a:ln>
                          <a:solidFill>
                            <a:schemeClr val="tx1"/>
                          </a:solidFill>
                          <a:effectLst/>
                          <a:latin typeface="Lucida Sans Typewriter" pitchFamily="49" charset="0"/>
                        </a:rPr>
                        <a:t>,Tom,Zhou,M,108255,Sales Manager,AU,11AUG1973,06/01/1993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a:ln>
                            <a:noFill/>
                          </a:ln>
                          <a:solidFill>
                            <a:schemeClr val="tx1"/>
                          </a:solidFill>
                          <a:effectLst/>
                          <a:latin typeface="Lucida Sans Typewriter" pitchFamily="49" charset="0"/>
                        </a:rPr>
                        <a:t>120103,Wilson,</a:t>
                      </a:r>
                      <a:r>
                        <a:rPr kumimoji="0" lang="en-US" sz="1600" b="1" i="0" u="none" strike="noStrike" cap="none" normalizeH="0" baseline="0">
                          <a:ln>
                            <a:noFill/>
                          </a:ln>
                          <a:solidFill>
                            <a:srgbClr val="000000"/>
                          </a:solidFill>
                          <a:effectLst/>
                          <a:latin typeface="Lucida Sans Typewriter" pitchFamily="49" charset="0"/>
                        </a:rPr>
                        <a:t>Dawes</a:t>
                      </a:r>
                      <a:r>
                        <a:rPr kumimoji="0" lang="en-US" sz="1600" b="1" i="0" u="none" strike="noStrike" cap="none" normalizeH="0" baseline="0">
                          <a:ln>
                            <a:noFill/>
                          </a:ln>
                          <a:solidFill>
                            <a:schemeClr val="tx1"/>
                          </a:solidFill>
                          <a:effectLst/>
                          <a:latin typeface="Lucida Sans Typewriter" pitchFamily="49" charset="0"/>
                        </a:rPr>
                        <a:t>,M,87975,Sales </a:t>
                      </a:r>
                      <a:r>
                        <a:rPr kumimoji="0" lang="en-US" sz="1600" b="1" i="0" u="none" strike="noStrike" cap="none" normalizeH="0" baseline="0" dirty="0">
                          <a:ln>
                            <a:noFill/>
                          </a:ln>
                          <a:solidFill>
                            <a:schemeClr val="tx1"/>
                          </a:solidFill>
                          <a:effectLst/>
                          <a:latin typeface="Lucida Sans Typewriter" pitchFamily="49" charset="0"/>
                        </a:rPr>
                        <a:t>Manager,AU,22JAN1953,01/01/1978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a:ln>
                            <a:noFill/>
                          </a:ln>
                          <a:solidFill>
                            <a:schemeClr val="tx1"/>
                          </a:solidFill>
                          <a:effectLst/>
                          <a:latin typeface="Lucida Sans Typewriter" pitchFamily="49" charset="0"/>
                        </a:rPr>
                        <a:t>120121,</a:t>
                      </a:r>
                      <a:r>
                        <a:rPr kumimoji="0" lang="en-US" sz="1600" b="1" i="0" u="none" strike="noStrike" cap="none" normalizeH="0" baseline="0">
                          <a:ln>
                            <a:noFill/>
                          </a:ln>
                          <a:solidFill>
                            <a:srgbClr val="000000"/>
                          </a:solidFill>
                          <a:effectLst/>
                          <a:latin typeface="Lucida Sans Typewriter" pitchFamily="49" charset="0"/>
                        </a:rPr>
                        <a:t>Irenie</a:t>
                      </a:r>
                      <a:r>
                        <a:rPr kumimoji="0" lang="en-US" sz="1600" b="1" i="0" u="none" strike="noStrike" cap="none" normalizeH="0" baseline="0">
                          <a:ln>
                            <a:noFill/>
                          </a:ln>
                          <a:solidFill>
                            <a:schemeClr val="tx1"/>
                          </a:solidFill>
                          <a:effectLst/>
                          <a:latin typeface="Lucida Sans Typewriter" pitchFamily="49" charset="0"/>
                        </a:rPr>
                        <a:t>,</a:t>
                      </a:r>
                      <a:r>
                        <a:rPr kumimoji="0" lang="en-US" sz="1600" b="1" i="0" u="none" strike="noStrike" cap="none" normalizeH="0" baseline="0">
                          <a:ln>
                            <a:noFill/>
                          </a:ln>
                          <a:solidFill>
                            <a:srgbClr val="000000"/>
                          </a:solidFill>
                          <a:effectLst/>
                          <a:latin typeface="Lucida Sans Typewriter" pitchFamily="49" charset="0"/>
                        </a:rPr>
                        <a:t>Elvish</a:t>
                      </a:r>
                      <a:r>
                        <a:rPr kumimoji="0" lang="en-US" sz="1600" b="1" i="0" u="none" strike="noStrike" cap="none" normalizeH="0" baseline="0">
                          <a:ln>
                            <a:noFill/>
                          </a:ln>
                          <a:solidFill>
                            <a:schemeClr val="tx1"/>
                          </a:solidFill>
                          <a:effectLst/>
                          <a:latin typeface="Lucida Sans Typewriter" pitchFamily="49" charset="0"/>
                        </a:rPr>
                        <a:t>,F,26600,Sales </a:t>
                      </a:r>
                      <a:r>
                        <a:rPr kumimoji="0" lang="en-US" sz="1600" b="1" i="0" u="none" strike="noStrike" cap="none" normalizeH="0" baseline="0" dirty="0">
                          <a:ln>
                            <a:noFill/>
                          </a:ln>
                          <a:solidFill>
                            <a:schemeClr val="tx1"/>
                          </a:solidFill>
                          <a:effectLst/>
                          <a:latin typeface="Lucida Sans Typewriter" pitchFamily="49" charset="0"/>
                        </a:rPr>
                        <a:t>Rep. II,AU,02AUG1948,01/01/1978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a:ln>
                            <a:noFill/>
                          </a:ln>
                          <a:solidFill>
                            <a:schemeClr val="tx1"/>
                          </a:solidFill>
                          <a:effectLst/>
                          <a:latin typeface="Lucida Sans Typewriter" pitchFamily="49" charset="0"/>
                        </a:rPr>
                        <a:t>120122,Christina,</a:t>
                      </a:r>
                      <a:r>
                        <a:rPr kumimoji="0" lang="en-US" sz="1600" b="1" i="0" u="none" strike="noStrike" cap="none" normalizeH="0" baseline="0">
                          <a:ln>
                            <a:noFill/>
                          </a:ln>
                          <a:solidFill>
                            <a:srgbClr val="000000"/>
                          </a:solidFill>
                          <a:effectLst/>
                          <a:latin typeface="Lucida Sans Typewriter" pitchFamily="49" charset="0"/>
                        </a:rPr>
                        <a:t>Ngan</a:t>
                      </a:r>
                      <a:r>
                        <a:rPr kumimoji="0" lang="en-US" sz="1600" b="1" i="0" u="none" strike="noStrike" cap="none" normalizeH="0" baseline="0">
                          <a:ln>
                            <a:noFill/>
                          </a:ln>
                          <a:solidFill>
                            <a:schemeClr val="tx1"/>
                          </a:solidFill>
                          <a:effectLst/>
                          <a:latin typeface="Lucida Sans Typewriter" pitchFamily="49" charset="0"/>
                        </a:rPr>
                        <a:t>,F,27475,Sales </a:t>
                      </a:r>
                      <a:r>
                        <a:rPr kumimoji="0" lang="en-US" sz="1600" b="1" i="0" u="none" strike="noStrike" cap="none" normalizeH="0" baseline="0" dirty="0">
                          <a:ln>
                            <a:noFill/>
                          </a:ln>
                          <a:solidFill>
                            <a:schemeClr val="tx1"/>
                          </a:solidFill>
                          <a:effectLst/>
                          <a:latin typeface="Lucida Sans Typewriter" pitchFamily="49" charset="0"/>
                        </a:rPr>
                        <a:t>Rep. II,AU,27JUL1958,07/01/1982</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a:ln>
                            <a:noFill/>
                          </a:ln>
                          <a:solidFill>
                            <a:schemeClr val="tx1"/>
                          </a:solidFill>
                          <a:effectLst/>
                          <a:latin typeface="Lucida Sans Typewriter" pitchFamily="49" charset="0"/>
                        </a:rPr>
                        <a:t>120123,</a:t>
                      </a:r>
                      <a:r>
                        <a:rPr kumimoji="0" lang="en-US" sz="1600" b="1" i="0" u="none" strike="noStrike" cap="none" normalizeH="0" baseline="0">
                          <a:ln>
                            <a:noFill/>
                          </a:ln>
                          <a:solidFill>
                            <a:srgbClr val="000000"/>
                          </a:solidFill>
                          <a:effectLst/>
                          <a:latin typeface="Lucida Sans Typewriter" pitchFamily="49" charset="0"/>
                        </a:rPr>
                        <a:t>Kimiko</a:t>
                      </a:r>
                      <a:r>
                        <a:rPr kumimoji="0" lang="en-US" sz="1600" b="1" i="0" u="none" strike="noStrike" cap="none" normalizeH="0" baseline="0">
                          <a:ln>
                            <a:noFill/>
                          </a:ln>
                          <a:solidFill>
                            <a:schemeClr val="tx1"/>
                          </a:solidFill>
                          <a:effectLst/>
                          <a:latin typeface="Lucida Sans Typewriter" pitchFamily="49" charset="0"/>
                        </a:rPr>
                        <a:t>,</a:t>
                      </a:r>
                      <a:r>
                        <a:rPr kumimoji="0" lang="en-US" sz="1600" b="1" i="0" u="none" strike="noStrike" cap="none" normalizeH="0" baseline="0">
                          <a:ln>
                            <a:noFill/>
                          </a:ln>
                          <a:solidFill>
                            <a:srgbClr val="000000"/>
                          </a:solidFill>
                          <a:effectLst/>
                          <a:latin typeface="Lucida Sans Typewriter" pitchFamily="49" charset="0"/>
                        </a:rPr>
                        <a:t>Hotstone</a:t>
                      </a:r>
                      <a:r>
                        <a:rPr kumimoji="0" lang="en-US" sz="1600" b="1" i="0" u="none" strike="noStrike" cap="none" normalizeH="0" baseline="0">
                          <a:ln>
                            <a:noFill/>
                          </a:ln>
                          <a:solidFill>
                            <a:schemeClr val="tx1"/>
                          </a:solidFill>
                          <a:effectLst/>
                          <a:latin typeface="Lucida Sans Typewriter" pitchFamily="49" charset="0"/>
                        </a:rPr>
                        <a:t>,F,26190,Sales </a:t>
                      </a:r>
                      <a:r>
                        <a:rPr kumimoji="0" lang="en-US" sz="1600" b="1" i="0" u="none" strike="noStrike" cap="none" normalizeH="0" baseline="0" dirty="0">
                          <a:ln>
                            <a:noFill/>
                          </a:ln>
                          <a:solidFill>
                            <a:schemeClr val="tx1"/>
                          </a:solidFill>
                          <a:effectLst/>
                          <a:latin typeface="Lucida Sans Typewriter" pitchFamily="49" charset="0"/>
                        </a:rPr>
                        <a:t>Rep. I,AU,28SEP1968,</a:t>
                      </a:r>
                      <a:r>
                        <a:rPr kumimoji="0" lang="en-US" sz="1600" b="1" i="0" u="none" strike="noStrike" cap="none" normalizeH="0" baseline="0" dirty="0">
                          <a:ln>
                            <a:noFill/>
                          </a:ln>
                          <a:solidFill>
                            <a:srgbClr val="000000"/>
                          </a:solidFill>
                          <a:effectLst/>
                          <a:latin typeface="Lucida Sans Typewriter" pitchFamily="49" charset="0"/>
                        </a:rPr>
                        <a:t>10/01/1989</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0721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title"/>
          </p:nvPr>
        </p:nvSpPr>
        <p:spPr/>
        <p:txBody>
          <a:bodyPr/>
          <a:lstStyle/>
          <a:p>
            <a:pPr eaLnBrk="1" hangingPunct="1"/>
            <a:r>
              <a:rPr lang="en-US" dirty="0"/>
              <a:t>Modified List Input</a:t>
            </a:r>
            <a:br>
              <a:rPr lang="en-US" dirty="0"/>
            </a:br>
            <a:endParaRPr lang="en-US" dirty="0"/>
          </a:p>
        </p:txBody>
      </p:sp>
      <p:sp>
        <p:nvSpPr>
          <p:cNvPr id="66563" name="Rectangle 10"/>
          <p:cNvSpPr>
            <a:spLocks noGrp="1" noChangeArrowheads="1"/>
          </p:cNvSpPr>
          <p:nvPr>
            <p:ph idx="1"/>
          </p:nvPr>
        </p:nvSpPr>
        <p:spPr>
          <a:xfrm>
            <a:off x="685800" y="1071562"/>
            <a:ext cx="7848600" cy="5634038"/>
          </a:xfrm>
        </p:spPr>
        <p:txBody>
          <a:bodyPr/>
          <a:lstStyle/>
          <a:p>
            <a:r>
              <a:rPr lang="en-US" dirty="0"/>
              <a:t>This DATA step uses </a:t>
            </a:r>
            <a:r>
              <a:rPr lang="en-US" i="1" dirty="0"/>
              <a:t>modified list input.</a:t>
            </a:r>
            <a:r>
              <a:rPr lang="en-US" dirty="0"/>
              <a:t> Instead of a LENGTH statement, an informat specifies the length </a:t>
            </a:r>
            <a:br>
              <a:rPr lang="en-US" dirty="0"/>
            </a:br>
            <a:r>
              <a:rPr lang="en-US" dirty="0"/>
              <a:t>for each character variable.</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sz="1000" dirty="0"/>
          </a:p>
          <a:p>
            <a:pPr lvl="1"/>
            <a:r>
              <a:rPr lang="en-US" dirty="0"/>
              <a:t>The </a:t>
            </a:r>
            <a:r>
              <a:rPr lang="en-US" b="1" dirty="0"/>
              <a:t>$12. </a:t>
            </a:r>
            <a:r>
              <a:rPr lang="en-US" dirty="0"/>
              <a:t>informat defines a length of 12 for </a:t>
            </a:r>
            <a:r>
              <a:rPr lang="en-US" b="1" dirty="0"/>
              <a:t>First_Name </a:t>
            </a:r>
            <a:r>
              <a:rPr lang="en-US" dirty="0"/>
              <a:t>and enables up to 12 characters </a:t>
            </a:r>
            <a:br>
              <a:rPr lang="en-US" dirty="0"/>
            </a:br>
            <a:r>
              <a:rPr lang="en-US" dirty="0"/>
              <a:t>to be read.</a:t>
            </a:r>
          </a:p>
          <a:p>
            <a:pPr lvl="1"/>
            <a:r>
              <a:rPr lang="en-US" dirty="0"/>
              <a:t>The </a:t>
            </a:r>
            <a:r>
              <a:rPr lang="en-US" b="1" dirty="0"/>
              <a:t>:</a:t>
            </a:r>
            <a:r>
              <a:rPr lang="en-US" dirty="0"/>
              <a:t> format modifier tells SAS to read until </a:t>
            </a:r>
            <a:br>
              <a:rPr lang="en-US" dirty="0"/>
            </a:br>
            <a:r>
              <a:rPr lang="en-US" dirty="0"/>
              <a:t>it encounters a delimiter.</a:t>
            </a:r>
          </a:p>
        </p:txBody>
      </p:sp>
      <p:sp>
        <p:nvSpPr>
          <p:cNvPr id="66565" name="Text Box 2"/>
          <p:cNvSpPr txBox="1">
            <a:spLocks noChangeArrowheads="1"/>
          </p:cNvSpPr>
          <p:nvPr/>
        </p:nvSpPr>
        <p:spPr bwMode="auto">
          <a:xfrm>
            <a:off x="540121" y="2321171"/>
            <a:ext cx="8070479" cy="198618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data work.subset;</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"&amp;path\sales.csv" dlm=',';</a:t>
            </a:r>
          </a:p>
          <a:p>
            <a:pPr>
              <a:lnSpc>
                <a:spcPct val="85000"/>
              </a:lnSpc>
            </a:pPr>
            <a:r>
              <a:rPr lang="en-US" b="1" dirty="0">
                <a:latin typeface="Courier New" pitchFamily="49" charset="0"/>
              </a:rPr>
              <a:t>   input Employee_ID First_Name :$12.</a:t>
            </a:r>
          </a:p>
          <a:p>
            <a:pPr>
              <a:lnSpc>
                <a:spcPct val="85000"/>
              </a:lnSpc>
            </a:pPr>
            <a:r>
              <a:rPr lang="en-US" b="1" dirty="0">
                <a:latin typeface="Courier New" pitchFamily="49" charset="0"/>
              </a:rPr>
              <a:t>         Last_Name :$18. Gender :$1. Salary</a:t>
            </a:r>
          </a:p>
          <a:p>
            <a:pPr>
              <a:lnSpc>
                <a:spcPct val="85000"/>
              </a:lnSpc>
            </a:pPr>
            <a:r>
              <a:rPr lang="en-US" b="1" dirty="0">
                <a:latin typeface="Courier New" pitchFamily="49" charset="0"/>
              </a:rPr>
              <a:t>         Job_Title :$25. Country :$2.;</a:t>
            </a:r>
          </a:p>
          <a:p>
            <a:pPr>
              <a:lnSpc>
                <a:spcPct val="85000"/>
              </a:lnSpc>
            </a:pPr>
            <a:r>
              <a:rPr lang="en-US" b="1" dirty="0">
                <a:latin typeface="Courier New" pitchFamily="49" charset="0"/>
              </a:rPr>
              <a:t>run;</a:t>
            </a:r>
          </a:p>
        </p:txBody>
      </p:sp>
      <p:sp>
        <p:nvSpPr>
          <p:cNvPr id="66568" name="Text Box 6"/>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p108d05</a:t>
            </a:r>
          </a:p>
        </p:txBody>
      </p:sp>
      <p:sp>
        <p:nvSpPr>
          <p:cNvPr id="2" name="TextBox 1"/>
          <p:cNvSpPr txBox="1"/>
          <p:nvPr>
            <p:custDataLst>
              <p:tags r:id="rId1"/>
            </p:custDataLst>
          </p:nvPr>
        </p:nvSpPr>
        <p:spPr>
          <a:xfrm>
            <a:off x="4760436" y="2077514"/>
            <a:ext cx="3693319"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input </a:t>
            </a:r>
            <a:r>
              <a:rPr lang="en-US" sz="2000" i="1" dirty="0">
                <a:solidFill>
                  <a:srgbClr val="000000"/>
                </a:solidFill>
              </a:rPr>
              <a:t>variable &lt;</a:t>
            </a:r>
            <a:r>
              <a:rPr lang="en-US" sz="2000" b="1" dirty="0">
                <a:solidFill>
                  <a:srgbClr val="000000"/>
                </a:solidFill>
              </a:rPr>
              <a:t>:</a:t>
            </a:r>
            <a:r>
              <a:rPr lang="en-US" sz="2000" i="1" dirty="0">
                <a:solidFill>
                  <a:srgbClr val="000000"/>
                </a:solidFill>
              </a:rPr>
              <a:t>informat.&gt; …</a:t>
            </a:r>
            <a:r>
              <a:rPr lang="en-US" sz="2000" dirty="0">
                <a:solidFill>
                  <a:srgbClr val="000000"/>
                </a:solidFill>
              </a:rPr>
              <a:t>;</a:t>
            </a:r>
          </a:p>
        </p:txBody>
      </p:sp>
      <p:sp>
        <p:nvSpPr>
          <p:cNvPr id="3" name="Rectangle 2"/>
          <p:cNvSpPr/>
          <p:nvPr>
            <p:custDataLst>
              <p:tags r:id="rId2"/>
            </p:custDataLst>
          </p:nvPr>
        </p:nvSpPr>
        <p:spPr bwMode="auto">
          <a:xfrm>
            <a:off x="4465374" y="2993763"/>
            <a:ext cx="292608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3666340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621246531"/>
              </p:ext>
            </p:extLst>
          </p:nvPr>
        </p:nvGraphicFramePr>
        <p:xfrm>
          <a:off x="679862" y="5093858"/>
          <a:ext cx="5755440" cy="1321435"/>
        </p:xfrm>
        <a:graphic>
          <a:graphicData uri="http://schemas.openxmlformats.org/drawingml/2006/table">
            <a:tbl>
              <a:tblPr firstRow="1" bandRow="1">
                <a:tableStyleId>{5C22544A-7EE6-4342-B048-85BDC9FD1C3A}</a:tableStyleId>
              </a:tblPr>
              <a:tblGrid>
                <a:gridCol w="1503160">
                  <a:extLst>
                    <a:ext uri="{9D8B030D-6E8A-4147-A177-3AD203B41FA5}">
                      <a16:colId xmlns:a16="http://schemas.microsoft.com/office/drawing/2014/main" val="20000"/>
                    </a:ext>
                  </a:extLst>
                </a:gridCol>
                <a:gridCol w="2999845">
                  <a:extLst>
                    <a:ext uri="{9D8B030D-6E8A-4147-A177-3AD203B41FA5}">
                      <a16:colId xmlns:a16="http://schemas.microsoft.com/office/drawing/2014/main" val="20001"/>
                    </a:ext>
                  </a:extLst>
                </a:gridCol>
                <a:gridCol w="1252435">
                  <a:extLst>
                    <a:ext uri="{9D8B030D-6E8A-4147-A177-3AD203B41FA5}">
                      <a16:colId xmlns:a16="http://schemas.microsoft.com/office/drawing/2014/main" val="20002"/>
                    </a:ext>
                  </a:extLst>
                </a:gridCol>
              </a:tblGrid>
              <a:tr h="346075">
                <a:tc gridSpan="3">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Salary </a:t>
                      </a:r>
                    </a:p>
                    <a:p>
                      <a:pPr algn="ctr"/>
                      <a:r>
                        <a:rPr lang="en-US" sz="2000" b="1" i="0" dirty="0">
                          <a:solidFill>
                            <a:srgbClr val="000000"/>
                          </a:solidFill>
                          <a:latin typeface="Arial"/>
                        </a:rPr>
                        <a:t>N 8</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Job_Title</a:t>
                      </a:r>
                    </a:p>
                    <a:p>
                      <a:pPr algn="ctr"/>
                      <a:r>
                        <a:rPr lang="en-US" sz="2000" b="1" i="0" dirty="0">
                          <a:solidFill>
                            <a:srgbClr val="000000"/>
                          </a:solidFill>
                          <a:latin typeface="Arial"/>
                        </a:rPr>
                        <a:t>$ 25</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Country</a:t>
                      </a:r>
                    </a:p>
                    <a:p>
                      <a:pPr algn="ctr"/>
                      <a:r>
                        <a:rPr lang="en-US" sz="2000" b="1" i="0" dirty="0">
                          <a:solidFill>
                            <a:srgbClr val="000000"/>
                          </a:solidFill>
                          <a:latin typeface="Arial"/>
                        </a:rPr>
                        <a:t>$ 2</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1" i="0" dirty="0">
                          <a:solidFill>
                            <a:srgbClr val="000000"/>
                          </a:solidFill>
                          <a:latin typeface="Arial"/>
                        </a:rPr>
                        <a:t>11AUG1973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1" i="0" dirty="0">
                          <a:solidFill>
                            <a:srgbClr val="000000"/>
                          </a:solidFill>
                          <a:latin typeface="Arial"/>
                        </a:rPr>
                        <a:t>06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Modified List Input </a:t>
            </a:r>
          </a:p>
        </p:txBody>
      </p:sp>
      <p:sp>
        <p:nvSpPr>
          <p:cNvPr id="3" name="Content Placeholder 2"/>
          <p:cNvSpPr>
            <a:spLocks noGrp="1"/>
          </p:cNvSpPr>
          <p:nvPr>
            <p:ph idx="1"/>
          </p:nvPr>
        </p:nvSpPr>
        <p:spPr/>
        <p:txBody>
          <a:bodyPr/>
          <a:lstStyle/>
          <a:p>
            <a:r>
              <a:rPr lang="en-US" dirty="0"/>
              <a:t>     Omitting the colon modifier causes unexpected results.</a:t>
            </a:r>
          </a:p>
        </p:txBody>
      </p:sp>
      <p:sp>
        <p:nvSpPr>
          <p:cNvPr id="4" name="Slide Number Placeholder 3"/>
          <p:cNvSpPr>
            <a:spLocks noGrp="1"/>
          </p:cNvSpPr>
          <p:nvPr>
            <p:ph type="sldNum" sz="quarter" idx="10"/>
          </p:nvPr>
        </p:nvSpPr>
        <p:spPr/>
        <p:txBody>
          <a:bodyPr/>
          <a:lstStyle/>
          <a:p>
            <a:pPr>
              <a:defRPr/>
            </a:pPr>
            <a:fld id="{A2C1F252-28BE-40B8-A2F8-4C3506237727}" type="slidenum">
              <a:rPr lang="en-US" smtClean="0"/>
              <a:pPr>
                <a:defRPr/>
              </a:pPr>
              <a:t>76</a:t>
            </a:fld>
            <a:endParaRPr lang="en-US" b="0" dirty="0">
              <a:latin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12796598"/>
              </p:ext>
            </p:extLst>
          </p:nvPr>
        </p:nvGraphicFramePr>
        <p:xfrm>
          <a:off x="679862" y="3909948"/>
          <a:ext cx="6400803" cy="1321435"/>
        </p:xfrm>
        <a:graphic>
          <a:graphicData uri="http://schemas.openxmlformats.org/drawingml/2006/table">
            <a:tbl>
              <a:tblPr firstRow="1" bandRow="1">
                <a:tableStyleId>{5C22544A-7EE6-4342-B048-85BDC9FD1C3A}</a:tableStyleId>
              </a:tblPr>
              <a:tblGrid>
                <a:gridCol w="1959430">
                  <a:extLst>
                    <a:ext uri="{9D8B030D-6E8A-4147-A177-3AD203B41FA5}">
                      <a16:colId xmlns:a16="http://schemas.microsoft.com/office/drawing/2014/main" val="20000"/>
                    </a:ext>
                  </a:extLst>
                </a:gridCol>
                <a:gridCol w="2196935">
                  <a:extLst>
                    <a:ext uri="{9D8B030D-6E8A-4147-A177-3AD203B41FA5}">
                      <a16:colId xmlns:a16="http://schemas.microsoft.com/office/drawing/2014/main" val="20001"/>
                    </a:ext>
                  </a:extLst>
                </a:gridCol>
                <a:gridCol w="2244438">
                  <a:extLst>
                    <a:ext uri="{9D8B030D-6E8A-4147-A177-3AD203B41FA5}">
                      <a16:colId xmlns:a16="http://schemas.microsoft.com/office/drawing/2014/main" val="20002"/>
                    </a:ext>
                  </a:extLst>
                </a:gridCol>
              </a:tblGrid>
              <a:tr h="346075">
                <a:tc gridSpan="3">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 Employee_ID</a:t>
                      </a:r>
                    </a:p>
                    <a:p>
                      <a:pPr algn="ctr"/>
                      <a:r>
                        <a:rPr lang="en-US" sz="2000" b="1" i="0" dirty="0">
                          <a:solidFill>
                            <a:srgbClr val="000000"/>
                          </a:solidFill>
                          <a:latin typeface="Arial"/>
                        </a:rPr>
                        <a:t>N 8</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First_Name </a:t>
                      </a:r>
                    </a:p>
                    <a:p>
                      <a:pPr algn="ctr"/>
                      <a:r>
                        <a:rPr lang="en-US" sz="2000" b="1" i="0" dirty="0">
                          <a:solidFill>
                            <a:srgbClr val="000000"/>
                          </a:solidFill>
                          <a:latin typeface="Arial"/>
                        </a:rPr>
                        <a:t>$ 12</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 </a:t>
                      </a:r>
                    </a:p>
                    <a:p>
                      <a:pPr algn="ctr"/>
                      <a:r>
                        <a:rPr lang="en-US" sz="2000" b="1" i="0" dirty="0">
                          <a:solidFill>
                            <a:srgbClr val="000000"/>
                          </a:solidFill>
                          <a:latin typeface="Arial"/>
                        </a:rPr>
                        <a:t>$ 18</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1"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1" i="0" dirty="0">
                          <a:solidFill>
                            <a:srgbClr val="000000"/>
                          </a:solidFill>
                          <a:latin typeface="Arial"/>
                        </a:rPr>
                        <a:t>Tom,Zhou,M,1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1" i="0" dirty="0">
                          <a:solidFill>
                            <a:srgbClr val="000000"/>
                          </a:solidFill>
                          <a:latin typeface="Arial"/>
                        </a:rPr>
                        <a:t>08255</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Rectangle 9"/>
          <p:cNvSpPr/>
          <p:nvPr>
            <p:custDataLst>
              <p:tags r:id="rId1"/>
            </p:custDataLst>
          </p:nvPr>
        </p:nvSpPr>
        <p:spPr bwMode="auto">
          <a:xfrm>
            <a:off x="6074782" y="2806265"/>
            <a:ext cx="74445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606534955"/>
              </p:ext>
            </p:extLst>
          </p:nvPr>
        </p:nvGraphicFramePr>
        <p:xfrm>
          <a:off x="7067797" y="3909950"/>
          <a:ext cx="1161803" cy="1321435"/>
        </p:xfrm>
        <a:graphic>
          <a:graphicData uri="http://schemas.openxmlformats.org/drawingml/2006/table">
            <a:tbl>
              <a:tblPr firstRow="1" bandRow="1">
                <a:tableStyleId>{5C22544A-7EE6-4342-B048-85BDC9FD1C3A}</a:tableStyleId>
              </a:tblPr>
              <a:tblGrid>
                <a:gridCol w="1161803">
                  <a:extLst>
                    <a:ext uri="{9D8B030D-6E8A-4147-A177-3AD203B41FA5}">
                      <a16:colId xmlns:a16="http://schemas.microsoft.com/office/drawing/2014/main" val="20000"/>
                    </a:ext>
                  </a:extLst>
                </a:gridCol>
              </a:tblGrid>
              <a:tr h="346075">
                <a:tc>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Gender</a:t>
                      </a:r>
                    </a:p>
                    <a:p>
                      <a:pPr algn="ctr"/>
                      <a:r>
                        <a:rPr lang="en-US" sz="2000" b="1" i="0" dirty="0">
                          <a:solidFill>
                            <a:srgbClr val="000000"/>
                          </a:solidFill>
                          <a:latin typeface="Arial"/>
                        </a:rPr>
                        <a:t>$ 1</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1" i="0" dirty="0">
                          <a:solidFill>
                            <a:srgbClr val="000000"/>
                          </a:solidFill>
                          <a:latin typeface="Arial"/>
                        </a:rPr>
                        <a:t>S</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graphicFrame>
        <p:nvGraphicFramePr>
          <p:cNvPr id="15" name="Group 164"/>
          <p:cNvGraphicFramePr>
            <a:graphicFrameLocks noGrp="1"/>
          </p:cNvGraphicFramePr>
          <p:nvPr>
            <p:extLst>
              <p:ext uri="{D42A27DB-BD31-4B8C-83A1-F6EECF244321}">
                <p14:modId xmlns:p14="http://schemas.microsoft.com/office/powerpoint/2010/main" val="1142534625"/>
              </p:ext>
            </p:extLst>
          </p:nvPr>
        </p:nvGraphicFramePr>
        <p:xfrm>
          <a:off x="671602" y="1758715"/>
          <a:ext cx="7772400" cy="679685"/>
        </p:xfrm>
        <a:graphic>
          <a:graphicData uri="http://schemas.openxmlformats.org/drawingml/2006/table">
            <a:tbl>
              <a:tblPr/>
              <a:tblGrid>
                <a:gridCol w="7772400">
                  <a:extLst>
                    <a:ext uri="{9D8B030D-6E8A-4147-A177-3AD203B41FA5}">
                      <a16:colId xmlns:a16="http://schemas.microsoft.com/office/drawing/2014/main" val="20000"/>
                    </a:ext>
                  </a:extLst>
                </a:gridCol>
              </a:tblGrid>
              <a:tr h="3227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Partial</a:t>
                      </a:r>
                      <a:r>
                        <a:rPr kumimoji="0" lang="en-US" sz="2400" b="1" i="0" u="none" strike="noStrike" cap="none" normalizeH="0" baseline="0" dirty="0">
                          <a:ln>
                            <a:noFill/>
                          </a:ln>
                          <a:solidFill>
                            <a:srgbClr val="000000"/>
                          </a:solidFill>
                          <a:effectLst/>
                          <a:latin typeface="Arial"/>
                        </a:rPr>
                        <a:t> 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39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chemeClr val="tx1"/>
                          </a:solidFill>
                          <a:effectLst/>
                          <a:latin typeface="Lucida Sans Typewriter" pitchFamily="49" charset="0"/>
                        </a:rPr>
                        <a:t>120102,Tom,Zhou,M,108255,Sales Manager,AU,11AUG1973,06/01/1993</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16" name="Rectangle 15"/>
          <p:cNvSpPr/>
          <p:nvPr>
            <p:custDataLst>
              <p:tags r:id="rId2"/>
            </p:custDataLst>
          </p:nvPr>
        </p:nvSpPr>
        <p:spPr bwMode="auto">
          <a:xfrm>
            <a:off x="1627271" y="2163409"/>
            <a:ext cx="1466913"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pic>
        <p:nvPicPr>
          <p:cNvPr id="17" name="Picture 16"/>
          <p:cNvPicPr>
            <a:picLocks/>
          </p:cNvPicPr>
          <p:nvPr/>
        </p:nvPicPr>
        <p:blipFill>
          <a:blip r:embed="rId6">
            <a:extLst>
              <a:ext uri="{28A0092B-C50C-407E-A947-70E740481C1C}">
                <a14:useLocalDpi xmlns:a14="http://schemas.microsoft.com/office/drawing/2010/main" val="0"/>
              </a:ext>
            </a:extLst>
          </a:blip>
          <a:stretch>
            <a:fillRect/>
          </a:stretch>
        </p:blipFill>
        <p:spPr>
          <a:xfrm>
            <a:off x="650569" y="1039833"/>
            <a:ext cx="503174" cy="503174"/>
          </a:xfrm>
          <a:prstGeom prst="rect">
            <a:avLst/>
          </a:prstGeom>
        </p:spPr>
      </p:pic>
      <p:sp>
        <p:nvSpPr>
          <p:cNvPr id="8" name="Rectangle 7"/>
          <p:cNvSpPr/>
          <p:nvPr/>
        </p:nvSpPr>
        <p:spPr>
          <a:xfrm>
            <a:off x="691568" y="2717365"/>
            <a:ext cx="7772400" cy="1121333"/>
          </a:xfrm>
          <a:prstGeom prst="rect">
            <a:avLst/>
          </a:prstGeom>
          <a:solidFill>
            <a:srgbClr val="FFFFFF"/>
          </a:solidFill>
          <a:ln w="38100" cmpd="sng">
            <a:solidFill>
              <a:schemeClr val="tx2"/>
            </a:solidFill>
          </a:ln>
        </p:spPr>
        <p:txBody>
          <a:bodyPr wrap="none" lIns="88900" tIns="88900" rIns="54864" bIns="88900">
            <a:spAutoFit/>
          </a:bodyPr>
          <a:lstStyle/>
          <a:p>
            <a:pPr>
              <a:lnSpc>
                <a:spcPct val="85000"/>
              </a:lnSpc>
            </a:pPr>
            <a:r>
              <a:rPr lang="en-US" b="1" dirty="0">
                <a:latin typeface="Courier New"/>
              </a:rPr>
              <a:t>input Employee_ID First_Name $12. </a:t>
            </a:r>
          </a:p>
          <a:p>
            <a:pPr>
              <a:lnSpc>
                <a:spcPct val="85000"/>
              </a:lnSpc>
            </a:pPr>
            <a:r>
              <a:rPr lang="en-US" b="1" dirty="0">
                <a:latin typeface="Courier New"/>
              </a:rPr>
              <a:t>      Last_Name :$18. Gender :$1. Salary</a:t>
            </a:r>
          </a:p>
          <a:p>
            <a:pPr>
              <a:lnSpc>
                <a:spcPct val="85000"/>
              </a:lnSpc>
            </a:pPr>
            <a:r>
              <a:rPr lang="en-US" b="1" dirty="0">
                <a:latin typeface="Courier New"/>
              </a:rPr>
              <a:t>      Job_Title :$25. Country :$2.;</a:t>
            </a:r>
          </a:p>
        </p:txBody>
      </p:sp>
      <p:sp>
        <p:nvSpPr>
          <p:cNvPr id="5" name="Line Callout 2 4"/>
          <p:cNvSpPr/>
          <p:nvPr/>
        </p:nvSpPr>
        <p:spPr bwMode="auto">
          <a:xfrm>
            <a:off x="3901147" y="1579674"/>
            <a:ext cx="2651760" cy="487313"/>
          </a:xfrm>
          <a:prstGeom prst="borderCallout2">
            <a:avLst>
              <a:gd name="adj1" fmla="val 24379"/>
              <a:gd name="adj2" fmla="val -334"/>
              <a:gd name="adj3" fmla="val 24379"/>
              <a:gd name="adj4" fmla="val -17698"/>
              <a:gd name="adj5" fmla="val 101242"/>
              <a:gd name="adj6" fmla="val -30307"/>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reads 12 characters</a:t>
            </a:r>
          </a:p>
        </p:txBody>
      </p:sp>
      <p:sp>
        <p:nvSpPr>
          <p:cNvPr id="6" name="Rounded Rectangle 5"/>
          <p:cNvSpPr/>
          <p:nvPr/>
        </p:nvSpPr>
        <p:spPr bwMode="auto">
          <a:xfrm>
            <a:off x="2649979" y="4882896"/>
            <a:ext cx="5550408" cy="347472"/>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18" name="Rounded Rectangle 17"/>
          <p:cNvSpPr/>
          <p:nvPr/>
        </p:nvSpPr>
        <p:spPr bwMode="auto">
          <a:xfrm>
            <a:off x="679861" y="6077712"/>
            <a:ext cx="5755441" cy="347472"/>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9" name="Rectangle 8"/>
          <p:cNvSpPr/>
          <p:nvPr>
            <p:custDataLst>
              <p:tags r:id="rId3"/>
            </p:custDataLst>
          </p:nvPr>
        </p:nvSpPr>
        <p:spPr bwMode="auto">
          <a:xfrm>
            <a:off x="4066594" y="2806265"/>
            <a:ext cx="2752642"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8278640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Nonstandard Data</a:t>
            </a:r>
          </a:p>
        </p:txBody>
      </p:sp>
      <p:sp>
        <p:nvSpPr>
          <p:cNvPr id="3" name="Content Placeholder 2"/>
          <p:cNvSpPr>
            <a:spLocks noGrp="1"/>
          </p:cNvSpPr>
          <p:nvPr>
            <p:ph idx="1"/>
          </p:nvPr>
        </p:nvSpPr>
        <p:spPr>
          <a:xfrm>
            <a:off x="685800" y="1078992"/>
            <a:ext cx="7848600" cy="4636008"/>
          </a:xfrm>
        </p:spPr>
        <p:txBody>
          <a:bodyPr/>
          <a:lstStyle/>
          <a:p>
            <a:r>
              <a:rPr lang="en-US" dirty="0"/>
              <a:t>An informat is </a:t>
            </a:r>
            <a:r>
              <a:rPr lang="en-US" b="1" i="1" dirty="0"/>
              <a:t>required</a:t>
            </a:r>
            <a:r>
              <a:rPr lang="en-US" dirty="0"/>
              <a:t> to read nonstandard numeric data.</a:t>
            </a:r>
          </a:p>
          <a:p>
            <a:endParaRPr lang="en-US" dirty="0"/>
          </a:p>
          <a:p>
            <a:endParaRPr lang="en-US" dirty="0"/>
          </a:p>
          <a:p>
            <a:endParaRPr lang="en-US" dirty="0"/>
          </a:p>
          <a:p>
            <a:endParaRPr lang="en-US" dirty="0"/>
          </a:p>
          <a:p>
            <a:endParaRPr lang="en-US" dirty="0"/>
          </a:p>
          <a:p>
            <a:endParaRPr lang="en-US" dirty="0"/>
          </a:p>
          <a:p>
            <a:r>
              <a:rPr lang="en-US" dirty="0"/>
              <a:t>In this example, informats are needed to specify the style of the date fields so that they can be read and converted to SAS dates.</a:t>
            </a:r>
          </a:p>
        </p:txBody>
      </p:sp>
      <p:graphicFrame>
        <p:nvGraphicFramePr>
          <p:cNvPr id="4" name="Group 164"/>
          <p:cNvGraphicFramePr>
            <a:graphicFrameLocks noGrp="1"/>
          </p:cNvGraphicFramePr>
          <p:nvPr>
            <p:extLst>
              <p:ext uri="{D42A27DB-BD31-4B8C-83A1-F6EECF244321}">
                <p14:modId xmlns:p14="http://schemas.microsoft.com/office/powerpoint/2010/main" val="2034697775"/>
              </p:ext>
            </p:extLst>
          </p:nvPr>
        </p:nvGraphicFramePr>
        <p:xfrm>
          <a:off x="342787" y="1972323"/>
          <a:ext cx="8412480" cy="2159000"/>
        </p:xfrm>
        <a:graphic>
          <a:graphicData uri="http://schemas.openxmlformats.org/drawingml/2006/table">
            <a:tbl>
              <a:tblPr/>
              <a:tblGrid>
                <a:gridCol w="8412480">
                  <a:extLst>
                    <a:ext uri="{9D8B030D-6E8A-4147-A177-3AD203B41FA5}">
                      <a16:colId xmlns:a16="http://schemas.microsoft.com/office/drawing/2014/main" val="20000"/>
                    </a:ext>
                  </a:extLst>
                </a:gridCol>
              </a:tblGrid>
              <a:tr h="4267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7323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Lucida Sans Typewriter" pitchFamily="49" charset="0"/>
                        </a:rPr>
                        <a:t>120102</a:t>
                      </a:r>
                      <a:r>
                        <a:rPr kumimoji="0" lang="en-US" sz="1600" b="1" i="0" u="none" strike="noStrike" cap="none" normalizeH="0" baseline="0" dirty="0">
                          <a:ln>
                            <a:noFill/>
                          </a:ln>
                          <a:solidFill>
                            <a:schemeClr val="tx1"/>
                          </a:solidFill>
                          <a:effectLst/>
                          <a:latin typeface="Lucida Sans Typewriter" pitchFamily="49" charset="0"/>
                        </a:rPr>
                        <a:t>,Tom,Zhou,M,108255,Sales Manager,AU,11AUG1973,06/01/1993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a:ln>
                            <a:noFill/>
                          </a:ln>
                          <a:solidFill>
                            <a:schemeClr val="tx1"/>
                          </a:solidFill>
                          <a:effectLst/>
                          <a:latin typeface="Lucida Sans Typewriter" pitchFamily="49" charset="0"/>
                        </a:rPr>
                        <a:t>120103,Wilson,</a:t>
                      </a:r>
                      <a:r>
                        <a:rPr kumimoji="0" lang="en-US" sz="1600" b="1" i="0" u="none" strike="noStrike" cap="none" normalizeH="0" baseline="0">
                          <a:ln>
                            <a:noFill/>
                          </a:ln>
                          <a:solidFill>
                            <a:srgbClr val="000000"/>
                          </a:solidFill>
                          <a:effectLst/>
                          <a:latin typeface="Lucida Sans Typewriter" pitchFamily="49" charset="0"/>
                        </a:rPr>
                        <a:t>Dawes</a:t>
                      </a:r>
                      <a:r>
                        <a:rPr kumimoji="0" lang="en-US" sz="1600" b="1" i="0" u="none" strike="noStrike" cap="none" normalizeH="0" baseline="0">
                          <a:ln>
                            <a:noFill/>
                          </a:ln>
                          <a:solidFill>
                            <a:schemeClr val="tx1"/>
                          </a:solidFill>
                          <a:effectLst/>
                          <a:latin typeface="Lucida Sans Typewriter" pitchFamily="49" charset="0"/>
                        </a:rPr>
                        <a:t>,M,87975,Sales </a:t>
                      </a:r>
                      <a:r>
                        <a:rPr kumimoji="0" lang="en-US" sz="1600" b="1" i="0" u="none" strike="noStrike" cap="none" normalizeH="0" baseline="0" dirty="0">
                          <a:ln>
                            <a:noFill/>
                          </a:ln>
                          <a:solidFill>
                            <a:schemeClr val="tx1"/>
                          </a:solidFill>
                          <a:effectLst/>
                          <a:latin typeface="Lucida Sans Typewriter" pitchFamily="49" charset="0"/>
                        </a:rPr>
                        <a:t>Manager,AU,22JAN1953,01/01/1978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a:ln>
                            <a:noFill/>
                          </a:ln>
                          <a:solidFill>
                            <a:schemeClr val="tx1"/>
                          </a:solidFill>
                          <a:effectLst/>
                          <a:latin typeface="Lucida Sans Typewriter" pitchFamily="49" charset="0"/>
                        </a:rPr>
                        <a:t>120121,</a:t>
                      </a:r>
                      <a:r>
                        <a:rPr kumimoji="0" lang="en-US" sz="1600" b="1" i="0" u="none" strike="noStrike" cap="none" normalizeH="0" baseline="0">
                          <a:ln>
                            <a:noFill/>
                          </a:ln>
                          <a:solidFill>
                            <a:srgbClr val="000000"/>
                          </a:solidFill>
                          <a:effectLst/>
                          <a:latin typeface="Lucida Sans Typewriter" pitchFamily="49" charset="0"/>
                        </a:rPr>
                        <a:t>Irenie</a:t>
                      </a:r>
                      <a:r>
                        <a:rPr kumimoji="0" lang="en-US" sz="1600" b="1" i="0" u="none" strike="noStrike" cap="none" normalizeH="0" baseline="0">
                          <a:ln>
                            <a:noFill/>
                          </a:ln>
                          <a:solidFill>
                            <a:schemeClr val="tx1"/>
                          </a:solidFill>
                          <a:effectLst/>
                          <a:latin typeface="Lucida Sans Typewriter" pitchFamily="49" charset="0"/>
                        </a:rPr>
                        <a:t>,</a:t>
                      </a:r>
                      <a:r>
                        <a:rPr kumimoji="0" lang="en-US" sz="1600" b="1" i="0" u="none" strike="noStrike" cap="none" normalizeH="0" baseline="0">
                          <a:ln>
                            <a:noFill/>
                          </a:ln>
                          <a:solidFill>
                            <a:srgbClr val="000000"/>
                          </a:solidFill>
                          <a:effectLst/>
                          <a:latin typeface="Lucida Sans Typewriter" pitchFamily="49" charset="0"/>
                        </a:rPr>
                        <a:t>Elvish</a:t>
                      </a:r>
                      <a:r>
                        <a:rPr kumimoji="0" lang="en-US" sz="1600" b="1" i="0" u="none" strike="noStrike" cap="none" normalizeH="0" baseline="0">
                          <a:ln>
                            <a:noFill/>
                          </a:ln>
                          <a:solidFill>
                            <a:schemeClr val="tx1"/>
                          </a:solidFill>
                          <a:effectLst/>
                          <a:latin typeface="Lucida Sans Typewriter" pitchFamily="49" charset="0"/>
                        </a:rPr>
                        <a:t>,F,26600,Sales </a:t>
                      </a:r>
                      <a:r>
                        <a:rPr kumimoji="0" lang="en-US" sz="1600" b="1" i="0" u="none" strike="noStrike" cap="none" normalizeH="0" baseline="0" dirty="0">
                          <a:ln>
                            <a:noFill/>
                          </a:ln>
                          <a:solidFill>
                            <a:schemeClr val="tx1"/>
                          </a:solidFill>
                          <a:effectLst/>
                          <a:latin typeface="Lucida Sans Typewriter" pitchFamily="49" charset="0"/>
                        </a:rPr>
                        <a:t>Rep. II,AU,02AUG1948,01/01/1978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a:ln>
                            <a:noFill/>
                          </a:ln>
                          <a:solidFill>
                            <a:schemeClr val="tx1"/>
                          </a:solidFill>
                          <a:effectLst/>
                          <a:latin typeface="Lucida Sans Typewriter" pitchFamily="49" charset="0"/>
                        </a:rPr>
                        <a:t>120122,Christina,</a:t>
                      </a:r>
                      <a:r>
                        <a:rPr kumimoji="0" lang="en-US" sz="1600" b="1" i="0" u="none" strike="noStrike" cap="none" normalizeH="0" baseline="0">
                          <a:ln>
                            <a:noFill/>
                          </a:ln>
                          <a:solidFill>
                            <a:srgbClr val="000000"/>
                          </a:solidFill>
                          <a:effectLst/>
                          <a:latin typeface="Lucida Sans Typewriter" pitchFamily="49" charset="0"/>
                        </a:rPr>
                        <a:t>Ngan</a:t>
                      </a:r>
                      <a:r>
                        <a:rPr kumimoji="0" lang="en-US" sz="1600" b="1" i="0" u="none" strike="noStrike" cap="none" normalizeH="0" baseline="0">
                          <a:ln>
                            <a:noFill/>
                          </a:ln>
                          <a:solidFill>
                            <a:schemeClr val="tx1"/>
                          </a:solidFill>
                          <a:effectLst/>
                          <a:latin typeface="Lucida Sans Typewriter" pitchFamily="49" charset="0"/>
                        </a:rPr>
                        <a:t>,F,27475,Sales </a:t>
                      </a:r>
                      <a:r>
                        <a:rPr kumimoji="0" lang="en-US" sz="1600" b="1" i="0" u="none" strike="noStrike" cap="none" normalizeH="0" baseline="0" dirty="0">
                          <a:ln>
                            <a:noFill/>
                          </a:ln>
                          <a:solidFill>
                            <a:schemeClr val="tx1"/>
                          </a:solidFill>
                          <a:effectLst/>
                          <a:latin typeface="Lucida Sans Typewriter" pitchFamily="49" charset="0"/>
                        </a:rPr>
                        <a:t>Rep. II,AU,27JUL1958,07/01/1982</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a:ln>
                            <a:noFill/>
                          </a:ln>
                          <a:solidFill>
                            <a:schemeClr val="tx1"/>
                          </a:solidFill>
                          <a:effectLst/>
                          <a:latin typeface="Lucida Sans Typewriter" pitchFamily="49" charset="0"/>
                        </a:rPr>
                        <a:t>120123,</a:t>
                      </a:r>
                      <a:r>
                        <a:rPr kumimoji="0" lang="en-US" sz="1600" b="1" i="0" u="none" strike="noStrike" cap="none" normalizeH="0" baseline="0">
                          <a:ln>
                            <a:noFill/>
                          </a:ln>
                          <a:solidFill>
                            <a:srgbClr val="000000"/>
                          </a:solidFill>
                          <a:effectLst/>
                          <a:latin typeface="Lucida Sans Typewriter" pitchFamily="49" charset="0"/>
                        </a:rPr>
                        <a:t>Kimiko</a:t>
                      </a:r>
                      <a:r>
                        <a:rPr kumimoji="0" lang="en-US" sz="1600" b="1" i="0" u="none" strike="noStrike" cap="none" normalizeH="0" baseline="0">
                          <a:ln>
                            <a:noFill/>
                          </a:ln>
                          <a:solidFill>
                            <a:schemeClr val="tx1"/>
                          </a:solidFill>
                          <a:effectLst/>
                          <a:latin typeface="Lucida Sans Typewriter" pitchFamily="49" charset="0"/>
                        </a:rPr>
                        <a:t>,</a:t>
                      </a:r>
                      <a:r>
                        <a:rPr kumimoji="0" lang="en-US" sz="1600" b="1" i="0" u="none" strike="noStrike" cap="none" normalizeH="0" baseline="0">
                          <a:ln>
                            <a:noFill/>
                          </a:ln>
                          <a:solidFill>
                            <a:srgbClr val="000000"/>
                          </a:solidFill>
                          <a:effectLst/>
                          <a:latin typeface="Lucida Sans Typewriter" pitchFamily="49" charset="0"/>
                        </a:rPr>
                        <a:t>Hotstone</a:t>
                      </a:r>
                      <a:r>
                        <a:rPr kumimoji="0" lang="en-US" sz="1600" b="1" i="0" u="none" strike="noStrike" cap="none" normalizeH="0" baseline="0">
                          <a:ln>
                            <a:noFill/>
                          </a:ln>
                          <a:solidFill>
                            <a:schemeClr val="tx1"/>
                          </a:solidFill>
                          <a:effectLst/>
                          <a:latin typeface="Lucida Sans Typewriter" pitchFamily="49" charset="0"/>
                        </a:rPr>
                        <a:t>,F,26190,Sales </a:t>
                      </a:r>
                      <a:r>
                        <a:rPr kumimoji="0" lang="en-US" sz="1600" b="1" i="0" u="none" strike="noStrike" cap="none" normalizeH="0" baseline="0" dirty="0">
                          <a:ln>
                            <a:noFill/>
                          </a:ln>
                          <a:solidFill>
                            <a:schemeClr val="tx1"/>
                          </a:solidFill>
                          <a:effectLst/>
                          <a:latin typeface="Lucida Sans Typewriter" pitchFamily="49" charset="0"/>
                        </a:rPr>
                        <a:t>Rep. I,AU,28SEP1968,</a:t>
                      </a:r>
                      <a:r>
                        <a:rPr kumimoji="0" lang="en-US" sz="1600" b="1" i="0" u="none" strike="noStrike" cap="none" normalizeH="0" baseline="0" dirty="0">
                          <a:ln>
                            <a:noFill/>
                          </a:ln>
                          <a:solidFill>
                            <a:srgbClr val="000000"/>
                          </a:solidFill>
                          <a:effectLst/>
                          <a:latin typeface="Lucida Sans Typewriter" pitchFamily="49" charset="0"/>
                        </a:rPr>
                        <a:t>10/01/1989</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5" name="Rectangle 4"/>
          <p:cNvSpPr/>
          <p:nvPr>
            <p:custDataLst>
              <p:tags r:id="rId1"/>
            </p:custDataLst>
          </p:nvPr>
        </p:nvSpPr>
        <p:spPr bwMode="auto">
          <a:xfrm>
            <a:off x="5542391" y="2544204"/>
            <a:ext cx="2567051"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2"/>
            </p:custDataLst>
          </p:nvPr>
        </p:nvSpPr>
        <p:spPr bwMode="auto">
          <a:xfrm>
            <a:off x="5877670" y="2857962"/>
            <a:ext cx="2567051"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3"/>
            </p:custDataLst>
          </p:nvPr>
        </p:nvSpPr>
        <p:spPr bwMode="auto">
          <a:xfrm>
            <a:off x="6004279" y="3157653"/>
            <a:ext cx="2567051"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4"/>
            </p:custDataLst>
          </p:nvPr>
        </p:nvSpPr>
        <p:spPr bwMode="auto">
          <a:xfrm>
            <a:off x="6116823" y="3456259"/>
            <a:ext cx="2567051"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5"/>
            </p:custDataLst>
          </p:nvPr>
        </p:nvSpPr>
        <p:spPr bwMode="auto">
          <a:xfrm>
            <a:off x="6116823" y="3742303"/>
            <a:ext cx="2567051"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9365684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8.07 Short Answer Poll</a:t>
            </a:r>
          </a:p>
        </p:txBody>
      </p:sp>
      <p:sp>
        <p:nvSpPr>
          <p:cNvPr id="3075" name="Rectangle 5"/>
          <p:cNvSpPr>
            <a:spLocks noGrp="1" noChangeArrowheads="1"/>
          </p:cNvSpPr>
          <p:nvPr>
            <p:ph idx="1"/>
          </p:nvPr>
        </p:nvSpPr>
        <p:spPr/>
        <p:txBody>
          <a:bodyPr/>
          <a:lstStyle/>
          <a:p>
            <a:r>
              <a:rPr lang="en-US" dirty="0"/>
              <a:t>A </a:t>
            </a:r>
            <a:r>
              <a:rPr lang="en-US" i="1" dirty="0"/>
              <a:t>format</a:t>
            </a:r>
            <a:r>
              <a:rPr lang="en-US" dirty="0"/>
              <a:t> is an instruction that tells SAS how to display data values. What formats could you specify to display </a:t>
            </a:r>
            <a:br>
              <a:rPr lang="en-US" dirty="0"/>
            </a:br>
            <a:r>
              <a:rPr lang="en-US" dirty="0"/>
              <a:t>a SAS date in the styles shown below? </a:t>
            </a:r>
          </a:p>
          <a:p>
            <a:pPr marL="0" indent="0"/>
            <a:endParaRPr lang="en-US" dirty="0"/>
          </a:p>
          <a:p>
            <a:pPr marL="457200" indent="-457200">
              <a:buAutoNum type="alphaLcParenR"/>
            </a:pPr>
            <a:r>
              <a:rPr lang="en-US" dirty="0"/>
              <a:t>01JAN2000</a:t>
            </a:r>
            <a:br>
              <a:rPr lang="en-US" dirty="0"/>
            </a:br>
            <a:endParaRPr lang="en-US" dirty="0"/>
          </a:p>
          <a:p>
            <a:pPr marL="457200" indent="-457200">
              <a:buAutoNum type="alphaLcParenR"/>
            </a:pPr>
            <a:r>
              <a:rPr lang="en-US" dirty="0"/>
              <a:t>01/16/2000</a:t>
            </a: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8.07 Short Answer Poll – Correct Answer</a:t>
            </a:r>
          </a:p>
        </p:txBody>
      </p:sp>
      <p:sp>
        <p:nvSpPr>
          <p:cNvPr id="3075" name="Rectangle 5"/>
          <p:cNvSpPr>
            <a:spLocks noGrp="1" noChangeArrowheads="1"/>
          </p:cNvSpPr>
          <p:nvPr>
            <p:ph idx="1"/>
          </p:nvPr>
        </p:nvSpPr>
        <p:spPr/>
        <p:txBody>
          <a:bodyPr/>
          <a:lstStyle/>
          <a:p>
            <a:r>
              <a:rPr lang="en-US" dirty="0"/>
              <a:t>A </a:t>
            </a:r>
            <a:r>
              <a:rPr lang="en-US" i="1" dirty="0"/>
              <a:t>format</a:t>
            </a:r>
            <a:r>
              <a:rPr lang="en-US" dirty="0"/>
              <a:t> is an instruction that tells SAS how to display data values. What formats could you specify to display </a:t>
            </a:r>
            <a:br>
              <a:rPr lang="en-US" dirty="0"/>
            </a:br>
            <a:r>
              <a:rPr lang="en-US" dirty="0"/>
              <a:t>a SAS date in the styles shown below? </a:t>
            </a:r>
          </a:p>
          <a:p>
            <a:pPr marL="0" indent="0"/>
            <a:endParaRPr lang="en-US" dirty="0"/>
          </a:p>
          <a:p>
            <a:pPr marL="457200" indent="-457200">
              <a:buAutoNum type="alphaLcParenR"/>
            </a:pPr>
            <a:r>
              <a:rPr lang="en-US" dirty="0"/>
              <a:t>01JAN2000   </a:t>
            </a:r>
            <a:r>
              <a:rPr lang="en-US" dirty="0">
                <a:sym typeface="Wingdings"/>
              </a:rPr>
              <a:t>   </a:t>
            </a:r>
            <a:r>
              <a:rPr lang="en-US" b="1" dirty="0"/>
              <a:t>DATE9.</a:t>
            </a:r>
            <a:r>
              <a:rPr lang="en-US" dirty="0"/>
              <a:t>	</a:t>
            </a:r>
            <a:br>
              <a:rPr lang="en-US" dirty="0"/>
            </a:br>
            <a:endParaRPr lang="en-US" dirty="0"/>
          </a:p>
          <a:p>
            <a:pPr marL="457200" indent="-457200">
              <a:buAutoNum type="alphaLcParenR"/>
            </a:pPr>
            <a:r>
              <a:rPr lang="en-US" dirty="0"/>
              <a:t>01/16/2000    </a:t>
            </a:r>
            <a:r>
              <a:rPr lang="en-US" dirty="0">
                <a:sym typeface="Wingdings"/>
              </a:rPr>
              <a:t></a:t>
            </a:r>
            <a:r>
              <a:rPr lang="en-US" dirty="0"/>
              <a:t>	</a:t>
            </a:r>
            <a:r>
              <a:rPr lang="en-US" b="1" dirty="0"/>
              <a:t>MMDDYY10.</a:t>
            </a:r>
          </a:p>
        </p:txBody>
      </p:sp>
    </p:spTree>
    <p:custDataLst>
      <p:tags r:id="rId1"/>
    </p:custDataLst>
    <p:extLst>
      <p:ext uri="{BB962C8B-B14F-4D97-AF65-F5344CB8AC3E}">
        <p14:creationId xmlns:p14="http://schemas.microsoft.com/office/powerpoint/2010/main" val="115864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25"/>
          <p:cNvSpPr>
            <a:spLocks noGrp="1" noChangeArrowheads="1"/>
          </p:cNvSpPr>
          <p:nvPr>
            <p:ph type="title"/>
          </p:nvPr>
        </p:nvSpPr>
        <p:spPr/>
        <p:txBody>
          <a:bodyPr/>
          <a:lstStyle/>
          <a:p>
            <a:r>
              <a:rPr lang="en-US"/>
              <a:t>Reading Raw Data Files</a:t>
            </a:r>
            <a:endParaRPr lang="en-US" dirty="0"/>
          </a:p>
        </p:txBody>
      </p:sp>
      <p:sp>
        <p:nvSpPr>
          <p:cNvPr id="24579" name="Rectangle 226"/>
          <p:cNvSpPr>
            <a:spLocks noGrp="1" noChangeArrowheads="1"/>
          </p:cNvSpPr>
          <p:nvPr>
            <p:ph idx="1"/>
          </p:nvPr>
        </p:nvSpPr>
        <p:spPr>
          <a:xfrm>
            <a:off x="685800" y="1074739"/>
            <a:ext cx="7848600" cy="906462"/>
          </a:xfrm>
        </p:spPr>
        <p:txBody>
          <a:bodyPr/>
          <a:lstStyle/>
          <a:p>
            <a:r>
              <a:rPr lang="en-US" dirty="0"/>
              <a:t>There are different techniques, or </a:t>
            </a:r>
            <a:r>
              <a:rPr lang="en-US" i="1" dirty="0"/>
              <a:t>input styles</a:t>
            </a:r>
            <a:r>
              <a:rPr lang="en-US" dirty="0"/>
              <a:t>, for reading raw data files in SAS.</a:t>
            </a:r>
          </a:p>
        </p:txBody>
      </p:sp>
      <p:sp>
        <p:nvSpPr>
          <p:cNvPr id="44" name="Slide Number Placeholder 3"/>
          <p:cNvSpPr>
            <a:spLocks noGrp="1"/>
          </p:cNvSpPr>
          <p:nvPr>
            <p:ph type="sldNum" sz="quarter" idx="10"/>
          </p:nvPr>
        </p:nvSpPr>
        <p:spPr/>
        <p:txBody>
          <a:bodyPr/>
          <a:lstStyle/>
          <a:p>
            <a:fld id="{EEC8D003-0BFB-4EEE-9D68-BB130275904D}" type="slidenum">
              <a:rPr lang="en-US" smtClean="0"/>
              <a:pPr/>
              <a:t>8</a:t>
            </a:fld>
            <a:endParaRPr lang="en-US" dirty="0"/>
          </a:p>
        </p:txBody>
      </p:sp>
      <p:graphicFrame>
        <p:nvGraphicFramePr>
          <p:cNvPr id="764172" name="Group 268"/>
          <p:cNvGraphicFramePr>
            <a:graphicFrameLocks noGrp="1"/>
          </p:cNvGraphicFramePr>
          <p:nvPr>
            <p:extLst>
              <p:ext uri="{D42A27DB-BD31-4B8C-83A1-F6EECF244321}">
                <p14:modId xmlns:p14="http://schemas.microsoft.com/office/powerpoint/2010/main" val="2895481563"/>
              </p:ext>
            </p:extLst>
          </p:nvPr>
        </p:nvGraphicFramePr>
        <p:xfrm>
          <a:off x="703263" y="1966913"/>
          <a:ext cx="7772400" cy="2245156"/>
        </p:xfrm>
        <a:graphic>
          <a:graphicData uri="http://schemas.openxmlformats.org/drawingml/2006/table">
            <a:tbl>
              <a:tblPr/>
              <a:tblGrid>
                <a:gridCol w="2055449">
                  <a:extLst>
                    <a:ext uri="{9D8B030D-6E8A-4147-A177-3AD203B41FA5}">
                      <a16:colId xmlns:a16="http://schemas.microsoft.com/office/drawing/2014/main" val="20000"/>
                    </a:ext>
                  </a:extLst>
                </a:gridCol>
                <a:gridCol w="5716951">
                  <a:extLst>
                    <a:ext uri="{9D8B030D-6E8A-4147-A177-3AD203B41FA5}">
                      <a16:colId xmlns:a16="http://schemas.microsoft.com/office/drawing/2014/main" val="20001"/>
                    </a:ext>
                  </a:extLst>
                </a:gridCol>
              </a:tblGrid>
              <a:tr h="48246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Input Style</a:t>
                      </a:r>
                    </a:p>
                  </a:txBody>
                  <a:tcPr marL="88900" marR="88900" marT="88875" marB="8887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Used for Reading</a:t>
                      </a:r>
                    </a:p>
                  </a:txBody>
                  <a:tcPr marL="88900" marR="88900" marT="88875" marB="8887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48754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Column Input</a:t>
                      </a:r>
                    </a:p>
                  </a:txBody>
                  <a:tcPr marT="91414" marB="9141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Standard data in fixed columns</a:t>
                      </a:r>
                    </a:p>
                  </a:txBody>
                  <a:tcPr marL="88900" marR="88900" marT="88875" marB="8887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48754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Formatted Input</a:t>
                      </a:r>
                    </a:p>
                  </a:txBody>
                  <a:tcPr marT="91414" marB="9141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Standard and nonstandard data in fixed columns</a:t>
                      </a:r>
                    </a:p>
                  </a:txBody>
                  <a:tcPr marL="88900" marR="88900" marT="88875" marB="8887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78717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List Input </a:t>
                      </a:r>
                    </a:p>
                  </a:txBody>
                  <a:tcPr marT="91414" marB="9141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Standard and nonstandard data separated </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chemeClr val="tx1"/>
                          </a:solidFill>
                          <a:effectLst/>
                          <a:latin typeface="Arial" charset="0"/>
                        </a:rPr>
                        <a:t>by blanks or some other delimiter</a:t>
                      </a:r>
                    </a:p>
                  </a:txBody>
                  <a:tcPr marL="88900" marR="88900" marT="88875" marB="8887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977406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308" name="Group 164"/>
          <p:cNvGraphicFramePr>
            <a:graphicFrameLocks noGrp="1"/>
          </p:cNvGraphicFramePr>
          <p:nvPr>
            <p:extLst>
              <p:ext uri="{D42A27DB-BD31-4B8C-83A1-F6EECF244321}">
                <p14:modId xmlns:p14="http://schemas.microsoft.com/office/powerpoint/2010/main" val="3687760162"/>
              </p:ext>
            </p:extLst>
          </p:nvPr>
        </p:nvGraphicFramePr>
        <p:xfrm>
          <a:off x="341376" y="1981200"/>
          <a:ext cx="8412480" cy="2159000"/>
        </p:xfrm>
        <a:graphic>
          <a:graphicData uri="http://schemas.openxmlformats.org/drawingml/2006/table">
            <a:tbl>
              <a:tblPr/>
              <a:tblGrid>
                <a:gridCol w="8412480">
                  <a:extLst>
                    <a:ext uri="{9D8B030D-6E8A-4147-A177-3AD203B41FA5}">
                      <a16:colId xmlns:a16="http://schemas.microsoft.com/office/drawing/2014/main" val="20000"/>
                    </a:ext>
                  </a:extLst>
                </a:gridCol>
              </a:tblGrid>
              <a:tr h="4267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sales.csv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7323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Lucida Sans Typewriter" pitchFamily="49" charset="0"/>
                        </a:rPr>
                        <a:t>120102</a:t>
                      </a:r>
                      <a:r>
                        <a:rPr kumimoji="0" lang="en-US" sz="1600" b="0" i="0" u="none" strike="noStrike" cap="none" normalizeH="0" baseline="0" dirty="0">
                          <a:ln>
                            <a:noFill/>
                          </a:ln>
                          <a:solidFill>
                            <a:schemeClr val="tx1"/>
                          </a:solidFill>
                          <a:effectLst/>
                          <a:latin typeface="Lucida Sans Typewriter" pitchFamily="49" charset="0"/>
                        </a:rPr>
                        <a:t>,Tom,Zhou,M,108255,Sales Manager,AU,11AUG1973,06/01/1993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120103,Wilson,</a:t>
                      </a:r>
                      <a:r>
                        <a:rPr kumimoji="0" lang="en-US" sz="1600" b="0" i="0" u="none" strike="noStrike" cap="none" normalizeH="0" baseline="0">
                          <a:ln>
                            <a:noFill/>
                          </a:ln>
                          <a:solidFill>
                            <a:srgbClr val="000000"/>
                          </a:solidFill>
                          <a:effectLst/>
                          <a:latin typeface="Lucida Sans Typewriter" pitchFamily="49" charset="0"/>
                        </a:rPr>
                        <a:t>Dawes</a:t>
                      </a:r>
                      <a:r>
                        <a:rPr kumimoji="0" lang="en-US" sz="1600" b="0" i="0" u="none" strike="noStrike" cap="none" normalizeH="0" baseline="0">
                          <a:ln>
                            <a:noFill/>
                          </a:ln>
                          <a:solidFill>
                            <a:schemeClr val="tx1"/>
                          </a:solidFill>
                          <a:effectLst/>
                          <a:latin typeface="Lucida Sans Typewriter" pitchFamily="49" charset="0"/>
                        </a:rPr>
                        <a:t>,M,87975,Sales </a:t>
                      </a:r>
                      <a:r>
                        <a:rPr kumimoji="0" lang="en-US" sz="1600" b="0" i="0" u="none" strike="noStrike" cap="none" normalizeH="0" baseline="0" dirty="0">
                          <a:ln>
                            <a:noFill/>
                          </a:ln>
                          <a:solidFill>
                            <a:schemeClr val="tx1"/>
                          </a:solidFill>
                          <a:effectLst/>
                          <a:latin typeface="Lucida Sans Typewriter" pitchFamily="49" charset="0"/>
                        </a:rPr>
                        <a:t>Manager,AU,22JAN1953,01/01/1978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120121,</a:t>
                      </a:r>
                      <a:r>
                        <a:rPr kumimoji="0" lang="en-US" sz="1600" b="0" i="0" u="none" strike="noStrike" cap="none" normalizeH="0" baseline="0">
                          <a:ln>
                            <a:noFill/>
                          </a:ln>
                          <a:solidFill>
                            <a:srgbClr val="000000"/>
                          </a:solidFill>
                          <a:effectLst/>
                          <a:latin typeface="Lucida Sans Typewriter" pitchFamily="49" charset="0"/>
                        </a:rPr>
                        <a:t>Irenie</a:t>
                      </a:r>
                      <a:r>
                        <a:rPr kumimoji="0" lang="en-US" sz="1600" b="0" i="0" u="none" strike="noStrike" cap="none" normalizeH="0" baseline="0">
                          <a:ln>
                            <a:noFill/>
                          </a:ln>
                          <a:solidFill>
                            <a:schemeClr val="tx1"/>
                          </a:solidFill>
                          <a:effectLst/>
                          <a:latin typeface="Lucida Sans Typewriter" pitchFamily="49" charset="0"/>
                        </a:rPr>
                        <a:t>,</a:t>
                      </a:r>
                      <a:r>
                        <a:rPr kumimoji="0" lang="en-US" sz="1600" b="0" i="0" u="none" strike="noStrike" cap="none" normalizeH="0" baseline="0">
                          <a:ln>
                            <a:noFill/>
                          </a:ln>
                          <a:solidFill>
                            <a:srgbClr val="000000"/>
                          </a:solidFill>
                          <a:effectLst/>
                          <a:latin typeface="Lucida Sans Typewriter" pitchFamily="49" charset="0"/>
                        </a:rPr>
                        <a:t>Elvish</a:t>
                      </a:r>
                      <a:r>
                        <a:rPr kumimoji="0" lang="en-US" sz="1600" b="0" i="0" u="none" strike="noStrike" cap="none" normalizeH="0" baseline="0">
                          <a:ln>
                            <a:noFill/>
                          </a:ln>
                          <a:solidFill>
                            <a:schemeClr val="tx1"/>
                          </a:solidFill>
                          <a:effectLst/>
                          <a:latin typeface="Lucida Sans Typewriter" pitchFamily="49" charset="0"/>
                        </a:rPr>
                        <a:t>,F,26600,Sales </a:t>
                      </a:r>
                      <a:r>
                        <a:rPr kumimoji="0" lang="en-US" sz="1600" b="0" i="0" u="none" strike="noStrike" cap="none" normalizeH="0" baseline="0" dirty="0">
                          <a:ln>
                            <a:noFill/>
                          </a:ln>
                          <a:solidFill>
                            <a:schemeClr val="tx1"/>
                          </a:solidFill>
                          <a:effectLst/>
                          <a:latin typeface="Lucida Sans Typewriter" pitchFamily="49" charset="0"/>
                        </a:rPr>
                        <a:t>Rep. II,AU,02AUG1948,01/01/1978</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120122,Christina,</a:t>
                      </a:r>
                      <a:r>
                        <a:rPr kumimoji="0" lang="en-US" sz="1600" b="0" i="0" u="none" strike="noStrike" cap="none" normalizeH="0" baseline="0">
                          <a:ln>
                            <a:noFill/>
                          </a:ln>
                          <a:solidFill>
                            <a:srgbClr val="000000"/>
                          </a:solidFill>
                          <a:effectLst/>
                          <a:latin typeface="Lucida Sans Typewriter" pitchFamily="49" charset="0"/>
                        </a:rPr>
                        <a:t>Ngan</a:t>
                      </a:r>
                      <a:r>
                        <a:rPr kumimoji="0" lang="en-US" sz="1600" b="0" i="0" u="none" strike="noStrike" cap="none" normalizeH="0" baseline="0">
                          <a:ln>
                            <a:noFill/>
                          </a:ln>
                          <a:solidFill>
                            <a:schemeClr val="tx1"/>
                          </a:solidFill>
                          <a:effectLst/>
                          <a:latin typeface="Lucida Sans Typewriter" pitchFamily="49" charset="0"/>
                        </a:rPr>
                        <a:t>,F,27475,Sales </a:t>
                      </a:r>
                      <a:r>
                        <a:rPr kumimoji="0" lang="en-US" sz="1600" b="0" i="0" u="none" strike="noStrike" cap="none" normalizeH="0" baseline="0" dirty="0">
                          <a:ln>
                            <a:noFill/>
                          </a:ln>
                          <a:solidFill>
                            <a:schemeClr val="tx1"/>
                          </a:solidFill>
                          <a:effectLst/>
                          <a:latin typeface="Lucida Sans Typewriter" pitchFamily="49" charset="0"/>
                        </a:rPr>
                        <a:t>Rep. II,AU,27JUL1958,07/01/1982</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chemeClr val="tx1"/>
                          </a:solidFill>
                          <a:effectLst/>
                          <a:latin typeface="Lucida Sans Typewriter" pitchFamily="49" charset="0"/>
                        </a:rPr>
                        <a:t>120123,</a:t>
                      </a:r>
                      <a:r>
                        <a:rPr kumimoji="0" lang="en-US" sz="1600" b="0" i="0" u="none" strike="noStrike" cap="none" normalizeH="0" baseline="0">
                          <a:ln>
                            <a:noFill/>
                          </a:ln>
                          <a:solidFill>
                            <a:srgbClr val="000000"/>
                          </a:solidFill>
                          <a:effectLst/>
                          <a:latin typeface="Lucida Sans Typewriter" pitchFamily="49" charset="0"/>
                        </a:rPr>
                        <a:t>Kimiko</a:t>
                      </a:r>
                      <a:r>
                        <a:rPr kumimoji="0" lang="en-US" sz="1600" b="0" i="0" u="none" strike="noStrike" cap="none" normalizeH="0" baseline="0">
                          <a:ln>
                            <a:noFill/>
                          </a:ln>
                          <a:solidFill>
                            <a:schemeClr val="tx1"/>
                          </a:solidFill>
                          <a:effectLst/>
                          <a:latin typeface="Lucida Sans Typewriter" pitchFamily="49" charset="0"/>
                        </a:rPr>
                        <a:t>,</a:t>
                      </a:r>
                      <a:r>
                        <a:rPr kumimoji="0" lang="en-US" sz="1600" b="0" i="0" u="none" strike="noStrike" cap="none" normalizeH="0" baseline="0">
                          <a:ln>
                            <a:noFill/>
                          </a:ln>
                          <a:solidFill>
                            <a:srgbClr val="000000"/>
                          </a:solidFill>
                          <a:effectLst/>
                          <a:latin typeface="Lucida Sans Typewriter" pitchFamily="49" charset="0"/>
                        </a:rPr>
                        <a:t>Hotstone</a:t>
                      </a:r>
                      <a:r>
                        <a:rPr kumimoji="0" lang="en-US" sz="1600" b="0" i="0" u="none" strike="noStrike" cap="none" normalizeH="0" baseline="0">
                          <a:ln>
                            <a:noFill/>
                          </a:ln>
                          <a:solidFill>
                            <a:schemeClr val="tx1"/>
                          </a:solidFill>
                          <a:effectLst/>
                          <a:latin typeface="Lucida Sans Typewriter" pitchFamily="49" charset="0"/>
                        </a:rPr>
                        <a:t>,F,26190,Sales </a:t>
                      </a:r>
                      <a:r>
                        <a:rPr kumimoji="0" lang="en-US" sz="1600" b="0" i="0" u="none" strike="noStrike" cap="none" normalizeH="0" baseline="0" dirty="0">
                          <a:ln>
                            <a:noFill/>
                          </a:ln>
                          <a:solidFill>
                            <a:schemeClr val="tx1"/>
                          </a:solidFill>
                          <a:effectLst/>
                          <a:latin typeface="Lucida Sans Typewriter" pitchFamily="49" charset="0"/>
                        </a:rPr>
                        <a:t>Rep. I,AU,28SEP1968,</a:t>
                      </a:r>
                      <a:r>
                        <a:rPr kumimoji="0" lang="en-US" sz="1600" b="0" i="0" u="none" strike="noStrike" cap="none" normalizeH="0" baseline="0" dirty="0">
                          <a:ln>
                            <a:noFill/>
                          </a:ln>
                          <a:solidFill>
                            <a:srgbClr val="000000"/>
                          </a:solidFill>
                          <a:effectLst/>
                          <a:latin typeface="Lucida Sans Typewriter" pitchFamily="49" charset="0"/>
                        </a:rPr>
                        <a:t>10/01/1989</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78850" name="Rectangle 2"/>
          <p:cNvSpPr>
            <a:spLocks noGrp="1" noChangeArrowheads="1"/>
          </p:cNvSpPr>
          <p:nvPr>
            <p:ph type="title"/>
          </p:nvPr>
        </p:nvSpPr>
        <p:spPr/>
        <p:txBody>
          <a:bodyPr/>
          <a:lstStyle/>
          <a:p>
            <a:r>
              <a:rPr lang="en-US"/>
              <a:t>Informats for Nonstandard Data</a:t>
            </a:r>
            <a:br>
              <a:rPr lang="en-US"/>
            </a:br>
            <a:endParaRPr lang="en-US" dirty="0"/>
          </a:p>
        </p:txBody>
      </p:sp>
      <p:sp>
        <p:nvSpPr>
          <p:cNvPr id="17" name="Content Placeholder 16"/>
          <p:cNvSpPr>
            <a:spLocks noGrp="1"/>
          </p:cNvSpPr>
          <p:nvPr>
            <p:ph idx="1"/>
          </p:nvPr>
        </p:nvSpPr>
        <p:spPr>
          <a:xfrm>
            <a:off x="685800" y="1078992"/>
            <a:ext cx="7848600" cy="5398008"/>
          </a:xfrm>
        </p:spPr>
        <p:txBody>
          <a:bodyPr/>
          <a:lstStyle/>
          <a:p>
            <a:pPr marL="0" lvl="1" indent="0">
              <a:buNone/>
            </a:pPr>
            <a:r>
              <a:rPr lang="en-US" dirty="0"/>
              <a:t>An </a:t>
            </a:r>
            <a:r>
              <a:rPr lang="en-US" i="1" dirty="0"/>
              <a:t>informat </a:t>
            </a:r>
            <a:r>
              <a:rPr lang="en-US" dirty="0"/>
              <a:t>is an instruction that SAS uses to </a:t>
            </a:r>
            <a:r>
              <a:rPr lang="en-US" b="1" i="1" dirty="0"/>
              <a:t>read</a:t>
            </a:r>
            <a:r>
              <a:rPr lang="en-US" dirty="0"/>
              <a:t> </a:t>
            </a:r>
            <a:br>
              <a:rPr lang="en-US" dirty="0"/>
            </a:br>
            <a:r>
              <a:rPr lang="en-US" dirty="0"/>
              <a:t>data values into a variable.</a:t>
            </a:r>
          </a:p>
          <a:p>
            <a:pPr marL="0" lvl="1"/>
            <a:endParaRPr lang="en-US" dirty="0"/>
          </a:p>
          <a:p>
            <a:pPr marL="0" lvl="1"/>
            <a:endParaRPr lang="en-US" dirty="0"/>
          </a:p>
          <a:p>
            <a:pPr marL="0" lvl="1"/>
            <a:endParaRPr lang="en-US" dirty="0"/>
          </a:p>
          <a:p>
            <a:pPr marL="0" lvl="1"/>
            <a:endParaRPr lang="en-US" dirty="0"/>
          </a:p>
          <a:p>
            <a:pPr marL="0" lvl="1"/>
            <a:endParaRPr lang="en-US" dirty="0"/>
          </a:p>
          <a:p>
            <a:pPr marL="0" lvl="1"/>
            <a:endParaRPr lang="en-US" dirty="0"/>
          </a:p>
          <a:p>
            <a:pPr marL="0" lvl="1"/>
            <a:endParaRPr lang="en-US" dirty="0"/>
          </a:p>
          <a:p>
            <a:pPr marL="0" lvl="1" indent="0"/>
            <a:endParaRPr lang="en-US" sz="1400" dirty="0"/>
          </a:p>
          <a:p>
            <a:pPr marL="0" lvl="1" indent="0">
              <a:buNone/>
            </a:pPr>
            <a:r>
              <a:rPr lang="en-US" dirty="0"/>
              <a:t>The informat describes the data value and tells SAS </a:t>
            </a:r>
            <a:br>
              <a:rPr lang="en-US" dirty="0"/>
            </a:br>
            <a:r>
              <a:rPr lang="en-US" dirty="0"/>
              <a:t>how to convert it.</a:t>
            </a:r>
          </a:p>
        </p:txBody>
      </p:sp>
      <p:sp>
        <p:nvSpPr>
          <p:cNvPr id="20" name="Slide Number Placeholder 6"/>
          <p:cNvSpPr>
            <a:spLocks noGrp="1"/>
          </p:cNvSpPr>
          <p:nvPr>
            <p:ph type="sldNum" sz="quarter" idx="4294967295"/>
          </p:nvPr>
        </p:nvSpPr>
        <p:spPr>
          <a:xfrm>
            <a:off x="0" y="6770688"/>
            <a:ext cx="98425" cy="87312"/>
          </a:xfrm>
        </p:spPr>
        <p:txBody>
          <a:bodyPr/>
          <a:lstStyle/>
          <a:p>
            <a:fld id="{FE66E6C5-045B-47D6-A470-193252AB5258}" type="slidenum">
              <a:rPr lang="en-US" smtClean="0"/>
              <a:pPr/>
              <a:t>80</a:t>
            </a:fld>
            <a:endParaRPr lang="en-US" dirty="0"/>
          </a:p>
        </p:txBody>
      </p:sp>
      <p:sp>
        <p:nvSpPr>
          <p:cNvPr id="4" name="Rectangle 3"/>
          <p:cNvSpPr/>
          <p:nvPr>
            <p:custDataLst>
              <p:tags r:id="rId1"/>
            </p:custDataLst>
          </p:nvPr>
        </p:nvSpPr>
        <p:spPr bwMode="auto">
          <a:xfrm>
            <a:off x="6184281" y="3720465"/>
            <a:ext cx="1100201" cy="29260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2"/>
            </p:custDataLst>
          </p:nvPr>
        </p:nvSpPr>
        <p:spPr bwMode="auto">
          <a:xfrm>
            <a:off x="7377694" y="3692329"/>
            <a:ext cx="1260748" cy="29260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3721" y="3867919"/>
            <a:ext cx="3175754" cy="110328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a:t>SAS Informats</a:t>
            </a:r>
          </a:p>
        </p:txBody>
      </p:sp>
      <p:sp>
        <p:nvSpPr>
          <p:cNvPr id="81923" name="Rectangle 3"/>
          <p:cNvSpPr>
            <a:spLocks noGrp="1" noChangeArrowheads="1"/>
          </p:cNvSpPr>
          <p:nvPr>
            <p:ph idx="1"/>
          </p:nvPr>
        </p:nvSpPr>
        <p:spPr>
          <a:xfrm>
            <a:off x="685800" y="1071563"/>
            <a:ext cx="7848600" cy="5389562"/>
          </a:xfrm>
        </p:spPr>
        <p:txBody>
          <a:bodyPr/>
          <a:lstStyle/>
          <a:p>
            <a:pPr marL="0" indent="0" eaLnBrk="1" hangingPunct="1"/>
            <a:r>
              <a:rPr lang="en-US" dirty="0"/>
              <a:t>SAS informats have the following form:</a:t>
            </a:r>
          </a:p>
        </p:txBody>
      </p:sp>
      <p:sp>
        <p:nvSpPr>
          <p:cNvPr id="53" name="Slide Number Placeholder 3"/>
          <p:cNvSpPr>
            <a:spLocks noGrp="1"/>
          </p:cNvSpPr>
          <p:nvPr>
            <p:ph type="sldNum" sz="quarter" idx="10"/>
          </p:nvPr>
        </p:nvSpPr>
        <p:spPr/>
        <p:txBody>
          <a:bodyPr/>
          <a:lstStyle/>
          <a:p>
            <a:pPr>
              <a:defRPr/>
            </a:pPr>
            <a:fld id="{280AD060-4054-417D-8328-61B19D985C67}" type="slidenum">
              <a:rPr lang="en-US"/>
              <a:pPr>
                <a:defRPr/>
              </a:pPr>
              <a:t>81</a:t>
            </a:fld>
            <a:endParaRPr lang="en-US" b="0" dirty="0">
              <a:latin typeface="Times New Roman" pitchFamily="18" charset="0"/>
            </a:endParaRPr>
          </a:p>
        </p:txBody>
      </p:sp>
      <p:graphicFrame>
        <p:nvGraphicFramePr>
          <p:cNvPr id="453727" name="Group 95"/>
          <p:cNvGraphicFramePr>
            <a:graphicFrameLocks noGrp="1"/>
          </p:cNvGraphicFramePr>
          <p:nvPr>
            <p:extLst>
              <p:ext uri="{D42A27DB-BD31-4B8C-83A1-F6EECF244321}">
                <p14:modId xmlns:p14="http://schemas.microsoft.com/office/powerpoint/2010/main" val="447653025"/>
              </p:ext>
            </p:extLst>
          </p:nvPr>
        </p:nvGraphicFramePr>
        <p:xfrm>
          <a:off x="701218" y="2483350"/>
          <a:ext cx="7955280" cy="2612058"/>
        </p:xfrm>
        <a:graphic>
          <a:graphicData uri="http://schemas.openxmlformats.org/drawingml/2006/table">
            <a:tbl>
              <a:tblPr/>
              <a:tblGrid>
                <a:gridCol w="1280160">
                  <a:extLst>
                    <a:ext uri="{9D8B030D-6E8A-4147-A177-3AD203B41FA5}">
                      <a16:colId xmlns:a16="http://schemas.microsoft.com/office/drawing/2014/main" val="20000"/>
                    </a:ext>
                  </a:extLst>
                </a:gridCol>
                <a:gridCol w="6675120">
                  <a:extLst>
                    <a:ext uri="{9D8B030D-6E8A-4147-A177-3AD203B41FA5}">
                      <a16:colId xmlns:a16="http://schemas.microsoft.com/office/drawing/2014/main" val="20001"/>
                    </a:ext>
                  </a:extLst>
                </a:gridCol>
              </a:tblGrid>
              <a:tr h="5538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300" b="0" i="0" u="none" strike="noStrike" cap="none" normalizeH="0" baseline="0" dirty="0">
                          <a:ln>
                            <a:noFill/>
                          </a:ln>
                          <a:solidFill>
                            <a:schemeClr val="tx1"/>
                          </a:solidFill>
                          <a:effectLst/>
                          <a:latin typeface="Arial" charset="0"/>
                        </a:rPr>
                        <a:t>$</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300" b="0" i="0" u="none" strike="noStrike" cap="none" normalizeH="0" baseline="0" dirty="0">
                          <a:ln>
                            <a:noFill/>
                          </a:ln>
                          <a:solidFill>
                            <a:schemeClr val="tx1"/>
                          </a:solidFill>
                          <a:effectLst/>
                          <a:latin typeface="Arial" charset="0"/>
                        </a:rPr>
                        <a:t>Indicates a character informat.</a:t>
                      </a:r>
                      <a:endParaRPr kumimoji="0" lang="en-US" sz="2300" b="0" i="0" u="none" strike="noStrike" cap="none" normalizeH="0" baseline="0" dirty="0">
                        <a:ln>
                          <a:noFill/>
                        </a:ln>
                        <a:solidFill>
                          <a:srgbClr val="000000"/>
                        </a:solidFill>
                        <a:effectLst/>
                        <a:latin typeface="Arial" charset="0"/>
                      </a:endParaRP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0"/>
                  </a:ext>
                </a:extLst>
              </a:tr>
              <a:tr h="62036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300" b="0" i="1" u="none" strike="noStrike" cap="none" normalizeH="0" baseline="0" dirty="0">
                          <a:ln>
                            <a:noFill/>
                          </a:ln>
                          <a:solidFill>
                            <a:schemeClr val="tx1"/>
                          </a:solidFill>
                          <a:effectLst/>
                          <a:latin typeface="Arial" charset="0"/>
                        </a:rPr>
                        <a:t>informat </a:t>
                      </a:r>
                      <a:endParaRPr kumimoji="0" lang="en-US" sz="2300" b="0" i="1" u="none" strike="noStrike" cap="none" normalizeH="0" baseline="0" dirty="0">
                        <a:ln>
                          <a:noFill/>
                        </a:ln>
                        <a:solidFill>
                          <a:srgbClr val="000000"/>
                        </a:solidFill>
                        <a:effectLst/>
                        <a:latin typeface="Arial" charset="0"/>
                      </a:endParaRP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300" b="0" i="0" u="none" strike="noStrike" cap="none" normalizeH="0" baseline="0" dirty="0">
                          <a:ln>
                            <a:noFill/>
                          </a:ln>
                          <a:solidFill>
                            <a:schemeClr val="tx1"/>
                          </a:solidFill>
                          <a:effectLst/>
                          <a:latin typeface="Arial" charset="0"/>
                        </a:rPr>
                        <a:t>Names the SAS informat or user-defined informat.</a:t>
                      </a: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1"/>
                  </a:ext>
                </a:extLst>
              </a:tr>
              <a:tr h="59429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300" b="0" i="1" u="none" strike="noStrike" cap="none" normalizeH="0" baseline="0" dirty="0">
                          <a:ln>
                            <a:noFill/>
                          </a:ln>
                          <a:solidFill>
                            <a:srgbClr val="000000"/>
                          </a:solidFill>
                          <a:effectLst/>
                          <a:latin typeface="Arial" charset="0"/>
                        </a:rPr>
                        <a:t>w</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300" b="0" i="0" u="none" strike="noStrike" cap="none" normalizeH="0" baseline="0" dirty="0">
                          <a:ln>
                            <a:noFill/>
                          </a:ln>
                          <a:solidFill>
                            <a:schemeClr val="tx1"/>
                          </a:solidFill>
                          <a:effectLst/>
                          <a:latin typeface="Arial" charset="0"/>
                        </a:rPr>
                        <a:t>Specifies the width or number of columns to read </a:t>
                      </a:r>
                      <a:br>
                        <a:rPr kumimoji="0" lang="en-US" sz="2300" b="0" i="0" u="none" strike="noStrike" cap="none" normalizeH="0" baseline="0" dirty="0">
                          <a:ln>
                            <a:noFill/>
                          </a:ln>
                          <a:solidFill>
                            <a:schemeClr val="tx1"/>
                          </a:solidFill>
                          <a:effectLst/>
                          <a:latin typeface="Arial" charset="0"/>
                        </a:rPr>
                      </a:br>
                      <a:r>
                        <a:rPr kumimoji="0" lang="en-US" sz="2300" b="0" i="0" u="none" strike="noStrike" cap="none" normalizeH="0" baseline="0" dirty="0">
                          <a:ln>
                            <a:noFill/>
                          </a:ln>
                          <a:solidFill>
                            <a:schemeClr val="tx1"/>
                          </a:solidFill>
                          <a:effectLst/>
                          <a:latin typeface="Arial" charset="0"/>
                        </a:rPr>
                        <a:t>or specifies the length of a character variable.</a:t>
                      </a: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5538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300" b="0" i="0" u="none" strike="noStrike" cap="none" normalizeH="0" baseline="0" dirty="0">
                          <a:ln>
                            <a:noFill/>
                          </a:ln>
                          <a:solidFill>
                            <a:srgbClr val="000000"/>
                          </a:solidFill>
                          <a:effectLst/>
                          <a:latin typeface="Arial" charset="0"/>
                        </a:rPr>
                        <a:t>.</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300" b="0" i="0" u="none" strike="noStrike" cap="none" normalizeH="0" baseline="0" dirty="0">
                          <a:ln>
                            <a:noFill/>
                          </a:ln>
                          <a:solidFill>
                            <a:srgbClr val="000000"/>
                          </a:solidFill>
                          <a:effectLst/>
                          <a:latin typeface="Arial" charset="0"/>
                        </a:rPr>
                        <a:t>Is required syntax.</a:t>
                      </a: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3"/>
                  </a:ext>
                </a:extLst>
              </a:tr>
            </a:tbl>
          </a:graphicData>
        </a:graphic>
      </p:graphicFrame>
      <p:sp>
        <p:nvSpPr>
          <p:cNvPr id="81945" name="Text Box 53"/>
          <p:cNvSpPr txBox="1">
            <a:spLocks noChangeArrowheads="1"/>
          </p:cNvSpPr>
          <p:nvPr>
            <p:custDataLst>
              <p:tags r:id="rId1"/>
            </p:custDataLst>
          </p:nvPr>
        </p:nvSpPr>
        <p:spPr bwMode="auto">
          <a:xfrm>
            <a:off x="1358900" y="1625600"/>
            <a:ext cx="2848537"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20000"/>
              </a:spcBef>
              <a:buClr>
                <a:schemeClr val="tx1"/>
              </a:buClr>
              <a:buFont typeface="Monotype Sorts" pitchFamily="2" charset="2"/>
              <a:buNone/>
            </a:pPr>
            <a:r>
              <a:rPr lang="en-US" dirty="0"/>
              <a:t>&lt;$&gt;&lt;</a:t>
            </a:r>
            <a:r>
              <a:rPr lang="en-US" i="1" dirty="0"/>
              <a:t>informat&gt;</a:t>
            </a:r>
            <a:r>
              <a:rPr lang="en-US" dirty="0"/>
              <a:t>&lt;</a:t>
            </a:r>
            <a:r>
              <a:rPr lang="en-US" i="1" dirty="0"/>
              <a:t>w</a:t>
            </a:r>
            <a:r>
              <a:rPr lang="en-US" dirty="0"/>
              <a:t>&gt;.</a:t>
            </a:r>
          </a:p>
        </p:txBody>
      </p:sp>
      <p:sp>
        <p:nvSpPr>
          <p:cNvPr id="3" name="TextBox 2"/>
          <p:cNvSpPr txBox="1"/>
          <p:nvPr/>
        </p:nvSpPr>
        <p:spPr>
          <a:xfrm>
            <a:off x="698419" y="5288016"/>
            <a:ext cx="7835982" cy="738664"/>
          </a:xfrm>
          <a:prstGeom prst="rect">
            <a:avLst/>
          </a:prstGeom>
          <a:noFill/>
        </p:spPr>
        <p:txBody>
          <a:bodyPr wrap="square" lIns="0" tIns="0" rIns="0" bIns="0" rtlCol="0">
            <a:spAutoFit/>
          </a:bodyPr>
          <a:lstStyle/>
          <a:p>
            <a:pPr marL="457200" indent="-457200"/>
            <a:r>
              <a:rPr lang="en-US" b="1" dirty="0">
                <a:sym typeface="Wingdings"/>
              </a:rPr>
              <a:t></a:t>
            </a:r>
            <a:r>
              <a:rPr lang="en-US" dirty="0">
                <a:sym typeface="Wingdings"/>
              </a:rPr>
              <a:t>	</a:t>
            </a:r>
            <a:r>
              <a:rPr lang="en-US" dirty="0"/>
              <a:t>The width is typically not used with list input because</a:t>
            </a:r>
            <a:br>
              <a:rPr lang="en-US" dirty="0"/>
            </a:br>
            <a:r>
              <a:rPr lang="en-US" dirty="0"/>
              <a:t>SAS </a:t>
            </a:r>
            <a:r>
              <a:rPr lang="en-US" dirty="0">
                <a:solidFill>
                  <a:srgbClr val="000000"/>
                </a:solidFill>
              </a:rPr>
              <a:t>reads</a:t>
            </a:r>
            <a:r>
              <a:rPr lang="en-US" dirty="0"/>
              <a:t> each field until it encounters a delimiter.</a:t>
            </a:r>
          </a:p>
        </p:txBody>
      </p:sp>
    </p:spTree>
    <p:extLst>
      <p:ext uri="{BB962C8B-B14F-4D97-AF65-F5344CB8AC3E}">
        <p14:creationId xmlns:p14="http://schemas.microsoft.com/office/powerpoint/2010/main" val="5181772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a:t>SAS Informats</a:t>
            </a:r>
          </a:p>
        </p:txBody>
      </p:sp>
      <p:sp>
        <p:nvSpPr>
          <p:cNvPr id="82947" name="Rectangle 3"/>
          <p:cNvSpPr>
            <a:spLocks noGrp="1" noChangeArrowheads="1"/>
          </p:cNvSpPr>
          <p:nvPr>
            <p:ph idx="1"/>
          </p:nvPr>
        </p:nvSpPr>
        <p:spPr/>
        <p:txBody>
          <a:bodyPr/>
          <a:lstStyle/>
          <a:p>
            <a:pPr marL="0" indent="0" eaLnBrk="1" hangingPunct="1"/>
            <a:r>
              <a:rPr lang="en-US" dirty="0"/>
              <a:t>Selected SAS Informats</a:t>
            </a:r>
          </a:p>
        </p:txBody>
      </p:sp>
      <p:sp>
        <p:nvSpPr>
          <p:cNvPr id="56" name="Slide Number Placeholder 3"/>
          <p:cNvSpPr>
            <a:spLocks noGrp="1"/>
          </p:cNvSpPr>
          <p:nvPr>
            <p:ph type="sldNum" sz="quarter" idx="10"/>
          </p:nvPr>
        </p:nvSpPr>
        <p:spPr/>
        <p:txBody>
          <a:bodyPr/>
          <a:lstStyle/>
          <a:p>
            <a:pPr>
              <a:defRPr/>
            </a:pPr>
            <a:fld id="{5845D7A5-E401-4FCC-8F11-8E9824094A9B}" type="slidenum">
              <a:rPr lang="en-US"/>
              <a:pPr>
                <a:defRPr/>
              </a:pPr>
              <a:t>82</a:t>
            </a:fld>
            <a:endParaRPr lang="en-US" b="0" dirty="0">
              <a:latin typeface="Times New Roman" pitchFamily="18" charset="0"/>
            </a:endParaRPr>
          </a:p>
        </p:txBody>
      </p:sp>
      <p:graphicFrame>
        <p:nvGraphicFramePr>
          <p:cNvPr id="454796" name="Group 140"/>
          <p:cNvGraphicFramePr>
            <a:graphicFrameLocks noGrp="1"/>
          </p:cNvGraphicFramePr>
          <p:nvPr>
            <p:extLst>
              <p:ext uri="{D42A27DB-BD31-4B8C-83A1-F6EECF244321}">
                <p14:modId xmlns:p14="http://schemas.microsoft.com/office/powerpoint/2010/main" val="451274614"/>
              </p:ext>
            </p:extLst>
          </p:nvPr>
        </p:nvGraphicFramePr>
        <p:xfrm>
          <a:off x="700035" y="1538881"/>
          <a:ext cx="7772400" cy="5070621"/>
        </p:xfrm>
        <a:graphic>
          <a:graphicData uri="http://schemas.openxmlformats.org/drawingml/2006/table">
            <a:tbl>
              <a:tblPr/>
              <a:tblGrid>
                <a:gridCol w="1463040">
                  <a:extLst>
                    <a:ext uri="{9D8B030D-6E8A-4147-A177-3AD203B41FA5}">
                      <a16:colId xmlns:a16="http://schemas.microsoft.com/office/drawing/2014/main" val="20000"/>
                    </a:ext>
                  </a:extLst>
                </a:gridCol>
                <a:gridCol w="6309360">
                  <a:extLst>
                    <a:ext uri="{9D8B030D-6E8A-4147-A177-3AD203B41FA5}">
                      <a16:colId xmlns:a16="http://schemas.microsoft.com/office/drawing/2014/main" val="20001"/>
                    </a:ext>
                  </a:extLst>
                </a:gridCol>
              </a:tblGrid>
              <a:tr h="4825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Informat</a:t>
                      </a:r>
                    </a:p>
                  </a:txBody>
                  <a:tcPr marL="88900" marR="88900" marT="88860" marB="8886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Definition</a:t>
                      </a:r>
                    </a:p>
                  </a:txBody>
                  <a:tcPr marL="88900" marR="88900" marT="88860" marB="8886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109207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COMMA.</a:t>
                      </a:r>
                      <a:endParaRPr kumimoji="0" lang="en-US" sz="2000" b="0" i="1" u="none" strike="noStrike" cap="none" normalizeH="0" baseline="0" dirty="0">
                        <a:ln>
                          <a:noFill/>
                        </a:ln>
                        <a:solidFill>
                          <a:srgbClr val="000000"/>
                        </a:solidFill>
                        <a:effectLst/>
                        <a:latin typeface="Arial" charset="0"/>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DOLLAR.</a:t>
                      </a:r>
                    </a:p>
                  </a:txBody>
                  <a:tcPr marT="91400" marB="914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Reads nonstandard numeric data and removes embedded commas, blanks, dollar signs, percent signs, and </a:t>
                      </a:r>
                      <a:r>
                        <a:rPr kumimoji="0" lang="en-US" sz="2000" b="0" i="0" u="none" strike="noStrike" cap="none" normalizeH="0" baseline="0" dirty="0">
                          <a:ln>
                            <a:noFill/>
                          </a:ln>
                          <a:solidFill>
                            <a:srgbClr val="000000"/>
                          </a:solidFill>
                          <a:effectLst/>
                          <a:latin typeface="Arial" charset="0"/>
                        </a:rPr>
                        <a:t>dashes</a:t>
                      </a:r>
                      <a:r>
                        <a:rPr kumimoji="0" lang="en-US" sz="2000" b="0" i="0" u="none" strike="noStrike" cap="none" normalizeH="0" baseline="0" dirty="0">
                          <a:ln>
                            <a:noFill/>
                          </a:ln>
                          <a:solidFill>
                            <a:schemeClr val="tx1"/>
                          </a:solidFill>
                          <a:effectLst/>
                          <a:latin typeface="Arial" charset="0"/>
                        </a:rPr>
                        <a:t>.</a:t>
                      </a:r>
                    </a:p>
                  </a:txBody>
                  <a:tcPr marL="88900" marR="88900" marT="88860" marB="8886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86897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COMMAX.</a:t>
                      </a:r>
                      <a:endParaRPr kumimoji="0" lang="en-US" sz="2000" b="0" i="1" u="none" strike="noStrike" cap="none" normalizeH="0" baseline="0" dirty="0">
                        <a:ln>
                          <a:noFill/>
                        </a:ln>
                        <a:solidFill>
                          <a:srgbClr val="000000"/>
                        </a:solidFill>
                        <a:effectLst/>
                        <a:latin typeface="Arial" charset="0"/>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DOLLARX.</a:t>
                      </a:r>
                    </a:p>
                  </a:txBody>
                  <a:tcPr marT="91400" marB="914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Reads nonstandard numeric data and removes embedded non-numeric characters; </a:t>
                      </a:r>
                      <a:r>
                        <a:rPr lang="en-US" sz="2000" dirty="0"/>
                        <a:t>reverses the roles of the decimal point and the comma.</a:t>
                      </a:r>
                      <a:endParaRPr kumimoji="0" lang="en-US" sz="2000" b="0" i="0" u="none" strike="noStrike" cap="none" normalizeH="0" baseline="0" dirty="0">
                        <a:ln>
                          <a:noFill/>
                        </a:ln>
                        <a:solidFill>
                          <a:schemeClr val="tx1"/>
                        </a:solidFill>
                        <a:effectLst/>
                        <a:latin typeface="Arial" charset="0"/>
                      </a:endParaRPr>
                    </a:p>
                  </a:txBody>
                  <a:tcPr marL="88900" marR="88900" marT="88860" marB="8886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7511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EUROX.</a:t>
                      </a:r>
                      <a:endParaRPr kumimoji="0" lang="en-US" sz="2000" b="0" i="1" u="none" strike="noStrike" cap="none" normalizeH="0" baseline="0" dirty="0">
                        <a:ln>
                          <a:noFill/>
                        </a:ln>
                        <a:solidFill>
                          <a:srgbClr val="000000"/>
                        </a:solidFill>
                        <a:effectLst/>
                        <a:latin typeface="Arial" charset="0"/>
                      </a:endParaRPr>
                    </a:p>
                  </a:txBody>
                  <a:tcPr marT="91400" marB="914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Reads nonstandard numeric data and removes embedded non-numeric characters in European currency.</a:t>
                      </a:r>
                    </a:p>
                  </a:txBody>
                  <a:tcPr marL="88900" marR="88900" marT="88860" marB="8886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5244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$CHAR.</a:t>
                      </a:r>
                    </a:p>
                  </a:txBody>
                  <a:tcPr marT="91400" marB="914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Reads character values and preserves leading blanks.</a:t>
                      </a:r>
                    </a:p>
                  </a:txBody>
                  <a:tcPr marL="88900" marR="88900" marT="88860" marB="8886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5741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$UPCASE.</a:t>
                      </a:r>
                    </a:p>
                  </a:txBody>
                  <a:tcPr marT="91400" marB="914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Reads character values and converts them to uppercase.</a:t>
                      </a:r>
                    </a:p>
                  </a:txBody>
                  <a:tcPr marL="88900" marR="88900" marT="88860" marB="8886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926439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SAS Informats</a:t>
            </a:r>
          </a:p>
        </p:txBody>
      </p:sp>
      <p:sp>
        <p:nvSpPr>
          <p:cNvPr id="83971" name="Rectangle 3"/>
          <p:cNvSpPr>
            <a:spLocks noGrp="1" noChangeArrowheads="1"/>
          </p:cNvSpPr>
          <p:nvPr>
            <p:ph idx="1"/>
          </p:nvPr>
        </p:nvSpPr>
        <p:spPr>
          <a:xfrm>
            <a:off x="685800" y="1071563"/>
            <a:ext cx="7848600" cy="5360987"/>
          </a:xfrm>
        </p:spPr>
        <p:txBody>
          <a:bodyPr/>
          <a:lstStyle/>
          <a:p>
            <a:r>
              <a:rPr lang="en-US" dirty="0"/>
              <a:t>Informats are used to read and convert raw data.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sym typeface="Wingdings"/>
              </a:rPr>
              <a:t> </a:t>
            </a:r>
            <a:r>
              <a:rPr lang="en-US" dirty="0">
                <a:sym typeface="Wingdings"/>
              </a:rPr>
              <a:t>   </a:t>
            </a:r>
            <a:r>
              <a:rPr lang="en-US" dirty="0"/>
              <a:t>The character # represents a blank space.</a:t>
            </a:r>
          </a:p>
        </p:txBody>
      </p:sp>
      <p:sp>
        <p:nvSpPr>
          <p:cNvPr id="35" name="Slide Number Placeholder 3"/>
          <p:cNvSpPr>
            <a:spLocks noGrp="1"/>
          </p:cNvSpPr>
          <p:nvPr>
            <p:ph type="sldNum" sz="quarter" idx="10"/>
          </p:nvPr>
        </p:nvSpPr>
        <p:spPr/>
        <p:txBody>
          <a:bodyPr/>
          <a:lstStyle/>
          <a:p>
            <a:pPr>
              <a:defRPr/>
            </a:pPr>
            <a:fld id="{76F6B8EF-45AF-49FF-8306-627C6E77679B}" type="slidenum">
              <a:rPr lang="en-US"/>
              <a:pPr>
                <a:defRPr/>
              </a:pPr>
              <a:t>83</a:t>
            </a:fld>
            <a:endParaRPr lang="en-US" b="0" dirty="0">
              <a:latin typeface="Times New Roman" pitchFamily="18" charset="0"/>
            </a:endParaRPr>
          </a:p>
        </p:txBody>
      </p:sp>
      <p:graphicFrame>
        <p:nvGraphicFramePr>
          <p:cNvPr id="455855" name="Group 175"/>
          <p:cNvGraphicFramePr>
            <a:graphicFrameLocks noGrp="1"/>
          </p:cNvGraphicFramePr>
          <p:nvPr>
            <p:extLst>
              <p:ext uri="{D42A27DB-BD31-4B8C-83A1-F6EECF244321}">
                <p14:modId xmlns:p14="http://schemas.microsoft.com/office/powerpoint/2010/main" val="3667263279"/>
              </p:ext>
            </p:extLst>
          </p:nvPr>
        </p:nvGraphicFramePr>
        <p:xfrm>
          <a:off x="692989" y="1574346"/>
          <a:ext cx="7772400" cy="4154424"/>
        </p:xfrm>
        <a:graphic>
          <a:graphicData uri="http://schemas.openxmlformats.org/drawingml/2006/table">
            <a:tbl>
              <a:tblPr/>
              <a:tblGrid>
                <a:gridCol w="2103120">
                  <a:extLst>
                    <a:ext uri="{9D8B030D-6E8A-4147-A177-3AD203B41FA5}">
                      <a16:colId xmlns:a16="http://schemas.microsoft.com/office/drawing/2014/main" val="20000"/>
                    </a:ext>
                  </a:extLst>
                </a:gridCol>
                <a:gridCol w="2560320">
                  <a:extLst>
                    <a:ext uri="{9D8B030D-6E8A-4147-A177-3AD203B41FA5}">
                      <a16:colId xmlns:a16="http://schemas.microsoft.com/office/drawing/2014/main" val="20001"/>
                    </a:ext>
                  </a:extLst>
                </a:gridCol>
                <a:gridCol w="3108960">
                  <a:extLst>
                    <a:ext uri="{9D8B030D-6E8A-4147-A177-3AD203B41FA5}">
                      <a16:colId xmlns:a16="http://schemas.microsoft.com/office/drawing/2014/main" val="20002"/>
                    </a:ext>
                  </a:extLst>
                </a:gridCol>
              </a:tblGrid>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mn-lt"/>
                        </a:rPr>
                        <a:t>Informat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mn-lt"/>
                        </a:rPr>
                        <a:t>Raw Data Value</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mn-lt"/>
                        </a:rPr>
                        <a:t>SAS Data Value</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4222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COMMA.</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DOLLAR.</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a:ln>
                            <a:noFill/>
                          </a:ln>
                          <a:solidFill>
                            <a:schemeClr val="tx1"/>
                          </a:solidFill>
                          <a:effectLst/>
                          <a:latin typeface="+mn-lt"/>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a:ln>
                            <a:noFill/>
                          </a:ln>
                          <a:solidFill>
                            <a:schemeClr val="tx1"/>
                          </a:solidFill>
                          <a:effectLst/>
                          <a:latin typeface="+mn-lt"/>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COMMAX.</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DOLLARX.</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a:ln>
                            <a:noFill/>
                          </a:ln>
                          <a:solidFill>
                            <a:schemeClr val="tx1"/>
                          </a:solidFill>
                          <a:effectLst/>
                          <a:latin typeface="+mn-lt"/>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a:ln>
                            <a:noFill/>
                          </a:ln>
                          <a:solidFill>
                            <a:schemeClr val="tx1"/>
                          </a:solidFill>
                          <a:effectLst/>
                          <a:latin typeface="+mn-lt"/>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EUROX.</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a:ln>
                            <a:noFill/>
                          </a:ln>
                          <a:solidFill>
                            <a:schemeClr val="tx1"/>
                          </a:solidFill>
                          <a:effectLst/>
                          <a:latin typeface="+mn-lt"/>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a:ln>
                            <a:noFill/>
                          </a:ln>
                          <a:solidFill>
                            <a:schemeClr val="tx1"/>
                          </a:solidFill>
                          <a:effectLst/>
                          <a:latin typeface="+mn-lt"/>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kern="1200" cap="none" normalizeH="0" baseline="0" dirty="0">
                          <a:ln>
                            <a:noFill/>
                          </a:ln>
                          <a:solidFill>
                            <a:schemeClr val="tx1"/>
                          </a:solidFill>
                          <a:effectLst/>
                          <a:latin typeface="+mn-lt"/>
                          <a:ea typeface="+mn-ea"/>
                          <a:cs typeface="+mn-cs"/>
                        </a:rPr>
                        <a:t>$CHAR.</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kern="1200" cap="none" normalizeH="0" baseline="0" dirty="0">
                          <a:ln>
                            <a:noFill/>
                          </a:ln>
                          <a:solidFill>
                            <a:schemeClr val="tx1"/>
                          </a:solidFill>
                          <a:effectLst/>
                          <a:latin typeface="+mn-lt"/>
                          <a:ea typeface="+mn-ea"/>
                          <a:cs typeface="+mn-cs"/>
                        </a:rPr>
                        <a:t>##Australia</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kern="1200" cap="none" normalizeH="0" baseline="0" dirty="0">
                          <a:ln>
                            <a:noFill/>
                          </a:ln>
                          <a:solidFill>
                            <a:schemeClr val="tx1"/>
                          </a:solidFill>
                          <a:effectLst/>
                          <a:latin typeface="+mn-lt"/>
                          <a:ea typeface="+mn-ea"/>
                          <a:cs typeface="+mn-cs"/>
                        </a:rPr>
                        <a:t>##Australia</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$UPCASE.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a:ln>
                            <a:noFill/>
                          </a:ln>
                          <a:solidFill>
                            <a:schemeClr val="tx1"/>
                          </a:solidFill>
                          <a:effectLst/>
                          <a:latin typeface="+mn-lt"/>
                        </a:rPr>
                        <a:t>au</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a:ln>
                            <a:noFill/>
                          </a:ln>
                          <a:solidFill>
                            <a:schemeClr val="tx1"/>
                          </a:solidFill>
                          <a:effectLst/>
                          <a:latin typeface="+mn-lt"/>
                        </a:rPr>
                        <a:t>AU</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40321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dirty="0"/>
              <a:t>SAS Informats</a:t>
            </a:r>
          </a:p>
        </p:txBody>
      </p:sp>
      <p:sp>
        <p:nvSpPr>
          <p:cNvPr id="84995" name="Rectangle 3"/>
          <p:cNvSpPr>
            <a:spLocks noGrp="1" noChangeArrowheads="1"/>
          </p:cNvSpPr>
          <p:nvPr>
            <p:ph idx="1"/>
          </p:nvPr>
        </p:nvSpPr>
        <p:spPr/>
        <p:txBody>
          <a:bodyPr/>
          <a:lstStyle/>
          <a:p>
            <a:pPr marL="0" indent="0" eaLnBrk="1" hangingPunct="1"/>
            <a:r>
              <a:rPr lang="en-US" dirty="0"/>
              <a:t>Use date informats to read and convert dates </a:t>
            </a:r>
            <a:br>
              <a:rPr lang="en-US" dirty="0"/>
            </a:br>
            <a:r>
              <a:rPr lang="en-US" dirty="0"/>
              <a:t>to SAS date values.</a:t>
            </a:r>
          </a:p>
        </p:txBody>
      </p:sp>
      <p:sp>
        <p:nvSpPr>
          <p:cNvPr id="72" name="Slide Number Placeholder 3"/>
          <p:cNvSpPr>
            <a:spLocks noGrp="1"/>
          </p:cNvSpPr>
          <p:nvPr>
            <p:ph type="sldNum" sz="quarter" idx="10"/>
          </p:nvPr>
        </p:nvSpPr>
        <p:spPr/>
        <p:txBody>
          <a:bodyPr/>
          <a:lstStyle/>
          <a:p>
            <a:pPr>
              <a:defRPr/>
            </a:pPr>
            <a:fld id="{62ADCA1E-DE22-41E8-B4B6-0A78AC841CF5}" type="slidenum">
              <a:rPr lang="en-US"/>
              <a:pPr>
                <a:defRPr/>
              </a:pPr>
              <a:t>84</a:t>
            </a:fld>
            <a:endParaRPr lang="en-US" b="0" dirty="0">
              <a:latin typeface="Times New Roman" pitchFamily="18" charset="0"/>
            </a:endParaRPr>
          </a:p>
        </p:txBody>
      </p:sp>
      <p:graphicFrame>
        <p:nvGraphicFramePr>
          <p:cNvPr id="114761" name="Group 73"/>
          <p:cNvGraphicFramePr>
            <a:graphicFrameLocks noGrp="1"/>
          </p:cNvGraphicFramePr>
          <p:nvPr>
            <p:extLst>
              <p:ext uri="{D42A27DB-BD31-4B8C-83A1-F6EECF244321}">
                <p14:modId xmlns:p14="http://schemas.microsoft.com/office/powerpoint/2010/main" val="2484204726"/>
              </p:ext>
            </p:extLst>
          </p:nvPr>
        </p:nvGraphicFramePr>
        <p:xfrm>
          <a:off x="695325" y="1905000"/>
          <a:ext cx="7772400" cy="412496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mn-lt"/>
                        </a:rPr>
                        <a:t>Informat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mn-lt"/>
                        </a:rPr>
                        <a:t>Raw Data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mn-lt"/>
                        </a:rPr>
                        <a:t>SAS Data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MMDDYY.</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010160</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01/01/60</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01/01/1960</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1/1/1960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0</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DDMMYY.</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311260</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31/12/60</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31/12/1960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365</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DATE.</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31DEC59</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31DEC1959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-1</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337058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8.08 Short Answer Poll</a:t>
            </a:r>
          </a:p>
        </p:txBody>
      </p:sp>
      <p:sp>
        <p:nvSpPr>
          <p:cNvPr id="3075" name="Rectangle 5"/>
          <p:cNvSpPr>
            <a:spLocks noGrp="1" noChangeArrowheads="1"/>
          </p:cNvSpPr>
          <p:nvPr>
            <p:ph idx="1"/>
          </p:nvPr>
        </p:nvSpPr>
        <p:spPr/>
        <p:txBody>
          <a:bodyPr/>
          <a:lstStyle/>
          <a:p>
            <a:r>
              <a:rPr lang="en-US" dirty="0"/>
              <a:t>Use the SAS Help Facility or documentation to investigate the </a:t>
            </a:r>
            <a:r>
              <a:rPr lang="en-US" b="1" dirty="0" err="1"/>
              <a:t>DATE</a:t>
            </a:r>
            <a:r>
              <a:rPr lang="en-US" b="1" i="1" dirty="0" err="1"/>
              <a:t>w</a:t>
            </a:r>
            <a:r>
              <a:rPr lang="en-US" b="1" dirty="0"/>
              <a:t>.</a:t>
            </a:r>
            <a:r>
              <a:rPr lang="en-US" dirty="0"/>
              <a:t> informat and answer the following questions:</a:t>
            </a:r>
          </a:p>
          <a:p>
            <a:pPr marL="0" indent="0"/>
            <a:endParaRPr lang="en-US" dirty="0"/>
          </a:p>
          <a:p>
            <a:pPr marL="457200" indent="-457200">
              <a:buAutoNum type="alphaLcParenR"/>
            </a:pPr>
            <a:r>
              <a:rPr lang="en-US" dirty="0"/>
              <a:t>What does the </a:t>
            </a:r>
            <a:r>
              <a:rPr lang="en-US" b="1" i="1" dirty="0"/>
              <a:t>w</a:t>
            </a:r>
            <a:r>
              <a:rPr lang="en-US" dirty="0"/>
              <a:t> represent?</a:t>
            </a:r>
            <a:br>
              <a:rPr lang="en-US" dirty="0"/>
            </a:br>
            <a:br>
              <a:rPr lang="en-US" dirty="0"/>
            </a:br>
            <a:endParaRPr lang="en-US" dirty="0"/>
          </a:p>
          <a:p>
            <a:pPr marL="457200" indent="-457200">
              <a:buAutoNum type="alphaLcParenR"/>
            </a:pPr>
            <a:r>
              <a:rPr lang="en-US" dirty="0"/>
              <a:t>What is the default width of this informat?</a:t>
            </a: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8.08 Short Answer Poll – Correct Answer</a:t>
            </a:r>
          </a:p>
        </p:txBody>
      </p:sp>
      <p:sp>
        <p:nvSpPr>
          <p:cNvPr id="3075" name="Rectangle 5"/>
          <p:cNvSpPr>
            <a:spLocks noGrp="1" noChangeArrowheads="1"/>
          </p:cNvSpPr>
          <p:nvPr>
            <p:ph idx="1"/>
          </p:nvPr>
        </p:nvSpPr>
        <p:spPr/>
        <p:txBody>
          <a:bodyPr/>
          <a:lstStyle/>
          <a:p>
            <a:r>
              <a:rPr lang="en-US" dirty="0"/>
              <a:t>Use the SAS Help Facility or documentation to investigate the </a:t>
            </a:r>
            <a:r>
              <a:rPr lang="en-US" b="1" dirty="0" err="1"/>
              <a:t>DATE</a:t>
            </a:r>
            <a:r>
              <a:rPr lang="en-US" b="1" i="1" dirty="0" err="1"/>
              <a:t>w</a:t>
            </a:r>
            <a:r>
              <a:rPr lang="en-US" b="1" dirty="0"/>
              <a:t>.</a:t>
            </a:r>
            <a:r>
              <a:rPr lang="en-US" dirty="0"/>
              <a:t> informat and answer the following questions:</a:t>
            </a:r>
          </a:p>
          <a:p>
            <a:pPr marL="0" indent="0"/>
            <a:endParaRPr lang="en-US" dirty="0"/>
          </a:p>
          <a:p>
            <a:pPr marL="457200" indent="-457200">
              <a:buAutoNum type="alphaLcParenR"/>
            </a:pPr>
            <a:r>
              <a:rPr lang="en-US" dirty="0"/>
              <a:t>What does the </a:t>
            </a:r>
            <a:r>
              <a:rPr lang="en-US" b="1" i="1" dirty="0"/>
              <a:t>w</a:t>
            </a:r>
            <a:r>
              <a:rPr lang="en-US" dirty="0"/>
              <a:t> represent?</a:t>
            </a:r>
            <a:br>
              <a:rPr lang="en-US" dirty="0"/>
            </a:br>
            <a:r>
              <a:rPr lang="en-US" b="1" dirty="0"/>
              <a:t> the width of the input field</a:t>
            </a:r>
            <a:br>
              <a:rPr lang="en-US" b="1" dirty="0"/>
            </a:br>
            <a:endParaRPr lang="en-US" b="1" dirty="0"/>
          </a:p>
          <a:p>
            <a:pPr marL="457200" indent="-457200">
              <a:buAutoNum type="alphaLcParenR"/>
            </a:pPr>
            <a:r>
              <a:rPr lang="en-US" dirty="0"/>
              <a:t>What is the default width of this informat?</a:t>
            </a:r>
            <a:br>
              <a:rPr lang="en-US" dirty="0"/>
            </a:br>
            <a:r>
              <a:rPr lang="en-US" b="1" dirty="0"/>
              <a:t>The default width is 7.</a:t>
            </a:r>
          </a:p>
        </p:txBody>
      </p:sp>
    </p:spTree>
    <p:custDataLst>
      <p:tags r:id="rId1"/>
    </p:custDataLst>
    <p:extLst>
      <p:ext uri="{BB962C8B-B14F-4D97-AF65-F5344CB8AC3E}">
        <p14:creationId xmlns:p14="http://schemas.microsoft.com/office/powerpoint/2010/main" val="35143951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164"/>
          <p:cNvGraphicFramePr>
            <a:graphicFrameLocks noGrp="1"/>
          </p:cNvGraphicFramePr>
          <p:nvPr>
            <p:extLst>
              <p:ext uri="{D42A27DB-BD31-4B8C-83A1-F6EECF244321}">
                <p14:modId xmlns:p14="http://schemas.microsoft.com/office/powerpoint/2010/main" val="1010979650"/>
              </p:ext>
            </p:extLst>
          </p:nvPr>
        </p:nvGraphicFramePr>
        <p:xfrm>
          <a:off x="579120" y="714375"/>
          <a:ext cx="7955280" cy="1295251"/>
        </p:xfrm>
        <a:graphic>
          <a:graphicData uri="http://schemas.openxmlformats.org/drawingml/2006/table">
            <a:tbl>
              <a:tblPr/>
              <a:tblGrid>
                <a:gridCol w="7955280">
                  <a:extLst>
                    <a:ext uri="{9D8B030D-6E8A-4147-A177-3AD203B41FA5}">
                      <a16:colId xmlns:a16="http://schemas.microsoft.com/office/drawing/2014/main" val="20000"/>
                    </a:ext>
                  </a:extLst>
                </a:gridCol>
              </a:tblGrid>
              <a:tr h="34431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800" b="1" i="0" u="none" strike="noStrike" cap="none" normalizeH="0" baseline="0" dirty="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86853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969696"/>
                          </a:solidFill>
                          <a:effectLst/>
                          <a:latin typeface="Lucida Sans Typewriter" pitchFamily="49" charset="0"/>
                        </a:rPr>
                        <a:t>120102,Tom,Zhou,M,108255,Sales Manager,AU,</a:t>
                      </a:r>
                      <a:r>
                        <a:rPr kumimoji="0" lang="en-US" sz="1600" b="0" i="0" u="none" strike="noStrike" cap="none" normalizeH="0" baseline="0" dirty="0">
                          <a:ln>
                            <a:noFill/>
                          </a:ln>
                          <a:solidFill>
                            <a:schemeClr val="tx1"/>
                          </a:solidFill>
                          <a:effectLst/>
                          <a:latin typeface="Lucida Sans Typewriter" pitchFamily="49" charset="0"/>
                        </a:rPr>
                        <a:t>11AUG1973,6/1/1993</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969696"/>
                          </a:solidFill>
                          <a:effectLst/>
                          <a:latin typeface="Lucida Sans Typewriter" pitchFamily="49" charset="0"/>
                        </a:rPr>
                        <a:t>120103,Wilson,Dawes,M,87975,Sales </a:t>
                      </a:r>
                      <a:r>
                        <a:rPr kumimoji="0" lang="en-US" sz="1600" b="0" i="0" u="none" strike="noStrike" cap="none" normalizeH="0" baseline="0" dirty="0">
                          <a:ln>
                            <a:noFill/>
                          </a:ln>
                          <a:solidFill>
                            <a:srgbClr val="969696"/>
                          </a:solidFill>
                          <a:effectLst/>
                          <a:latin typeface="Lucida Sans Typewriter" pitchFamily="49" charset="0"/>
                        </a:rPr>
                        <a:t>Manager,AU,</a:t>
                      </a:r>
                      <a:r>
                        <a:rPr kumimoji="0" lang="en-US" sz="1600" b="0" i="0" u="none" strike="noStrike" cap="none" normalizeH="0" baseline="0" dirty="0">
                          <a:ln>
                            <a:noFill/>
                          </a:ln>
                          <a:solidFill>
                            <a:schemeClr val="tx1"/>
                          </a:solidFill>
                          <a:effectLst/>
                          <a:latin typeface="Lucida Sans Typewriter" pitchFamily="49" charset="0"/>
                        </a:rPr>
                        <a:t>7JAN1953,1/10/1978</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a:t>Using Informats to Read Nonstandard Data</a:t>
            </a:r>
          </a:p>
        </p:txBody>
      </p:sp>
      <p:sp>
        <p:nvSpPr>
          <p:cNvPr id="3" name="Content Placeholder 2"/>
          <p:cNvSpPr>
            <a:spLocks noGrp="1"/>
          </p:cNvSpPr>
          <p:nvPr>
            <p:ph idx="1"/>
          </p:nvPr>
        </p:nvSpPr>
        <p:spPr>
          <a:xfrm>
            <a:off x="685800" y="1074738"/>
            <a:ext cx="7848600" cy="5401218"/>
          </a:xfrm>
        </p:spPr>
        <p:txBody>
          <a:bodyPr/>
          <a:lstStyle/>
          <a:p>
            <a:endParaRPr lang="en-US" dirty="0"/>
          </a:p>
          <a:p>
            <a:endParaRPr lang="en-US" dirty="0"/>
          </a:p>
          <a:p>
            <a:endParaRPr lang="en-US" dirty="0"/>
          </a:p>
          <a:p>
            <a:pPr lvl="1"/>
            <a:endParaRPr lang="en-US" dirty="0"/>
          </a:p>
          <a:p>
            <a:pPr lvl="1"/>
            <a:endParaRPr lang="en-US" dirty="0"/>
          </a:p>
          <a:p>
            <a:pPr lvl="1"/>
            <a:r>
              <a:rPr lang="en-US" dirty="0"/>
              <a:t>An informat is needed to read a nonstandard value.</a:t>
            </a:r>
          </a:p>
          <a:p>
            <a:pPr lvl="1"/>
            <a:r>
              <a:rPr lang="en-US" dirty="0"/>
              <a:t>The width is optional when you use list input.</a:t>
            </a:r>
          </a:p>
          <a:p>
            <a:pPr lvl="1"/>
            <a:r>
              <a:rPr lang="en-US" dirty="0"/>
              <a:t>If the width and the colon format modifier are omitted, </a:t>
            </a:r>
            <a:br>
              <a:rPr lang="en-US" dirty="0"/>
            </a:br>
            <a:r>
              <a:rPr lang="en-US" dirty="0"/>
              <a:t>the default width for that informat is used.</a:t>
            </a:r>
          </a:p>
        </p:txBody>
      </p:sp>
      <p:sp>
        <p:nvSpPr>
          <p:cNvPr id="4" name="Slide Number Placeholder 3"/>
          <p:cNvSpPr>
            <a:spLocks noGrp="1"/>
          </p:cNvSpPr>
          <p:nvPr>
            <p:ph type="sldNum" sz="quarter" idx="10"/>
          </p:nvPr>
        </p:nvSpPr>
        <p:spPr/>
        <p:txBody>
          <a:bodyPr/>
          <a:lstStyle/>
          <a:p>
            <a:pPr>
              <a:defRPr/>
            </a:pPr>
            <a:fld id="{A2C1F252-28BE-40B8-A2F8-4C3506237727}" type="slidenum">
              <a:rPr lang="en-US" smtClean="0"/>
              <a:pPr>
                <a:defRPr/>
              </a:pPr>
              <a:t>87</a:t>
            </a:fld>
            <a:endParaRPr lang="en-US" b="0" dirty="0">
              <a:latin typeface="Times New Roman" pitchFamily="18" charset="0"/>
            </a:endParaRPr>
          </a:p>
        </p:txBody>
      </p:sp>
      <p:sp>
        <p:nvSpPr>
          <p:cNvPr id="19" name="Rectangle 18"/>
          <p:cNvSpPr/>
          <p:nvPr>
            <p:custDataLst>
              <p:tags r:id="rId1"/>
            </p:custDataLst>
          </p:nvPr>
        </p:nvSpPr>
        <p:spPr bwMode="auto">
          <a:xfrm>
            <a:off x="5827842" y="1308806"/>
            <a:ext cx="855726"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2"/>
            </p:custDataLst>
          </p:nvPr>
        </p:nvSpPr>
        <p:spPr bwMode="auto">
          <a:xfrm>
            <a:off x="7270903" y="1608506"/>
            <a:ext cx="73152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318" y="1441003"/>
            <a:ext cx="3736539" cy="1469015"/>
          </a:xfrm>
          <a:prstGeom prst="rect">
            <a:avLst/>
          </a:prstGeom>
        </p:spPr>
      </p:pic>
    </p:spTree>
    <p:extLst>
      <p:ext uri="{BB962C8B-B14F-4D97-AF65-F5344CB8AC3E}">
        <p14:creationId xmlns:p14="http://schemas.microsoft.com/office/powerpoint/2010/main" val="7195384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Modified List Input</a:t>
            </a:r>
            <a:endParaRPr lang="en-US" dirty="0"/>
          </a:p>
        </p:txBody>
      </p:sp>
      <p:sp>
        <p:nvSpPr>
          <p:cNvPr id="3" name="Content Placeholder 2"/>
          <p:cNvSpPr>
            <a:spLocks noGrp="1"/>
          </p:cNvSpPr>
          <p:nvPr>
            <p:ph idx="1"/>
          </p:nvPr>
        </p:nvSpPr>
        <p:spPr/>
        <p:txBody>
          <a:bodyPr/>
          <a:lstStyle/>
          <a:p>
            <a:pPr marL="0" lvl="1" indent="0">
              <a:buNone/>
            </a:pPr>
            <a:r>
              <a:rPr lang="en-US" dirty="0"/>
              <a:t>The colon format modifier (:) tells SAS to read </a:t>
            </a:r>
            <a:br>
              <a:rPr lang="en-US" dirty="0"/>
            </a:br>
            <a:r>
              <a:rPr lang="en-US" dirty="0"/>
              <a:t>until it encounters a delimiter.</a:t>
            </a:r>
          </a:p>
          <a:p>
            <a:endParaRPr lang="en-US" dirty="0"/>
          </a:p>
        </p:txBody>
      </p:sp>
      <p:sp>
        <p:nvSpPr>
          <p:cNvPr id="6" name="Text Box 5"/>
          <p:cNvSpPr txBox="1">
            <a:spLocks noChangeArrowheads="1"/>
          </p:cNvSpPr>
          <p:nvPr/>
        </p:nvSpPr>
        <p:spPr bwMode="auto">
          <a:xfrm>
            <a:off x="537818" y="2124205"/>
            <a:ext cx="8046720" cy="1358321"/>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b="1" dirty="0">
                <a:latin typeface="Courier New" pitchFamily="49" charset="0"/>
              </a:rPr>
              <a:t>input Employee_ID First_Name :$12.</a:t>
            </a:r>
          </a:p>
          <a:p>
            <a:pPr>
              <a:lnSpc>
                <a:spcPct val="85000"/>
              </a:lnSpc>
            </a:pPr>
            <a:r>
              <a:rPr lang="en-US" b="1" dirty="0">
                <a:latin typeface="Courier New" pitchFamily="49" charset="0"/>
              </a:rPr>
              <a:t>      Last_Name :$18. Gender :$1.</a:t>
            </a:r>
          </a:p>
          <a:p>
            <a:pPr>
              <a:lnSpc>
                <a:spcPct val="85000"/>
              </a:lnSpc>
            </a:pPr>
            <a:r>
              <a:rPr lang="en-US" b="1" dirty="0">
                <a:latin typeface="Courier New" pitchFamily="49" charset="0"/>
              </a:rPr>
              <a:t>      Salary Job_Title :$25. Country :$2.</a:t>
            </a:r>
          </a:p>
          <a:p>
            <a:pPr>
              <a:lnSpc>
                <a:spcPct val="85000"/>
              </a:lnSpc>
            </a:pPr>
            <a:r>
              <a:rPr lang="en-US" b="1" dirty="0">
                <a:latin typeface="Courier New" pitchFamily="49" charset="0"/>
              </a:rPr>
              <a:t>      Birth_Date :date. Hire_Date :mmddyy.;</a:t>
            </a:r>
          </a:p>
        </p:txBody>
      </p:sp>
      <p:sp>
        <p:nvSpPr>
          <p:cNvPr id="9" name="Rectangle 8"/>
          <p:cNvSpPr/>
          <p:nvPr>
            <p:custDataLst>
              <p:tags r:id="rId1"/>
            </p:custDataLst>
          </p:nvPr>
        </p:nvSpPr>
        <p:spPr bwMode="auto">
          <a:xfrm>
            <a:off x="3693448" y="3112407"/>
            <a:ext cx="1131527"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custDataLst>
              <p:tags r:id="rId2"/>
            </p:custDataLst>
          </p:nvPr>
        </p:nvSpPr>
        <p:spPr bwMode="auto">
          <a:xfrm>
            <a:off x="6805086" y="3096807"/>
            <a:ext cx="146056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TextBox 3"/>
          <p:cNvSpPr txBox="1"/>
          <p:nvPr>
            <p:custDataLst>
              <p:tags r:id="rId3"/>
            </p:custDataLst>
          </p:nvPr>
        </p:nvSpPr>
        <p:spPr>
          <a:xfrm>
            <a:off x="3352800" y="3423303"/>
            <a:ext cx="5176225"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73152" bIns="88900" rtlCol="0">
            <a:spAutoFit/>
          </a:bodyPr>
          <a:lstStyle/>
          <a:p>
            <a:r>
              <a:rPr lang="en-US" sz="2000" b="1" dirty="0">
                <a:solidFill>
                  <a:srgbClr val="000000"/>
                </a:solidFill>
              </a:rPr>
              <a:t>INPUT</a:t>
            </a:r>
            <a:r>
              <a:rPr lang="en-US" sz="2000" dirty="0">
                <a:solidFill>
                  <a:srgbClr val="000000"/>
                </a:solidFill>
              </a:rPr>
              <a:t> </a:t>
            </a:r>
            <a:r>
              <a:rPr lang="en-US" sz="2000" i="1" dirty="0">
                <a:solidFill>
                  <a:srgbClr val="000000"/>
                </a:solidFill>
              </a:rPr>
              <a:t>variable</a:t>
            </a:r>
            <a:r>
              <a:rPr lang="en-US" sz="2000" dirty="0">
                <a:solidFill>
                  <a:srgbClr val="000000"/>
                </a:solidFill>
              </a:rPr>
              <a:t> &lt;</a:t>
            </a:r>
            <a:r>
              <a:rPr lang="en-US" sz="2000" b="1" dirty="0">
                <a:solidFill>
                  <a:srgbClr val="000000"/>
                </a:solidFill>
              </a:rPr>
              <a:t>$</a:t>
            </a:r>
            <a:r>
              <a:rPr lang="en-US" sz="2000" dirty="0">
                <a:solidFill>
                  <a:srgbClr val="000000"/>
                </a:solidFill>
              </a:rPr>
              <a:t>&gt; </a:t>
            </a:r>
            <a:r>
              <a:rPr lang="en-US" sz="2000" i="1" dirty="0">
                <a:solidFill>
                  <a:srgbClr val="000000"/>
                </a:solidFill>
              </a:rPr>
              <a:t>variable</a:t>
            </a:r>
            <a:r>
              <a:rPr lang="en-US" sz="2000" dirty="0">
                <a:solidFill>
                  <a:srgbClr val="000000"/>
                </a:solidFill>
              </a:rPr>
              <a:t> &lt;</a:t>
            </a:r>
            <a:r>
              <a:rPr lang="en-US" sz="2000" b="1" dirty="0">
                <a:solidFill>
                  <a:srgbClr val="000000"/>
                </a:solidFill>
              </a:rPr>
              <a:t>:</a:t>
            </a:r>
            <a:r>
              <a:rPr lang="en-US" sz="2000" i="1" dirty="0">
                <a:solidFill>
                  <a:srgbClr val="000000"/>
                </a:solidFill>
              </a:rPr>
              <a:t>informat</a:t>
            </a:r>
            <a:r>
              <a:rPr lang="en-US" sz="2000" dirty="0">
                <a:solidFill>
                  <a:srgbClr val="000000"/>
                </a:solidFill>
              </a:rPr>
              <a:t>&gt; …</a:t>
            </a:r>
            <a:r>
              <a:rPr lang="en-US" sz="2000" b="1" dirty="0">
                <a:solidFill>
                  <a:srgbClr val="000000"/>
                </a:solidFill>
              </a:rPr>
              <a:t>;</a:t>
            </a:r>
          </a:p>
        </p:txBody>
      </p:sp>
      <p:sp>
        <p:nvSpPr>
          <p:cNvPr id="11" name="Program Name"/>
          <p:cNvSpPr txBox="1"/>
          <p:nvPr/>
        </p:nvSpPr>
        <p:spPr bwMode="auto">
          <a:xfrm>
            <a:off x="7931150" y="6324600"/>
            <a:ext cx="10038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p108d06</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3002" y="3678540"/>
            <a:ext cx="3395192" cy="981375"/>
          </a:xfrm>
          <a:prstGeom prst="rect">
            <a:avLst/>
          </a:prstGeom>
        </p:spPr>
      </p:pic>
    </p:spTree>
    <p:extLst>
      <p:ext uri="{BB962C8B-B14F-4D97-AF65-F5344CB8AC3E}">
        <p14:creationId xmlns:p14="http://schemas.microsoft.com/office/powerpoint/2010/main" val="33135231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2"/>
          <p:cNvSpPr>
            <a:spLocks noGrp="1" noChangeArrowheads="1"/>
          </p:cNvSpPr>
          <p:nvPr>
            <p:ph type="title"/>
          </p:nvPr>
        </p:nvSpPr>
        <p:spPr/>
        <p:txBody>
          <a:bodyPr/>
          <a:lstStyle/>
          <a:p>
            <a:pPr eaLnBrk="1" hangingPunct="1"/>
            <a:r>
              <a:rPr lang="en-US" dirty="0"/>
              <a:t>Viewing the Log</a:t>
            </a:r>
          </a:p>
        </p:txBody>
      </p:sp>
      <p:sp>
        <p:nvSpPr>
          <p:cNvPr id="9" name="Slide Number Placeholder 3"/>
          <p:cNvSpPr>
            <a:spLocks noGrp="1"/>
          </p:cNvSpPr>
          <p:nvPr>
            <p:ph type="sldNum" sz="quarter" idx="10"/>
          </p:nvPr>
        </p:nvSpPr>
        <p:spPr/>
        <p:txBody>
          <a:bodyPr/>
          <a:lstStyle/>
          <a:p>
            <a:pPr>
              <a:defRPr/>
            </a:pPr>
            <a:fld id="{BCF4BC0E-8343-41C8-B4E6-48D260698A96}" type="slidenum">
              <a:rPr lang="en-US"/>
              <a:pPr>
                <a:defRPr/>
              </a:pPr>
              <a:t>89</a:t>
            </a:fld>
            <a:endParaRPr lang="en-US" b="0" dirty="0">
              <a:latin typeface="Times New Roman" pitchFamily="18" charset="0"/>
            </a:endParaRPr>
          </a:p>
        </p:txBody>
      </p:sp>
      <p:sp>
        <p:nvSpPr>
          <p:cNvPr id="10" name="Rectangle 9"/>
          <p:cNvSpPr/>
          <p:nvPr/>
        </p:nvSpPr>
        <p:spPr>
          <a:xfrm>
            <a:off x="360045" y="1153487"/>
            <a:ext cx="8412480" cy="3380413"/>
          </a:xfrm>
          <a:prstGeom prst="rect">
            <a:avLst/>
          </a:prstGeom>
          <a:solidFill>
            <a:srgbClr val="FFFFFF"/>
          </a:solidFill>
          <a:ln w="38100" cmpd="sng">
            <a:solidFill>
              <a:schemeClr val="tx2"/>
            </a:solidFill>
          </a:ln>
        </p:spPr>
        <p:txBody>
          <a:bodyPr wrap="none" lIns="88900" tIns="88900" rIns="0" bIns="88900">
            <a:spAutoFit/>
          </a:bodyPr>
          <a:lstStyle/>
          <a:p>
            <a:r>
              <a:rPr lang="en-US" sz="1600" b="1" dirty="0">
                <a:solidFill>
                  <a:srgbClr val="000000"/>
                </a:solidFill>
                <a:latin typeface="SAS Monospace"/>
              </a:rPr>
              <a:t>37   data work.sales;</a:t>
            </a:r>
          </a:p>
          <a:p>
            <a:r>
              <a:rPr lang="en-US" sz="1600" b="1" dirty="0">
                <a:solidFill>
                  <a:srgbClr val="000000"/>
                </a:solidFill>
                <a:latin typeface="SAS Monospace"/>
              </a:rPr>
              <a:t>38      infile "&amp;path\sales.csv" dlm=',';</a:t>
            </a:r>
          </a:p>
          <a:p>
            <a:r>
              <a:rPr lang="en-US" sz="1600" b="1" dirty="0">
                <a:solidFill>
                  <a:srgbClr val="000000"/>
                </a:solidFill>
                <a:latin typeface="SAS Monospace"/>
              </a:rPr>
              <a:t>39      input Employee_ID First_Name :$12. Last_Name :$18.</a:t>
            </a:r>
          </a:p>
          <a:p>
            <a:r>
              <a:rPr lang="en-US" sz="1600" b="1" dirty="0">
                <a:solidFill>
                  <a:srgbClr val="000000"/>
                </a:solidFill>
                <a:latin typeface="SAS Monospace"/>
              </a:rPr>
              <a:t>40            Gender :$1. Salary Job_Title :$25. Country :$2.</a:t>
            </a:r>
          </a:p>
          <a:p>
            <a:r>
              <a:rPr lang="en-US" sz="1600" b="1" dirty="0">
                <a:solidFill>
                  <a:srgbClr val="000000"/>
                </a:solidFill>
                <a:latin typeface="SAS Monospace"/>
              </a:rPr>
              <a:t>41            Birth_Date :date. Hire_Date :mmddyy.;</a:t>
            </a:r>
          </a:p>
          <a:p>
            <a:r>
              <a:rPr lang="en-US" sz="1600" b="1" dirty="0">
                <a:solidFill>
                  <a:srgbClr val="000000"/>
                </a:solidFill>
                <a:latin typeface="SAS Monospace"/>
              </a:rPr>
              <a:t>42   run;</a:t>
            </a:r>
          </a:p>
          <a:p>
            <a:endParaRPr lang="en-US" sz="1600" b="1" dirty="0">
              <a:solidFill>
                <a:srgbClr val="000000"/>
              </a:solidFill>
              <a:latin typeface="SAS Monospace"/>
            </a:endParaRPr>
          </a:p>
          <a:p>
            <a:r>
              <a:rPr lang="en-US" sz="1600" b="1" dirty="0">
                <a:solidFill>
                  <a:srgbClr val="0000FF"/>
                </a:solidFill>
                <a:latin typeface="SAS Monospace"/>
              </a:rPr>
              <a:t>NOTE: The infile "s:\workshop\sales.csv" is:</a:t>
            </a:r>
          </a:p>
          <a:p>
            <a:r>
              <a:rPr lang="en-US" sz="1600" b="1" dirty="0">
                <a:solidFill>
                  <a:srgbClr val="0000FF"/>
                </a:solidFill>
                <a:latin typeface="SAS Monospace"/>
              </a:rPr>
              <a:t>      Filename=s:\workshop\sales.csv,</a:t>
            </a:r>
          </a:p>
          <a:p>
            <a:r>
              <a:rPr lang="en-US" sz="1600" b="1" dirty="0">
                <a:solidFill>
                  <a:srgbClr val="0000FF"/>
                </a:solidFill>
                <a:latin typeface="SAS Monospace"/>
              </a:rPr>
              <a:t>      RECFM=V,LRECL=256,File Size (bytes)=11340,</a:t>
            </a:r>
          </a:p>
          <a:p>
            <a:endParaRPr lang="en-US" sz="1600" b="1" dirty="0">
              <a:solidFill>
                <a:srgbClr val="0000FF"/>
              </a:solidFill>
              <a:latin typeface="SAS Monospace"/>
            </a:endParaRPr>
          </a:p>
          <a:p>
            <a:r>
              <a:rPr lang="en-US" sz="1600" b="1" dirty="0">
                <a:solidFill>
                  <a:srgbClr val="0000FF"/>
                </a:solidFill>
                <a:latin typeface="SAS Monospace"/>
              </a:rPr>
              <a:t>NOTE: 165 records were read from the infile "s:\workshop\sales.csv".</a:t>
            </a:r>
          </a:p>
          <a:p>
            <a:r>
              <a:rPr lang="en-US" sz="1600" b="1" dirty="0">
                <a:solidFill>
                  <a:srgbClr val="0000FF"/>
                </a:solidFill>
                <a:latin typeface="SAS Monospace"/>
              </a:rPr>
              <a:t>NOTE: The data set WORK.SALES has 165 observations and 9 variables.</a:t>
            </a:r>
          </a:p>
        </p:txBody>
      </p:sp>
      <p:sp>
        <p:nvSpPr>
          <p:cNvPr id="2" name="Rectangle 1"/>
          <p:cNvSpPr/>
          <p:nvPr>
            <p:custDataLst>
              <p:tags r:id="rId1"/>
            </p:custDataLst>
          </p:nvPr>
        </p:nvSpPr>
        <p:spPr bwMode="auto">
          <a:xfrm>
            <a:off x="2138045" y="2217747"/>
            <a:ext cx="43434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Program Name"/>
          <p:cNvSpPr txBox="1"/>
          <p:nvPr/>
        </p:nvSpPr>
        <p:spPr bwMode="auto">
          <a:xfrm>
            <a:off x="7931150" y="6324600"/>
            <a:ext cx="10038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p108d06</a:t>
            </a:r>
          </a:p>
        </p:txBody>
      </p:sp>
    </p:spTree>
    <p:extLst>
      <p:ext uri="{BB962C8B-B14F-4D97-AF65-F5344CB8AC3E}">
        <p14:creationId xmlns:p14="http://schemas.microsoft.com/office/powerpoint/2010/main" val="68210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Standard and Nonstandard Data</a:t>
            </a:r>
          </a:p>
        </p:txBody>
      </p:sp>
      <p:sp>
        <p:nvSpPr>
          <p:cNvPr id="27651" name="Rectangle 3"/>
          <p:cNvSpPr>
            <a:spLocks noGrp="1" noChangeArrowheads="1"/>
          </p:cNvSpPr>
          <p:nvPr>
            <p:ph idx="1"/>
          </p:nvPr>
        </p:nvSpPr>
        <p:spPr/>
        <p:txBody>
          <a:bodyPr/>
          <a:lstStyle/>
          <a:p>
            <a:pPr marL="0" lvl="1" indent="0" eaLnBrk="1" hangingPunct="1">
              <a:lnSpc>
                <a:spcPct val="90000"/>
              </a:lnSpc>
              <a:buNone/>
              <a:defRPr/>
            </a:pPr>
            <a:r>
              <a:rPr lang="en-US" dirty="0"/>
              <a:t>Standard data is data that SAS can read without any additional instruction.</a:t>
            </a:r>
          </a:p>
          <a:p>
            <a:pPr lvl="1" eaLnBrk="1" hangingPunct="1">
              <a:lnSpc>
                <a:spcPct val="90000"/>
              </a:lnSpc>
              <a:defRPr/>
            </a:pPr>
            <a:r>
              <a:rPr lang="en-US" dirty="0"/>
              <a:t>Character data is always standard.</a:t>
            </a:r>
          </a:p>
          <a:p>
            <a:pPr lvl="1" eaLnBrk="1" hangingPunct="1">
              <a:lnSpc>
                <a:spcPct val="90000"/>
              </a:lnSpc>
              <a:defRPr/>
            </a:pPr>
            <a:r>
              <a:rPr lang="en-US" dirty="0"/>
              <a:t>Some numeric values are standard and some are not.</a:t>
            </a:r>
          </a:p>
        </p:txBody>
      </p:sp>
      <p:sp>
        <p:nvSpPr>
          <p:cNvPr id="5" name="Slide Number Placeholder 3"/>
          <p:cNvSpPr>
            <a:spLocks noGrp="1"/>
          </p:cNvSpPr>
          <p:nvPr>
            <p:ph type="sldNum" sz="quarter" idx="10"/>
          </p:nvPr>
        </p:nvSpPr>
        <p:spPr>
          <a:xfrm>
            <a:off x="4682" y="6328194"/>
            <a:ext cx="98425" cy="87312"/>
          </a:xfrm>
        </p:spPr>
        <p:txBody>
          <a:bodyPr/>
          <a:lstStyle/>
          <a:p>
            <a:pPr>
              <a:defRPr/>
            </a:pPr>
            <a:fld id="{BA5F626E-3E39-4AE5-A65C-DD5D7F545736}" type="slidenum">
              <a:rPr lang="en-US"/>
              <a:pPr>
                <a:defRPr/>
              </a:pPr>
              <a:t>9</a:t>
            </a:fld>
            <a:endParaRPr lang="en-US" b="0" dirty="0">
              <a:latin typeface="Times New Roman" pitchFamily="18" charset="0"/>
            </a:endParaRPr>
          </a:p>
        </p:txBody>
      </p:sp>
      <p:pic>
        <p:nvPicPr>
          <p:cNvPr id="10" name="Picture 2" descr="H:\Library_ec\graphics\soft_blue_oval cop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592" y="3226351"/>
            <a:ext cx="3694899" cy="316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8"/>
          <p:cNvSpPr txBox="1">
            <a:spLocks noChangeArrowheads="1"/>
          </p:cNvSpPr>
          <p:nvPr/>
        </p:nvSpPr>
        <p:spPr bwMode="auto">
          <a:xfrm>
            <a:off x="5277853" y="2654607"/>
            <a:ext cx="2418376" cy="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square" lIns="88900" tIns="88900" rIns="88900" bIns="88900">
            <a:spAutoFit/>
          </a:bodyPr>
          <a:lstStyle>
            <a:lvl1pPr defTabSz="652463">
              <a:defRPr sz="2400">
                <a:solidFill>
                  <a:schemeClr val="tx1"/>
                </a:solidFill>
                <a:latin typeface="Arial" pitchFamily="34" charset="0"/>
              </a:defRPr>
            </a:lvl1pPr>
            <a:lvl2pPr marL="742950" indent="-285750" defTabSz="652463">
              <a:defRPr sz="2400">
                <a:solidFill>
                  <a:schemeClr val="tx1"/>
                </a:solidFill>
                <a:latin typeface="Arial" pitchFamily="34" charset="0"/>
              </a:defRPr>
            </a:lvl2pPr>
            <a:lvl3pPr marL="1143000" indent="-228600" defTabSz="652463">
              <a:defRPr sz="2400">
                <a:solidFill>
                  <a:schemeClr val="tx1"/>
                </a:solidFill>
                <a:latin typeface="Arial" pitchFamily="34" charset="0"/>
              </a:defRPr>
            </a:lvl3pPr>
            <a:lvl4pPr marL="1600200" indent="-228600" defTabSz="652463">
              <a:defRPr sz="2400">
                <a:solidFill>
                  <a:schemeClr val="tx1"/>
                </a:solidFill>
                <a:latin typeface="Arial" pitchFamily="34" charset="0"/>
              </a:defRPr>
            </a:lvl4pPr>
            <a:lvl5pPr marL="2057400" indent="-228600" defTabSz="652463">
              <a:defRPr sz="2400">
                <a:solidFill>
                  <a:schemeClr val="tx1"/>
                </a:solidFill>
                <a:latin typeface="Arial" pitchFamily="34" charset="0"/>
              </a:defRPr>
            </a:lvl5pPr>
            <a:lvl6pPr marL="2514600" indent="-228600" defTabSz="652463" eaLnBrk="0" fontAlgn="base" hangingPunct="0">
              <a:spcBef>
                <a:spcPct val="0"/>
              </a:spcBef>
              <a:spcAft>
                <a:spcPct val="0"/>
              </a:spcAft>
              <a:defRPr sz="2400">
                <a:solidFill>
                  <a:schemeClr val="tx1"/>
                </a:solidFill>
                <a:latin typeface="Arial" pitchFamily="34" charset="0"/>
              </a:defRPr>
            </a:lvl6pPr>
            <a:lvl7pPr marL="2971800" indent="-228600" defTabSz="652463" eaLnBrk="0" fontAlgn="base" hangingPunct="0">
              <a:spcBef>
                <a:spcPct val="0"/>
              </a:spcBef>
              <a:spcAft>
                <a:spcPct val="0"/>
              </a:spcAft>
              <a:defRPr sz="2400">
                <a:solidFill>
                  <a:schemeClr val="tx1"/>
                </a:solidFill>
                <a:latin typeface="Arial" pitchFamily="34" charset="0"/>
              </a:defRPr>
            </a:lvl7pPr>
            <a:lvl8pPr marL="3429000" indent="-228600" defTabSz="652463" eaLnBrk="0" fontAlgn="base" hangingPunct="0">
              <a:spcBef>
                <a:spcPct val="0"/>
              </a:spcBef>
              <a:spcAft>
                <a:spcPct val="0"/>
              </a:spcAft>
              <a:defRPr sz="2400">
                <a:solidFill>
                  <a:schemeClr val="tx1"/>
                </a:solidFill>
                <a:latin typeface="Arial" pitchFamily="34" charset="0"/>
              </a:defRPr>
            </a:lvl8pPr>
            <a:lvl9pPr marL="3886200" indent="-228600" defTabSz="652463" eaLnBrk="0" fontAlgn="base" hangingPunct="0">
              <a:spcBef>
                <a:spcPct val="0"/>
              </a:spcBef>
              <a:spcAft>
                <a:spcPct val="0"/>
              </a:spcAft>
              <a:defRPr sz="2400">
                <a:solidFill>
                  <a:schemeClr val="tx1"/>
                </a:solidFill>
                <a:latin typeface="Arial" pitchFamily="34" charset="0"/>
              </a:defRPr>
            </a:lvl9pPr>
          </a:lstStyle>
          <a:p>
            <a:pPr algn="ctr"/>
            <a:r>
              <a:rPr lang="en-US" b="1" dirty="0"/>
              <a:t>Nonstandard </a:t>
            </a:r>
            <a:br>
              <a:rPr lang="en-US" b="1" dirty="0"/>
            </a:br>
            <a:r>
              <a:rPr lang="en-US" b="1" dirty="0"/>
              <a:t>Numeric Data</a:t>
            </a:r>
          </a:p>
        </p:txBody>
      </p:sp>
      <p:sp>
        <p:nvSpPr>
          <p:cNvPr id="13" name="TextBox 12"/>
          <p:cNvSpPr txBox="1"/>
          <p:nvPr/>
        </p:nvSpPr>
        <p:spPr>
          <a:xfrm>
            <a:off x="5264201" y="4595644"/>
            <a:ext cx="1237771" cy="461665"/>
          </a:xfrm>
          <a:prstGeom prst="rect">
            <a:avLst/>
          </a:prstGeom>
          <a:solidFill>
            <a:schemeClr val="bg1"/>
          </a:solidFill>
          <a:ln>
            <a:solidFill>
              <a:schemeClr val="tx1"/>
            </a:solidFill>
          </a:ln>
        </p:spPr>
        <p:txBody>
          <a:bodyPr wrap="square" rtlCol="0">
            <a:spAutoFit/>
          </a:bodyPr>
          <a:lstStyle/>
          <a:p>
            <a:pPr algn="ctr"/>
            <a:r>
              <a:rPr lang="en-US" b="1" dirty="0"/>
              <a:t>5,823</a:t>
            </a:r>
          </a:p>
        </p:txBody>
      </p:sp>
      <p:sp>
        <p:nvSpPr>
          <p:cNvPr id="14" name="TextBox 13"/>
          <p:cNvSpPr txBox="1"/>
          <p:nvPr/>
        </p:nvSpPr>
        <p:spPr>
          <a:xfrm>
            <a:off x="5548304" y="5149682"/>
            <a:ext cx="2229631" cy="461665"/>
          </a:xfrm>
          <a:prstGeom prst="rect">
            <a:avLst/>
          </a:prstGeom>
          <a:solidFill>
            <a:schemeClr val="bg1"/>
          </a:solidFill>
          <a:ln>
            <a:solidFill>
              <a:schemeClr val="tx1"/>
            </a:solidFill>
          </a:ln>
        </p:spPr>
        <p:txBody>
          <a:bodyPr wrap="square" rtlCol="0">
            <a:spAutoFit/>
          </a:bodyPr>
          <a:lstStyle/>
          <a:p>
            <a:pPr algn="ctr"/>
            <a:r>
              <a:rPr lang="en-US" b="1" dirty="0"/>
              <a:t>12May2009</a:t>
            </a:r>
          </a:p>
        </p:txBody>
      </p:sp>
      <p:sp>
        <p:nvSpPr>
          <p:cNvPr id="15" name="TextBox 14"/>
          <p:cNvSpPr txBox="1"/>
          <p:nvPr/>
        </p:nvSpPr>
        <p:spPr>
          <a:xfrm>
            <a:off x="5390258" y="4010217"/>
            <a:ext cx="1111714" cy="461665"/>
          </a:xfrm>
          <a:prstGeom prst="rect">
            <a:avLst/>
          </a:prstGeom>
          <a:solidFill>
            <a:schemeClr val="bg1"/>
          </a:solidFill>
          <a:ln>
            <a:solidFill>
              <a:schemeClr val="tx1"/>
            </a:solidFill>
          </a:ln>
        </p:spPr>
        <p:txBody>
          <a:bodyPr wrap="square" rtlCol="0">
            <a:spAutoFit/>
          </a:bodyPr>
          <a:lstStyle/>
          <a:p>
            <a:pPr algn="ctr"/>
            <a:r>
              <a:rPr lang="en-US" b="1" dirty="0"/>
              <a:t>(23)</a:t>
            </a:r>
          </a:p>
        </p:txBody>
      </p:sp>
      <p:sp>
        <p:nvSpPr>
          <p:cNvPr id="17" name="TextBox 16"/>
          <p:cNvSpPr txBox="1"/>
          <p:nvPr/>
        </p:nvSpPr>
        <p:spPr>
          <a:xfrm>
            <a:off x="6663120" y="4620439"/>
            <a:ext cx="1465545" cy="400110"/>
          </a:xfrm>
          <a:prstGeom prst="rect">
            <a:avLst/>
          </a:prstGeom>
          <a:solidFill>
            <a:schemeClr val="bg1"/>
          </a:solidFill>
          <a:ln>
            <a:solidFill>
              <a:schemeClr val="tx1"/>
            </a:solidFill>
          </a:ln>
        </p:spPr>
        <p:txBody>
          <a:bodyPr wrap="square" rtlCol="0">
            <a:spAutoFit/>
          </a:bodyPr>
          <a:lstStyle/>
          <a:p>
            <a:pPr algn="ctr"/>
            <a:r>
              <a:rPr lang="en-US" sz="2000" b="1" dirty="0"/>
              <a:t>01/12/2010</a:t>
            </a:r>
          </a:p>
        </p:txBody>
      </p:sp>
      <p:sp>
        <p:nvSpPr>
          <p:cNvPr id="19" name="TextBox 18"/>
          <p:cNvSpPr txBox="1"/>
          <p:nvPr/>
        </p:nvSpPr>
        <p:spPr>
          <a:xfrm>
            <a:off x="6663120" y="4018528"/>
            <a:ext cx="1254005" cy="461665"/>
          </a:xfrm>
          <a:prstGeom prst="rect">
            <a:avLst/>
          </a:prstGeom>
          <a:solidFill>
            <a:schemeClr val="bg1"/>
          </a:solidFill>
          <a:ln>
            <a:solidFill>
              <a:schemeClr val="tx1"/>
            </a:solidFill>
          </a:ln>
        </p:spPr>
        <p:txBody>
          <a:bodyPr wrap="square" rtlCol="0">
            <a:spAutoFit/>
          </a:bodyPr>
          <a:lstStyle/>
          <a:p>
            <a:pPr algn="ctr"/>
            <a:r>
              <a:rPr lang="en-US" b="1" dirty="0"/>
              <a:t>$67.23</a:t>
            </a:r>
          </a:p>
        </p:txBody>
      </p:sp>
      <p:pic>
        <p:nvPicPr>
          <p:cNvPr id="20" name="Picture 2" descr="H:\Library_ec\graphics\soft_blue_oval cop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470" y="3201962"/>
            <a:ext cx="3694899" cy="316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1453606" y="4109590"/>
            <a:ext cx="1054554" cy="461665"/>
          </a:xfrm>
          <a:prstGeom prst="rect">
            <a:avLst/>
          </a:prstGeom>
          <a:solidFill>
            <a:schemeClr val="bg1"/>
          </a:solidFill>
          <a:ln>
            <a:solidFill>
              <a:schemeClr val="tx1"/>
            </a:solidFill>
          </a:ln>
        </p:spPr>
        <p:txBody>
          <a:bodyPr wrap="square" rtlCol="0">
            <a:spAutoFit/>
          </a:bodyPr>
          <a:lstStyle/>
          <a:p>
            <a:pPr algn="ctr"/>
            <a:r>
              <a:rPr lang="en-US" b="1" dirty="0"/>
              <a:t>67.23</a:t>
            </a:r>
          </a:p>
        </p:txBody>
      </p:sp>
      <p:sp>
        <p:nvSpPr>
          <p:cNvPr id="22" name="TextBox 21"/>
          <p:cNvSpPr txBox="1"/>
          <p:nvPr/>
        </p:nvSpPr>
        <p:spPr>
          <a:xfrm>
            <a:off x="1337162" y="4681560"/>
            <a:ext cx="1246440" cy="461665"/>
          </a:xfrm>
          <a:prstGeom prst="rect">
            <a:avLst/>
          </a:prstGeom>
          <a:solidFill>
            <a:schemeClr val="bg1"/>
          </a:solidFill>
          <a:ln>
            <a:solidFill>
              <a:schemeClr val="tx1"/>
            </a:solidFill>
          </a:ln>
        </p:spPr>
        <p:txBody>
          <a:bodyPr wrap="square" rtlCol="0">
            <a:spAutoFit/>
          </a:bodyPr>
          <a:lstStyle/>
          <a:p>
            <a:pPr algn="ctr"/>
            <a:r>
              <a:rPr lang="en-US" b="1" dirty="0"/>
              <a:t>5.67E5</a:t>
            </a:r>
          </a:p>
        </p:txBody>
      </p:sp>
      <p:sp>
        <p:nvSpPr>
          <p:cNvPr id="23" name="TextBox 22"/>
          <p:cNvSpPr txBox="1"/>
          <p:nvPr/>
        </p:nvSpPr>
        <p:spPr>
          <a:xfrm>
            <a:off x="2263403" y="3550971"/>
            <a:ext cx="640398" cy="461665"/>
          </a:xfrm>
          <a:prstGeom prst="rect">
            <a:avLst/>
          </a:prstGeom>
          <a:solidFill>
            <a:schemeClr val="bg1"/>
          </a:solidFill>
          <a:ln>
            <a:solidFill>
              <a:schemeClr val="tx1"/>
            </a:solidFill>
          </a:ln>
        </p:spPr>
        <p:txBody>
          <a:bodyPr wrap="square" rtlCol="0">
            <a:spAutoFit/>
          </a:bodyPr>
          <a:lstStyle/>
          <a:p>
            <a:pPr algn="ctr"/>
            <a:r>
              <a:rPr lang="en-US" b="1" dirty="0"/>
              <a:t>58</a:t>
            </a:r>
          </a:p>
        </p:txBody>
      </p:sp>
      <p:sp>
        <p:nvSpPr>
          <p:cNvPr id="24" name="TextBox 23"/>
          <p:cNvSpPr txBox="1"/>
          <p:nvPr/>
        </p:nvSpPr>
        <p:spPr>
          <a:xfrm>
            <a:off x="2698731" y="4671206"/>
            <a:ext cx="1077240" cy="461665"/>
          </a:xfrm>
          <a:prstGeom prst="rect">
            <a:avLst/>
          </a:prstGeom>
          <a:solidFill>
            <a:schemeClr val="bg1"/>
          </a:solidFill>
          <a:ln>
            <a:solidFill>
              <a:schemeClr val="tx1"/>
            </a:solidFill>
          </a:ln>
        </p:spPr>
        <p:txBody>
          <a:bodyPr wrap="square" rtlCol="0">
            <a:spAutoFit/>
          </a:bodyPr>
          <a:lstStyle/>
          <a:p>
            <a:pPr algn="ctr"/>
            <a:r>
              <a:rPr lang="en-US" b="1" dirty="0"/>
              <a:t>00.99</a:t>
            </a:r>
          </a:p>
        </p:txBody>
      </p:sp>
      <p:sp>
        <p:nvSpPr>
          <p:cNvPr id="25" name="TextBox 24"/>
          <p:cNvSpPr txBox="1"/>
          <p:nvPr/>
        </p:nvSpPr>
        <p:spPr>
          <a:xfrm>
            <a:off x="2799220" y="4109589"/>
            <a:ext cx="771653" cy="461665"/>
          </a:xfrm>
          <a:prstGeom prst="rect">
            <a:avLst/>
          </a:prstGeom>
          <a:solidFill>
            <a:schemeClr val="bg1"/>
          </a:solidFill>
          <a:ln>
            <a:solidFill>
              <a:schemeClr val="tx1"/>
            </a:solidFill>
          </a:ln>
        </p:spPr>
        <p:txBody>
          <a:bodyPr wrap="square" rtlCol="0">
            <a:spAutoFit/>
          </a:bodyPr>
          <a:lstStyle/>
          <a:p>
            <a:pPr algn="ctr"/>
            <a:r>
              <a:rPr lang="en-US" b="1" dirty="0"/>
              <a:t>-23</a:t>
            </a:r>
          </a:p>
        </p:txBody>
      </p:sp>
      <p:sp>
        <p:nvSpPr>
          <p:cNvPr id="26" name="TextBox 25"/>
          <p:cNvSpPr txBox="1"/>
          <p:nvPr/>
        </p:nvSpPr>
        <p:spPr>
          <a:xfrm>
            <a:off x="2091678" y="5299570"/>
            <a:ext cx="1246440" cy="461665"/>
          </a:xfrm>
          <a:prstGeom prst="rect">
            <a:avLst/>
          </a:prstGeom>
          <a:solidFill>
            <a:schemeClr val="bg1"/>
          </a:solidFill>
          <a:ln>
            <a:solidFill>
              <a:schemeClr val="tx1"/>
            </a:solidFill>
          </a:ln>
        </p:spPr>
        <p:txBody>
          <a:bodyPr wrap="square" rtlCol="0">
            <a:spAutoFit/>
          </a:bodyPr>
          <a:lstStyle/>
          <a:p>
            <a:pPr algn="ctr"/>
            <a:r>
              <a:rPr lang="en-US" b="1" dirty="0"/>
              <a:t>1.2E-2</a:t>
            </a:r>
          </a:p>
        </p:txBody>
      </p:sp>
      <p:sp>
        <p:nvSpPr>
          <p:cNvPr id="4" name="TextBox 3"/>
          <p:cNvSpPr txBox="1"/>
          <p:nvPr/>
        </p:nvSpPr>
        <p:spPr>
          <a:xfrm>
            <a:off x="1570432" y="2654607"/>
            <a:ext cx="2217107" cy="830997"/>
          </a:xfrm>
          <a:prstGeom prst="rect">
            <a:avLst/>
          </a:prstGeom>
          <a:noFill/>
        </p:spPr>
        <p:txBody>
          <a:bodyPr wrap="square" rtlCol="0">
            <a:spAutoFit/>
          </a:bodyPr>
          <a:lstStyle/>
          <a:p>
            <a:pPr algn="ctr"/>
            <a:r>
              <a:rPr lang="en-US" b="1" dirty="0"/>
              <a:t>Standard</a:t>
            </a:r>
          </a:p>
          <a:p>
            <a:pPr algn="ctr"/>
            <a:r>
              <a:rPr lang="en-US" b="1" dirty="0"/>
              <a:t>Numeric Data</a:t>
            </a:r>
          </a:p>
        </p:txBody>
      </p:sp>
    </p:spTree>
    <p:extLst>
      <p:ext uri="{BB962C8B-B14F-4D97-AF65-F5344CB8AC3E}">
        <p14:creationId xmlns:p14="http://schemas.microsoft.com/office/powerpoint/2010/main" val="39793451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p:nvPr>
        </p:nvSpPr>
        <p:spPr/>
        <p:txBody>
          <a:bodyPr/>
          <a:lstStyle/>
          <a:p>
            <a:pPr eaLnBrk="1" hangingPunct="1"/>
            <a:r>
              <a:rPr lang="en-US" dirty="0"/>
              <a:t>Viewing the Output</a:t>
            </a:r>
          </a:p>
        </p:txBody>
      </p:sp>
      <p:sp>
        <p:nvSpPr>
          <p:cNvPr id="91139" name="Rectangle 5"/>
          <p:cNvSpPr>
            <a:spLocks noGrp="1" noChangeArrowheads="1"/>
          </p:cNvSpPr>
          <p:nvPr>
            <p:ph type="body" sz="half" idx="1"/>
          </p:nvPr>
        </p:nvSpPr>
        <p:spPr>
          <a:xfrm>
            <a:off x="95250" y="2338388"/>
            <a:ext cx="6000750" cy="430570"/>
          </a:xfrm>
        </p:spPr>
        <p:txBody>
          <a:bodyPr/>
          <a:lstStyle/>
          <a:p>
            <a:pPr marL="0" indent="0" eaLnBrk="1" hangingPunct="1"/>
            <a:r>
              <a:rPr lang="en-US" dirty="0"/>
              <a:t>Partial PROC PRINT Output</a:t>
            </a:r>
          </a:p>
        </p:txBody>
      </p:sp>
      <p:sp>
        <p:nvSpPr>
          <p:cNvPr id="15" name="Slide Number Placeholder 5"/>
          <p:cNvSpPr>
            <a:spLocks noGrp="1"/>
          </p:cNvSpPr>
          <p:nvPr>
            <p:ph type="sldNum" sz="quarter" idx="10"/>
          </p:nvPr>
        </p:nvSpPr>
        <p:spPr/>
        <p:txBody>
          <a:bodyPr/>
          <a:lstStyle/>
          <a:p>
            <a:pPr>
              <a:defRPr/>
            </a:pPr>
            <a:fld id="{34629DC2-717D-47ED-B33C-2173556D5358}" type="slidenum">
              <a:rPr lang="en-US"/>
              <a:pPr>
                <a:defRPr/>
              </a:pPr>
              <a:t>90</a:t>
            </a:fld>
            <a:endParaRPr lang="en-US" b="0" dirty="0">
              <a:latin typeface="Times New Roman" pitchFamily="18" charset="0"/>
            </a:endParaRPr>
          </a:p>
        </p:txBody>
      </p:sp>
      <p:sp>
        <p:nvSpPr>
          <p:cNvPr id="91141" name="Rectangle 3"/>
          <p:cNvSpPr>
            <a:spLocks noChangeArrowheads="1"/>
          </p:cNvSpPr>
          <p:nvPr/>
        </p:nvSpPr>
        <p:spPr bwMode="auto">
          <a:xfrm>
            <a:off x="684213" y="1141413"/>
            <a:ext cx="5510212" cy="730456"/>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proc print data=work.sales;   </a:t>
            </a:r>
          </a:p>
          <a:p>
            <a:pPr>
              <a:lnSpc>
                <a:spcPct val="85000"/>
              </a:lnSpc>
            </a:pPr>
            <a:r>
              <a:rPr lang="en-US" b="1" dirty="0">
                <a:latin typeface="Courier New" pitchFamily="49" charset="0"/>
              </a:rPr>
              <a:t>run;</a:t>
            </a:r>
          </a:p>
        </p:txBody>
      </p:sp>
      <p:sp>
        <p:nvSpPr>
          <p:cNvPr id="9" name="Program Name"/>
          <p:cNvSpPr txBox="1"/>
          <p:nvPr/>
        </p:nvSpPr>
        <p:spPr bwMode="auto">
          <a:xfrm>
            <a:off x="7931150" y="6324600"/>
            <a:ext cx="10038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p108d06</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4" y="2761046"/>
            <a:ext cx="8911616" cy="1773789"/>
          </a:xfrm>
          <a:prstGeom prst="rect">
            <a:avLst/>
          </a:prstGeom>
        </p:spPr>
      </p:pic>
    </p:spTree>
    <p:extLst>
      <p:ext uri="{BB962C8B-B14F-4D97-AF65-F5344CB8AC3E}">
        <p14:creationId xmlns:p14="http://schemas.microsoft.com/office/powerpoint/2010/main" val="8355975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dirty="0"/>
              <a:t>Additional SAS Statements</a:t>
            </a:r>
          </a:p>
        </p:txBody>
      </p:sp>
      <p:sp>
        <p:nvSpPr>
          <p:cNvPr id="92163" name="Rectangle 3"/>
          <p:cNvSpPr>
            <a:spLocks noGrp="1" noChangeArrowheads="1"/>
          </p:cNvSpPr>
          <p:nvPr>
            <p:ph idx="1"/>
          </p:nvPr>
        </p:nvSpPr>
        <p:spPr>
          <a:xfrm>
            <a:off x="685800" y="1074738"/>
            <a:ext cx="7848600" cy="5173662"/>
          </a:xfrm>
        </p:spPr>
        <p:txBody>
          <a:bodyPr/>
          <a:lstStyle/>
          <a:p>
            <a:pPr marL="0" indent="0" eaLnBrk="1" hangingPunct="1"/>
            <a:r>
              <a:rPr lang="en-US" dirty="0"/>
              <a:t>Additional SAS statements can be added to perform further processing in the DATA step.</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r>
              <a:rPr lang="en-US" dirty="0"/>
              <a:t>A subsetting IF statement is used to subset observations when SAS reads from a raw data file.</a:t>
            </a:r>
          </a:p>
        </p:txBody>
      </p:sp>
      <p:sp>
        <p:nvSpPr>
          <p:cNvPr id="16" name="Slide Number Placeholder 3"/>
          <p:cNvSpPr>
            <a:spLocks noGrp="1"/>
          </p:cNvSpPr>
          <p:nvPr>
            <p:ph type="sldNum" sz="quarter" idx="10"/>
          </p:nvPr>
        </p:nvSpPr>
        <p:spPr/>
        <p:txBody>
          <a:bodyPr/>
          <a:lstStyle/>
          <a:p>
            <a:pPr>
              <a:defRPr/>
            </a:pPr>
            <a:fld id="{55BC7252-0120-4AA6-B9A7-C74E0A3C00CD}" type="slidenum">
              <a:rPr lang="en-US"/>
              <a:pPr>
                <a:defRPr/>
              </a:pPr>
              <a:t>91</a:t>
            </a:fld>
            <a:endParaRPr lang="en-US" b="0" dirty="0">
              <a:latin typeface="Times New Roman" pitchFamily="18" charset="0"/>
            </a:endParaRPr>
          </a:p>
        </p:txBody>
      </p:sp>
      <p:sp>
        <p:nvSpPr>
          <p:cNvPr id="92165" name="Text Box 18"/>
          <p:cNvSpPr txBox="1">
            <a:spLocks noChangeArrowheads="1"/>
          </p:cNvSpPr>
          <p:nvPr/>
        </p:nvSpPr>
        <p:spPr bwMode="auto">
          <a:xfrm>
            <a:off x="227013" y="1920875"/>
            <a:ext cx="8686800" cy="3241913"/>
          </a:xfrm>
          <a:prstGeom prst="rect">
            <a:avLst/>
          </a:prstGeom>
          <a:solidFill>
            <a:srgbClr val="FFFFFF"/>
          </a:solidFill>
          <a:ln w="38100">
            <a:solidFill>
              <a:schemeClr val="tx2"/>
            </a:solidFill>
            <a:miter lim="800000"/>
            <a:headEnd type="none" w="med" len="lg"/>
            <a:tailEnd type="none" w="med" len="lg"/>
          </a:ln>
        </p:spPr>
        <p:txBody>
          <a:bodyPr wrap="none" tIns="50800" rIns="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85000"/>
              </a:lnSpc>
            </a:pPr>
            <a:r>
              <a:rPr lang="en-US" sz="2000" b="1" dirty="0">
                <a:latin typeface="Courier New" pitchFamily="49" charset="0"/>
              </a:rPr>
              <a:t>data work.sales;</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"&amp;path\sales.csv" dlm=',';</a:t>
            </a:r>
          </a:p>
          <a:p>
            <a:pPr>
              <a:lnSpc>
                <a:spcPct val="85000"/>
              </a:lnSpc>
            </a:pPr>
            <a:r>
              <a:rPr lang="en-US" sz="2000" b="1" dirty="0">
                <a:latin typeface="Courier New" pitchFamily="49" charset="0"/>
              </a:rPr>
              <a:t>   input Employee_ID First_Name :$12. Last_Name :$18.</a:t>
            </a:r>
          </a:p>
          <a:p>
            <a:pPr>
              <a:lnSpc>
                <a:spcPct val="85000"/>
              </a:lnSpc>
            </a:pPr>
            <a:r>
              <a:rPr lang="en-US" sz="2000" b="1" dirty="0">
                <a:latin typeface="Courier New" pitchFamily="49" charset="0"/>
              </a:rPr>
              <a:t>         Gender :$1. Salary Job_Title :$25. Country :$2.</a:t>
            </a:r>
          </a:p>
          <a:p>
            <a:pPr>
              <a:lnSpc>
                <a:spcPct val="85000"/>
              </a:lnSpc>
            </a:pPr>
            <a:r>
              <a:rPr lang="en-US" sz="2000" b="1" dirty="0">
                <a:latin typeface="Courier New" pitchFamily="49" charset="0"/>
              </a:rPr>
              <a:t>         Birth_Date :date. Hire_Date :mmddyy.;</a:t>
            </a:r>
          </a:p>
          <a:p>
            <a:pPr>
              <a:lnSpc>
                <a:spcPct val="85000"/>
              </a:lnSpc>
            </a:pPr>
            <a:r>
              <a:rPr lang="en-US" sz="2000" b="1" dirty="0">
                <a:latin typeface="Courier New" pitchFamily="49" charset="0"/>
              </a:rPr>
              <a:t>   if Country='AU';</a:t>
            </a:r>
          </a:p>
          <a:p>
            <a:pPr>
              <a:lnSpc>
                <a:spcPct val="85000"/>
              </a:lnSpc>
            </a:pPr>
            <a:r>
              <a:rPr lang="en-US" sz="2000" b="1" dirty="0">
                <a:latin typeface="Courier New" pitchFamily="49" charset="0"/>
              </a:rPr>
              <a:t>   keep First_Name </a:t>
            </a:r>
            <a:r>
              <a:rPr lang="en-US" sz="2000" b="1" dirty="0" err="1">
                <a:latin typeface="Courier New" pitchFamily="49" charset="0"/>
              </a:rPr>
              <a:t>Last_Name</a:t>
            </a:r>
            <a:r>
              <a:rPr lang="en-US" sz="2000" b="1" dirty="0">
                <a:latin typeface="Courier New" pitchFamily="49" charset="0"/>
              </a:rPr>
              <a:t> Salary</a:t>
            </a:r>
          </a:p>
          <a:p>
            <a:pPr>
              <a:lnSpc>
                <a:spcPct val="85000"/>
              </a:lnSpc>
            </a:pPr>
            <a:r>
              <a:rPr lang="en-US" sz="2000" b="1" dirty="0">
                <a:latin typeface="Courier New" pitchFamily="49" charset="0"/>
              </a:rPr>
              <a:t>        Job_Title Hire_Date;</a:t>
            </a:r>
          </a:p>
          <a:p>
            <a:pPr>
              <a:lnSpc>
                <a:spcPct val="85000"/>
              </a:lnSpc>
            </a:pPr>
            <a:r>
              <a:rPr lang="en-US" sz="2000" b="1" dirty="0">
                <a:latin typeface="Courier New" pitchFamily="49" charset="0"/>
              </a:rPr>
              <a:t>   label Job_Title='Sales Title'</a:t>
            </a:r>
          </a:p>
          <a:p>
            <a:pPr>
              <a:lnSpc>
                <a:spcPct val="85000"/>
              </a:lnSpc>
            </a:pPr>
            <a:r>
              <a:rPr lang="en-US" sz="2000" b="1" dirty="0">
                <a:latin typeface="Courier New" pitchFamily="49" charset="0"/>
              </a:rPr>
              <a:t>         Hire_Date='Date Hired';</a:t>
            </a:r>
          </a:p>
          <a:p>
            <a:pPr>
              <a:lnSpc>
                <a:spcPct val="85000"/>
              </a:lnSpc>
            </a:pPr>
            <a:r>
              <a:rPr lang="en-US" sz="2000" b="1" dirty="0">
                <a:latin typeface="Courier New" pitchFamily="49" charset="0"/>
              </a:rPr>
              <a:t>   format Salary dollar12. Hire_Date monyy7.;</a:t>
            </a:r>
          </a:p>
          <a:p>
            <a:pPr>
              <a:lnSpc>
                <a:spcPct val="85000"/>
              </a:lnSpc>
            </a:pPr>
            <a:r>
              <a:rPr lang="en-US" sz="2000" b="1" dirty="0">
                <a:latin typeface="Courier New" pitchFamily="49" charset="0"/>
              </a:rPr>
              <a:t>run;</a:t>
            </a:r>
          </a:p>
        </p:txBody>
      </p:sp>
      <p:sp>
        <p:nvSpPr>
          <p:cNvPr id="92170" name="Text Box 16"/>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p108d07</a:t>
            </a:r>
          </a:p>
        </p:txBody>
      </p:sp>
      <p:sp>
        <p:nvSpPr>
          <p:cNvPr id="2" name="Rectangle 1"/>
          <p:cNvSpPr/>
          <p:nvPr>
            <p:custDataLst>
              <p:tags r:id="rId1"/>
            </p:custDataLst>
          </p:nvPr>
        </p:nvSpPr>
        <p:spPr bwMode="auto">
          <a:xfrm>
            <a:off x="732111" y="3264898"/>
            <a:ext cx="25908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2"/>
            </p:custDataLst>
          </p:nvPr>
        </p:nvSpPr>
        <p:spPr bwMode="auto">
          <a:xfrm>
            <a:off x="732111" y="3523978"/>
            <a:ext cx="50292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Rectangle 3"/>
          <p:cNvSpPr/>
          <p:nvPr>
            <p:custDataLst>
              <p:tags r:id="rId3"/>
            </p:custDataLst>
          </p:nvPr>
        </p:nvSpPr>
        <p:spPr bwMode="auto">
          <a:xfrm>
            <a:off x="1494111" y="3783058"/>
            <a:ext cx="32004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Rectangle 4"/>
          <p:cNvSpPr/>
          <p:nvPr>
            <p:custDataLst>
              <p:tags r:id="rId4"/>
            </p:custDataLst>
          </p:nvPr>
        </p:nvSpPr>
        <p:spPr bwMode="auto">
          <a:xfrm>
            <a:off x="732111" y="4042138"/>
            <a:ext cx="45720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5"/>
            </p:custDataLst>
          </p:nvPr>
        </p:nvSpPr>
        <p:spPr bwMode="auto">
          <a:xfrm>
            <a:off x="1646511" y="4301218"/>
            <a:ext cx="36576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6"/>
            </p:custDataLst>
          </p:nvPr>
        </p:nvSpPr>
        <p:spPr bwMode="auto">
          <a:xfrm>
            <a:off x="732111" y="4560298"/>
            <a:ext cx="649224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0005193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91911" y="2795247"/>
            <a:ext cx="8739364" cy="2395528"/>
          </a:xfrm>
          <a:prstGeom prst="rect">
            <a:avLst/>
          </a:prstGeom>
          <a:solidFill>
            <a:srgbClr val="FFFFFF"/>
          </a:solidFill>
          <a:ln w="38100" cmpd="sng">
            <a:solidFill>
              <a:schemeClr val="tx2"/>
            </a:solidFill>
          </a:ln>
        </p:spPr>
        <p:txBody>
          <a:bodyPr wrap="square" lIns="88900" tIns="88900" rIns="88900" bIns="88900">
            <a:spAutoFit/>
          </a:bodyPr>
          <a:lstStyle/>
          <a:p>
            <a:endParaRPr lang="en-US" sz="1600" b="1" dirty="0">
              <a:solidFill>
                <a:srgbClr val="000000"/>
              </a:solidFill>
              <a:latin typeface="SAS Monospace"/>
            </a:endParaRPr>
          </a:p>
          <a:p>
            <a:r>
              <a:rPr lang="en-US" sz="1600" b="1" dirty="0">
                <a:solidFill>
                  <a:srgbClr val="000000"/>
                </a:solidFill>
                <a:latin typeface="SAS Monospace"/>
              </a:rPr>
              <a:t>       First_                                                     Date Obs    Name         Last_Name    Sales Title         Salary      Hired</a:t>
            </a:r>
          </a:p>
          <a:p>
            <a:endParaRPr lang="en-US" sz="1600" b="1" dirty="0">
              <a:solidFill>
                <a:srgbClr val="000000"/>
              </a:solidFill>
              <a:latin typeface="SAS Monospace"/>
            </a:endParaRPr>
          </a:p>
          <a:p>
            <a:r>
              <a:rPr lang="en-US" sz="1600" b="1" dirty="0">
                <a:solidFill>
                  <a:srgbClr val="000000"/>
                </a:solidFill>
                <a:latin typeface="SAS Monospace"/>
              </a:rPr>
              <a:t>  1    Tom          Zhou         Sales Manager     $108,255    JUN1993</a:t>
            </a:r>
          </a:p>
          <a:p>
            <a:r>
              <a:rPr lang="en-US" sz="1600" b="1" dirty="0">
                <a:solidFill>
                  <a:srgbClr val="000000"/>
                </a:solidFill>
                <a:latin typeface="SAS Monospace"/>
              </a:rPr>
              <a:t>  2    Wilson       Dawes        Sales Manager      $87,975    JAN1978</a:t>
            </a:r>
          </a:p>
          <a:p>
            <a:r>
              <a:rPr lang="en-US" sz="1600" b="1" dirty="0">
                <a:solidFill>
                  <a:srgbClr val="000000"/>
                </a:solidFill>
                <a:latin typeface="SAS Monospace"/>
              </a:rPr>
              <a:t>  3    Irenie       Elvish       Sales Rep. II      $26,600    JAN1978</a:t>
            </a:r>
          </a:p>
          <a:p>
            <a:r>
              <a:rPr lang="en-US" sz="1600" b="1" dirty="0">
                <a:solidFill>
                  <a:srgbClr val="000000"/>
                </a:solidFill>
                <a:latin typeface="SAS Monospace"/>
              </a:rPr>
              <a:t>  4    Christina    Ngan         Sales Rep. II      $27,475    JUL1982</a:t>
            </a:r>
          </a:p>
          <a:p>
            <a:r>
              <a:rPr lang="en-US" sz="1600" b="1" dirty="0">
                <a:solidFill>
                  <a:srgbClr val="000000"/>
                </a:solidFill>
                <a:latin typeface="SAS Monospace"/>
              </a:rPr>
              <a:t>  5    Kimiko       Hotstone     Sales Rep. I       $26,190    OCT1989</a:t>
            </a:r>
          </a:p>
        </p:txBody>
      </p:sp>
      <p:sp>
        <p:nvSpPr>
          <p:cNvPr id="93186" name="Rectangle 3"/>
          <p:cNvSpPr>
            <a:spLocks noGrp="1" noChangeArrowheads="1"/>
          </p:cNvSpPr>
          <p:nvPr>
            <p:ph type="title"/>
          </p:nvPr>
        </p:nvSpPr>
        <p:spPr/>
        <p:txBody>
          <a:bodyPr/>
          <a:lstStyle/>
          <a:p>
            <a:pPr eaLnBrk="1" hangingPunct="1"/>
            <a:r>
              <a:rPr lang="en-US" dirty="0"/>
              <a:t>Viewing the Output</a:t>
            </a:r>
          </a:p>
        </p:txBody>
      </p:sp>
      <p:sp>
        <p:nvSpPr>
          <p:cNvPr id="93187" name="Rectangle 4"/>
          <p:cNvSpPr>
            <a:spLocks noGrp="1" noChangeArrowheads="1"/>
          </p:cNvSpPr>
          <p:nvPr>
            <p:ph type="body" sz="half" idx="1"/>
          </p:nvPr>
        </p:nvSpPr>
        <p:spPr>
          <a:xfrm>
            <a:off x="193675" y="2386013"/>
            <a:ext cx="5916613" cy="3675062"/>
          </a:xfrm>
        </p:spPr>
        <p:txBody>
          <a:bodyPr/>
          <a:lstStyle/>
          <a:p>
            <a:pPr marL="0" indent="0" eaLnBrk="1" hangingPunct="1"/>
            <a:r>
              <a:rPr lang="en-US" dirty="0"/>
              <a:t>Partial PROC PRINT Output</a:t>
            </a:r>
          </a:p>
        </p:txBody>
      </p:sp>
      <p:sp>
        <p:nvSpPr>
          <p:cNvPr id="15" name="Slide Number Placeholder 5"/>
          <p:cNvSpPr>
            <a:spLocks noGrp="1"/>
          </p:cNvSpPr>
          <p:nvPr>
            <p:ph type="sldNum" sz="quarter" idx="10"/>
          </p:nvPr>
        </p:nvSpPr>
        <p:spPr/>
        <p:txBody>
          <a:bodyPr/>
          <a:lstStyle/>
          <a:p>
            <a:pPr>
              <a:defRPr/>
            </a:pPr>
            <a:fld id="{D64C99D3-CF18-4F59-A8D5-4BA93951BBC7}" type="slidenum">
              <a:rPr lang="en-US"/>
              <a:pPr>
                <a:defRPr/>
              </a:pPr>
              <a:t>92</a:t>
            </a:fld>
            <a:endParaRPr lang="en-US" b="0" dirty="0">
              <a:latin typeface="Times New Roman" pitchFamily="18" charset="0"/>
            </a:endParaRPr>
          </a:p>
        </p:txBody>
      </p:sp>
      <p:sp>
        <p:nvSpPr>
          <p:cNvPr id="93189" name="Rectangle 2"/>
          <p:cNvSpPr>
            <a:spLocks noChangeArrowheads="1"/>
          </p:cNvSpPr>
          <p:nvPr/>
        </p:nvSpPr>
        <p:spPr bwMode="auto">
          <a:xfrm>
            <a:off x="684213" y="1141413"/>
            <a:ext cx="6594475" cy="744306"/>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proc print data=work.sales label;   </a:t>
            </a:r>
          </a:p>
          <a:p>
            <a:pPr>
              <a:lnSpc>
                <a:spcPct val="85000"/>
              </a:lnSpc>
            </a:pPr>
            <a:r>
              <a:rPr lang="en-US" b="1" dirty="0">
                <a:latin typeface="Courier New" pitchFamily="49" charset="0"/>
              </a:rPr>
              <a:t>run;</a:t>
            </a:r>
          </a:p>
        </p:txBody>
      </p:sp>
      <p:sp>
        <p:nvSpPr>
          <p:cNvPr id="93191" name="Text Box 6"/>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dirty="0"/>
              <a:t>p108d07</a:t>
            </a:r>
          </a:p>
        </p:txBody>
      </p:sp>
    </p:spTree>
    <p:extLst>
      <p:ext uri="{BB962C8B-B14F-4D97-AF65-F5344CB8AC3E}">
        <p14:creationId xmlns:p14="http://schemas.microsoft.com/office/powerpoint/2010/main" val="1683865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11"/>
          <p:cNvSpPr>
            <a:spLocks noGrp="1" noChangeArrowheads="1"/>
          </p:cNvSpPr>
          <p:nvPr>
            <p:ph type="title"/>
          </p:nvPr>
        </p:nvSpPr>
        <p:spPr/>
        <p:txBody>
          <a:bodyPr/>
          <a:lstStyle/>
          <a:p>
            <a:pPr eaLnBrk="1" hangingPunct="1"/>
            <a:r>
              <a:rPr lang="en-US" dirty="0"/>
              <a:t>WHERE versus Subsetting IF Statement</a:t>
            </a:r>
          </a:p>
        </p:txBody>
      </p:sp>
      <p:graphicFrame>
        <p:nvGraphicFramePr>
          <p:cNvPr id="398460" name="Group 124"/>
          <p:cNvGraphicFramePr>
            <a:graphicFrameLocks noGrp="1"/>
          </p:cNvGraphicFramePr>
          <p:nvPr>
            <p:ph idx="1"/>
            <p:extLst>
              <p:ext uri="{D42A27DB-BD31-4B8C-83A1-F6EECF244321}">
                <p14:modId xmlns:p14="http://schemas.microsoft.com/office/powerpoint/2010/main" val="1661400283"/>
              </p:ext>
            </p:extLst>
          </p:nvPr>
        </p:nvGraphicFramePr>
        <p:xfrm>
          <a:off x="678978" y="1139417"/>
          <a:ext cx="7772400" cy="3011488"/>
        </p:xfrm>
        <a:graphic>
          <a:graphicData uri="http://schemas.openxmlformats.org/drawingml/2006/table">
            <a:tbl>
              <a:tblPr/>
              <a:tblGrid>
                <a:gridCol w="539496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tblGrid>
              <a:tr h="5016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a:rPr>
                        <a:t>Step and Usage</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a:rPr>
                        <a:t>WHERE</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a:rPr>
                        <a:t>IF</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53C3"/>
                    </a:solidFill>
                  </a:tcPr>
                </a:tc>
                <a:extLst>
                  <a:ext uri="{0D108BD9-81ED-4DB2-BD59-A6C34878D82A}">
                    <a16:rowId xmlns:a16="http://schemas.microsoft.com/office/drawing/2014/main" val="10000"/>
                  </a:ext>
                </a:extLst>
              </a:tr>
              <a:tr h="5032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PROC step</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Yes</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No</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DATA step (source of variable)</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noProof="1">
                          <a:ln>
                            <a:noFill/>
                          </a:ln>
                          <a:solidFill>
                            <a:srgbClr val="000000"/>
                          </a:solidFill>
                          <a:effectLst/>
                          <a:latin typeface="Arial"/>
                        </a:rPr>
                        <a:t> </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noProof="1">
                          <a:ln>
                            <a:noFill/>
                          </a:ln>
                          <a:solidFill>
                            <a:srgbClr val="000000"/>
                          </a:solidFill>
                          <a:effectLst/>
                          <a:latin typeface="Arial"/>
                        </a:rPr>
                        <a:t> </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Arial"/>
                        </a:rPr>
                        <a:t>       SET statement </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Yes</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Yes</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       assignment statement</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No</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Yes</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       INPUT statement</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No</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Yes</a:t>
                      </a:r>
                    </a:p>
                  </a:txBody>
                  <a:tcPr marT="91440" marB="9144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34" name="Slide Number Placeholder 3"/>
          <p:cNvSpPr>
            <a:spLocks noGrp="1"/>
          </p:cNvSpPr>
          <p:nvPr>
            <p:ph type="sldNum" sz="quarter" idx="10"/>
          </p:nvPr>
        </p:nvSpPr>
        <p:spPr/>
        <p:txBody>
          <a:bodyPr/>
          <a:lstStyle/>
          <a:p>
            <a:pPr>
              <a:defRPr/>
            </a:pPr>
            <a:fld id="{E1630EC0-662C-4C11-8E16-9D320BEB7805}" type="slidenum">
              <a:rPr lang="en-US"/>
              <a:pPr>
                <a:defRPr/>
              </a:pPr>
              <a:t>93</a:t>
            </a:fld>
            <a:endParaRPr lang="en-US" b="0" dirty="0">
              <a:latin typeface="Times New Roman" pitchFamily="18" charset="0"/>
            </a:endParaRPr>
          </a:p>
        </p:txBody>
      </p:sp>
      <p:sp>
        <p:nvSpPr>
          <p:cNvPr id="2" name="Right Arrow 1"/>
          <p:cNvSpPr/>
          <p:nvPr/>
        </p:nvSpPr>
        <p:spPr bwMode="auto">
          <a:xfrm>
            <a:off x="569797" y="3677893"/>
            <a:ext cx="482600" cy="444500"/>
          </a:xfrm>
          <a:prstGeom prst="rightArrow">
            <a:avLst>
              <a:gd name="adj1" fmla="val 49000"/>
              <a:gd name="adj2" fmla="val 40000"/>
            </a:avLst>
          </a:prstGeom>
          <a:solidFill>
            <a:srgbClr val="FF000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extLst>
      <p:ext uri="{BB962C8B-B14F-4D97-AF65-F5344CB8AC3E}">
        <p14:creationId xmlns:p14="http://schemas.microsoft.com/office/powerpoint/2010/main" val="4839811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emoTitle"/>
          <p:cNvSpPr>
            <a:spLocks noGrp="1"/>
          </p:cNvSpPr>
          <p:nvPr>
            <p:ph type="title"/>
          </p:nvPr>
        </p:nvSpPr>
        <p:spPr>
          <a:xfrm>
            <a:off x="2197099" y="1226372"/>
            <a:ext cx="6118561" cy="837378"/>
          </a:xfrm>
        </p:spPr>
        <p:txBody>
          <a:bodyPr/>
          <a:lstStyle/>
          <a:p>
            <a:pPr eaLnBrk="1" hangingPunct="1"/>
            <a:r>
              <a:rPr lang="en-US" dirty="0">
                <a:solidFill>
                  <a:srgbClr val="0070C0"/>
                </a:solidFill>
              </a:rPr>
              <a:t>Using List Input: Importance of Colon Format Modifier</a:t>
            </a:r>
          </a:p>
        </p:txBody>
      </p:sp>
      <p:pic>
        <p:nvPicPr>
          <p:cNvPr id="8195" name="Picture 3" descr="C:\Users\kaperk\Desktop\CDS_slides\PNG\dem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309688"/>
            <a:ext cx="156368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DemoText"/>
          <p:cNvSpPr txBox="1">
            <a:spLocks/>
          </p:cNvSpPr>
          <p:nvPr/>
        </p:nvSpPr>
        <p:spPr bwMode="auto">
          <a:xfrm>
            <a:off x="2127871" y="2750448"/>
            <a:ext cx="6002337" cy="2278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lnSpc>
                <a:spcPts val="2600"/>
              </a:lnSpc>
              <a:spcBef>
                <a:spcPct val="0"/>
              </a:spcBef>
              <a:spcAft>
                <a:spcPct val="0"/>
              </a:spcAft>
              <a:buClr>
                <a:srgbClr val="000000"/>
              </a:buClr>
            </a:pPr>
            <a:r>
              <a:rPr lang="en-US" dirty="0">
                <a:solidFill>
                  <a:srgbClr val="000000"/>
                </a:solidFill>
                <a:latin typeface="Arial" pitchFamily="34" charset="0"/>
                <a:ea typeface="MS PGothic" pitchFamily="34" charset="-128"/>
              </a:rPr>
              <a:t>This demonstration illustrates the use of informats when nonstandard data values </a:t>
            </a:r>
            <a:br>
              <a:rPr lang="en-US" dirty="0">
                <a:solidFill>
                  <a:srgbClr val="000000"/>
                </a:solidFill>
                <a:latin typeface="Arial" pitchFamily="34" charset="0"/>
                <a:ea typeface="MS PGothic" pitchFamily="34" charset="-128"/>
              </a:rPr>
            </a:br>
            <a:r>
              <a:rPr lang="en-US" dirty="0">
                <a:solidFill>
                  <a:srgbClr val="000000"/>
                </a:solidFill>
                <a:latin typeface="Arial" pitchFamily="34" charset="0"/>
                <a:ea typeface="MS PGothic" pitchFamily="34" charset="-128"/>
              </a:rPr>
              <a:t>is read.</a:t>
            </a:r>
          </a:p>
        </p:txBody>
      </p:sp>
      <p:pic>
        <p:nvPicPr>
          <p:cNvPr id="8197" name="Picture 6" descr="C:\Users\kaperk\Desktop\CDS_slides\PNG\blank_strip.png"/>
          <p:cNvPicPr>
            <a:picLocks noChangeAspect="1" noChangeArrowheads="1"/>
          </p:cNvPicPr>
          <p:nvPr/>
        </p:nvPicPr>
        <p:blipFill>
          <a:blip r:embed="rId5">
            <a:extLst>
              <a:ext uri="{28A0092B-C50C-407E-A947-70E740481C1C}">
                <a14:useLocalDpi xmlns:a14="http://schemas.microsoft.com/office/drawing/2010/main" val="0"/>
              </a:ext>
            </a:extLst>
          </a:blip>
          <a:srcRect l="8185" t="12370" r="-19395" b="-720"/>
          <a:stretch>
            <a:fillRect/>
          </a:stretch>
        </p:blipFill>
        <p:spPr bwMode="auto">
          <a:xfrm>
            <a:off x="2127872" y="2252248"/>
            <a:ext cx="73263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rogram Name"/>
          <p:cNvSpPr txBox="1"/>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p108a02</a:t>
            </a:r>
          </a:p>
        </p:txBody>
      </p:sp>
    </p:spTree>
    <p:custDataLst>
      <p:tags r:id="rId1"/>
    </p:custDataLst>
    <p:extLst>
      <p:ext uri="{BB962C8B-B14F-4D97-AF65-F5344CB8AC3E}">
        <p14:creationId xmlns:p14="http://schemas.microsoft.com/office/powerpoint/2010/main" val="8798319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You are working on a new project, but the raw data file </a:t>
            </a:r>
            <a:br>
              <a:rPr lang="en-US" dirty="0"/>
            </a:br>
            <a:r>
              <a:rPr lang="en-US" dirty="0"/>
              <a:t>is not created yet. You can include in-stream data in a DATA step.</a:t>
            </a:r>
          </a:p>
        </p:txBody>
      </p:sp>
      <p:pic>
        <p:nvPicPr>
          <p:cNvPr id="1027" name="Picture 3" descr="L:\graphics\computer_blue_small_tran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185" y="3438202"/>
            <a:ext cx="16668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graphics\sas_ses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826" y="3617228"/>
            <a:ext cx="1229591" cy="9351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graphics\person_blue_transparent_close_cro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6289" y="3607263"/>
            <a:ext cx="1257613" cy="17693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L:\TVAAS\images\cloud_plain_flipp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8549" y="2281043"/>
            <a:ext cx="2259648" cy="225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L:\graphics\rawdat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6957" y="2710566"/>
            <a:ext cx="1029575" cy="96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2003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DATALINES Statement</a:t>
            </a:r>
          </a:p>
        </p:txBody>
      </p:sp>
      <p:sp>
        <p:nvSpPr>
          <p:cNvPr id="3" name="Content Placeholder 2"/>
          <p:cNvSpPr>
            <a:spLocks noGrp="1"/>
          </p:cNvSpPr>
          <p:nvPr>
            <p:ph idx="1"/>
          </p:nvPr>
        </p:nvSpPr>
        <p:spPr>
          <a:xfrm>
            <a:off x="685800" y="1071562"/>
            <a:ext cx="8143240" cy="5591591"/>
          </a:xfrm>
        </p:spPr>
        <p:txBody>
          <a:bodyPr/>
          <a:lstStyle/>
          <a:p>
            <a:r>
              <a:rPr lang="en-US" dirty="0"/>
              <a:t>The DATALINES statement supplies data within a program.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r>
              <a:rPr lang="en-US" dirty="0"/>
              <a:t>DATALINES is the last statement in the DATA step </a:t>
            </a:r>
            <a:br>
              <a:rPr lang="en-US" dirty="0"/>
            </a:br>
            <a:r>
              <a:rPr lang="en-US" dirty="0"/>
              <a:t>and immediately precedes the first data line.</a:t>
            </a:r>
          </a:p>
          <a:p>
            <a:pPr lvl="1"/>
            <a:r>
              <a:rPr lang="en-US" dirty="0"/>
              <a:t>A null statement (a single semicolon) indicates the end of the input data.</a:t>
            </a:r>
          </a:p>
        </p:txBody>
      </p:sp>
      <p:sp>
        <p:nvSpPr>
          <p:cNvPr id="6" name="Rectangle 5"/>
          <p:cNvSpPr/>
          <p:nvPr/>
        </p:nvSpPr>
        <p:spPr>
          <a:xfrm>
            <a:off x="685800" y="1648846"/>
            <a:ext cx="7772400" cy="2690993"/>
          </a:xfrm>
          <a:prstGeom prst="rect">
            <a:avLst/>
          </a:prstGeom>
          <a:solidFill>
            <a:srgbClr val="FFFFFF"/>
          </a:solidFill>
          <a:ln w="38100" cmpd="sng">
            <a:solidFill>
              <a:schemeClr val="tx2"/>
            </a:solidFill>
          </a:ln>
        </p:spPr>
        <p:txBody>
          <a:bodyPr wrap="square" lIns="88900" tIns="88900" rIns="0" bIns="88900">
            <a:spAutoFit/>
          </a:bodyPr>
          <a:lstStyle/>
          <a:p>
            <a:pPr>
              <a:lnSpc>
                <a:spcPct val="85000"/>
              </a:lnSpc>
            </a:pPr>
            <a:r>
              <a:rPr lang="en-US" b="1" dirty="0">
                <a:latin typeface="Courier New"/>
              </a:rPr>
              <a:t>data work.newemps;</a:t>
            </a:r>
          </a:p>
          <a:p>
            <a:pPr>
              <a:lnSpc>
                <a:spcPct val="85000"/>
              </a:lnSpc>
            </a:pPr>
            <a:r>
              <a:rPr lang="en-US" b="1" dirty="0">
                <a:latin typeface="Courier New"/>
              </a:rPr>
              <a:t>   input </a:t>
            </a:r>
            <a:r>
              <a:rPr lang="en-US" b="1" dirty="0" err="1">
                <a:latin typeface="Courier New"/>
              </a:rPr>
              <a:t>First_Name</a:t>
            </a:r>
            <a:r>
              <a:rPr lang="en-US" b="1" dirty="0">
                <a:latin typeface="Courier New"/>
              </a:rPr>
              <a:t> :$12. </a:t>
            </a:r>
            <a:r>
              <a:rPr lang="en-US" b="1" dirty="0" err="1">
                <a:latin typeface="Courier New"/>
              </a:rPr>
              <a:t>Last_Name</a:t>
            </a:r>
            <a:r>
              <a:rPr lang="en-US" b="1" dirty="0">
                <a:latin typeface="Courier New"/>
              </a:rPr>
              <a:t> :$18.</a:t>
            </a:r>
          </a:p>
          <a:p>
            <a:pPr>
              <a:lnSpc>
                <a:spcPct val="85000"/>
              </a:lnSpc>
            </a:pPr>
            <a:r>
              <a:rPr lang="en-US" b="1" dirty="0">
                <a:latin typeface="Courier New"/>
              </a:rPr>
              <a:t>         </a:t>
            </a:r>
            <a:r>
              <a:rPr lang="en-US" b="1" dirty="0" err="1">
                <a:latin typeface="Courier New"/>
              </a:rPr>
              <a:t>Job_Title</a:t>
            </a:r>
            <a:r>
              <a:rPr lang="en-US" b="1" dirty="0">
                <a:latin typeface="Courier New"/>
              </a:rPr>
              <a:t> :$15. Salary :dollar.;</a:t>
            </a:r>
          </a:p>
          <a:p>
            <a:pPr>
              <a:lnSpc>
                <a:spcPct val="85000"/>
              </a:lnSpc>
            </a:pPr>
            <a:r>
              <a:rPr lang="en-US" b="1" dirty="0">
                <a:solidFill>
                  <a:srgbClr val="000000"/>
                </a:solidFill>
                <a:latin typeface="Courier New"/>
              </a:rPr>
              <a:t>datalines</a:t>
            </a:r>
            <a:r>
              <a:rPr lang="en-US" b="1" dirty="0">
                <a:latin typeface="Courier New"/>
              </a:rPr>
              <a:t>;</a:t>
            </a:r>
          </a:p>
          <a:p>
            <a:pPr>
              <a:lnSpc>
                <a:spcPct val="85000"/>
              </a:lnSpc>
            </a:pPr>
            <a:r>
              <a:rPr lang="en-US" b="1" dirty="0">
                <a:latin typeface="Courier New"/>
              </a:rPr>
              <a:t>Steven Worton Auditor $40,450</a:t>
            </a:r>
          </a:p>
          <a:p>
            <a:pPr>
              <a:lnSpc>
                <a:spcPct val="85000"/>
              </a:lnSpc>
            </a:pPr>
            <a:r>
              <a:rPr lang="en-US" b="1" dirty="0">
                <a:solidFill>
                  <a:srgbClr val="000000"/>
                </a:solidFill>
                <a:latin typeface="Courier New"/>
              </a:rPr>
              <a:t>Marta-Lyn</a:t>
            </a:r>
            <a:r>
              <a:rPr lang="en-US" b="1" dirty="0">
                <a:latin typeface="Courier New"/>
              </a:rPr>
              <a:t> </a:t>
            </a:r>
            <a:r>
              <a:rPr lang="en-US" b="1" dirty="0">
                <a:solidFill>
                  <a:srgbClr val="000000"/>
                </a:solidFill>
                <a:latin typeface="Courier New"/>
              </a:rPr>
              <a:t>Bamberger</a:t>
            </a:r>
            <a:r>
              <a:rPr lang="en-US" b="1" dirty="0">
                <a:latin typeface="Courier New"/>
              </a:rPr>
              <a:t> Manager $32,000</a:t>
            </a:r>
          </a:p>
          <a:p>
            <a:pPr>
              <a:lnSpc>
                <a:spcPct val="85000"/>
              </a:lnSpc>
            </a:pPr>
            <a:r>
              <a:rPr lang="en-US" b="1" dirty="0">
                <a:latin typeface="Courier New"/>
              </a:rPr>
              <a:t>Merle </a:t>
            </a:r>
            <a:r>
              <a:rPr lang="en-US" b="1" dirty="0" err="1">
                <a:solidFill>
                  <a:srgbClr val="000000"/>
                </a:solidFill>
                <a:latin typeface="Courier New"/>
              </a:rPr>
              <a:t>Hieds</a:t>
            </a:r>
            <a:r>
              <a:rPr lang="en-US" b="1" dirty="0">
                <a:latin typeface="Courier New"/>
              </a:rPr>
              <a:t> Trainee $24,025</a:t>
            </a:r>
          </a:p>
          <a:p>
            <a:pPr>
              <a:lnSpc>
                <a:spcPct val="85000"/>
              </a:lnSpc>
            </a:pPr>
            <a:r>
              <a:rPr lang="en-US" b="1" dirty="0">
                <a:latin typeface="Courier New"/>
              </a:rPr>
              <a:t>;</a:t>
            </a:r>
          </a:p>
        </p:txBody>
      </p:sp>
      <p:sp>
        <p:nvSpPr>
          <p:cNvPr id="7" name="Rectangle 6"/>
          <p:cNvSpPr/>
          <p:nvPr>
            <p:custDataLst>
              <p:tags r:id="rId1"/>
            </p:custDataLst>
          </p:nvPr>
        </p:nvSpPr>
        <p:spPr bwMode="auto">
          <a:xfrm>
            <a:off x="774700" y="2670434"/>
            <a:ext cx="186436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TextBox 8"/>
          <p:cNvSpPr txBox="1"/>
          <p:nvPr>
            <p:custDataLst>
              <p:tags r:id="rId2"/>
            </p:custDataLst>
          </p:nvPr>
        </p:nvSpPr>
        <p:spPr>
          <a:xfrm>
            <a:off x="6559284" y="3677921"/>
            <a:ext cx="1697965" cy="1102866"/>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700000">
              <a:srgbClr val="000000">
                <a:alpha val="40000"/>
              </a:srgbClr>
            </a:outerShdw>
          </a:effectLst>
        </p:spPr>
        <p:txBody>
          <a:bodyPr vert="horz" wrap="none" lIns="88900" tIns="88900" rIns="88900" bIns="88900" rtlCol="0">
            <a:spAutoFit/>
          </a:bodyPr>
          <a:lstStyle/>
          <a:p>
            <a:r>
              <a:rPr lang="en-US" sz="2000" b="1" dirty="0"/>
              <a:t>DATALINES;</a:t>
            </a:r>
          </a:p>
          <a:p>
            <a:r>
              <a:rPr lang="en-US" sz="2000" dirty="0"/>
              <a:t>…</a:t>
            </a:r>
          </a:p>
          <a:p>
            <a:r>
              <a:rPr lang="en-US" sz="2000" b="1" dirty="0"/>
              <a:t>;</a:t>
            </a:r>
            <a:r>
              <a:rPr lang="en-US" sz="2000" dirty="0"/>
              <a:t> </a:t>
            </a:r>
          </a:p>
        </p:txBody>
      </p:sp>
      <p:sp>
        <p:nvSpPr>
          <p:cNvPr id="4"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p108d08</a:t>
            </a:r>
          </a:p>
        </p:txBody>
      </p:sp>
    </p:spTree>
    <p:extLst>
      <p:ext uri="{BB962C8B-B14F-4D97-AF65-F5344CB8AC3E}">
        <p14:creationId xmlns:p14="http://schemas.microsoft.com/office/powerpoint/2010/main" val="37351499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4" name="Content Placeholder 3"/>
          <p:cNvSpPr>
            <a:spLocks noGrp="1"/>
          </p:cNvSpPr>
          <p:nvPr>
            <p:ph idx="1"/>
          </p:nvPr>
        </p:nvSpPr>
        <p:spPr/>
        <p:txBody>
          <a:bodyPr/>
          <a:lstStyle/>
          <a:p>
            <a:endParaRPr lang="en-US" dirty="0"/>
          </a:p>
          <a:p>
            <a:endParaRPr lang="en-US" dirty="0"/>
          </a:p>
          <a:p>
            <a:endParaRPr lang="en-US" dirty="0"/>
          </a:p>
          <a:p>
            <a:r>
              <a:rPr lang="en-US" dirty="0"/>
              <a:t>PROC PRINT Output</a:t>
            </a:r>
          </a:p>
        </p:txBody>
      </p:sp>
      <p:sp>
        <p:nvSpPr>
          <p:cNvPr id="6" name="Content Placeholder 2"/>
          <p:cNvSpPr txBox="1">
            <a:spLocks/>
          </p:cNvSpPr>
          <p:nvPr/>
        </p:nvSpPr>
        <p:spPr bwMode="auto">
          <a:xfrm>
            <a:off x="685800" y="1135698"/>
            <a:ext cx="6949440" cy="822960"/>
          </a:xfrm>
          <a:prstGeom prst="rect">
            <a:avLst/>
          </a:prstGeom>
          <a:solidFill>
            <a:srgbClr val="FFFFFF"/>
          </a:solidFill>
          <a:ln w="38100" cmpd="sng">
            <a:solidFill>
              <a:schemeClr val="tx2"/>
            </a:solidFill>
            <a:miter lim="800000"/>
            <a:headEnd/>
            <a:tailEnd/>
          </a:ln>
          <a:effectLst/>
          <a:extLst/>
        </p:spPr>
        <p:txBody>
          <a:bodyPr vert="horz" wrap="square" lIns="88900" tIns="88900" rIns="266700" bIns="88900" numCol="1" anchor="t" anchorCtr="0" compatLnSpc="1">
            <a:prstTxWarp prst="textNoShape">
              <a:avLst/>
            </a:prstTxWarp>
          </a:bodyPr>
          <a:lstStyle>
            <a:lvl1pPr marL="0" indent="0"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85000"/>
              </a:lnSpc>
              <a:spcBef>
                <a:spcPts val="0"/>
              </a:spcBef>
              <a:spcAft>
                <a:spcPct val="0"/>
              </a:spcAft>
            </a:pPr>
            <a:r>
              <a:rPr lang="en-US" b="1" dirty="0">
                <a:latin typeface="Courier New"/>
              </a:rPr>
              <a:t>proc print data=work.newemps;</a:t>
            </a:r>
          </a:p>
          <a:p>
            <a:pPr>
              <a:lnSpc>
                <a:spcPct val="85000"/>
              </a:lnSpc>
              <a:spcBef>
                <a:spcPts val="0"/>
              </a:spcBef>
              <a:spcAft>
                <a:spcPct val="0"/>
              </a:spcAft>
            </a:pPr>
            <a:r>
              <a:rPr lang="en-US" b="1" dirty="0">
                <a:latin typeface="Courier New"/>
              </a:rPr>
              <a:t>run;</a:t>
            </a:r>
          </a:p>
        </p:txBody>
      </p:sp>
      <p:sp>
        <p:nvSpPr>
          <p:cNvPr id="10"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p108d08</a:t>
            </a:r>
          </a:p>
        </p:txBody>
      </p:sp>
      <p:sp>
        <p:nvSpPr>
          <p:cNvPr id="5" name="TextBox 4"/>
          <p:cNvSpPr txBox="1"/>
          <p:nvPr/>
        </p:nvSpPr>
        <p:spPr bwMode="auto">
          <a:xfrm>
            <a:off x="685799" y="2819400"/>
            <a:ext cx="6949440" cy="1656864"/>
          </a:xfrm>
          <a:prstGeom prst="rect">
            <a:avLst/>
          </a:prstGeom>
          <a:solidFill>
            <a:srgbClr val="FFFFFF"/>
          </a:solidFill>
          <a:ln w="38100" cmpd="sng">
            <a:solidFill>
              <a:schemeClr val="tx2"/>
            </a:solidFill>
            <a:miter lim="800000"/>
            <a:headEnd/>
            <a:tailEnd/>
          </a:ln>
          <a:extLst/>
        </p:spPr>
        <p:txBody>
          <a:bodyPr vert="horz" wrap="square" lIns="88900" tIns="88900" rIns="88900" bIns="88900" rtlCol="0" anchor="b">
            <a:spAutoFit/>
          </a:bodyPr>
          <a:lstStyle/>
          <a:p>
            <a:r>
              <a:rPr lang="en-US" sz="1600" b="1" dirty="0">
                <a:solidFill>
                  <a:srgbClr val="000000"/>
                </a:solidFill>
                <a:latin typeface="SAS Monospace" panose="020B0609020202020204" pitchFamily="49" charset="0"/>
              </a:rPr>
              <a:t>          First_                     Job_</a:t>
            </a:r>
          </a:p>
          <a:p>
            <a:r>
              <a:rPr lang="en-US" sz="1600" b="1" dirty="0">
                <a:solidFill>
                  <a:srgbClr val="000000"/>
                </a:solidFill>
                <a:latin typeface="SAS Monospace" panose="020B0609020202020204" pitchFamily="49" charset="0"/>
              </a:rPr>
              <a:t>   </a:t>
            </a:r>
            <a:r>
              <a:rPr lang="en-US" sz="1600" b="1" dirty="0" err="1">
                <a:solidFill>
                  <a:srgbClr val="000000"/>
                </a:solidFill>
                <a:latin typeface="SAS Monospace" panose="020B0609020202020204" pitchFamily="49" charset="0"/>
              </a:rPr>
              <a:t>Obs</a:t>
            </a:r>
            <a:r>
              <a:rPr lang="en-US" sz="1600" b="1" dirty="0">
                <a:solidFill>
                  <a:srgbClr val="000000"/>
                </a:solidFill>
                <a:latin typeface="SAS Monospace" panose="020B0609020202020204" pitchFamily="49" charset="0"/>
              </a:rPr>
              <a:t>    Name         </a:t>
            </a:r>
            <a:r>
              <a:rPr lang="en-US" sz="1600" b="1" dirty="0" err="1">
                <a:solidFill>
                  <a:srgbClr val="000000"/>
                </a:solidFill>
                <a:latin typeface="SAS Monospace" panose="020B0609020202020204" pitchFamily="49" charset="0"/>
              </a:rPr>
              <a:t>Last_Name</a:t>
            </a:r>
            <a:r>
              <a:rPr lang="en-US" sz="1600" b="1" dirty="0">
                <a:solidFill>
                  <a:srgbClr val="000000"/>
                </a:solidFill>
                <a:latin typeface="SAS Monospace" panose="020B0609020202020204" pitchFamily="49" charset="0"/>
              </a:rPr>
              <a:t>     Title     Salary</a:t>
            </a:r>
          </a:p>
          <a:p>
            <a:endParaRPr lang="en-US" sz="1600" b="1" dirty="0">
              <a:solidFill>
                <a:srgbClr val="000000"/>
              </a:solidFill>
              <a:latin typeface="SAS Monospace" panose="020B0609020202020204" pitchFamily="49" charset="0"/>
            </a:endParaRPr>
          </a:p>
          <a:p>
            <a:r>
              <a:rPr lang="en-US" sz="1600" b="1" dirty="0">
                <a:solidFill>
                  <a:srgbClr val="000000"/>
                </a:solidFill>
                <a:latin typeface="SAS Monospace" panose="020B0609020202020204" pitchFamily="49" charset="0"/>
              </a:rPr>
              <a:t>    1     Steven       </a:t>
            </a:r>
            <a:r>
              <a:rPr lang="en-US" sz="1600" b="1" dirty="0" err="1">
                <a:solidFill>
                  <a:srgbClr val="000000"/>
                </a:solidFill>
                <a:latin typeface="SAS Monospace" panose="020B0609020202020204" pitchFamily="49" charset="0"/>
              </a:rPr>
              <a:t>Worton</a:t>
            </a:r>
            <a:r>
              <a:rPr lang="en-US" sz="1600" b="1" dirty="0">
                <a:solidFill>
                  <a:srgbClr val="000000"/>
                </a:solidFill>
                <a:latin typeface="SAS Monospace" panose="020B0609020202020204" pitchFamily="49" charset="0"/>
              </a:rPr>
              <a:t>       Auditor     40450</a:t>
            </a:r>
          </a:p>
          <a:p>
            <a:r>
              <a:rPr lang="en-US" sz="1600" b="1" dirty="0">
                <a:solidFill>
                  <a:srgbClr val="000000"/>
                </a:solidFill>
                <a:latin typeface="SAS Monospace" panose="020B0609020202020204" pitchFamily="49" charset="0"/>
              </a:rPr>
              <a:t>    2     Marta-Lyn    Bamberger    Manager     32000</a:t>
            </a:r>
          </a:p>
          <a:p>
            <a:r>
              <a:rPr lang="en-US" sz="1600" b="1" dirty="0">
                <a:solidFill>
                  <a:srgbClr val="000000"/>
                </a:solidFill>
                <a:latin typeface="SAS Monospace" panose="020B0609020202020204" pitchFamily="49" charset="0"/>
              </a:rPr>
              <a:t>    3     Merle        </a:t>
            </a:r>
            <a:r>
              <a:rPr lang="en-US" sz="1600" b="1" dirty="0" err="1">
                <a:solidFill>
                  <a:srgbClr val="000000"/>
                </a:solidFill>
                <a:latin typeface="SAS Monospace" panose="020B0609020202020204" pitchFamily="49" charset="0"/>
              </a:rPr>
              <a:t>Hieds</a:t>
            </a:r>
            <a:r>
              <a:rPr lang="en-US" sz="1600" b="1" dirty="0">
                <a:solidFill>
                  <a:srgbClr val="000000"/>
                </a:solidFill>
                <a:latin typeface="SAS Monospace" panose="020B0609020202020204" pitchFamily="49" charset="0"/>
              </a:rPr>
              <a:t>        Trainee     24025</a:t>
            </a:r>
          </a:p>
        </p:txBody>
      </p:sp>
    </p:spTree>
    <p:extLst>
      <p:ext uri="{BB962C8B-B14F-4D97-AF65-F5344CB8AC3E}">
        <p14:creationId xmlns:p14="http://schemas.microsoft.com/office/powerpoint/2010/main" val="41841610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8: Reading Raw Data Files</a:t>
            </a:r>
          </a:p>
        </p:txBody>
      </p:sp>
      <p:graphicFrame>
        <p:nvGraphicFramePr>
          <p:cNvPr id="7" name="Group Organizer"/>
          <p:cNvGraphicFramePr>
            <a:graphicFrameLocks noGrp="1"/>
          </p:cNvGraphicFramePr>
          <p:nvPr>
            <p:extLst>
              <p:ext uri="{D42A27DB-BD31-4B8C-83A1-F6EECF244321}">
                <p14:modId xmlns:p14="http://schemas.microsoft.com/office/powerpoint/2010/main" val="624675946"/>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09596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8.1 Introduction to Reading Raw Data Files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787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FFFFFF"/>
                          </a:solidFill>
                          <a:effectLst/>
                          <a:latin typeface="Arial Narrow" pitchFamily="34" charset="0"/>
                        </a:rPr>
                        <a:t>8.2 Reading Standard 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8.3 Using Informats </a:t>
                      </a:r>
                      <a:r>
                        <a:rPr kumimoji="0" lang="en-US" sz="2000" b="1" i="0" u="none" strike="noStrike" cap="none" normalizeH="0" baseline="0">
                          <a:ln>
                            <a:noFill/>
                          </a:ln>
                          <a:solidFill>
                            <a:srgbClr val="FFFFFF"/>
                          </a:solidFill>
                          <a:effectLst/>
                          <a:latin typeface="Arial Narrow" pitchFamily="34" charset="0"/>
                        </a:rPr>
                        <a:t>to Read </a:t>
                      </a:r>
                      <a:r>
                        <a:rPr kumimoji="0" lang="en-US" sz="2000" b="1" i="0" u="none" strike="noStrike" cap="none" normalizeH="0" baseline="0" dirty="0">
                          <a:ln>
                            <a:noFill/>
                          </a:ln>
                          <a:solidFill>
                            <a:srgbClr val="FFFFFF"/>
                          </a:solidFill>
                          <a:effectLst/>
                          <a:latin typeface="Arial Narrow" pitchFamily="34" charset="0"/>
                        </a:rPr>
                        <a:t>Delimited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978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8.4 Handling Missing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508294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YLEVERSION" val="2010JUL"/>
  <p:tag name="STANDARDSLIDESUPDATE" val="CDS_2012"/>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CHAPTERNUMBER" val="8"/>
  <p:tag name="SECTIONLABEL" val="Section"/>
  <p:tag name="APPENDIXLABEL" val="Appendix"/>
  <p:tag name="APPENDIXSTART" val="31"/>
  <p:tag name="MMPROD_UIDATA" val="&lt;database version=&quot;9.0&quot;&gt;&lt;object type=&quot;1&quot; unique_id=&quot;10001&quot;&gt;&lt;property id=&quot;20141&quot; value=&quot;Reading Raw Data Files&quot;/&gt;&lt;property id=&quot;20148&quot; value=&quot;5&quot;/&gt;&lt;property id=&quot;20184&quot; value=&quot;7&quot;/&gt;&lt;property id=&quot;20191&quot; value=&quot;SAS Server&quot;/&gt;&lt;property id=&quot;20192&quot; value=&quot;https://sas.connectsolutions.com&quot;/&gt;&lt;property id=&quot;20250&quot; value=&quot;6&quot;/&gt;&lt;property id=&quot;20251&quot; value=&quot;0&quot;/&gt;&lt;property id=&quot;20259&quot; value=&quot;0&quot;/&gt;&lt;property id=&quot;20262&quot; value=&quot;853890857&quot;/&gt;&lt;object type=&quot;8&quot; unique_id=&quot;10002&quot;&gt;&lt;/object&gt;&lt;object type=&quot;2&quot; unique_id=&quot;10005&quot;&gt;&lt;object type=&quot;3&quot; unique_id=&quot;10022&quot;&gt;&lt;property id=&quot;20148&quot; value=&quot;5&quot;/&gt;&lt;property id=&quot;20300&quot; value=&quot;Slide 3 - &amp;quot;Objectives&amp;quot;&quot;/&gt;&lt;property id=&quot;20307&quot; value=&quot;258&quot;/&gt;&lt;property id=&quot;20309&quot; value=&quot;-1&quot;/&gt;&lt;/object&gt;&lt;object type=&quot;3&quot; unique_id=&quot;10023&quot;&gt;&lt;property id=&quot;20148&quot; value=&quot;5&quot;/&gt;&lt;property id=&quot;20300&quot; value=&quot;Slide 4 - &amp;quot;Business Scenario&amp;quot;&quot;/&gt;&lt;property id=&quot;20307&quot; value=&quot;259&quot;/&gt;&lt;property id=&quot;20309&quot; value=&quot;-1&quot;/&gt;&lt;/object&gt;&lt;object type=&quot;3&quot; unique_id=&quot;10024&quot;&gt;&lt;property id=&quot;20148&quot; value=&quot;5&quot;/&gt;&lt;property id=&quot;20300&quot; value=&quot;Slide 6 - &amp;quot;Raw Data Files&amp;quot;&quot;/&gt;&lt;property id=&quot;20307&quot; value=&quot;260&quot;/&gt;&lt;property id=&quot;20309&quot; value=&quot;-1&quot;/&gt;&lt;/object&gt;&lt;object type=&quot;3&quot; unique_id=&quot;10025&quot;&gt;&lt;property id=&quot;20148&quot; value=&quot;5&quot;/&gt;&lt;property id=&quot;20300&quot; value=&quot;Slide 8 - &amp;quot;Reading Raw Data Files&amp;quot;&quot;/&gt;&lt;property id=&quot;20307&quot; value=&quot;261&quot;/&gt;&lt;property id=&quot;20309&quot; value=&quot;-1&quot;/&gt;&lt;/object&gt;&lt;object type=&quot;3&quot; unique_id=&quot;10026&quot;&gt;&lt;property id=&quot;20148&quot; value=&quot;5&quot;/&gt;&lt;property id=&quot;20300&quot; value=&quot;Slide 10 - &amp;quot;8.01 Multiple Answer Poll&amp;quot;&quot;/&gt;&lt;property id=&quot;20307&quot; value=&quot;262&quot;/&gt;&lt;property id=&quot;20309&quot; value=&quot;-1&quot;/&gt;&lt;/object&gt;&lt;object type=&quot;3&quot; unique_id=&quot;10028&quot;&gt;&lt;property id=&quot;20148&quot; value=&quot;5&quot;/&gt;&lt;property id=&quot;20300&quot; value=&quot;Slide 9 - &amp;quot;Standard and Nonstandard Data&amp;quot;&quot;/&gt;&lt;property id=&quot;20307&quot; value=&quot;408&quot;/&gt;&lt;property id=&quot;20309&quot; value=&quot;-1&quot;/&gt;&lt;/object&gt;&lt;object type=&quot;3&quot; unique_id=&quot;10050&quot;&gt;&lt;property id=&quot;20148&quot; value=&quot;5&quot;/&gt;&lt;property id=&quot;20300&quot; value=&quot;Slide 12 - &amp;quot;Objectives&amp;quot;&quot;/&gt;&lt;property id=&quot;20307&quot; value=&quot;289&quot;/&gt;&lt;property id=&quot;20309&quot; value=&quot;-1&quot;/&gt;&lt;/object&gt;&lt;object type=&quot;3&quot; unique_id=&quot;10052&quot;&gt;&lt;property id=&quot;20148&quot; value=&quot;5&quot;/&gt;&lt;property id=&quot;20300&quot; value=&quot;Slide 14 - &amp;quot;List Input&amp;quot;&quot;/&gt;&lt;property id=&quot;20307&quot; value=&quot;291&quot;/&gt;&lt;property id=&quot;20309&quot; value=&quot;-1&quot;/&gt;&lt;/object&gt;&lt;object type=&quot;3&quot; unique_id=&quot;10055&quot;&gt;&lt;property id=&quot;20148&quot; value=&quot;5&quot;/&gt;&lt;property id=&quot;20300&quot; value=&quot;Slide 17 - &amp;quot;Reading a Delimited Raw Data File&amp;quot;&quot;/&gt;&lt;property id=&quot;20307&quot; value=&quot;294&quot;/&gt;&lt;property id=&quot;20309&quot; value=&quot;-1&quot;/&gt;&lt;/object&gt;&lt;object type=&quot;3&quot; unique_id=&quot;10056&quot;&gt;&lt;property id=&quot;20148&quot; value=&quot;5&quot;/&gt;&lt;property id=&quot;20300&quot; value=&quot;Slide 19 - &amp;quot;INPUT Statement&amp;quot;&quot;/&gt;&lt;property id=&quot;20307&quot; value=&quot;412&quot;/&gt;&lt;property id=&quot;20309&quot; value=&quot;-1&quot;/&gt;&lt;/object&gt;&lt;object type=&quot;3&quot; unique_id=&quot;10059&quot;&gt;&lt;property id=&quot;20148&quot; value=&quot;5&quot;/&gt;&lt;property id=&quot;20300&quot; value=&quot;Slide 20 - &amp;quot;Viewing the Log&amp;quot;&quot;/&gt;&lt;property id=&quot;20307&quot; value=&quot;299&quot;/&gt;&lt;property id=&quot;20309&quot; value=&quot;-1&quot;/&gt;&lt;/object&gt;&lt;object type=&quot;3&quot; unique_id=&quot;10060&quot;&gt;&lt;property id=&quot;20148&quot; value=&quot;5&quot;/&gt;&lt;property id=&quot;20300&quot; value=&quot;Slide 21 - &amp;quot;Viewing the Output&amp;quot;&quot;/&gt;&lt;property id=&quot;20307&quot; value=&quot;300&quot;/&gt;&lt;property id=&quot;20309&quot; value=&quot;-1&quot;/&gt;&lt;/object&gt;&lt;object type=&quot;3&quot; unique_id=&quot;10064&quot;&gt;&lt;property id=&quot;20148&quot; value=&quot;5&quot;/&gt;&lt;property id=&quot;20300&quot; value=&quot;Slide 22 - &amp;quot;Business Scenario&amp;quot;&quot;/&gt;&lt;property id=&quot;20307&quot; value=&quot;414&quot;/&gt;&lt;property id=&quot;20309&quot; value=&quot;-1&quot;/&gt;&lt;/object&gt;&lt;object type=&quot;3&quot; unique_id=&quot;10067&quot;&gt;&lt;property id=&quot;20148&quot; value=&quot;5&quot;/&gt;&lt;property id=&quot;20300&quot; value=&quot;Slide 24 - &amp;quot;Compilation&amp;quot;&quot;/&gt;&lt;property id=&quot;20307&quot; value=&quot;306&quot;/&gt;&lt;property id=&quot;20309&quot; value=&quot;-1&quot;/&gt;&lt;/object&gt;&lt;object type=&quot;3&quot; unique_id=&quot;10068&quot;&gt;&lt;property id=&quot;20148&quot; value=&quot;5&quot;/&gt;&lt;property id=&quot;20300&quot; value=&quot;Slide 25 - &amp;quot;Compilation&amp;quot;&quot;/&gt;&lt;property id=&quot;20307&quot; value=&quot;307&quot;/&gt;&lt;property id=&quot;20309&quot; value=&quot;-1&quot;/&gt;&lt;/object&gt;&lt;object type=&quot;3&quot; unique_id=&quot;10069&quot;&gt;&lt;property id=&quot;20148&quot; value=&quot;5&quot;/&gt;&lt;property id=&quot;20300&quot; value=&quot;Slide 26 - &amp;quot;Compilation&amp;quot;&quot;/&gt;&lt;property id=&quot;20307&quot; value=&quot;308&quot;/&gt;&lt;property id=&quot;20309&quot; value=&quot;-1&quot;/&gt;&lt;/object&gt;&lt;object type=&quot;3&quot; unique_id=&quot;10070&quot;&gt;&lt;property id=&quot;20148&quot; value=&quot;5&quot;/&gt;&lt;property id=&quot;20300&quot; value=&quot;Slide 27 - &amp;quot;Compilation&amp;quot;&quot;/&gt;&lt;property id=&quot;20307&quot; value=&quot;309&quot;/&gt;&lt;property id=&quot;20309&quot; value=&quot;-1&quot;/&gt;&lt;/object&gt;&lt;object type=&quot;3&quot; unique_id=&quot;10071&quot;&gt;&lt;property id=&quot;20148&quot; value=&quot;5&quot;/&gt;&lt;property id=&quot;20300&quot; value=&quot;Slide 28 - &amp;quot;Compilation&amp;quot;&quot;/&gt;&lt;property id=&quot;20307&quot; value=&quot;310&quot;/&gt;&lt;property id=&quot;20309&quot; value=&quot;-1&quot;/&gt;&lt;/object&gt;&lt;object type=&quot;3&quot; unique_id=&quot;10072&quot;&gt;&lt;property id=&quot;20148&quot; value=&quot;5&quot;/&gt;&lt;property id=&quot;20300&quot; value=&quot;Slide 29 - &amp;quot;Compilation&amp;quot;&quot;/&gt;&lt;property id=&quot;20307&quot; value=&quot;311&quot;/&gt;&lt;property id=&quot;20309&quot; value=&quot;-1&quot;/&gt;&lt;/object&gt;&lt;object type=&quot;3&quot; unique_id=&quot;10073&quot;&gt;&lt;property id=&quot;20148&quot; value=&quot;5&quot;/&gt;&lt;property id=&quot;20300&quot; value=&quot;Slide 30 - &amp;quot;8.03 Multiple Choice Poll&amp;quot;&quot;/&gt;&lt;property id=&quot;20307&quot; value=&quot;312&quot;/&gt;&lt;property id=&quot;20309&quot; value=&quot;-1&quot;/&gt;&lt;/object&gt;&lt;object type=&quot;3&quot; unique_id=&quot;10074&quot;&gt;&lt;property id=&quot;20148&quot; value=&quot;5&quot;/&gt;&lt;property id=&quot;20300&quot; value=&quot;Slide 31 - &amp;quot;8.03 Multiple Choice Poll – Correct Answer&amp;quot;&quot;/&gt;&lt;property id=&quot;20307&quot; value=&quot;313&quot;/&gt;&lt;property id=&quot;20309&quot; value=&quot;-1&quot;/&gt;&lt;/object&gt;&lt;object type=&quot;3&quot; unique_id=&quot;10075&quot;&gt;&lt;property id=&quot;20148&quot; value=&quot;5&quot;/&gt;&lt;property id=&quot;20300&quot; value=&quot;Slide 32 - &amp;quot;DATA Step Processing&amp;quot;&quot;/&gt;&lt;property id=&quot;20307&quot; value=&quot;314&quot;/&gt;&lt;property id=&quot;20309&quot; value=&quot;-1&quot;/&gt;&lt;/object&gt;&lt;object type=&quot;3&quot; unique_id=&quot;10076&quot;&gt;&lt;property id=&quot;20148&quot; value=&quot;5&quot;/&gt;&lt;property id=&quot;20300&quot; value=&quot;Slide 33 - &amp;quot;Execution&amp;quot;&quot;/&gt;&lt;property id=&quot;20307&quot; value=&quot;315&quot;/&gt;&lt;property id=&quot;20309&quot; value=&quot;-1&quot;/&gt;&lt;/object&gt;&lt;object type=&quot;3&quot; unique_id=&quot;10077&quot;&gt;&lt;property id=&quot;20148&quot; value=&quot;5&quot;/&gt;&lt;property id=&quot;20300&quot; value=&quot;Slide 34 - &amp;quot;Execution&amp;quot;&quot;/&gt;&lt;property id=&quot;20307&quot; value=&quot;316&quot;/&gt;&lt;property id=&quot;20309&quot; value=&quot;-1&quot;/&gt;&lt;/object&gt;&lt;object type=&quot;3&quot; unique_id=&quot;10078&quot;&gt;&lt;property id=&quot;20148&quot; value=&quot;5&quot;/&gt;&lt;property id=&quot;20300&quot; value=&quot;Slide 35 - &amp;quot;Execution&amp;quot;&quot;/&gt;&lt;property id=&quot;20307&quot; value=&quot;317&quot;/&gt;&lt;property id=&quot;20309&quot; value=&quot;-1&quot;/&gt;&lt;/object&gt;&lt;object type=&quot;3&quot; unique_id=&quot;10079&quot;&gt;&lt;property id=&quot;20148&quot; value=&quot;5&quot;/&gt;&lt;property id=&quot;20300&quot; value=&quot;Slide 36 - &amp;quot;Execution&amp;quot;&quot;/&gt;&lt;property id=&quot;20307&quot; value=&quot;318&quot;/&gt;&lt;property id=&quot;20309&quot; value=&quot;-1&quot;/&gt;&lt;/object&gt;&lt;object type=&quot;3&quot; unique_id=&quot;10080&quot;&gt;&lt;property id=&quot;20148&quot; value=&quot;5&quot;/&gt;&lt;property id=&quot;20300&quot; value=&quot;Slide 38 - &amp;quot;Execution&amp;quot;&quot;/&gt;&lt;property id=&quot;20307&quot; value=&quot;319&quot;/&gt;&lt;property id=&quot;20309&quot; value=&quot;-1&quot;/&gt;&lt;/object&gt;&lt;object type=&quot;3&quot; unique_id=&quot;10081&quot;&gt;&lt;property id=&quot;20148&quot; value=&quot;5&quot;/&gt;&lt;property id=&quot;20300&quot; value=&quot;Slide 40 - &amp;quot;Execution&amp;quot;&quot;/&gt;&lt;property id=&quot;20307&quot; value=&quot;320&quot;/&gt;&lt;property id=&quot;20309&quot; value=&quot;-1&quot;/&gt;&lt;/object&gt;&lt;object type=&quot;3&quot; unique_id=&quot;10082&quot;&gt;&lt;property id=&quot;20148&quot; value=&quot;5&quot;/&gt;&lt;property id=&quot;20300&quot; value=&quot;Slide 41 - &amp;quot;Execution&amp;quot;&quot;/&gt;&lt;property id=&quot;20307&quot; value=&quot;321&quot;/&gt;&lt;property id=&quot;20309&quot; value=&quot;-1&quot;/&gt;&lt;/object&gt;&lt;object type=&quot;3&quot; unique_id=&quot;10083&quot;&gt;&lt;property id=&quot;20148&quot; value=&quot;5&quot;/&gt;&lt;property id=&quot;20300&quot; value=&quot;Slide 42 - &amp;quot;Execution&amp;quot;&quot;/&gt;&lt;property id=&quot;20307&quot; value=&quot;322&quot;/&gt;&lt;property id=&quot;20309&quot; value=&quot;-1&quot;/&gt;&lt;/object&gt;&lt;object type=&quot;3&quot; unique_id=&quot;10084&quot;&gt;&lt;property id=&quot;20148&quot; value=&quot;5&quot;/&gt;&lt;property id=&quot;20300&quot; value=&quot;Slide 44 - &amp;quot;Execution&amp;quot;&quot;/&gt;&lt;property id=&quot;20307&quot; value=&quot;323&quot;/&gt;&lt;property id=&quot;20309&quot; value=&quot;-1&quot;/&gt;&lt;/object&gt;&lt;object type=&quot;3&quot; unique_id=&quot;10085&quot;&gt;&lt;property id=&quot;20148&quot; value=&quot;5&quot;/&gt;&lt;property id=&quot;20300&quot; value=&quot;Slide 45 - &amp;quot;Execution&amp;quot;&quot;/&gt;&lt;property id=&quot;20307&quot; value=&quot;324&quot;/&gt;&lt;property id=&quot;20309&quot; value=&quot;-1&quot;/&gt;&lt;/object&gt;&lt;object type=&quot;3&quot; unique_id=&quot;10086&quot;&gt;&lt;property id=&quot;20148&quot; value=&quot;5&quot;/&gt;&lt;property id=&quot;20300&quot; value=&quot;Slide 46 - &amp;quot;Execution&amp;quot;&quot;/&gt;&lt;property id=&quot;20307&quot; value=&quot;325&quot;/&gt;&lt;property id=&quot;20309&quot; value=&quot;-1&quot;/&gt;&lt;/object&gt;&lt;object type=&quot;3&quot; unique_id=&quot;10087&quot;&gt;&lt;property id=&quot;20148&quot; value=&quot;5&quot;/&gt;&lt;property id=&quot;20300&quot; value=&quot;Slide 47 - &amp;quot;Execution&amp;quot;&quot;/&gt;&lt;property id=&quot;20307&quot; value=&quot;326&quot;/&gt;&lt;property id=&quot;20309&quot; value=&quot;-1&quot;/&gt;&lt;/object&gt;&lt;object type=&quot;3&quot; unique_id=&quot;10088&quot;&gt;&lt;property id=&quot;20148&quot; value=&quot;5&quot;/&gt;&lt;property id=&quot;20300&quot; value=&quot;Slide 48 - &amp;quot;Execution&amp;quot;&quot;/&gt;&lt;property id=&quot;20307&quot; value=&quot;327&quot;/&gt;&lt;property id=&quot;20309&quot; value=&quot;-1&quot;/&gt;&lt;/object&gt;&lt;object type=&quot;3&quot; unique_id=&quot;10090&quot;&gt;&lt;property id=&quot;20148&quot; value=&quot;5&quot;/&gt;&lt;property id=&quot;20300&quot; value=&quot;Slide 49 - &amp;quot;Execution&amp;quot;&quot;/&gt;&lt;property id=&quot;20307&quot; value=&quot;329&quot;/&gt;&lt;property id=&quot;20309&quot; value=&quot;-1&quot;/&gt;&lt;/object&gt;&lt;object type=&quot;3&quot; unique_id=&quot;10093&quot;&gt;&lt;property id=&quot;20148&quot; value=&quot;5&quot;/&gt;&lt;property id=&quot;20300&quot; value=&quot;Slide 50 - &amp;quot;Viewing the Output&amp;quot;&quot;/&gt;&lt;property id=&quot;20307&quot; value=&quot;332&quot;/&gt;&lt;property id=&quot;20309&quot; value=&quot;-1&quot;/&gt;&lt;/object&gt;&lt;object type=&quot;3&quot; unique_id=&quot;10094&quot;&gt;&lt;property id=&quot;20148&quot; value=&quot;5&quot;/&gt;&lt;property id=&quot;20300&quot; value=&quot;Slide 51 - &amp;quot;LENGTH Statement&amp;quot;&quot;/&gt;&lt;property id=&quot;20307&quot; value=&quot;333&quot;/&gt;&lt;property id=&quot;20309&quot; value=&quot;-1&quot;/&gt;&lt;/object&gt;&lt;object type=&quot;3&quot; unique_id=&quot;10095&quot;&gt;&lt;property id=&quot;20148&quot; value=&quot;5&quot;/&gt;&lt;property id=&quot;20300&quot; value=&quot;Slide 52 - &amp;quot;Compilation&amp;quot;&quot;/&gt;&lt;property id=&quot;20307&quot; value=&quot;334&quot;/&gt;&lt;property id=&quot;20309&quot; value=&quot;-1&quot;/&gt;&lt;/object&gt;&lt;object type=&quot;3&quot; unique_id=&quot;10096&quot;&gt;&lt;property id=&quot;20148&quot; value=&quot;5&quot;/&gt;&lt;property id=&quot;20300&quot; value=&quot;Slide 53 - &amp;quot;Compilation&amp;quot;&quot;/&gt;&lt;property id=&quot;20307&quot; value=&quot;335&quot;/&gt;&lt;property id=&quot;20309&quot; value=&quot;-1&quot;/&gt;&lt;/object&gt;&lt;object type=&quot;3&quot; unique_id=&quot;10097&quot;&gt;&lt;property id=&quot;20148&quot; value=&quot;5&quot;/&gt;&lt;property id=&quot;20300&quot; value=&quot;Slide 54 - &amp;quot;Viewing the Output&amp;quot;&quot;/&gt;&lt;property id=&quot;20307&quot; value=&quot;336&quot;/&gt;&lt;property id=&quot;20309&quot; value=&quot;-1&quot;/&gt;&lt;/object&gt;&lt;object type=&quot;3&quot; unique_id=&quot;10100&quot;&gt;&lt;property id=&quot;20148&quot; value=&quot;5&quot;/&gt;&lt;property id=&quot;20300&quot; value=&quot;Slide 57 - &amp;quot;Using a LENGTH Statement&amp;quot;&quot;/&gt;&lt;property id=&quot;20307&quot; value=&quot;339&quot;/&gt;&lt;property id=&quot;20309&quot; value=&quot;-1&quot;/&gt;&lt;/object&gt;&lt;object type=&quot;3&quot; unique_id=&quot;10107&quot;&gt;&lt;property id=&quot;20148&quot; value=&quot;5&quot;/&gt;&lt;property id=&quot;20300&quot; value=&quot;Slide 74 - &amp;quot;Objectives&amp;quot;&quot;/&gt;&lt;property id=&quot;20307&quot; value=&quot;352&quot;/&gt;&lt;property id=&quot;20309&quot; value=&quot;-1&quot;/&gt;&lt;/object&gt;&lt;object type=&quot;3&quot; unique_id=&quot;10108&quot;&gt;&lt;property id=&quot;20148&quot; value=&quot;5&quot;/&gt;&lt;property id=&quot;20300&quot; value=&quot;Slide 75 - &amp;quot;Business Scenario&amp;quot;&quot;/&gt;&lt;property id=&quot;20307&quot; value=&quot;353&quot;/&gt;&lt;property id=&quot;20309&quot; value=&quot;-1&quot;/&gt;&lt;/object&gt;&lt;object type=&quot;3&quot; unique_id=&quot;10109&quot;&gt;&lt;property id=&quot;20148&quot; value=&quot;5&quot;/&gt;&lt;property id=&quot;20300&quot; value=&quot;Slide 76 - &amp;quot;Considerations&amp;quot;&quot;/&gt;&lt;property id=&quot;20307&quot; value=&quot;354&quot;/&gt;&lt;property id=&quot;20309&quot; value=&quot;-1&quot;/&gt;&lt;/object&gt;&lt;object type=&quot;3&quot; unique_id=&quot;10112&quot;&gt;&lt;property id=&quot;20148&quot; value=&quot;5&quot;/&gt;&lt;property id=&quot;20300&quot; value=&quot;Slide 82 - &amp;quot;Informats for Nonstandard Data &amp;quot;&quot;/&gt;&lt;property id=&quot;20307&quot; value=&quot;357&quot;/&gt;&lt;property id=&quot;20309&quot; value=&quot;-1&quot;/&gt;&lt;/object&gt;&lt;object type=&quot;3&quot; unique_id=&quot;10116&quot;&gt;&lt;property id=&quot;20148&quot; value=&quot;5&quot;/&gt;&lt;property id=&quot;20300&quot; value=&quot;Slide 90 - &amp;quot;Modified List Input&amp;quot;&quot;/&gt;&lt;property id=&quot;20307&quot; value=&quot;423&quot;/&gt;&lt;property id=&quot;20309&quot; value=&quot;-1&quot;/&gt;&lt;/object&gt;&lt;object type=&quot;3&quot; unique_id=&quot;10129&quot;&gt;&lt;property id=&quot;20148&quot; value=&quot;5&quot;/&gt;&lt;property id=&quot;20300&quot; value=&quot;Slide 98 - &amp;quot;Business Scenario&amp;quot;&quot;/&gt;&lt;property id=&quot;20307&quot; value=&quot;373&quot;/&gt;&lt;property id=&quot;20309&quot; value=&quot;-1&quot;/&gt;&lt;/object&gt;&lt;object type=&quot;3&quot; unique_id=&quot;10130&quot;&gt;&lt;property id=&quot;20148&quot; value=&quot;5&quot;/&gt;&lt;property id=&quot;20300&quot; value=&quot;Slide 99 - &amp;quot;DATALINES Statement&amp;quot;&quot;/&gt;&lt;property id=&quot;20307&quot; value=&quot;374&quot;/&gt;&lt;property id=&quot;20309&quot; value=&quot;-1&quot;/&gt;&lt;/object&gt;&lt;object type=&quot;3&quot; unique_id=&quot;10131&quot;&gt;&lt;property id=&quot;20148&quot; value=&quot;5&quot;/&gt;&lt;property id=&quot;20300&quot; value=&quot;Slide 100 - &amp;quot;Viewing the Output&amp;quot;&quot;/&gt;&lt;property id=&quot;20307&quot; value=&quot;375&quot;/&gt;&lt;property id=&quot;20309&quot; value=&quot;-1&quot;/&gt;&lt;/object&gt;&lt;object type=&quot;3&quot; unique_id=&quot;10135&quot;&gt;&lt;property id=&quot;20148&quot; value=&quot;5&quot;/&gt;&lt;property id=&quot;20300&quot; value=&quot;Slide 104 - &amp;quot;Objectives&amp;quot;&quot;/&gt;&lt;property id=&quot;20307&quot; value=&quot;379&quot;/&gt;&lt;property id=&quot;20309&quot; value=&quot;-1&quot;/&gt;&lt;/object&gt;&lt;object type=&quot;3&quot; unique_id=&quot;10136&quot;&gt;&lt;property id=&quot;20148&quot; value=&quot;5&quot;/&gt;&lt;property id=&quot;20300&quot; value=&quot;Slide 105 - &amp;quot;Business Scenario&amp;quot;&quot;/&gt;&lt;property id=&quot;20307&quot; value=&quot;380&quot;/&gt;&lt;property id=&quot;20309&quot; value=&quot;-1&quot;/&gt;&lt;/object&gt;&lt;object type=&quot;3&quot; unique_id=&quot;10137&quot;&gt;&lt;property id=&quot;20148&quot; value=&quot;5&quot;/&gt;&lt;property id=&quot;20300&quot; value=&quot;Slide 106 - &amp;quot;Missing Values in the Middle of the Record&amp;quot;&quot;/&gt;&lt;property id=&quot;20307&quot; value=&quot;381&quot;/&gt;&lt;property id=&quot;20309&quot; value=&quot;-1&quot;/&gt;&lt;/object&gt;&lt;object type=&quot;3&quot; unique_id=&quot;10140&quot;&gt;&lt;property id=&quot;20148&quot; value=&quot;5&quot;/&gt;&lt;property id=&quot;20300&quot; value=&quot;Slide 107 - &amp;quot;Consecutive Delimiters in List Input&amp;quot;&quot;/&gt;&lt;property id=&quot;20307&quot; value=&quot;384&quot;/&gt;&lt;property id=&quot;20309&quot; value=&quot;-1&quot;/&gt;&lt;/object&gt;&lt;object type=&quot;3&quot; unique_id=&quot;10144&quot;&gt;&lt;property id=&quot;20148&quot; value=&quot;5&quot;/&gt;&lt;property id=&quot;20300&quot; value=&quot;Slide 111 - &amp;quot;Viewing the Output&amp;quot;&quot;/&gt;&lt;property id=&quot;20307&quot; value=&quot;388&quot;/&gt;&lt;property id=&quot;20309&quot; value=&quot;-1&quot;/&gt;&lt;/object&gt;&lt;object type=&quot;3&quot; unique_id=&quot;10146&quot;&gt;&lt;property id=&quot;20148&quot; value=&quot;5&quot;/&gt;&lt;property id=&quot;20300&quot; value=&quot;Slide 113 - &amp;quot;Business Scenario&amp;quot;&quot;/&gt;&lt;property id=&quot;20307&quot; value=&quot;426&quot;/&gt;&lt;property id=&quot;20309&quot; value=&quot;-1&quot;/&gt;&lt;/object&gt;&lt;object type=&quot;3&quot; unique_id=&quot;10147&quot;&gt;&lt;property id=&quot;20148&quot; value=&quot;5&quot;/&gt;&lt;property id=&quot;20300&quot; value=&quot;Slide 114 - &amp;quot;Missing Values at the End of a Record&amp;quot;&quot;/&gt;&lt;property id=&quot;20307&quot; value=&quot;390&quot;/&gt;&lt;property id=&quot;20309&quot; value=&quot;-1&quot;/&gt;&lt;/object&gt;&lt;object type=&quot;3&quot; unique_id=&quot;10150&quot;&gt;&lt;property id=&quot;20148&quot; value=&quot;5&quot;/&gt;&lt;property id=&quot;20300&quot; value=&quot;Slide 115 - &amp;quot;MISSOVER Option&amp;quot;&quot;/&gt;&lt;property id=&quot;20307&quot; value=&quot;393&quot;/&gt;&lt;property id=&quot;20309&quot; value=&quot;-1&quot;/&gt;&lt;/object&gt;&lt;object type=&quot;3&quot; unique_id=&quot;10151&quot;&gt;&lt;property id=&quot;20148&quot; value=&quot;5&quot;/&gt;&lt;property id=&quot;20300&quot; value=&quot;Slide 116 - &amp;quot;Viewing the Output&amp;quot;&quot;/&gt;&lt;property id=&quot;20307&quot; value=&quot;394&quot;/&gt;&lt;property id=&quot;20309&quot; value=&quot;-1&quot;/&gt;&lt;/object&gt;&lt;object type=&quot;3&quot; unique_id=&quot;10152&quot;&gt;&lt;property id=&quot;20148&quot; value=&quot;5&quot;/&gt;&lt;property id=&quot;20300&quot; value=&quot;Slide 117 - &amp;quot;INFILE Options&amp;quot;&quot;/&gt;&lt;property id=&quot;20307&quot; value=&quot;395&quot;/&gt;&lt;property id=&quot;20309&quot; value=&quot;-1&quot;/&gt;&lt;/object&gt;&lt;object type=&quot;3&quot; unique_id=&quot;13523&quot;&gt;&lt;property id=&quot;20148&quot; value=&quot;5&quot;/&gt;&lt;property id=&quot;20300&quot; value=&quot;Slide 5 - &amp;quot;Raw Data Files&amp;quot;&quot;/&gt;&lt;property id=&quot;20307&quot; value=&quot;553&quot;/&gt;&lt;property id=&quot;20309&quot; value=&quot;-1&quot;/&gt;&lt;/object&gt;&lt;object type=&quot;3&quot; unique_id=&quot;13526&quot;&gt;&lt;property id=&quot;20148&quot; value=&quot;5&quot;/&gt;&lt;property id=&quot;20300&quot; value=&quot;Slide 7 - &amp;quot;Fields in Raw Data Files&amp;quot;&quot;/&gt;&lt;property id=&quot;20307&quot; value=&quot;494&quot;/&gt;&lt;property id=&quot;20309&quot; value=&quot;-1&quot;/&gt;&lt;/object&gt;&lt;object type=&quot;3&quot; unique_id=&quot;13537&quot;&gt;&lt;property id=&quot;20148&quot; value=&quot;5&quot;/&gt;&lt;property id=&quot;20300&quot; value=&quot;Slide 13 - &amp;quot;Business Scenario&amp;quot;&quot;/&gt;&lt;property id=&quot;20307&quot; value=&quot;463&quot;/&gt;&lt;property id=&quot;20309&quot; value=&quot;-1&quot;/&gt;&lt;/object&gt;&lt;object type=&quot;3&quot; unique_id=&quot;13539&quot;&gt;&lt;property id=&quot;20148&quot; value=&quot;5&quot;/&gt;&lt;property id=&quot;20300&quot; value=&quot;Slide 23 - &amp;quot;Compilation Phase&amp;quot;&quot;/&gt;&lt;property id=&quot;20307&quot; value=&quot;498&quot;/&gt;&lt;property id=&quot;20309&quot; value=&quot;-1&quot;/&gt;&lt;/object&gt;&lt;object type=&quot;3&quot; unique_id=&quot;13540&quot;&gt;&lt;property id=&quot;20148&quot; value=&quot;5&quot;/&gt;&lt;property id=&quot;20300&quot; value=&quot;Slide 37 - &amp;quot;Execution&amp;quot;&quot;/&gt;&lt;property id=&quot;20307&quot; value=&quot;457&quot;/&gt;&lt;property id=&quot;20309&quot; value=&quot;-1&quot;/&gt;&lt;/object&gt;&lt;object type=&quot;3&quot; unique_id=&quot;13541&quot;&gt;&lt;property id=&quot;20148&quot; value=&quot;5&quot;/&gt;&lt;property id=&quot;20300&quot; value=&quot;Slide 39 - &amp;quot;Execution&amp;quot;&quot;/&gt;&lt;property id=&quot;20307&quot; value=&quot;509&quot;/&gt;&lt;property id=&quot;20309&quot; value=&quot;-1&quot;/&gt;&lt;/object&gt;&lt;object type=&quot;3&quot; unique_id=&quot;13542&quot;&gt;&lt;property id=&quot;20148&quot; value=&quot;5&quot;/&gt;&lt;property id=&quot;20300&quot; value=&quot;Slide 43 - &amp;quot;Execution&amp;quot;&quot;/&gt;&lt;property id=&quot;20307&quot; value=&quot;556&quot;/&gt;&lt;property id=&quot;20309&quot; value=&quot;-1&quot;/&gt;&lt;/object&gt;&lt;object type=&quot;3&quot; unique_id=&quot;13544&quot;&gt;&lt;property id=&quot;20148&quot; value=&quot;5&quot;/&gt;&lt;property id=&quot;20300&quot; value=&quot;Slide 58 - &amp;quot;Viewing the Output&amp;quot;&quot;/&gt;&lt;property id=&quot;20307&quot; value=&quot;510&quot;/&gt;&lt;property id=&quot;20309&quot; value=&quot;-1&quot;/&gt;&lt;/object&gt;&lt;object type=&quot;3&quot; unique_id=&quot;13545&quot;&gt;&lt;property id=&quot;20148&quot; value=&quot;5&quot;/&gt;&lt;property id=&quot;20300&quot; value=&quot;Slide 59 - &amp;quot;Viewing the Output&amp;quot;&quot;/&gt;&lt;property id=&quot;20307&quot; value=&quot;456&quot;/&gt;&lt;property id=&quot;20309&quot; value=&quot;-1&quot;/&gt;&lt;/object&gt;&lt;object type=&quot;3&quot; unique_id=&quot;13548&quot;&gt;&lt;property id=&quot;20148&quot; value=&quot;5&quot;/&gt;&lt;property id=&quot;20300&quot; value=&quot;Slide 77 - &amp;quot;Modified List Input &amp;quot;&quot;/&gt;&lt;property id=&quot;20307&quot; value=&quot;558&quot;/&gt;&lt;property id=&quot;20309&quot; value=&quot;-1&quot;/&gt;&lt;/object&gt;&lt;object type=&quot;3&quot; unique_id=&quot;13549&quot;&gt;&lt;property id=&quot;20148&quot; value=&quot;5&quot;/&gt;&lt;property id=&quot;20300&quot; value=&quot;Slide 78 - &amp;quot;Modified List Input &amp;quot;&quot;/&gt;&lt;property id=&quot;20307&quot; value=&quot;560&quot;/&gt;&lt;property id=&quot;20309&quot; value=&quot;-1&quot;/&gt;&lt;/object&gt;&lt;object type=&quot;3&quot; unique_id=&quot;13550&quot;&gt;&lt;property id=&quot;20148&quot; value=&quot;5&quot;/&gt;&lt;property id=&quot;20300&quot; value=&quot;Slide 79 - &amp;quot;Reading Nonstandard Data&amp;quot;&quot;/&gt;&lt;property id=&quot;20307&quot; value=&quot;557&quot;/&gt;&lt;property id=&quot;20309&quot; value=&quot;-1&quot;/&gt;&lt;/object&gt;&lt;object type=&quot;3&quot; unique_id=&quot;13551&quot;&gt;&lt;property id=&quot;20148&quot; value=&quot;5&quot;/&gt;&lt;property id=&quot;20300&quot; value=&quot;Slide 83 - &amp;quot;SAS Informats&amp;quot;&quot;/&gt;&lt;property id=&quot;20307&quot; value=&quot;559&quot;/&gt;&lt;property id=&quot;20309&quot; value=&quot;-1&quot;/&gt;&lt;/object&gt;&lt;object type=&quot;3&quot; unique_id=&quot;13552&quot;&gt;&lt;property id=&quot;20148&quot; value=&quot;5&quot;/&gt;&lt;property id=&quot;20300&quot; value=&quot;Slide 84 - &amp;quot;SAS Informats&amp;quot;&quot;/&gt;&lt;property id=&quot;20307&quot; value=&quot;512&quot;/&gt;&lt;property id=&quot;20309&quot; value=&quot;-1&quot;/&gt;&lt;/object&gt;&lt;object type=&quot;3&quot; unique_id=&quot;13553&quot;&gt;&lt;property id=&quot;20148&quot; value=&quot;5&quot;/&gt;&lt;property id=&quot;20300&quot; value=&quot;Slide 85 - &amp;quot;SAS Informats&amp;quot;&quot;/&gt;&lt;property id=&quot;20307&quot; value=&quot;513&quot;/&gt;&lt;property id=&quot;20309&quot; value=&quot;-1&quot;/&gt;&lt;/object&gt;&lt;object type=&quot;3&quot; unique_id=&quot;13554&quot;&gt;&lt;property id=&quot;20148&quot; value=&quot;5&quot;/&gt;&lt;property id=&quot;20300&quot; value=&quot;Slide 86 - &amp;quot;SAS Informats&amp;quot;&quot;/&gt;&lt;property id=&quot;20307&quot; value=&quot;514&quot;/&gt;&lt;property id=&quot;20309&quot; value=&quot;-1&quot;/&gt;&lt;/object&gt;&lt;object type=&quot;3&quot; unique_id=&quot;13556&quot;&gt;&lt;property id=&quot;20148&quot; value=&quot;5&quot;/&gt;&lt;property id=&quot;20300&quot; value=&quot;Slide 91 - &amp;quot;Viewing the Log&amp;quot;&quot;/&gt;&lt;property id=&quot;20307&quot; value=&quot;506&quot;/&gt;&lt;property id=&quot;20309&quot; value=&quot;-1&quot;/&gt;&lt;/object&gt;&lt;object type=&quot;3&quot; unique_id=&quot;13557&quot;&gt;&lt;property id=&quot;20148&quot; value=&quot;5&quot;/&gt;&lt;property id=&quot;20300&quot; value=&quot;Slide 92 - &amp;quot;Viewing the Output&amp;quot;&quot;/&gt;&lt;property id=&quot;20307&quot; value=&quot;505&quot;/&gt;&lt;property id=&quot;20309&quot; value=&quot;-1&quot;/&gt;&lt;/object&gt;&lt;object type=&quot;3&quot; unique_id=&quot;13558&quot;&gt;&lt;property id=&quot;20148&quot; value=&quot;5&quot;/&gt;&lt;property id=&quot;20300&quot; value=&quot;Slide 93 - &amp;quot;Additional SAS Statements&amp;quot;&quot;/&gt;&lt;property id=&quot;20307&quot; value=&quot;458&quot;/&gt;&lt;property id=&quot;20309&quot; value=&quot;-1&quot;/&gt;&lt;/object&gt;&lt;object type=&quot;3&quot; unique_id=&quot;13559&quot;&gt;&lt;property id=&quot;20148&quot; value=&quot;5&quot;/&gt;&lt;property id=&quot;20300&quot; value=&quot;Slide 94 - &amp;quot;Viewing the Output&amp;quot;&quot;/&gt;&lt;property id=&quot;20307&quot; value=&quot;459&quot;/&gt;&lt;property id=&quot;20309&quot; value=&quot;-1&quot;/&gt;&lt;/object&gt;&lt;object type=&quot;3&quot; unique_id=&quot;13560&quot;&gt;&lt;property id=&quot;20148&quot; value=&quot;5&quot;/&gt;&lt;property id=&quot;20300&quot; value=&quot;Slide 96 - &amp;quot;Idea Exchange&amp;quot;&quot;/&gt;&lt;property id=&quot;20307&quot; value=&quot;507&quot;/&gt;&lt;property id=&quot;20309&quot; value=&quot;-1&quot;/&gt;&lt;/object&gt;&lt;object type=&quot;3&quot; unique_id=&quot;13570&quot;&gt;&lt;property id=&quot;20148&quot; value=&quot;5&quot;/&gt;&lt;property id=&quot;20300&quot; value=&quot;Slide 125&quot;/&gt;&lt;property id=&quot;20307&quot; value=&quot;521&quot;/&gt;&lt;property id=&quot;20309&quot; value=&quot;-1&quot;/&gt;&lt;/object&gt;&lt;object type=&quot;3&quot; unique_id=&quot;13571&quot;&gt;&lt;property id=&quot;20148&quot; value=&quot;5&quot;/&gt;&lt;property id=&quot;20300&quot; value=&quot;Slide 126&quot;/&gt;&lt;property id=&quot;20307&quot; value=&quot;522&quot;/&gt;&lt;property id=&quot;20309&quot; value=&quot;-1&quot;/&gt;&lt;/object&gt;&lt;object type=&quot;3&quot; unique_id=&quot;13572&quot;&gt;&lt;property id=&quot;20148&quot; value=&quot;5&quot;/&gt;&lt;property id=&quot;20300&quot; value=&quot;Slide 127&quot;/&gt;&lt;property id=&quot;20307&quot; value=&quot;523&quot;/&gt;&lt;property id=&quot;20309&quot; value=&quot;-1&quot;/&gt;&lt;/object&gt;&lt;object type=&quot;3&quot; unique_id=&quot;13573&quot;&gt;&lt;property id=&quot;20148&quot; value=&quot;5&quot;/&gt;&lt;property id=&quot;20300&quot; value=&quot;Slide 128&quot;/&gt;&lt;property id=&quot;20307&quot; value=&quot;524&quot;/&gt;&lt;property id=&quot;20309&quot; value=&quot;-1&quot;/&gt;&lt;/object&gt;&lt;object type=&quot;3&quot; unique_id=&quot;13574&quot;&gt;&lt;property id=&quot;20148&quot; value=&quot;5&quot;/&gt;&lt;property id=&quot;20300&quot; value=&quot;Slide 129&quot;/&gt;&lt;property id=&quot;20307&quot; value=&quot;525&quot;/&gt;&lt;property id=&quot;20309&quot; value=&quot;-1&quot;/&gt;&lt;/object&gt;&lt;object type=&quot;3&quot; unique_id=&quot;13575&quot;&gt;&lt;property id=&quot;20148&quot; value=&quot;5&quot;/&gt;&lt;property id=&quot;20300&quot; value=&quot;Slide 130&quot;/&gt;&lt;property id=&quot;20307&quot; value=&quot;526&quot;/&gt;&lt;property id=&quot;20309&quot; value=&quot;-1&quot;/&gt;&lt;/object&gt;&lt;object type=&quot;3&quot; unique_id=&quot;13576&quot;&gt;&lt;property id=&quot;20148&quot; value=&quot;5&quot;/&gt;&lt;property id=&quot;20300&quot; value=&quot;Slide 131&quot;/&gt;&lt;property id=&quot;20307&quot; value=&quot;527&quot;/&gt;&lt;property id=&quot;20309&quot; value=&quot;-1&quot;/&gt;&lt;/object&gt;&lt;object type=&quot;3&quot; unique_id=&quot;13577&quot;&gt;&lt;property id=&quot;20148&quot; value=&quot;5&quot;/&gt;&lt;property id=&quot;20300&quot; value=&quot;Slide 132&quot;/&gt;&lt;property id=&quot;20307&quot; value=&quot;528&quot;/&gt;&lt;property id=&quot;20309&quot; value=&quot;-1&quot;/&gt;&lt;/object&gt;&lt;object type=&quot;3&quot; unique_id=&quot;13578&quot;&gt;&lt;property id=&quot;20148&quot; value=&quot;5&quot;/&gt;&lt;property id=&quot;20300&quot; value=&quot;Slide 133&quot;/&gt;&lt;property id=&quot;20307&quot; value=&quot;529&quot;/&gt;&lt;property id=&quot;20309&quot; value=&quot;-1&quot;/&gt;&lt;/object&gt;&lt;object type=&quot;3&quot; unique_id=&quot;13579&quot;&gt;&lt;property id=&quot;20148&quot; value=&quot;5&quot;/&gt;&lt;property id=&quot;20300&quot; value=&quot;Slide 134&quot;/&gt;&lt;property id=&quot;20307&quot; value=&quot;530&quot;/&gt;&lt;property id=&quot;20309&quot; value=&quot;-1&quot;/&gt;&lt;/object&gt;&lt;object type=&quot;3&quot; unique_id=&quot;13582&quot;&gt;&lt;property id=&quot;20148&quot; value=&quot;5&quot;/&gt;&lt;property id=&quot;20300&quot; value=&quot;Slide 137&quot;/&gt;&lt;property id=&quot;20307&quot; value=&quot;533&quot;/&gt;&lt;property id=&quot;20309&quot; value=&quot;-1&quot;/&gt;&lt;/object&gt;&lt;object type=&quot;3&quot; unique_id=&quot;13583&quot;&gt;&lt;property id=&quot;20148&quot; value=&quot;5&quot;/&gt;&lt;property id=&quot;20300&quot; value=&quot;Slide 138&quot;/&gt;&lt;property id=&quot;20307&quot; value=&quot;534&quot;/&gt;&lt;property id=&quot;20309&quot; value=&quot;-1&quot;/&gt;&lt;/object&gt;&lt;object type=&quot;3&quot; unique_id=&quot;13584&quot;&gt;&lt;property id=&quot;20148&quot; value=&quot;5&quot;/&gt;&lt;property id=&quot;20300&quot; value=&quot;Slide 139&quot;/&gt;&lt;property id=&quot;20307&quot; value=&quot;535&quot;/&gt;&lt;property id=&quot;20309&quot; value=&quot;-1&quot;/&gt;&lt;/object&gt;&lt;object type=&quot;3&quot; unique_id=&quot;13585&quot;&gt;&lt;property id=&quot;20148&quot; value=&quot;5&quot;/&gt;&lt;property id=&quot;20300&quot; value=&quot;Slide 140&quot;/&gt;&lt;property id=&quot;20307&quot; value=&quot;536&quot;/&gt;&lt;property id=&quot;20309&quot; value=&quot;-1&quot;/&gt;&lt;/object&gt;&lt;object type=&quot;3&quot; unique_id=&quot;15069&quot;&gt;&lt;property id=&quot;20148&quot; value=&quot;5&quot;/&gt;&lt;property id=&quot;20300&quot; value=&quot;Slide 1 - &amp;quot;Chapter 8: Reading Raw Data Files&amp;quot;&quot;/&gt;&lt;property id=&quot;20307&quot; value=&quot;606&quot;/&gt;&lt;property id=&quot;20309&quot; value=&quot;-1&quot;/&gt;&lt;/object&gt;&lt;object type=&quot;3&quot; unique_id=&quot;15072&quot;&gt;&lt;property id=&quot;20148&quot; value=&quot;5&quot;/&gt;&lt;property id=&quot;20300&quot; value=&quot;Slide 18 - &amp;quot;INFILE Statement&amp;quot;&quot;/&gt;&lt;property id=&quot;20307&quot; value=&quot;603&quot;/&gt;&lt;property id=&quot;20309&quot; value=&quot;-1&quot;/&gt;&lt;/object&gt;&lt;object type=&quot;3&quot; unique_id=&quot;15073&quot;&gt;&lt;property id=&quot;20148&quot; value=&quot;5&quot;/&gt;&lt;property id=&quot;20300&quot; value=&quot;Slide 60&quot;/&gt;&lt;property id=&quot;20307&quot; value=&quot;583&quot;/&gt;&lt;property id=&quot;20309&quot; value=&quot;-1&quot;/&gt;&lt;/object&gt;&lt;object type=&quot;3&quot; unique_id=&quot;15074&quot;&gt;&lt;property id=&quot;20148&quot; value=&quot;5&quot;/&gt;&lt;property id=&quot;20300&quot; value=&quot;Slide 61 - &amp;quot;Business Scenario&amp;quot;&quot;/&gt;&lt;property id=&quot;20307&quot; value=&quot;592&quot;/&gt;&lt;property id=&quot;20309&quot; value=&quot;-1&quot;/&gt;&lt;/object&gt;&lt;object type=&quot;3&quot; unique_id=&quot;15077&quot;&gt;&lt;property id=&quot;20148&quot; value=&quot;5&quot;/&gt;&lt;property id=&quot;20300&quot; value=&quot;Slide 64 - &amp;quot;Reading a Raw Data File with Data Errors&amp;quot;&quot;/&gt;&lt;property id=&quot;20307&quot; value=&quot;595&quot;/&gt;&lt;property id=&quot;20309&quot; value=&quot;-1&quot;/&gt;&lt;/object&gt;&lt;object type=&quot;3&quot; unique_id=&quot;15078&quot;&gt;&lt;property id=&quot;20148&quot; value=&quot;5&quot;/&gt;&lt;property id=&quot;20300&quot; value=&quot;Slide 65 - &amp;quot;Viewing the Output&amp;quot;&quot;/&gt;&lt;property id=&quot;20307&quot; value=&quot;596&quot;/&gt;&lt;property id=&quot;20309&quot; value=&quot;-1&quot;/&gt;&lt;/object&gt;&lt;object type=&quot;3&quot; unique_id=&quot;15080&quot;&gt;&lt;property id=&quot;20148&quot; value=&quot;5&quot;/&gt;&lt;property id=&quot;20300&quot; value=&quot;Slide 66 - &amp;quot;Data Errors&amp;quot;&quot;/&gt;&lt;property id=&quot;20307&quot; value=&quot;598&quot;/&gt;&lt;property id=&quot;20309&quot; value=&quot;-1&quot;/&gt;&lt;/object&gt;&lt;object type=&quot;3&quot; unique_id=&quot;15081&quot;&gt;&lt;property id=&quot;20148&quot; value=&quot;5&quot;/&gt;&lt;property id=&quot;20300&quot; value=&quot;Slide 67 - &amp;quot;Data Errors&amp;quot;&quot;/&gt;&lt;property id=&quot;20307&quot; value=&quot;599&quot;/&gt;&lt;property id=&quot;20309&quot; value=&quot;-1&quot;/&gt;&lt;/object&gt;&lt;object type=&quot;3&quot; unique_id=&quot;15082&quot;&gt;&lt;property id=&quot;20148&quot; value=&quot;5&quot;/&gt;&lt;property id=&quot;20300&quot; value=&quot;Slide 68 - &amp;quot;Examining Data Errors&amp;quot;&quot;/&gt;&lt;property id=&quot;20307&quot; value=&quot;600&quot;/&gt;&lt;property id=&quot;20309&quot; value=&quot;-1&quot;/&gt;&lt;/object&gt;&lt;object type=&quot;3&quot; unique_id=&quot;15083&quot;&gt;&lt;property id=&quot;20148&quot; value=&quot;5&quot;/&gt;&lt;property id=&quot;20300&quot; value=&quot;Slide 69 - &amp;quot;8.06 Multiple Choice Poll&amp;quot;&quot;/&gt;&lt;property id=&quot;20307&quot; value=&quot;614&quot;/&gt;&lt;property id=&quot;20309&quot; value=&quot;-1&quot;/&gt;&lt;/object&gt;&lt;object type=&quot;3&quot; unique_id=&quot;15084&quot;&gt;&lt;property id=&quot;20148&quot; value=&quot;5&quot;/&gt;&lt;property id=&quot;20300&quot; value=&quot;Slide 70 - &amp;quot;8.06 Multiple Choice Poll – Correct Answer&amp;quot;&quot;/&gt;&lt;property id=&quot;20307&quot; value=&quot;615&quot;/&gt;&lt;property id=&quot;20309&quot; value=&quot;-1&quot;/&gt;&lt;/object&gt;&lt;object type=&quot;3&quot; unique_id=&quot;15085&quot;&gt;&lt;property id=&quot;20148&quot; value=&quot;5&quot;/&gt;&lt;property id=&quot;20300&quot; value=&quot;Slide 71&quot;/&gt;&lt;property id=&quot;20307&quot; value=&quot;601&quot;/&gt;&lt;property id=&quot;20309&quot; value=&quot;-1&quot;/&gt;&lt;/object&gt;&lt;object type=&quot;3&quot; unique_id=&quot;15086&quot;&gt;&lt;property id=&quot;20148&quot; value=&quot;5&quot;/&gt;&lt;property id=&quot;20300&quot; value=&quot;Slide 72 - &amp;quot;Exercise&amp;quot;&quot;/&gt;&lt;property id=&quot;20307&quot; value=&quot;584&quot;/&gt;&lt;property id=&quot;20309&quot; value=&quot;-1&quot;/&gt;&lt;/object&gt;&lt;object type=&quot;3&quot; unique_id=&quot;15090&quot;&gt;&lt;property id=&quot;20148&quot; value=&quot;5&quot;/&gt;&lt;property id=&quot;20300&quot; value=&quot;Slide 95 - &amp;quot;WHERE versus Subsetting IF Statement&amp;quot;&quot;/&gt;&lt;property id=&quot;20307&quot; value=&quot;572&quot;/&gt;&lt;property id=&quot;20309&quot; value=&quot;-1&quot;/&gt;&lt;/object&gt;&lt;object type=&quot;3&quot; unique_id=&quot;15091&quot;&gt;&lt;property id=&quot;20148&quot; value=&quot;5&quot;/&gt;&lt;property id=&quot;20300&quot; value=&quot;Slide 97 - &amp;quot;Using List Input: Importance of Colon Format Modifier&amp;quot;&quot;/&gt;&lt;property id=&quot;20307&quot; value=&quot;585&quot;/&gt;&lt;property id=&quot;20309&quot; value=&quot;-1&quot;/&gt;&lt;/object&gt;&lt;object type=&quot;3&quot; unique_id=&quot;15092&quot;&gt;&lt;property id=&quot;20148&quot; value=&quot;5&quot;/&gt;&lt;property id=&quot;20300&quot; value=&quot;Slide 101&quot;/&gt;&lt;property id=&quot;20307&quot; value=&quot;586&quot;/&gt;&lt;property id=&quot;20309&quot; value=&quot;-1&quot;/&gt;&lt;/object&gt;&lt;object type=&quot;3&quot; unique_id=&quot;15093&quot;&gt;&lt;property id=&quot;20148&quot; value=&quot;5&quot;/&gt;&lt;property id=&quot;20300&quot; value=&quot;Slide 102 - &amp;quot;Exercise&amp;quot;&quot;/&gt;&lt;property id=&quot;20307&quot; value=&quot;587&quot;/&gt;&lt;property id=&quot;20309&quot; value=&quot;-1&quot;/&gt;&lt;/object&gt;&lt;object type=&quot;3&quot; unique_id=&quot;15095&quot;&gt;&lt;property id=&quot;20148&quot; value=&quot;5&quot;/&gt;&lt;property id=&quot;20300&quot; value=&quot;Slide 112&quot;/&gt;&lt;property id=&quot;20307&quot; value=&quot;588&quot;/&gt;&lt;property id=&quot;20309&quot; value=&quot;-1&quot;/&gt;&lt;/object&gt;&lt;object type=&quot;3&quot; unique_id=&quot;15096&quot;&gt;&lt;property id=&quot;20148&quot; value=&quot;5&quot;/&gt;&lt;property id=&quot;20300&quot; value=&quot;Slide 118&quot;/&gt;&lt;property id=&quot;20307&quot; value=&quot;589&quot;/&gt;&lt;property id=&quot;20309&quot; value=&quot;-1&quot;/&gt;&lt;/object&gt;&lt;object type=&quot;3&quot; unique_id=&quot;15097&quot;&gt;&lt;property id=&quot;20148&quot; value=&quot;5&quot;/&gt;&lt;property id=&quot;20300&quot; value=&quot;Slide 119 - &amp;quot;Exercise&amp;quot;&quot;/&gt;&lt;property id=&quot;20307&quot; value=&quot;590&quot;/&gt;&lt;property id=&quot;20309&quot; value=&quot;-1&quot;/&gt;&lt;/object&gt;&lt;object type=&quot;3&quot; unique_id=&quot;15098&quot;&gt;&lt;property id=&quot;20148&quot; value=&quot;5&quot;/&gt;&lt;property id=&quot;20300&quot; value=&quot;Slide 120&quot;/&gt;&lt;property id=&quot;20307&quot; value=&quot;591&quot;/&gt;&lt;property id=&quot;20309&quot; value=&quot;-1&quot;/&gt;&lt;/object&gt;&lt;object type=&quot;3&quot; unique_id=&quot;15099&quot;&gt;&lt;property id=&quot;20148&quot; value=&quot;5&quot;/&gt;&lt;property id=&quot;20300&quot; value=&quot;Slide 121&quot;/&gt;&lt;property id=&quot;20307&quot; value=&quot;621&quot;/&gt;&lt;property id=&quot;20309&quot; value=&quot;-1&quot;/&gt;&lt;/object&gt;&lt;object type=&quot;3&quot; unique_id=&quot;15101&quot;&gt;&lt;property id=&quot;20148&quot; value=&quot;5&quot;/&gt;&lt;property id=&quot;20300&quot; value=&quot;Slide 123&quot;/&gt;&lt;property id=&quot;20307&quot; value=&quot;625&quot;/&gt;&lt;property id=&quot;20309&quot; value=&quot;-1&quot;/&gt;&lt;/object&gt;&lt;object type=&quot;3&quot; unique_id=&quot;15102&quot;&gt;&lt;property id=&quot;20148&quot; value=&quot;5&quot;/&gt;&lt;property id=&quot;20300&quot; value=&quot;Slide 124&quot;/&gt;&lt;property id=&quot;20307&quot; value=&quot;626&quot;/&gt;&lt;property id=&quot;20309&quot; value=&quot;-1&quot;/&gt;&lt;/object&gt;&lt;object type=&quot;3&quot; unique_id=&quot;15105&quot;&gt;&lt;property id=&quot;20148&quot; value=&quot;5&quot;/&gt;&lt;property id=&quot;20300&quot; value=&quot;Slide 122&quot;/&gt;&lt;property id=&quot;20307&quot; value=&quot;633&quot;/&gt;&lt;property id=&quot;20309&quot; value=&quot;-1&quot;/&gt;&lt;/object&gt;&lt;object type=&quot;3&quot; unique_id=&quot;15106&quot;&gt;&lt;property id=&quot;20148&quot; value=&quot;5&quot;/&gt;&lt;property id=&quot;20300&quot; value=&quot;Slide 135&quot;/&gt;&lt;property id=&quot;20307&quot; value=&quot;632&quot;/&gt;&lt;property id=&quot;20309&quot; value=&quot;-1&quot;/&gt;&lt;/object&gt;&lt;object type=&quot;3&quot; unique_id=&quot;15107&quot;&gt;&lt;property id=&quot;20148&quot; value=&quot;5&quot;/&gt;&lt;property id=&quot;20300&quot; value=&quot;Slide 136&quot;/&gt;&lt;property id=&quot;20307&quot; value=&quot;631&quot;/&gt;&lt;property id=&quot;20309&quot; value=&quot;-1&quot;/&gt;&lt;/object&gt;&lt;object type=&quot;3&quot; unique_id=&quot;15853&quot;&gt;&lt;property id=&quot;20148&quot; value=&quot;5&quot;/&gt;&lt;property id=&quot;20300&quot; value=&quot;Slide 15 - &amp;quot;8.02 Short Answer Poll&amp;quot;&quot;/&gt;&lt;property id=&quot;20307&quot; value=&quot;635&quot;/&gt;&lt;/object&gt;&lt;object type=&quot;3&quot; unique_id=&quot;15854&quot;&gt;&lt;property id=&quot;20148&quot; value=&quot;5&quot;/&gt;&lt;property id=&quot;20300&quot; value=&quot;Slide 16 - &amp;quot;8.02 Short Answer Poll – Correct Answer&amp;quot;&quot;/&gt;&lt;property id=&quot;20307&quot; value=&quot;636&quot;/&gt;&lt;/object&gt;&lt;object type=&quot;3&quot; unique_id=&quot;15855&quot;&gt;&lt;property id=&quot;20148&quot; value=&quot;5&quot;/&gt;&lt;property id=&quot;20300&quot; value=&quot;Slide 55 - &amp;quot;8.04 Short Answer Poll&amp;quot;&quot;/&gt;&lt;property id=&quot;20307&quot; value=&quot;637&quot;/&gt;&lt;/object&gt;&lt;object type=&quot;3&quot; unique_id=&quot;15856&quot;&gt;&lt;property id=&quot;20148&quot; value=&quot;5&quot;/&gt;&lt;property id=&quot;20300&quot; value=&quot;Slide 56 - &amp;quot;8.04 Short Answer Poll – Correct Answer&amp;quot;&quot;/&gt;&lt;property id=&quot;20307&quot; value=&quot;638&quot;/&gt;&lt;/object&gt;&lt;object type=&quot;3&quot; unique_id=&quot;15857&quot;&gt;&lt;property id=&quot;20148&quot; value=&quot;5&quot;/&gt;&lt;property id=&quot;20300&quot; value=&quot;Slide 62 - &amp;quot;8.05 Short Answer Poll&amp;quot;&quot;/&gt;&lt;property id=&quot;20307&quot; value=&quot;639&quot;/&gt;&lt;/object&gt;&lt;object type=&quot;3&quot; unique_id=&quot;15858&quot;&gt;&lt;property id=&quot;20148&quot; value=&quot;5&quot;/&gt;&lt;property id=&quot;20300&quot; value=&quot;Slide 63 - &amp;quot;8.05 Short Answer Poll – Correct Answer&amp;quot;&quot;/&gt;&lt;property id=&quot;20307&quot; value=&quot;640&quot;/&gt;&lt;/object&gt;&lt;object type=&quot;3&quot; unique_id=&quot;15859&quot;&gt;&lt;property id=&quot;20148&quot; value=&quot;5&quot;/&gt;&lt;property id=&quot;20300&quot; value=&quot;Slide 80 - &amp;quot;8.07 Short Answer Poll&amp;quot;&quot;/&gt;&lt;property id=&quot;20307&quot; value=&quot;641&quot;/&gt;&lt;/object&gt;&lt;object type=&quot;3&quot; unique_id=&quot;15860&quot;&gt;&lt;property id=&quot;20148&quot; value=&quot;5&quot;/&gt;&lt;property id=&quot;20300&quot; value=&quot;Slide 81 - &amp;quot;8.07 Short Answer Poll – Correct Answer&amp;quot;&quot;/&gt;&lt;property id=&quot;20307&quot; value=&quot;642&quot;/&gt;&lt;/object&gt;&lt;object type=&quot;3&quot; unique_id=&quot;15861&quot;&gt;&lt;property id=&quot;20148&quot; value=&quot;5&quot;/&gt;&lt;property id=&quot;20300&quot; value=&quot;Slide 87 - &amp;quot;8.08 Short Answer Poll&amp;quot;&quot;/&gt;&lt;property id=&quot;20307&quot; value=&quot;643&quot;/&gt;&lt;/object&gt;&lt;object type=&quot;3&quot; unique_id=&quot;15862&quot;&gt;&lt;property id=&quot;20148&quot; value=&quot;5&quot;/&gt;&lt;property id=&quot;20300&quot; value=&quot;Slide 88 - &amp;quot;8.08 Short Answer Poll – Correct Answer&amp;quot;&quot;/&gt;&lt;property id=&quot;20307&quot; value=&quot;644&quot;/&gt;&lt;/object&gt;&lt;object type=&quot;3&quot; unique_id=&quot;15863&quot;&gt;&lt;property id=&quot;20148&quot; value=&quot;5&quot;/&gt;&lt;property id=&quot;20300&quot; value=&quot;Slide 89 - &amp;quot;Using Informats to Read Nonstandard Data&amp;quot;&quot;/&gt;&lt;property id=&quot;20307&quot; value=&quot;634&quot;/&gt;&lt;/object&gt;&lt;object type=&quot;3&quot; unique_id=&quot;15864&quot;&gt;&lt;property id=&quot;20148&quot; value=&quot;5&quot;/&gt;&lt;property id=&quot;20300&quot; value=&quot;Slide 108 - &amp;quot;8.09 Short Answer Poll&amp;quot;&quot;/&gt;&lt;property id=&quot;20307&quot; value=&quot;645&quot;/&gt;&lt;/object&gt;&lt;object type=&quot;3&quot; unique_id=&quot;15865&quot;&gt;&lt;property id=&quot;20148&quot; value=&quot;5&quot;/&gt;&lt;property id=&quot;20300&quot; value=&quot;Slide 109 - &amp;quot;8.09 Short Answer Poll – Correct Answer&amp;quot;&quot;/&gt;&lt;property id=&quot;20307&quot; value=&quot;646&quot;/&gt;&lt;/object&gt;&lt;object type=&quot;3&quot; unique_id=&quot;19623&quot;&gt;&lt;property id=&quot;20148&quot; value=&quot;5&quot;/&gt;&lt;property id=&quot;20300&quot; value=&quot;Slide 2 - &amp;quot;Chapter 8: Reading Raw Data Files&amp;quot;&quot;/&gt;&lt;property id=&quot;20307&quot; value=&quot;650&quot;/&gt;&lt;/object&gt;&lt;object type=&quot;3&quot; unique_id=&quot;19624&quot;&gt;&lt;property id=&quot;20148&quot; value=&quot;5&quot;/&gt;&lt;property id=&quot;20300&quot; value=&quot;Slide 11 - &amp;quot;Chapter 8: Reading Raw Data Files&amp;quot;&quot;/&gt;&lt;property id=&quot;20307&quot; value=&quot;649&quot;/&gt;&lt;/object&gt;&lt;object type=&quot;3&quot; unique_id=&quot;19625&quot;&gt;&lt;property id=&quot;20148&quot; value=&quot;5&quot;/&gt;&lt;property id=&quot;20300&quot; value=&quot;Slide 73 - &amp;quot;Chapter 8: Reading Raw Data Files&amp;quot;&quot;/&gt;&lt;property id=&quot;20307&quot; value=&quot;648&quot;/&gt;&lt;/object&gt;&lt;object type=&quot;3&quot; unique_id=&quot;19626&quot;&gt;&lt;property id=&quot;20148&quot; value=&quot;5&quot;/&gt;&lt;property id=&quot;20300&quot; value=&quot;Slide 103 - &amp;quot;Chapter 8: Reading Raw Data Files&amp;quot;&quot;/&gt;&lt;property id=&quot;20307&quot; value=&quot;647&quot;/&gt;&lt;/object&gt;&lt;object type=&quot;3&quot; unique_id=&quot;19627&quot;&gt;&lt;property id=&quot;20148&quot; value=&quot;5&quot;/&gt;&lt;property id=&quot;20300&quot; value=&quot;Slide 110 - &amp;quot;DSD Option&amp;quot;&quot;/&gt;&lt;property id=&quot;20307&quot; value=&quot;651&quot;/&gt;&lt;/object&gt;&lt;/object&gt;&lt;object type=&quot;10&quot; unique_id=&quot;15848&quot;&gt;&lt;object type=&quot;11&quot; unique_id=&quot;15849&quot;&gt;&lt;/object&gt;&lt;object type=&quot;12&quot; unique_id=&quot;15851&quot;&gt;&lt;/object&gt;&lt;/object&gt;&lt;object type=&quot;4&quot; unique_id=&quot;15850&quot;&gt;&lt;/object&gt;&lt;/object&gt;&lt;/database&gt;"/>
  <p:tag name="NOTESTAGS" val=""/>
  <p:tag name="CHAPTERTITLE" val="Reading Raw Data Files"/>
  <p:tag name="CHAPTERHEADING" val="Chapter 8"/>
  <p:tag name="CHAPTERLABEL" val="Chapter"/>
  <p:tag name="PPTADDIN" val="C:\Program Files (x86)\PowerServ2\Templates\CDSPptAddin_2012.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 val="YES"/>
</p:tagLst>
</file>

<file path=ppt/tags/tag100.xml><?xml version="1.0" encoding="utf-8"?>
<p:tagLst xmlns:a="http://schemas.openxmlformats.org/drawingml/2006/main" xmlns:r="http://schemas.openxmlformats.org/officeDocument/2006/relationships" xmlns:p="http://schemas.openxmlformats.org/presentationml/2006/main">
  <p:tag name="HIGHLIGHT" val="YES"/>
</p:tagLst>
</file>

<file path=ppt/tags/tag101.xml><?xml version="1.0" encoding="utf-8"?>
<p:tagLst xmlns:a="http://schemas.openxmlformats.org/drawingml/2006/main" xmlns:r="http://schemas.openxmlformats.org/officeDocument/2006/relationships" xmlns:p="http://schemas.openxmlformats.org/presentationml/2006/main">
  <p:tag name="HIGHLIGHT" val="YES"/>
</p:tagLst>
</file>

<file path=ppt/tags/tag102.xml><?xml version="1.0" encoding="utf-8"?>
<p:tagLst xmlns:a="http://schemas.openxmlformats.org/drawingml/2006/main" xmlns:r="http://schemas.openxmlformats.org/officeDocument/2006/relationships" xmlns:p="http://schemas.openxmlformats.org/presentationml/2006/main">
  <p:tag name="HIGHLIGHT" val="YES"/>
</p:tagLst>
</file>

<file path=ppt/tags/tag103.xml><?xml version="1.0" encoding="utf-8"?>
<p:tagLst xmlns:a="http://schemas.openxmlformats.org/drawingml/2006/main" xmlns:r="http://schemas.openxmlformats.org/officeDocument/2006/relationships" xmlns:p="http://schemas.openxmlformats.org/presentationml/2006/main">
  <p:tag name="HIGHLIGHT" val="YES"/>
</p:tagLst>
</file>

<file path=ppt/tags/tag104.xml><?xml version="1.0" encoding="utf-8"?>
<p:tagLst xmlns:a="http://schemas.openxmlformats.org/drawingml/2006/main" xmlns:r="http://schemas.openxmlformats.org/officeDocument/2006/relationships" xmlns:p="http://schemas.openxmlformats.org/presentationml/2006/main">
  <p:tag name="SLIDETYPE" val="Demo"/>
</p:tagLst>
</file>

<file path=ppt/tags/tag10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06.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07.xml><?xml version="1.0" encoding="utf-8"?>
<p:tagLst xmlns:a="http://schemas.openxmlformats.org/drawingml/2006/main" xmlns:r="http://schemas.openxmlformats.org/officeDocument/2006/relationships" xmlns:p="http://schemas.openxmlformats.org/presentationml/2006/main">
  <p:tag name="PRESENTER_SHAPEINFO" val="&lt;ThreeDShapeInfo&gt;&lt;uuid val=&quot;{60833922-4EC9-43E6-A074-C7AD5A95150F}&quot;/&gt;&lt;isInvalidForFieldText val=&quot;0&quot;/&gt;&lt;Image&gt;&lt;filename val=&quot;C:\Users\sassnh\AppData\Local\Temp\PR\data\asimages\{60833922-4EC9-43E6-A074-C7AD5A95150F}_73.png&quot;/&gt;&lt;left val=&quot;435&quot;/&gt;&lt;top val=&quot;240&quot;/&gt;&lt;width val=&quot;256&quot;/&gt;&lt;height val=&quot;98&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HIGHLIGHT" val="YES"/>
</p:tagLst>
</file>

<file path=ppt/tags/tag109.xml><?xml version="1.0" encoding="utf-8"?>
<p:tagLst xmlns:a="http://schemas.openxmlformats.org/drawingml/2006/main" xmlns:r="http://schemas.openxmlformats.org/officeDocument/2006/relationships" xmlns:p="http://schemas.openxmlformats.org/presentationml/2006/main">
  <p:tag name="HIGHLIGHT" val="YES"/>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10.xml><?xml version="1.0" encoding="utf-8"?>
<p:tagLst xmlns:a="http://schemas.openxmlformats.org/drawingml/2006/main" xmlns:r="http://schemas.openxmlformats.org/officeDocument/2006/relationships" xmlns:p="http://schemas.openxmlformats.org/presentationml/2006/main">
  <p:tag name="SLIDETYPE" val="QA"/>
</p:tagLst>
</file>

<file path=ppt/tags/tag111.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LIDETYPE" val="Organizer"/>
  <p:tag name="SHAPETABLE" val="Group Organizer"/>
</p:tagLst>
</file>

<file path=ppt/tags/tag1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B73EC43-0D73-42FC-BAA6-BA7D306AEE6E}&quot;/&gt;&lt;isInvalidForFieldText val=&quot;0&quot;/&gt;&lt;Image&gt;&lt;filename val=&quot;C:\Users\sassnh\AppData\Local\Temp\PR\data\asimages\{3B73EC43-0D73-42FC-BAA6-BA7D306AEE6E}_1.png&quot;/&gt;&lt;left val=&quot;97&quot;/&gt;&lt;top val=&quot;124&quot;/&gt;&lt;width val=&quot;525&quot;/&gt;&lt;height val=&quot;360&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1F60A4A1-5CE2-4183-900E-A521037A7055}&quot;/&gt;&lt;isInvalidForFieldText val=&quot;0&quot;/&gt;&lt;Image&gt;&lt;filename val=&quot;C:\Users\sassnh\AppData\Local\Temp\PR\data\asimages\{1F60A4A1-5CE2-4183-900E-A521037A7055}_80.png&quot;/&gt;&lt;left val=&quot;369&quot;/&gt;&lt;top val=&quot;162&quot;/&gt;&lt;width val=&quot;308&quot;/&gt;&lt;height val=&quot;55&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HIGHLIGHT" val="YES"/>
</p:tagLst>
</file>

<file path=ppt/tags/tag115.xml><?xml version="1.0" encoding="utf-8"?>
<p:tagLst xmlns:a="http://schemas.openxmlformats.org/drawingml/2006/main" xmlns:r="http://schemas.openxmlformats.org/officeDocument/2006/relationships" xmlns:p="http://schemas.openxmlformats.org/presentationml/2006/main">
  <p:tag name="HIGHLIGHT" val="YES"/>
</p:tagLst>
</file>

<file path=ppt/tags/tag116.xml><?xml version="1.0" encoding="utf-8"?>
<p:tagLst xmlns:a="http://schemas.openxmlformats.org/drawingml/2006/main" xmlns:r="http://schemas.openxmlformats.org/officeDocument/2006/relationships" xmlns:p="http://schemas.openxmlformats.org/presentationml/2006/main">
  <p:tag name="HIGHLIGHT" val="YES"/>
</p:tagLst>
</file>

<file path=ppt/tags/tag117.xml><?xml version="1.0" encoding="utf-8"?>
<p:tagLst xmlns:a="http://schemas.openxmlformats.org/drawingml/2006/main" xmlns:r="http://schemas.openxmlformats.org/officeDocument/2006/relationships" xmlns:p="http://schemas.openxmlformats.org/presentationml/2006/main">
  <p:tag name="HIGHLIGHT" val="YES"/>
</p:tagLst>
</file>

<file path=ppt/tags/tag118.xml><?xml version="1.0" encoding="utf-8"?>
<p:tagLst xmlns:a="http://schemas.openxmlformats.org/drawingml/2006/main" xmlns:r="http://schemas.openxmlformats.org/officeDocument/2006/relationships" xmlns:p="http://schemas.openxmlformats.org/presentationml/2006/main">
  <p:tag name="HIGHLIGHT" val="YES"/>
</p:tagLst>
</file>

<file path=ppt/tags/tag119.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20.xml><?xml version="1.0" encoding="utf-8"?>
<p:tagLst xmlns:a="http://schemas.openxmlformats.org/drawingml/2006/main" xmlns:r="http://schemas.openxmlformats.org/officeDocument/2006/relationships" xmlns:p="http://schemas.openxmlformats.org/presentationml/2006/main">
  <p:tag name="HIGHLIGHT" val="YES"/>
</p:tagLst>
</file>

<file path=ppt/tags/tag121.xml><?xml version="1.0" encoding="utf-8"?>
<p:tagLst xmlns:a="http://schemas.openxmlformats.org/drawingml/2006/main" xmlns:r="http://schemas.openxmlformats.org/officeDocument/2006/relationships" xmlns:p="http://schemas.openxmlformats.org/presentationml/2006/main">
  <p:tag name="HIGHLIGHT" val="YES"/>
</p:tagLst>
</file>

<file path=ppt/tags/tag122.xml><?xml version="1.0" encoding="utf-8"?>
<p:tagLst xmlns:a="http://schemas.openxmlformats.org/drawingml/2006/main" xmlns:r="http://schemas.openxmlformats.org/officeDocument/2006/relationships" xmlns:p="http://schemas.openxmlformats.org/presentationml/2006/main">
  <p:tag name="HIGHLIGHT" val="YES"/>
</p:tagLst>
</file>

<file path=ppt/tags/tag12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2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25.xml><?xml version="1.0" encoding="utf-8"?>
<p:tagLst xmlns:a="http://schemas.openxmlformats.org/drawingml/2006/main" xmlns:r="http://schemas.openxmlformats.org/officeDocument/2006/relationships" xmlns:p="http://schemas.openxmlformats.org/presentationml/2006/main">
  <p:tag name="HIGHLIGHT" val="YES"/>
</p:tagLst>
</file>

<file path=ppt/tags/tag126.xml><?xml version="1.0" encoding="utf-8"?>
<p:tagLst xmlns:a="http://schemas.openxmlformats.org/drawingml/2006/main" xmlns:r="http://schemas.openxmlformats.org/officeDocument/2006/relationships" xmlns:p="http://schemas.openxmlformats.org/presentationml/2006/main">
  <p:tag name="HIGHLIGHT" val="YES"/>
</p:tagLst>
</file>

<file path=ppt/tags/tag1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5CBED59-C610-4BAA-ABDC-B2A61768F9DB}&quot;/&gt;&lt;isInvalidForFieldText val=&quot;0&quot;/&gt;&lt;Image&gt;&lt;filename val=&quot;C:\Users\sassnh\AppData\Local\Temp\PR\data\asimages\{45CBED59-C610-4BAA-ABDC-B2A61768F9DB}_86.png&quot;/&gt;&lt;left val=&quot;99&quot;/&gt;&lt;top val=&quot;127&quot;/&gt;&lt;width val=&quot;250&quot;/&gt;&lt;height val=&quot;66&quot;/&gt;&lt;hasText val=&quot;1&quot;/&gt;&lt;/Image&gt;&lt;/ThreeDShapeInfo&gt;"/>
</p:tagLst>
</file>

<file path=ppt/tags/tag12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2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30.xml><?xml version="1.0" encoding="utf-8"?>
<p:tagLst xmlns:a="http://schemas.openxmlformats.org/drawingml/2006/main" xmlns:r="http://schemas.openxmlformats.org/officeDocument/2006/relationships" xmlns:p="http://schemas.openxmlformats.org/presentationml/2006/main">
  <p:tag name="HIGHLIGHT" val="YES"/>
</p:tagLst>
</file>

<file path=ppt/tags/tag131.xml><?xml version="1.0" encoding="utf-8"?>
<p:tagLst xmlns:a="http://schemas.openxmlformats.org/drawingml/2006/main" xmlns:r="http://schemas.openxmlformats.org/officeDocument/2006/relationships" xmlns:p="http://schemas.openxmlformats.org/presentationml/2006/main">
  <p:tag name="HIGHLIGHT" val="YES"/>
</p:tagLst>
</file>

<file path=ppt/tags/tag132.xml><?xml version="1.0" encoding="utf-8"?>
<p:tagLst xmlns:a="http://schemas.openxmlformats.org/drawingml/2006/main" xmlns:r="http://schemas.openxmlformats.org/officeDocument/2006/relationships" xmlns:p="http://schemas.openxmlformats.org/presentationml/2006/main">
  <p:tag name="HIGHLIGHT" val="YES"/>
</p:tagLst>
</file>

<file path=ppt/tags/tag133.xml><?xml version="1.0" encoding="utf-8"?>
<p:tagLst xmlns:a="http://schemas.openxmlformats.org/drawingml/2006/main" xmlns:r="http://schemas.openxmlformats.org/officeDocument/2006/relationships" xmlns:p="http://schemas.openxmlformats.org/presentationml/2006/main">
  <p:tag name="HIGHLIGHT" val="YES"/>
</p:tagLst>
</file>

<file path=ppt/tags/tag134.xml><?xml version="1.0" encoding="utf-8"?>
<p:tagLst xmlns:a="http://schemas.openxmlformats.org/drawingml/2006/main" xmlns:r="http://schemas.openxmlformats.org/officeDocument/2006/relationships" xmlns:p="http://schemas.openxmlformats.org/presentationml/2006/main">
  <p:tag name="PRESENTER_SHAPEINFO" val="&lt;ThreeDShapeInfo&gt;&lt;uuid val=&quot;{535BD409-A348-4BF8-B664-9FD56281AE8F}&quot;/&gt;&lt;isInvalidForFieldText val=&quot;0&quot;/&gt;&lt;Image&gt;&lt;filename val=&quot;C:\Users\sassnh\AppData\Local\Temp\PR\data\asimages\{535BD409-A348-4BF8-B664-9FD56281AE8F}_93.png&quot;/&gt;&lt;left val=&quot;283&quot;/&gt;&lt;top val=&quot;268&quot;/&gt;&lt;width val=&quot;437&quot;/&gt;&lt;height val=&quot;55&quot;/&gt;&lt;hasText val=&quot;1&quot;/&gt;&lt;/Image&gt;&lt;/ThreeDShapeInfo&gt;"/>
</p:tagLst>
</file>

<file path=ppt/tags/tag135.xml><?xml version="1.0" encoding="utf-8"?>
<p:tagLst xmlns:a="http://schemas.openxmlformats.org/drawingml/2006/main" xmlns:r="http://schemas.openxmlformats.org/officeDocument/2006/relationships" xmlns:p="http://schemas.openxmlformats.org/presentationml/2006/main">
  <p:tag name="HIGHLIGHT" val="YES"/>
</p:tagLst>
</file>

<file path=ppt/tags/tag136.xml><?xml version="1.0" encoding="utf-8"?>
<p:tagLst xmlns:a="http://schemas.openxmlformats.org/drawingml/2006/main" xmlns:r="http://schemas.openxmlformats.org/officeDocument/2006/relationships" xmlns:p="http://schemas.openxmlformats.org/presentationml/2006/main">
  <p:tag name="HIGHLIGHT" val="YES"/>
</p:tagLst>
</file>

<file path=ppt/tags/tag137.xml><?xml version="1.0" encoding="utf-8"?>
<p:tagLst xmlns:a="http://schemas.openxmlformats.org/drawingml/2006/main" xmlns:r="http://schemas.openxmlformats.org/officeDocument/2006/relationships" xmlns:p="http://schemas.openxmlformats.org/presentationml/2006/main">
  <p:tag name="HIGHLIGHT" val="YES"/>
</p:tagLst>
</file>

<file path=ppt/tags/tag138.xml><?xml version="1.0" encoding="utf-8"?>
<p:tagLst xmlns:a="http://schemas.openxmlformats.org/drawingml/2006/main" xmlns:r="http://schemas.openxmlformats.org/officeDocument/2006/relationships" xmlns:p="http://schemas.openxmlformats.org/presentationml/2006/main">
  <p:tag name="HIGHLIGHT" val="YES"/>
</p:tagLst>
</file>

<file path=ppt/tags/tag139.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40.xml><?xml version="1.0" encoding="utf-8"?>
<p:tagLst xmlns:a="http://schemas.openxmlformats.org/drawingml/2006/main" xmlns:r="http://schemas.openxmlformats.org/officeDocument/2006/relationships" xmlns:p="http://schemas.openxmlformats.org/presentationml/2006/main">
  <p:tag name="HIGHLIGHT" val="YES"/>
</p:tagLst>
</file>

<file path=ppt/tags/tag141.xml><?xml version="1.0" encoding="utf-8"?>
<p:tagLst xmlns:a="http://schemas.openxmlformats.org/drawingml/2006/main" xmlns:r="http://schemas.openxmlformats.org/officeDocument/2006/relationships" xmlns:p="http://schemas.openxmlformats.org/presentationml/2006/main">
  <p:tag name="HIGHLIGHT" val="YES"/>
</p:tagLst>
</file>

<file path=ppt/tags/tag142.xml><?xml version="1.0" encoding="utf-8"?>
<p:tagLst xmlns:a="http://schemas.openxmlformats.org/drawingml/2006/main" xmlns:r="http://schemas.openxmlformats.org/officeDocument/2006/relationships" xmlns:p="http://schemas.openxmlformats.org/presentationml/2006/main">
  <p:tag name="SLIDETYPE" val="Demo"/>
</p:tagLst>
</file>

<file path=ppt/tags/tag143.xml><?xml version="1.0" encoding="utf-8"?>
<p:tagLst xmlns:a="http://schemas.openxmlformats.org/drawingml/2006/main" xmlns:r="http://schemas.openxmlformats.org/officeDocument/2006/relationships" xmlns:p="http://schemas.openxmlformats.org/presentationml/2006/main">
  <p:tag name="HIGHLIGHT" val="YES"/>
</p:tagLst>
</file>

<file path=ppt/tags/tag1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2CCBCBDD-6DAD-4A28-9EB5-F88B827D6CE7}&quot;/&gt;&lt;isInvalidForFieldText val=&quot;0&quot;/&gt;&lt;Image&gt;&lt;filename val=&quot;C:\Users\sassnh\AppData\Local\Temp\PR\data\asimages\{2CCBCBDD-6DAD-4A28-9EB5-F88B827D6CE7}_104.png&quot;/&gt;&lt;left val=&quot;525&quot;/&gt;&lt;top val=&quot;281&quot;/&gt;&lt;width val=&quot;156&quot;/&gt;&lt;height val=&quot;103&quot;/&gt;&lt;hasText val=&quot;1&quot;/&gt;&lt;/Image&gt;&lt;/ThreeDShapeInfo&gt;"/>
</p:tagLst>
</file>

<file path=ppt/tags/tag145.xml><?xml version="1.0" encoding="utf-8"?>
<p:tagLst xmlns:a="http://schemas.openxmlformats.org/drawingml/2006/main" xmlns:r="http://schemas.openxmlformats.org/officeDocument/2006/relationships" xmlns:p="http://schemas.openxmlformats.org/presentationml/2006/main">
  <p:tag name="SLIDETYPE" val="QA"/>
</p:tagLst>
</file>

<file path=ppt/tags/tag146.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LIDETYPE" val="Organizer"/>
  <p:tag name="SHAPETABLE" val="Group Organizer"/>
</p:tagLst>
</file>

<file path=ppt/tags/tag1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B73EC43-0D73-42FC-BAA6-BA7D306AEE6E}&quot;/&gt;&lt;isInvalidForFieldText val=&quot;0&quot;/&gt;&lt;Image&gt;&lt;filename val=&quot;C:\Users\sassnh\AppData\Local\Temp\PR\data\asimages\{3B73EC43-0D73-42FC-BAA6-BA7D306AEE6E}_1.png&quot;/&gt;&lt;left val=&quot;97&quot;/&gt;&lt;top val=&quot;124&quot;/&gt;&lt;width val=&quot;525&quot;/&gt;&lt;height val=&quot;360&quot;/&gt;&lt;hasText val=&quot;1&quot;/&gt;&lt;/Image&gt;&lt;/ThreeDShapeInfo&gt;"/>
</p:tagLst>
</file>

<file path=ppt/tags/tag14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4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5.xml><?xml version="1.0" encoding="utf-8"?>
<p:tagLst xmlns:a="http://schemas.openxmlformats.org/drawingml/2006/main" xmlns:r="http://schemas.openxmlformats.org/officeDocument/2006/relationships" xmlns:p="http://schemas.openxmlformats.org/presentationml/2006/main">
  <p:tag name="HIGHLIGHT" val="YES"/>
</p:tagLst>
</file>

<file path=ppt/tags/tag150.xml><?xml version="1.0" encoding="utf-8"?>
<p:tagLst xmlns:a="http://schemas.openxmlformats.org/drawingml/2006/main" xmlns:r="http://schemas.openxmlformats.org/officeDocument/2006/relationships" xmlns:p="http://schemas.openxmlformats.org/presentationml/2006/main">
  <p:tag name="HIGHLIGHT" val="YES"/>
</p:tagLst>
</file>

<file path=ppt/tags/tag151.xml><?xml version="1.0" encoding="utf-8"?>
<p:tagLst xmlns:a="http://schemas.openxmlformats.org/drawingml/2006/main" xmlns:r="http://schemas.openxmlformats.org/officeDocument/2006/relationships" xmlns:p="http://schemas.openxmlformats.org/presentationml/2006/main">
  <p:tag name="HIGHLIGHT" val="YES"/>
</p:tagLst>
</file>

<file path=ppt/tags/tag152.xml><?xml version="1.0" encoding="utf-8"?>
<p:tagLst xmlns:a="http://schemas.openxmlformats.org/drawingml/2006/main" xmlns:r="http://schemas.openxmlformats.org/officeDocument/2006/relationships" xmlns:p="http://schemas.openxmlformats.org/presentationml/2006/main">
  <p:tag name="HIGHLIGHT" val="YES"/>
</p:tagLst>
</file>

<file path=ppt/tags/tag153.xml><?xml version="1.0" encoding="utf-8"?>
<p:tagLst xmlns:a="http://schemas.openxmlformats.org/drawingml/2006/main" xmlns:r="http://schemas.openxmlformats.org/officeDocument/2006/relationships" xmlns:p="http://schemas.openxmlformats.org/presentationml/2006/main">
  <p:tag name="HIGHLIGHT" val="YES"/>
</p:tagLst>
</file>

<file path=ppt/tags/tag154.xml><?xml version="1.0" encoding="utf-8"?>
<p:tagLst xmlns:a="http://schemas.openxmlformats.org/drawingml/2006/main" xmlns:r="http://schemas.openxmlformats.org/officeDocument/2006/relationships" xmlns:p="http://schemas.openxmlformats.org/presentationml/2006/main">
  <p:tag name="HIGHLIGHT" val="YES"/>
</p:tagLst>
</file>

<file path=ppt/tags/tag15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7D10B8D-2AB2-49B0-B337-85A8EB7242BF}&quot;/&gt;&lt;isInvalidForFieldText val=&quot;0&quot;/&gt;&lt;Image&gt;&lt;filename val=&quot;C:\Users\sassnh\AppData\Local\Temp\PR\data\asimages\{77D10B8D-2AB2-49B0-B337-85A8EB7242BF}_115.png&quot;/&gt;&lt;left val=&quot;255&quot;/&gt;&lt;top val=&quot;321&quot;/&gt;&lt;width val=&quot;373&quot;/&gt;&lt;height val=&quot;55&quot;/&gt;&lt;hasText val=&quot;1&quot;/&gt;&lt;/Image&gt;&lt;/ThreeDShapeInfo&gt;"/>
</p:tagLst>
</file>

<file path=ppt/tags/tag156.xml><?xml version="1.0" encoding="utf-8"?>
<p:tagLst xmlns:a="http://schemas.openxmlformats.org/drawingml/2006/main" xmlns:r="http://schemas.openxmlformats.org/officeDocument/2006/relationships" xmlns:p="http://schemas.openxmlformats.org/presentationml/2006/main">
  <p:tag name="SLIDETYPE" val="QA"/>
</p:tagLst>
</file>

<file path=ppt/tags/tag157.xml><?xml version="1.0" encoding="utf-8"?>
<p:tagLst xmlns:a="http://schemas.openxmlformats.org/drawingml/2006/main" xmlns:r="http://schemas.openxmlformats.org/officeDocument/2006/relationships" xmlns:p="http://schemas.openxmlformats.org/presentationml/2006/main">
  <p:tag name="HIGHLIGHT" val="YES"/>
</p:tagLst>
</file>

<file path=ppt/tags/tag15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4D53087-1605-4C00-BC59-09BCF8A344EF}&quot;/&gt;&lt;isInvalidForFieldText val=&quot;0&quot;/&gt;&lt;Image&gt;&lt;filename val=&quot;C:\Users\sassnh\AppData\Local\Temp\PR\data\asimages\{54D53087-1605-4C00-BC59-09BCF8A344EF}_121.png&quot;/&gt;&lt;left val=&quot;264&quot;/&gt;&lt;top val=&quot;341&quot;/&gt;&lt;width val=&quot;440&quot;/&gt;&lt;height val=&quot;55&quot;/&gt;&lt;hasText val=&quot;1&quot;/&gt;&lt;/Image&gt;&lt;/ThreeDShapeInfo&gt;"/>
</p:tagLst>
</file>

<file path=ppt/tags/tag159.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HIGHLIGHT" val="YES"/>
</p:tagLst>
</file>

<file path=ppt/tags/tag160.xml><?xml version="1.0" encoding="utf-8"?>
<p:tagLst xmlns:a="http://schemas.openxmlformats.org/drawingml/2006/main" xmlns:r="http://schemas.openxmlformats.org/officeDocument/2006/relationships" xmlns:p="http://schemas.openxmlformats.org/presentationml/2006/main">
  <p:tag name="HIGHLIGHT" val="YES"/>
</p:tagLst>
</file>

<file path=ppt/tags/tag161.xml><?xml version="1.0" encoding="utf-8"?>
<p:tagLst xmlns:a="http://schemas.openxmlformats.org/drawingml/2006/main" xmlns:r="http://schemas.openxmlformats.org/officeDocument/2006/relationships" xmlns:p="http://schemas.openxmlformats.org/presentationml/2006/main">
  <p:tag name="PRESENTER_SHAPEINFO" val="&lt;ThreeDShapeInfo&gt;&lt;uuid val=&quot;{D226504F-4EBE-4B1B-B351-3EB20A1F0D30}&quot;/&gt;&lt;isInvalidForFieldText val=&quot;0&quot;/&gt;&lt;Image&gt;&lt;filename val=&quot;C:\Users\sassnh\AppData\Local\Temp\PR\data\asimages\{D226504F-4EBE-4B1B-B351-3EB20A1F0D30}_123.png&quot;/&gt;&lt;left val=&quot;53&quot;/&gt;&lt;top val=&quot;88&quot;/&gt;&lt;width val=&quot;594&quot;/&gt;&lt;height val=&quot;58&quot;/&gt;&lt;hasText val=&quot;1&quot;/&gt;&lt;/Image&gt;&lt;/ThreeDShapeInfo&gt;"/>
</p:tagLst>
</file>

<file path=ppt/tags/tag162.xml><?xml version="1.0" encoding="utf-8"?>
<p:tagLst xmlns:a="http://schemas.openxmlformats.org/drawingml/2006/main" xmlns:r="http://schemas.openxmlformats.org/officeDocument/2006/relationships" xmlns:p="http://schemas.openxmlformats.org/presentationml/2006/main">
  <p:tag name="SLIDETYPE" val="QA"/>
</p:tagLst>
</file>

<file path=ppt/tags/tag163.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7.xml><?xml version="1.0" encoding="utf-8"?>
<p:tagLst xmlns:a="http://schemas.openxmlformats.org/drawingml/2006/main" xmlns:r="http://schemas.openxmlformats.org/officeDocument/2006/relationships" xmlns:p="http://schemas.openxmlformats.org/presentationml/2006/main">
  <p:tag name="HIGHLIGHT" val="YES"/>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4"/>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86FAFC7-E110-4541-B55F-4D3A7C473970}&quot;/&gt;&lt;isInvalidForFieldText val=&quot;0&quot;/&gt;&lt;Image&gt;&lt;filename val=&quot;C:\Users\sassnh\AppData\Local\Temp\PR\data\asimages\{386FAFC7-E110-4541-B55F-4D3A7C473970}_17.png&quot;/&gt;&lt;left val=&quot;269&quot;/&gt;&lt;top val=&quot;285&quot;/&gt;&lt;width val=&quot;454&quot;/&gt;&lt;height val=&quot;127&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7D87BCCE-EF0D-4A93-BC6E-FBEAC85F8874}&quot;/&gt;&lt;isInvalidForFieldText val=&quot;0&quot;/&gt;&lt;Image&gt;&lt;filename val=&quot;C:\Users\sassnh\AppData\Local\Temp\PR\data\asimages\{7D87BCCE-EF0D-4A93-BC6E-FBEAC85F8874}_18.png&quot;/&gt;&lt;left val=&quot;264&quot;/&gt;&lt;top val=&quot;180&quot;/&gt;&lt;width val=&quot;401&quot;/&gt;&lt;height val=&quot;48&quot;/&gt;&lt;hasText val=&quot;0&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D8AC801E-819B-4B70-AF3C-99D8D6636A69}&quot;/&gt;&lt;isInvalidForFieldText val=&quot;0&quot;/&gt;&lt;Image&gt;&lt;filename val=&quot;C:\Users\sassnh\AppData\Local\Temp\PR\data\asimages\{D8AC801E-819B-4B70-AF3C-99D8D6636A69}_19.png&quot;/&gt;&lt;left val=&quot;305&quot;/&gt;&lt;top val=&quot;357&quot;/&gt;&lt;width val=&quot;359&quot;/&gt;&lt;height val=&quot;55&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HIGHLIGHT" val="YES"/>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4DA4449B-C6B5-4214-991A-5207D30BF4EC}&quot;/&gt;&lt;isInvalidForFieldText val=&quot;0&quot;/&gt;&lt;Image&gt;&lt;filename val=&quot;C:\Users\sassnh\AppData\Local\Temp\PR\data\asimages\{4DA4449B-C6B5-4214-991A-5207D30BF4EC}_21.png&quot;/&gt;&lt;left val=&quot;122&quot;/&gt;&lt;top val=&quot;409&quot;/&gt;&lt;width val=&quot;435&quot;/&gt;&lt;height val=&quot;58&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3B73EC43-0D73-42FC-BAA6-BA7D306AEE6E}&quot;/&gt;&lt;isInvalidForFieldText val=&quot;0&quot;/&gt;&lt;Image&gt;&lt;filename val=&quot;C:\Users\sassnh\AppData\Local\Temp\PR\data\asimages\{3B73EC43-0D73-42FC-BAA6-BA7D306AEE6E}_1.png&quot;/&gt;&lt;left val=&quot;97&quot;/&gt;&lt;top val=&quot;124&quot;/&gt;&lt;width val=&quot;525&quot;/&gt;&lt;height val=&quot;360&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HIGHLIGHT" val="YES"/>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6.xml><?xml version="1.0" encoding="utf-8"?>
<p:tagLst xmlns:a="http://schemas.openxmlformats.org/drawingml/2006/main" xmlns:r="http://schemas.openxmlformats.org/officeDocument/2006/relationships" xmlns:p="http://schemas.openxmlformats.org/presentationml/2006/main">
  <p:tag name="HIGHLIGHT" val="YES"/>
</p:tagLst>
</file>

<file path=ppt/tags/tag3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LIDETYPE" val="Organizer"/>
  <p:tag name="SHAPETABLE" val="Group Organizer"/>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HIGHLIGHT" val="YES"/>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HIGHLIGHT" val="YES"/>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B73EC43-0D73-42FC-BAA6-BA7D306AEE6E}&quot;/&gt;&lt;isInvalidForFieldText val=&quot;0&quot;/&gt;&lt;Image&gt;&lt;filename val=&quot;C:\Users\sassnh\AppData\Local\Temp\PR\data\asimages\{3B73EC43-0D73-42FC-BAA6-BA7D306AEE6E}_1.png&quot;/&gt;&lt;left val=&quot;97&quot;/&gt;&lt;top val=&quot;124&quot;/&gt;&lt;width val=&quot;525&quot;/&gt;&lt;height val=&quot;360&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HIGHLIGHT" val="YES"/>
</p:tagLst>
</file>

<file path=ppt/tags/tag55.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HIGHLIGHT" val="YES"/>
</p:tagLst>
</file>

<file path=ppt/tags/tag59.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4"/>
  <p:tag name="SECTIONNUMBER" val="0"/>
  <p:tag name="SLIDETYPE" val="Organizer"/>
  <p:tag name="SHAPETABLE" val="Group Organizer"/>
</p:tagLst>
</file>

<file path=ppt/tags/tag60.xml><?xml version="1.0" encoding="utf-8"?>
<p:tagLst xmlns:a="http://schemas.openxmlformats.org/drawingml/2006/main" xmlns:r="http://schemas.openxmlformats.org/officeDocument/2006/relationships" xmlns:p="http://schemas.openxmlformats.org/presentationml/2006/main">
  <p:tag name="HIGHLIGHT" val="YES"/>
</p:tagLst>
</file>

<file path=ppt/tags/tag61.xml><?xml version="1.0" encoding="utf-8"?>
<p:tagLst xmlns:a="http://schemas.openxmlformats.org/drawingml/2006/main" xmlns:r="http://schemas.openxmlformats.org/officeDocument/2006/relationships" xmlns:p="http://schemas.openxmlformats.org/presentationml/2006/main">
  <p:tag name="HIGHLIGHT" val="YES"/>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HIGHLIGHT" val="YES"/>
</p:tagLst>
</file>

<file path=ppt/tags/tag6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65.xml><?xml version="1.0" encoding="utf-8"?>
<p:tagLst xmlns:a="http://schemas.openxmlformats.org/drawingml/2006/main" xmlns:r="http://schemas.openxmlformats.org/officeDocument/2006/relationships" xmlns:p="http://schemas.openxmlformats.org/presentationml/2006/main">
  <p:tag name="HIGHLIGHT" val="YES"/>
</p:tagLst>
</file>

<file path=ppt/tags/tag66.xml><?xml version="1.0" encoding="utf-8"?>
<p:tagLst xmlns:a="http://schemas.openxmlformats.org/drawingml/2006/main" xmlns:r="http://schemas.openxmlformats.org/officeDocument/2006/relationships" xmlns:p="http://schemas.openxmlformats.org/presentationml/2006/main">
  <p:tag name="HIGHLIGHT" val="YES"/>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HIGHLIGHT" val="YES"/>
</p:tagLst>
</file>

<file path=ppt/tags/tag69.xml><?xml version="1.0" encoding="utf-8"?>
<p:tagLst xmlns:a="http://schemas.openxmlformats.org/drawingml/2006/main" xmlns:r="http://schemas.openxmlformats.org/officeDocument/2006/relationships" xmlns:p="http://schemas.openxmlformats.org/presentationml/2006/main">
  <p:tag name="PRESENTER_SHAPEINFO" val="&lt;ThreeDShapeInfo&gt;&lt;uuid val=&quot;{753B961C-ECAB-45DD-87DF-1B409BBE1BC9}&quot;/&gt;&lt;isInvalidForFieldText val=&quot;0&quot;/&gt;&lt;Image&gt;&lt;filename val=&quot;C:\Users\sassnh\AppData\Local\Temp\PR\data\asimages\{753B961C-ECAB-45DD-87DF-1B409BBE1BC9}_53.png&quot;/&gt;&lt;left val=&quot;369&quot;/&gt;&lt;top val=&quot;152&quot;/&gt;&lt;width val=&quot;300&quot;/&gt;&lt;height val=&quot;55&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B73EC43-0D73-42FC-BAA6-BA7D306AEE6E}&quot;/&gt;&lt;isInvalidForFieldText val=&quot;0&quot;/&gt;&lt;Image&gt;&lt;filename val=&quot;C:\Users\sassnh\AppData\Local\Temp\PR\data\asimages\{3B73EC43-0D73-42FC-BAA6-BA7D306AEE6E}_1.png&quot;/&gt;&lt;left val=&quot;97&quot;/&gt;&lt;top val=&quot;124&quot;/&gt;&lt;width val=&quot;525&quot;/&gt;&lt;height val=&quot;360&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HIGHLIGHT" val="YES"/>
</p:tagLst>
</file>

<file path=ppt/tags/tag71.xml><?xml version="1.0" encoding="utf-8"?>
<p:tagLst xmlns:a="http://schemas.openxmlformats.org/drawingml/2006/main" xmlns:r="http://schemas.openxmlformats.org/officeDocument/2006/relationships" xmlns:p="http://schemas.openxmlformats.org/presentationml/2006/main">
  <p:tag name="HIGHLIGHT" val="YES"/>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HIGHLIGHT" val="YES"/>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HIGHLIGHT" val="YES"/>
</p:tagLst>
</file>

<file path=ppt/tags/tag76.xml><?xml version="1.0" encoding="utf-8"?>
<p:tagLst xmlns:a="http://schemas.openxmlformats.org/drawingml/2006/main" xmlns:r="http://schemas.openxmlformats.org/officeDocument/2006/relationships" xmlns:p="http://schemas.openxmlformats.org/presentationml/2006/main">
  <p:tag name="HIGHLIGHT" val="YES"/>
</p:tagLst>
</file>

<file path=ppt/tags/tag7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7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0.xml><?xml version="1.0" encoding="utf-8"?>
<p:tagLst xmlns:a="http://schemas.openxmlformats.org/drawingml/2006/main" xmlns:r="http://schemas.openxmlformats.org/officeDocument/2006/relationships" xmlns:p="http://schemas.openxmlformats.org/presentationml/2006/main">
  <p:tag name="HIGHLIGHT" val="YES"/>
</p:tagLst>
</file>

<file path=ppt/tags/tag81.xml><?xml version="1.0" encoding="utf-8"?>
<p:tagLst xmlns:a="http://schemas.openxmlformats.org/drawingml/2006/main" xmlns:r="http://schemas.openxmlformats.org/officeDocument/2006/relationships" xmlns:p="http://schemas.openxmlformats.org/presentationml/2006/main">
  <p:tag name="HIGHLIGHT" val="YES"/>
</p:tagLst>
</file>

<file path=ppt/tags/tag82.xml><?xml version="1.0" encoding="utf-8"?>
<p:tagLst xmlns:a="http://schemas.openxmlformats.org/drawingml/2006/main" xmlns:r="http://schemas.openxmlformats.org/officeDocument/2006/relationships" xmlns:p="http://schemas.openxmlformats.org/presentationml/2006/main">
  <p:tag name="SLIDETYPE" val="QA"/>
</p:tagLst>
</file>

<file path=ppt/tags/tag8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HIGHLIGHT" val="YES"/>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90.xml><?xml version="1.0" encoding="utf-8"?>
<p:tagLst xmlns:a="http://schemas.openxmlformats.org/drawingml/2006/main" xmlns:r="http://schemas.openxmlformats.org/officeDocument/2006/relationships" xmlns:p="http://schemas.openxmlformats.org/presentationml/2006/main">
  <p:tag name="HIGHLIGHT" val="YES"/>
</p:tagLst>
</file>

<file path=ppt/tags/tag9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92.xml><?xml version="1.0" encoding="utf-8"?>
<p:tagLst xmlns:a="http://schemas.openxmlformats.org/drawingml/2006/main" xmlns:r="http://schemas.openxmlformats.org/officeDocument/2006/relationships" xmlns:p="http://schemas.openxmlformats.org/presentationml/2006/main">
  <p:tag name="HIGHLIGHT" val="YES"/>
</p:tagLst>
</file>

<file path=ppt/tags/tag93.xml><?xml version="1.0" encoding="utf-8"?>
<p:tagLst xmlns:a="http://schemas.openxmlformats.org/drawingml/2006/main" xmlns:r="http://schemas.openxmlformats.org/officeDocument/2006/relationships" xmlns:p="http://schemas.openxmlformats.org/presentationml/2006/main">
  <p:tag name="HIGHLIGHT" val="YES"/>
</p:tagLst>
</file>

<file path=ppt/tags/tag94.xml><?xml version="1.0" encoding="utf-8"?>
<p:tagLst xmlns:a="http://schemas.openxmlformats.org/drawingml/2006/main" xmlns:r="http://schemas.openxmlformats.org/officeDocument/2006/relationships" xmlns:p="http://schemas.openxmlformats.org/presentationml/2006/main">
  <p:tag name="HIGHLIGHT" val="YES"/>
</p:tagLst>
</file>

<file path=ppt/tags/tag95.xml><?xml version="1.0" encoding="utf-8"?>
<p:tagLst xmlns:a="http://schemas.openxmlformats.org/drawingml/2006/main" xmlns:r="http://schemas.openxmlformats.org/officeDocument/2006/relationships" xmlns:p="http://schemas.openxmlformats.org/presentationml/2006/main">
  <p:tag name="HIGHLIGHT" val="YES"/>
</p:tagLst>
</file>

<file path=ppt/tags/tag96.xml><?xml version="1.0" encoding="utf-8"?>
<p:tagLst xmlns:a="http://schemas.openxmlformats.org/drawingml/2006/main" xmlns:r="http://schemas.openxmlformats.org/officeDocument/2006/relationships" xmlns:p="http://schemas.openxmlformats.org/presentationml/2006/main">
  <p:tag name="HIGHLIGHT" val="YES"/>
</p:tagLst>
</file>

<file path=ppt/tags/tag97.xml><?xml version="1.0" encoding="utf-8"?>
<p:tagLst xmlns:a="http://schemas.openxmlformats.org/drawingml/2006/main" xmlns:r="http://schemas.openxmlformats.org/officeDocument/2006/relationships" xmlns:p="http://schemas.openxmlformats.org/presentationml/2006/main">
  <p:tag name="HIGHLIGHT" val="YES"/>
</p:tagLst>
</file>

<file path=ppt/tags/tag98.xml><?xml version="1.0" encoding="utf-8"?>
<p:tagLst xmlns:a="http://schemas.openxmlformats.org/drawingml/2006/main" xmlns:r="http://schemas.openxmlformats.org/officeDocument/2006/relationships" xmlns:p="http://schemas.openxmlformats.org/presentationml/2006/main">
  <p:tag name="HIGHLIGHT" val="YES"/>
</p:tagLst>
</file>

<file path=ppt/tags/tag9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13136</TotalTime>
  <Words>11321</Words>
  <Application>Microsoft Office PowerPoint</Application>
  <PresentationFormat>On-screen Show (4:3)</PresentationFormat>
  <Paragraphs>2203</Paragraphs>
  <Slides>125</Slides>
  <Notes>125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125</vt:i4>
      </vt:variant>
    </vt:vector>
  </HeadingPairs>
  <TitlesOfParts>
    <vt:vector size="136" baseType="lpstr">
      <vt:lpstr>MS PGothic</vt:lpstr>
      <vt:lpstr>MS PGothic</vt:lpstr>
      <vt:lpstr>Arial</vt:lpstr>
      <vt:lpstr>Arial Narrow</vt:lpstr>
      <vt:lpstr>Courier New</vt:lpstr>
      <vt:lpstr>Lucida Sans Typewriter</vt:lpstr>
      <vt:lpstr>Monotype Sorts</vt:lpstr>
      <vt:lpstr>SAS Monospace</vt:lpstr>
      <vt:lpstr>Times New Roman</vt:lpstr>
      <vt:lpstr>Wingdings</vt:lpstr>
      <vt:lpstr>SAS2010</vt:lpstr>
      <vt:lpstr>Chapter 8: Reading Raw Data Files</vt:lpstr>
      <vt:lpstr>Chapter 8: Reading Raw Data Files</vt:lpstr>
      <vt:lpstr>Objectives</vt:lpstr>
      <vt:lpstr>Business Scenario</vt:lpstr>
      <vt:lpstr>Raw Data Files</vt:lpstr>
      <vt:lpstr>Raw Data Files</vt:lpstr>
      <vt:lpstr>Fields in Raw Data Files</vt:lpstr>
      <vt:lpstr>Reading Raw Data Files</vt:lpstr>
      <vt:lpstr>Standard and Nonstandard Data</vt:lpstr>
      <vt:lpstr>Chapter 8: Reading Raw Data Files</vt:lpstr>
      <vt:lpstr>Objectives</vt:lpstr>
      <vt:lpstr>Business Scenario</vt:lpstr>
      <vt:lpstr>List Input</vt:lpstr>
      <vt:lpstr>8.02 Short Answer Poll</vt:lpstr>
      <vt:lpstr>8.02 Short Answer Poll – Correct Answer</vt:lpstr>
      <vt:lpstr>Reading a Delimited Raw Data File</vt:lpstr>
      <vt:lpstr>INFILE Statement</vt:lpstr>
      <vt:lpstr>INPUT Statement</vt:lpstr>
      <vt:lpstr>Viewing the Log</vt:lpstr>
      <vt:lpstr>Viewing the Output</vt:lpstr>
      <vt:lpstr>Business Scenario</vt:lpstr>
      <vt:lpstr>Compilation Phase</vt:lpstr>
      <vt:lpstr>Compilation</vt:lpstr>
      <vt:lpstr>Compilation</vt:lpstr>
      <vt:lpstr>Compilation</vt:lpstr>
      <vt:lpstr>Compilation</vt:lpstr>
      <vt:lpstr>Compilation</vt:lpstr>
      <vt:lpstr>Compilation</vt:lpstr>
      <vt:lpstr>8.03 Multiple Choice Poll</vt:lpstr>
      <vt:lpstr>8.03 Multiple Choice Poll – Correct Answer</vt:lpstr>
      <vt:lpstr>DATA Step Processing</vt:lpstr>
      <vt:lpstr>Execution</vt:lpstr>
      <vt:lpstr>Execution</vt:lpstr>
      <vt:lpstr>Execution</vt:lpstr>
      <vt:lpstr>Execution</vt:lpstr>
      <vt:lpstr>Execution</vt:lpstr>
      <vt:lpstr>Execution</vt:lpstr>
      <vt:lpstr>Execution</vt:lpstr>
      <vt:lpstr>Execution</vt:lpstr>
      <vt:lpstr>Execution</vt:lpstr>
      <vt:lpstr>Execution</vt:lpstr>
      <vt:lpstr>Execution</vt:lpstr>
      <vt:lpstr>Execution</vt:lpstr>
      <vt:lpstr>Execution</vt:lpstr>
      <vt:lpstr>Execution</vt:lpstr>
      <vt:lpstr>Execution</vt:lpstr>
      <vt:lpstr>Execution</vt:lpstr>
      <vt:lpstr>Execution</vt:lpstr>
      <vt:lpstr>Viewing the Output</vt:lpstr>
      <vt:lpstr>LENGTH Statement</vt:lpstr>
      <vt:lpstr>Compilation</vt:lpstr>
      <vt:lpstr>Compilation</vt:lpstr>
      <vt:lpstr>Viewing the Output</vt:lpstr>
      <vt:lpstr>8.04 Short Answer Poll</vt:lpstr>
      <vt:lpstr>8.04 Short Answer Poll – Correct Answer</vt:lpstr>
      <vt:lpstr>Using a LENGTH Statement</vt:lpstr>
      <vt:lpstr>Viewing the Output</vt:lpstr>
      <vt:lpstr>Viewing the Output</vt:lpstr>
      <vt:lpstr>PowerPoint Presentation</vt:lpstr>
      <vt:lpstr>Business Scenario</vt:lpstr>
      <vt:lpstr>8.05 Short Answer Poll</vt:lpstr>
      <vt:lpstr>8.05 Short Answer Poll – Correct Answer</vt:lpstr>
      <vt:lpstr>Reading a Raw Data File with Data Errors</vt:lpstr>
      <vt:lpstr>Viewing the Output</vt:lpstr>
      <vt:lpstr>Data Errors</vt:lpstr>
      <vt:lpstr>Data Errors</vt:lpstr>
      <vt:lpstr>Examining Data Errors</vt:lpstr>
      <vt:lpstr>8.06 Multiple Choice Poll</vt:lpstr>
      <vt:lpstr>8.06 Multiple Choice Poll – Correct Answer</vt:lpstr>
      <vt:lpstr>PowerPoint Presentation</vt:lpstr>
      <vt:lpstr>Chapter 8: Reading Raw Data Files</vt:lpstr>
      <vt:lpstr>Objectives</vt:lpstr>
      <vt:lpstr>Business Scenario</vt:lpstr>
      <vt:lpstr>Considerations</vt:lpstr>
      <vt:lpstr>Modified List Input </vt:lpstr>
      <vt:lpstr>Modified List Input </vt:lpstr>
      <vt:lpstr>Reading Nonstandard Data</vt:lpstr>
      <vt:lpstr>8.07 Short Answer Poll</vt:lpstr>
      <vt:lpstr>8.07 Short Answer Poll – Correct Answer</vt:lpstr>
      <vt:lpstr>Informats for Nonstandard Data </vt:lpstr>
      <vt:lpstr>SAS Informats</vt:lpstr>
      <vt:lpstr>SAS Informats</vt:lpstr>
      <vt:lpstr>SAS Informats</vt:lpstr>
      <vt:lpstr>SAS Informats</vt:lpstr>
      <vt:lpstr>8.08 Short Answer Poll</vt:lpstr>
      <vt:lpstr>8.08 Short Answer Poll – Correct Answer</vt:lpstr>
      <vt:lpstr>Using Informats to Read Nonstandard Data</vt:lpstr>
      <vt:lpstr>Modified List Input</vt:lpstr>
      <vt:lpstr>Viewing the Log</vt:lpstr>
      <vt:lpstr>Viewing the Output</vt:lpstr>
      <vt:lpstr>Additional SAS Statements</vt:lpstr>
      <vt:lpstr>Viewing the Output</vt:lpstr>
      <vt:lpstr>WHERE versus Subsetting IF Statement</vt:lpstr>
      <vt:lpstr>Using List Input: Importance of Colon Format Modifier</vt:lpstr>
      <vt:lpstr>Business Scenario</vt:lpstr>
      <vt:lpstr>DATALINES Statement</vt:lpstr>
      <vt:lpstr>Viewing the Output</vt:lpstr>
      <vt:lpstr>PowerPoint Presentation</vt:lpstr>
      <vt:lpstr>Chapter 8: Reading Raw Data Files</vt:lpstr>
      <vt:lpstr>Objectives</vt:lpstr>
      <vt:lpstr>Business Scenario</vt:lpstr>
      <vt:lpstr>Missing Values in the Middle of the Record</vt:lpstr>
      <vt:lpstr>Consecutive Delimiters in List Input</vt:lpstr>
      <vt:lpstr>8.09 Short Answer Poll</vt:lpstr>
      <vt:lpstr>8.09 Short Answer Poll – Correct Answer</vt:lpstr>
      <vt:lpstr>DSD Option</vt:lpstr>
      <vt:lpstr>Viewing the Output</vt:lpstr>
      <vt:lpstr>PowerPoint Presentation</vt:lpstr>
      <vt:lpstr>Business Scenario</vt:lpstr>
      <vt:lpstr>Missing Values at the End of a Record</vt:lpstr>
      <vt:lpstr>MISSOVER Option</vt:lpstr>
      <vt:lpstr>Viewing the Output</vt:lpstr>
      <vt:lpstr>INFILE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Reading Raw Data Files</dc:title>
  <dc:creator>Deborah A Bayo</dc:creator>
  <cp:lastModifiedBy>Morgan31955</cp:lastModifiedBy>
  <cp:revision>448</cp:revision>
  <dcterms:created xsi:type="dcterms:W3CDTF">2012-02-15T15:25:39Z</dcterms:created>
  <dcterms:modified xsi:type="dcterms:W3CDTF">2017-12-15T06:13:28Z</dcterms:modified>
</cp:coreProperties>
</file>