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6.xml" ContentType="application/vnd.openxmlformats-officedocument.presentationml.notesSlide+xml"/>
  <Override PartName="/ppt/tags/tag38.xml" ContentType="application/vnd.openxmlformats-officedocument.presentationml.tags+xml"/>
  <Override PartName="/ppt/notesSlides/notesSlide2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tags/tag40.xml" ContentType="application/vnd.openxmlformats-officedocument.presentationml.tags+xml"/>
  <Override PartName="/ppt/notesSlides/notesSlide29.xml" ContentType="application/vnd.openxmlformats-officedocument.presentationml.notesSlide+xml"/>
  <Override PartName="/ppt/tags/tag41.xml" ContentType="application/vnd.openxmlformats-officedocument.presentationml.tags+xml"/>
  <Override PartName="/ppt/notesSlides/notesSlide30.xml" ContentType="application/vnd.openxmlformats-officedocument.presentationml.notesSlide+xml"/>
  <Override PartName="/ppt/tags/tag42.xml" ContentType="application/vnd.openxmlformats-officedocument.presentationml.tags+xml"/>
  <Override PartName="/ppt/notesSlides/notesSlide31.xml" ContentType="application/vnd.openxmlformats-officedocument.presentationml.notesSlide+xml"/>
  <Override PartName="/ppt/tags/tag4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4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5.xml" ContentType="application/vnd.openxmlformats-officedocument.presentationml.tags+xml"/>
  <Override PartName="/ppt/notesSlides/notesSlide36.xml" ContentType="application/vnd.openxmlformats-officedocument.presentationml.notesSlide+xml"/>
  <Override PartName="/ppt/tags/tag46.xml" ContentType="application/vnd.openxmlformats-officedocument.presentationml.tags+xml"/>
  <Override PartName="/ppt/notesSlides/notesSlide3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39.xml" ContentType="application/vnd.openxmlformats-officedocument.presentationml.notesSlide+xml"/>
  <Override PartName="/ppt/tags/tag60.xml" ContentType="application/vnd.openxmlformats-officedocument.presentationml.tags+xml"/>
  <Override PartName="/ppt/notesSlides/notesSlide40.xml" ContentType="application/vnd.openxmlformats-officedocument.presentationml.notesSlide+xml"/>
  <Override PartName="/ppt/tags/tag61.xml" ContentType="application/vnd.openxmlformats-officedocument.presentationml.tags+xml"/>
  <Override PartName="/ppt/notesSlides/notesSlide41.xml" ContentType="application/vnd.openxmlformats-officedocument.presentationml.notesSlide+xml"/>
  <Override PartName="/ppt/tags/tag62.xml" ContentType="application/vnd.openxmlformats-officedocument.presentationml.tags+xml"/>
  <Override PartName="/ppt/notesSlides/notesSlide42.xml" ContentType="application/vnd.openxmlformats-officedocument.presentationml.notesSlide+xml"/>
  <Override PartName="/ppt/tags/tag63.xml" ContentType="application/vnd.openxmlformats-officedocument.presentationml.tags+xml"/>
  <Override PartName="/ppt/notesSlides/notesSlide43.xml" ContentType="application/vnd.openxmlformats-officedocument.presentationml.notesSlide+xml"/>
  <Override PartName="/ppt/tags/tag64.xml" ContentType="application/vnd.openxmlformats-officedocument.presentationml.tags+xml"/>
  <Override PartName="/ppt/notesSlides/notesSlide44.xml" ContentType="application/vnd.openxmlformats-officedocument.presentationml.notesSlide+xml"/>
  <Override PartName="/ppt/tags/tag65.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48.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7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54.xml" ContentType="application/vnd.openxmlformats-officedocument.presentationml.notesSlide+xml"/>
  <Override PartName="/ppt/tags/tag82.xml" ContentType="application/vnd.openxmlformats-officedocument.presentationml.tags+xml"/>
  <Override PartName="/ppt/notesSlides/notesSlide5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6.xml" ContentType="application/vnd.openxmlformats-officedocument.presentationml.notesSlide+xml"/>
  <Override PartName="/ppt/tags/tag85.xml" ContentType="application/vnd.openxmlformats-officedocument.presentationml.tags+xml"/>
  <Override PartName="/ppt/notesSlides/notesSlide57.xml" ContentType="application/vnd.openxmlformats-officedocument.presentationml.notesSlide+xml"/>
  <Override PartName="/ppt/tags/tag86.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87.xml" ContentType="application/vnd.openxmlformats-officedocument.presentationml.tags+xml"/>
  <Override PartName="/ppt/notesSlides/notesSlide60.xml" ContentType="application/vnd.openxmlformats-officedocument.presentationml.notesSlide+xml"/>
  <Override PartName="/ppt/tags/tag88.xml" ContentType="application/vnd.openxmlformats-officedocument.presentationml.tags+xml"/>
  <Override PartName="/ppt/notesSlides/notesSlide61.xml" ContentType="application/vnd.openxmlformats-officedocument.presentationml.notesSlide+xml"/>
  <Override PartName="/ppt/tags/tag89.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90.xml" ContentType="application/vnd.openxmlformats-officedocument.presentationml.tags+xml"/>
  <Override PartName="/ppt/notesSlides/notesSlide64.xml" ContentType="application/vnd.openxmlformats-officedocument.presentationml.notesSlide+xml"/>
  <Override PartName="/ppt/tags/tag91.xml" ContentType="application/vnd.openxmlformats-officedocument.presentationml.tags+xml"/>
  <Override PartName="/ppt/notesSlides/notesSlide65.xml" ContentType="application/vnd.openxmlformats-officedocument.presentationml.notesSlide+xml"/>
  <Override PartName="/ppt/tags/tag92.xml" ContentType="application/vnd.openxmlformats-officedocument.presentationml.tags+xml"/>
  <Override PartName="/ppt/notesSlides/notesSlide66.xml" ContentType="application/vnd.openxmlformats-officedocument.presentationml.notesSlide+xml"/>
  <Override PartName="/ppt/tags/tag93.xml" ContentType="application/vnd.openxmlformats-officedocument.presentationml.tags+xml"/>
  <Override PartName="/ppt/notesSlides/notesSlide67.xml" ContentType="application/vnd.openxmlformats-officedocument.presentationml.notesSlide+xml"/>
  <Override PartName="/ppt/tags/tag94.xml" ContentType="application/vnd.openxmlformats-officedocument.presentationml.tags+xml"/>
  <Override PartName="/ppt/notesSlides/notesSlide68.xml" ContentType="application/vnd.openxmlformats-officedocument.presentationml.notesSlide+xml"/>
  <Override PartName="/ppt/tags/tag95.xml" ContentType="application/vnd.openxmlformats-officedocument.presentationml.tags+xml"/>
  <Override PartName="/ppt/notesSlides/notesSlide69.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70.xml" ContentType="application/vnd.openxmlformats-officedocument.presentationml.notesSlide+xml"/>
  <Override PartName="/ppt/tags/tag98.xml" ContentType="application/vnd.openxmlformats-officedocument.presentationml.tags+xml"/>
  <Override PartName="/ppt/notesSlides/notesSlide71.xml" ContentType="application/vnd.openxmlformats-officedocument.presentationml.notesSlide+xml"/>
  <Override PartName="/ppt/tags/tag99.xml" ContentType="application/vnd.openxmlformats-officedocument.presentationml.tags+xml"/>
  <Override PartName="/ppt/notesSlides/notesSlide72.xml" ContentType="application/vnd.openxmlformats-officedocument.presentationml.notesSlide+xml"/>
  <Override PartName="/ppt/tags/tag100.xml" ContentType="application/vnd.openxmlformats-officedocument.presentationml.tags+xml"/>
  <Override PartName="/ppt/notesSlides/notesSlide73.xml" ContentType="application/vnd.openxmlformats-officedocument.presentationml.notesSlide+xml"/>
  <Override PartName="/ppt/tags/tag101.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102.xml" ContentType="application/vnd.openxmlformats-officedocument.presentationml.tags+xml"/>
  <Override PartName="/ppt/notesSlides/notesSlide76.xml" ContentType="application/vnd.openxmlformats-officedocument.presentationml.notesSlide+xml"/>
  <Override PartName="/ppt/tags/tag103.xml" ContentType="application/vnd.openxmlformats-officedocument.presentationml.tags+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Lst>
  <p:notesMasterIdLst>
    <p:notesMasterId r:id="rId89"/>
  </p:notesMasterIdLst>
  <p:handoutMasterIdLst>
    <p:handoutMasterId r:id="rId90"/>
  </p:handoutMasterIdLst>
  <p:sldIdLst>
    <p:sldId id="578" r:id="rId2"/>
    <p:sldId id="580" r:id="rId3"/>
    <p:sldId id="431" r:id="rId4"/>
    <p:sldId id="510" r:id="rId5"/>
    <p:sldId id="511" r:id="rId6"/>
    <p:sldId id="434" r:id="rId7"/>
    <p:sldId id="514" r:id="rId8"/>
    <p:sldId id="554" r:id="rId9"/>
    <p:sldId id="435" r:id="rId10"/>
    <p:sldId id="512" r:id="rId11"/>
    <p:sldId id="501" r:id="rId12"/>
    <p:sldId id="438" r:id="rId13"/>
    <p:sldId id="439" r:id="rId14"/>
    <p:sldId id="440" r:id="rId15"/>
    <p:sldId id="442" r:id="rId16"/>
    <p:sldId id="446" r:id="rId17"/>
    <p:sldId id="583" r:id="rId18"/>
    <p:sldId id="584" r:id="rId19"/>
    <p:sldId id="582" r:id="rId20"/>
    <p:sldId id="571" r:id="rId21"/>
    <p:sldId id="581" r:id="rId22"/>
    <p:sldId id="258" r:id="rId23"/>
    <p:sldId id="392" r:id="rId24"/>
    <p:sldId id="393" r:id="rId25"/>
    <p:sldId id="396" r:id="rId26"/>
    <p:sldId id="395" r:id="rId27"/>
    <p:sldId id="397" r:id="rId28"/>
    <p:sldId id="399" r:id="rId29"/>
    <p:sldId id="400" r:id="rId30"/>
    <p:sldId id="451" r:id="rId31"/>
    <p:sldId id="401" r:id="rId32"/>
    <p:sldId id="403" r:id="rId33"/>
    <p:sldId id="404" r:id="rId34"/>
    <p:sldId id="558" r:id="rId35"/>
    <p:sldId id="556" r:id="rId36"/>
    <p:sldId id="406" r:id="rId37"/>
    <p:sldId id="555" r:id="rId38"/>
    <p:sldId id="409" r:id="rId39"/>
    <p:sldId id="504" r:id="rId40"/>
    <p:sldId id="490" r:id="rId41"/>
    <p:sldId id="491" r:id="rId42"/>
    <p:sldId id="410" r:id="rId43"/>
    <p:sldId id="452" r:id="rId44"/>
    <p:sldId id="413" r:id="rId45"/>
    <p:sldId id="559" r:id="rId46"/>
    <p:sldId id="557" r:id="rId47"/>
    <p:sldId id="509" r:id="rId48"/>
    <p:sldId id="422" r:id="rId49"/>
    <p:sldId id="505" r:id="rId50"/>
    <p:sldId id="423" r:id="rId51"/>
    <p:sldId id="516" r:id="rId52"/>
    <p:sldId id="517" r:id="rId53"/>
    <p:sldId id="518" r:id="rId54"/>
    <p:sldId id="585" r:id="rId55"/>
    <p:sldId id="586" r:id="rId56"/>
    <p:sldId id="547" r:id="rId57"/>
    <p:sldId id="546" r:id="rId58"/>
    <p:sldId id="573" r:id="rId59"/>
    <p:sldId id="487" r:id="rId60"/>
    <p:sldId id="328" r:id="rId61"/>
    <p:sldId id="330" r:id="rId62"/>
    <p:sldId id="329" r:id="rId63"/>
    <p:sldId id="331" r:id="rId64"/>
    <p:sldId id="332" r:id="rId65"/>
    <p:sldId id="333" r:id="rId66"/>
    <p:sldId id="334" r:id="rId67"/>
    <p:sldId id="489" r:id="rId68"/>
    <p:sldId id="587" r:id="rId69"/>
    <p:sldId id="588" r:id="rId70"/>
    <p:sldId id="339" r:id="rId71"/>
    <p:sldId id="492" r:id="rId72"/>
    <p:sldId id="493" r:id="rId73"/>
    <p:sldId id="494" r:id="rId74"/>
    <p:sldId id="495" r:id="rId75"/>
    <p:sldId id="340" r:id="rId76"/>
    <p:sldId id="575" r:id="rId77"/>
    <p:sldId id="577" r:id="rId78"/>
    <p:sldId id="548" r:id="rId79"/>
    <p:sldId id="525" r:id="rId80"/>
    <p:sldId id="527" r:id="rId81"/>
    <p:sldId id="529" r:id="rId82"/>
    <p:sldId id="531" r:id="rId83"/>
    <p:sldId id="533" r:id="rId84"/>
    <p:sldId id="535" r:id="rId85"/>
    <p:sldId id="537" r:id="rId86"/>
    <p:sldId id="539" r:id="rId87"/>
    <p:sldId id="541" r:id="rId88"/>
  </p:sldIdLst>
  <p:sldSz cx="9144000" cy="6858000" type="screen4x3"/>
  <p:notesSz cx="7315200" cy="9601200"/>
  <p:custDataLst>
    <p:tags r:id="rId91"/>
  </p:custDataLst>
  <p:defaultTextStyle>
    <a:defPPr>
      <a:defRPr lang="en-US"/>
    </a:defPPr>
    <a:lvl1pPr marL="0" algn="l" defTabSz="914400" rtl="0" eaLnBrk="1" latinLnBrk="0" hangingPunct="1">
      <a:buNone/>
      <a:defRPr kumimoji="0" lang="en-US" sz="2400" b="0" i="0" u="none" kern="1200" baseline="0">
        <a:solidFill>
          <a:schemeClr val="tx1"/>
        </a:solidFill>
        <a:latin typeface="Arial"/>
        <a:ea typeface="+mn-ea"/>
        <a:cs typeface="+mn-cs"/>
      </a:defRPr>
    </a:lvl1pPr>
    <a:lvl2pPr marL="457200" algn="l" defTabSz="914400" rtl="0" eaLnBrk="1" latinLnBrk="0" hangingPunct="1">
      <a:buNone/>
      <a:defRPr kumimoji="0" lang="en-US" sz="2400" b="0" i="0" u="none" kern="1200" baseline="0">
        <a:solidFill>
          <a:schemeClr val="tx1"/>
        </a:solidFill>
        <a:latin typeface="Arial"/>
        <a:ea typeface="+mn-ea"/>
        <a:cs typeface="+mn-cs"/>
      </a:defRPr>
    </a:lvl2pPr>
    <a:lvl3pPr marL="914400" algn="l" defTabSz="914400" rtl="0" eaLnBrk="1" latinLnBrk="0" hangingPunct="1">
      <a:buNone/>
      <a:defRPr kumimoji="0" lang="en-US" sz="2400" b="0" i="0" u="none" kern="1200" baseline="0">
        <a:solidFill>
          <a:schemeClr val="tx1"/>
        </a:solidFill>
        <a:latin typeface="Arial"/>
        <a:ea typeface="+mn-ea"/>
        <a:cs typeface="+mn-cs"/>
      </a:defRPr>
    </a:lvl3pPr>
    <a:lvl4pPr marL="1371600" algn="l" defTabSz="914400" rtl="0" eaLnBrk="1" latinLnBrk="0" hangingPunct="1">
      <a:buNone/>
      <a:defRPr kumimoji="0" lang="en-US" sz="2400" b="0" i="0" u="none" kern="1200" baseline="0">
        <a:solidFill>
          <a:schemeClr val="tx1"/>
        </a:solidFill>
        <a:latin typeface="Arial"/>
        <a:ea typeface="+mn-ea"/>
        <a:cs typeface="+mn-cs"/>
      </a:defRPr>
    </a:lvl4pPr>
    <a:lvl5pPr marL="1828800" algn="l" defTabSz="914400" rtl="0" eaLnBrk="1" latinLnBrk="0" hangingPunct="1">
      <a:buNone/>
      <a:defRPr kumimoji="0" lang="en-US" sz="2400" b="0" i="0" u="none" kern="1200" baseline="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userDrawn="1">
          <p15:clr>
            <a:srgbClr val="A4A3A4"/>
          </p15:clr>
        </p15:guide>
        <p15:guide id="2" orient="horz" pos="616" userDrawn="1">
          <p15:clr>
            <a:srgbClr val="A4A3A4"/>
          </p15:clr>
        </p15:guide>
        <p15:guide id="3" pos="440" userDrawn="1">
          <p15:clr>
            <a:srgbClr val="A4A3A4"/>
          </p15:clr>
        </p15:guide>
        <p15:guide id="4" pos="5325" userDrawn="1">
          <p15:clr>
            <a:srgbClr val="A4A3A4"/>
          </p15:clr>
        </p15:guide>
        <p15:guide id="5" pos="719" userDrawn="1">
          <p15:clr>
            <a:srgbClr val="A4A3A4"/>
          </p15:clr>
        </p15:guide>
        <p15:guide id="6" orient="horz" pos="672" userDrawn="1">
          <p15:clr>
            <a:srgbClr val="A4A3A4"/>
          </p15:clr>
        </p15:guide>
        <p15:guide id="7" orient="horz" pos="720" userDrawn="1">
          <p15:clr>
            <a:srgbClr val="A4A3A4"/>
          </p15:clr>
        </p15:guide>
        <p15:guide id="8" orient="horz" pos="2160" userDrawn="1">
          <p15:clr>
            <a:srgbClr val="A4A3A4"/>
          </p15:clr>
        </p15:guide>
        <p15:guide id="9" pos="432" userDrawn="1">
          <p15:clr>
            <a:srgbClr val="A4A3A4"/>
          </p15:clr>
        </p15:guide>
        <p15:guide id="10" pos="5328" userDrawn="1">
          <p15:clr>
            <a:srgbClr val="A4A3A4"/>
          </p15:clr>
        </p15:guide>
        <p15:guide id="11" pos="2880" userDrawn="1">
          <p15:clr>
            <a:srgbClr val="A4A3A4"/>
          </p15:clr>
        </p15:guide>
        <p15:guide id="12" pos="5376"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6023" autoAdjust="0"/>
    <p:restoredTop sz="94589" autoAdjust="0"/>
  </p:normalViewPr>
  <p:slideViewPr>
    <p:cSldViewPr snapToGrid="0" showGuides="1">
      <p:cViewPr varScale="1">
        <p:scale>
          <a:sx n="68" d="100"/>
          <a:sy n="68" d="100"/>
        </p:scale>
        <p:origin x="1580" y="56"/>
      </p:cViewPr>
      <p:guideLst>
        <p:guide orient="horz" pos="527"/>
        <p:guide orient="horz" pos="616"/>
        <p:guide pos="440"/>
        <p:guide pos="5325"/>
        <p:guide pos="719"/>
        <p:guide orient="horz" pos="672"/>
        <p:guide orient="horz" pos="720"/>
        <p:guide orient="horz" pos="2160"/>
        <p:guide pos="432"/>
        <p:guide pos="5328"/>
        <p:guide pos="2880"/>
        <p:guide pos="5376"/>
      </p:guideLst>
    </p:cSldViewPr>
  </p:slideViewPr>
  <p:notesTextViewPr>
    <p:cViewPr>
      <p:scale>
        <a:sx n="1" d="1"/>
        <a:sy n="1" d="1"/>
      </p:scale>
      <p:origin x="0" y="0"/>
    </p:cViewPr>
  </p:notesTextViewPr>
  <p:sorterViewPr>
    <p:cViewPr>
      <p:scale>
        <a:sx n="90" d="100"/>
        <a:sy n="90" d="100"/>
      </p:scale>
      <p:origin x="0" y="12276"/>
    </p:cViewPr>
  </p:sorterViewPr>
  <p:notesViewPr>
    <p:cSldViewPr snapToGrid="0">
      <p:cViewPr varScale="1">
        <p:scale>
          <a:sx n="88" d="100"/>
          <a:sy n="88" d="100"/>
        </p:scale>
        <p:origin x="382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857D9AB1-C6C7-4156-BFAA-4BD3619DD13A}" type="datetimeFigureOut">
              <a:rPr lang="en-US" smtClean="0"/>
              <a:t>12/15/2017</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F3AD0EAA-0C54-42A1-B29E-F4DAC0C249BD}" type="slidenum">
              <a:rPr lang="en-US" smtClean="0"/>
              <a:t>‹#›</a:t>
            </a:fld>
            <a:endParaRPr lang="en-US" dirty="0"/>
          </a:p>
        </p:txBody>
      </p:sp>
    </p:spTree>
    <p:extLst>
      <p:ext uri="{BB962C8B-B14F-4D97-AF65-F5344CB8AC3E}">
        <p14:creationId xmlns:p14="http://schemas.microsoft.com/office/powerpoint/2010/main" val="3095353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5747" tIns="47873" rIns="95747" bIns="47873"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6200" y="0"/>
            <a:ext cx="2971800" cy="457200"/>
          </a:xfrm>
          <a:prstGeom prst="rect">
            <a:avLst/>
          </a:prstGeom>
        </p:spPr>
        <p:txBody>
          <a:bodyPr vert="horz" lIns="95747" tIns="47873" rIns="95747" bIns="47873" rtlCol="0"/>
          <a:lstStyle>
            <a:lvl1pPr algn="r">
              <a:defRPr sz="1200">
                <a:latin typeface="Times New Roman"/>
              </a:defRPr>
            </a:lvl1pPr>
          </a:lstStyle>
          <a:p>
            <a:fld id="{49366C56-684C-4C3A-8AC7-5BAF28416502}" type="datetimeFigureOut">
              <a:rPr lang="en-US" smtClean="0"/>
              <a:pPr/>
              <a:t>12/15/2017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5747" tIns="47873" rIns="95747" bIns="47873" rtlCol="0" anchor="ctr"/>
          <a:lstStyle/>
          <a:p>
            <a:endParaRPr lang="en-US"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5747" tIns="47873" rIns="95747" bIns="47873"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5747" tIns="47873" rIns="95747" bIns="47873" rtlCol="0" anchor="b"/>
          <a:lstStyle>
            <a:lvl1pPr algn="r">
              <a:defRPr sz="1200">
                <a:latin typeface="Times New Roman"/>
              </a:defRPr>
            </a:lvl1pPr>
          </a:lstStyle>
          <a:p>
            <a:fld id="{077055FA-F84C-4BE7-84B9-14B9B17681E1}" type="slidenum">
              <a:rPr lang="en-US" smtClean="0"/>
              <a:pPr/>
              <a:t>‹#›</a:t>
            </a:fld>
            <a:endParaRPr lang="en-US" dirty="0"/>
          </a:p>
        </p:txBody>
      </p:sp>
    </p:spTree>
    <p:extLst>
      <p:ext uri="{BB962C8B-B14F-4D97-AF65-F5344CB8AC3E}">
        <p14:creationId xmlns:p14="http://schemas.microsoft.com/office/powerpoint/2010/main" val="270149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a:ea typeface="+mn-ea"/>
        <a:cs typeface="+mn-cs"/>
      </a:defRPr>
    </a:lvl1pPr>
    <a:lvl2pPr marL="457200" algn="l" defTabSz="914400" rtl="0" eaLnBrk="1" latinLnBrk="0" hangingPunct="1">
      <a:defRPr sz="1200" kern="1200">
        <a:solidFill>
          <a:schemeClr val="tx1"/>
        </a:solidFill>
        <a:latin typeface="Times New Roman"/>
        <a:ea typeface="+mn-ea"/>
        <a:cs typeface="+mn-cs"/>
      </a:defRPr>
    </a:lvl2pPr>
    <a:lvl3pPr marL="914400" algn="l" defTabSz="914400" rtl="0" eaLnBrk="1" latinLnBrk="0" hangingPunct="1">
      <a:defRPr sz="1200" kern="1200">
        <a:solidFill>
          <a:schemeClr val="tx1"/>
        </a:solidFill>
        <a:latin typeface="Times New Roman"/>
        <a:ea typeface="+mn-ea"/>
        <a:cs typeface="+mn-cs"/>
      </a:defRPr>
    </a:lvl3pPr>
    <a:lvl4pPr marL="1371600" algn="l" defTabSz="914400" rtl="0" eaLnBrk="1" latinLnBrk="0" hangingPunct="1">
      <a:defRPr sz="1200" kern="1200">
        <a:solidFill>
          <a:schemeClr val="tx1"/>
        </a:solidFill>
        <a:latin typeface="Times New Roman"/>
        <a:ea typeface="+mn-ea"/>
        <a:cs typeface="+mn-cs"/>
      </a:defRPr>
    </a:lvl4pPr>
    <a:lvl5pPr marL="1828800" algn="l" defTabSz="914400" rtl="0" eaLnBrk="1" latinLnBrk="0" hangingPunct="1">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B4151660-9308-464F-A8F8-CFDA0A1AC5F1}" type="slidenum">
              <a:rPr lang="en-US" sz="1300"/>
              <a:pPr/>
              <a:t>1</a:t>
            </a:fld>
            <a:endParaRPr lang="en-US" sz="1300" dirty="0"/>
          </a:p>
        </p:txBody>
      </p:sp>
    </p:spTree>
    <p:extLst>
      <p:ext uri="{BB962C8B-B14F-4D97-AF65-F5344CB8AC3E}">
        <p14:creationId xmlns:p14="http://schemas.microsoft.com/office/powerpoint/2010/main" val="2535888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DE36C9D8-D148-4261-AC28-95F238D26613}" type="slidenum">
              <a:rPr lang="en-US" sz="1300">
                <a:latin typeface="Times New Roman" pitchFamily="18" charset="0"/>
              </a:rPr>
              <a:pPr/>
              <a:t>10</a:t>
            </a:fld>
            <a:endParaRPr lang="en-US" sz="1300" dirty="0">
              <a:latin typeface="Times New Roman" pitchFamily="18" charset="0"/>
            </a:endParaRPr>
          </a:p>
        </p:txBody>
      </p:sp>
      <p:sp>
        <p:nvSpPr>
          <p:cNvPr id="146435" name="Rectangle 2"/>
          <p:cNvSpPr>
            <a:spLocks noGrp="1" noRot="1" noChangeAspect="1" noChangeArrowheads="1" noTextEdit="1"/>
          </p:cNvSpPr>
          <p:nvPr>
            <p:ph type="sldImg"/>
          </p:nvPr>
        </p:nvSpPr>
        <p:spPr>
          <a:xfrm>
            <a:off x="1216025" y="914400"/>
            <a:ext cx="4425950" cy="3319463"/>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Now let's create </a:t>
            </a:r>
            <a:r>
              <a:rPr lang="en-US" baseline="0" dirty="0">
                <a:latin typeface="Times New Roman" pitchFamily="18" charset="0"/>
              </a:rPr>
              <a:t>the new variable Compensation.  We could use the addition operator but instead we will use the SUM function to calculate the sum of</a:t>
            </a:r>
            <a:r>
              <a:rPr lang="en-US" dirty="0">
                <a:latin typeface="Times New Roman" pitchFamily="18" charset="0"/>
              </a:rPr>
              <a:t> Salary and Bonus. </a:t>
            </a:r>
          </a:p>
        </p:txBody>
      </p:sp>
    </p:spTree>
    <p:extLst>
      <p:ext uri="{BB962C8B-B14F-4D97-AF65-F5344CB8AC3E}">
        <p14:creationId xmlns:p14="http://schemas.microsoft.com/office/powerpoint/2010/main" val="883568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242C82C0-142D-4183-8F78-B4D7F25C700E}" type="slidenum">
              <a:rPr lang="en-US" sz="1300">
                <a:latin typeface="Times New Roman" pitchFamily="18" charset="0"/>
              </a:rPr>
              <a:pPr/>
              <a:t>11</a:t>
            </a:fld>
            <a:endParaRPr lang="en-US" sz="1300" dirty="0">
              <a:latin typeface="Times New Roman" pitchFamily="18" charset="0"/>
            </a:endParaRPr>
          </a:p>
        </p:txBody>
      </p:sp>
      <p:sp>
        <p:nvSpPr>
          <p:cNvPr id="147459" name="Rectangle 2"/>
          <p:cNvSpPr>
            <a:spLocks noGrp="1" noRot="1" noChangeAspect="1" noChangeArrowheads="1" noTextEdit="1"/>
          </p:cNvSpPr>
          <p:nvPr>
            <p:ph type="sldImg"/>
          </p:nvPr>
        </p:nvSpPr>
        <p:spPr>
          <a:xfrm>
            <a:off x="1216025" y="914400"/>
            <a:ext cx="4425950" cy="3319463"/>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There are numerous functions that deal with SAS dates … </a:t>
            </a:r>
          </a:p>
        </p:txBody>
      </p:sp>
    </p:spTree>
    <p:extLst>
      <p:ext uri="{BB962C8B-B14F-4D97-AF65-F5344CB8AC3E}">
        <p14:creationId xmlns:p14="http://schemas.microsoft.com/office/powerpoint/2010/main" val="1221432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8209E8A7-3428-449A-B2E4-2BFE78572123}" type="slidenum">
              <a:rPr lang="en-US" sz="1300">
                <a:latin typeface="Times New Roman" pitchFamily="18" charset="0"/>
              </a:rPr>
              <a:pPr/>
              <a:t>12</a:t>
            </a:fld>
            <a:endParaRPr lang="en-US" sz="1300" dirty="0">
              <a:latin typeface="Times New Roman" pitchFamily="18" charset="0"/>
            </a:endParaRPr>
          </a:p>
        </p:txBody>
      </p:sp>
      <p:sp>
        <p:nvSpPr>
          <p:cNvPr id="148483" name="Rectangle 2"/>
          <p:cNvSpPr>
            <a:spLocks noGrp="1" noRot="1" noChangeAspect="1" noChangeArrowheads="1" noTextEdit="1"/>
          </p:cNvSpPr>
          <p:nvPr>
            <p:ph type="sldImg"/>
          </p:nvPr>
        </p:nvSpPr>
        <p:spPr>
          <a:xfrm>
            <a:off x="1216025" y="914400"/>
            <a:ext cx="4425950" cy="3319463"/>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 The MONTH function will let us create the BonusMonth based on the Hire_Date. </a:t>
            </a:r>
          </a:p>
        </p:txBody>
      </p:sp>
    </p:spTree>
    <p:extLst>
      <p:ext uri="{BB962C8B-B14F-4D97-AF65-F5344CB8AC3E}">
        <p14:creationId xmlns:p14="http://schemas.microsoft.com/office/powerpoint/2010/main" val="1353646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9960B930-B2EC-4C0D-AF44-081FFD97D893}" type="slidenum">
              <a:rPr lang="en-US" sz="1300">
                <a:latin typeface="Times New Roman" pitchFamily="18" charset="0"/>
              </a:rPr>
              <a:pPr/>
              <a:t>13</a:t>
            </a:fld>
            <a:endParaRPr lang="en-US" sz="1300" dirty="0">
              <a:latin typeface="Times New Roman" pitchFamily="18" charset="0"/>
            </a:endParaRPr>
          </a:p>
        </p:txBody>
      </p:sp>
      <p:sp>
        <p:nvSpPr>
          <p:cNvPr id="149507" name="Rectangle 2"/>
          <p:cNvSpPr>
            <a:spLocks noGrp="1" noRot="1" noChangeAspect="1" noChangeArrowheads="1" noTextEdit="1"/>
          </p:cNvSpPr>
          <p:nvPr>
            <p:ph type="sldImg"/>
          </p:nvPr>
        </p:nvSpPr>
        <p:spPr>
          <a:xfrm>
            <a:off x="1216025" y="914400"/>
            <a:ext cx="4425950" cy="3319463"/>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Notes: The</a:t>
            </a:r>
            <a:r>
              <a:rPr lang="en-US" baseline="0" dirty="0"/>
              <a:t> YEARCUTOFF= system option is when two-digit years are specified. </a:t>
            </a:r>
            <a:r>
              <a:rPr lang="en-US" dirty="0"/>
              <a:t>YEARCUTOFF= specifies the first year of a 100-year span. The value that is specified in YEARCUTOFF= can result in a range of years that span two centuries. If YEARCUTOFF=1950, then any two-digit value between 50 and 99 inclusive refers to the first half of the 100-year span, which is in the 1900s. Any two-digit value between 00 and 49 inclusive refers to the second half of the 100-year span, which is in the 2000s. YEARCUTOFF= has no effect on existing SAS dates or dates that are read from input data that include a four-digit year.</a:t>
            </a:r>
          </a:p>
        </p:txBody>
      </p:sp>
    </p:spTree>
    <p:extLst>
      <p:ext uri="{BB962C8B-B14F-4D97-AF65-F5344CB8AC3E}">
        <p14:creationId xmlns:p14="http://schemas.microsoft.com/office/powerpoint/2010/main" val="3528718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9960B930-B2EC-4C0D-AF44-081FFD97D893}" type="slidenum">
              <a:rPr lang="en-US" sz="1300">
                <a:latin typeface="Times New Roman" pitchFamily="18" charset="0"/>
              </a:rPr>
              <a:pPr/>
              <a:t>14</a:t>
            </a:fld>
            <a:endParaRPr lang="en-US" sz="1300" dirty="0">
              <a:latin typeface="Times New Roman" pitchFamily="18" charset="0"/>
            </a:endParaRPr>
          </a:p>
        </p:txBody>
      </p:sp>
      <p:sp>
        <p:nvSpPr>
          <p:cNvPr id="149507" name="Rectangle 2"/>
          <p:cNvSpPr>
            <a:spLocks noGrp="1" noRot="1" noChangeAspect="1" noChangeArrowheads="1" noTextEdit="1"/>
          </p:cNvSpPr>
          <p:nvPr>
            <p:ph type="sldImg"/>
          </p:nvPr>
        </p:nvSpPr>
        <p:spPr>
          <a:xfrm>
            <a:off x="1216025" y="914400"/>
            <a:ext cx="4425950" cy="3319463"/>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863092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DB48325E-69FC-48B0-9D15-67A3AF1757F6}" type="slidenum">
              <a:rPr lang="en-US" sz="1300">
                <a:latin typeface="Times New Roman" pitchFamily="18" charset="0"/>
              </a:rPr>
              <a:pPr/>
              <a:t>15</a:t>
            </a:fld>
            <a:endParaRPr lang="en-US" sz="1300" dirty="0">
              <a:latin typeface="Times New Roman" pitchFamily="18" charset="0"/>
            </a:endParaRPr>
          </a:p>
        </p:txBody>
      </p:sp>
      <p:sp>
        <p:nvSpPr>
          <p:cNvPr id="151555" name="Rectangle 2"/>
          <p:cNvSpPr>
            <a:spLocks noGrp="1" noRot="1" noChangeAspect="1" noChangeArrowheads="1" noTextEdit="1"/>
          </p:cNvSpPr>
          <p:nvPr>
            <p:ph type="sldImg"/>
          </p:nvPr>
        </p:nvSpPr>
        <p:spPr>
          <a:xfrm>
            <a:off x="1143000" y="685800"/>
            <a:ext cx="4572000" cy="3429000"/>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Based on our scenario, we are reading in 9 variables and then creating 3 variables, which results in 12 variables. We</a:t>
            </a:r>
            <a:r>
              <a:rPr lang="en-US" baseline="0" dirty="0">
                <a:latin typeface="Times New Roman" pitchFamily="18" charset="0"/>
              </a:rPr>
              <a:t> can subset the variables with a DROP statement.</a:t>
            </a:r>
            <a:endParaRPr lang="en-US" dirty="0">
              <a:latin typeface="Times New Roman" pitchFamily="18" charset="0"/>
            </a:endParaRPr>
          </a:p>
        </p:txBody>
      </p:sp>
    </p:spTree>
    <p:extLst>
      <p:ext uri="{BB962C8B-B14F-4D97-AF65-F5344CB8AC3E}">
        <p14:creationId xmlns:p14="http://schemas.microsoft.com/office/powerpoint/2010/main" val="4241521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F155637F-E21C-4DC6-8752-72052F658F79}" type="slidenum">
              <a:rPr lang="en-US" sz="1300">
                <a:latin typeface="Times New Roman" pitchFamily="18" charset="0"/>
              </a:rPr>
              <a:pPr/>
              <a:t>16</a:t>
            </a:fld>
            <a:endParaRPr lang="en-US" sz="1300" dirty="0">
              <a:latin typeface="Times New Roman" pitchFamily="18" charset="0"/>
            </a:endParaRPr>
          </a:p>
        </p:txBody>
      </p:sp>
      <p:sp>
        <p:nvSpPr>
          <p:cNvPr id="156675" name="Rectangle 2"/>
          <p:cNvSpPr>
            <a:spLocks noGrp="1" noRot="1" noChangeAspect="1" noChangeArrowheads="1" noTextEdit="1"/>
          </p:cNvSpPr>
          <p:nvPr>
            <p:ph type="sldImg"/>
          </p:nvPr>
        </p:nvSpPr>
        <p:spPr>
          <a:xfrm>
            <a:off x="1216025" y="914400"/>
            <a:ext cx="4425950" cy="3319463"/>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744685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322504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19</a:t>
            </a:fld>
            <a:endParaRPr lang="en-US" dirty="0"/>
          </a:p>
        </p:txBody>
      </p:sp>
    </p:spTree>
    <p:extLst>
      <p:ext uri="{BB962C8B-B14F-4D97-AF65-F5344CB8AC3E}">
        <p14:creationId xmlns:p14="http://schemas.microsoft.com/office/powerpoint/2010/main" val="356689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B4151660-9308-464F-A8F8-CFDA0A1AC5F1}" type="slidenum">
              <a:rPr lang="en-US" sz="1300"/>
              <a:pPr/>
              <a:t>2</a:t>
            </a:fld>
            <a:endParaRPr lang="en-US" sz="1300" dirty="0"/>
          </a:p>
        </p:txBody>
      </p:sp>
    </p:spTree>
    <p:extLst>
      <p:ext uri="{BB962C8B-B14F-4D97-AF65-F5344CB8AC3E}">
        <p14:creationId xmlns:p14="http://schemas.microsoft.com/office/powerpoint/2010/main" val="2282510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676BEF42-25FD-4E3A-A3D1-39B1D080F24E}" type="slidenum">
              <a:rPr lang="en-US" sz="1300">
                <a:solidFill>
                  <a:prstClr val="black"/>
                </a:solidFill>
              </a:rPr>
              <a:pPr/>
              <a:t>20</a:t>
            </a:fld>
            <a:endParaRPr lang="en-US" sz="1300" dirty="0">
              <a:solidFill>
                <a:prstClr val="black"/>
              </a:solidFill>
            </a:endParaRPr>
          </a:p>
        </p:txBody>
      </p:sp>
    </p:spTree>
    <p:extLst>
      <p:ext uri="{BB962C8B-B14F-4D97-AF65-F5344CB8AC3E}">
        <p14:creationId xmlns:p14="http://schemas.microsoft.com/office/powerpoint/2010/main" val="1642856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B4151660-9308-464F-A8F8-CFDA0A1AC5F1}" type="slidenum">
              <a:rPr lang="en-US" sz="1300"/>
              <a:pPr/>
              <a:t>21</a:t>
            </a:fld>
            <a:endParaRPr lang="en-US" sz="1300" dirty="0"/>
          </a:p>
        </p:txBody>
      </p:sp>
    </p:spTree>
    <p:extLst>
      <p:ext uri="{BB962C8B-B14F-4D97-AF65-F5344CB8AC3E}">
        <p14:creationId xmlns:p14="http://schemas.microsoft.com/office/powerpoint/2010/main" val="2797350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5AC3E656-12D9-40FD-A54B-BB1A5B58512A}" type="slidenum">
              <a:rPr lang="en-US" sz="1300">
                <a:latin typeface="Times New Roman" pitchFamily="18" charset="0"/>
              </a:rPr>
              <a:pPr/>
              <a:t>22</a:t>
            </a:fld>
            <a:endParaRPr lang="en-US" sz="1300" dirty="0">
              <a:latin typeface="Times New Roman" pitchFamily="18" charset="0"/>
            </a:endParaRPr>
          </a:p>
        </p:txBody>
      </p:sp>
      <p:sp>
        <p:nvSpPr>
          <p:cNvPr id="131075" name="Rectangle 2"/>
          <p:cNvSpPr>
            <a:spLocks noGrp="1" noRot="1" noChangeAspect="1" noChangeArrowheads="1" noTextEdit="1"/>
          </p:cNvSpPr>
          <p:nvPr>
            <p:ph type="sldImg"/>
          </p:nvPr>
        </p:nvSpPr>
        <p:spPr>
          <a:xfrm>
            <a:off x="1216025" y="914400"/>
            <a:ext cx="4425950" cy="3319463"/>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145506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41">
              <a:defRPr sz="2500">
                <a:solidFill>
                  <a:schemeClr val="tx1"/>
                </a:solidFill>
                <a:latin typeface="Arial" pitchFamily="34" charset="0"/>
              </a:defRPr>
            </a:lvl1pPr>
            <a:lvl2pPr marL="764487" indent="-294034" defTabSz="957241">
              <a:defRPr sz="2500">
                <a:solidFill>
                  <a:schemeClr val="tx1"/>
                </a:solidFill>
                <a:latin typeface="Arial" pitchFamily="34" charset="0"/>
              </a:defRPr>
            </a:lvl2pPr>
            <a:lvl3pPr marL="1176132" indent="-235226" defTabSz="957241">
              <a:defRPr sz="2500">
                <a:solidFill>
                  <a:schemeClr val="tx1"/>
                </a:solidFill>
                <a:latin typeface="Arial" pitchFamily="34" charset="0"/>
              </a:defRPr>
            </a:lvl3pPr>
            <a:lvl4pPr marL="1646587" indent="-235226" defTabSz="957241">
              <a:defRPr sz="2500">
                <a:solidFill>
                  <a:schemeClr val="tx1"/>
                </a:solidFill>
                <a:latin typeface="Arial" pitchFamily="34" charset="0"/>
              </a:defRPr>
            </a:lvl4pPr>
            <a:lvl5pPr marL="2117039" indent="-235226" defTabSz="957241">
              <a:defRPr sz="2500">
                <a:solidFill>
                  <a:schemeClr val="tx1"/>
                </a:solidFill>
                <a:latin typeface="Arial" pitchFamily="34" charset="0"/>
              </a:defRPr>
            </a:lvl5pPr>
            <a:lvl6pPr marL="2587492" indent="-235226" defTabSz="957241" eaLnBrk="0" fontAlgn="base" hangingPunct="0">
              <a:spcBef>
                <a:spcPct val="0"/>
              </a:spcBef>
              <a:spcAft>
                <a:spcPct val="0"/>
              </a:spcAft>
              <a:defRPr sz="2500">
                <a:solidFill>
                  <a:schemeClr val="tx1"/>
                </a:solidFill>
                <a:latin typeface="Arial" pitchFamily="34" charset="0"/>
              </a:defRPr>
            </a:lvl6pPr>
            <a:lvl7pPr marL="3057946" indent="-235226" defTabSz="957241" eaLnBrk="0" fontAlgn="base" hangingPunct="0">
              <a:spcBef>
                <a:spcPct val="0"/>
              </a:spcBef>
              <a:spcAft>
                <a:spcPct val="0"/>
              </a:spcAft>
              <a:defRPr sz="2500">
                <a:solidFill>
                  <a:schemeClr val="tx1"/>
                </a:solidFill>
                <a:latin typeface="Arial" pitchFamily="34" charset="0"/>
              </a:defRPr>
            </a:lvl7pPr>
            <a:lvl8pPr marL="3528398" indent="-235226" defTabSz="957241" eaLnBrk="0" fontAlgn="base" hangingPunct="0">
              <a:spcBef>
                <a:spcPct val="0"/>
              </a:spcBef>
              <a:spcAft>
                <a:spcPct val="0"/>
              </a:spcAft>
              <a:defRPr sz="2500">
                <a:solidFill>
                  <a:schemeClr val="tx1"/>
                </a:solidFill>
                <a:latin typeface="Arial" pitchFamily="34" charset="0"/>
              </a:defRPr>
            </a:lvl8pPr>
            <a:lvl9pPr marL="3998852" indent="-235226" defTabSz="957241" eaLnBrk="0" fontAlgn="base" hangingPunct="0">
              <a:spcBef>
                <a:spcPct val="0"/>
              </a:spcBef>
              <a:spcAft>
                <a:spcPct val="0"/>
              </a:spcAft>
              <a:defRPr sz="2500">
                <a:solidFill>
                  <a:schemeClr val="tx1"/>
                </a:solidFill>
                <a:latin typeface="Arial" pitchFamily="34" charset="0"/>
              </a:defRPr>
            </a:lvl9pPr>
          </a:lstStyle>
          <a:p>
            <a:fld id="{380A0F97-EF0A-4B58-9925-FEAE18C8BF94}" type="slidenum">
              <a:rPr lang="en-US" sz="1300">
                <a:latin typeface="Times New Roman" pitchFamily="18" charset="0"/>
              </a:rPr>
              <a:pPr/>
              <a:t>23</a:t>
            </a:fld>
            <a:endParaRPr lang="en-US" sz="1300" dirty="0">
              <a:latin typeface="Times New Roman" pitchFamily="18" charset="0"/>
            </a:endParaRPr>
          </a:p>
        </p:txBody>
      </p:sp>
      <p:sp>
        <p:nvSpPr>
          <p:cNvPr id="142339" name="Rectangle 2"/>
          <p:cNvSpPr>
            <a:spLocks noGrp="1" noRot="1" noChangeAspect="1" noChangeArrowheads="1" noTextEdit="1"/>
          </p:cNvSpPr>
          <p:nvPr>
            <p:ph type="sldImg"/>
          </p:nvPr>
        </p:nvSpPr>
        <p:spPr>
          <a:xfrm>
            <a:off x="1216025" y="914400"/>
            <a:ext cx="4425950" cy="331946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10088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41">
              <a:defRPr sz="2500">
                <a:solidFill>
                  <a:schemeClr val="tx1"/>
                </a:solidFill>
                <a:latin typeface="Arial" pitchFamily="34" charset="0"/>
              </a:defRPr>
            </a:lvl1pPr>
            <a:lvl2pPr marL="764487" indent="-294034" defTabSz="957241">
              <a:defRPr sz="2500">
                <a:solidFill>
                  <a:schemeClr val="tx1"/>
                </a:solidFill>
                <a:latin typeface="Arial" pitchFamily="34" charset="0"/>
              </a:defRPr>
            </a:lvl2pPr>
            <a:lvl3pPr marL="1176132" indent="-235226" defTabSz="957241">
              <a:defRPr sz="2500">
                <a:solidFill>
                  <a:schemeClr val="tx1"/>
                </a:solidFill>
                <a:latin typeface="Arial" pitchFamily="34" charset="0"/>
              </a:defRPr>
            </a:lvl3pPr>
            <a:lvl4pPr marL="1646587" indent="-235226" defTabSz="957241">
              <a:defRPr sz="2500">
                <a:solidFill>
                  <a:schemeClr val="tx1"/>
                </a:solidFill>
                <a:latin typeface="Arial" pitchFamily="34" charset="0"/>
              </a:defRPr>
            </a:lvl4pPr>
            <a:lvl5pPr marL="2117039" indent="-235226" defTabSz="957241">
              <a:defRPr sz="2500">
                <a:solidFill>
                  <a:schemeClr val="tx1"/>
                </a:solidFill>
                <a:latin typeface="Arial" pitchFamily="34" charset="0"/>
              </a:defRPr>
            </a:lvl5pPr>
            <a:lvl6pPr marL="2587492" indent="-235226" defTabSz="957241" eaLnBrk="0" fontAlgn="base" hangingPunct="0">
              <a:spcBef>
                <a:spcPct val="0"/>
              </a:spcBef>
              <a:spcAft>
                <a:spcPct val="0"/>
              </a:spcAft>
              <a:defRPr sz="2500">
                <a:solidFill>
                  <a:schemeClr val="tx1"/>
                </a:solidFill>
                <a:latin typeface="Arial" pitchFamily="34" charset="0"/>
              </a:defRPr>
            </a:lvl6pPr>
            <a:lvl7pPr marL="3057946" indent="-235226" defTabSz="957241" eaLnBrk="0" fontAlgn="base" hangingPunct="0">
              <a:spcBef>
                <a:spcPct val="0"/>
              </a:spcBef>
              <a:spcAft>
                <a:spcPct val="0"/>
              </a:spcAft>
              <a:defRPr sz="2500">
                <a:solidFill>
                  <a:schemeClr val="tx1"/>
                </a:solidFill>
                <a:latin typeface="Arial" pitchFamily="34" charset="0"/>
              </a:defRPr>
            </a:lvl7pPr>
            <a:lvl8pPr marL="3528398" indent="-235226" defTabSz="957241" eaLnBrk="0" fontAlgn="base" hangingPunct="0">
              <a:spcBef>
                <a:spcPct val="0"/>
              </a:spcBef>
              <a:spcAft>
                <a:spcPct val="0"/>
              </a:spcAft>
              <a:defRPr sz="2500">
                <a:solidFill>
                  <a:schemeClr val="tx1"/>
                </a:solidFill>
                <a:latin typeface="Arial" pitchFamily="34" charset="0"/>
              </a:defRPr>
            </a:lvl8pPr>
            <a:lvl9pPr marL="3998852" indent="-235226" defTabSz="957241" eaLnBrk="0" fontAlgn="base" hangingPunct="0">
              <a:spcBef>
                <a:spcPct val="0"/>
              </a:spcBef>
              <a:spcAft>
                <a:spcPct val="0"/>
              </a:spcAft>
              <a:defRPr sz="2500">
                <a:solidFill>
                  <a:schemeClr val="tx1"/>
                </a:solidFill>
                <a:latin typeface="Arial" pitchFamily="34" charset="0"/>
              </a:defRPr>
            </a:lvl9pPr>
          </a:lstStyle>
          <a:p>
            <a:fld id="{380A0F97-EF0A-4B58-9925-FEAE18C8BF94}" type="slidenum">
              <a:rPr lang="en-US" sz="1300">
                <a:latin typeface="Times New Roman" pitchFamily="18" charset="0"/>
              </a:rPr>
              <a:pPr/>
              <a:t>24</a:t>
            </a:fld>
            <a:endParaRPr lang="en-US" sz="1300" dirty="0">
              <a:latin typeface="Times New Roman" pitchFamily="18" charset="0"/>
            </a:endParaRPr>
          </a:p>
        </p:txBody>
      </p:sp>
      <p:sp>
        <p:nvSpPr>
          <p:cNvPr id="142339" name="Rectangle 2"/>
          <p:cNvSpPr>
            <a:spLocks noGrp="1" noRot="1" noChangeAspect="1" noChangeArrowheads="1" noTextEdit="1"/>
          </p:cNvSpPr>
          <p:nvPr>
            <p:ph type="sldImg"/>
          </p:nvPr>
        </p:nvSpPr>
        <p:spPr>
          <a:xfrm>
            <a:off x="1216025" y="914400"/>
            <a:ext cx="4425950" cy="331946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1847978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25</a:t>
            </a:fld>
            <a:endParaRPr lang="en-US" dirty="0"/>
          </a:p>
        </p:txBody>
      </p:sp>
    </p:spTree>
    <p:extLst>
      <p:ext uri="{BB962C8B-B14F-4D97-AF65-F5344CB8AC3E}">
        <p14:creationId xmlns:p14="http://schemas.microsoft.com/office/powerpoint/2010/main" val="2433926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26</a:t>
            </a:fld>
            <a:endParaRPr lang="en-US" dirty="0"/>
          </a:p>
        </p:txBody>
      </p:sp>
    </p:spTree>
    <p:extLst>
      <p:ext uri="{BB962C8B-B14F-4D97-AF65-F5344CB8AC3E}">
        <p14:creationId xmlns:p14="http://schemas.microsoft.com/office/powerpoint/2010/main" val="3952673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27</a:t>
            </a:fld>
            <a:endParaRPr lang="en-US" dirty="0"/>
          </a:p>
        </p:txBody>
      </p:sp>
    </p:spTree>
    <p:extLst>
      <p:ext uri="{BB962C8B-B14F-4D97-AF65-F5344CB8AC3E}">
        <p14:creationId xmlns:p14="http://schemas.microsoft.com/office/powerpoint/2010/main" val="167075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28</a:t>
            </a:fld>
            <a:endParaRPr lang="en-US" dirty="0"/>
          </a:p>
        </p:txBody>
      </p:sp>
    </p:spTree>
    <p:extLst>
      <p:ext uri="{BB962C8B-B14F-4D97-AF65-F5344CB8AC3E}">
        <p14:creationId xmlns:p14="http://schemas.microsoft.com/office/powerpoint/2010/main" val="2306958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29</a:t>
            </a:fld>
            <a:endParaRPr lang="en-US" dirty="0"/>
          </a:p>
        </p:txBody>
      </p:sp>
    </p:spTree>
    <p:extLst>
      <p:ext uri="{BB962C8B-B14F-4D97-AF65-F5344CB8AC3E}">
        <p14:creationId xmlns:p14="http://schemas.microsoft.com/office/powerpoint/2010/main" val="3715184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5AC3E656-12D9-40FD-A54B-BB1A5B58512A}" type="slidenum">
              <a:rPr lang="en-US" sz="1300">
                <a:latin typeface="Times New Roman" pitchFamily="18" charset="0"/>
              </a:rPr>
              <a:pPr/>
              <a:t>3</a:t>
            </a:fld>
            <a:endParaRPr lang="en-US" sz="1300" dirty="0">
              <a:latin typeface="Times New Roman" pitchFamily="18" charset="0"/>
            </a:endParaRPr>
          </a:p>
        </p:txBody>
      </p:sp>
      <p:sp>
        <p:nvSpPr>
          <p:cNvPr id="131075" name="Rectangle 2"/>
          <p:cNvSpPr>
            <a:spLocks noGrp="1" noRot="1" noChangeAspect="1" noChangeArrowheads="1" noTextEdit="1"/>
          </p:cNvSpPr>
          <p:nvPr>
            <p:ph type="sldImg"/>
          </p:nvPr>
        </p:nvSpPr>
        <p:spPr>
          <a:xfrm>
            <a:off x="1216025" y="914400"/>
            <a:ext cx="4425950" cy="3319463"/>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148869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30</a:t>
            </a:fld>
            <a:endParaRPr lang="en-US" dirty="0"/>
          </a:p>
        </p:txBody>
      </p:sp>
    </p:spTree>
    <p:extLst>
      <p:ext uri="{BB962C8B-B14F-4D97-AF65-F5344CB8AC3E}">
        <p14:creationId xmlns:p14="http://schemas.microsoft.com/office/powerpoint/2010/main" val="3974307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31</a:t>
            </a:fld>
            <a:endParaRPr lang="en-US" dirty="0"/>
          </a:p>
        </p:txBody>
      </p:sp>
    </p:spTree>
    <p:extLst>
      <p:ext uri="{BB962C8B-B14F-4D97-AF65-F5344CB8AC3E}">
        <p14:creationId xmlns:p14="http://schemas.microsoft.com/office/powerpoint/2010/main" val="1476262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32</a:t>
            </a:fld>
            <a:endParaRPr lang="en-US" dirty="0"/>
          </a:p>
        </p:txBody>
      </p:sp>
    </p:spTree>
    <p:extLst>
      <p:ext uri="{BB962C8B-B14F-4D97-AF65-F5344CB8AC3E}">
        <p14:creationId xmlns:p14="http://schemas.microsoft.com/office/powerpoint/2010/main" val="2087413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33</a:t>
            </a:fld>
            <a:endParaRPr lang="en-US" dirty="0"/>
          </a:p>
        </p:txBody>
      </p:sp>
    </p:spTree>
    <p:extLst>
      <p:ext uri="{BB962C8B-B14F-4D97-AF65-F5344CB8AC3E}">
        <p14:creationId xmlns:p14="http://schemas.microsoft.com/office/powerpoint/2010/main" val="693903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34</a:t>
            </a:fld>
            <a:endParaRPr lang="en-US" dirty="0"/>
          </a:p>
        </p:txBody>
      </p:sp>
    </p:spTree>
    <p:extLst>
      <p:ext uri="{BB962C8B-B14F-4D97-AF65-F5344CB8AC3E}">
        <p14:creationId xmlns:p14="http://schemas.microsoft.com/office/powerpoint/2010/main" val="819203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35</a:t>
            </a:fld>
            <a:endParaRPr lang="en-US" dirty="0"/>
          </a:p>
        </p:txBody>
      </p:sp>
    </p:spTree>
    <p:extLst>
      <p:ext uri="{BB962C8B-B14F-4D97-AF65-F5344CB8AC3E}">
        <p14:creationId xmlns:p14="http://schemas.microsoft.com/office/powerpoint/2010/main" val="1784985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77943" indent="-299209">
              <a:defRPr sz="2500">
                <a:solidFill>
                  <a:schemeClr val="tx1"/>
                </a:solidFill>
                <a:latin typeface="Times New Roman" pitchFamily="18" charset="0"/>
              </a:defRPr>
            </a:lvl2pPr>
            <a:lvl3pPr marL="1196835" indent="-239367">
              <a:defRPr sz="2500">
                <a:solidFill>
                  <a:schemeClr val="tx1"/>
                </a:solidFill>
                <a:latin typeface="Times New Roman" pitchFamily="18" charset="0"/>
              </a:defRPr>
            </a:lvl3pPr>
            <a:lvl4pPr marL="1675569" indent="-239367">
              <a:defRPr sz="2500">
                <a:solidFill>
                  <a:schemeClr val="tx1"/>
                </a:solidFill>
                <a:latin typeface="Times New Roman" pitchFamily="18" charset="0"/>
              </a:defRPr>
            </a:lvl4pPr>
            <a:lvl5pPr marL="2154304" indent="-239367">
              <a:defRPr sz="2500">
                <a:solidFill>
                  <a:schemeClr val="tx1"/>
                </a:solidFill>
                <a:latin typeface="Times New Roman" pitchFamily="18" charset="0"/>
              </a:defRPr>
            </a:lvl5pPr>
            <a:lvl6pPr marL="2633038" indent="-239367" eaLnBrk="0" fontAlgn="base" hangingPunct="0">
              <a:spcBef>
                <a:spcPct val="0"/>
              </a:spcBef>
              <a:spcAft>
                <a:spcPct val="0"/>
              </a:spcAft>
              <a:defRPr sz="2500">
                <a:solidFill>
                  <a:schemeClr val="tx1"/>
                </a:solidFill>
                <a:latin typeface="Times New Roman" pitchFamily="18" charset="0"/>
              </a:defRPr>
            </a:lvl6pPr>
            <a:lvl7pPr marL="3111772" indent="-239367" eaLnBrk="0" fontAlgn="base" hangingPunct="0">
              <a:spcBef>
                <a:spcPct val="0"/>
              </a:spcBef>
              <a:spcAft>
                <a:spcPct val="0"/>
              </a:spcAft>
              <a:defRPr sz="2500">
                <a:solidFill>
                  <a:schemeClr val="tx1"/>
                </a:solidFill>
                <a:latin typeface="Times New Roman" pitchFamily="18" charset="0"/>
              </a:defRPr>
            </a:lvl7pPr>
            <a:lvl8pPr marL="3590506" indent="-239367" eaLnBrk="0" fontAlgn="base" hangingPunct="0">
              <a:spcBef>
                <a:spcPct val="0"/>
              </a:spcBef>
              <a:spcAft>
                <a:spcPct val="0"/>
              </a:spcAft>
              <a:defRPr sz="2500">
                <a:solidFill>
                  <a:schemeClr val="tx1"/>
                </a:solidFill>
                <a:latin typeface="Times New Roman" pitchFamily="18" charset="0"/>
              </a:defRPr>
            </a:lvl8pPr>
            <a:lvl9pPr marL="4069240" indent="-239367" eaLnBrk="0" fontAlgn="base" hangingPunct="0">
              <a:spcBef>
                <a:spcPct val="0"/>
              </a:spcBef>
              <a:spcAft>
                <a:spcPct val="0"/>
              </a:spcAft>
              <a:defRPr sz="2500">
                <a:solidFill>
                  <a:schemeClr val="tx1"/>
                </a:solidFill>
                <a:latin typeface="Times New Roman" pitchFamily="18" charset="0"/>
              </a:defRPr>
            </a:lvl9pPr>
          </a:lstStyle>
          <a:p>
            <a:fld id="{49E4E4A9-ED49-4BA2-BAB0-45389B7AED93}" type="slidenum">
              <a:rPr lang="en-US" sz="1300"/>
              <a:pPr/>
              <a:t>36</a:t>
            </a:fld>
            <a:endParaRPr lang="en-US" sz="13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pPr defTabSz="957468">
              <a:defRPr/>
            </a:pPr>
            <a:r>
              <a:rPr lang="en-US" dirty="0"/>
              <a:t>Was it necessary to check for other values of </a:t>
            </a:r>
            <a:r>
              <a:rPr lang="en-US" b="1" dirty="0">
                <a:latin typeface="Arial"/>
              </a:rPr>
              <a:t>Job_Title</a:t>
            </a:r>
            <a:r>
              <a:rPr lang="en-US" dirty="0"/>
              <a:t> once a match was found?</a:t>
            </a:r>
          </a:p>
          <a:p>
            <a:r>
              <a:rPr lang="en-US" dirty="0"/>
              <a:t>Type answer here</a:t>
            </a:r>
          </a:p>
          <a:p>
            <a:pPr marL="0" lvl="1" defTabSz="957468">
              <a:defRPr/>
            </a:pPr>
            <a:r>
              <a:rPr lang="en-US" dirty="0"/>
              <a:t>b. No, the conditions are mutually exclusive, so only one condition can be true.</a:t>
            </a:r>
          </a:p>
          <a:p>
            <a:endParaRPr lang="en-US" dirty="0"/>
          </a:p>
          <a:p>
            <a:endParaRPr lang="en-US" dirty="0"/>
          </a:p>
        </p:txBody>
      </p:sp>
    </p:spTree>
    <p:extLst>
      <p:ext uri="{BB962C8B-B14F-4D97-AF65-F5344CB8AC3E}">
        <p14:creationId xmlns:p14="http://schemas.microsoft.com/office/powerpoint/2010/main" val="357372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77943" indent="-299209">
              <a:defRPr sz="2500">
                <a:solidFill>
                  <a:schemeClr val="tx1"/>
                </a:solidFill>
                <a:latin typeface="Times New Roman" pitchFamily="18" charset="0"/>
              </a:defRPr>
            </a:lvl2pPr>
            <a:lvl3pPr marL="1196835" indent="-239367">
              <a:defRPr sz="2500">
                <a:solidFill>
                  <a:schemeClr val="tx1"/>
                </a:solidFill>
                <a:latin typeface="Times New Roman" pitchFamily="18" charset="0"/>
              </a:defRPr>
            </a:lvl3pPr>
            <a:lvl4pPr marL="1675569" indent="-239367">
              <a:defRPr sz="2500">
                <a:solidFill>
                  <a:schemeClr val="tx1"/>
                </a:solidFill>
                <a:latin typeface="Times New Roman" pitchFamily="18" charset="0"/>
              </a:defRPr>
            </a:lvl4pPr>
            <a:lvl5pPr marL="2154304" indent="-239367">
              <a:defRPr sz="2500">
                <a:solidFill>
                  <a:schemeClr val="tx1"/>
                </a:solidFill>
                <a:latin typeface="Times New Roman" pitchFamily="18" charset="0"/>
              </a:defRPr>
            </a:lvl5pPr>
            <a:lvl6pPr marL="2633038" indent="-239367" eaLnBrk="0" fontAlgn="base" hangingPunct="0">
              <a:spcBef>
                <a:spcPct val="0"/>
              </a:spcBef>
              <a:spcAft>
                <a:spcPct val="0"/>
              </a:spcAft>
              <a:defRPr sz="2500">
                <a:solidFill>
                  <a:schemeClr val="tx1"/>
                </a:solidFill>
                <a:latin typeface="Times New Roman" pitchFamily="18" charset="0"/>
              </a:defRPr>
            </a:lvl6pPr>
            <a:lvl7pPr marL="3111772" indent="-239367" eaLnBrk="0" fontAlgn="base" hangingPunct="0">
              <a:spcBef>
                <a:spcPct val="0"/>
              </a:spcBef>
              <a:spcAft>
                <a:spcPct val="0"/>
              </a:spcAft>
              <a:defRPr sz="2500">
                <a:solidFill>
                  <a:schemeClr val="tx1"/>
                </a:solidFill>
                <a:latin typeface="Times New Roman" pitchFamily="18" charset="0"/>
              </a:defRPr>
            </a:lvl7pPr>
            <a:lvl8pPr marL="3590506" indent="-239367" eaLnBrk="0" fontAlgn="base" hangingPunct="0">
              <a:spcBef>
                <a:spcPct val="0"/>
              </a:spcBef>
              <a:spcAft>
                <a:spcPct val="0"/>
              </a:spcAft>
              <a:defRPr sz="2500">
                <a:solidFill>
                  <a:schemeClr val="tx1"/>
                </a:solidFill>
                <a:latin typeface="Times New Roman" pitchFamily="18" charset="0"/>
              </a:defRPr>
            </a:lvl8pPr>
            <a:lvl9pPr marL="4069240" indent="-239367" eaLnBrk="0" fontAlgn="base" hangingPunct="0">
              <a:spcBef>
                <a:spcPct val="0"/>
              </a:spcBef>
              <a:spcAft>
                <a:spcPct val="0"/>
              </a:spcAft>
              <a:defRPr sz="2500">
                <a:solidFill>
                  <a:schemeClr val="tx1"/>
                </a:solidFill>
                <a:latin typeface="Times New Roman" pitchFamily="18" charset="0"/>
              </a:defRPr>
            </a:lvl9pPr>
          </a:lstStyle>
          <a:p>
            <a:fld id="{49E4E4A9-ED49-4BA2-BAB0-45389B7AED93}" type="slidenum">
              <a:rPr lang="en-US" sz="1300"/>
              <a:pPr/>
              <a:t>37</a:t>
            </a:fld>
            <a:endParaRPr lang="en-US" sz="13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pPr defTabSz="957468">
              <a:defRPr/>
            </a:pPr>
            <a:r>
              <a:rPr lang="en-US" dirty="0"/>
              <a:t>Was it necessary to check for other values of </a:t>
            </a:r>
            <a:r>
              <a:rPr lang="en-US" b="1" dirty="0">
                <a:latin typeface="Arial"/>
              </a:rPr>
              <a:t>Job_Title</a:t>
            </a:r>
            <a:r>
              <a:rPr lang="en-US" dirty="0"/>
              <a:t> once a match was found?</a:t>
            </a:r>
          </a:p>
          <a:p>
            <a:r>
              <a:rPr lang="en-US" dirty="0"/>
              <a:t>Type answer here</a:t>
            </a:r>
          </a:p>
          <a:p>
            <a:pPr marL="0" lvl="1" defTabSz="957468">
              <a:defRPr/>
            </a:pPr>
            <a:r>
              <a:rPr lang="en-US" dirty="0"/>
              <a:t>b. No, the conditions are mutually exclusive, so only one condition can be true.</a:t>
            </a:r>
          </a:p>
          <a:p>
            <a:endParaRPr lang="en-US" dirty="0"/>
          </a:p>
          <a:p>
            <a:endParaRPr lang="en-US" dirty="0"/>
          </a:p>
        </p:txBody>
      </p:sp>
    </p:spTree>
    <p:extLst>
      <p:ext uri="{BB962C8B-B14F-4D97-AF65-F5344CB8AC3E}">
        <p14:creationId xmlns:p14="http://schemas.microsoft.com/office/powerpoint/2010/main" val="1854036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38</a:t>
            </a:fld>
            <a:endParaRPr lang="en-US" dirty="0"/>
          </a:p>
        </p:txBody>
      </p:sp>
    </p:spTree>
    <p:extLst>
      <p:ext uri="{BB962C8B-B14F-4D97-AF65-F5344CB8AC3E}">
        <p14:creationId xmlns:p14="http://schemas.microsoft.com/office/powerpoint/2010/main" val="3413580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39</a:t>
            </a:fld>
            <a:endParaRPr lang="en-US" dirty="0"/>
          </a:p>
        </p:txBody>
      </p:sp>
    </p:spTree>
    <p:extLst>
      <p:ext uri="{BB962C8B-B14F-4D97-AF65-F5344CB8AC3E}">
        <p14:creationId xmlns:p14="http://schemas.microsoft.com/office/powerpoint/2010/main" val="2692800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41">
              <a:defRPr sz="2500">
                <a:solidFill>
                  <a:schemeClr val="tx1"/>
                </a:solidFill>
                <a:latin typeface="Arial" pitchFamily="34" charset="0"/>
              </a:defRPr>
            </a:lvl1pPr>
            <a:lvl2pPr marL="764487" indent="-294034" defTabSz="957241">
              <a:defRPr sz="2500">
                <a:solidFill>
                  <a:schemeClr val="tx1"/>
                </a:solidFill>
                <a:latin typeface="Arial" pitchFamily="34" charset="0"/>
              </a:defRPr>
            </a:lvl2pPr>
            <a:lvl3pPr marL="1176132" indent="-235226" defTabSz="957241">
              <a:defRPr sz="2500">
                <a:solidFill>
                  <a:schemeClr val="tx1"/>
                </a:solidFill>
                <a:latin typeface="Arial" pitchFamily="34" charset="0"/>
              </a:defRPr>
            </a:lvl3pPr>
            <a:lvl4pPr marL="1646587" indent="-235226" defTabSz="957241">
              <a:defRPr sz="2500">
                <a:solidFill>
                  <a:schemeClr val="tx1"/>
                </a:solidFill>
                <a:latin typeface="Arial" pitchFamily="34" charset="0"/>
              </a:defRPr>
            </a:lvl4pPr>
            <a:lvl5pPr marL="2117039" indent="-235226" defTabSz="957241">
              <a:defRPr sz="2500">
                <a:solidFill>
                  <a:schemeClr val="tx1"/>
                </a:solidFill>
                <a:latin typeface="Arial" pitchFamily="34" charset="0"/>
              </a:defRPr>
            </a:lvl5pPr>
            <a:lvl6pPr marL="2587492" indent="-235226" defTabSz="957241" eaLnBrk="0" fontAlgn="base" hangingPunct="0">
              <a:spcBef>
                <a:spcPct val="0"/>
              </a:spcBef>
              <a:spcAft>
                <a:spcPct val="0"/>
              </a:spcAft>
              <a:defRPr sz="2500">
                <a:solidFill>
                  <a:schemeClr val="tx1"/>
                </a:solidFill>
                <a:latin typeface="Arial" pitchFamily="34" charset="0"/>
              </a:defRPr>
            </a:lvl6pPr>
            <a:lvl7pPr marL="3057946" indent="-235226" defTabSz="957241" eaLnBrk="0" fontAlgn="base" hangingPunct="0">
              <a:spcBef>
                <a:spcPct val="0"/>
              </a:spcBef>
              <a:spcAft>
                <a:spcPct val="0"/>
              </a:spcAft>
              <a:defRPr sz="2500">
                <a:solidFill>
                  <a:schemeClr val="tx1"/>
                </a:solidFill>
                <a:latin typeface="Arial" pitchFamily="34" charset="0"/>
              </a:defRPr>
            </a:lvl7pPr>
            <a:lvl8pPr marL="3528398" indent="-235226" defTabSz="957241" eaLnBrk="0" fontAlgn="base" hangingPunct="0">
              <a:spcBef>
                <a:spcPct val="0"/>
              </a:spcBef>
              <a:spcAft>
                <a:spcPct val="0"/>
              </a:spcAft>
              <a:defRPr sz="2500">
                <a:solidFill>
                  <a:schemeClr val="tx1"/>
                </a:solidFill>
                <a:latin typeface="Arial" pitchFamily="34" charset="0"/>
              </a:defRPr>
            </a:lvl8pPr>
            <a:lvl9pPr marL="3998852" indent="-235226" defTabSz="957241" eaLnBrk="0" fontAlgn="base" hangingPunct="0">
              <a:spcBef>
                <a:spcPct val="0"/>
              </a:spcBef>
              <a:spcAft>
                <a:spcPct val="0"/>
              </a:spcAft>
              <a:defRPr sz="2500">
                <a:solidFill>
                  <a:schemeClr val="tx1"/>
                </a:solidFill>
                <a:latin typeface="Arial" pitchFamily="34" charset="0"/>
              </a:defRPr>
            </a:lvl9pPr>
          </a:lstStyle>
          <a:p>
            <a:fld id="{380A0F97-EF0A-4B58-9925-FEAE18C8BF94}" type="slidenum">
              <a:rPr lang="en-US" sz="1300">
                <a:latin typeface="Times New Roman" pitchFamily="18" charset="0"/>
              </a:rPr>
              <a:pPr/>
              <a:t>4</a:t>
            </a:fld>
            <a:endParaRPr lang="en-US" sz="1300" dirty="0">
              <a:latin typeface="Times New Roman" pitchFamily="18" charset="0"/>
            </a:endParaRPr>
          </a:p>
        </p:txBody>
      </p:sp>
      <p:sp>
        <p:nvSpPr>
          <p:cNvPr id="142339" name="Rectangle 2"/>
          <p:cNvSpPr>
            <a:spLocks noGrp="1" noRot="1" noChangeAspect="1" noChangeArrowheads="1" noTextEdit="1"/>
          </p:cNvSpPr>
          <p:nvPr>
            <p:ph type="sldImg"/>
          </p:nvPr>
        </p:nvSpPr>
        <p:spPr>
          <a:xfrm>
            <a:off x="1216025" y="914400"/>
            <a:ext cx="4425950" cy="331946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421823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40</a:t>
            </a:fld>
            <a:endParaRPr lang="en-US" dirty="0"/>
          </a:p>
        </p:txBody>
      </p:sp>
    </p:spTree>
    <p:extLst>
      <p:ext uri="{BB962C8B-B14F-4D97-AF65-F5344CB8AC3E}">
        <p14:creationId xmlns:p14="http://schemas.microsoft.com/office/powerpoint/2010/main" val="1756927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41</a:t>
            </a:fld>
            <a:endParaRPr lang="en-US" dirty="0"/>
          </a:p>
        </p:txBody>
      </p:sp>
    </p:spTree>
    <p:extLst>
      <p:ext uri="{BB962C8B-B14F-4D97-AF65-F5344CB8AC3E}">
        <p14:creationId xmlns:p14="http://schemas.microsoft.com/office/powerpoint/2010/main" val="36606236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42</a:t>
            </a:fld>
            <a:endParaRPr lang="en-US" dirty="0"/>
          </a:p>
        </p:txBody>
      </p:sp>
    </p:spTree>
    <p:extLst>
      <p:ext uri="{BB962C8B-B14F-4D97-AF65-F5344CB8AC3E}">
        <p14:creationId xmlns:p14="http://schemas.microsoft.com/office/powerpoint/2010/main" val="40263927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43</a:t>
            </a:fld>
            <a:endParaRPr lang="en-US" dirty="0"/>
          </a:p>
        </p:txBody>
      </p:sp>
    </p:spTree>
    <p:extLst>
      <p:ext uri="{BB962C8B-B14F-4D97-AF65-F5344CB8AC3E}">
        <p14:creationId xmlns:p14="http://schemas.microsoft.com/office/powerpoint/2010/main" val="1328273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44</a:t>
            </a:fld>
            <a:endParaRPr lang="en-US" dirty="0"/>
          </a:p>
        </p:txBody>
      </p:sp>
    </p:spTree>
    <p:extLst>
      <p:ext uri="{BB962C8B-B14F-4D97-AF65-F5344CB8AC3E}">
        <p14:creationId xmlns:p14="http://schemas.microsoft.com/office/powerpoint/2010/main" val="24246914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45</a:t>
            </a:fld>
            <a:endParaRPr lang="en-US" dirty="0"/>
          </a:p>
        </p:txBody>
      </p:sp>
    </p:spTree>
    <p:extLst>
      <p:ext uri="{BB962C8B-B14F-4D97-AF65-F5344CB8AC3E}">
        <p14:creationId xmlns:p14="http://schemas.microsoft.com/office/powerpoint/2010/main" val="3503017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46</a:t>
            </a:fld>
            <a:endParaRPr lang="en-US" dirty="0"/>
          </a:p>
        </p:txBody>
      </p:sp>
    </p:spTree>
    <p:extLst>
      <p:ext uri="{BB962C8B-B14F-4D97-AF65-F5344CB8AC3E}">
        <p14:creationId xmlns:p14="http://schemas.microsoft.com/office/powerpoint/2010/main" val="25833676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41">
              <a:defRPr sz="2500">
                <a:solidFill>
                  <a:schemeClr val="tx1"/>
                </a:solidFill>
                <a:latin typeface="Arial" pitchFamily="34" charset="0"/>
              </a:defRPr>
            </a:lvl1pPr>
            <a:lvl2pPr marL="764487" indent="-294034" defTabSz="957241">
              <a:defRPr sz="2500">
                <a:solidFill>
                  <a:schemeClr val="tx1"/>
                </a:solidFill>
                <a:latin typeface="Arial" pitchFamily="34" charset="0"/>
              </a:defRPr>
            </a:lvl2pPr>
            <a:lvl3pPr marL="1176132" indent="-235226" defTabSz="957241">
              <a:defRPr sz="2500">
                <a:solidFill>
                  <a:schemeClr val="tx1"/>
                </a:solidFill>
                <a:latin typeface="Arial" pitchFamily="34" charset="0"/>
              </a:defRPr>
            </a:lvl3pPr>
            <a:lvl4pPr marL="1646587" indent="-235226" defTabSz="957241">
              <a:defRPr sz="2500">
                <a:solidFill>
                  <a:schemeClr val="tx1"/>
                </a:solidFill>
                <a:latin typeface="Arial" pitchFamily="34" charset="0"/>
              </a:defRPr>
            </a:lvl4pPr>
            <a:lvl5pPr marL="2117039" indent="-235226" defTabSz="957241">
              <a:defRPr sz="2500">
                <a:solidFill>
                  <a:schemeClr val="tx1"/>
                </a:solidFill>
                <a:latin typeface="Arial" pitchFamily="34" charset="0"/>
              </a:defRPr>
            </a:lvl5pPr>
            <a:lvl6pPr marL="2587492" indent="-235226" defTabSz="957241" eaLnBrk="0" fontAlgn="base" hangingPunct="0">
              <a:spcBef>
                <a:spcPct val="0"/>
              </a:spcBef>
              <a:spcAft>
                <a:spcPct val="0"/>
              </a:spcAft>
              <a:defRPr sz="2500">
                <a:solidFill>
                  <a:schemeClr val="tx1"/>
                </a:solidFill>
                <a:latin typeface="Arial" pitchFamily="34" charset="0"/>
              </a:defRPr>
            </a:lvl6pPr>
            <a:lvl7pPr marL="3057946" indent="-235226" defTabSz="957241" eaLnBrk="0" fontAlgn="base" hangingPunct="0">
              <a:spcBef>
                <a:spcPct val="0"/>
              </a:spcBef>
              <a:spcAft>
                <a:spcPct val="0"/>
              </a:spcAft>
              <a:defRPr sz="2500">
                <a:solidFill>
                  <a:schemeClr val="tx1"/>
                </a:solidFill>
                <a:latin typeface="Arial" pitchFamily="34" charset="0"/>
              </a:defRPr>
            </a:lvl7pPr>
            <a:lvl8pPr marL="3528398" indent="-235226" defTabSz="957241" eaLnBrk="0" fontAlgn="base" hangingPunct="0">
              <a:spcBef>
                <a:spcPct val="0"/>
              </a:spcBef>
              <a:spcAft>
                <a:spcPct val="0"/>
              </a:spcAft>
              <a:defRPr sz="2500">
                <a:solidFill>
                  <a:schemeClr val="tx1"/>
                </a:solidFill>
                <a:latin typeface="Arial" pitchFamily="34" charset="0"/>
              </a:defRPr>
            </a:lvl8pPr>
            <a:lvl9pPr marL="3998852" indent="-235226" defTabSz="957241" eaLnBrk="0" fontAlgn="base" hangingPunct="0">
              <a:spcBef>
                <a:spcPct val="0"/>
              </a:spcBef>
              <a:spcAft>
                <a:spcPct val="0"/>
              </a:spcAft>
              <a:defRPr sz="2500">
                <a:solidFill>
                  <a:schemeClr val="tx1"/>
                </a:solidFill>
                <a:latin typeface="Arial" pitchFamily="34" charset="0"/>
              </a:defRPr>
            </a:lvl9pPr>
          </a:lstStyle>
          <a:p>
            <a:fld id="{380A0F97-EF0A-4B58-9925-FEAE18C8BF94}" type="slidenum">
              <a:rPr lang="en-US" sz="1300">
                <a:latin typeface="Times New Roman" pitchFamily="18" charset="0"/>
              </a:rPr>
              <a:pPr/>
              <a:t>47</a:t>
            </a:fld>
            <a:endParaRPr lang="en-US" sz="1300" dirty="0">
              <a:latin typeface="Times New Roman" pitchFamily="18" charset="0"/>
            </a:endParaRPr>
          </a:p>
        </p:txBody>
      </p:sp>
      <p:sp>
        <p:nvSpPr>
          <p:cNvPr id="142339" name="Rectangle 2"/>
          <p:cNvSpPr>
            <a:spLocks noGrp="1" noRot="1" noChangeAspect="1" noChangeArrowheads="1" noTextEdit="1"/>
          </p:cNvSpPr>
          <p:nvPr>
            <p:ph type="sldImg"/>
          </p:nvPr>
        </p:nvSpPr>
        <p:spPr>
          <a:xfrm>
            <a:off x="1216025" y="914400"/>
            <a:ext cx="4425950" cy="331946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358497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Notice that two</a:t>
            </a:r>
            <a:r>
              <a:rPr lang="en-US" baseline="0" dirty="0"/>
              <a:t> conditions have been combined in the first IF statement. You can use </a:t>
            </a:r>
            <a:r>
              <a:rPr lang="en-US" dirty="0"/>
              <a:t>the AND, OR or NOT operators to construct compound IF expressions.</a:t>
            </a:r>
          </a:p>
          <a:p>
            <a:endParaRPr lang="en-US" dirty="0"/>
          </a:p>
        </p:txBody>
      </p:sp>
      <p:sp>
        <p:nvSpPr>
          <p:cNvPr id="4" name="Slide Number Placeholder 3"/>
          <p:cNvSpPr>
            <a:spLocks noGrp="1"/>
          </p:cNvSpPr>
          <p:nvPr>
            <p:ph type="sldNum" sz="quarter" idx="10"/>
          </p:nvPr>
        </p:nvSpPr>
        <p:spPr/>
        <p:txBody>
          <a:bodyPr/>
          <a:lstStyle/>
          <a:p>
            <a:fld id="{077055FA-F84C-4BE7-84B9-14B9B17681E1}" type="slidenum">
              <a:rPr lang="en-US" smtClean="0"/>
              <a:pPr/>
              <a:t>48</a:t>
            </a:fld>
            <a:endParaRPr lang="en-US" dirty="0"/>
          </a:p>
        </p:txBody>
      </p:sp>
    </p:spTree>
    <p:extLst>
      <p:ext uri="{BB962C8B-B14F-4D97-AF65-F5344CB8AC3E}">
        <p14:creationId xmlns:p14="http://schemas.microsoft.com/office/powerpoint/2010/main" val="35835049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49</a:t>
            </a:fld>
            <a:endParaRPr lang="en-US" dirty="0"/>
          </a:p>
        </p:txBody>
      </p:sp>
    </p:spTree>
    <p:extLst>
      <p:ext uri="{BB962C8B-B14F-4D97-AF65-F5344CB8AC3E}">
        <p14:creationId xmlns:p14="http://schemas.microsoft.com/office/powerpoint/2010/main" val="86011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41">
              <a:defRPr sz="2500">
                <a:solidFill>
                  <a:schemeClr val="tx1"/>
                </a:solidFill>
                <a:latin typeface="Arial" pitchFamily="34" charset="0"/>
              </a:defRPr>
            </a:lvl1pPr>
            <a:lvl2pPr marL="764487" indent="-294034" defTabSz="957241">
              <a:defRPr sz="2500">
                <a:solidFill>
                  <a:schemeClr val="tx1"/>
                </a:solidFill>
                <a:latin typeface="Arial" pitchFamily="34" charset="0"/>
              </a:defRPr>
            </a:lvl2pPr>
            <a:lvl3pPr marL="1176132" indent="-235226" defTabSz="957241">
              <a:defRPr sz="2500">
                <a:solidFill>
                  <a:schemeClr val="tx1"/>
                </a:solidFill>
                <a:latin typeface="Arial" pitchFamily="34" charset="0"/>
              </a:defRPr>
            </a:lvl3pPr>
            <a:lvl4pPr marL="1646587" indent="-235226" defTabSz="957241">
              <a:defRPr sz="2500">
                <a:solidFill>
                  <a:schemeClr val="tx1"/>
                </a:solidFill>
                <a:latin typeface="Arial" pitchFamily="34" charset="0"/>
              </a:defRPr>
            </a:lvl4pPr>
            <a:lvl5pPr marL="2117039" indent="-235226" defTabSz="957241">
              <a:defRPr sz="2500">
                <a:solidFill>
                  <a:schemeClr val="tx1"/>
                </a:solidFill>
                <a:latin typeface="Arial" pitchFamily="34" charset="0"/>
              </a:defRPr>
            </a:lvl5pPr>
            <a:lvl6pPr marL="2587492" indent="-235226" defTabSz="957241" eaLnBrk="0" fontAlgn="base" hangingPunct="0">
              <a:spcBef>
                <a:spcPct val="0"/>
              </a:spcBef>
              <a:spcAft>
                <a:spcPct val="0"/>
              </a:spcAft>
              <a:defRPr sz="2500">
                <a:solidFill>
                  <a:schemeClr val="tx1"/>
                </a:solidFill>
                <a:latin typeface="Arial" pitchFamily="34" charset="0"/>
              </a:defRPr>
            </a:lvl6pPr>
            <a:lvl7pPr marL="3057946" indent="-235226" defTabSz="957241" eaLnBrk="0" fontAlgn="base" hangingPunct="0">
              <a:spcBef>
                <a:spcPct val="0"/>
              </a:spcBef>
              <a:spcAft>
                <a:spcPct val="0"/>
              </a:spcAft>
              <a:defRPr sz="2500">
                <a:solidFill>
                  <a:schemeClr val="tx1"/>
                </a:solidFill>
                <a:latin typeface="Arial" pitchFamily="34" charset="0"/>
              </a:defRPr>
            </a:lvl7pPr>
            <a:lvl8pPr marL="3528398" indent="-235226" defTabSz="957241" eaLnBrk="0" fontAlgn="base" hangingPunct="0">
              <a:spcBef>
                <a:spcPct val="0"/>
              </a:spcBef>
              <a:spcAft>
                <a:spcPct val="0"/>
              </a:spcAft>
              <a:defRPr sz="2500">
                <a:solidFill>
                  <a:schemeClr val="tx1"/>
                </a:solidFill>
                <a:latin typeface="Arial" pitchFamily="34" charset="0"/>
              </a:defRPr>
            </a:lvl8pPr>
            <a:lvl9pPr marL="3998852" indent="-235226" defTabSz="957241" eaLnBrk="0" fontAlgn="base" hangingPunct="0">
              <a:spcBef>
                <a:spcPct val="0"/>
              </a:spcBef>
              <a:spcAft>
                <a:spcPct val="0"/>
              </a:spcAft>
              <a:defRPr sz="2500">
                <a:solidFill>
                  <a:schemeClr val="tx1"/>
                </a:solidFill>
                <a:latin typeface="Arial" pitchFamily="34" charset="0"/>
              </a:defRPr>
            </a:lvl9pPr>
          </a:lstStyle>
          <a:p>
            <a:fld id="{380A0F97-EF0A-4B58-9925-FEAE18C8BF94}" type="slidenum">
              <a:rPr lang="en-US" sz="1300">
                <a:latin typeface="Times New Roman" pitchFamily="18" charset="0"/>
              </a:rPr>
              <a:pPr/>
              <a:t>5</a:t>
            </a:fld>
            <a:endParaRPr lang="en-US" sz="1300" dirty="0">
              <a:latin typeface="Times New Roman" pitchFamily="18" charset="0"/>
            </a:endParaRPr>
          </a:p>
        </p:txBody>
      </p:sp>
      <p:sp>
        <p:nvSpPr>
          <p:cNvPr id="142339" name="Rectangle 2"/>
          <p:cNvSpPr>
            <a:spLocks noGrp="1" noRot="1" noChangeAspect="1" noChangeArrowheads="1" noTextEdit="1"/>
          </p:cNvSpPr>
          <p:nvPr>
            <p:ph type="sldImg"/>
          </p:nvPr>
        </p:nvSpPr>
        <p:spPr>
          <a:xfrm>
            <a:off x="1216025" y="914400"/>
            <a:ext cx="4425950" cy="331946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6683390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50</a:t>
            </a:fld>
            <a:endParaRPr lang="en-US" dirty="0"/>
          </a:p>
        </p:txBody>
      </p:sp>
    </p:spTree>
    <p:extLst>
      <p:ext uri="{BB962C8B-B14F-4D97-AF65-F5344CB8AC3E}">
        <p14:creationId xmlns:p14="http://schemas.microsoft.com/office/powerpoint/2010/main" val="27635135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C1B6D959-9D4F-452C-9C49-A42EB1971614}" type="slidenum">
              <a:rPr lang="en-US" sz="1300">
                <a:latin typeface="Times New Roman" pitchFamily="18" charset="0"/>
              </a:rPr>
              <a:pPr/>
              <a:t>51</a:t>
            </a:fld>
            <a:endParaRPr lang="en-US" sz="1300" dirty="0">
              <a:latin typeface="Times New Roman" pitchFamily="18" charset="0"/>
            </a:endParaRPr>
          </a:p>
        </p:txBody>
      </p:sp>
      <p:sp>
        <p:nvSpPr>
          <p:cNvPr id="192515" name="Rectangle 2"/>
          <p:cNvSpPr>
            <a:spLocks noGrp="1" noRot="1" noChangeAspect="1" noChangeArrowheads="1" noTextEdit="1"/>
          </p:cNvSpPr>
          <p:nvPr>
            <p:ph type="sldImg"/>
          </p:nvPr>
        </p:nvSpPr>
        <p:spPr>
          <a:xfrm>
            <a:off x="1216025" y="914400"/>
            <a:ext cx="4425950" cy="3319463"/>
          </a:xfrm>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For this scenario, we are still using ORION.SALES as our input data set but instead of giving everyone a bonus of 500, we will either give 300 or 500 depending on which country the employee is from. </a:t>
            </a:r>
          </a:p>
        </p:txBody>
      </p:sp>
    </p:spTree>
    <p:extLst>
      <p:ext uri="{BB962C8B-B14F-4D97-AF65-F5344CB8AC3E}">
        <p14:creationId xmlns:p14="http://schemas.microsoft.com/office/powerpoint/2010/main" val="12672446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015911BF-FA64-4183-B6DA-BC51F2D5DA3C}" type="slidenum">
              <a:rPr lang="en-US" sz="1300">
                <a:latin typeface="Times New Roman" pitchFamily="18" charset="0"/>
              </a:rPr>
              <a:pPr/>
              <a:t>52</a:t>
            </a:fld>
            <a:endParaRPr lang="en-US" sz="1300" dirty="0">
              <a:latin typeface="Times New Roman" pitchFamily="18" charset="0"/>
            </a:endParaRPr>
          </a:p>
        </p:txBody>
      </p:sp>
      <p:sp>
        <p:nvSpPr>
          <p:cNvPr id="195587" name="Rectangle 2"/>
          <p:cNvSpPr>
            <a:spLocks noGrp="1" noRot="1" noChangeAspect="1" noChangeArrowheads="1" noTextEdit="1"/>
          </p:cNvSpPr>
          <p:nvPr>
            <p:ph type="sldImg"/>
          </p:nvPr>
        </p:nvSpPr>
        <p:spPr>
          <a:xfrm>
            <a:off x="1216025" y="914400"/>
            <a:ext cx="4425950" cy="3319463"/>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5607877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33DABD77-9281-4FC8-A47C-233E561EF3FF}" type="slidenum">
              <a:rPr lang="en-US" sz="1300">
                <a:latin typeface="Times New Roman" pitchFamily="18" charset="0"/>
              </a:rPr>
              <a:pPr/>
              <a:t>53</a:t>
            </a:fld>
            <a:endParaRPr lang="en-US" sz="1300" dirty="0">
              <a:latin typeface="Times New Roman" pitchFamily="18" charset="0"/>
            </a:endParaRPr>
          </a:p>
        </p:txBody>
      </p:sp>
      <p:sp>
        <p:nvSpPr>
          <p:cNvPr id="196611" name="Rectangle 2"/>
          <p:cNvSpPr>
            <a:spLocks noGrp="1" noRot="1" noChangeAspect="1" noChangeArrowheads="1" noTextEdit="1"/>
          </p:cNvSpPr>
          <p:nvPr>
            <p:ph type="sldImg"/>
          </p:nvPr>
        </p:nvSpPr>
        <p:spPr>
          <a:xfrm>
            <a:off x="1216025" y="914400"/>
            <a:ext cx="4425950" cy="3319463"/>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6354969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54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55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1334371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56</a:t>
            </a:fld>
            <a:endParaRPr lang="en-US" dirty="0"/>
          </a:p>
        </p:txBody>
      </p:sp>
    </p:spTree>
    <p:extLst>
      <p:ext uri="{BB962C8B-B14F-4D97-AF65-F5344CB8AC3E}">
        <p14:creationId xmlns:p14="http://schemas.microsoft.com/office/powerpoint/2010/main" val="4954641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7055FA-F84C-4BE7-84B9-14B9B17681E1}" type="slidenum">
              <a:rPr lang="en-US" smtClean="0"/>
              <a:pPr/>
              <a:t>57</a:t>
            </a:fld>
            <a:endParaRPr lang="en-US" dirty="0"/>
          </a:p>
        </p:txBody>
      </p:sp>
    </p:spTree>
    <p:extLst>
      <p:ext uri="{BB962C8B-B14F-4D97-AF65-F5344CB8AC3E}">
        <p14:creationId xmlns:p14="http://schemas.microsoft.com/office/powerpoint/2010/main" val="1126292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676BEF42-25FD-4E3A-A3D1-39B1D080F24E}" type="slidenum">
              <a:rPr lang="en-US" sz="1300">
                <a:solidFill>
                  <a:prstClr val="black"/>
                </a:solidFill>
              </a:rPr>
              <a:pPr/>
              <a:t>58</a:t>
            </a:fld>
            <a:endParaRPr lang="en-US" sz="1300" dirty="0">
              <a:solidFill>
                <a:prstClr val="black"/>
              </a:solidFill>
            </a:endParaRPr>
          </a:p>
        </p:txBody>
      </p:sp>
    </p:spTree>
    <p:extLst>
      <p:ext uri="{BB962C8B-B14F-4D97-AF65-F5344CB8AC3E}">
        <p14:creationId xmlns:p14="http://schemas.microsoft.com/office/powerpoint/2010/main" val="23881352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6013EB60-FC3B-41E7-AFE0-48439FA17E60}" type="slidenum">
              <a:rPr lang="en-US" sz="1300">
                <a:latin typeface="Times New Roman" pitchFamily="18" charset="0"/>
              </a:rPr>
              <a:pPr/>
              <a:t>59</a:t>
            </a:fld>
            <a:endParaRPr lang="en-US" sz="1300" dirty="0">
              <a:latin typeface="Times New Roman" pitchFamily="18" charset="0"/>
            </a:endParaRPr>
          </a:p>
        </p:txBody>
      </p:sp>
      <p:sp>
        <p:nvSpPr>
          <p:cNvPr id="201731" name="Rectangle 2"/>
          <p:cNvSpPr>
            <a:spLocks noGrp="1" noRot="1" noChangeAspect="1" noChangeArrowheads="1" noTextEdit="1"/>
          </p:cNvSpPr>
          <p:nvPr>
            <p:ph type="sldImg"/>
          </p:nvPr>
        </p:nvSpPr>
        <p:spPr>
          <a:xfrm>
            <a:off x="1216025" y="914400"/>
            <a:ext cx="4425950" cy="3319463"/>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 really wasn’t telling you the whole story about the bonuses.  Australian employees are only getting a bonus of 300 but they are to get the bonus twice a year.  US employees are only getting a one time bonus of 500. </a:t>
            </a:r>
          </a:p>
        </p:txBody>
      </p:sp>
    </p:spTree>
    <p:extLst>
      <p:ext uri="{BB962C8B-B14F-4D97-AF65-F5344CB8AC3E}">
        <p14:creationId xmlns:p14="http://schemas.microsoft.com/office/powerpoint/2010/main" val="1783971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9FD5262A-8DEB-47C6-A778-7FDA15BD5523}" type="slidenum">
              <a:rPr lang="en-US" sz="1300">
                <a:latin typeface="Times New Roman" pitchFamily="18" charset="0"/>
              </a:rPr>
              <a:pPr/>
              <a:t>6</a:t>
            </a:fld>
            <a:endParaRPr lang="en-US" sz="1300" dirty="0">
              <a:latin typeface="Times New Roman" pitchFamily="18" charset="0"/>
            </a:endParaRPr>
          </a:p>
        </p:txBody>
      </p:sp>
      <p:sp>
        <p:nvSpPr>
          <p:cNvPr id="133123" name="Rectangle 2"/>
          <p:cNvSpPr>
            <a:spLocks noGrp="1" noRot="1" noChangeAspect="1" noChangeArrowheads="1" noTextEdit="1"/>
          </p:cNvSpPr>
          <p:nvPr>
            <p:ph type="sldImg"/>
          </p:nvPr>
        </p:nvSpPr>
        <p:spPr>
          <a:xfrm>
            <a:off x="1143000" y="685800"/>
            <a:ext cx="4572000" cy="34290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This slide shows you the scenario from the data set standpoint.  9 variables will be read in, then 3 variables will be created, Bonus, Compensation, and BonusMonth. Of the 9 variables that are read in, we are only keeping 3. </a:t>
            </a:r>
          </a:p>
        </p:txBody>
      </p:sp>
    </p:spTree>
    <p:extLst>
      <p:ext uri="{BB962C8B-B14F-4D97-AF65-F5344CB8AC3E}">
        <p14:creationId xmlns:p14="http://schemas.microsoft.com/office/powerpoint/2010/main" val="6606579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677DD53B-E4DF-4A30-8D33-5F26871D4048}" type="slidenum">
              <a:rPr lang="en-US" sz="1300">
                <a:latin typeface="Times New Roman" pitchFamily="18" charset="0"/>
              </a:rPr>
              <a:pPr/>
              <a:t>60</a:t>
            </a:fld>
            <a:endParaRPr lang="en-US" sz="1300" dirty="0">
              <a:latin typeface="Times New Roman" pitchFamily="18" charset="0"/>
            </a:endParaRPr>
          </a:p>
        </p:txBody>
      </p:sp>
      <p:sp>
        <p:nvSpPr>
          <p:cNvPr id="202755" name="Rectangle 2"/>
          <p:cNvSpPr>
            <a:spLocks noGrp="1" noRot="1" noChangeAspect="1" noChangeArrowheads="1" noTextEdit="1"/>
          </p:cNvSpPr>
          <p:nvPr>
            <p:ph type="sldImg"/>
          </p:nvPr>
        </p:nvSpPr>
        <p:spPr>
          <a:xfrm>
            <a:off x="1216025" y="914400"/>
            <a:ext cx="4425950" cy="3319463"/>
          </a:xfrm>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We now need to create two variables, Bonus and Freq, based on a condition.  This creates a problem because the syntax we are using will only allow one statement… </a:t>
            </a:r>
          </a:p>
        </p:txBody>
      </p:sp>
    </p:spTree>
    <p:extLst>
      <p:ext uri="{BB962C8B-B14F-4D97-AF65-F5344CB8AC3E}">
        <p14:creationId xmlns:p14="http://schemas.microsoft.com/office/powerpoint/2010/main" val="1755993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BCC863AF-9DAE-4D5D-B09C-E18EACB2EE9E}" type="slidenum">
              <a:rPr lang="en-US" sz="1300">
                <a:latin typeface="Times New Roman" pitchFamily="18" charset="0"/>
              </a:rPr>
              <a:pPr/>
              <a:t>61</a:t>
            </a:fld>
            <a:endParaRPr lang="en-US" sz="1300" dirty="0">
              <a:latin typeface="Times New Roman" pitchFamily="18" charset="0"/>
            </a:endParaRPr>
          </a:p>
        </p:txBody>
      </p:sp>
      <p:sp>
        <p:nvSpPr>
          <p:cNvPr id="204803" name="Rectangle 2"/>
          <p:cNvSpPr>
            <a:spLocks noGrp="1" noRot="1" noChangeAspect="1" noChangeArrowheads="1" noTextEdit="1"/>
          </p:cNvSpPr>
          <p:nvPr>
            <p:ph type="sldImg"/>
          </p:nvPr>
        </p:nvSpPr>
        <p:spPr>
          <a:xfrm>
            <a:off x="1216025" y="914400"/>
            <a:ext cx="4425950" cy="3319463"/>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9368508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1D0F19C5-96B6-41D0-9D0C-9F4010ED4D5B}" type="slidenum">
              <a:rPr lang="en-US" sz="1300">
                <a:latin typeface="Times New Roman" pitchFamily="18" charset="0"/>
              </a:rPr>
              <a:pPr/>
              <a:t>62</a:t>
            </a:fld>
            <a:endParaRPr lang="en-US" sz="1300" dirty="0">
              <a:latin typeface="Times New Roman" pitchFamily="18" charset="0"/>
            </a:endParaRPr>
          </a:p>
        </p:txBody>
      </p:sp>
      <p:sp>
        <p:nvSpPr>
          <p:cNvPr id="203779" name="Rectangle 2"/>
          <p:cNvSpPr>
            <a:spLocks noGrp="1" noRot="1" noChangeAspect="1" noChangeArrowheads="1" noTextEdit="1"/>
          </p:cNvSpPr>
          <p:nvPr>
            <p:ph type="sldImg"/>
          </p:nvPr>
        </p:nvSpPr>
        <p:spPr>
          <a:xfrm>
            <a:off x="1216025" y="914400"/>
            <a:ext cx="4425950" cy="3319463"/>
          </a:xfrm>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5475297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92A4415F-2E30-4313-9FD4-B9D0083F60D2}" type="slidenum">
              <a:rPr lang="en-US" sz="1300">
                <a:latin typeface="Times New Roman" pitchFamily="18" charset="0"/>
              </a:rPr>
              <a:pPr/>
              <a:t>63</a:t>
            </a:fld>
            <a:endParaRPr lang="en-US" sz="1300" dirty="0">
              <a:latin typeface="Times New Roman" pitchFamily="18" charset="0"/>
            </a:endParaRPr>
          </a:p>
        </p:txBody>
      </p:sp>
      <p:sp>
        <p:nvSpPr>
          <p:cNvPr id="205827" name="Rectangle 2"/>
          <p:cNvSpPr>
            <a:spLocks noGrp="1" noRot="1" noChangeAspect="1" noChangeArrowheads="1" noTextEdit="1"/>
          </p:cNvSpPr>
          <p:nvPr>
            <p:ph type="sldImg"/>
          </p:nvPr>
        </p:nvSpPr>
        <p:spPr>
          <a:xfrm>
            <a:off x="1216025" y="914400"/>
            <a:ext cx="4425950" cy="3319463"/>
          </a:xfrm>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Something doesn’t look quite right with Freq … </a:t>
            </a:r>
          </a:p>
        </p:txBody>
      </p:sp>
    </p:spTree>
    <p:extLst>
      <p:ext uri="{BB962C8B-B14F-4D97-AF65-F5344CB8AC3E}">
        <p14:creationId xmlns:p14="http://schemas.microsoft.com/office/powerpoint/2010/main" val="14326248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E55060CE-A759-40BC-A2CE-5097FEACA55C}" type="slidenum">
              <a:rPr lang="en-US" sz="1300">
                <a:latin typeface="Times New Roman" pitchFamily="18" charset="0"/>
              </a:rPr>
              <a:pPr/>
              <a:t>64</a:t>
            </a:fld>
            <a:endParaRPr lang="en-US" sz="1300" dirty="0">
              <a:latin typeface="Times New Roman" pitchFamily="18" charset="0"/>
            </a:endParaRPr>
          </a:p>
        </p:txBody>
      </p:sp>
      <p:sp>
        <p:nvSpPr>
          <p:cNvPr id="206851" name="Rectangle 2"/>
          <p:cNvSpPr>
            <a:spLocks noGrp="1" noRot="1" noChangeAspect="1" noChangeArrowheads="1" noTextEdit="1"/>
          </p:cNvSpPr>
          <p:nvPr>
            <p:ph type="sldImg"/>
          </p:nvPr>
        </p:nvSpPr>
        <p:spPr>
          <a:xfrm>
            <a:off x="1216025" y="914400"/>
            <a:ext cx="4425950" cy="3319463"/>
          </a:xfrm>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To understand why Freq is getting truncated lets go back to what happens behind the scenes at compile time … </a:t>
            </a:r>
          </a:p>
        </p:txBody>
      </p:sp>
    </p:spTree>
    <p:extLst>
      <p:ext uri="{BB962C8B-B14F-4D97-AF65-F5344CB8AC3E}">
        <p14:creationId xmlns:p14="http://schemas.microsoft.com/office/powerpoint/2010/main" val="9863889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5676FE82-550F-49EF-BE9A-D29D62744362}" type="slidenum">
              <a:rPr lang="en-US" sz="1300">
                <a:latin typeface="Times New Roman" pitchFamily="18" charset="0"/>
              </a:rPr>
              <a:pPr/>
              <a:t>65</a:t>
            </a:fld>
            <a:endParaRPr lang="en-US" sz="1300" dirty="0">
              <a:latin typeface="Times New Roman" pitchFamily="18" charset="0"/>
            </a:endParaRPr>
          </a:p>
        </p:txBody>
      </p:sp>
      <p:sp>
        <p:nvSpPr>
          <p:cNvPr id="207875" name="Rectangle 2"/>
          <p:cNvSpPr>
            <a:spLocks noGrp="1" noRot="1" noChangeAspect="1" noChangeArrowheads="1" noTextEdit="1"/>
          </p:cNvSpPr>
          <p:nvPr>
            <p:ph type="sldImg"/>
          </p:nvPr>
        </p:nvSpPr>
        <p:spPr>
          <a:xfrm>
            <a:off x="1216025" y="914400"/>
            <a:ext cx="4425950" cy="3319463"/>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66605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FAF1AE1D-F363-4C2E-A3E9-AE58E939ED89}" type="slidenum">
              <a:rPr lang="en-US" sz="1300">
                <a:latin typeface="Times New Roman" pitchFamily="18" charset="0"/>
              </a:rPr>
              <a:pPr/>
              <a:t>66</a:t>
            </a:fld>
            <a:endParaRPr lang="en-US" sz="1300" dirty="0">
              <a:latin typeface="Times New Roman" pitchFamily="18" charset="0"/>
            </a:endParaRPr>
          </a:p>
        </p:txBody>
      </p:sp>
      <p:sp>
        <p:nvSpPr>
          <p:cNvPr id="208899" name="Rectangle 2"/>
          <p:cNvSpPr>
            <a:spLocks noGrp="1" noRot="1" noChangeAspect="1" noChangeArrowheads="1" noTextEdit="1"/>
          </p:cNvSpPr>
          <p:nvPr>
            <p:ph type="sldImg"/>
          </p:nvPr>
        </p:nvSpPr>
        <p:spPr>
          <a:xfrm>
            <a:off x="1216025" y="914400"/>
            <a:ext cx="4425950" cy="3319463"/>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9312842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FAF1AE1D-F363-4C2E-A3E9-AE58E939ED89}" type="slidenum">
              <a:rPr lang="en-US" sz="1300">
                <a:latin typeface="Times New Roman" pitchFamily="18" charset="0"/>
              </a:rPr>
              <a:pPr/>
              <a:t>67</a:t>
            </a:fld>
            <a:endParaRPr lang="en-US" sz="1300" dirty="0">
              <a:latin typeface="Times New Roman" pitchFamily="18" charset="0"/>
            </a:endParaRPr>
          </a:p>
        </p:txBody>
      </p:sp>
      <p:sp>
        <p:nvSpPr>
          <p:cNvPr id="208899" name="Rectangle 2"/>
          <p:cNvSpPr>
            <a:spLocks noGrp="1" noRot="1" noChangeAspect="1" noChangeArrowheads="1" noTextEdit="1"/>
          </p:cNvSpPr>
          <p:nvPr>
            <p:ph type="sldImg"/>
          </p:nvPr>
        </p:nvSpPr>
        <p:spPr>
          <a:xfrm>
            <a:off x="1216025" y="914400"/>
            <a:ext cx="4425950" cy="3319463"/>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7574683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49531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FF008B78-8CEE-465E-A8D7-DAAC76EB390A}" type="slidenum">
              <a:rPr lang="en-US" sz="1300"/>
              <a:pPr/>
              <a:t>7</a:t>
            </a:fld>
            <a:endParaRPr lang="en-US" sz="13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Type answer here</a:t>
            </a:r>
          </a:p>
          <a:p>
            <a:endParaRPr lang="en-US" dirty="0"/>
          </a:p>
        </p:txBody>
      </p:sp>
    </p:spTree>
    <p:extLst>
      <p:ext uri="{BB962C8B-B14F-4D97-AF65-F5344CB8AC3E}">
        <p14:creationId xmlns:p14="http://schemas.microsoft.com/office/powerpoint/2010/main" val="41600053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22166EDE-027B-4EE0-B9E0-3833DDF9EAC3}" type="slidenum">
              <a:rPr lang="en-US" sz="1300">
                <a:latin typeface="Times New Roman" pitchFamily="18" charset="0"/>
              </a:rPr>
              <a:pPr/>
              <a:t>70</a:t>
            </a:fld>
            <a:endParaRPr lang="en-US" sz="1300" dirty="0">
              <a:latin typeface="Times New Roman" pitchFamily="18" charset="0"/>
            </a:endParaRPr>
          </a:p>
        </p:txBody>
      </p:sp>
      <p:sp>
        <p:nvSpPr>
          <p:cNvPr id="214019" name="Rectangle 2"/>
          <p:cNvSpPr>
            <a:spLocks noGrp="1" noRot="1" noChangeAspect="1" noChangeArrowheads="1" noTextEdit="1"/>
          </p:cNvSpPr>
          <p:nvPr>
            <p:ph type="sldImg"/>
          </p:nvPr>
        </p:nvSpPr>
        <p:spPr>
          <a:xfrm>
            <a:off x="1216025" y="914400"/>
            <a:ext cx="4425950" cy="3319463"/>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1487128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22166EDE-027B-4EE0-B9E0-3833DDF9EAC3}" type="slidenum">
              <a:rPr lang="en-US" sz="1300">
                <a:latin typeface="Times New Roman" pitchFamily="18" charset="0"/>
              </a:rPr>
              <a:pPr/>
              <a:t>71</a:t>
            </a:fld>
            <a:endParaRPr lang="en-US" sz="1300" dirty="0">
              <a:latin typeface="Times New Roman" pitchFamily="18" charset="0"/>
            </a:endParaRPr>
          </a:p>
        </p:txBody>
      </p:sp>
      <p:sp>
        <p:nvSpPr>
          <p:cNvPr id="214019" name="Rectangle 2"/>
          <p:cNvSpPr>
            <a:spLocks noGrp="1" noRot="1" noChangeAspect="1" noChangeArrowheads="1" noTextEdit="1"/>
          </p:cNvSpPr>
          <p:nvPr>
            <p:ph type="sldImg"/>
          </p:nvPr>
        </p:nvSpPr>
        <p:spPr>
          <a:xfrm>
            <a:off x="1216025" y="914400"/>
            <a:ext cx="4425950" cy="3319463"/>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8709575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22166EDE-027B-4EE0-B9E0-3833DDF9EAC3}" type="slidenum">
              <a:rPr lang="en-US" sz="1300">
                <a:latin typeface="Times New Roman" pitchFamily="18" charset="0"/>
              </a:rPr>
              <a:pPr/>
              <a:t>72</a:t>
            </a:fld>
            <a:endParaRPr lang="en-US" sz="1300" dirty="0">
              <a:latin typeface="Times New Roman" pitchFamily="18" charset="0"/>
            </a:endParaRPr>
          </a:p>
        </p:txBody>
      </p:sp>
      <p:sp>
        <p:nvSpPr>
          <p:cNvPr id="214019" name="Rectangle 2"/>
          <p:cNvSpPr>
            <a:spLocks noGrp="1" noRot="1" noChangeAspect="1" noChangeArrowheads="1" noTextEdit="1"/>
          </p:cNvSpPr>
          <p:nvPr>
            <p:ph type="sldImg"/>
          </p:nvPr>
        </p:nvSpPr>
        <p:spPr>
          <a:xfrm>
            <a:off x="1216025" y="914400"/>
            <a:ext cx="4425950" cy="3319463"/>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291631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22166EDE-027B-4EE0-B9E0-3833DDF9EAC3}" type="slidenum">
              <a:rPr lang="en-US" sz="1300">
                <a:latin typeface="Times New Roman" pitchFamily="18" charset="0"/>
              </a:rPr>
              <a:pPr/>
              <a:t>73</a:t>
            </a:fld>
            <a:endParaRPr lang="en-US" sz="1300" dirty="0">
              <a:latin typeface="Times New Roman" pitchFamily="18" charset="0"/>
            </a:endParaRPr>
          </a:p>
        </p:txBody>
      </p:sp>
      <p:sp>
        <p:nvSpPr>
          <p:cNvPr id="214019" name="Rectangle 2"/>
          <p:cNvSpPr>
            <a:spLocks noGrp="1" noRot="1" noChangeAspect="1" noChangeArrowheads="1" noTextEdit="1"/>
          </p:cNvSpPr>
          <p:nvPr>
            <p:ph type="sldImg"/>
          </p:nvPr>
        </p:nvSpPr>
        <p:spPr>
          <a:xfrm>
            <a:off x="1216025" y="914400"/>
            <a:ext cx="4425950" cy="3319463"/>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3748939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22166EDE-027B-4EE0-B9E0-3833DDF9EAC3}" type="slidenum">
              <a:rPr lang="en-US" sz="1300">
                <a:latin typeface="Times New Roman" pitchFamily="18" charset="0"/>
              </a:rPr>
              <a:pPr/>
              <a:t>74</a:t>
            </a:fld>
            <a:endParaRPr lang="en-US" sz="1300" dirty="0">
              <a:latin typeface="Times New Roman" pitchFamily="18" charset="0"/>
            </a:endParaRPr>
          </a:p>
        </p:txBody>
      </p:sp>
      <p:sp>
        <p:nvSpPr>
          <p:cNvPr id="214019" name="Rectangle 2"/>
          <p:cNvSpPr>
            <a:spLocks noGrp="1" noRot="1" noChangeAspect="1" noChangeArrowheads="1" noTextEdit="1"/>
          </p:cNvSpPr>
          <p:nvPr>
            <p:ph type="sldImg"/>
          </p:nvPr>
        </p:nvSpPr>
        <p:spPr>
          <a:xfrm>
            <a:off x="1216025" y="914400"/>
            <a:ext cx="4425950" cy="3319463"/>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209452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02D2FA06-E039-4AF9-93C4-B5BFC2A8256F}" type="slidenum">
              <a:rPr lang="en-US" sz="1300">
                <a:latin typeface="Times New Roman" pitchFamily="18" charset="0"/>
              </a:rPr>
              <a:pPr/>
              <a:t>75</a:t>
            </a:fld>
            <a:endParaRPr lang="en-US" sz="1300" dirty="0">
              <a:latin typeface="Times New Roman" pitchFamily="18" charset="0"/>
            </a:endParaRPr>
          </a:p>
        </p:txBody>
      </p:sp>
      <p:sp>
        <p:nvSpPr>
          <p:cNvPr id="215043" name="Rectangle 2"/>
          <p:cNvSpPr>
            <a:spLocks noGrp="1" noRot="1" noChangeAspect="1" noChangeArrowheads="1" noTextEdit="1"/>
          </p:cNvSpPr>
          <p:nvPr>
            <p:ph type="sldImg"/>
          </p:nvPr>
        </p:nvSpPr>
        <p:spPr>
          <a:xfrm>
            <a:off x="1216025" y="914400"/>
            <a:ext cx="4425950" cy="3319463"/>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8436579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676BEF42-25FD-4E3A-A3D1-39B1D080F24E}" type="slidenum">
              <a:rPr lang="en-US" sz="1300">
                <a:solidFill>
                  <a:prstClr val="black"/>
                </a:solidFill>
              </a:rPr>
              <a:pPr/>
              <a:t>76</a:t>
            </a:fld>
            <a:endParaRPr lang="en-US" sz="1300" dirty="0">
              <a:solidFill>
                <a:prstClr val="black"/>
              </a:solidFill>
            </a:endParaRPr>
          </a:p>
        </p:txBody>
      </p:sp>
    </p:spTree>
    <p:extLst>
      <p:ext uri="{BB962C8B-B14F-4D97-AF65-F5344CB8AC3E}">
        <p14:creationId xmlns:p14="http://schemas.microsoft.com/office/powerpoint/2010/main" val="24402559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72" indent="-302066" eaLnBrk="0" hangingPunct="0">
              <a:defRPr sz="2500">
                <a:solidFill>
                  <a:schemeClr val="tx1"/>
                </a:solidFill>
                <a:latin typeface="Times New Roman" pitchFamily="18" charset="0"/>
              </a:defRPr>
            </a:lvl2pPr>
            <a:lvl3pPr marL="1208265" indent="-241653" eaLnBrk="0" hangingPunct="0">
              <a:defRPr sz="2500">
                <a:solidFill>
                  <a:schemeClr val="tx1"/>
                </a:solidFill>
                <a:latin typeface="Times New Roman" pitchFamily="18" charset="0"/>
              </a:defRPr>
            </a:lvl3pPr>
            <a:lvl4pPr marL="1691571" indent="-241653" eaLnBrk="0" hangingPunct="0">
              <a:defRPr sz="2500">
                <a:solidFill>
                  <a:schemeClr val="tx1"/>
                </a:solidFill>
                <a:latin typeface="Times New Roman" pitchFamily="18" charset="0"/>
              </a:defRPr>
            </a:lvl4pPr>
            <a:lvl5pPr marL="2174878" indent="-241653" eaLnBrk="0" hangingPunct="0">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8EA4B456-A5FD-4A4D-8903-FA419A4D2D2B}" type="slidenum">
              <a:rPr lang="en-US" sz="1300">
                <a:solidFill>
                  <a:prstClr val="black"/>
                </a:solidFill>
              </a:rPr>
              <a:pPr/>
              <a:t>77</a:t>
            </a:fld>
            <a:endParaRPr lang="en-US" sz="13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17137207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6266C21A-8198-432E-AB02-E9559B8F0E1A}" type="slidenum">
              <a:rPr lang="en-US" sz="1300"/>
              <a:pPr/>
              <a:t>78</a:t>
            </a:fld>
            <a:endParaRPr lang="en-US" sz="13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c. </a:t>
            </a:r>
            <a:br>
              <a:rPr lang="en-US" dirty="0">
                <a:latin typeface="Times New Roman" pitchFamily="18" charset="0"/>
              </a:rPr>
            </a:br>
            <a:r>
              <a:rPr lang="en-US" dirty="0">
                <a:latin typeface="Times New Roman" pitchFamily="18" charset="0"/>
              </a:rPr>
              <a:t>In this DATA step, if the value of </a:t>
            </a:r>
            <a:r>
              <a:rPr lang="en-US" b="1" dirty="0">
                <a:latin typeface="Times New Roman" pitchFamily="18" charset="0"/>
              </a:rPr>
              <a:t>PayClass</a:t>
            </a:r>
            <a:r>
              <a:rPr lang="en-US" dirty="0">
                <a:latin typeface="Times New Roman" pitchFamily="18" charset="0"/>
              </a:rPr>
              <a:t> is </a:t>
            </a:r>
            <a:r>
              <a:rPr lang="en-US" i="1" dirty="0">
                <a:latin typeface="Times New Roman" pitchFamily="18" charset="0"/>
              </a:rPr>
              <a:t>Contract</a:t>
            </a:r>
            <a:r>
              <a:rPr lang="en-US" dirty="0">
                <a:latin typeface="Times New Roman" pitchFamily="18" charset="0"/>
              </a:rPr>
              <a:t>, the observation doesn’t meet either of the conditions for </a:t>
            </a:r>
            <a:r>
              <a:rPr lang="en-US" b="1" dirty="0" err="1">
                <a:latin typeface="Times New Roman" pitchFamily="18" charset="0"/>
              </a:rPr>
              <a:t>PayClass</a:t>
            </a:r>
            <a:r>
              <a:rPr lang="en-US" dirty="0">
                <a:latin typeface="Times New Roman" pitchFamily="18" charset="0"/>
              </a:rPr>
              <a:t>. Therefore, the ELSE statement with no condition assigns the </a:t>
            </a:r>
            <a:r>
              <a:rPr lang="en-US" b="1" dirty="0">
                <a:latin typeface="Times New Roman" pitchFamily="18" charset="0"/>
              </a:rPr>
              <a:t>JobRate</a:t>
            </a:r>
            <a:r>
              <a:rPr lang="en-US" dirty="0">
                <a:latin typeface="Times New Roman" pitchFamily="18" charset="0"/>
              </a:rPr>
              <a:t> value to </a:t>
            </a:r>
            <a:r>
              <a:rPr lang="en-US" b="1" dirty="0">
                <a:latin typeface="Times New Roman" pitchFamily="18" charset="0"/>
              </a:rPr>
              <a:t>Amt</a:t>
            </a:r>
            <a:r>
              <a:rPr lang="en-US" dirty="0">
                <a:latin typeface="Times New Roman" pitchFamily="18" charset="0"/>
              </a:rPr>
              <a:t>. The DO group doesn’t apply in this case.</a:t>
            </a:r>
          </a:p>
          <a:p>
            <a:endParaRPr lang="en-US" dirty="0"/>
          </a:p>
        </p:txBody>
      </p:sp>
    </p:spTree>
    <p:extLst>
      <p:ext uri="{BB962C8B-B14F-4D97-AF65-F5344CB8AC3E}">
        <p14:creationId xmlns:p14="http://schemas.microsoft.com/office/powerpoint/2010/main" val="6568887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6D6A3AC5-51B8-40DE-94E3-0155C9B9314B}" type="slidenum">
              <a:rPr lang="en-US" sz="1300"/>
              <a:pPr/>
              <a:t>79</a:t>
            </a:fld>
            <a:endParaRPr lang="en-US" sz="13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MONTH</a:t>
            </a:r>
            <a:r>
              <a:rPr lang="en-US" baseline="0" dirty="0"/>
              <a:t> function </a:t>
            </a:r>
            <a:r>
              <a:rPr kumimoji="0" lang="en-US" sz="1200" b="0" i="0" u="none" strike="noStrike" cap="none" normalizeH="0" baseline="0" dirty="0">
                <a:ln>
                  <a:noFill/>
                </a:ln>
                <a:solidFill>
                  <a:schemeClr val="tx1"/>
                </a:solidFill>
                <a:effectLst/>
                <a:latin typeface="Arial" charset="0"/>
              </a:rPr>
              <a:t>extracts the month from a SAS date and returns a number from 1 to 12.</a:t>
            </a:r>
          </a:p>
          <a:p>
            <a:endParaRPr lang="en-US" dirty="0"/>
          </a:p>
          <a:p>
            <a:endParaRPr lang="en-US" dirty="0"/>
          </a:p>
        </p:txBody>
      </p:sp>
    </p:spTree>
    <p:extLst>
      <p:ext uri="{BB962C8B-B14F-4D97-AF65-F5344CB8AC3E}">
        <p14:creationId xmlns:p14="http://schemas.microsoft.com/office/powerpoint/2010/main" val="402764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FF008B78-8CEE-465E-A8D7-DAAC76EB390A}" type="slidenum">
              <a:rPr lang="en-US" sz="1300"/>
              <a:pPr/>
              <a:t>8</a:t>
            </a:fld>
            <a:endParaRPr lang="en-US" sz="13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r>
              <a:rPr lang="en-US" dirty="0"/>
              <a:t>b</a:t>
            </a:r>
          </a:p>
          <a:p>
            <a:endParaRPr lang="en-US" dirty="0"/>
          </a:p>
        </p:txBody>
      </p:sp>
    </p:spTree>
    <p:extLst>
      <p:ext uri="{BB962C8B-B14F-4D97-AF65-F5344CB8AC3E}">
        <p14:creationId xmlns:p14="http://schemas.microsoft.com/office/powerpoint/2010/main" val="32593809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67D39347-38C5-452A-9F5F-28F29D2BB91D}" type="slidenum">
              <a:rPr lang="en-US" sz="1300"/>
              <a:pPr/>
              <a:t>80</a:t>
            </a:fld>
            <a:endParaRPr lang="en-US" sz="13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The DATA step reads the nine existing variables, adds the new variable </a:t>
            </a:r>
            <a:r>
              <a:rPr lang="sv-SE" b="1" dirty="0">
                <a:latin typeface="Times New Roman" pitchFamily="18" charset="0"/>
              </a:rPr>
              <a:t>Compensation</a:t>
            </a:r>
            <a:r>
              <a:rPr lang="sv-SE" dirty="0">
                <a:latin typeface="Times New Roman" pitchFamily="18" charset="0"/>
              </a:rPr>
              <a:t>, and drops </a:t>
            </a:r>
            <a:r>
              <a:rPr lang="sv-SE" b="1" dirty="0">
                <a:latin typeface="Times New Roman" pitchFamily="18" charset="0"/>
              </a:rPr>
              <a:t>Gender</a:t>
            </a:r>
            <a:r>
              <a:rPr lang="sv-SE" dirty="0">
                <a:latin typeface="Times New Roman" pitchFamily="18" charset="0"/>
              </a:rPr>
              <a:t>, </a:t>
            </a:r>
            <a:r>
              <a:rPr lang="sv-SE" b="1" dirty="0">
                <a:latin typeface="Times New Roman" pitchFamily="18" charset="0"/>
              </a:rPr>
              <a:t>Salary</a:t>
            </a:r>
            <a:r>
              <a:rPr lang="sv-SE" dirty="0">
                <a:latin typeface="Times New Roman" pitchFamily="18" charset="0"/>
              </a:rPr>
              <a:t>, and </a:t>
            </a:r>
            <a:r>
              <a:rPr lang="sv-SE" b="1" dirty="0">
                <a:latin typeface="Times New Roman" pitchFamily="18" charset="0"/>
              </a:rPr>
              <a:t>Country</a:t>
            </a:r>
            <a:r>
              <a:rPr lang="sv-SE" dirty="0">
                <a:latin typeface="Times New Roman" pitchFamily="18" charset="0"/>
              </a:rPr>
              <a:t> at output time. The variables in the DROP statement never appear in the new data set.</a:t>
            </a:r>
          </a:p>
          <a:p>
            <a:endParaRPr lang="en-US" dirty="0"/>
          </a:p>
        </p:txBody>
      </p:sp>
    </p:spTree>
    <p:extLst>
      <p:ext uri="{BB962C8B-B14F-4D97-AF65-F5344CB8AC3E}">
        <p14:creationId xmlns:p14="http://schemas.microsoft.com/office/powerpoint/2010/main" val="25971411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F4407CC6-B7F4-448A-B79D-9413E8AC3AD1}" type="slidenum">
              <a:rPr lang="en-US" sz="1300"/>
              <a:pPr/>
              <a:t>81</a:t>
            </a:fld>
            <a:endParaRPr lang="en-US" sz="13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b</a:t>
            </a:r>
          </a:p>
          <a:p>
            <a:pPr eaLnBrk="1" hangingPunct="1"/>
            <a:r>
              <a:rPr lang="en-US" dirty="0">
                <a:latin typeface="Times New Roman" pitchFamily="18" charset="0"/>
              </a:rPr>
              <a:t>Adding an ELSE statement without a condition ensures that all observations have a nonmissing value for </a:t>
            </a:r>
            <a:r>
              <a:rPr lang="en-US" b="1" dirty="0">
                <a:latin typeface="Times New Roman" pitchFamily="18" charset="0"/>
              </a:rPr>
              <a:t>Bonus</a:t>
            </a:r>
            <a:r>
              <a:rPr lang="en-US" dirty="0">
                <a:latin typeface="Times New Roman" pitchFamily="18" charset="0"/>
              </a:rPr>
              <a:t>, even if they don’t meet any stated condition.</a:t>
            </a:r>
          </a:p>
          <a:p>
            <a:endParaRPr lang="en-US" dirty="0"/>
          </a:p>
        </p:txBody>
      </p:sp>
    </p:spTree>
    <p:extLst>
      <p:ext uri="{BB962C8B-B14F-4D97-AF65-F5344CB8AC3E}">
        <p14:creationId xmlns:p14="http://schemas.microsoft.com/office/powerpoint/2010/main" val="13025309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74F2DBEE-717E-4078-B227-72CA02152A68}" type="slidenum">
              <a:rPr lang="en-US" sz="1300"/>
              <a:pPr/>
              <a:t>82</a:t>
            </a:fld>
            <a:endParaRPr lang="en-US" sz="13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a</a:t>
            </a:r>
          </a:p>
          <a:p>
            <a:pPr eaLnBrk="1" hangingPunct="1"/>
            <a:r>
              <a:rPr lang="en-US" dirty="0">
                <a:latin typeface="Times New Roman" pitchFamily="18" charset="0"/>
              </a:rPr>
              <a:t>The length of a new variable is determined by the first reference in the DATA step. In this case, the length of </a:t>
            </a:r>
            <a:r>
              <a:rPr lang="en-US" b="1" dirty="0">
                <a:latin typeface="Times New Roman" pitchFamily="18" charset="0"/>
              </a:rPr>
              <a:t>Type</a:t>
            </a:r>
            <a:r>
              <a:rPr lang="en-US" dirty="0">
                <a:latin typeface="Times New Roman" pitchFamily="18" charset="0"/>
              </a:rPr>
              <a:t> is determined by the value </a:t>
            </a:r>
            <a:r>
              <a:rPr lang="en-US" i="1" dirty="0">
                <a:latin typeface="Times New Roman" pitchFamily="18" charset="0"/>
              </a:rPr>
              <a:t>Fixed</a:t>
            </a:r>
            <a:r>
              <a:rPr lang="en-US" dirty="0">
                <a:latin typeface="Times New Roman" pitchFamily="18" charset="0"/>
              </a:rPr>
              <a:t>. Although</a:t>
            </a:r>
            <a:r>
              <a:rPr lang="en-US" baseline="0" dirty="0">
                <a:latin typeface="Times New Roman" pitchFamily="18" charset="0"/>
              </a:rPr>
              <a:t> a </a:t>
            </a:r>
            <a:r>
              <a:rPr lang="en-US" dirty="0">
                <a:latin typeface="Times New Roman" pitchFamily="18" charset="0"/>
              </a:rPr>
              <a:t>LENGTH statement is included,</a:t>
            </a:r>
            <a:r>
              <a:rPr lang="en-US" baseline="0" dirty="0">
                <a:latin typeface="Times New Roman" pitchFamily="18" charset="0"/>
              </a:rPr>
              <a:t> it</a:t>
            </a:r>
            <a:r>
              <a:rPr lang="en-US" dirty="0">
                <a:latin typeface="Times New Roman" pitchFamily="18" charset="0"/>
              </a:rPr>
              <a:t> is in the wrong place. It should appear </a:t>
            </a:r>
            <a:r>
              <a:rPr lang="en-US" b="0" dirty="0">
                <a:latin typeface="Times New Roman" pitchFamily="18" charset="0"/>
              </a:rPr>
              <a:t>before</a:t>
            </a:r>
            <a:r>
              <a:rPr lang="en-US" dirty="0">
                <a:latin typeface="Times New Roman" pitchFamily="18" charset="0"/>
              </a:rPr>
              <a:t> any other reference to the variable in the DATA step. The LENGTH statement cannot change the length of an existing variable.</a:t>
            </a:r>
          </a:p>
          <a:p>
            <a:endParaRPr lang="en-US" dirty="0"/>
          </a:p>
        </p:txBody>
      </p:sp>
    </p:spTree>
    <p:extLst>
      <p:ext uri="{BB962C8B-B14F-4D97-AF65-F5344CB8AC3E}">
        <p14:creationId xmlns:p14="http://schemas.microsoft.com/office/powerpoint/2010/main" val="89140552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C42FBA2E-A787-4462-8AE1-1DD188054CB2}" type="slidenum">
              <a:rPr lang="en-US" sz="1300"/>
              <a:pPr/>
              <a:t>83</a:t>
            </a:fld>
            <a:endParaRPr lang="en-US" sz="13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c</a:t>
            </a:r>
          </a:p>
          <a:p>
            <a:pPr eaLnBrk="1" hangingPunct="1"/>
            <a:r>
              <a:rPr lang="en-US" dirty="0">
                <a:latin typeface="Times New Roman" pitchFamily="18" charset="0"/>
              </a:rPr>
              <a:t>The SUM function ignores missing values, so the value of </a:t>
            </a:r>
            <a:r>
              <a:rPr lang="en-US" b="1" dirty="0">
                <a:latin typeface="Times New Roman" pitchFamily="18" charset="0"/>
              </a:rPr>
              <a:t>Benefit</a:t>
            </a:r>
            <a:r>
              <a:rPr lang="en-US" dirty="0">
                <a:latin typeface="Times New Roman" pitchFamily="18" charset="0"/>
              </a:rPr>
              <a:t> is the sum of </a:t>
            </a:r>
            <a:r>
              <a:rPr lang="en-US" b="1" dirty="0">
                <a:latin typeface="Times New Roman" pitchFamily="18" charset="0"/>
              </a:rPr>
              <a:t>Ins</a:t>
            </a:r>
            <a:r>
              <a:rPr lang="en-US" dirty="0">
                <a:latin typeface="Times New Roman" pitchFamily="18" charset="0"/>
              </a:rPr>
              <a:t> (</a:t>
            </a:r>
            <a:r>
              <a:rPr lang="en-US" i="1" dirty="0">
                <a:latin typeface="Times New Roman" pitchFamily="18" charset="0"/>
              </a:rPr>
              <a:t>800</a:t>
            </a:r>
            <a:r>
              <a:rPr lang="en-US" dirty="0">
                <a:latin typeface="Times New Roman" pitchFamily="18" charset="0"/>
              </a:rPr>
              <a:t>) and </a:t>
            </a:r>
            <a:r>
              <a:rPr lang="en-US" b="1" dirty="0">
                <a:latin typeface="Times New Roman" pitchFamily="18" charset="0"/>
              </a:rPr>
              <a:t>Health_Award</a:t>
            </a:r>
            <a:r>
              <a:rPr lang="en-US" dirty="0">
                <a:latin typeface="Times New Roman" pitchFamily="18" charset="0"/>
              </a:rPr>
              <a:t> (a missing value), which equals </a:t>
            </a:r>
            <a:r>
              <a:rPr lang="en-US" i="1" dirty="0">
                <a:latin typeface="Times New Roman" pitchFamily="18" charset="0"/>
              </a:rPr>
              <a:t>800</a:t>
            </a:r>
            <a:r>
              <a:rPr lang="en-US" dirty="0">
                <a:latin typeface="Times New Roman" pitchFamily="18" charset="0"/>
              </a:rPr>
              <a:t>.</a:t>
            </a:r>
          </a:p>
          <a:p>
            <a:endParaRPr lang="en-US" dirty="0"/>
          </a:p>
        </p:txBody>
      </p:sp>
    </p:spTree>
    <p:extLst>
      <p:ext uri="{BB962C8B-B14F-4D97-AF65-F5344CB8AC3E}">
        <p14:creationId xmlns:p14="http://schemas.microsoft.com/office/powerpoint/2010/main" val="11765312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C875E0F6-8426-4079-9F46-09BE0F8554D6}" type="slidenum">
              <a:rPr lang="en-US" sz="1300"/>
              <a:pPr/>
              <a:t>84</a:t>
            </a:fld>
            <a:endParaRPr lang="en-US" sz="13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sv-SE">
                <a:latin typeface="Times New Roman" pitchFamily="18" charset="0"/>
              </a:rPr>
              <a:t>Correct Answer: a</a:t>
            </a:r>
          </a:p>
          <a:p>
            <a:pPr eaLnBrk="1" hangingPunct="1"/>
            <a:r>
              <a:rPr lang="sv-SE">
                <a:latin typeface="Times New Roman" pitchFamily="18" charset="0"/>
              </a:rPr>
              <a:t>Remember that numeric functions require appropriate numeric arguments. </a:t>
            </a:r>
            <a:r>
              <a:rPr lang="sv-SE" b="1">
                <a:latin typeface="Times New Roman" pitchFamily="18" charset="0"/>
              </a:rPr>
              <a:t>Last_Name</a:t>
            </a:r>
            <a:r>
              <a:rPr lang="sv-SE" baseline="0">
                <a:latin typeface="Times New Roman" pitchFamily="18" charset="0"/>
              </a:rPr>
              <a:t> is a character variable</a:t>
            </a:r>
            <a:r>
              <a:rPr lang="sv-SE">
                <a:latin typeface="Times New Roman" pitchFamily="18" charset="0"/>
              </a:rPr>
              <a:t>. Except for the TODAY() function, numeric functions must specify arguments including numeric constants, numeric variables, or arithmetic expressions in parentheses following the function keyword. The TODAY() function doesn’t require an argument.</a:t>
            </a:r>
          </a:p>
          <a:p>
            <a:endParaRPr lang="en-US" dirty="0"/>
          </a:p>
        </p:txBody>
      </p:sp>
    </p:spTree>
    <p:extLst>
      <p:ext uri="{BB962C8B-B14F-4D97-AF65-F5344CB8AC3E}">
        <p14:creationId xmlns:p14="http://schemas.microsoft.com/office/powerpoint/2010/main" val="6802504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itchFamily="34" charset="0"/>
              </a:defRPr>
            </a:lvl1pPr>
            <a:lvl2pPr marL="771925" indent="-296894" eaLnBrk="0" hangingPunct="0">
              <a:defRPr sz="1200">
                <a:solidFill>
                  <a:schemeClr val="tx1"/>
                </a:solidFill>
                <a:latin typeface="Arial" pitchFamily="34" charset="0"/>
              </a:defRPr>
            </a:lvl2pPr>
            <a:lvl3pPr marL="1187577" indent="-237515" eaLnBrk="0" hangingPunct="0">
              <a:defRPr sz="1200">
                <a:solidFill>
                  <a:schemeClr val="tx1"/>
                </a:solidFill>
                <a:latin typeface="Arial" pitchFamily="34" charset="0"/>
              </a:defRPr>
            </a:lvl3pPr>
            <a:lvl4pPr marL="1662608" indent="-237515" eaLnBrk="0" hangingPunct="0">
              <a:defRPr sz="1200">
                <a:solidFill>
                  <a:schemeClr val="tx1"/>
                </a:solidFill>
                <a:latin typeface="Arial" pitchFamily="34" charset="0"/>
              </a:defRPr>
            </a:lvl4pPr>
            <a:lvl5pPr marL="2137639" indent="-237515" eaLnBrk="0" hangingPunct="0">
              <a:defRPr sz="1200">
                <a:solidFill>
                  <a:schemeClr val="tx1"/>
                </a:solidFill>
                <a:latin typeface="Arial" pitchFamily="34" charset="0"/>
              </a:defRPr>
            </a:lvl5pPr>
            <a:lvl6pPr marL="2612669" indent="-237515" eaLnBrk="0" fontAlgn="base" hangingPunct="0">
              <a:spcBef>
                <a:spcPct val="0"/>
              </a:spcBef>
              <a:spcAft>
                <a:spcPct val="0"/>
              </a:spcAft>
              <a:defRPr sz="1200">
                <a:solidFill>
                  <a:schemeClr val="tx1"/>
                </a:solidFill>
                <a:latin typeface="Arial" pitchFamily="34" charset="0"/>
              </a:defRPr>
            </a:lvl6pPr>
            <a:lvl7pPr marL="3087700" indent="-237515" eaLnBrk="0" fontAlgn="base" hangingPunct="0">
              <a:spcBef>
                <a:spcPct val="0"/>
              </a:spcBef>
              <a:spcAft>
                <a:spcPct val="0"/>
              </a:spcAft>
              <a:defRPr sz="1200">
                <a:solidFill>
                  <a:schemeClr val="tx1"/>
                </a:solidFill>
                <a:latin typeface="Arial" pitchFamily="34" charset="0"/>
              </a:defRPr>
            </a:lvl7pPr>
            <a:lvl8pPr marL="3562731" indent="-237515" eaLnBrk="0" fontAlgn="base" hangingPunct="0">
              <a:spcBef>
                <a:spcPct val="0"/>
              </a:spcBef>
              <a:spcAft>
                <a:spcPct val="0"/>
              </a:spcAft>
              <a:defRPr sz="1200">
                <a:solidFill>
                  <a:schemeClr val="tx1"/>
                </a:solidFill>
                <a:latin typeface="Arial" pitchFamily="34" charset="0"/>
              </a:defRPr>
            </a:lvl8pPr>
            <a:lvl9pPr marL="4037762" indent="-237515" eaLnBrk="0" fontAlgn="base" hangingPunct="0">
              <a:spcBef>
                <a:spcPct val="0"/>
              </a:spcBef>
              <a:spcAft>
                <a:spcPct val="0"/>
              </a:spcAft>
              <a:defRPr sz="1200">
                <a:solidFill>
                  <a:schemeClr val="tx1"/>
                </a:solidFill>
                <a:latin typeface="Arial" pitchFamily="34" charset="0"/>
              </a:defRPr>
            </a:lvl9pPr>
          </a:lstStyle>
          <a:p>
            <a:pPr eaLnBrk="1" hangingPunct="1"/>
            <a:fld id="{2AB1B6CB-961F-4577-91AE-9D6403D2E569}" type="slidenum">
              <a:rPr lang="en-US"/>
              <a:pPr eaLnBrk="1" hangingPunct="1"/>
              <a:t>85</a:t>
            </a:fld>
            <a:endParaRPr lang="en-US" dirty="0"/>
          </a:p>
        </p:txBody>
      </p:sp>
      <p:sp>
        <p:nvSpPr>
          <p:cNvPr id="459779" name="Rectangle 2"/>
          <p:cNvSpPr>
            <a:spLocks noGrp="1" noRot="1" noChangeAspect="1" noChangeArrowheads="1" noTextEdit="1"/>
          </p:cNvSpPr>
          <p:nvPr>
            <p:ph type="sldImg"/>
          </p:nvPr>
        </p:nvSpPr>
        <p:spPr>
          <a:xfrm>
            <a:off x="1300163" y="731838"/>
            <a:ext cx="4878387" cy="3659187"/>
          </a:xfrm>
          <a:ln/>
        </p:spPr>
      </p:sp>
      <p:sp>
        <p:nvSpPr>
          <p:cNvPr id="459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Correct answer: yes</a:t>
            </a:r>
          </a:p>
          <a:p>
            <a:pPr eaLnBrk="1" hangingPunct="1"/>
            <a:r>
              <a:rPr lang="sv-SE">
                <a:latin typeface="Times New Roman" pitchFamily="18" charset="0"/>
              </a:rPr>
              <a:t>Variables in the DROP statement are dropped </a:t>
            </a:r>
            <a:r>
              <a:rPr lang="en-US" dirty="0">
                <a:latin typeface="Times New Roman" pitchFamily="18" charset="0"/>
              </a:rPr>
              <a:t>during output, so they're available for calculations in the DATA step, even if they follow the statements that reference them.</a:t>
            </a:r>
          </a:p>
        </p:txBody>
      </p:sp>
    </p:spTree>
    <p:extLst>
      <p:ext uri="{BB962C8B-B14F-4D97-AF65-F5344CB8AC3E}">
        <p14:creationId xmlns:p14="http://schemas.microsoft.com/office/powerpoint/2010/main" val="5759902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itchFamily="34" charset="0"/>
              </a:defRPr>
            </a:lvl1pPr>
            <a:lvl2pPr marL="771925" indent="-296894" eaLnBrk="0" hangingPunct="0">
              <a:defRPr sz="1200">
                <a:solidFill>
                  <a:schemeClr val="tx1"/>
                </a:solidFill>
                <a:latin typeface="Arial" pitchFamily="34" charset="0"/>
              </a:defRPr>
            </a:lvl2pPr>
            <a:lvl3pPr marL="1187577" indent="-237515" eaLnBrk="0" hangingPunct="0">
              <a:defRPr sz="1200">
                <a:solidFill>
                  <a:schemeClr val="tx1"/>
                </a:solidFill>
                <a:latin typeface="Arial" pitchFamily="34" charset="0"/>
              </a:defRPr>
            </a:lvl3pPr>
            <a:lvl4pPr marL="1662608" indent="-237515" eaLnBrk="0" hangingPunct="0">
              <a:defRPr sz="1200">
                <a:solidFill>
                  <a:schemeClr val="tx1"/>
                </a:solidFill>
                <a:latin typeface="Arial" pitchFamily="34" charset="0"/>
              </a:defRPr>
            </a:lvl4pPr>
            <a:lvl5pPr marL="2137639" indent="-237515" eaLnBrk="0" hangingPunct="0">
              <a:defRPr sz="1200">
                <a:solidFill>
                  <a:schemeClr val="tx1"/>
                </a:solidFill>
                <a:latin typeface="Arial" pitchFamily="34" charset="0"/>
              </a:defRPr>
            </a:lvl5pPr>
            <a:lvl6pPr marL="2612669" indent="-237515" eaLnBrk="0" fontAlgn="base" hangingPunct="0">
              <a:spcBef>
                <a:spcPct val="0"/>
              </a:spcBef>
              <a:spcAft>
                <a:spcPct val="0"/>
              </a:spcAft>
              <a:defRPr sz="1200">
                <a:solidFill>
                  <a:schemeClr val="tx1"/>
                </a:solidFill>
                <a:latin typeface="Arial" pitchFamily="34" charset="0"/>
              </a:defRPr>
            </a:lvl6pPr>
            <a:lvl7pPr marL="3087700" indent="-237515" eaLnBrk="0" fontAlgn="base" hangingPunct="0">
              <a:spcBef>
                <a:spcPct val="0"/>
              </a:spcBef>
              <a:spcAft>
                <a:spcPct val="0"/>
              </a:spcAft>
              <a:defRPr sz="1200">
                <a:solidFill>
                  <a:schemeClr val="tx1"/>
                </a:solidFill>
                <a:latin typeface="Arial" pitchFamily="34" charset="0"/>
              </a:defRPr>
            </a:lvl7pPr>
            <a:lvl8pPr marL="3562731" indent="-237515" eaLnBrk="0" fontAlgn="base" hangingPunct="0">
              <a:spcBef>
                <a:spcPct val="0"/>
              </a:spcBef>
              <a:spcAft>
                <a:spcPct val="0"/>
              </a:spcAft>
              <a:defRPr sz="1200">
                <a:solidFill>
                  <a:schemeClr val="tx1"/>
                </a:solidFill>
                <a:latin typeface="Arial" pitchFamily="34" charset="0"/>
              </a:defRPr>
            </a:lvl8pPr>
            <a:lvl9pPr marL="4037762" indent="-237515" eaLnBrk="0" fontAlgn="base" hangingPunct="0">
              <a:spcBef>
                <a:spcPct val="0"/>
              </a:spcBef>
              <a:spcAft>
                <a:spcPct val="0"/>
              </a:spcAft>
              <a:defRPr sz="1200">
                <a:solidFill>
                  <a:schemeClr val="tx1"/>
                </a:solidFill>
                <a:latin typeface="Arial" pitchFamily="34" charset="0"/>
              </a:defRPr>
            </a:lvl9pPr>
          </a:lstStyle>
          <a:p>
            <a:pPr eaLnBrk="1" hangingPunct="1"/>
            <a:fld id="{1CC00025-B319-468C-9F7A-8BD3FBA06CFD}" type="slidenum">
              <a:rPr lang="en-US"/>
              <a:pPr eaLnBrk="1" hangingPunct="1"/>
              <a:t>86</a:t>
            </a:fld>
            <a:endParaRPr lang="en-US" dirty="0"/>
          </a:p>
        </p:txBody>
      </p:sp>
      <p:sp>
        <p:nvSpPr>
          <p:cNvPr id="566275" name="Rectangle 2"/>
          <p:cNvSpPr>
            <a:spLocks noGrp="1" noRot="1" noChangeAspect="1" noChangeArrowheads="1" noTextEdit="1"/>
          </p:cNvSpPr>
          <p:nvPr>
            <p:ph type="sldImg"/>
          </p:nvPr>
        </p:nvSpPr>
        <p:spPr>
          <a:xfrm>
            <a:off x="1300163" y="731838"/>
            <a:ext cx="4878387" cy="3659187"/>
          </a:xfrm>
          <a:ln/>
        </p:spPr>
      </p:sp>
      <p:sp>
        <p:nvSpPr>
          <p:cNvPr id="566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Correct answer: d</a:t>
            </a:r>
          </a:p>
          <a:p>
            <a:pPr eaLnBrk="1" hangingPunct="1"/>
            <a:r>
              <a:rPr lang="en-US" dirty="0">
                <a:latin typeface="Times New Roman" pitchFamily="18" charset="0"/>
              </a:rPr>
              <a:t>In the DATA step, the first reference to a variable determines its length. The first reference to a new variable can be in a LENGTH statement, an assignment statement, or another statement such as an INPUT statement. After a variable has been referenced in your program, the length of the variable's first value does not affect the length of the variable.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6478838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B7A6EB86-0F9B-4DFC-BE32-AEB283CEB3FB}" type="slidenum">
              <a:rPr lang="en-US" sz="1300"/>
              <a:pPr/>
              <a:t>87</a:t>
            </a:fld>
            <a:endParaRPr lang="en-US" sz="13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a:t>
            </a:r>
            <a:r>
              <a:rPr lang="en-US" baseline="0" dirty="0"/>
              <a:t> answer: True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Only </a:t>
            </a:r>
            <a:r>
              <a:rPr lang="en-US" b="1" i="1" dirty="0"/>
              <a:t>one</a:t>
            </a:r>
            <a:r>
              <a:rPr lang="en-US" dirty="0"/>
              <a:t> executable statement is allowed in IF-THEN and ELSE statements. Multiple executable</a:t>
            </a:r>
            <a:r>
              <a:rPr lang="en-US" baseline="0" dirty="0"/>
              <a:t> statements are allowed in IF-THEN DO/ELSE DO statements. Each DO group can contain multiple statements that apply to the expression.</a:t>
            </a:r>
            <a:endParaRPr lang="en-US" dirty="0"/>
          </a:p>
          <a:p>
            <a:endParaRPr lang="en-US" dirty="0"/>
          </a:p>
          <a:p>
            <a:endParaRPr lang="en-US" dirty="0"/>
          </a:p>
        </p:txBody>
      </p:sp>
    </p:spTree>
    <p:extLst>
      <p:ext uri="{BB962C8B-B14F-4D97-AF65-F5344CB8AC3E}">
        <p14:creationId xmlns:p14="http://schemas.microsoft.com/office/powerpoint/2010/main" val="151986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336">
              <a:defRPr sz="2500">
                <a:solidFill>
                  <a:schemeClr val="tx1"/>
                </a:solidFill>
                <a:latin typeface="Arial" pitchFamily="34" charset="0"/>
              </a:defRPr>
            </a:lvl1pPr>
            <a:lvl2pPr marL="764562" indent="-294062" defTabSz="957336">
              <a:defRPr sz="2500">
                <a:solidFill>
                  <a:schemeClr val="tx1"/>
                </a:solidFill>
                <a:latin typeface="Arial" pitchFamily="34" charset="0"/>
              </a:defRPr>
            </a:lvl2pPr>
            <a:lvl3pPr marL="1176249" indent="-235250" defTabSz="957336">
              <a:defRPr sz="2500">
                <a:solidFill>
                  <a:schemeClr val="tx1"/>
                </a:solidFill>
                <a:latin typeface="Arial" pitchFamily="34" charset="0"/>
              </a:defRPr>
            </a:lvl3pPr>
            <a:lvl4pPr marL="1646750" indent="-235250" defTabSz="957336">
              <a:defRPr sz="2500">
                <a:solidFill>
                  <a:schemeClr val="tx1"/>
                </a:solidFill>
                <a:latin typeface="Arial" pitchFamily="34" charset="0"/>
              </a:defRPr>
            </a:lvl4pPr>
            <a:lvl5pPr marL="2117250" indent="-235250" defTabSz="957336">
              <a:defRPr sz="2500">
                <a:solidFill>
                  <a:schemeClr val="tx1"/>
                </a:solidFill>
                <a:latin typeface="Arial" pitchFamily="34" charset="0"/>
              </a:defRPr>
            </a:lvl5pPr>
            <a:lvl6pPr marL="2587750" indent="-235250" defTabSz="957336" eaLnBrk="0" fontAlgn="base" hangingPunct="0">
              <a:spcBef>
                <a:spcPct val="0"/>
              </a:spcBef>
              <a:spcAft>
                <a:spcPct val="0"/>
              </a:spcAft>
              <a:defRPr sz="2500">
                <a:solidFill>
                  <a:schemeClr val="tx1"/>
                </a:solidFill>
                <a:latin typeface="Arial" pitchFamily="34" charset="0"/>
              </a:defRPr>
            </a:lvl6pPr>
            <a:lvl7pPr marL="3058249" indent="-235250" defTabSz="957336" eaLnBrk="0" fontAlgn="base" hangingPunct="0">
              <a:spcBef>
                <a:spcPct val="0"/>
              </a:spcBef>
              <a:spcAft>
                <a:spcPct val="0"/>
              </a:spcAft>
              <a:defRPr sz="2500">
                <a:solidFill>
                  <a:schemeClr val="tx1"/>
                </a:solidFill>
                <a:latin typeface="Arial" pitchFamily="34" charset="0"/>
              </a:defRPr>
            </a:lvl7pPr>
            <a:lvl8pPr marL="3528749" indent="-235250" defTabSz="957336" eaLnBrk="0" fontAlgn="base" hangingPunct="0">
              <a:spcBef>
                <a:spcPct val="0"/>
              </a:spcBef>
              <a:spcAft>
                <a:spcPct val="0"/>
              </a:spcAft>
              <a:defRPr sz="2500">
                <a:solidFill>
                  <a:schemeClr val="tx1"/>
                </a:solidFill>
                <a:latin typeface="Arial" pitchFamily="34" charset="0"/>
              </a:defRPr>
            </a:lvl8pPr>
            <a:lvl9pPr marL="3999249" indent="-235250" defTabSz="957336" eaLnBrk="0" fontAlgn="base" hangingPunct="0">
              <a:spcBef>
                <a:spcPct val="0"/>
              </a:spcBef>
              <a:spcAft>
                <a:spcPct val="0"/>
              </a:spcAft>
              <a:defRPr sz="2500">
                <a:solidFill>
                  <a:schemeClr val="tx1"/>
                </a:solidFill>
                <a:latin typeface="Arial" pitchFamily="34" charset="0"/>
              </a:defRPr>
            </a:lvl9pPr>
          </a:lstStyle>
          <a:p>
            <a:fld id="{37C2060D-381D-488A-B77A-04D6ECB0E60C}" type="slidenum">
              <a:rPr lang="en-US" sz="1300">
                <a:latin typeface="Times New Roman" pitchFamily="18" charset="0"/>
              </a:rPr>
              <a:pPr/>
              <a:t>9</a:t>
            </a:fld>
            <a:endParaRPr lang="en-US" sz="1300" dirty="0">
              <a:latin typeface="Times New Roman" pitchFamily="18" charset="0"/>
            </a:endParaRPr>
          </a:p>
        </p:txBody>
      </p:sp>
      <p:sp>
        <p:nvSpPr>
          <p:cNvPr id="145411" name="Rectangle 2"/>
          <p:cNvSpPr>
            <a:spLocks noGrp="1" noRot="1" noChangeAspect="1" noChangeArrowheads="1" noTextEdit="1"/>
          </p:cNvSpPr>
          <p:nvPr>
            <p:ph type="sldImg"/>
          </p:nvPr>
        </p:nvSpPr>
        <p:spPr>
          <a:xfrm>
            <a:off x="1143000" y="685800"/>
            <a:ext cx="4572000" cy="342900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We learned the UPCASE function earlier but there are a lot of functions … </a:t>
            </a:r>
          </a:p>
        </p:txBody>
      </p:sp>
    </p:spTree>
    <p:extLst>
      <p:ext uri="{BB962C8B-B14F-4D97-AF65-F5344CB8AC3E}">
        <p14:creationId xmlns:p14="http://schemas.microsoft.com/office/powerpoint/2010/main" val="10663861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21785798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9727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50D98D2A-2E70-4072-AB5A-57325245672E}"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01047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AFB8DB2C-9EB6-4556-AF97-C124BE19DE49}"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55155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6858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0715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2813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pPr>
              <a:defRPr/>
            </a:pPr>
            <a:fld id="{765787C0-C569-4FCD-8CB4-5426D90AEA27}"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1327351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fld id="{0D4129BE-27B6-4B4C-9906-8A651DD287BB}" type="slidenum">
              <a:rPr lang="en-US" smtClean="0"/>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A0BBF6FF-53D8-4444-BFD7-F112A833380E}" type="slidenum">
              <a:rPr lang="en-US" altLang="en-US" sz="1400" b="1">
                <a:latin typeface="Arial" pitchFamily="34" charset="0"/>
              </a: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2" r:id="rId5"/>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15.xml"/><Relationship Id="rId5" Type="http://schemas.openxmlformats.org/officeDocument/2006/relationships/slideLayout" Target="../slideLayouts/slideLayout4.xml"/><Relationship Id="rId4"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17.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25.xml"/><Relationship Id="rId4"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notesSlide" Target="../notesSlides/notesSlide26.xml"/><Relationship Id="rId4" Type="http://schemas.openxmlformats.org/officeDocument/2006/relationships/tags" Target="../tags/tag33.xml"/><Relationship Id="rId9"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3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notesSlide" Target="../notesSlides/notesSlide3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4.xml"/><Relationship Id="rId5" Type="http://schemas.openxmlformats.org/officeDocument/2006/relationships/tags" Target="../tags/tag51.xml"/><Relationship Id="rId4" Type="http://schemas.openxmlformats.org/officeDocument/2006/relationships/tags" Target="../tags/tag50.xml"/></Relationships>
</file>

<file path=ppt/slides/_rels/slide39.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10" Type="http://schemas.openxmlformats.org/officeDocument/2006/relationships/notesSlide" Target="../notesSlides/notesSlide39.xml"/><Relationship Id="rId4" Type="http://schemas.openxmlformats.org/officeDocument/2006/relationships/tags" Target="../tags/tag55.xml"/><Relationship Id="rId9"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64.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48.xml"/><Relationship Id="rId5" Type="http://schemas.openxmlformats.org/officeDocument/2006/relationships/slideLayout" Target="../slideLayouts/slideLayout4.xml"/><Relationship Id="rId4" Type="http://schemas.openxmlformats.org/officeDocument/2006/relationships/tags" Target="../tags/tag69.xml"/></Relationships>
</file>

<file path=ppt/slides/_rels/slide49.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notesSlide" Target="../notesSlides/notesSlide49.xml"/><Relationship Id="rId5" Type="http://schemas.openxmlformats.org/officeDocument/2006/relationships/tags" Target="../tags/tag74.xml"/><Relationship Id="rId10" Type="http://schemas.openxmlformats.org/officeDocument/2006/relationships/slideLayout" Target="../slideLayouts/slideLayout4.xml"/><Relationship Id="rId4" Type="http://schemas.openxmlformats.org/officeDocument/2006/relationships/tags" Target="../tags/tag73.xml"/><Relationship Id="rId9" Type="http://schemas.openxmlformats.org/officeDocument/2006/relationships/tags" Target="../tags/tag7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2.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79.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8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8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86.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8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8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8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9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9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9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9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9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99.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tags" Target="../tags/tag100.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101.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102.xml"/><Relationship Id="rId4" Type="http://schemas.openxmlformats.org/officeDocument/2006/relationships/image" Target="../media/image16.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103.xml"/><Relationship Id="rId5" Type="http://schemas.openxmlformats.org/officeDocument/2006/relationships/image" Target="../media/image25.png"/><Relationship Id="rId4" Type="http://schemas.openxmlformats.org/officeDocument/2006/relationships/hyperlink" Target="http://support.sas.com/quiz/pg1"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9: Manipulating Data</a:t>
            </a:r>
          </a:p>
        </p:txBody>
      </p:sp>
      <p:graphicFrame>
        <p:nvGraphicFramePr>
          <p:cNvPr id="7" name="Group Organizer"/>
          <p:cNvGraphicFramePr>
            <a:graphicFrameLocks noGrp="1"/>
          </p:cNvGraphicFramePr>
          <p:nvPr>
            <p:extLst>
              <p:ext uri="{D42A27DB-BD31-4B8C-83A1-F6EECF244321}">
                <p14:modId xmlns:p14="http://schemas.microsoft.com/office/powerpoint/2010/main" val="4288432189"/>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9.1 Using SAS Functions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9.2 Conditional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SUM Function</a:t>
            </a:r>
          </a:p>
        </p:txBody>
      </p:sp>
      <p:sp>
        <p:nvSpPr>
          <p:cNvPr id="31747" name="Rectangle 3"/>
          <p:cNvSpPr>
            <a:spLocks noGrp="1" noChangeArrowheads="1"/>
          </p:cNvSpPr>
          <p:nvPr>
            <p:ph idx="1"/>
          </p:nvPr>
        </p:nvSpPr>
        <p:spPr>
          <a:xfrm>
            <a:off x="685800" y="1071563"/>
            <a:ext cx="7848600" cy="5505450"/>
          </a:xfrm>
        </p:spPr>
        <p:txBody>
          <a:bodyPr/>
          <a:lstStyle/>
          <a:p>
            <a:pPr marL="0" indent="0" eaLnBrk="1" hangingPunct="1"/>
            <a:r>
              <a:rPr lang="en-US" dirty="0"/>
              <a:t>Use the </a:t>
            </a:r>
            <a:r>
              <a:rPr lang="en-US" i="1" dirty="0"/>
              <a:t>SUM function</a:t>
            </a:r>
            <a:r>
              <a:rPr lang="en-US" dirty="0"/>
              <a:t> to create </a:t>
            </a:r>
            <a:r>
              <a:rPr lang="en-US" b="1" dirty="0"/>
              <a:t>Compensation</a:t>
            </a:r>
            <a:r>
              <a:rPr lang="en-US" dirty="0"/>
              <a:t>. The SUM function is a descriptive statistics function that returns the sum of its arguments.</a:t>
            </a:r>
          </a:p>
          <a:p>
            <a:pPr marL="0" indent="0" eaLnBrk="1" hangingPunct="1"/>
            <a:endParaRPr lang="en-US" dirty="0"/>
          </a:p>
          <a:p>
            <a:pPr marL="0" indent="0" eaLnBrk="1" hangingPunct="1"/>
            <a:endParaRPr lang="en-US" dirty="0"/>
          </a:p>
          <a:p>
            <a:pPr marL="0" indent="0" eaLnBrk="1" hangingPunct="1"/>
            <a:r>
              <a:rPr lang="en-US" dirty="0"/>
              <a:t> </a:t>
            </a:r>
          </a:p>
          <a:p>
            <a:pPr marL="0" indent="0" eaLnBrk="1" hangingPunct="1"/>
            <a:endParaRPr lang="en-US" dirty="0"/>
          </a:p>
          <a:p>
            <a:pPr lvl="1" eaLnBrk="1" hangingPunct="1"/>
            <a:r>
              <a:rPr lang="en-US" dirty="0"/>
              <a:t>The arguments must be numeric.</a:t>
            </a:r>
          </a:p>
          <a:p>
            <a:pPr lvl="1" eaLnBrk="1" hangingPunct="1"/>
            <a:r>
              <a:rPr lang="en-US" dirty="0"/>
              <a:t>Missing values are ignored by SUM and other descriptive statistics functions.</a:t>
            </a:r>
          </a:p>
        </p:txBody>
      </p:sp>
      <p:sp>
        <p:nvSpPr>
          <p:cNvPr id="8" name="Slide Number Placeholder 3"/>
          <p:cNvSpPr>
            <a:spLocks noGrp="1"/>
          </p:cNvSpPr>
          <p:nvPr>
            <p:ph type="sldNum" sz="quarter" idx="10"/>
          </p:nvPr>
        </p:nvSpPr>
        <p:spPr/>
        <p:txBody>
          <a:bodyPr/>
          <a:lstStyle/>
          <a:p>
            <a:pPr>
              <a:defRPr/>
            </a:pPr>
            <a:fld id="{B8AA3057-B399-4925-93EF-FBE3377B71A1}" type="slidenum">
              <a:rPr lang="en-US"/>
              <a:pPr>
                <a:defRPr/>
              </a:pPr>
              <a:t>10</a:t>
            </a:fld>
            <a:endParaRPr lang="en-US" b="0" dirty="0">
              <a:latin typeface="Times New Roman" pitchFamily="18" charset="0"/>
            </a:endParaRPr>
          </a:p>
        </p:txBody>
      </p:sp>
      <p:sp>
        <p:nvSpPr>
          <p:cNvPr id="31752" name="Rectangle 9"/>
          <p:cNvSpPr>
            <a:spLocks noChangeArrowheads="1"/>
          </p:cNvSpPr>
          <p:nvPr/>
        </p:nvSpPr>
        <p:spPr bwMode="auto">
          <a:xfrm>
            <a:off x="1295833" y="2523443"/>
            <a:ext cx="5858335" cy="43037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p>
            <a:pPr>
              <a:lnSpc>
                <a:spcPct val="85000"/>
              </a:lnSpc>
            </a:pPr>
            <a:r>
              <a:rPr lang="en-US" b="1" dirty="0">
                <a:latin typeface="Courier New" pitchFamily="49" charset="0"/>
              </a:rPr>
              <a:t>Compensation=sum(Salary,Bonus);</a:t>
            </a:r>
          </a:p>
        </p:txBody>
      </p:sp>
      <p:sp>
        <p:nvSpPr>
          <p:cNvPr id="297990" name="Rectangle 6"/>
          <p:cNvSpPr>
            <a:spLocks noChangeArrowheads="1"/>
          </p:cNvSpPr>
          <p:nvPr>
            <p:custDataLst>
              <p:tags r:id="rId1"/>
            </p:custDataLst>
          </p:nvPr>
        </p:nvSpPr>
        <p:spPr bwMode="auto">
          <a:xfrm>
            <a:off x="3812737" y="2903920"/>
            <a:ext cx="459422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nchor="ctr">
            <a:spAutoFit/>
          </a:bodyPr>
          <a:lstStyle/>
          <a:p>
            <a:pPr>
              <a:defRPr/>
            </a:pPr>
            <a:r>
              <a:rPr lang="en-US" b="1" dirty="0">
                <a:latin typeface="Arial"/>
              </a:rPr>
              <a:t>SUM(</a:t>
            </a:r>
            <a:r>
              <a:rPr lang="en-US" i="1" dirty="0">
                <a:latin typeface="Arial"/>
              </a:rPr>
              <a:t>argument1,argument2</a:t>
            </a:r>
            <a:r>
              <a:rPr lang="en-US" dirty="0">
                <a:latin typeface="Arial"/>
              </a:rPr>
              <a:t>, ...</a:t>
            </a:r>
            <a:r>
              <a:rPr lang="en-US" b="1" dirty="0">
                <a:latin typeface="Arial"/>
              </a:rPr>
              <a:t>)</a:t>
            </a:r>
            <a:r>
              <a:rPr lang="en-US" dirty="0">
                <a:latin typeface="Arial"/>
              </a:rPr>
              <a:t> </a:t>
            </a:r>
          </a:p>
        </p:txBody>
      </p:sp>
    </p:spTree>
    <p:extLst>
      <p:ext uri="{BB962C8B-B14F-4D97-AF65-F5344CB8AC3E}">
        <p14:creationId xmlns:p14="http://schemas.microsoft.com/office/powerpoint/2010/main" val="370602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MONTH Function</a:t>
            </a:r>
          </a:p>
        </p:txBody>
      </p:sp>
      <p:sp>
        <p:nvSpPr>
          <p:cNvPr id="32771" name="Rectangle 3"/>
          <p:cNvSpPr>
            <a:spLocks noGrp="1" noChangeArrowheads="1"/>
          </p:cNvSpPr>
          <p:nvPr>
            <p:ph idx="1"/>
          </p:nvPr>
        </p:nvSpPr>
        <p:spPr/>
        <p:txBody>
          <a:bodyPr/>
          <a:lstStyle/>
          <a:p>
            <a:pPr marL="0" indent="0" eaLnBrk="1" hangingPunct="1"/>
            <a:r>
              <a:rPr lang="en-US" dirty="0"/>
              <a:t>Use the </a:t>
            </a:r>
            <a:r>
              <a:rPr lang="en-US" i="1" dirty="0"/>
              <a:t>MONTH</a:t>
            </a:r>
            <a:r>
              <a:rPr lang="en-US" dirty="0"/>
              <a:t> </a:t>
            </a:r>
            <a:r>
              <a:rPr lang="en-US" i="1" dirty="0"/>
              <a:t>function</a:t>
            </a:r>
            <a:r>
              <a:rPr lang="en-US" dirty="0"/>
              <a:t> to extract the month of hire </a:t>
            </a:r>
            <a:br>
              <a:rPr lang="en-US" dirty="0"/>
            </a:br>
            <a:r>
              <a:rPr lang="en-US" dirty="0"/>
              <a:t>from </a:t>
            </a:r>
            <a:r>
              <a:rPr lang="en-US" b="1" dirty="0"/>
              <a:t>Hire_Date</a:t>
            </a:r>
            <a:r>
              <a:rPr lang="en-US" dirty="0"/>
              <a:t>.</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r>
              <a:rPr lang="en-US" dirty="0"/>
              <a:t>Other date functions can do the following:</a:t>
            </a:r>
          </a:p>
          <a:p>
            <a:pPr lvl="1" eaLnBrk="1" hangingPunct="1"/>
            <a:r>
              <a:rPr lang="en-US" dirty="0"/>
              <a:t>extract information from SAS date values </a:t>
            </a:r>
          </a:p>
          <a:p>
            <a:pPr lvl="1" eaLnBrk="1" hangingPunct="1"/>
            <a:r>
              <a:rPr lang="en-US" dirty="0"/>
              <a:t>create SAS date values</a:t>
            </a:r>
          </a:p>
        </p:txBody>
      </p:sp>
      <p:sp>
        <p:nvSpPr>
          <p:cNvPr id="17" name="Slide Number Placeholder 3"/>
          <p:cNvSpPr>
            <a:spLocks noGrp="1"/>
          </p:cNvSpPr>
          <p:nvPr>
            <p:ph type="sldNum" sz="quarter" idx="10"/>
          </p:nvPr>
        </p:nvSpPr>
        <p:spPr/>
        <p:txBody>
          <a:bodyPr/>
          <a:lstStyle/>
          <a:p>
            <a:pPr>
              <a:defRPr/>
            </a:pPr>
            <a:fld id="{466A9688-1B18-4834-99D3-F58FB201F66B}" type="slidenum">
              <a:rPr lang="en-US"/>
              <a:pPr>
                <a:defRPr/>
              </a:pPr>
              <a:t>11</a:t>
            </a:fld>
            <a:endParaRPr lang="en-US" b="0" dirty="0">
              <a:latin typeface="Times New Roman" pitchFamily="18" charset="0"/>
            </a:endParaRPr>
          </a:p>
        </p:txBody>
      </p:sp>
      <p:sp>
        <p:nvSpPr>
          <p:cNvPr id="18" name="Rectangle 139"/>
          <p:cNvSpPr>
            <a:spLocks noChangeArrowheads="1"/>
          </p:cNvSpPr>
          <p:nvPr/>
        </p:nvSpPr>
        <p:spPr bwMode="auto">
          <a:xfrm>
            <a:off x="1597819" y="2200834"/>
            <a:ext cx="5305425"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p>
            <a:pPr>
              <a:lnSpc>
                <a:spcPct val="85000"/>
              </a:lnSpc>
            </a:pPr>
            <a:r>
              <a:rPr lang="en-US" b="1" dirty="0">
                <a:latin typeface="Courier New" pitchFamily="49" charset="0"/>
              </a:rPr>
              <a:t>BonusMonth=month(Hire_Date);</a:t>
            </a:r>
          </a:p>
        </p:txBody>
      </p:sp>
      <p:sp>
        <p:nvSpPr>
          <p:cNvPr id="19" name="Text Box 7"/>
          <p:cNvSpPr txBox="1">
            <a:spLocks noChangeArrowheads="1"/>
          </p:cNvSpPr>
          <p:nvPr>
            <p:custDataLst>
              <p:tags r:id="rId1"/>
            </p:custDataLst>
          </p:nvPr>
        </p:nvSpPr>
        <p:spPr bwMode="auto">
          <a:xfrm>
            <a:off x="4658342" y="2599909"/>
            <a:ext cx="2830903"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dirty="0">
                <a:latin typeface="Arial"/>
              </a:rPr>
              <a:t>MONTH(</a:t>
            </a:r>
            <a:r>
              <a:rPr lang="en-US" i="1" dirty="0"/>
              <a:t>SAS-date</a:t>
            </a:r>
            <a:r>
              <a:rPr lang="en-US" b="1" dirty="0"/>
              <a:t>)</a:t>
            </a:r>
          </a:p>
        </p:txBody>
      </p:sp>
    </p:spTree>
    <p:extLst>
      <p:ext uri="{BB962C8B-B14F-4D97-AF65-F5344CB8AC3E}">
        <p14:creationId xmlns:p14="http://schemas.microsoft.com/office/powerpoint/2010/main" val="379326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Date Functions: Extracting Values</a:t>
            </a:r>
          </a:p>
        </p:txBody>
      </p:sp>
      <p:sp>
        <p:nvSpPr>
          <p:cNvPr id="33795" name="Rectangle 3"/>
          <p:cNvSpPr>
            <a:spLocks noGrp="1" noChangeArrowheads="1"/>
          </p:cNvSpPr>
          <p:nvPr>
            <p:ph idx="1"/>
          </p:nvPr>
        </p:nvSpPr>
        <p:spPr>
          <a:xfrm>
            <a:off x="685800" y="1071563"/>
            <a:ext cx="7848600" cy="4404327"/>
          </a:xfrm>
        </p:spPr>
        <p:txBody>
          <a:bodyPr/>
          <a:lstStyle/>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p:txBody>
      </p:sp>
      <p:sp>
        <p:nvSpPr>
          <p:cNvPr id="41" name="Slide Number Placeholder 3"/>
          <p:cNvSpPr>
            <a:spLocks noGrp="1"/>
          </p:cNvSpPr>
          <p:nvPr>
            <p:ph type="sldNum" sz="quarter" idx="10"/>
          </p:nvPr>
        </p:nvSpPr>
        <p:spPr/>
        <p:txBody>
          <a:bodyPr/>
          <a:lstStyle/>
          <a:p>
            <a:pPr>
              <a:defRPr/>
            </a:pPr>
            <a:fld id="{074B6B75-165F-4830-94EE-5340331D0000}" type="slidenum">
              <a:rPr lang="en-US"/>
              <a:pPr>
                <a:defRPr/>
              </a:pPr>
              <a:t>12</a:t>
            </a:fld>
            <a:endParaRPr lang="en-US" b="0" dirty="0">
              <a:latin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76520270"/>
              </p:ext>
            </p:extLst>
          </p:nvPr>
        </p:nvGraphicFramePr>
        <p:xfrm>
          <a:off x="685800" y="1141413"/>
          <a:ext cx="7772400" cy="4527086"/>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pPr algn="ctr"/>
                      <a:r>
                        <a:rPr lang="en-US" sz="2000" b="1" i="0" dirty="0">
                          <a:solidFill>
                            <a:srgbClr val="FFFFFF"/>
                          </a:solidFill>
                          <a:latin typeface="Arial"/>
                        </a:rPr>
                        <a:t>Syntax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000" b="1" i="0" dirty="0">
                          <a:solidFill>
                            <a:srgbClr val="FFFFFF"/>
                          </a:solidFill>
                          <a:latin typeface="Arial"/>
                        </a:rPr>
                        <a:t>Description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7374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latin typeface="Arial"/>
                        </a:rPr>
                        <a:t> </a:t>
                      </a:r>
                      <a:r>
                        <a:rPr kumimoji="0" lang="en-US" sz="2000" b="0" i="0" u="none" strike="noStrike" cap="none" normalizeH="0" baseline="0" dirty="0">
                          <a:ln>
                            <a:noFill/>
                          </a:ln>
                          <a:solidFill>
                            <a:schemeClr val="tx1"/>
                          </a:solidFill>
                          <a:effectLst/>
                          <a:latin typeface="Arial" charset="0"/>
                        </a:rPr>
                        <a:t>YEAR(</a:t>
                      </a:r>
                      <a:r>
                        <a:rPr kumimoji="0" lang="en-US" sz="2000" b="0" i="1" u="none" strike="noStrike" cap="none" normalizeH="0" baseline="0" dirty="0">
                          <a:ln>
                            <a:noFill/>
                          </a:ln>
                          <a:solidFill>
                            <a:schemeClr val="tx1"/>
                          </a:solidFill>
                          <a:effectLst/>
                          <a:latin typeface="Arial" charset="0"/>
                        </a:rPr>
                        <a:t>SAS-date</a:t>
                      </a:r>
                      <a:r>
                        <a:rPr kumimoji="0" lang="en-US" sz="2000" b="0" i="0" u="none" strike="noStrike" cap="none" normalizeH="0" baseline="0" dirty="0">
                          <a:ln>
                            <a:noFill/>
                          </a:ln>
                          <a:solidFill>
                            <a:schemeClr val="tx1"/>
                          </a:solidFill>
                          <a:effectLst/>
                          <a:latin typeface="Arial" charset="0"/>
                        </a:rPr>
                        <a:t>)</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Arial" charset="0"/>
                        </a:rPr>
                        <a:t>Extracts the year from a SAS date </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chemeClr val="tx1"/>
                          </a:solidFill>
                          <a:effectLst/>
                          <a:latin typeface="Arial" charset="0"/>
                        </a:rPr>
                        <a:t>and returns a four-digit year.</a:t>
                      </a:r>
                      <a:endParaRPr lang="en-US" sz="2000" b="0" i="0" dirty="0">
                        <a:solidFill>
                          <a:srgbClr val="000000"/>
                        </a:solidFill>
                        <a:latin typeface="Arial"/>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7266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QTR(</a:t>
                      </a:r>
                      <a:r>
                        <a:rPr kumimoji="0" lang="en-US" sz="2000" b="0" i="1" u="none" strike="noStrike" cap="none" normalizeH="0" baseline="0" dirty="0">
                          <a:ln>
                            <a:noFill/>
                          </a:ln>
                          <a:solidFill>
                            <a:schemeClr val="tx1"/>
                          </a:solidFill>
                          <a:effectLst/>
                          <a:latin typeface="Arial" charset="0"/>
                        </a:rPr>
                        <a:t>SAS-date</a:t>
                      </a:r>
                      <a:r>
                        <a:rPr kumimoji="0" lang="en-US" sz="2000" b="0" i="0" u="none" strike="noStrike" cap="none" normalizeH="0" baseline="0" dirty="0">
                          <a:ln>
                            <a:noFill/>
                          </a:ln>
                          <a:solidFill>
                            <a:schemeClr val="tx1"/>
                          </a:solidFill>
                          <a:effectLst/>
                          <a:latin typeface="Arial" charset="0"/>
                        </a:rPr>
                        <a:t>)</a:t>
                      </a:r>
                    </a:p>
                  </a:txBody>
                  <a:tcPr marT="91433" marB="91433" anchor="ctr" anchorCtr="1"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tc>
                  <a:txBody>
                    <a:bodyPr/>
                    <a:lstStyle/>
                    <a:p>
                      <a:pPr marL="0" marR="0" lvl="0" indent="0" algn="l" defTabSz="914400" rtl="0" eaLnBrk="0" fontAlgn="base" latinLnBrk="0" hangingPunct="0">
                        <a:lnSpc>
                          <a:spcPct val="9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Extracts the calendar quarter from a SAS date and returns a number from 1 to 4.</a:t>
                      </a:r>
                    </a:p>
                  </a:txBody>
                  <a:tcPr marL="88900" marR="88900" marT="88893" marB="88893"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2"/>
                  </a:ext>
                </a:extLst>
              </a:tr>
              <a:tr h="753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MONTH(</a:t>
                      </a:r>
                      <a:r>
                        <a:rPr kumimoji="0" lang="en-US" sz="2000" b="0" i="1" u="none" strike="noStrike" cap="none" normalizeH="0" baseline="0" dirty="0">
                          <a:ln>
                            <a:noFill/>
                          </a:ln>
                          <a:solidFill>
                            <a:schemeClr val="tx1"/>
                          </a:solidFill>
                          <a:effectLst/>
                          <a:latin typeface="Arial" charset="0"/>
                        </a:rPr>
                        <a:t>SAS-date</a:t>
                      </a:r>
                      <a:r>
                        <a:rPr kumimoji="0" lang="en-US" sz="2000" b="0" i="0" u="none" strike="noStrike" cap="none" normalizeH="0" baseline="0" dirty="0">
                          <a:ln>
                            <a:noFill/>
                          </a:ln>
                          <a:solidFill>
                            <a:schemeClr val="tx1"/>
                          </a:solidFill>
                          <a:effectLst/>
                          <a:latin typeface="Arial" charset="0"/>
                        </a:rPr>
                        <a:t>)</a:t>
                      </a:r>
                    </a:p>
                  </a:txBody>
                  <a:tcPr marT="91433" marB="91433" anchor="ctr" anchorCtr="1"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Extracts the month from a SAS date </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chemeClr val="tx1"/>
                          </a:solidFill>
                          <a:effectLst/>
                          <a:latin typeface="Arial" charset="0"/>
                        </a:rPr>
                        <a:t>and returns a number from 1 to 12.</a:t>
                      </a:r>
                    </a:p>
                  </a:txBody>
                  <a:tcPr marL="88900" marR="88900" marT="88893" marB="88893"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extLst>
                  <a:ext uri="{0D108BD9-81ED-4DB2-BD59-A6C34878D82A}">
                    <a16:rowId xmlns:a16="http://schemas.microsoft.com/office/drawing/2014/main" val="10003"/>
                  </a:ext>
                </a:extLst>
              </a:tr>
              <a:tr h="77449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DAY(</a:t>
                      </a:r>
                      <a:r>
                        <a:rPr kumimoji="0" lang="en-US" sz="2000" b="0" i="1" u="none" strike="noStrike" cap="none" normalizeH="0" baseline="0" dirty="0">
                          <a:ln>
                            <a:noFill/>
                          </a:ln>
                          <a:solidFill>
                            <a:schemeClr val="tx1"/>
                          </a:solidFill>
                          <a:effectLst/>
                          <a:latin typeface="Arial" charset="0"/>
                        </a:rPr>
                        <a:t>SAS-date</a:t>
                      </a:r>
                      <a:r>
                        <a:rPr kumimoji="0" lang="en-US" sz="2000" b="0" i="0" u="none" strike="noStrike" cap="none" normalizeH="0" baseline="0" dirty="0">
                          <a:ln>
                            <a:noFill/>
                          </a:ln>
                          <a:solidFill>
                            <a:schemeClr val="tx1"/>
                          </a:solidFill>
                          <a:effectLst/>
                          <a:latin typeface="Arial" charset="0"/>
                        </a:rPr>
                        <a:t>)</a:t>
                      </a:r>
                    </a:p>
                  </a:txBody>
                  <a:tcPr marT="91433" marB="91433" anchor="ctr" anchorCtr="1"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Extracts the day of the month from a SAS date and returns a number from 1 to 31.</a:t>
                      </a:r>
                    </a:p>
                  </a:txBody>
                  <a:tcPr marL="88900" marR="88900" marT="88893" marB="88893" horzOverflow="overflow">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4"/>
                  </a:ext>
                </a:extLst>
              </a:tr>
              <a:tr h="9906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WEEKDAY(</a:t>
                      </a:r>
                      <a:r>
                        <a:rPr kumimoji="0" lang="en-US" sz="2000" b="0" i="1" u="none" strike="noStrike" cap="none" normalizeH="0" baseline="0" dirty="0">
                          <a:ln>
                            <a:noFill/>
                          </a:ln>
                          <a:solidFill>
                            <a:schemeClr val="tx1"/>
                          </a:solidFill>
                          <a:effectLst/>
                          <a:latin typeface="Arial" charset="0"/>
                        </a:rPr>
                        <a:t>SAS-date</a:t>
                      </a:r>
                      <a:r>
                        <a:rPr kumimoji="0" lang="en-US" sz="2000" b="0" i="0" u="none" strike="noStrike" cap="none" normalizeH="0" baseline="0" dirty="0">
                          <a:ln>
                            <a:noFill/>
                          </a:ln>
                          <a:solidFill>
                            <a:schemeClr val="tx1"/>
                          </a:solidFill>
                          <a:effectLst/>
                          <a:latin typeface="Arial" charset="0"/>
                        </a:rPr>
                        <a:t>)</a:t>
                      </a:r>
                    </a:p>
                  </a:txBody>
                  <a:tcPr marT="91433" marB="91433" anchor="ctr" anchorCtr="1"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Extracts the day of the week from a SAS date and returns a number from 1 to 7, where 1 represents Sunday.</a:t>
                      </a:r>
                    </a:p>
                  </a:txBody>
                  <a:tcPr marL="88900" marR="88900" marT="88893" marB="88893" horzOverflow="overflow">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1353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t>Date Functions: Creating SAS Dates</a:t>
            </a:r>
          </a:p>
        </p:txBody>
      </p:sp>
      <p:sp>
        <p:nvSpPr>
          <p:cNvPr id="34819" name="Rectangle 3"/>
          <p:cNvSpPr>
            <a:spLocks noGrp="1" noChangeArrowheads="1"/>
          </p:cNvSpPr>
          <p:nvPr>
            <p:ph idx="1"/>
          </p:nvPr>
        </p:nvSpPr>
        <p:spPr>
          <a:xfrm>
            <a:off x="685800" y="1071564"/>
            <a:ext cx="7848600" cy="1847128"/>
          </a:xfrm>
        </p:spPr>
        <p:txBody>
          <a:bodyPr/>
          <a:lstStyle/>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p:txBody>
      </p:sp>
      <p:sp>
        <p:nvSpPr>
          <p:cNvPr id="27" name="Slide Number Placeholder 3"/>
          <p:cNvSpPr>
            <a:spLocks noGrp="1"/>
          </p:cNvSpPr>
          <p:nvPr>
            <p:ph type="sldNum" sz="quarter" idx="10"/>
          </p:nvPr>
        </p:nvSpPr>
        <p:spPr/>
        <p:txBody>
          <a:bodyPr/>
          <a:lstStyle/>
          <a:p>
            <a:pPr>
              <a:defRPr/>
            </a:pPr>
            <a:fld id="{52FD64EE-434C-4D8D-8748-D0DECA57A5D1}" type="slidenum">
              <a:rPr lang="en-US"/>
              <a:pPr>
                <a:defRPr/>
              </a:pPr>
              <a:t>13</a:t>
            </a:fld>
            <a:endParaRPr lang="en-US" b="0" dirty="0">
              <a:latin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03652769"/>
              </p:ext>
            </p:extLst>
          </p:nvPr>
        </p:nvGraphicFramePr>
        <p:xfrm>
          <a:off x="2583493" y="3429000"/>
          <a:ext cx="3932419" cy="1973218"/>
        </p:xfrm>
        <a:graphic>
          <a:graphicData uri="http://schemas.openxmlformats.org/drawingml/2006/table">
            <a:tbl>
              <a:tblPr firstRow="1" bandRow="1">
                <a:tableStyleId>{5C22544A-7EE6-4342-B048-85BDC9FD1C3A}</a:tableStyleId>
              </a:tblPr>
              <a:tblGrid>
                <a:gridCol w="3932419">
                  <a:extLst>
                    <a:ext uri="{9D8B030D-6E8A-4147-A177-3AD203B41FA5}">
                      <a16:colId xmlns:a16="http://schemas.microsoft.com/office/drawing/2014/main" val="20000"/>
                    </a:ext>
                  </a:extLst>
                </a:gridCol>
              </a:tblGrid>
              <a:tr h="428974">
                <a:tc>
                  <a:txBody>
                    <a:bodyPr/>
                    <a:lstStyle/>
                    <a:p>
                      <a:pPr algn="ctr"/>
                      <a:r>
                        <a:rPr lang="en-US" sz="2000" b="1" i="0" dirty="0">
                          <a:solidFill>
                            <a:srgbClr val="FFFFFF"/>
                          </a:solidFill>
                          <a:latin typeface="Arial"/>
                        </a:rPr>
                        <a:t>Examples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514748">
                <a:tc>
                  <a:txBody>
                    <a:bodyPr/>
                    <a:lstStyle/>
                    <a:p>
                      <a:pPr algn="ctr"/>
                      <a:r>
                        <a:rPr lang="en-US" sz="2000" b="0" i="0" dirty="0">
                          <a:solidFill>
                            <a:srgbClr val="000000"/>
                          </a:solidFill>
                          <a:latin typeface="Arial"/>
                        </a:rPr>
                        <a:t> CurrentDate=today();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514748">
                <a:tc>
                  <a:txBody>
                    <a:bodyPr/>
                    <a:lstStyle/>
                    <a:p>
                      <a:pPr algn="ctr"/>
                      <a:r>
                        <a:rPr lang="en-US" sz="2000" b="0" i="0" dirty="0">
                          <a:solidFill>
                            <a:srgbClr val="000000"/>
                          </a:solidFill>
                          <a:latin typeface="Arial"/>
                        </a:rPr>
                        <a:t> y2k=mdy(01,1,2000);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5147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latin typeface="Arial"/>
                        </a:rPr>
                        <a:t> </a:t>
                      </a:r>
                      <a:r>
                        <a:rPr lang="en-US" sz="2000" b="0" i="0" dirty="0">
                          <a:solidFill>
                            <a:srgbClr val="000000"/>
                          </a:solidFill>
                          <a:latin typeface="+mn-lt"/>
                        </a:rPr>
                        <a:t>NewYear=mdy(Mon,Day,2013);</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67311199"/>
              </p:ext>
            </p:extLst>
          </p:nvPr>
        </p:nvGraphicFramePr>
        <p:xfrm>
          <a:off x="685800" y="1141413"/>
          <a:ext cx="7772400" cy="2012126"/>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31843">
                <a:tc>
                  <a:txBody>
                    <a:bodyPr/>
                    <a:lstStyle/>
                    <a:p>
                      <a:pPr algn="ctr"/>
                      <a:r>
                        <a:rPr lang="en-US" sz="2000" b="1" i="0" dirty="0">
                          <a:solidFill>
                            <a:srgbClr val="FFFFFF"/>
                          </a:solidFill>
                          <a:latin typeface="Arial"/>
                        </a:rPr>
                        <a:t>Syntax </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0053C3"/>
                    </a:solidFill>
                  </a:tcPr>
                </a:tc>
                <a:tc>
                  <a:txBody>
                    <a:bodyPr/>
                    <a:lstStyle/>
                    <a:p>
                      <a:pPr algn="ctr"/>
                      <a:r>
                        <a:rPr lang="en-US" sz="2000" b="1" i="0" dirty="0">
                          <a:solidFill>
                            <a:srgbClr val="FFFFFF"/>
                          </a:solidFill>
                          <a:latin typeface="Arial"/>
                        </a:rPr>
                        <a:t>Description</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0053C3"/>
                    </a:solidFill>
                  </a:tcPr>
                </a:tc>
                <a:extLst>
                  <a:ext uri="{0D108BD9-81ED-4DB2-BD59-A6C34878D82A}">
                    <a16:rowId xmlns:a16="http://schemas.microsoft.com/office/drawing/2014/main" val="10000"/>
                  </a:ext>
                </a:extLst>
              </a:tr>
              <a:tr h="60834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TODAY()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DATE()</a:t>
                      </a:r>
                    </a:p>
                  </a:txBody>
                  <a:tcPr marT="91420" marB="91420" anchor="ctr" anchorCtr="1"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marL="0" marR="0" lvl="0" indent="0" algn="l" defTabSz="914400" rtl="0" eaLnBrk="0" fontAlgn="base" latinLnBrk="0" hangingPunct="0">
                        <a:lnSpc>
                          <a:spcPct val="9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Returns the current date as a SAS date value.</a:t>
                      </a:r>
                    </a:p>
                  </a:txBody>
                  <a:tcPr marL="88900" marR="88900" marT="88881" marB="88881"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76248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MDY(</a:t>
                      </a:r>
                      <a:r>
                        <a:rPr kumimoji="0" lang="en-US" sz="2000" b="0" i="1" u="none" strike="noStrike" cap="none" normalizeH="0" baseline="0" dirty="0">
                          <a:ln>
                            <a:noFill/>
                          </a:ln>
                          <a:solidFill>
                            <a:schemeClr val="tx1"/>
                          </a:solidFill>
                          <a:effectLst/>
                          <a:latin typeface="Arial" charset="0"/>
                        </a:rPr>
                        <a:t>month</a:t>
                      </a:r>
                      <a:r>
                        <a:rPr kumimoji="0" lang="en-US" sz="2000" b="0" i="0" u="none" strike="noStrike" cap="none" normalizeH="0" baseline="0" dirty="0">
                          <a:ln>
                            <a:noFill/>
                          </a:ln>
                          <a:solidFill>
                            <a:schemeClr val="tx1"/>
                          </a:solidFill>
                          <a:effectLst/>
                          <a:latin typeface="Arial" charset="0"/>
                        </a:rPr>
                        <a:t>,</a:t>
                      </a:r>
                      <a:r>
                        <a:rPr kumimoji="0" lang="en-US" sz="2000" b="0" i="1" u="none" strike="noStrike" cap="none" normalizeH="0" baseline="0" dirty="0">
                          <a:ln>
                            <a:noFill/>
                          </a:ln>
                          <a:solidFill>
                            <a:schemeClr val="tx1"/>
                          </a:solidFill>
                          <a:effectLst/>
                          <a:latin typeface="Arial" charset="0"/>
                        </a:rPr>
                        <a:t>day</a:t>
                      </a:r>
                      <a:r>
                        <a:rPr kumimoji="0" lang="en-US" sz="2000" b="0" i="0" u="none" strike="noStrike" cap="none" normalizeH="0" baseline="0" dirty="0">
                          <a:ln>
                            <a:noFill/>
                          </a:ln>
                          <a:solidFill>
                            <a:schemeClr val="tx1"/>
                          </a:solidFill>
                          <a:effectLst/>
                          <a:latin typeface="Arial" charset="0"/>
                        </a:rPr>
                        <a:t>,</a:t>
                      </a:r>
                      <a:r>
                        <a:rPr kumimoji="0" lang="en-US" sz="2000" b="0" i="1" u="none" strike="noStrike" cap="none" normalizeH="0" baseline="0" dirty="0">
                          <a:ln>
                            <a:noFill/>
                          </a:ln>
                          <a:solidFill>
                            <a:schemeClr val="tx1"/>
                          </a:solidFill>
                          <a:effectLst/>
                          <a:latin typeface="Arial" charset="0"/>
                        </a:rPr>
                        <a:t>year</a:t>
                      </a:r>
                      <a:r>
                        <a:rPr kumimoji="0" lang="en-US" sz="2000" b="0" i="0" u="none" strike="noStrike" cap="none" normalizeH="0" baseline="0" dirty="0">
                          <a:ln>
                            <a:noFill/>
                          </a:ln>
                          <a:solidFill>
                            <a:schemeClr val="tx1"/>
                          </a:solidFill>
                          <a:effectLst/>
                          <a:latin typeface="Arial" charset="0"/>
                        </a:rPr>
                        <a:t>)</a:t>
                      </a:r>
                    </a:p>
                  </a:txBody>
                  <a:tcPr marT="91420" marB="91420" anchor="ctr" anchorCtr="1"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marL="0" marR="0" lvl="0" indent="0" algn="l" defTabSz="914400" rtl="0" eaLnBrk="0" fontAlgn="base" latinLnBrk="0" hangingPunct="0">
                        <a:lnSpc>
                          <a:spcPct val="9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Returns a SAS date value from numeric month, day, and year values.</a:t>
                      </a:r>
                    </a:p>
                  </a:txBody>
                  <a:tcPr marL="88900" marR="88900" marT="88881" marB="88881"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814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t>Using SAS Functions</a:t>
            </a:r>
          </a:p>
        </p:txBody>
      </p:sp>
      <p:sp>
        <p:nvSpPr>
          <p:cNvPr id="34819" name="Rectangle 3"/>
          <p:cNvSpPr>
            <a:spLocks noGrp="1" noChangeArrowheads="1"/>
          </p:cNvSpPr>
          <p:nvPr>
            <p:ph idx="1"/>
          </p:nvPr>
        </p:nvSpPr>
        <p:spPr>
          <a:xfrm>
            <a:off x="685800" y="1071564"/>
            <a:ext cx="7848600" cy="5144042"/>
          </a:xfrm>
        </p:spPr>
        <p:txBody>
          <a:bodyPr/>
          <a:lstStyle/>
          <a:p>
            <a:pPr marL="0" lvl="1" indent="0">
              <a:buClr>
                <a:schemeClr val="tx1"/>
              </a:buClr>
              <a:buSzTx/>
              <a:buNone/>
            </a:pPr>
            <a:r>
              <a:rPr lang="en-US" dirty="0"/>
              <a:t>A function call can be used alone in an assignment statement.</a:t>
            </a:r>
          </a:p>
          <a:p>
            <a:pPr marL="0" lvl="1" indent="0">
              <a:buClr>
                <a:schemeClr val="tx1"/>
              </a:buClr>
              <a:buSzTx/>
              <a:buNone/>
            </a:pPr>
            <a:endParaRPr lang="en-US" dirty="0"/>
          </a:p>
          <a:p>
            <a:pPr marL="0" lvl="1" indent="0">
              <a:buClr>
                <a:schemeClr val="tx1"/>
              </a:buClr>
              <a:buSzTx/>
              <a:buNone/>
            </a:pPr>
            <a:endParaRPr lang="en-US" dirty="0"/>
          </a:p>
          <a:p>
            <a:pPr marL="0" indent="0" eaLnBrk="1" hangingPunct="1"/>
            <a:endParaRPr lang="en-US" dirty="0"/>
          </a:p>
          <a:p>
            <a:r>
              <a:rPr lang="en-US" dirty="0"/>
              <a:t>A function call can be part of any SAS expression.</a:t>
            </a:r>
          </a:p>
          <a:p>
            <a:pPr marL="0" indent="0" eaLnBrk="1" hangingPunct="1"/>
            <a:endParaRPr lang="en-US" dirty="0"/>
          </a:p>
          <a:p>
            <a:pPr marL="0" indent="0" eaLnBrk="1" hangingPunct="1"/>
            <a:endParaRPr lang="en-US" dirty="0"/>
          </a:p>
          <a:p>
            <a:r>
              <a:rPr lang="en-US" dirty="0"/>
              <a:t>A function call can be an argument to another function.</a:t>
            </a:r>
          </a:p>
        </p:txBody>
      </p:sp>
      <p:sp>
        <p:nvSpPr>
          <p:cNvPr id="27" name="Slide Number Placeholder 3"/>
          <p:cNvSpPr>
            <a:spLocks noGrp="1"/>
          </p:cNvSpPr>
          <p:nvPr>
            <p:ph type="sldNum" sz="quarter" idx="10"/>
          </p:nvPr>
        </p:nvSpPr>
        <p:spPr/>
        <p:txBody>
          <a:bodyPr/>
          <a:lstStyle/>
          <a:p>
            <a:pPr>
              <a:defRPr/>
            </a:pPr>
            <a:fld id="{52FD64EE-434C-4D8D-8748-D0DECA57A5D1}" type="slidenum">
              <a:rPr lang="en-US"/>
              <a:pPr>
                <a:defRPr/>
              </a:pPr>
              <a:t>14</a:t>
            </a:fld>
            <a:endParaRPr lang="en-US" b="0" dirty="0">
              <a:latin typeface="Times New Roman" pitchFamily="18" charset="0"/>
            </a:endParaRPr>
          </a:p>
        </p:txBody>
      </p:sp>
      <p:sp>
        <p:nvSpPr>
          <p:cNvPr id="34834" name="Rectangle 98"/>
          <p:cNvSpPr>
            <a:spLocks noChangeArrowheads="1"/>
          </p:cNvSpPr>
          <p:nvPr/>
        </p:nvSpPr>
        <p:spPr bwMode="auto">
          <a:xfrm>
            <a:off x="685800" y="1914966"/>
            <a:ext cx="7697788" cy="744306"/>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BonusMonth=month(Hire_Date);</a:t>
            </a:r>
          </a:p>
          <a:p>
            <a:pPr>
              <a:lnSpc>
                <a:spcPct val="85000"/>
              </a:lnSpc>
            </a:pPr>
            <a:r>
              <a:rPr lang="en-US" b="1" dirty="0">
                <a:latin typeface="Courier New" pitchFamily="49" charset="0"/>
              </a:rPr>
              <a:t>AnnivBonus=mdy(BonusMonth,15,2008);</a:t>
            </a:r>
          </a:p>
        </p:txBody>
      </p:sp>
      <p:sp>
        <p:nvSpPr>
          <p:cNvPr id="9" name="Rectangle 98"/>
          <p:cNvSpPr>
            <a:spLocks noChangeArrowheads="1"/>
          </p:cNvSpPr>
          <p:nvPr/>
        </p:nvSpPr>
        <p:spPr bwMode="auto">
          <a:xfrm>
            <a:off x="685800" y="4860173"/>
            <a:ext cx="7697788" cy="416524"/>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AnnivBonus=mdy(month(Hire_Date),15,2012);</a:t>
            </a:r>
          </a:p>
        </p:txBody>
      </p:sp>
      <p:sp>
        <p:nvSpPr>
          <p:cNvPr id="10" name="Rectangle 98"/>
          <p:cNvSpPr>
            <a:spLocks noChangeArrowheads="1"/>
          </p:cNvSpPr>
          <p:nvPr/>
        </p:nvSpPr>
        <p:spPr bwMode="auto">
          <a:xfrm>
            <a:off x="685800" y="3637675"/>
            <a:ext cx="7697788" cy="430374"/>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if month(Hire_Date)=12;</a:t>
            </a:r>
          </a:p>
        </p:txBody>
      </p:sp>
      <p:sp>
        <p:nvSpPr>
          <p:cNvPr id="13" name="Rectangle 10"/>
          <p:cNvSpPr>
            <a:spLocks noChangeArrowheads="1"/>
          </p:cNvSpPr>
          <p:nvPr>
            <p:custDataLst>
              <p:tags r:id="rId1"/>
            </p:custDataLst>
          </p:nvPr>
        </p:nvSpPr>
        <p:spPr bwMode="auto">
          <a:xfrm>
            <a:off x="2765608" y="1940841"/>
            <a:ext cx="2951601"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4" name="Rectangle 10"/>
          <p:cNvSpPr>
            <a:spLocks noChangeArrowheads="1"/>
          </p:cNvSpPr>
          <p:nvPr>
            <p:custDataLst>
              <p:tags r:id="rId2"/>
            </p:custDataLst>
          </p:nvPr>
        </p:nvSpPr>
        <p:spPr bwMode="auto">
          <a:xfrm>
            <a:off x="2765608" y="2282867"/>
            <a:ext cx="419674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5" name="Rectangle 10"/>
          <p:cNvSpPr>
            <a:spLocks noChangeArrowheads="1"/>
          </p:cNvSpPr>
          <p:nvPr>
            <p:custDataLst>
              <p:tags r:id="rId3"/>
            </p:custDataLst>
          </p:nvPr>
        </p:nvSpPr>
        <p:spPr bwMode="auto">
          <a:xfrm>
            <a:off x="1282734" y="3668786"/>
            <a:ext cx="2951601"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6" name="Rectangle 10"/>
          <p:cNvSpPr>
            <a:spLocks noChangeArrowheads="1"/>
          </p:cNvSpPr>
          <p:nvPr>
            <p:custDataLst>
              <p:tags r:id="rId4"/>
            </p:custDataLst>
          </p:nvPr>
        </p:nvSpPr>
        <p:spPr bwMode="auto">
          <a:xfrm>
            <a:off x="3492900" y="4907085"/>
            <a:ext cx="283464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extLst>
      <p:ext uri="{BB962C8B-B14F-4D97-AF65-F5344CB8AC3E}">
        <p14:creationId xmlns:p14="http://schemas.microsoft.com/office/powerpoint/2010/main" val="93925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94094" y="3908425"/>
            <a:ext cx="8555037" cy="2395528"/>
          </a:xfrm>
          <a:prstGeom prst="rect">
            <a:avLst/>
          </a:prstGeom>
          <a:solidFill>
            <a:srgbClr val="FFFFFF"/>
          </a:solidFill>
          <a:ln w="38100" cmpd="sng">
            <a:solidFill>
              <a:schemeClr val="tx2"/>
            </a:solidFill>
            <a:miter lim="800000"/>
            <a:headEnd type="none" w="med" len="lg"/>
            <a:tailEnd type="none" w="med" len="lg"/>
          </a:ln>
        </p:spPr>
        <p:txBody>
          <a:bodyPr lIns="88900" tIns="88900" rIns="88900" bIns="88900">
            <a:spAutoFit/>
          </a:bodyPr>
          <a:lstStyle/>
          <a:p>
            <a:r>
              <a:rPr lang="en-US" sz="1600" b="1" dirty="0">
                <a:solidFill>
                  <a:srgbClr val="000000"/>
                </a:solidFill>
                <a:latin typeface="SAS Monospace"/>
              </a:rPr>
              <a:t>175  data work.comp;</a:t>
            </a:r>
          </a:p>
          <a:p>
            <a:r>
              <a:rPr lang="en-US" sz="1600" b="1" dirty="0">
                <a:solidFill>
                  <a:srgbClr val="000000"/>
                </a:solidFill>
                <a:latin typeface="SAS Monospace"/>
              </a:rPr>
              <a:t>176     set orion.sales;</a:t>
            </a:r>
          </a:p>
          <a:p>
            <a:r>
              <a:rPr lang="en-US" sz="1600" b="1" dirty="0">
                <a:solidFill>
                  <a:srgbClr val="000000"/>
                </a:solidFill>
                <a:latin typeface="SAS Monospace"/>
              </a:rPr>
              <a:t>177     Bonus=500;</a:t>
            </a:r>
          </a:p>
          <a:p>
            <a:r>
              <a:rPr lang="en-US" sz="1600" b="1" dirty="0">
                <a:solidFill>
                  <a:srgbClr val="000000"/>
                </a:solidFill>
                <a:latin typeface="SAS Monospace"/>
              </a:rPr>
              <a:t>178     Compensation=sum(Salary,Bonus);</a:t>
            </a:r>
          </a:p>
          <a:p>
            <a:r>
              <a:rPr lang="en-US" sz="1600" b="1" dirty="0">
                <a:solidFill>
                  <a:srgbClr val="000000"/>
                </a:solidFill>
                <a:latin typeface="SAS Monospace"/>
              </a:rPr>
              <a:t>179     BonusMonth=month(Hire_Date);</a:t>
            </a:r>
          </a:p>
          <a:p>
            <a:r>
              <a:rPr lang="en-US" sz="1600" b="1" dirty="0">
                <a:solidFill>
                  <a:srgbClr val="000000"/>
                </a:solidFill>
                <a:latin typeface="SAS Monospace"/>
              </a:rPr>
              <a:t>180  run;</a:t>
            </a:r>
          </a:p>
          <a:p>
            <a:endParaRPr lang="en-US" sz="1600" b="1" dirty="0">
              <a:solidFill>
                <a:srgbClr val="000000"/>
              </a:solidFill>
              <a:latin typeface="SAS Monospace"/>
            </a:endParaRPr>
          </a:p>
          <a:p>
            <a:r>
              <a:rPr lang="en-US" sz="1600" b="1" dirty="0">
                <a:solidFill>
                  <a:srgbClr val="0000FF"/>
                </a:solidFill>
                <a:latin typeface="SAS Monospace"/>
              </a:rPr>
              <a:t>NOTE: There were 165 observations read from the data set ORION.SALES.</a:t>
            </a:r>
          </a:p>
          <a:p>
            <a:r>
              <a:rPr lang="en-US" sz="1600" b="1" dirty="0">
                <a:solidFill>
                  <a:srgbClr val="0000FF"/>
                </a:solidFill>
                <a:latin typeface="SAS Monospace"/>
              </a:rPr>
              <a:t>NOTE: The data set WORK.COMP has 165 observations and 12 variables.</a:t>
            </a:r>
          </a:p>
        </p:txBody>
      </p:sp>
      <p:sp>
        <p:nvSpPr>
          <p:cNvPr id="36866" name="Rectangle 2"/>
          <p:cNvSpPr>
            <a:spLocks noGrp="1" noChangeArrowheads="1"/>
          </p:cNvSpPr>
          <p:nvPr>
            <p:ph type="title"/>
          </p:nvPr>
        </p:nvSpPr>
        <p:spPr/>
        <p:txBody>
          <a:bodyPr/>
          <a:lstStyle/>
          <a:p>
            <a:r>
              <a:rPr lang="en-US" dirty="0"/>
              <a:t>Using SAS Functions</a:t>
            </a:r>
          </a:p>
        </p:txBody>
      </p:sp>
      <p:sp>
        <p:nvSpPr>
          <p:cNvPr id="36867" name="Rectangle 3"/>
          <p:cNvSpPr>
            <a:spLocks noGrp="1" noChangeArrowheads="1"/>
          </p:cNvSpPr>
          <p:nvPr>
            <p:ph idx="1"/>
          </p:nvPr>
        </p:nvSpPr>
        <p:spPr>
          <a:xfrm>
            <a:off x="685800" y="1074738"/>
            <a:ext cx="7848600" cy="1671637"/>
          </a:xfrm>
        </p:spPr>
        <p:txBody>
          <a:bodyPr/>
          <a:lstStyle/>
          <a:p>
            <a:pPr marL="0" indent="0" eaLnBrk="1" hangingPunct="1"/>
            <a:r>
              <a:rPr lang="en-US" dirty="0"/>
              <a:t>Create </a:t>
            </a:r>
            <a:r>
              <a:rPr lang="en-US" b="1" dirty="0">
                <a:latin typeface="Arial"/>
              </a:rPr>
              <a:t>Bonus</a:t>
            </a:r>
            <a:r>
              <a:rPr lang="en-US" dirty="0"/>
              <a:t>, </a:t>
            </a:r>
            <a:r>
              <a:rPr lang="en-US" b="1" dirty="0">
                <a:latin typeface="Arial"/>
              </a:rPr>
              <a:t>Compensation</a:t>
            </a:r>
            <a:r>
              <a:rPr lang="en-US" dirty="0"/>
              <a:t>, and </a:t>
            </a:r>
            <a:r>
              <a:rPr lang="en-US" b="1" dirty="0">
                <a:latin typeface="Arial"/>
              </a:rPr>
              <a:t>BonusMonth</a:t>
            </a:r>
            <a:r>
              <a:rPr lang="en-US" dirty="0"/>
              <a:t>.</a:t>
            </a:r>
          </a:p>
        </p:txBody>
      </p:sp>
      <p:sp>
        <p:nvSpPr>
          <p:cNvPr id="14" name="Slide Number Placeholder 3"/>
          <p:cNvSpPr>
            <a:spLocks noGrp="1"/>
          </p:cNvSpPr>
          <p:nvPr>
            <p:ph type="sldNum" sz="quarter" idx="10"/>
          </p:nvPr>
        </p:nvSpPr>
        <p:spPr/>
        <p:txBody>
          <a:bodyPr/>
          <a:lstStyle/>
          <a:p>
            <a:pPr>
              <a:defRPr/>
            </a:pPr>
            <a:fld id="{CF2514BE-AB8D-4F67-9CB9-2293B7EF396C}" type="slidenum">
              <a:rPr lang="en-US"/>
              <a:pPr>
                <a:defRPr/>
              </a:pPr>
              <a:t>15</a:t>
            </a:fld>
            <a:endParaRPr lang="en-US" b="0" dirty="0">
              <a:latin typeface="Times New Roman" pitchFamily="18" charset="0"/>
            </a:endParaRPr>
          </a:p>
        </p:txBody>
      </p:sp>
      <p:sp>
        <p:nvSpPr>
          <p:cNvPr id="36870" name="Rectangle 6"/>
          <p:cNvSpPr>
            <a:spLocks noChangeArrowheads="1"/>
          </p:cNvSpPr>
          <p:nvPr/>
        </p:nvSpPr>
        <p:spPr bwMode="auto">
          <a:xfrm>
            <a:off x="685800" y="1600200"/>
            <a:ext cx="6415087" cy="20066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work.comp;</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Compensation=sum(Salary,Bonus);</a:t>
            </a:r>
          </a:p>
          <a:p>
            <a:pPr>
              <a:lnSpc>
                <a:spcPct val="85000"/>
              </a:lnSpc>
            </a:pPr>
            <a:r>
              <a:rPr lang="en-US" b="1" dirty="0">
                <a:latin typeface="Courier New" pitchFamily="49" charset="0"/>
              </a:rPr>
              <a:t>   BonusMonth=month(Hire_Date);</a:t>
            </a:r>
          </a:p>
          <a:p>
            <a:pPr>
              <a:lnSpc>
                <a:spcPct val="85000"/>
              </a:lnSpc>
            </a:pPr>
            <a:r>
              <a:rPr lang="en-US" b="1" dirty="0">
                <a:latin typeface="Courier New" pitchFamily="49" charset="0"/>
              </a:rPr>
              <a:t>run;</a:t>
            </a:r>
          </a:p>
        </p:txBody>
      </p:sp>
      <p:sp>
        <p:nvSpPr>
          <p:cNvPr id="36873" name="Rectangle 10"/>
          <p:cNvSpPr>
            <a:spLocks noChangeArrowheads="1"/>
          </p:cNvSpPr>
          <p:nvPr>
            <p:custDataLst>
              <p:tags r:id="rId1"/>
            </p:custDataLst>
          </p:nvPr>
        </p:nvSpPr>
        <p:spPr bwMode="auto">
          <a:xfrm>
            <a:off x="1299387" y="2266950"/>
            <a:ext cx="18510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6874" name="Rectangle 11"/>
          <p:cNvSpPr>
            <a:spLocks noChangeArrowheads="1"/>
          </p:cNvSpPr>
          <p:nvPr>
            <p:custDataLst>
              <p:tags r:id="rId2"/>
            </p:custDataLst>
          </p:nvPr>
        </p:nvSpPr>
        <p:spPr bwMode="auto">
          <a:xfrm>
            <a:off x="1299387" y="2578100"/>
            <a:ext cx="56848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6875" name="Rectangle 12"/>
          <p:cNvSpPr>
            <a:spLocks noChangeArrowheads="1"/>
          </p:cNvSpPr>
          <p:nvPr>
            <p:custDataLst>
              <p:tags r:id="rId3"/>
            </p:custDataLst>
          </p:nvPr>
        </p:nvSpPr>
        <p:spPr bwMode="auto">
          <a:xfrm>
            <a:off x="1299387" y="2889250"/>
            <a:ext cx="5137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6877" name="Text Box 14"/>
          <p:cNvSpPr txBox="1">
            <a:spLocks noChangeArrowheads="1"/>
          </p:cNvSpPr>
          <p:nvPr/>
        </p:nvSpPr>
        <p:spPr bwMode="auto">
          <a:xfrm>
            <a:off x="7934193"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p109d01</a:t>
            </a:r>
          </a:p>
        </p:txBody>
      </p:sp>
      <p:sp>
        <p:nvSpPr>
          <p:cNvPr id="36878" name="AutoShape 15"/>
          <p:cNvSpPr>
            <a:spLocks noChangeArrowheads="1"/>
          </p:cNvSpPr>
          <p:nvPr/>
        </p:nvSpPr>
        <p:spPr bwMode="auto">
          <a:xfrm>
            <a:off x="6843134" y="5912615"/>
            <a:ext cx="1677987" cy="260350"/>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2" name="TextBox 1"/>
          <p:cNvSpPr txBox="1"/>
          <p:nvPr>
            <p:custDataLst>
              <p:tags r:id="rId4"/>
            </p:custDataLst>
          </p:nvPr>
        </p:nvSpPr>
        <p:spPr bwMode="auto">
          <a:xfrm>
            <a:off x="6237486" y="4665342"/>
            <a:ext cx="2435639" cy="830997"/>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a:extLst/>
        </p:spPr>
        <p:txBody>
          <a:bodyPr vert="horz" wrap="square" rtlCol="0" anchor="b">
            <a:spAutoFit/>
          </a:bodyPr>
          <a:lstStyle/>
          <a:p>
            <a:r>
              <a:rPr lang="en-US" b="1" dirty="0" err="1">
                <a:solidFill>
                  <a:srgbClr val="000000"/>
                </a:solidFill>
              </a:rPr>
              <a:t>orion.sales</a:t>
            </a:r>
            <a:r>
              <a:rPr lang="en-US" dirty="0">
                <a:solidFill>
                  <a:srgbClr val="000000"/>
                </a:solidFill>
              </a:rPr>
              <a:t> has nine variables.</a:t>
            </a:r>
          </a:p>
        </p:txBody>
      </p:sp>
    </p:spTree>
    <p:extLst>
      <p:ext uri="{BB962C8B-B14F-4D97-AF65-F5344CB8AC3E}">
        <p14:creationId xmlns:p14="http://schemas.microsoft.com/office/powerpoint/2010/main" val="365939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41987" name="Rectangle 3"/>
          <p:cNvSpPr>
            <a:spLocks noGrp="1" noChangeArrowheads="1"/>
          </p:cNvSpPr>
          <p:nvPr>
            <p:ph idx="1"/>
          </p:nvPr>
        </p:nvSpPr>
        <p:spPr>
          <a:xfrm>
            <a:off x="685800" y="1071563"/>
            <a:ext cx="7848600" cy="2205037"/>
          </a:xfrm>
        </p:spPr>
        <p:txBody>
          <a:bodyPr/>
          <a:lstStyle/>
          <a:p>
            <a:endParaRPr lang="en-US" dirty="0"/>
          </a:p>
          <a:p>
            <a:endParaRPr lang="en-US" dirty="0"/>
          </a:p>
          <a:p>
            <a:endParaRPr lang="en-US" dirty="0"/>
          </a:p>
          <a:p>
            <a:endParaRPr lang="en-US" dirty="0"/>
          </a:p>
          <a:p>
            <a:r>
              <a:rPr lang="en-US" dirty="0"/>
              <a:t>Partial PROC PRINT Output</a:t>
            </a:r>
          </a:p>
        </p:txBody>
      </p:sp>
      <p:sp>
        <p:nvSpPr>
          <p:cNvPr id="11" name="Slide Number Placeholder 3"/>
          <p:cNvSpPr>
            <a:spLocks noGrp="1"/>
          </p:cNvSpPr>
          <p:nvPr>
            <p:ph type="sldNum" sz="quarter" idx="10"/>
          </p:nvPr>
        </p:nvSpPr>
        <p:spPr/>
        <p:txBody>
          <a:bodyPr/>
          <a:lstStyle/>
          <a:p>
            <a:pPr>
              <a:defRPr/>
            </a:pPr>
            <a:fld id="{571EC269-40CE-4BA8-950C-5076B3DCC3C5}" type="slidenum">
              <a:rPr lang="en-US"/>
              <a:pPr>
                <a:defRPr/>
              </a:pPr>
              <a:t>16</a:t>
            </a:fld>
            <a:endParaRPr lang="en-US" b="0" dirty="0">
              <a:latin typeface="Times New Roman" pitchFamily="18" charset="0"/>
            </a:endParaRPr>
          </a:p>
        </p:txBody>
      </p:sp>
      <p:sp>
        <p:nvSpPr>
          <p:cNvPr id="14" name="Rectangle 13"/>
          <p:cNvSpPr/>
          <p:nvPr/>
        </p:nvSpPr>
        <p:spPr>
          <a:xfrm>
            <a:off x="685800" y="1140634"/>
            <a:ext cx="7772400" cy="1435265"/>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solidFill>
                  <a:srgbClr val="000000"/>
                </a:solidFill>
                <a:latin typeface="Courier New"/>
              </a:rPr>
              <a:t>proc print data=work.comp noobs;</a:t>
            </a:r>
          </a:p>
          <a:p>
            <a:pPr>
              <a:lnSpc>
                <a:spcPct val="85000"/>
              </a:lnSpc>
            </a:pPr>
            <a:r>
              <a:rPr lang="en-US" b="1" dirty="0">
                <a:solidFill>
                  <a:srgbClr val="000000"/>
                </a:solidFill>
                <a:latin typeface="Courier New"/>
              </a:rPr>
              <a:t>   var</a:t>
            </a:r>
            <a:r>
              <a:rPr lang="en-US" b="1" dirty="0">
                <a:latin typeface="Courier New"/>
              </a:rPr>
              <a:t> Employee_ID First_Name Last_Name</a:t>
            </a:r>
          </a:p>
          <a:p>
            <a:pPr>
              <a:lnSpc>
                <a:spcPct val="85000"/>
              </a:lnSpc>
            </a:pPr>
            <a:r>
              <a:rPr lang="en-US" b="1" dirty="0">
                <a:latin typeface="Courier New"/>
              </a:rPr>
              <a:t>       Bonus Compensation BonusMonth;</a:t>
            </a:r>
          </a:p>
          <a:p>
            <a:pPr>
              <a:lnSpc>
                <a:spcPct val="85000"/>
              </a:lnSpc>
            </a:pPr>
            <a:r>
              <a:rPr lang="en-US" b="1" dirty="0">
                <a:latin typeface="Courier New"/>
              </a:rPr>
              <a:t>run;</a:t>
            </a:r>
          </a:p>
        </p:txBody>
      </p:sp>
      <p:sp>
        <p:nvSpPr>
          <p:cNvPr id="16" name="Rectangle 15"/>
          <p:cNvSpPr/>
          <p:nvPr/>
        </p:nvSpPr>
        <p:spPr>
          <a:xfrm>
            <a:off x="398609" y="3179121"/>
            <a:ext cx="8321040" cy="2149306"/>
          </a:xfrm>
          <a:prstGeom prst="rect">
            <a:avLst/>
          </a:prstGeom>
          <a:solidFill>
            <a:srgbClr val="FFFFFF"/>
          </a:solidFill>
          <a:ln w="38100" cmpd="sng">
            <a:solidFill>
              <a:schemeClr val="tx2"/>
            </a:solidFill>
          </a:ln>
        </p:spPr>
        <p:txBody>
          <a:bodyPr wrap="square" lIns="88900" tIns="88900" rIns="0" bIns="88900">
            <a:spAutoFit/>
          </a:bodyPr>
          <a:lstStyle/>
          <a:p>
            <a:r>
              <a:rPr lang="en-US" sz="1600" b="1" dirty="0">
                <a:solidFill>
                  <a:srgbClr val="000000"/>
                </a:solidFill>
                <a:latin typeface="SAS Monospace"/>
              </a:rPr>
              <a:t>              First_                                          Bonus</a:t>
            </a:r>
          </a:p>
          <a:p>
            <a:r>
              <a:rPr lang="en-US" sz="1600" b="1" dirty="0">
                <a:solidFill>
                  <a:srgbClr val="000000"/>
                </a:solidFill>
                <a:latin typeface="SAS Monospace"/>
              </a:rPr>
              <a:t>Employee_ID   Name        Last_Name    Bonus   Compensation   Month</a:t>
            </a:r>
          </a:p>
          <a:p>
            <a:endParaRPr lang="en-US" sz="1600" b="1" dirty="0">
              <a:solidFill>
                <a:srgbClr val="000000"/>
              </a:solidFill>
              <a:latin typeface="SAS Monospace"/>
            </a:endParaRPr>
          </a:p>
          <a:p>
            <a:r>
              <a:rPr lang="pt-BR" sz="1600" b="1" dirty="0">
                <a:solidFill>
                  <a:srgbClr val="000000"/>
                </a:solidFill>
                <a:latin typeface="SAS Monospace"/>
              </a:rPr>
              <a:t>     120102   Tom         Zhou           500         108755       6</a:t>
            </a:r>
          </a:p>
          <a:p>
            <a:r>
              <a:rPr lang="de-DE" sz="1600" b="1" dirty="0">
                <a:solidFill>
                  <a:srgbClr val="000000"/>
                </a:solidFill>
                <a:latin typeface="SAS Monospace"/>
              </a:rPr>
              <a:t>     120103   Wilson      Dawes          500          88475       1</a:t>
            </a:r>
          </a:p>
          <a:p>
            <a:r>
              <a:rPr lang="nb-NO" sz="1600" b="1" dirty="0">
                <a:solidFill>
                  <a:srgbClr val="000000"/>
                </a:solidFill>
                <a:latin typeface="SAS Monospace"/>
              </a:rPr>
              <a:t>     120121   Irenie      Elvish         500          27100       1</a:t>
            </a:r>
          </a:p>
          <a:p>
            <a:r>
              <a:rPr lang="en-US" sz="1600" b="1" dirty="0">
                <a:solidFill>
                  <a:srgbClr val="000000"/>
                </a:solidFill>
                <a:latin typeface="SAS Monospace"/>
              </a:rPr>
              <a:t>     120122   Christina   Ngan           500          27975       7</a:t>
            </a:r>
          </a:p>
          <a:p>
            <a:r>
              <a:rPr lang="fi-FI" sz="1600" b="1" dirty="0">
                <a:solidFill>
                  <a:srgbClr val="000000"/>
                </a:solidFill>
                <a:latin typeface="SAS Monospace"/>
              </a:rPr>
              <a:t>     120123   Kimiko      Hotstone       500          26690      10</a:t>
            </a:r>
            <a:endParaRPr lang="en-US" sz="1600" b="1" dirty="0">
              <a:solidFill>
                <a:srgbClr val="000000"/>
              </a:solidFill>
              <a:latin typeface="SAS Monospace"/>
            </a:endParaRPr>
          </a:p>
        </p:txBody>
      </p:sp>
      <p:sp>
        <p:nvSpPr>
          <p:cNvPr id="17" name="Text Box 14"/>
          <p:cNvSpPr txBox="1">
            <a:spLocks noChangeArrowheads="1"/>
          </p:cNvSpPr>
          <p:nvPr/>
        </p:nvSpPr>
        <p:spPr bwMode="auto">
          <a:xfrm>
            <a:off x="7934193"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p109d01</a:t>
            </a:r>
          </a:p>
        </p:txBody>
      </p:sp>
    </p:spTree>
    <p:extLst>
      <p:ext uri="{BB962C8B-B14F-4D97-AF65-F5344CB8AC3E}">
        <p14:creationId xmlns:p14="http://schemas.microsoft.com/office/powerpoint/2010/main" val="425482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9.02 Short Answer Poll</a:t>
            </a:r>
          </a:p>
        </p:txBody>
      </p:sp>
      <p:sp>
        <p:nvSpPr>
          <p:cNvPr id="3075" name="Rectangle 5"/>
          <p:cNvSpPr>
            <a:spLocks noGrp="1" noChangeArrowheads="1"/>
          </p:cNvSpPr>
          <p:nvPr>
            <p:ph idx="1"/>
          </p:nvPr>
        </p:nvSpPr>
        <p:spPr>
          <a:xfrm>
            <a:off x="685800" y="1074739"/>
            <a:ext cx="7848600" cy="1135062"/>
          </a:xfrm>
        </p:spPr>
        <p:txBody>
          <a:bodyPr/>
          <a:lstStyle/>
          <a:p>
            <a:r>
              <a:rPr lang="en-US" dirty="0"/>
              <a:t>A DROP statement was added to this DATA step. Can the program calculate </a:t>
            </a:r>
            <a:r>
              <a:rPr lang="en-US" b="1" dirty="0"/>
              <a:t>Compensation</a:t>
            </a:r>
            <a:r>
              <a:rPr lang="en-US" dirty="0"/>
              <a:t> and </a:t>
            </a:r>
            <a:r>
              <a:rPr lang="en-US" b="1" dirty="0" err="1"/>
              <a:t>BonusMonth</a:t>
            </a:r>
            <a:r>
              <a:rPr lang="en-US" dirty="0"/>
              <a:t> correctly?</a:t>
            </a:r>
          </a:p>
        </p:txBody>
      </p:sp>
      <p:sp>
        <p:nvSpPr>
          <p:cNvPr id="4" name="Rectangle 6"/>
          <p:cNvSpPr>
            <a:spLocks noChangeArrowheads="1"/>
          </p:cNvSpPr>
          <p:nvPr/>
        </p:nvSpPr>
        <p:spPr bwMode="auto">
          <a:xfrm>
            <a:off x="681976" y="2286000"/>
            <a:ext cx="7772400" cy="2614049"/>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b="1" dirty="0">
                <a:latin typeface="Courier New" pitchFamily="49" charset="0"/>
              </a:rPr>
              <a:t>data work.comp;</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a:t>
            </a:r>
            <a:r>
              <a:rPr lang="en-US" b="1" dirty="0">
                <a:latin typeface="Courier New"/>
              </a:rPr>
              <a:t>drop Gender Salary Job_Title Country</a:t>
            </a:r>
          </a:p>
          <a:p>
            <a:pPr>
              <a:lnSpc>
                <a:spcPct val="85000"/>
              </a:lnSpc>
            </a:pPr>
            <a:r>
              <a:rPr lang="en-US" b="1" dirty="0">
                <a:latin typeface="Courier New"/>
              </a:rPr>
              <a:t>        Birth_Date Hire_Date;</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Compensation=sum(Salary,Bonus);</a:t>
            </a:r>
          </a:p>
          <a:p>
            <a:pPr>
              <a:lnSpc>
                <a:spcPct val="85000"/>
              </a:lnSpc>
            </a:pPr>
            <a:r>
              <a:rPr lang="en-US" b="1" dirty="0">
                <a:latin typeface="Courier New" pitchFamily="49" charset="0"/>
              </a:rPr>
              <a:t>   BonusMonth=month(Hire_Date);</a:t>
            </a:r>
          </a:p>
          <a:p>
            <a:pPr>
              <a:lnSpc>
                <a:spcPct val="85000"/>
              </a:lnSpc>
            </a:pPr>
            <a:r>
              <a:rPr lang="en-US" b="1" dirty="0">
                <a:latin typeface="Courier New" pitchFamily="49" charset="0"/>
              </a:rPr>
              <a:t>run;</a:t>
            </a:r>
          </a:p>
        </p:txBody>
      </p:sp>
      <p:sp>
        <p:nvSpPr>
          <p:cNvPr id="5" name="Rectangle 4"/>
          <p:cNvSpPr/>
          <p:nvPr>
            <p:custDataLst>
              <p:tags r:id="rId2"/>
            </p:custDataLst>
          </p:nvPr>
        </p:nvSpPr>
        <p:spPr bwMode="auto">
          <a:xfrm>
            <a:off x="1302500" y="2962072"/>
            <a:ext cx="664730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3"/>
            </p:custDataLst>
          </p:nvPr>
        </p:nvSpPr>
        <p:spPr bwMode="auto">
          <a:xfrm>
            <a:off x="2223405" y="3272968"/>
            <a:ext cx="3833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Program Name"/>
          <p:cNvSpPr txBox="1"/>
          <p:nvPr/>
        </p:nvSpPr>
        <p:spPr>
          <a:xfrm>
            <a:off x="7943850" y="6324600"/>
            <a:ext cx="992579" cy="338554"/>
          </a:xfrm>
          <a:prstGeom prst="rect">
            <a:avLst/>
          </a:prstGeom>
          <a:noFill/>
        </p:spPr>
        <p:txBody>
          <a:bodyPr vert="horz" wrap="none" rtlCol="0">
            <a:spAutoFit/>
          </a:bodyPr>
          <a:lstStyle/>
          <a:p>
            <a:pPr algn="r"/>
            <a:r>
              <a:rPr lang="en-US" sz="1600" b="1" dirty="0"/>
              <a:t>p109a01</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9.02 Short Answer Poll – Correct Answer</a:t>
            </a:r>
          </a:p>
        </p:txBody>
      </p:sp>
      <p:sp>
        <p:nvSpPr>
          <p:cNvPr id="3075" name="Rectangle 5"/>
          <p:cNvSpPr>
            <a:spLocks noGrp="1" noChangeArrowheads="1"/>
          </p:cNvSpPr>
          <p:nvPr>
            <p:ph idx="1"/>
          </p:nvPr>
        </p:nvSpPr>
        <p:spPr/>
        <p:txBody>
          <a:bodyPr/>
          <a:lstStyle/>
          <a:p>
            <a:r>
              <a:rPr lang="en-US" dirty="0"/>
              <a:t>A DROP statement was added to this DATA step. Can the program calculate </a:t>
            </a:r>
            <a:r>
              <a:rPr lang="en-US" b="1" dirty="0"/>
              <a:t>Compensation</a:t>
            </a:r>
            <a:r>
              <a:rPr lang="en-US" dirty="0"/>
              <a:t> and </a:t>
            </a:r>
            <a:r>
              <a:rPr lang="en-US" b="1" dirty="0" err="1"/>
              <a:t>BonusMonth</a:t>
            </a:r>
            <a:r>
              <a:rPr lang="en-US" dirty="0"/>
              <a:t> correctly?</a:t>
            </a:r>
          </a:p>
          <a:p>
            <a:endParaRPr lang="en-US" dirty="0"/>
          </a:p>
          <a:p>
            <a:endParaRPr lang="en-US" dirty="0"/>
          </a:p>
          <a:p>
            <a:endParaRPr lang="en-US" dirty="0"/>
          </a:p>
          <a:p>
            <a:endParaRPr lang="en-US" dirty="0"/>
          </a:p>
          <a:p>
            <a:endParaRPr lang="en-US" dirty="0"/>
          </a:p>
          <a:p>
            <a:endParaRPr lang="en-US" dirty="0"/>
          </a:p>
          <a:p>
            <a:endParaRPr lang="en-US" sz="1600" dirty="0"/>
          </a:p>
          <a:p>
            <a:r>
              <a:rPr lang="en-US" b="1" dirty="0"/>
              <a:t>Yes. A drop flag is set for the dropped variables, but the variables are in the PDV and therefore available for processing. DROP is a compile-time only statement.   </a:t>
            </a:r>
          </a:p>
          <a:p>
            <a:endParaRPr lang="en-US" dirty="0"/>
          </a:p>
          <a:p>
            <a:pPr marL="0" indent="0"/>
            <a:endParaRPr lang="en-US" dirty="0"/>
          </a:p>
        </p:txBody>
      </p:sp>
      <p:sp>
        <p:nvSpPr>
          <p:cNvPr id="9" name="Rectangle 8"/>
          <p:cNvSpPr/>
          <p:nvPr/>
        </p:nvSpPr>
        <p:spPr>
          <a:xfrm>
            <a:off x="309973" y="2286000"/>
            <a:ext cx="8523131" cy="2641749"/>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23   data work.comp;</a:t>
            </a:r>
          </a:p>
          <a:p>
            <a:r>
              <a:rPr lang="en-US" sz="1600" b="1" dirty="0">
                <a:solidFill>
                  <a:srgbClr val="000000"/>
                </a:solidFill>
                <a:latin typeface="SAS Monospace"/>
              </a:rPr>
              <a:t>24      set orion.sales;</a:t>
            </a:r>
          </a:p>
          <a:p>
            <a:r>
              <a:rPr lang="en-US" sz="1600" b="1" dirty="0">
                <a:solidFill>
                  <a:srgbClr val="000000"/>
                </a:solidFill>
                <a:latin typeface="SAS Monospace"/>
              </a:rPr>
              <a:t>25      drop Gender Salary Job_Title Country</a:t>
            </a:r>
          </a:p>
          <a:p>
            <a:r>
              <a:rPr lang="en-US" sz="1600" b="1" dirty="0">
                <a:solidFill>
                  <a:srgbClr val="000000"/>
                </a:solidFill>
                <a:latin typeface="SAS Monospace"/>
              </a:rPr>
              <a:t>26               Birth_Date Hire_Date;</a:t>
            </a:r>
          </a:p>
          <a:p>
            <a:r>
              <a:rPr lang="en-US" sz="1600" b="1" dirty="0">
                <a:solidFill>
                  <a:srgbClr val="000000"/>
                </a:solidFill>
                <a:latin typeface="SAS Monospace"/>
              </a:rPr>
              <a:t>27      Bonus=500;</a:t>
            </a:r>
          </a:p>
          <a:p>
            <a:r>
              <a:rPr lang="en-US" sz="1600" b="1" dirty="0">
                <a:solidFill>
                  <a:srgbClr val="000000"/>
                </a:solidFill>
                <a:latin typeface="SAS Monospace"/>
              </a:rPr>
              <a:t>28      Compensation=sum(Salary,Bonus);</a:t>
            </a:r>
          </a:p>
          <a:p>
            <a:r>
              <a:rPr lang="en-US" sz="1600" b="1" dirty="0">
                <a:solidFill>
                  <a:srgbClr val="000000"/>
                </a:solidFill>
                <a:latin typeface="SAS Monospace"/>
              </a:rPr>
              <a:t>29      BonusMonth=month(Hire_Date);</a:t>
            </a:r>
          </a:p>
          <a:p>
            <a:r>
              <a:rPr lang="en-US" sz="1600" b="1" dirty="0">
                <a:solidFill>
                  <a:srgbClr val="000000"/>
                </a:solidFill>
                <a:latin typeface="SAS Monospace"/>
              </a:rPr>
              <a:t>30   run;</a:t>
            </a:r>
          </a:p>
          <a:p>
            <a:r>
              <a:rPr lang="en-US" sz="1600" b="1" dirty="0">
                <a:solidFill>
                  <a:srgbClr val="0000FF"/>
                </a:solidFill>
                <a:latin typeface="SAS Monospace"/>
              </a:rPr>
              <a:t>NOTE: There were 165 observations read from the data set ORION.SALES.</a:t>
            </a:r>
          </a:p>
          <a:p>
            <a:r>
              <a:rPr lang="en-US" sz="1600" b="1" dirty="0">
                <a:solidFill>
                  <a:srgbClr val="0000FF"/>
                </a:solidFill>
                <a:latin typeface="SAS Monospace"/>
              </a:rPr>
              <a:t>NOTE: The data set WORK.COMP has 165 observations and 6 variables.</a:t>
            </a:r>
          </a:p>
        </p:txBody>
      </p:sp>
    </p:spTree>
    <p:custDataLst>
      <p:tags r:id="rId1"/>
    </p:custDataLst>
    <p:extLst>
      <p:ext uri="{BB962C8B-B14F-4D97-AF65-F5344CB8AC3E}">
        <p14:creationId xmlns:p14="http://schemas.microsoft.com/office/powerpoint/2010/main" val="2118459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Partial PROC PRINT Output</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19</a:t>
            </a:fld>
            <a:endParaRPr lang="en-US" b="0" dirty="0">
              <a:latin typeface="Times New Roman" pitchFamily="18" charset="0"/>
            </a:endParaRPr>
          </a:p>
        </p:txBody>
      </p:sp>
      <p:sp>
        <p:nvSpPr>
          <p:cNvPr id="5" name="TextBox 4"/>
          <p:cNvSpPr txBox="1"/>
          <p:nvPr/>
        </p:nvSpPr>
        <p:spPr bwMode="auto">
          <a:xfrm>
            <a:off x="685800" y="1166877"/>
            <a:ext cx="6258123" cy="821250"/>
          </a:xfrm>
          <a:prstGeom prst="rect">
            <a:avLst/>
          </a:prstGeom>
          <a:solidFill>
            <a:srgbClr val="FFFFFF"/>
          </a:solidFill>
          <a:ln w="38100" cmpd="sng">
            <a:solidFill>
              <a:schemeClr val="tx2"/>
            </a:solidFill>
            <a:miter lim="800000"/>
            <a:headEnd/>
            <a:tailEnd/>
          </a:ln>
          <a:extLst/>
        </p:spPr>
        <p:txBody>
          <a:bodyPr vert="horz" wrap="none" lIns="88900" tIns="88900" rIns="266700" bIns="88900" rtlCol="0" anchor="b">
            <a:spAutoFit/>
          </a:bodyPr>
          <a:lstStyle/>
          <a:p>
            <a:pPr>
              <a:lnSpc>
                <a:spcPct val="85000"/>
              </a:lnSpc>
            </a:pPr>
            <a:r>
              <a:rPr lang="en-US" b="1" dirty="0">
                <a:latin typeface="Courier New"/>
              </a:rPr>
              <a:t>proc print data=work.comp noobs;</a:t>
            </a:r>
          </a:p>
          <a:p>
            <a:pPr>
              <a:lnSpc>
                <a:spcPct val="85000"/>
              </a:lnSpc>
            </a:pPr>
            <a:r>
              <a:rPr lang="en-US" b="1" dirty="0">
                <a:latin typeface="Courier New"/>
              </a:rPr>
              <a:t>run;</a:t>
            </a:r>
          </a:p>
        </p:txBody>
      </p:sp>
      <p:sp>
        <p:nvSpPr>
          <p:cNvPr id="7" name="TextBox 6"/>
          <p:cNvSpPr txBox="1"/>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endParaRPr lang="en-US" dirty="0">
              <a:solidFill>
                <a:srgbClr val="FFFFFF"/>
              </a:solidFill>
            </a:endParaRPr>
          </a:p>
        </p:txBody>
      </p:sp>
      <p:sp>
        <p:nvSpPr>
          <p:cNvPr id="8" name="Rectangle 7"/>
          <p:cNvSpPr/>
          <p:nvPr/>
        </p:nvSpPr>
        <p:spPr>
          <a:xfrm>
            <a:off x="685800" y="2762393"/>
            <a:ext cx="7772400" cy="2149306"/>
          </a:xfrm>
          <a:prstGeom prst="rect">
            <a:avLst/>
          </a:prstGeom>
          <a:solidFill>
            <a:srgbClr val="FFFFFF"/>
          </a:solidFill>
          <a:ln w="38100" cmpd="sng">
            <a:solidFill>
              <a:schemeClr val="tx2"/>
            </a:solidFill>
          </a:ln>
        </p:spPr>
        <p:txBody>
          <a:bodyPr wrap="square" lIns="88900" tIns="88900" rIns="0" bIns="88900">
            <a:spAutoFit/>
          </a:bodyPr>
          <a:lstStyle/>
          <a:p>
            <a:r>
              <a:rPr lang="en-US" sz="1600" b="1" dirty="0">
                <a:solidFill>
                  <a:srgbClr val="000000"/>
                </a:solidFill>
                <a:latin typeface="SAS Monospace"/>
              </a:rPr>
              <a:t>            First_                                       Bonus</a:t>
            </a:r>
          </a:p>
          <a:p>
            <a:r>
              <a:rPr lang="en-US" sz="1600" b="1" dirty="0">
                <a:solidFill>
                  <a:srgbClr val="000000"/>
                </a:solidFill>
                <a:latin typeface="SAS Monospace"/>
              </a:rPr>
              <a:t>Employee_ID Name        Last_Name  Bonus  Compensation   Month</a:t>
            </a:r>
          </a:p>
          <a:p>
            <a:endParaRPr lang="en-US" sz="1600" b="1" dirty="0">
              <a:solidFill>
                <a:srgbClr val="000000"/>
              </a:solidFill>
              <a:latin typeface="SAS Monospace"/>
            </a:endParaRPr>
          </a:p>
          <a:p>
            <a:r>
              <a:rPr lang="pt-BR" sz="1600" b="1" dirty="0">
                <a:solidFill>
                  <a:srgbClr val="000000"/>
                </a:solidFill>
                <a:latin typeface="SAS Monospace"/>
              </a:rPr>
              <a:t>  120102    Tom         Zhou         500      108755         6</a:t>
            </a:r>
          </a:p>
          <a:p>
            <a:r>
              <a:rPr lang="de-DE" sz="1600" b="1" dirty="0">
                <a:solidFill>
                  <a:srgbClr val="000000"/>
                </a:solidFill>
                <a:latin typeface="SAS Monospace"/>
              </a:rPr>
              <a:t>  120103    Wilson      Dawes        500       88475         1</a:t>
            </a:r>
          </a:p>
          <a:p>
            <a:r>
              <a:rPr lang="nb-NO" sz="1600" b="1" dirty="0">
                <a:solidFill>
                  <a:srgbClr val="000000"/>
                </a:solidFill>
                <a:latin typeface="SAS Monospace"/>
              </a:rPr>
              <a:t>  120121    Irenie      Elvish       500       27100         1</a:t>
            </a:r>
          </a:p>
          <a:p>
            <a:r>
              <a:rPr lang="en-US" sz="1600" b="1" dirty="0">
                <a:solidFill>
                  <a:srgbClr val="000000"/>
                </a:solidFill>
                <a:latin typeface="SAS Monospace"/>
              </a:rPr>
              <a:t>  120122    Christina   Ngan         500       27975         7</a:t>
            </a:r>
          </a:p>
          <a:p>
            <a:r>
              <a:rPr lang="fi-FI" sz="1600" b="1" dirty="0">
                <a:solidFill>
                  <a:srgbClr val="000000"/>
                </a:solidFill>
                <a:latin typeface="SAS Monospace"/>
              </a:rPr>
              <a:t>  120123    Kimiko      Hotstone     500       26690        10</a:t>
            </a:r>
            <a:endParaRPr lang="en-US" sz="1600" b="1" dirty="0">
              <a:solidFill>
                <a:srgbClr val="000000"/>
              </a:solidFill>
              <a:latin typeface="SAS Monospace"/>
            </a:endParaRPr>
          </a:p>
        </p:txBody>
      </p:sp>
      <p:sp>
        <p:nvSpPr>
          <p:cNvPr id="9" name="Program Name"/>
          <p:cNvSpPr txBox="1"/>
          <p:nvPr/>
        </p:nvSpPr>
        <p:spPr>
          <a:xfrm>
            <a:off x="7943850" y="6324600"/>
            <a:ext cx="992579" cy="338554"/>
          </a:xfrm>
          <a:prstGeom prst="rect">
            <a:avLst/>
          </a:prstGeom>
          <a:noFill/>
        </p:spPr>
        <p:txBody>
          <a:bodyPr vert="horz" wrap="none" rtlCol="0">
            <a:spAutoFit/>
          </a:bodyPr>
          <a:lstStyle/>
          <a:p>
            <a:pPr algn="r"/>
            <a:r>
              <a:rPr lang="en-US" sz="1600" b="1" dirty="0"/>
              <a:t>p109a01</a:t>
            </a:r>
          </a:p>
        </p:txBody>
      </p:sp>
    </p:spTree>
    <p:extLst>
      <p:ext uri="{BB962C8B-B14F-4D97-AF65-F5344CB8AC3E}">
        <p14:creationId xmlns:p14="http://schemas.microsoft.com/office/powerpoint/2010/main" val="324082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9: Manipulating Data</a:t>
            </a:r>
          </a:p>
        </p:txBody>
      </p:sp>
      <p:graphicFrame>
        <p:nvGraphicFramePr>
          <p:cNvPr id="7" name="Group Organizer"/>
          <p:cNvGraphicFramePr>
            <a:graphicFrameLocks noGrp="1"/>
          </p:cNvGraphicFramePr>
          <p:nvPr>
            <p:extLst>
              <p:ext uri="{D42A27DB-BD31-4B8C-83A1-F6EECF244321}">
                <p14:modId xmlns:p14="http://schemas.microsoft.com/office/powerpoint/2010/main" val="291792725"/>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9.1 Using SAS Functions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9.2 Conditional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676460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9: Manipulating Data</a:t>
            </a:r>
          </a:p>
        </p:txBody>
      </p:sp>
      <p:graphicFrame>
        <p:nvGraphicFramePr>
          <p:cNvPr id="7" name="Group Organizer"/>
          <p:cNvGraphicFramePr>
            <a:graphicFrameLocks noGrp="1"/>
          </p:cNvGraphicFramePr>
          <p:nvPr>
            <p:extLst>
              <p:ext uri="{D42A27DB-BD31-4B8C-83A1-F6EECF244321}">
                <p14:modId xmlns:p14="http://schemas.microsoft.com/office/powerpoint/2010/main" val="3908346109"/>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9.1 Using SAS Functions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9.2 Conditional Processing</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32588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Objectives</a:t>
            </a:r>
          </a:p>
        </p:txBody>
      </p:sp>
      <p:sp>
        <p:nvSpPr>
          <p:cNvPr id="16387" name="Rectangle 3"/>
          <p:cNvSpPr>
            <a:spLocks noGrp="1" noChangeArrowheads="1"/>
          </p:cNvSpPr>
          <p:nvPr>
            <p:ph idx="1"/>
          </p:nvPr>
        </p:nvSpPr>
        <p:spPr/>
        <p:txBody>
          <a:bodyPr/>
          <a:lstStyle/>
          <a:p>
            <a:pPr lvl="1"/>
            <a:r>
              <a:rPr lang="en-US" dirty="0"/>
              <a:t>Use IF-THEN/ELSE statements to process data conditionally.</a:t>
            </a:r>
          </a:p>
          <a:p>
            <a:pPr lvl="1"/>
            <a:r>
              <a:rPr lang="en-US" dirty="0"/>
              <a:t>Use DO and END statements to execute multiple statements conditionally.</a:t>
            </a:r>
          </a:p>
          <a:p>
            <a:pPr lvl="1"/>
            <a:r>
              <a:rPr lang="en-US" dirty="0"/>
              <a:t>Use the LENGTH statement to control the length </a:t>
            </a:r>
            <a:br>
              <a:rPr lang="en-US" dirty="0"/>
            </a:br>
            <a:r>
              <a:rPr lang="en-US" dirty="0"/>
              <a:t>of character variables.</a:t>
            </a:r>
          </a:p>
        </p:txBody>
      </p:sp>
      <p:sp>
        <p:nvSpPr>
          <p:cNvPr id="4" name="Slide Number Placeholder 3"/>
          <p:cNvSpPr>
            <a:spLocks noGrp="1"/>
          </p:cNvSpPr>
          <p:nvPr>
            <p:ph type="sldNum" sz="quarter" idx="10"/>
          </p:nvPr>
        </p:nvSpPr>
        <p:spPr/>
        <p:txBody>
          <a:bodyPr/>
          <a:lstStyle/>
          <a:p>
            <a:pPr>
              <a:defRPr/>
            </a:pPr>
            <a:fld id="{79500707-76D0-4542-9601-90F22826969F}" type="slidenum">
              <a:rPr lang="en-US"/>
              <a:pPr>
                <a:defRPr/>
              </a:pPr>
              <a:t>22</a:t>
            </a:fld>
            <a:endParaRPr lang="en-US" b="0" dirty="0">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txBox="1">
            <a:spLocks noChangeArrowheads="1"/>
          </p:cNvSpPr>
          <p:nvPr/>
        </p:nvSpPr>
        <p:spPr bwMode="auto">
          <a:xfrm>
            <a:off x="685800" y="1071563"/>
            <a:ext cx="7848600" cy="98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t>Orion Star management plans to give each sales employee a bonus based on his or her job title.</a:t>
            </a:r>
          </a:p>
        </p:txBody>
      </p:sp>
      <p:sp>
        <p:nvSpPr>
          <p:cNvPr id="53250" name="Rectangle 2"/>
          <p:cNvSpPr>
            <a:spLocks noGrp="1" noChangeArrowheads="1"/>
          </p:cNvSpPr>
          <p:nvPr>
            <p:ph type="title"/>
          </p:nvPr>
        </p:nvSpPr>
        <p:spPr/>
        <p:txBody>
          <a:bodyPr/>
          <a:lstStyle/>
          <a:p>
            <a:pPr eaLnBrk="1" hangingPunct="1"/>
            <a:r>
              <a:rPr lang="en-US" dirty="0"/>
              <a:t>Business Scenario</a:t>
            </a:r>
          </a:p>
        </p:txBody>
      </p:sp>
      <p:sp>
        <p:nvSpPr>
          <p:cNvPr id="6" name="Slide Number Placeholder 3"/>
          <p:cNvSpPr>
            <a:spLocks noGrp="1"/>
          </p:cNvSpPr>
          <p:nvPr>
            <p:ph type="sldNum" sz="quarter" idx="10"/>
          </p:nvPr>
        </p:nvSpPr>
        <p:spPr/>
        <p:txBody>
          <a:bodyPr/>
          <a:lstStyle/>
          <a:p>
            <a:pPr>
              <a:defRPr/>
            </a:pPr>
            <a:fld id="{DC14FE50-82A2-42B5-8E22-B4800EFB0DA2}" type="slidenum">
              <a:rPr lang="en-US"/>
              <a:pPr>
                <a:defRPr/>
              </a:pPr>
              <a:t>23</a:t>
            </a:fld>
            <a:endParaRPr lang="en-US" b="0" dirty="0">
              <a:latin typeface="Times New Roman" pitchFamily="18" charset="0"/>
            </a:endParaRPr>
          </a:p>
        </p:txBody>
      </p:sp>
      <p:pic>
        <p:nvPicPr>
          <p:cNvPr id="16" name="Picture 3" descr="L:\graphics\arrow_s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082653" y="3450668"/>
            <a:ext cx="968983" cy="50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 descr="L:\graphics\background_yellow_haze_roun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72" y="2221580"/>
            <a:ext cx="3280416" cy="299096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981660" y="2930857"/>
            <a:ext cx="1835701" cy="925520"/>
            <a:chOff x="5145749" y="3854100"/>
            <a:chExt cx="1835701" cy="925520"/>
          </a:xfrm>
        </p:grpSpPr>
        <p:pic>
          <p:nvPicPr>
            <p:cNvPr id="12" name="Picture 2" descr="L:\graphics\bonus_blank.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5749" y="3854100"/>
              <a:ext cx="1835701" cy="92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8"/>
            <p:cNvSpPr txBox="1">
              <a:spLocks noChangeArrowheads="1"/>
            </p:cNvSpPr>
            <p:nvPr/>
          </p:nvSpPr>
          <p:spPr bwMode="auto">
            <a:xfrm>
              <a:off x="5313616" y="4196703"/>
              <a:ext cx="1412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400" dirty="0">
                  <a:latin typeface="Arial"/>
                </a:rPr>
                <a:t>Bonus</a:t>
              </a:r>
            </a:p>
          </p:txBody>
        </p:sp>
      </p:grpSp>
      <p:pic>
        <p:nvPicPr>
          <p:cNvPr id="31" name="Picture 2" descr="L:\graphics\person_blu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1382" y="3153003"/>
            <a:ext cx="1021774" cy="11930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graphics\orionstar_3people_nob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069" y="3160992"/>
            <a:ext cx="2075911" cy="118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307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txBox="1">
            <a:spLocks noChangeArrowheads="1"/>
          </p:cNvSpPr>
          <p:nvPr/>
        </p:nvSpPr>
        <p:spPr bwMode="auto">
          <a:xfrm>
            <a:off x="685800" y="1071563"/>
            <a:ext cx="7848600" cy="4996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t>Create a new data set, </a:t>
            </a:r>
            <a:r>
              <a:rPr lang="en-US" b="1" dirty="0" err="1">
                <a:latin typeface="Arial"/>
              </a:rPr>
              <a:t>work.comp</a:t>
            </a:r>
            <a:r>
              <a:rPr lang="en-US" dirty="0"/>
              <a:t>. Use </a:t>
            </a:r>
            <a:r>
              <a:rPr lang="en-US" b="1" dirty="0" err="1">
                <a:latin typeface="Arial"/>
              </a:rPr>
              <a:t>orion.sales</a:t>
            </a:r>
            <a:r>
              <a:rPr lang="en-US" dirty="0"/>
              <a:t> as input. Include a new variable, </a:t>
            </a:r>
            <a:r>
              <a:rPr lang="en-US" b="1" dirty="0"/>
              <a:t>Bonus</a:t>
            </a:r>
            <a:r>
              <a:rPr lang="en-US" dirty="0"/>
              <a:t>, with a value that is based on </a:t>
            </a:r>
            <a:r>
              <a:rPr lang="en-US" b="1" dirty="0" err="1"/>
              <a:t>Job_Title</a:t>
            </a:r>
            <a:r>
              <a:rPr lang="en-US" dirty="0"/>
              <a:t>.</a:t>
            </a:r>
          </a:p>
        </p:txBody>
      </p:sp>
      <p:sp>
        <p:nvSpPr>
          <p:cNvPr id="53250" name="Rectangle 2"/>
          <p:cNvSpPr>
            <a:spLocks noGrp="1" noChangeArrowheads="1"/>
          </p:cNvSpPr>
          <p:nvPr>
            <p:ph type="title"/>
          </p:nvPr>
        </p:nvSpPr>
        <p:spPr/>
        <p:txBody>
          <a:bodyPr/>
          <a:lstStyle/>
          <a:p>
            <a:pPr eaLnBrk="1" hangingPunct="1"/>
            <a:r>
              <a:rPr lang="en-US" dirty="0"/>
              <a:t>Considerations </a:t>
            </a:r>
          </a:p>
        </p:txBody>
      </p:sp>
      <p:sp>
        <p:nvSpPr>
          <p:cNvPr id="6" name="Slide Number Placeholder 3"/>
          <p:cNvSpPr>
            <a:spLocks noGrp="1"/>
          </p:cNvSpPr>
          <p:nvPr>
            <p:ph type="sldNum" sz="quarter" idx="10"/>
          </p:nvPr>
        </p:nvSpPr>
        <p:spPr/>
        <p:txBody>
          <a:bodyPr/>
          <a:lstStyle/>
          <a:p>
            <a:pPr>
              <a:defRPr/>
            </a:pPr>
            <a:fld id="{DC14FE50-82A2-42B5-8E22-B4800EFB0DA2}" type="slidenum">
              <a:rPr lang="en-US"/>
              <a:pPr>
                <a:defRPr/>
              </a:pPr>
              <a:t>24</a:t>
            </a:fld>
            <a:endParaRPr lang="en-US" b="0" dirty="0">
              <a:latin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16372625"/>
              </p:ext>
            </p:extLst>
          </p:nvPr>
        </p:nvGraphicFramePr>
        <p:xfrm>
          <a:off x="2141704" y="2590800"/>
          <a:ext cx="4846320" cy="2743200"/>
        </p:xfrm>
        <a:graphic>
          <a:graphicData uri="http://schemas.openxmlformats.org/drawingml/2006/table">
            <a:tbl>
              <a:tblPr firstRow="1" bandRow="1">
                <a:tableStyleId>{5C22544A-7EE6-4342-B048-85BDC9FD1C3A}</a:tableStyleId>
              </a:tblPr>
              <a:tblGrid>
                <a:gridCol w="3266693">
                  <a:extLst>
                    <a:ext uri="{9D8B030D-6E8A-4147-A177-3AD203B41FA5}">
                      <a16:colId xmlns:a16="http://schemas.microsoft.com/office/drawing/2014/main" val="20000"/>
                    </a:ext>
                  </a:extLst>
                </a:gridCol>
                <a:gridCol w="1579627">
                  <a:extLst>
                    <a:ext uri="{9D8B030D-6E8A-4147-A177-3AD203B41FA5}">
                      <a16:colId xmlns:a16="http://schemas.microsoft.com/office/drawing/2014/main" val="20001"/>
                    </a:ext>
                  </a:extLst>
                </a:gridCol>
              </a:tblGrid>
              <a:tr h="548640">
                <a:tc>
                  <a:txBody>
                    <a:bodyPr/>
                    <a:lstStyle/>
                    <a:p>
                      <a:pPr algn="ctr"/>
                      <a:r>
                        <a:rPr lang="en-US" sz="2400" b="1" i="0" dirty="0">
                          <a:solidFill>
                            <a:srgbClr val="FFFFFF"/>
                          </a:solidFill>
                          <a:latin typeface="+mn-lt"/>
                        </a:rPr>
                        <a:t>Job_Title</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0053C3"/>
                    </a:solidFill>
                  </a:tcPr>
                </a:tc>
                <a:tc>
                  <a:txBody>
                    <a:bodyPr/>
                    <a:lstStyle/>
                    <a:p>
                      <a:pPr algn="ctr"/>
                      <a:r>
                        <a:rPr lang="en-US" sz="2400" b="1" i="0" dirty="0">
                          <a:solidFill>
                            <a:srgbClr val="FFFFFF"/>
                          </a:solidFill>
                          <a:latin typeface="+mn-lt"/>
                        </a:rPr>
                        <a:t>Bonus</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0053C3"/>
                    </a:solidFill>
                  </a:tcPr>
                </a:tc>
                <a:extLst>
                  <a:ext uri="{0D108BD9-81ED-4DB2-BD59-A6C34878D82A}">
                    <a16:rowId xmlns:a16="http://schemas.microsoft.com/office/drawing/2014/main" val="10000"/>
                  </a:ext>
                </a:extLst>
              </a:tr>
              <a:tr h="54864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400" b="0" i="0" dirty="0">
                          <a:solidFill>
                            <a:srgbClr val="000000"/>
                          </a:solidFill>
                          <a:effectLst/>
                          <a:latin typeface="+mn-lt"/>
                        </a:rPr>
                        <a:t>Sales Rep. IV</a:t>
                      </a:r>
                    </a:p>
                  </a:txBody>
                  <a:tcPr marL="47625" marR="47625" marT="47625" marB="47625">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algn="ctr"/>
                      <a:r>
                        <a:rPr lang="en-US" sz="2400" b="0" i="0" dirty="0">
                          <a:solidFill>
                            <a:srgbClr val="000000"/>
                          </a:solidFill>
                          <a:latin typeface="+mn-lt"/>
                        </a:rPr>
                        <a:t> 1000</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extLst>
                  <a:ext uri="{0D108BD9-81ED-4DB2-BD59-A6C34878D82A}">
                    <a16:rowId xmlns:a16="http://schemas.microsoft.com/office/drawing/2014/main" val="10001"/>
                  </a:ext>
                </a:extLst>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00000"/>
                          </a:solidFill>
                          <a:effectLst/>
                          <a:latin typeface="+mn-lt"/>
                        </a:rPr>
                        <a:t>Sales Manager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ctr"/>
                      <a:r>
                        <a:rPr lang="en-US" sz="2400" b="0" i="0" dirty="0">
                          <a:solidFill>
                            <a:srgbClr val="000000"/>
                          </a:solidFill>
                          <a:latin typeface="+mn-lt"/>
                        </a:rPr>
                        <a:t> 1500</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548640">
                <a:tc>
                  <a:txBody>
                    <a:bodyPr/>
                    <a:lstStyle/>
                    <a:p>
                      <a:pPr algn="l"/>
                      <a:r>
                        <a:rPr lang="en-US" sz="2400" b="0" i="0" dirty="0">
                          <a:solidFill>
                            <a:srgbClr val="000000"/>
                          </a:solidFill>
                          <a:latin typeface="+mn-lt"/>
                        </a:rPr>
                        <a:t>Senior Sales Manager</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algn="ctr"/>
                      <a:r>
                        <a:rPr lang="en-US" sz="2400" b="0" i="0" dirty="0">
                          <a:solidFill>
                            <a:srgbClr val="000000"/>
                          </a:solidFill>
                          <a:latin typeface="+mn-lt"/>
                        </a:rPr>
                        <a:t> 2000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r h="548640">
                <a:tc>
                  <a:txBody>
                    <a:bodyPr/>
                    <a:lstStyle/>
                    <a:p>
                      <a:pPr algn="l"/>
                      <a:r>
                        <a:rPr lang="en-US" sz="2400" b="0" i="0" dirty="0">
                          <a:solidFill>
                            <a:srgbClr val="000000"/>
                          </a:solidFill>
                          <a:latin typeface="+mn-lt"/>
                        </a:rPr>
                        <a:t>Chief Sales Officer</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tc>
                  <a:txBody>
                    <a:bodyPr/>
                    <a:lstStyle/>
                    <a:p>
                      <a:pPr algn="ctr"/>
                      <a:r>
                        <a:rPr lang="en-US" sz="2400" b="0" i="0" dirty="0">
                          <a:solidFill>
                            <a:srgbClr val="000000"/>
                          </a:solidFill>
                          <a:latin typeface="+mn-lt"/>
                        </a:rPr>
                        <a:t> 2500</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07766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sp>
        <p:nvSpPr>
          <p:cNvPr id="3" name="Content Placeholder 2"/>
          <p:cNvSpPr>
            <a:spLocks noGrp="1"/>
          </p:cNvSpPr>
          <p:nvPr>
            <p:ph idx="1"/>
          </p:nvPr>
        </p:nvSpPr>
        <p:spPr>
          <a:xfrm>
            <a:off x="685800" y="1074738"/>
            <a:ext cx="7848600" cy="5402262"/>
          </a:xfrm>
        </p:spPr>
        <p:txBody>
          <a:bodyPr/>
          <a:lstStyle/>
          <a:p>
            <a:r>
              <a:rPr lang="en-US" dirty="0"/>
              <a:t>The IF-THEN statement executes a SAS statement </a:t>
            </a:r>
            <a:br>
              <a:rPr lang="en-US" dirty="0"/>
            </a:br>
            <a:r>
              <a:rPr lang="en-US" dirty="0"/>
              <a:t>for observations that meet a specific condition.</a:t>
            </a:r>
          </a:p>
          <a:p>
            <a:endParaRPr lang="en-US" dirty="0"/>
          </a:p>
          <a:p>
            <a:endParaRPr lang="en-US" dirty="0"/>
          </a:p>
          <a:p>
            <a:endParaRPr lang="en-US" dirty="0"/>
          </a:p>
          <a:p>
            <a:endParaRPr lang="en-US" dirty="0"/>
          </a:p>
          <a:p>
            <a:endParaRPr lang="en-US" dirty="0"/>
          </a:p>
          <a:p>
            <a:endParaRPr lang="en-US" dirty="0"/>
          </a:p>
          <a:p>
            <a:endParaRPr lang="en-US" dirty="0"/>
          </a:p>
          <a:p>
            <a:pPr lvl="1"/>
            <a:r>
              <a:rPr lang="en-US" i="1" dirty="0"/>
              <a:t>expression</a:t>
            </a:r>
            <a:r>
              <a:rPr lang="en-US" dirty="0"/>
              <a:t> defines a condition.</a:t>
            </a:r>
          </a:p>
          <a:p>
            <a:pPr lvl="1"/>
            <a:r>
              <a:rPr lang="en-US" i="1" dirty="0"/>
              <a:t>statement</a:t>
            </a:r>
            <a:r>
              <a:rPr lang="en-US" dirty="0"/>
              <a:t> can be any executable SAS statement.</a:t>
            </a:r>
          </a:p>
          <a:p>
            <a:pPr lvl="1"/>
            <a:r>
              <a:rPr lang="en-US" dirty="0"/>
              <a:t>If </a:t>
            </a:r>
            <a:r>
              <a:rPr lang="en-US" i="1" dirty="0"/>
              <a:t>expression</a:t>
            </a:r>
            <a:r>
              <a:rPr lang="en-US" dirty="0"/>
              <a:t> is true, then </a:t>
            </a:r>
            <a:r>
              <a:rPr lang="en-US" i="1" dirty="0"/>
              <a:t>statement</a:t>
            </a:r>
            <a:r>
              <a:rPr lang="en-US" dirty="0"/>
              <a:t> executes.</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25</a:t>
            </a:fld>
            <a:endParaRPr lang="en-US" b="0" dirty="0">
              <a:latin typeface="Times New Roman" pitchFamily="18" charset="0"/>
            </a:endParaRPr>
          </a:p>
        </p:txBody>
      </p:sp>
      <p:sp>
        <p:nvSpPr>
          <p:cNvPr id="7" name="Rectangle 6"/>
          <p:cNvSpPr/>
          <p:nvPr/>
        </p:nvSpPr>
        <p:spPr>
          <a:xfrm>
            <a:off x="685799" y="2138912"/>
            <a:ext cx="7772400" cy="206312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if Job_Title='Sales Rep. IV' then                       	 Bonus=1000;</a:t>
            </a:r>
          </a:p>
          <a:p>
            <a:pPr>
              <a:lnSpc>
                <a:spcPct val="85000"/>
              </a:lnSpc>
            </a:pPr>
            <a:r>
              <a:rPr lang="en-US" b="1" dirty="0">
                <a:latin typeface="Courier New"/>
              </a:rPr>
              <a:t>   ...</a:t>
            </a:r>
          </a:p>
          <a:p>
            <a:pPr>
              <a:lnSpc>
                <a:spcPct val="85000"/>
              </a:lnSpc>
            </a:pPr>
            <a:r>
              <a:rPr lang="en-US" b="1" dirty="0">
                <a:latin typeface="Courier New"/>
              </a:rPr>
              <a:t>run;</a:t>
            </a:r>
          </a:p>
        </p:txBody>
      </p:sp>
      <p:sp>
        <p:nvSpPr>
          <p:cNvPr id="8" name="Rectangle 7"/>
          <p:cNvSpPr/>
          <p:nvPr>
            <p:custDataLst>
              <p:tags r:id="rId1"/>
            </p:custDataLst>
          </p:nvPr>
        </p:nvSpPr>
        <p:spPr bwMode="auto">
          <a:xfrm>
            <a:off x="1322388" y="2849604"/>
            <a:ext cx="612648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2"/>
            </p:custDataLst>
          </p:nvPr>
        </p:nvSpPr>
        <p:spPr bwMode="auto">
          <a:xfrm>
            <a:off x="1871663" y="3160500"/>
            <a:ext cx="20082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6"/>
          <p:cNvSpPr>
            <a:spLocks noChangeArrowheads="1"/>
          </p:cNvSpPr>
          <p:nvPr>
            <p:custDataLst>
              <p:tags r:id="rId3"/>
            </p:custDataLst>
          </p:nvPr>
        </p:nvSpPr>
        <p:spPr bwMode="auto">
          <a:xfrm>
            <a:off x="3575628" y="3863487"/>
            <a:ext cx="4480560"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nchor="ctr">
            <a:spAutoFit/>
          </a:bodyPr>
          <a:lstStyle/>
          <a:p>
            <a:pPr>
              <a:defRPr/>
            </a:pPr>
            <a:r>
              <a:rPr lang="en-US" b="1" dirty="0">
                <a:latin typeface="Arial"/>
              </a:rPr>
              <a:t>IF </a:t>
            </a:r>
            <a:r>
              <a:rPr lang="en-US" i="1" dirty="0">
                <a:latin typeface="Arial"/>
              </a:rPr>
              <a:t>expression</a:t>
            </a:r>
            <a:r>
              <a:rPr lang="en-US" b="1" dirty="0">
                <a:latin typeface="Arial"/>
              </a:rPr>
              <a:t> THEN </a:t>
            </a:r>
            <a:r>
              <a:rPr lang="en-US" i="1" dirty="0">
                <a:latin typeface="Arial"/>
              </a:rPr>
              <a:t>statement</a:t>
            </a:r>
            <a:r>
              <a:rPr lang="en-US" b="1" dirty="0">
                <a:latin typeface="Arial"/>
              </a:rPr>
              <a:t>;</a:t>
            </a:r>
            <a:endParaRPr lang="en-US" dirty="0">
              <a:latin typeface="Arial"/>
            </a:endParaRPr>
          </a:p>
        </p:txBody>
      </p:sp>
    </p:spTree>
    <p:extLst>
      <p:ext uri="{BB962C8B-B14F-4D97-AF65-F5344CB8AC3E}">
        <p14:creationId xmlns:p14="http://schemas.microsoft.com/office/powerpoint/2010/main" val="1590799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p:cNvCxnSpPr/>
          <p:nvPr/>
        </p:nvCxnSpPr>
        <p:spPr bwMode="auto">
          <a:xfrm rot="5400000">
            <a:off x="4140752" y="4718716"/>
            <a:ext cx="472133" cy="3069894"/>
          </a:xfrm>
          <a:prstGeom prst="bentConnector2">
            <a:avLst/>
          </a:prstGeom>
          <a:solidFill>
            <a:schemeClr val="accent1"/>
          </a:solidFill>
          <a:ln w="25400" cap="flat" cmpd="sng" algn="ctr">
            <a:solidFill>
              <a:schemeClr val="tx1"/>
            </a:solidFill>
            <a:prstDash val="solid"/>
            <a:round/>
            <a:headEnd type="none" w="med" len="med"/>
            <a:tailEnd type="arrow"/>
          </a:ln>
          <a:effectLst/>
        </p:spPr>
      </p:cxnSp>
      <p:sp>
        <p:nvSpPr>
          <p:cNvPr id="32" name="TextBox 31"/>
          <p:cNvSpPr txBox="1"/>
          <p:nvPr/>
        </p:nvSpPr>
        <p:spPr>
          <a:xfrm>
            <a:off x="2185274" y="5155712"/>
            <a:ext cx="294953" cy="369332"/>
          </a:xfrm>
          <a:prstGeom prst="rect">
            <a:avLst/>
          </a:prstGeom>
          <a:noFill/>
        </p:spPr>
        <p:txBody>
          <a:bodyPr wrap="none" lIns="0" rIns="0" rtlCol="0">
            <a:spAutoFit/>
          </a:bodyPr>
          <a:lstStyle/>
          <a:p>
            <a:r>
              <a:rPr lang="en-US" sz="1800" dirty="0"/>
              <a:t>No</a:t>
            </a:r>
          </a:p>
        </p:txBody>
      </p:sp>
      <p:cxnSp>
        <p:nvCxnSpPr>
          <p:cNvPr id="34" name="Elbow Connector 33"/>
          <p:cNvCxnSpPr/>
          <p:nvPr/>
        </p:nvCxnSpPr>
        <p:spPr bwMode="auto">
          <a:xfrm rot="5400000">
            <a:off x="4127477" y="3583572"/>
            <a:ext cx="472133" cy="3069894"/>
          </a:xfrm>
          <a:prstGeom prst="bentConnector2">
            <a:avLst/>
          </a:prstGeom>
          <a:solidFill>
            <a:schemeClr val="accent1"/>
          </a:solidFill>
          <a:ln w="25400" cap="flat" cmpd="sng" algn="ctr">
            <a:solidFill>
              <a:schemeClr val="tx1"/>
            </a:solidFill>
            <a:prstDash val="solid"/>
            <a:round/>
            <a:headEnd type="none" w="med" len="med"/>
            <a:tailEnd type="arrow"/>
          </a:ln>
          <a:effectLst/>
        </p:spPr>
      </p:cxnSp>
      <p:sp>
        <p:nvSpPr>
          <p:cNvPr id="21" name="Rectangle 20"/>
          <p:cNvSpPr/>
          <p:nvPr>
            <p:custDataLst>
              <p:tags r:id="rId1"/>
            </p:custDataLst>
          </p:nvPr>
        </p:nvSpPr>
        <p:spPr bwMode="auto">
          <a:xfrm>
            <a:off x="4995177" y="4584504"/>
            <a:ext cx="1737360"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Bonus=2000</a:t>
            </a:r>
          </a:p>
        </p:txBody>
      </p:sp>
      <p:sp>
        <p:nvSpPr>
          <p:cNvPr id="26" name="TextBox 25"/>
          <p:cNvSpPr txBox="1"/>
          <p:nvPr/>
        </p:nvSpPr>
        <p:spPr>
          <a:xfrm>
            <a:off x="4283340" y="4468341"/>
            <a:ext cx="376385" cy="276999"/>
          </a:xfrm>
          <a:prstGeom prst="rect">
            <a:avLst/>
          </a:prstGeom>
          <a:noFill/>
        </p:spPr>
        <p:txBody>
          <a:bodyPr wrap="none" lIns="0" tIns="0" rIns="0" bIns="0" rtlCol="0">
            <a:spAutoFit/>
          </a:bodyPr>
          <a:lstStyle/>
          <a:p>
            <a:r>
              <a:rPr lang="en-US" sz="1800" dirty="0"/>
              <a:t>Yes</a:t>
            </a:r>
          </a:p>
        </p:txBody>
      </p:sp>
      <p:sp>
        <p:nvSpPr>
          <p:cNvPr id="2" name="Title 1"/>
          <p:cNvSpPr>
            <a:spLocks noGrp="1"/>
          </p:cNvSpPr>
          <p:nvPr>
            <p:ph type="title"/>
          </p:nvPr>
        </p:nvSpPr>
        <p:spPr/>
        <p:txBody>
          <a:bodyPr/>
          <a:lstStyle/>
          <a:p>
            <a:r>
              <a:rPr lang="en-US" dirty="0"/>
              <a:t>Conditional Processing</a:t>
            </a:r>
          </a:p>
        </p:txBody>
      </p:sp>
      <p:sp>
        <p:nvSpPr>
          <p:cNvPr id="3" name="Content Placeholder 2"/>
          <p:cNvSpPr>
            <a:spLocks noGrp="1"/>
          </p:cNvSpPr>
          <p:nvPr>
            <p:ph idx="1"/>
          </p:nvPr>
        </p:nvSpPr>
        <p:spPr>
          <a:xfrm>
            <a:off x="685800" y="1074739"/>
            <a:ext cx="7848600" cy="969962"/>
          </a:xfrm>
        </p:spPr>
        <p:txBody>
          <a:bodyPr/>
          <a:lstStyle/>
          <a:p>
            <a:r>
              <a:rPr lang="en-US" dirty="0"/>
              <a:t>The value assigned to </a:t>
            </a:r>
            <a:r>
              <a:rPr lang="en-US" b="1" dirty="0">
                <a:latin typeface="Arial"/>
              </a:rPr>
              <a:t>Bonus</a:t>
            </a:r>
            <a:r>
              <a:rPr lang="en-US" dirty="0"/>
              <a:t> is determined by testing </a:t>
            </a:r>
            <a:br>
              <a:rPr lang="en-US" dirty="0"/>
            </a:br>
            <a:r>
              <a:rPr lang="en-US" dirty="0"/>
              <a:t>for various values of </a:t>
            </a:r>
            <a:r>
              <a:rPr lang="en-US" b="1" dirty="0">
                <a:latin typeface="Arial"/>
              </a:rPr>
              <a:t>Job_Title</a:t>
            </a:r>
            <a:r>
              <a:rPr lang="en-US" dirty="0"/>
              <a:t>.</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26</a:t>
            </a:fld>
            <a:endParaRPr lang="en-US" b="0" dirty="0">
              <a:latin typeface="Times New Roman" pitchFamily="18" charset="0"/>
            </a:endParaRPr>
          </a:p>
        </p:txBody>
      </p:sp>
      <p:sp>
        <p:nvSpPr>
          <p:cNvPr id="5" name="Diamond 4"/>
          <p:cNvSpPr/>
          <p:nvPr>
            <p:custDataLst>
              <p:tags r:id="rId2"/>
            </p:custDataLst>
          </p:nvPr>
        </p:nvSpPr>
        <p:spPr bwMode="auto">
          <a:xfrm>
            <a:off x="1150007" y="1943100"/>
            <a:ext cx="3155293" cy="831631"/>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 Sales Rep. IV</a:t>
            </a:r>
          </a:p>
        </p:txBody>
      </p:sp>
      <p:sp>
        <p:nvSpPr>
          <p:cNvPr id="17" name="Diamond 16"/>
          <p:cNvSpPr/>
          <p:nvPr>
            <p:custDataLst>
              <p:tags r:id="rId3"/>
            </p:custDataLst>
          </p:nvPr>
        </p:nvSpPr>
        <p:spPr bwMode="auto">
          <a:xfrm>
            <a:off x="1137307" y="3149600"/>
            <a:ext cx="3180693" cy="865352"/>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Sales Manager</a:t>
            </a:r>
          </a:p>
        </p:txBody>
      </p:sp>
      <p:sp>
        <p:nvSpPr>
          <p:cNvPr id="18" name="Diamond 17"/>
          <p:cNvSpPr/>
          <p:nvPr>
            <p:custDataLst>
              <p:tags r:id="rId4"/>
            </p:custDataLst>
          </p:nvPr>
        </p:nvSpPr>
        <p:spPr bwMode="auto">
          <a:xfrm>
            <a:off x="1124607" y="5562601"/>
            <a:ext cx="3206093" cy="707236"/>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 Chief Sales Officer</a:t>
            </a:r>
          </a:p>
        </p:txBody>
      </p:sp>
      <p:sp>
        <p:nvSpPr>
          <p:cNvPr id="19" name="Diamond 18"/>
          <p:cNvSpPr/>
          <p:nvPr>
            <p:custDataLst>
              <p:tags r:id="rId5"/>
            </p:custDataLst>
          </p:nvPr>
        </p:nvSpPr>
        <p:spPr bwMode="auto">
          <a:xfrm>
            <a:off x="1130957" y="4410840"/>
            <a:ext cx="3193393" cy="744872"/>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 Senior Sales Manager</a:t>
            </a:r>
          </a:p>
        </p:txBody>
      </p:sp>
      <p:sp>
        <p:nvSpPr>
          <p:cNvPr id="7" name="Rectangle 6"/>
          <p:cNvSpPr/>
          <p:nvPr>
            <p:custDataLst>
              <p:tags r:id="rId6"/>
            </p:custDataLst>
          </p:nvPr>
        </p:nvSpPr>
        <p:spPr bwMode="auto">
          <a:xfrm>
            <a:off x="4995177" y="2160143"/>
            <a:ext cx="1737360"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Bonus=1000</a:t>
            </a:r>
          </a:p>
        </p:txBody>
      </p:sp>
      <p:sp>
        <p:nvSpPr>
          <p:cNvPr id="20" name="Rectangle 19"/>
          <p:cNvSpPr/>
          <p:nvPr>
            <p:custDataLst>
              <p:tags r:id="rId7"/>
            </p:custDataLst>
          </p:nvPr>
        </p:nvSpPr>
        <p:spPr bwMode="auto">
          <a:xfrm>
            <a:off x="4995177" y="3383504"/>
            <a:ext cx="1737360"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Bonus=1500</a:t>
            </a:r>
          </a:p>
        </p:txBody>
      </p:sp>
      <p:sp>
        <p:nvSpPr>
          <p:cNvPr id="22" name="Rectangle 21"/>
          <p:cNvSpPr/>
          <p:nvPr>
            <p:custDataLst>
              <p:tags r:id="rId8"/>
            </p:custDataLst>
          </p:nvPr>
        </p:nvSpPr>
        <p:spPr bwMode="auto">
          <a:xfrm>
            <a:off x="4995177" y="5717447"/>
            <a:ext cx="1737360"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Bonus=2500</a:t>
            </a:r>
          </a:p>
        </p:txBody>
      </p:sp>
      <p:cxnSp>
        <p:nvCxnSpPr>
          <p:cNvPr id="8" name="Straight Arrow Connector 7"/>
          <p:cNvCxnSpPr/>
          <p:nvPr/>
        </p:nvCxnSpPr>
        <p:spPr bwMode="auto">
          <a:xfrm>
            <a:off x="4279900" y="2358915"/>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4305300" y="3582276"/>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4279900" y="4783276"/>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4279900" y="5916219"/>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0" name="TextBox 9"/>
          <p:cNvSpPr txBox="1"/>
          <p:nvPr/>
        </p:nvSpPr>
        <p:spPr>
          <a:xfrm>
            <a:off x="4283340" y="2023370"/>
            <a:ext cx="376385" cy="276999"/>
          </a:xfrm>
          <a:prstGeom prst="rect">
            <a:avLst/>
          </a:prstGeom>
          <a:noFill/>
        </p:spPr>
        <p:txBody>
          <a:bodyPr wrap="none" lIns="0" tIns="0" rIns="0" bIns="0" rtlCol="0">
            <a:spAutoFit/>
          </a:bodyPr>
          <a:lstStyle/>
          <a:p>
            <a:r>
              <a:rPr lang="en-US" sz="1800" dirty="0"/>
              <a:t>Yes</a:t>
            </a:r>
          </a:p>
        </p:txBody>
      </p:sp>
      <p:sp>
        <p:nvSpPr>
          <p:cNvPr id="25" name="TextBox 24"/>
          <p:cNvSpPr txBox="1"/>
          <p:nvPr/>
        </p:nvSpPr>
        <p:spPr>
          <a:xfrm>
            <a:off x="4283340" y="3264842"/>
            <a:ext cx="376385" cy="276999"/>
          </a:xfrm>
          <a:prstGeom prst="rect">
            <a:avLst/>
          </a:prstGeom>
          <a:noFill/>
        </p:spPr>
        <p:txBody>
          <a:bodyPr wrap="none" lIns="0" tIns="0" rIns="0" bIns="0" rtlCol="0">
            <a:spAutoFit/>
          </a:bodyPr>
          <a:lstStyle/>
          <a:p>
            <a:r>
              <a:rPr lang="en-US" sz="1800" dirty="0"/>
              <a:t>Yes</a:t>
            </a:r>
          </a:p>
        </p:txBody>
      </p:sp>
      <p:sp>
        <p:nvSpPr>
          <p:cNvPr id="27" name="TextBox 26"/>
          <p:cNvSpPr txBox="1"/>
          <p:nvPr/>
        </p:nvSpPr>
        <p:spPr>
          <a:xfrm>
            <a:off x="4283340" y="5543906"/>
            <a:ext cx="376385" cy="276999"/>
          </a:xfrm>
          <a:prstGeom prst="rect">
            <a:avLst/>
          </a:prstGeom>
          <a:noFill/>
        </p:spPr>
        <p:txBody>
          <a:bodyPr wrap="none" lIns="0" tIns="0" rIns="0" bIns="0" rtlCol="0">
            <a:spAutoFit/>
          </a:bodyPr>
          <a:lstStyle/>
          <a:p>
            <a:r>
              <a:rPr lang="en-US" sz="1800" dirty="0"/>
              <a:t>Yes</a:t>
            </a:r>
          </a:p>
        </p:txBody>
      </p:sp>
      <p:cxnSp>
        <p:nvCxnSpPr>
          <p:cNvPr id="12" name="Straight Arrow Connector 11"/>
          <p:cNvCxnSpPr/>
          <p:nvPr/>
        </p:nvCxnSpPr>
        <p:spPr bwMode="auto">
          <a:xfrm>
            <a:off x="2727653" y="2774731"/>
            <a:ext cx="0" cy="37486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2727653" y="4018455"/>
            <a:ext cx="0" cy="37486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2727653" y="5187731"/>
            <a:ext cx="0" cy="37486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0" name="TextBox 29"/>
          <p:cNvSpPr txBox="1"/>
          <p:nvPr/>
        </p:nvSpPr>
        <p:spPr>
          <a:xfrm>
            <a:off x="2185274" y="2765819"/>
            <a:ext cx="294953" cy="369332"/>
          </a:xfrm>
          <a:prstGeom prst="rect">
            <a:avLst/>
          </a:prstGeom>
          <a:noFill/>
        </p:spPr>
        <p:txBody>
          <a:bodyPr wrap="none" lIns="0" rIns="0" rtlCol="0">
            <a:spAutoFit/>
          </a:bodyPr>
          <a:lstStyle/>
          <a:p>
            <a:r>
              <a:rPr lang="en-US" sz="1800" dirty="0"/>
              <a:t>No</a:t>
            </a:r>
          </a:p>
        </p:txBody>
      </p:sp>
      <p:sp>
        <p:nvSpPr>
          <p:cNvPr id="31" name="TextBox 30"/>
          <p:cNvSpPr txBox="1"/>
          <p:nvPr/>
        </p:nvSpPr>
        <p:spPr>
          <a:xfrm>
            <a:off x="2185274" y="4014952"/>
            <a:ext cx="294953" cy="369332"/>
          </a:xfrm>
          <a:prstGeom prst="rect">
            <a:avLst/>
          </a:prstGeom>
          <a:noFill/>
        </p:spPr>
        <p:txBody>
          <a:bodyPr wrap="none" lIns="0" rIns="0" rtlCol="0">
            <a:spAutoFit/>
          </a:bodyPr>
          <a:lstStyle/>
          <a:p>
            <a:r>
              <a:rPr lang="en-US" sz="1800" dirty="0"/>
              <a:t>No</a:t>
            </a:r>
          </a:p>
        </p:txBody>
      </p:sp>
      <p:cxnSp>
        <p:nvCxnSpPr>
          <p:cNvPr id="14" name="Elbow Connector 13"/>
          <p:cNvCxnSpPr>
            <a:stCxn id="7" idx="2"/>
          </p:cNvCxnSpPr>
          <p:nvPr/>
        </p:nvCxnSpPr>
        <p:spPr bwMode="auto">
          <a:xfrm rot="5400000">
            <a:off x="4116730" y="1215037"/>
            <a:ext cx="404476" cy="3089779"/>
          </a:xfrm>
          <a:prstGeom prst="bentConnector2">
            <a:avLst/>
          </a:prstGeom>
          <a:solidFill>
            <a:schemeClr val="accent1"/>
          </a:solidFill>
          <a:ln w="25400" cap="flat" cmpd="sng" algn="ctr">
            <a:solidFill>
              <a:schemeClr val="tx1"/>
            </a:solidFill>
            <a:prstDash val="solid"/>
            <a:round/>
            <a:headEnd type="none" w="med" len="med"/>
            <a:tailEnd type="arrow"/>
          </a:ln>
          <a:effectLst/>
        </p:spPr>
      </p:cxnSp>
      <p:cxnSp>
        <p:nvCxnSpPr>
          <p:cNvPr id="33" name="Elbow Connector 32"/>
          <p:cNvCxnSpPr/>
          <p:nvPr/>
        </p:nvCxnSpPr>
        <p:spPr bwMode="auto">
          <a:xfrm rot="5400000">
            <a:off x="4056533" y="2464655"/>
            <a:ext cx="472133" cy="3069894"/>
          </a:xfrm>
          <a:prstGeom prst="bentConnector2">
            <a:avLst/>
          </a:prstGeom>
          <a:solidFill>
            <a:schemeClr val="accent1"/>
          </a:solidFill>
          <a:ln w="25400" cap="flat" cmpd="sng" algn="ctr">
            <a:solidFill>
              <a:schemeClr val="tx1"/>
            </a:solidFill>
            <a:prstDash val="solid"/>
            <a:round/>
            <a:headEnd type="none" w="med" len="med"/>
            <a:tailEnd type="arrow"/>
          </a:ln>
          <a:effectLst/>
        </p:spPr>
      </p:cxnSp>
      <p:sp>
        <p:nvSpPr>
          <p:cNvPr id="36" name="TextBox 35"/>
          <p:cNvSpPr txBox="1"/>
          <p:nvPr/>
        </p:nvSpPr>
        <p:spPr>
          <a:xfrm>
            <a:off x="2185274" y="6269837"/>
            <a:ext cx="294953" cy="369332"/>
          </a:xfrm>
          <a:prstGeom prst="rect">
            <a:avLst/>
          </a:prstGeom>
          <a:noFill/>
        </p:spPr>
        <p:txBody>
          <a:bodyPr wrap="none" lIns="0" rIns="0" rtlCol="0">
            <a:spAutoFit/>
          </a:bodyPr>
          <a:lstStyle/>
          <a:p>
            <a:r>
              <a:rPr lang="en-US" sz="1800" dirty="0"/>
              <a:t>No</a:t>
            </a:r>
          </a:p>
        </p:txBody>
      </p:sp>
      <p:cxnSp>
        <p:nvCxnSpPr>
          <p:cNvPr id="37" name="Straight Arrow Connector 36"/>
          <p:cNvCxnSpPr/>
          <p:nvPr/>
        </p:nvCxnSpPr>
        <p:spPr bwMode="auto">
          <a:xfrm>
            <a:off x="2727653" y="6301856"/>
            <a:ext cx="0" cy="37486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88118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86" y="1102519"/>
            <a:ext cx="7863840" cy="3720527"/>
          </a:xfrm>
          <a:prstGeom prst="rect">
            <a:avLst/>
          </a:prstGeom>
        </p:spPr>
      </p:pic>
      <p:sp>
        <p:nvSpPr>
          <p:cNvPr id="2" name="Title 1"/>
          <p:cNvSpPr>
            <a:spLocks noGrp="1"/>
          </p:cNvSpPr>
          <p:nvPr>
            <p:ph type="title"/>
          </p:nvPr>
        </p:nvSpPr>
        <p:spPr/>
        <p:txBody>
          <a:bodyPr/>
          <a:lstStyle/>
          <a:p>
            <a:r>
              <a:rPr lang="en-US" dirty="0"/>
              <a:t>Conditional 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75375733"/>
              </p:ext>
            </p:extLst>
          </p:nvPr>
        </p:nvGraphicFramePr>
        <p:xfrm>
          <a:off x="318654" y="496128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27</a:t>
            </a:fld>
            <a:endParaRPr lang="en-US" b="0" dirty="0">
              <a:latin typeface="Times New Roman" pitchFamily="18"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969440736"/>
              </p:ext>
            </p:extLst>
          </p:nvPr>
        </p:nvGraphicFramePr>
        <p:xfrm>
          <a:off x="4211773" y="4961281"/>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492445"/>
            <a:ext cx="655781" cy="461665"/>
          </a:xfrm>
          <a:prstGeom prst="rect">
            <a:avLst/>
          </a:prstGeom>
          <a:noFill/>
        </p:spPr>
        <p:txBody>
          <a:bodyPr wrap="square" rtlCol="0">
            <a:spAutoFit/>
          </a:bodyPr>
          <a:lstStyle/>
          <a:p>
            <a:r>
              <a:rPr lang="en-US" dirty="0"/>
              <a:t>…</a:t>
            </a:r>
          </a:p>
        </p:txBody>
      </p:sp>
      <p:sp>
        <p:nvSpPr>
          <p:cNvPr id="11" name="Rectangle 10"/>
          <p:cNvSpPr/>
          <p:nvPr>
            <p:custDataLst>
              <p:tags r:id="rId1"/>
            </p:custDataLst>
          </p:nvPr>
        </p:nvSpPr>
        <p:spPr bwMode="auto">
          <a:xfrm>
            <a:off x="1319096" y="1531621"/>
            <a:ext cx="29210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p109d02</a:t>
            </a:r>
          </a:p>
        </p:txBody>
      </p:sp>
      <p:sp>
        <p:nvSpPr>
          <p:cNvPr id="12"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2410253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04" y="1096696"/>
            <a:ext cx="7863840" cy="3720527"/>
          </a:xfrm>
          <a:prstGeom prst="rect">
            <a:avLst/>
          </a:prstGeom>
        </p:spPr>
      </p:pic>
      <p:sp>
        <p:nvSpPr>
          <p:cNvPr id="2" name="Title 1"/>
          <p:cNvSpPr>
            <a:spLocks noGrp="1"/>
          </p:cNvSpPr>
          <p:nvPr>
            <p:ph type="title"/>
          </p:nvPr>
        </p:nvSpPr>
        <p:spPr/>
        <p:txBody>
          <a:bodyPr/>
          <a:lstStyle/>
          <a:p>
            <a:r>
              <a:rPr lang="en-US" dirty="0"/>
              <a:t>Conditional 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06589690"/>
              </p:ext>
            </p:extLst>
          </p:nvPr>
        </p:nvGraphicFramePr>
        <p:xfrm>
          <a:off x="318654" y="496128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28</a:t>
            </a:fld>
            <a:endParaRPr lang="en-US" b="0" dirty="0">
              <a:latin typeface="Times New Roman" pitchFamily="18"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2903730510"/>
              </p:ext>
            </p:extLst>
          </p:nvPr>
        </p:nvGraphicFramePr>
        <p:xfrm>
          <a:off x="4211773" y="4961281"/>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492445"/>
            <a:ext cx="655781" cy="461665"/>
          </a:xfrm>
          <a:prstGeom prst="rect">
            <a:avLst/>
          </a:prstGeom>
          <a:noFill/>
        </p:spPr>
        <p:txBody>
          <a:bodyPr wrap="square" rtlCol="0">
            <a:spAutoFit/>
          </a:bodyPr>
          <a:lstStyle/>
          <a:p>
            <a:r>
              <a:rPr lang="en-US" dirty="0"/>
              <a:t>…</a:t>
            </a:r>
          </a:p>
        </p:txBody>
      </p:sp>
      <p:sp>
        <p:nvSpPr>
          <p:cNvPr id="3" name="Rectangle 2"/>
          <p:cNvSpPr/>
          <p:nvPr>
            <p:custDataLst>
              <p:tags r:id="rId1"/>
            </p:custDataLst>
          </p:nvPr>
        </p:nvSpPr>
        <p:spPr bwMode="auto">
          <a:xfrm>
            <a:off x="1812165" y="1852249"/>
            <a:ext cx="466459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dirty="0"/>
              <a:t> </a:t>
            </a:r>
          </a:p>
        </p:txBody>
      </p:sp>
      <p:sp>
        <p:nvSpPr>
          <p:cNvPr id="8" name="Line Callout 1 7"/>
          <p:cNvSpPr/>
          <p:nvPr/>
        </p:nvSpPr>
        <p:spPr bwMode="auto">
          <a:xfrm>
            <a:off x="5028344" y="1285014"/>
            <a:ext cx="914400" cy="487313"/>
          </a:xfrm>
          <a:prstGeom prst="borderCallout1">
            <a:avLst>
              <a:gd name="adj1" fmla="val 18750"/>
              <a:gd name="adj2" fmla="val 0"/>
              <a:gd name="adj3" fmla="val 112500"/>
              <a:gd name="adj4" fmla="val -30000"/>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false</a:t>
            </a:r>
          </a:p>
        </p:txBody>
      </p:sp>
      <p:sp>
        <p:nvSpPr>
          <p:cNvPr id="11"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1123510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04" y="1102519"/>
            <a:ext cx="7863840" cy="3720527"/>
          </a:xfrm>
          <a:prstGeom prst="rect">
            <a:avLst/>
          </a:prstGeom>
        </p:spPr>
      </p:pic>
      <p:sp>
        <p:nvSpPr>
          <p:cNvPr id="2" name="Title 1"/>
          <p:cNvSpPr>
            <a:spLocks noGrp="1"/>
          </p:cNvSpPr>
          <p:nvPr>
            <p:ph type="title"/>
          </p:nvPr>
        </p:nvSpPr>
        <p:spPr/>
        <p:txBody>
          <a:bodyPr/>
          <a:lstStyle/>
          <a:p>
            <a:r>
              <a:rPr lang="en-US" dirty="0"/>
              <a:t>Conditional 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3613128"/>
              </p:ext>
            </p:extLst>
          </p:nvPr>
        </p:nvGraphicFramePr>
        <p:xfrm>
          <a:off x="318654" y="496128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29</a:t>
            </a:fld>
            <a:endParaRPr lang="en-US" b="0" dirty="0">
              <a:latin typeface="Times New Roman" pitchFamily="18"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3419558128"/>
              </p:ext>
            </p:extLst>
          </p:nvPr>
        </p:nvGraphicFramePr>
        <p:xfrm>
          <a:off x="4211773" y="4961281"/>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492445"/>
            <a:ext cx="655781" cy="461665"/>
          </a:xfrm>
          <a:prstGeom prst="rect">
            <a:avLst/>
          </a:prstGeom>
          <a:noFill/>
        </p:spPr>
        <p:txBody>
          <a:bodyPr wrap="square" rtlCol="0">
            <a:spAutoFit/>
          </a:bodyPr>
          <a:lstStyle/>
          <a:p>
            <a:r>
              <a:rPr lang="en-US" dirty="0"/>
              <a:t>…</a:t>
            </a:r>
          </a:p>
        </p:txBody>
      </p:sp>
      <p:sp>
        <p:nvSpPr>
          <p:cNvPr id="3" name="Rectangle 2"/>
          <p:cNvSpPr/>
          <p:nvPr>
            <p:custDataLst>
              <p:tags r:id="rId1"/>
            </p:custDataLst>
          </p:nvPr>
        </p:nvSpPr>
        <p:spPr bwMode="auto">
          <a:xfrm>
            <a:off x="1764892" y="2469728"/>
            <a:ext cx="471089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Line Callout 1 7"/>
          <p:cNvSpPr/>
          <p:nvPr/>
        </p:nvSpPr>
        <p:spPr bwMode="auto">
          <a:xfrm>
            <a:off x="5166269" y="1902493"/>
            <a:ext cx="914400" cy="487313"/>
          </a:xfrm>
          <a:prstGeom prst="borderCallout1">
            <a:avLst>
              <a:gd name="adj1" fmla="val 18750"/>
              <a:gd name="adj2" fmla="val 0"/>
              <a:gd name="adj3" fmla="val 112500"/>
              <a:gd name="adj4" fmla="val -30000"/>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true</a:t>
            </a:r>
          </a:p>
        </p:txBody>
      </p:sp>
      <p:sp>
        <p:nvSpPr>
          <p:cNvPr id="11"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26469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Objectives</a:t>
            </a:r>
            <a:endParaRPr lang="en-US" dirty="0"/>
          </a:p>
        </p:txBody>
      </p:sp>
      <p:sp>
        <p:nvSpPr>
          <p:cNvPr id="16387" name="Rectangle 3"/>
          <p:cNvSpPr>
            <a:spLocks noGrp="1" noChangeArrowheads="1"/>
          </p:cNvSpPr>
          <p:nvPr>
            <p:ph idx="1"/>
          </p:nvPr>
        </p:nvSpPr>
        <p:spPr/>
        <p:txBody>
          <a:bodyPr/>
          <a:lstStyle/>
          <a:p>
            <a:pPr lvl="1"/>
            <a:r>
              <a:rPr lang="en-US"/>
              <a:t>Use SAS functions to create data values.</a:t>
            </a:r>
            <a:endParaRPr lang="en-US" dirty="0"/>
          </a:p>
        </p:txBody>
      </p:sp>
      <p:sp>
        <p:nvSpPr>
          <p:cNvPr id="4" name="Slide Number Placeholder 3"/>
          <p:cNvSpPr>
            <a:spLocks noGrp="1"/>
          </p:cNvSpPr>
          <p:nvPr>
            <p:ph type="sldNum" sz="quarter" idx="10"/>
          </p:nvPr>
        </p:nvSpPr>
        <p:spPr/>
        <p:txBody>
          <a:bodyPr/>
          <a:lstStyle/>
          <a:p>
            <a:fld id="{79500707-76D0-4542-9601-90F22826969F}" type="slidenum">
              <a:rPr lang="en-US" smtClean="0"/>
              <a:pPr/>
              <a:t>3</a:t>
            </a:fld>
            <a:endParaRPr lang="en-US" dirty="0"/>
          </a:p>
        </p:txBody>
      </p:sp>
    </p:spTree>
    <p:extLst>
      <p:ext uri="{BB962C8B-B14F-4D97-AF65-F5344CB8AC3E}">
        <p14:creationId xmlns:p14="http://schemas.microsoft.com/office/powerpoint/2010/main" val="2253334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86" y="1102519"/>
            <a:ext cx="7863840" cy="3720527"/>
          </a:xfrm>
          <a:prstGeom prst="rect">
            <a:avLst/>
          </a:prstGeom>
        </p:spPr>
      </p:pic>
      <p:sp>
        <p:nvSpPr>
          <p:cNvPr id="2" name="Title 1"/>
          <p:cNvSpPr>
            <a:spLocks noGrp="1"/>
          </p:cNvSpPr>
          <p:nvPr>
            <p:ph type="title"/>
          </p:nvPr>
        </p:nvSpPr>
        <p:spPr/>
        <p:txBody>
          <a:bodyPr/>
          <a:lstStyle/>
          <a:p>
            <a:r>
              <a:rPr lang="en-US" dirty="0"/>
              <a:t>Conditional 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08290206"/>
              </p:ext>
            </p:extLst>
          </p:nvPr>
        </p:nvGraphicFramePr>
        <p:xfrm>
          <a:off x="318654" y="496128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30</a:t>
            </a:fld>
            <a:endParaRPr lang="en-US" b="0" dirty="0">
              <a:latin typeface="Times New Roman" pitchFamily="18"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2112114570"/>
              </p:ext>
            </p:extLst>
          </p:nvPr>
        </p:nvGraphicFramePr>
        <p:xfrm>
          <a:off x="4211773" y="4961281"/>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1500</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492445"/>
            <a:ext cx="655781" cy="461665"/>
          </a:xfrm>
          <a:prstGeom prst="rect">
            <a:avLst/>
          </a:prstGeom>
          <a:noFill/>
        </p:spPr>
        <p:txBody>
          <a:bodyPr wrap="square" rtlCol="0">
            <a:spAutoFit/>
          </a:bodyPr>
          <a:lstStyle/>
          <a:p>
            <a:r>
              <a:rPr lang="en-US" dirty="0"/>
              <a:t>…</a:t>
            </a:r>
          </a:p>
        </p:txBody>
      </p:sp>
      <p:sp>
        <p:nvSpPr>
          <p:cNvPr id="12"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
        <p:nvSpPr>
          <p:cNvPr id="14" name="Rectangle 13"/>
          <p:cNvSpPr/>
          <p:nvPr>
            <p:custDataLst>
              <p:tags r:id="rId1"/>
            </p:custDataLst>
          </p:nvPr>
        </p:nvSpPr>
        <p:spPr bwMode="auto">
          <a:xfrm>
            <a:off x="1839936" y="2774536"/>
            <a:ext cx="2081237"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160856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86" y="1102519"/>
            <a:ext cx="7863840" cy="3720527"/>
          </a:xfrm>
          <a:prstGeom prst="rect">
            <a:avLst/>
          </a:prstGeom>
        </p:spPr>
      </p:pic>
      <p:sp>
        <p:nvSpPr>
          <p:cNvPr id="2" name="Title 1"/>
          <p:cNvSpPr>
            <a:spLocks noGrp="1"/>
          </p:cNvSpPr>
          <p:nvPr>
            <p:ph type="title"/>
          </p:nvPr>
        </p:nvSpPr>
        <p:spPr/>
        <p:txBody>
          <a:bodyPr/>
          <a:lstStyle/>
          <a:p>
            <a:r>
              <a:rPr lang="en-US" dirty="0"/>
              <a:t>Conditional 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9695786"/>
              </p:ext>
            </p:extLst>
          </p:nvPr>
        </p:nvGraphicFramePr>
        <p:xfrm>
          <a:off x="318654" y="496128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31</a:t>
            </a:fld>
            <a:endParaRPr lang="en-US" b="0" dirty="0">
              <a:latin typeface="Times New Roman" pitchFamily="18"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3974074344"/>
              </p:ext>
            </p:extLst>
          </p:nvPr>
        </p:nvGraphicFramePr>
        <p:xfrm>
          <a:off x="4211773" y="4961281"/>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1500</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492445"/>
            <a:ext cx="655781" cy="461665"/>
          </a:xfrm>
          <a:prstGeom prst="rect">
            <a:avLst/>
          </a:prstGeom>
          <a:noFill/>
        </p:spPr>
        <p:txBody>
          <a:bodyPr wrap="square" rtlCol="0">
            <a:spAutoFit/>
          </a:bodyPr>
          <a:lstStyle/>
          <a:p>
            <a:r>
              <a:rPr lang="en-US" dirty="0"/>
              <a:t>…</a:t>
            </a:r>
          </a:p>
        </p:txBody>
      </p:sp>
      <p:sp>
        <p:nvSpPr>
          <p:cNvPr id="3" name="Rectangle 2"/>
          <p:cNvSpPr/>
          <p:nvPr>
            <p:custDataLst>
              <p:tags r:id="rId1"/>
            </p:custDataLst>
          </p:nvPr>
        </p:nvSpPr>
        <p:spPr bwMode="auto">
          <a:xfrm>
            <a:off x="1828798" y="3061360"/>
            <a:ext cx="585216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Line Callout 1 7"/>
          <p:cNvSpPr/>
          <p:nvPr/>
        </p:nvSpPr>
        <p:spPr bwMode="auto">
          <a:xfrm>
            <a:off x="5183876" y="2494125"/>
            <a:ext cx="914400" cy="487313"/>
          </a:xfrm>
          <a:prstGeom prst="borderCallout1">
            <a:avLst>
              <a:gd name="adj1" fmla="val 18750"/>
              <a:gd name="adj2" fmla="val 0"/>
              <a:gd name="adj3" fmla="val 112500"/>
              <a:gd name="adj4" fmla="val -30000"/>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false</a:t>
            </a:r>
          </a:p>
        </p:txBody>
      </p:sp>
      <p:sp>
        <p:nvSpPr>
          <p:cNvPr id="11"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2713705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86" y="1102519"/>
            <a:ext cx="7863840" cy="3720527"/>
          </a:xfrm>
          <a:prstGeom prst="rect">
            <a:avLst/>
          </a:prstGeom>
        </p:spPr>
      </p:pic>
      <p:sp>
        <p:nvSpPr>
          <p:cNvPr id="2" name="Title 1"/>
          <p:cNvSpPr>
            <a:spLocks noGrp="1"/>
          </p:cNvSpPr>
          <p:nvPr>
            <p:ph type="title"/>
          </p:nvPr>
        </p:nvSpPr>
        <p:spPr/>
        <p:txBody>
          <a:bodyPr/>
          <a:lstStyle/>
          <a:p>
            <a:r>
              <a:rPr lang="en-US" dirty="0"/>
              <a:t>Conditional 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28229592"/>
              </p:ext>
            </p:extLst>
          </p:nvPr>
        </p:nvGraphicFramePr>
        <p:xfrm>
          <a:off x="318654" y="496128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32</a:t>
            </a:fld>
            <a:endParaRPr lang="en-US" b="0" dirty="0">
              <a:latin typeface="Times New Roman" pitchFamily="18" charset="0"/>
            </a:endParaRPr>
          </a:p>
        </p:txBody>
      </p:sp>
      <p:graphicFrame>
        <p:nvGraphicFramePr>
          <p:cNvPr id="9" name="Content Placeholder 4"/>
          <p:cNvGraphicFramePr>
            <a:graphicFrameLocks/>
          </p:cNvGraphicFramePr>
          <p:nvPr>
            <p:extLst>
              <p:ext uri="{D42A27DB-BD31-4B8C-83A1-F6EECF244321}">
                <p14:modId xmlns:p14="http://schemas.microsoft.com/office/powerpoint/2010/main" val="2224329529"/>
              </p:ext>
            </p:extLst>
          </p:nvPr>
        </p:nvGraphicFramePr>
        <p:xfrm>
          <a:off x="4211773" y="4961281"/>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1500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492445"/>
            <a:ext cx="655781" cy="461665"/>
          </a:xfrm>
          <a:prstGeom prst="rect">
            <a:avLst/>
          </a:prstGeom>
          <a:noFill/>
        </p:spPr>
        <p:txBody>
          <a:bodyPr wrap="square" rtlCol="0">
            <a:spAutoFit/>
          </a:bodyPr>
          <a:lstStyle/>
          <a:p>
            <a:r>
              <a:rPr lang="en-US" dirty="0"/>
              <a:t>…</a:t>
            </a:r>
          </a:p>
        </p:txBody>
      </p:sp>
      <p:sp>
        <p:nvSpPr>
          <p:cNvPr id="3" name="Rectangle 2"/>
          <p:cNvSpPr/>
          <p:nvPr>
            <p:custDataLst>
              <p:tags r:id="rId1"/>
            </p:custDataLst>
          </p:nvPr>
        </p:nvSpPr>
        <p:spPr bwMode="auto">
          <a:xfrm>
            <a:off x="1863349" y="3698520"/>
            <a:ext cx="566928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Line Callout 1 7"/>
          <p:cNvSpPr/>
          <p:nvPr/>
        </p:nvSpPr>
        <p:spPr bwMode="auto">
          <a:xfrm>
            <a:off x="5264724" y="3131285"/>
            <a:ext cx="935815" cy="487313"/>
          </a:xfrm>
          <a:prstGeom prst="borderCallout1">
            <a:avLst>
              <a:gd name="adj1" fmla="val 18750"/>
              <a:gd name="adj2" fmla="val 0"/>
              <a:gd name="adj3" fmla="val 112500"/>
              <a:gd name="adj4" fmla="val -30000"/>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false</a:t>
            </a:r>
          </a:p>
        </p:txBody>
      </p:sp>
      <p:sp>
        <p:nvSpPr>
          <p:cNvPr id="11"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1283878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86" y="1102519"/>
            <a:ext cx="7863840" cy="3720527"/>
          </a:xfrm>
          <a:prstGeom prst="rect">
            <a:avLst/>
          </a:prstGeom>
        </p:spPr>
      </p:pic>
      <p:sp>
        <p:nvSpPr>
          <p:cNvPr id="2" name="Title 1"/>
          <p:cNvSpPr>
            <a:spLocks noGrp="1"/>
          </p:cNvSpPr>
          <p:nvPr>
            <p:ph type="title"/>
          </p:nvPr>
        </p:nvSpPr>
        <p:spPr/>
        <p:txBody>
          <a:bodyPr/>
          <a:lstStyle/>
          <a:p>
            <a:r>
              <a:rPr lang="en-US" dirty="0"/>
              <a:t>Conditional 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90297290"/>
              </p:ext>
            </p:extLst>
          </p:nvPr>
        </p:nvGraphicFramePr>
        <p:xfrm>
          <a:off x="318654" y="496128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33</a:t>
            </a:fld>
            <a:endParaRPr lang="en-US" b="0" dirty="0">
              <a:latin typeface="Times New Roman" pitchFamily="18" charset="0"/>
            </a:endParaRPr>
          </a:p>
        </p:txBody>
      </p:sp>
      <p:sp>
        <p:nvSpPr>
          <p:cNvPr id="10" name="TextBox 9"/>
          <p:cNvSpPr txBox="1"/>
          <p:nvPr/>
        </p:nvSpPr>
        <p:spPr>
          <a:xfrm>
            <a:off x="3768427" y="5492445"/>
            <a:ext cx="655781" cy="461665"/>
          </a:xfrm>
          <a:prstGeom prst="rect">
            <a:avLst/>
          </a:prstGeom>
          <a:noFill/>
        </p:spPr>
        <p:txBody>
          <a:bodyPr wrap="square" rtlCol="0">
            <a:spAutoFit/>
          </a:bodyPr>
          <a:lstStyle/>
          <a:p>
            <a:r>
              <a:rPr lang="en-US" dirty="0"/>
              <a:t>…</a:t>
            </a:r>
          </a:p>
        </p:txBody>
      </p:sp>
      <p:graphicFrame>
        <p:nvGraphicFramePr>
          <p:cNvPr id="14" name="Content Placeholder 4"/>
          <p:cNvGraphicFramePr>
            <a:graphicFrameLocks/>
          </p:cNvGraphicFramePr>
          <p:nvPr>
            <p:extLst>
              <p:ext uri="{D42A27DB-BD31-4B8C-83A1-F6EECF244321}">
                <p14:modId xmlns:p14="http://schemas.microsoft.com/office/powerpoint/2010/main" val="1668294478"/>
              </p:ext>
            </p:extLst>
          </p:nvPr>
        </p:nvGraphicFramePr>
        <p:xfrm>
          <a:off x="4211773" y="4961281"/>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1500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grpSp>
        <p:nvGrpSpPr>
          <p:cNvPr id="13" name="Group 12"/>
          <p:cNvGrpSpPr/>
          <p:nvPr/>
        </p:nvGrpSpPr>
        <p:grpSpPr>
          <a:xfrm>
            <a:off x="1600200" y="4301927"/>
            <a:ext cx="3484419" cy="879673"/>
            <a:chOff x="2357581" y="2451730"/>
            <a:chExt cx="3484419" cy="879673"/>
          </a:xfrm>
        </p:grpSpPr>
        <p:sp>
          <p:nvSpPr>
            <p:cNvPr id="11" name="Rounded Rectangle 10"/>
            <p:cNvSpPr/>
            <p:nvPr/>
          </p:nvSpPr>
          <p:spPr bwMode="auto">
            <a:xfrm>
              <a:off x="3302000" y="2451730"/>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Implicit OUTPUT;</a:t>
              </a:r>
            </a:p>
            <a:p>
              <a:pPr algn="ctr"/>
              <a:r>
                <a:rPr lang="en-US" sz="2000" b="1" dirty="0">
                  <a:solidFill>
                    <a:srgbClr val="FFFFFF"/>
                  </a:solidFill>
                </a:rPr>
                <a:t>Implicit RETURN;</a:t>
              </a:r>
            </a:p>
          </p:txBody>
        </p:sp>
        <p:cxnSp>
          <p:nvCxnSpPr>
            <p:cNvPr id="12" name="Straight Arrow Connector 11"/>
            <p:cNvCxnSpPr/>
            <p:nvPr/>
          </p:nvCxnSpPr>
          <p:spPr bwMode="auto">
            <a:xfrm flipH="1">
              <a:off x="2357581" y="2661053"/>
              <a:ext cx="944420" cy="0"/>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Tree>
    <p:extLst>
      <p:ext uri="{BB962C8B-B14F-4D97-AF65-F5344CB8AC3E}">
        <p14:creationId xmlns:p14="http://schemas.microsoft.com/office/powerpoint/2010/main" val="2832285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86" y="1102519"/>
            <a:ext cx="7863840" cy="3720527"/>
          </a:xfrm>
          <a:prstGeom prst="rect">
            <a:avLst/>
          </a:prstGeom>
        </p:spPr>
      </p:pic>
      <p:sp>
        <p:nvSpPr>
          <p:cNvPr id="2" name="Title 1"/>
          <p:cNvSpPr>
            <a:spLocks noGrp="1"/>
          </p:cNvSpPr>
          <p:nvPr>
            <p:ph type="title"/>
          </p:nvPr>
        </p:nvSpPr>
        <p:spPr/>
        <p:txBody>
          <a:bodyPr/>
          <a:lstStyle/>
          <a:p>
            <a:r>
              <a:rPr lang="en-US" dirty="0"/>
              <a:t>Conditional 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6768054"/>
              </p:ext>
            </p:extLst>
          </p:nvPr>
        </p:nvGraphicFramePr>
        <p:xfrm>
          <a:off x="318654" y="496128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34</a:t>
            </a:fld>
            <a:endParaRPr lang="en-US" b="0" dirty="0">
              <a:latin typeface="Times New Roman" pitchFamily="18" charset="0"/>
            </a:endParaRPr>
          </a:p>
        </p:txBody>
      </p:sp>
      <p:sp>
        <p:nvSpPr>
          <p:cNvPr id="10" name="TextBox 9"/>
          <p:cNvSpPr txBox="1"/>
          <p:nvPr/>
        </p:nvSpPr>
        <p:spPr>
          <a:xfrm>
            <a:off x="3768427" y="5492445"/>
            <a:ext cx="655781" cy="461665"/>
          </a:xfrm>
          <a:prstGeom prst="rect">
            <a:avLst/>
          </a:prstGeom>
          <a:noFill/>
        </p:spPr>
        <p:txBody>
          <a:bodyPr wrap="square" rtlCol="0">
            <a:spAutoFit/>
          </a:bodyPr>
          <a:lstStyle/>
          <a:p>
            <a:r>
              <a:rPr lang="en-US" dirty="0"/>
              <a:t>…</a:t>
            </a:r>
          </a:p>
        </p:txBody>
      </p:sp>
      <p:sp>
        <p:nvSpPr>
          <p:cNvPr id="8" name="TextBox 7"/>
          <p:cNvSpPr txBox="1"/>
          <p:nvPr>
            <p:custDataLst>
              <p:tags r:id="rId1"/>
            </p:custDataLst>
          </p:nvPr>
        </p:nvSpPr>
        <p:spPr>
          <a:xfrm>
            <a:off x="3581400" y="1152728"/>
            <a:ext cx="2374672" cy="442674"/>
          </a:xfrm>
          <a:prstGeom prst="roundRect">
            <a:avLst/>
          </a:prstGeom>
          <a:solidFill>
            <a:srgbClr val="0053C3"/>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spAutoFit/>
          </a:bodyPr>
          <a:lstStyle/>
          <a:p>
            <a:pPr algn="ctr"/>
            <a:r>
              <a:rPr lang="en-US" sz="2000" dirty="0">
                <a:solidFill>
                  <a:srgbClr val="FFFFFF"/>
                </a:solidFill>
              </a:rPr>
              <a:t>Continue until EOF</a:t>
            </a:r>
          </a:p>
        </p:txBody>
      </p:sp>
      <p:graphicFrame>
        <p:nvGraphicFramePr>
          <p:cNvPr id="11" name="Content Placeholder 4"/>
          <p:cNvGraphicFramePr>
            <a:graphicFrameLocks/>
          </p:cNvGraphicFramePr>
          <p:nvPr>
            <p:extLst>
              <p:ext uri="{D42A27DB-BD31-4B8C-83A1-F6EECF244321}">
                <p14:modId xmlns:p14="http://schemas.microsoft.com/office/powerpoint/2010/main" val="3061589463"/>
              </p:ext>
            </p:extLst>
          </p:nvPr>
        </p:nvGraphicFramePr>
        <p:xfrm>
          <a:off x="4211773" y="4961281"/>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1500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8533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Partial PROC PRINT Output</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35</a:t>
            </a:fld>
            <a:endParaRPr lang="en-US" b="0" dirty="0">
              <a:latin typeface="Times New Roman" pitchFamily="18" charset="0"/>
            </a:endParaRPr>
          </a:p>
        </p:txBody>
      </p:sp>
      <p:sp>
        <p:nvSpPr>
          <p:cNvPr id="13" name="Rectangle 12"/>
          <p:cNvSpPr/>
          <p:nvPr/>
        </p:nvSpPr>
        <p:spPr>
          <a:xfrm>
            <a:off x="685800" y="1143647"/>
            <a:ext cx="7772400" cy="1121333"/>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proc print data=work.comp;</a:t>
            </a:r>
          </a:p>
          <a:p>
            <a:pPr>
              <a:lnSpc>
                <a:spcPct val="85000"/>
              </a:lnSpc>
            </a:pPr>
            <a:r>
              <a:rPr lang="en-US" b="1" dirty="0">
                <a:latin typeface="Courier New"/>
              </a:rPr>
              <a:t>   </a:t>
            </a:r>
            <a:r>
              <a:rPr lang="en-US" b="1" dirty="0">
                <a:solidFill>
                  <a:srgbClr val="000000"/>
                </a:solidFill>
                <a:latin typeface="Courier New"/>
              </a:rPr>
              <a:t>var</a:t>
            </a:r>
            <a:r>
              <a:rPr lang="en-US" b="1" dirty="0">
                <a:latin typeface="Courier New"/>
              </a:rPr>
              <a:t> Last_Name Job_Title Bonus;</a:t>
            </a:r>
          </a:p>
          <a:p>
            <a:pPr>
              <a:lnSpc>
                <a:spcPct val="85000"/>
              </a:lnSpc>
            </a:pPr>
            <a:r>
              <a:rPr lang="en-US" b="1" dirty="0">
                <a:latin typeface="Courier New"/>
              </a:rPr>
              <a:t>run;</a:t>
            </a:r>
          </a:p>
        </p:txBody>
      </p:sp>
      <p:sp>
        <p:nvSpPr>
          <p:cNvPr id="16" name="Rectangle 15"/>
          <p:cNvSpPr/>
          <p:nvPr/>
        </p:nvSpPr>
        <p:spPr>
          <a:xfrm>
            <a:off x="685800" y="2775519"/>
            <a:ext cx="7772400" cy="3118803"/>
          </a:xfrm>
          <a:prstGeom prst="rect">
            <a:avLst/>
          </a:prstGeom>
          <a:solidFill>
            <a:srgbClr val="FFFFFF"/>
          </a:solidFill>
          <a:ln w="38100" cmpd="sng">
            <a:solidFill>
              <a:schemeClr val="tx2"/>
            </a:solidFill>
          </a:ln>
        </p:spPr>
        <p:txBody>
          <a:bodyPr wrap="square" lIns="88900" tIns="88900" rIns="88900" bIns="88900">
            <a:spAutoFit/>
          </a:bodyPr>
          <a:lstStyle/>
          <a:p>
            <a:pPr>
              <a:lnSpc>
                <a:spcPct val="85000"/>
              </a:lnSpc>
            </a:pPr>
            <a:r>
              <a:rPr lang="en-US" sz="1600" b="1" dirty="0">
                <a:solidFill>
                  <a:srgbClr val="000000"/>
                </a:solidFill>
                <a:latin typeface="SAS Monospace"/>
              </a:rPr>
              <a:t>Obs    Last_Name       Job_Title         Bonus</a:t>
            </a:r>
          </a:p>
          <a:p>
            <a:pPr>
              <a:lnSpc>
                <a:spcPct val="85000"/>
              </a:lnSpc>
            </a:pPr>
            <a:endParaRPr lang="en-US" sz="1600" b="1" dirty="0">
              <a:solidFill>
                <a:srgbClr val="000000"/>
              </a:solidFill>
              <a:latin typeface="SAS Monospace"/>
            </a:endParaRPr>
          </a:p>
          <a:p>
            <a:pPr>
              <a:lnSpc>
                <a:spcPct val="85000"/>
              </a:lnSpc>
            </a:pPr>
            <a:r>
              <a:rPr lang="en-US" sz="1600" b="1" dirty="0">
                <a:solidFill>
                  <a:srgbClr val="000000"/>
                </a:solidFill>
                <a:latin typeface="SAS Monospace"/>
              </a:rPr>
              <a:t>  1    Zhou            Sales Manager      1500</a:t>
            </a:r>
          </a:p>
          <a:p>
            <a:pPr>
              <a:lnSpc>
                <a:spcPct val="85000"/>
              </a:lnSpc>
            </a:pPr>
            <a:r>
              <a:rPr lang="en-US" sz="1600" b="1" dirty="0">
                <a:solidFill>
                  <a:srgbClr val="000000"/>
                </a:solidFill>
                <a:latin typeface="SAS Monospace"/>
              </a:rPr>
              <a:t>  2    Dawes           Sales Manager      1500</a:t>
            </a:r>
          </a:p>
          <a:p>
            <a:pPr>
              <a:lnSpc>
                <a:spcPct val="85000"/>
              </a:lnSpc>
            </a:pPr>
            <a:r>
              <a:rPr lang="en-US" sz="1600" b="1" dirty="0">
                <a:solidFill>
                  <a:srgbClr val="000000"/>
                </a:solidFill>
                <a:latin typeface="SAS Monospace"/>
              </a:rPr>
              <a:t>  3    Elvish          Sales Rep. II         .</a:t>
            </a:r>
          </a:p>
          <a:p>
            <a:pPr>
              <a:lnSpc>
                <a:spcPct val="85000"/>
              </a:lnSpc>
            </a:pPr>
            <a:r>
              <a:rPr lang="en-US" sz="1600" b="1" dirty="0">
                <a:solidFill>
                  <a:srgbClr val="000000"/>
                </a:solidFill>
                <a:latin typeface="SAS Monospace"/>
              </a:rPr>
              <a:t>  4    Ngan            Sales Rep. II         .</a:t>
            </a:r>
          </a:p>
          <a:p>
            <a:pPr>
              <a:lnSpc>
                <a:spcPct val="85000"/>
              </a:lnSpc>
            </a:pPr>
            <a:r>
              <a:rPr lang="en-US" sz="1600" b="1" dirty="0">
                <a:solidFill>
                  <a:srgbClr val="000000"/>
                </a:solidFill>
                <a:latin typeface="SAS Monospace"/>
              </a:rPr>
              <a:t>  5    Hotstone        Sales Rep. I          .</a:t>
            </a:r>
          </a:p>
          <a:p>
            <a:pPr>
              <a:lnSpc>
                <a:spcPct val="85000"/>
              </a:lnSpc>
            </a:pPr>
            <a:r>
              <a:rPr lang="en-US" sz="1600" b="1" dirty="0">
                <a:solidFill>
                  <a:srgbClr val="000000"/>
                </a:solidFill>
                <a:latin typeface="SAS Monospace"/>
              </a:rPr>
              <a:t>  6    Daymond         Sales Rep. I          .</a:t>
            </a:r>
          </a:p>
          <a:p>
            <a:pPr>
              <a:lnSpc>
                <a:spcPct val="85000"/>
              </a:lnSpc>
            </a:pPr>
            <a:r>
              <a:rPr lang="en-US" sz="1600" b="1" dirty="0">
                <a:solidFill>
                  <a:srgbClr val="000000"/>
                </a:solidFill>
                <a:latin typeface="SAS Monospace"/>
              </a:rPr>
              <a:t>  7    Hofmeister      Sales Rep. IV      1000</a:t>
            </a:r>
          </a:p>
          <a:p>
            <a:pPr>
              <a:lnSpc>
                <a:spcPct val="85000"/>
              </a:lnSpc>
            </a:pPr>
            <a:r>
              <a:rPr lang="en-US" sz="1600" b="1" dirty="0">
                <a:solidFill>
                  <a:srgbClr val="000000"/>
                </a:solidFill>
                <a:latin typeface="SAS Monospace"/>
              </a:rPr>
              <a:t>  8    Denny           Sales Rep. II         .</a:t>
            </a:r>
          </a:p>
          <a:p>
            <a:pPr>
              <a:lnSpc>
                <a:spcPct val="85000"/>
              </a:lnSpc>
            </a:pPr>
            <a:r>
              <a:rPr lang="en-US" sz="1600" b="1" dirty="0">
                <a:solidFill>
                  <a:srgbClr val="000000"/>
                </a:solidFill>
                <a:latin typeface="SAS Monospace"/>
              </a:rPr>
              <a:t>  9    Clarkson        Sales Rep. II         .</a:t>
            </a:r>
          </a:p>
          <a:p>
            <a:pPr>
              <a:lnSpc>
                <a:spcPct val="85000"/>
              </a:lnSpc>
            </a:pPr>
            <a:r>
              <a:rPr lang="en-US" sz="1600" b="1" dirty="0">
                <a:solidFill>
                  <a:srgbClr val="000000"/>
                </a:solidFill>
                <a:latin typeface="SAS Monospace"/>
              </a:rPr>
              <a:t> 10    Kletschkus      Sales Rep. IV      1000</a:t>
            </a:r>
          </a:p>
          <a:p>
            <a:pPr>
              <a:lnSpc>
                <a:spcPct val="85000"/>
              </a:lnSpc>
            </a:pPr>
            <a:r>
              <a:rPr lang="en-US" sz="1600" b="1" dirty="0">
                <a:solidFill>
                  <a:srgbClr val="000000"/>
                </a:solidFill>
                <a:latin typeface="SAS Monospace"/>
              </a:rPr>
              <a:t> 11    Roebuck         Sales Rep. III        .</a:t>
            </a:r>
          </a:p>
          <a:p>
            <a:pPr>
              <a:lnSpc>
                <a:spcPct val="85000"/>
              </a:lnSpc>
            </a:pPr>
            <a:r>
              <a:rPr lang="en-US" sz="1600" b="1" dirty="0">
                <a:solidFill>
                  <a:srgbClr val="000000"/>
                </a:solidFill>
                <a:latin typeface="SAS Monospace"/>
              </a:rPr>
              <a:t> 12    Lyon            Sales Rep. I          .</a:t>
            </a:r>
          </a:p>
        </p:txBody>
      </p:sp>
      <p:sp>
        <p:nvSpPr>
          <p:cNvPr id="7"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p109d02</a:t>
            </a:r>
          </a:p>
        </p:txBody>
      </p:sp>
    </p:spTree>
    <p:extLst>
      <p:ext uri="{BB962C8B-B14F-4D97-AF65-F5344CB8AC3E}">
        <p14:creationId xmlns:p14="http://schemas.microsoft.com/office/powerpoint/2010/main" val="3888855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9.03 Multiple </a:t>
            </a:r>
            <a:r>
              <a:rPr lang="en-US" dirty="0"/>
              <a:t>Choice Poll</a:t>
            </a:r>
          </a:p>
        </p:txBody>
      </p:sp>
      <p:sp>
        <p:nvSpPr>
          <p:cNvPr id="2051" name="Rectangle 5"/>
          <p:cNvSpPr>
            <a:spLocks noGrp="1" noChangeArrowheads="1"/>
          </p:cNvSpPr>
          <p:nvPr>
            <p:ph idx="1"/>
          </p:nvPr>
        </p:nvSpPr>
        <p:spPr/>
        <p:txBody>
          <a:bodyPr/>
          <a:lstStyle/>
          <a:p>
            <a:r>
              <a:rPr lang="en-US" dirty="0"/>
              <a:t>In the previous program, is it possible for more than one condition to be true for a single observation?</a:t>
            </a:r>
            <a:endParaRPr lang="en-US" sz="800" b="1" dirty="0"/>
          </a:p>
          <a:p>
            <a:pPr lvl="1">
              <a:buClr>
                <a:schemeClr val="tx1"/>
              </a:buClr>
              <a:buSzTx/>
              <a:buFont typeface="Wingdings" pitchFamily="2" charset="2"/>
              <a:buAutoNum type="alphaLcPeriod"/>
            </a:pPr>
            <a:r>
              <a:rPr lang="en-US" dirty="0"/>
              <a:t>Yes, more than one condition can be true.</a:t>
            </a:r>
          </a:p>
          <a:p>
            <a:pPr lvl="1">
              <a:buClr>
                <a:schemeClr val="tx1"/>
              </a:buClr>
              <a:buSzTx/>
              <a:buFont typeface="Wingdings" pitchFamily="2" charset="2"/>
              <a:buAutoNum type="alphaLcPeriod"/>
            </a:pPr>
            <a:r>
              <a:rPr lang="en-US" dirty="0"/>
              <a:t>No, the conditions are mutually exclusive, </a:t>
            </a:r>
            <a:br>
              <a:rPr lang="en-US" dirty="0"/>
            </a:br>
            <a:r>
              <a:rPr lang="en-US" dirty="0"/>
              <a:t>so only one condition can be true.</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9.03 Multiple </a:t>
            </a:r>
            <a:r>
              <a:rPr lang="en-US" dirty="0"/>
              <a:t>Choice Poll – Correct Answer</a:t>
            </a:r>
          </a:p>
        </p:txBody>
      </p:sp>
      <p:sp>
        <p:nvSpPr>
          <p:cNvPr id="2051" name="Rectangle 5"/>
          <p:cNvSpPr>
            <a:spLocks noGrp="1" noChangeArrowheads="1"/>
          </p:cNvSpPr>
          <p:nvPr>
            <p:ph idx="1"/>
          </p:nvPr>
        </p:nvSpPr>
        <p:spPr/>
        <p:txBody>
          <a:bodyPr/>
          <a:lstStyle/>
          <a:p>
            <a:r>
              <a:rPr lang="en-US" dirty="0"/>
              <a:t>In the previous program, is it possible for more than one condition to be true for a single observation?</a:t>
            </a:r>
            <a:endParaRPr lang="en-US" sz="800" b="1" dirty="0"/>
          </a:p>
          <a:p>
            <a:pPr lvl="1">
              <a:buClr>
                <a:schemeClr val="tx1"/>
              </a:buClr>
              <a:buSzTx/>
              <a:buFont typeface="Wingdings" pitchFamily="2" charset="2"/>
              <a:buAutoNum type="alphaLcPeriod"/>
            </a:pPr>
            <a:r>
              <a:rPr lang="en-US" dirty="0"/>
              <a:t>Yes, more than one condition can be true.</a:t>
            </a:r>
          </a:p>
          <a:p>
            <a:pPr lvl="1">
              <a:buClr>
                <a:schemeClr val="tx1"/>
              </a:buClr>
              <a:buSzTx/>
              <a:buFont typeface="Wingdings" pitchFamily="2" charset="2"/>
              <a:buAutoNum type="alphaLcPeriod"/>
            </a:pPr>
            <a:r>
              <a:rPr lang="en-US" dirty="0"/>
              <a:t>No, the conditions are mutually exclusive, </a:t>
            </a:r>
            <a:br>
              <a:rPr lang="en-US" dirty="0"/>
            </a:br>
            <a:r>
              <a:rPr lang="en-US" dirty="0"/>
              <a:t>so only one condition can be true.</a:t>
            </a:r>
          </a:p>
          <a:p>
            <a:pPr lvl="1">
              <a:buClr>
                <a:schemeClr val="tx1"/>
              </a:buClr>
              <a:buSzTx/>
              <a:buFont typeface="Wingdings" pitchFamily="2" charset="2"/>
              <a:buAutoNum type="alphaLcPeriod"/>
            </a:pPr>
            <a:endParaRPr lang="en-US" dirty="0"/>
          </a:p>
          <a:p>
            <a:pPr marL="0" lvl="1" indent="0">
              <a:buClr>
                <a:schemeClr val="tx1"/>
              </a:buClr>
              <a:buSzTx/>
              <a:buNone/>
            </a:pPr>
            <a:r>
              <a:rPr lang="en-US" b="1" dirty="0"/>
              <a:t>For each observation, there is only one value for Job_Title. If that value matches one of the conditions, then it cannot match any other condition.</a:t>
            </a:r>
          </a:p>
        </p:txBody>
      </p:sp>
      <p:sp>
        <p:nvSpPr>
          <p:cNvPr id="2" name="Oval 1"/>
          <p:cNvSpPr/>
          <p:nvPr/>
        </p:nvSpPr>
        <p:spPr bwMode="auto">
          <a:xfrm>
            <a:off x="639299" y="2264901"/>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extLst>
      <p:ext uri="{BB962C8B-B14F-4D97-AF65-F5344CB8AC3E}">
        <p14:creationId xmlns:p14="http://schemas.microsoft.com/office/powerpoint/2010/main" val="582194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t>Use the </a:t>
            </a:r>
            <a:r>
              <a:rPr lang="en-US" i="1" dirty="0"/>
              <a:t>ELSE statement </a:t>
            </a:r>
            <a:r>
              <a:rPr lang="en-US" dirty="0"/>
              <a:t>when you test mutually exclusive conditions.</a:t>
            </a:r>
          </a:p>
        </p:txBody>
      </p:sp>
      <p:sp>
        <p:nvSpPr>
          <p:cNvPr id="2" name="Title 1"/>
          <p:cNvSpPr>
            <a:spLocks noGrp="1"/>
          </p:cNvSpPr>
          <p:nvPr>
            <p:ph type="title"/>
          </p:nvPr>
        </p:nvSpPr>
        <p:spPr/>
        <p:txBody>
          <a:bodyPr/>
          <a:lstStyle/>
          <a:p>
            <a:r>
              <a:rPr lang="en-US" dirty="0"/>
              <a:t>Using the ELSE Statement</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38</a:t>
            </a:fld>
            <a:endParaRPr lang="en-US" b="0" dirty="0">
              <a:latin typeface="Times New Roman" pitchFamily="18" charset="0"/>
            </a:endParaRPr>
          </a:p>
        </p:txBody>
      </p:sp>
      <p:sp>
        <p:nvSpPr>
          <p:cNvPr id="7" name="Rectangle 6"/>
          <p:cNvSpPr/>
          <p:nvPr/>
        </p:nvSpPr>
        <p:spPr>
          <a:xfrm>
            <a:off x="564798" y="1865208"/>
            <a:ext cx="8016618" cy="3632789"/>
          </a:xfrm>
          <a:prstGeom prst="rect">
            <a:avLst/>
          </a:prstGeom>
          <a:solidFill>
            <a:srgbClr val="FFFFFF"/>
          </a:solidFill>
          <a:ln w="38100" cmpd="sng">
            <a:solidFill>
              <a:schemeClr val="tx2"/>
            </a:solidFill>
          </a:ln>
        </p:spPr>
        <p:txBody>
          <a:bodyPr wrap="none" lIns="88900" tIns="88900" rIns="0" bIns="8890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if Job_Title='Sales Rep. IV‘</a:t>
            </a:r>
            <a:br>
              <a:rPr lang="en-US" b="1" dirty="0">
                <a:latin typeface="Courier New"/>
              </a:rPr>
            </a:br>
            <a:r>
              <a:rPr lang="en-US" b="1" dirty="0">
                <a:latin typeface="Courier New"/>
              </a:rPr>
              <a:t>      then Bonus=1000;</a:t>
            </a:r>
          </a:p>
          <a:p>
            <a:pPr>
              <a:lnSpc>
                <a:spcPct val="85000"/>
              </a:lnSpc>
            </a:pPr>
            <a:r>
              <a:rPr lang="en-US" b="1" dirty="0">
                <a:latin typeface="Courier New"/>
              </a:rPr>
              <a:t>   else if Job_Title='Sales Manager'</a:t>
            </a:r>
            <a:br>
              <a:rPr lang="en-US" b="1" dirty="0">
                <a:latin typeface="Courier New"/>
              </a:rPr>
            </a:br>
            <a:r>
              <a:rPr lang="en-US" b="1" dirty="0">
                <a:latin typeface="Courier New"/>
              </a:rPr>
              <a:t>      </a:t>
            </a:r>
            <a:r>
              <a:rPr lang="en-US" b="1" dirty="0">
                <a:solidFill>
                  <a:srgbClr val="000000"/>
                </a:solidFill>
                <a:latin typeface="Courier New"/>
              </a:rPr>
              <a:t>then </a:t>
            </a:r>
            <a:r>
              <a:rPr lang="en-US" b="1" dirty="0">
                <a:latin typeface="Courier New"/>
              </a:rPr>
              <a:t>Bonus=1500;</a:t>
            </a:r>
          </a:p>
          <a:p>
            <a:pPr>
              <a:lnSpc>
                <a:spcPct val="85000"/>
              </a:lnSpc>
            </a:pPr>
            <a:r>
              <a:rPr lang="en-US" b="1" dirty="0">
                <a:latin typeface="Courier New"/>
              </a:rPr>
              <a:t>   else if Job_Title='Senior Sales Manager'</a:t>
            </a:r>
            <a:br>
              <a:rPr lang="en-US" b="1" dirty="0">
                <a:latin typeface="Courier New"/>
              </a:rPr>
            </a:br>
            <a:r>
              <a:rPr lang="en-US" b="1" dirty="0">
                <a:latin typeface="Courier New"/>
              </a:rPr>
              <a:t>      then Bonus=2000;</a:t>
            </a:r>
          </a:p>
          <a:p>
            <a:pPr>
              <a:lnSpc>
                <a:spcPct val="85000"/>
              </a:lnSpc>
            </a:pPr>
            <a:r>
              <a:rPr lang="en-US" b="1" dirty="0">
                <a:latin typeface="Courier New"/>
              </a:rPr>
              <a:t>   else if Job_Title='Chief Sales Officer'</a:t>
            </a:r>
            <a:br>
              <a:rPr lang="en-US" b="1" dirty="0">
                <a:latin typeface="Courier New"/>
              </a:rPr>
            </a:br>
            <a:r>
              <a:rPr lang="en-US" b="1" dirty="0">
                <a:latin typeface="Courier New"/>
              </a:rPr>
              <a:t>      then Bonus=2500;</a:t>
            </a:r>
          </a:p>
          <a:p>
            <a:pPr>
              <a:lnSpc>
                <a:spcPct val="85000"/>
              </a:lnSpc>
            </a:pPr>
            <a:r>
              <a:rPr lang="en-US" b="1" dirty="0">
                <a:latin typeface="Courier New"/>
              </a:rPr>
              <a:t>run;</a:t>
            </a:r>
          </a:p>
        </p:txBody>
      </p:sp>
      <p:sp>
        <p:nvSpPr>
          <p:cNvPr id="8" name="Rectangle 7"/>
          <p:cNvSpPr/>
          <p:nvPr>
            <p:custDataLst>
              <p:tags r:id="rId1"/>
            </p:custDataLst>
          </p:nvPr>
        </p:nvSpPr>
        <p:spPr bwMode="auto">
          <a:xfrm>
            <a:off x="1201386" y="3812771"/>
            <a:ext cx="1278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10"/>
          <p:cNvSpPr/>
          <p:nvPr>
            <p:custDataLst>
              <p:tags r:id="rId2"/>
            </p:custDataLst>
          </p:nvPr>
        </p:nvSpPr>
        <p:spPr bwMode="auto">
          <a:xfrm>
            <a:off x="1201386" y="4452851"/>
            <a:ext cx="1278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p109d03</a:t>
            </a:r>
          </a:p>
        </p:txBody>
      </p:sp>
      <p:sp>
        <p:nvSpPr>
          <p:cNvPr id="12" name="Rectangle 6"/>
          <p:cNvSpPr>
            <a:spLocks noChangeArrowheads="1"/>
          </p:cNvSpPr>
          <p:nvPr>
            <p:custDataLst>
              <p:tags r:id="rId3"/>
            </p:custDataLst>
          </p:nvPr>
        </p:nvSpPr>
        <p:spPr bwMode="auto">
          <a:xfrm>
            <a:off x="2009998" y="5129480"/>
            <a:ext cx="5760720" cy="1415772"/>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nchor="ctr">
            <a:spAutoFit/>
          </a:bodyPr>
          <a:lstStyle/>
          <a:p>
            <a:pPr>
              <a:defRPr/>
            </a:pPr>
            <a:r>
              <a:rPr lang="en-US" b="1" dirty="0">
                <a:latin typeface="Arial"/>
              </a:rPr>
              <a:t>IF </a:t>
            </a:r>
            <a:r>
              <a:rPr lang="en-US" i="1" dirty="0">
                <a:latin typeface="Arial"/>
              </a:rPr>
              <a:t>expression</a:t>
            </a:r>
            <a:r>
              <a:rPr lang="en-US" b="1" dirty="0">
                <a:latin typeface="Arial"/>
              </a:rPr>
              <a:t> THEN </a:t>
            </a:r>
            <a:r>
              <a:rPr lang="en-US" i="1" dirty="0">
                <a:latin typeface="Arial"/>
              </a:rPr>
              <a:t>statement</a:t>
            </a:r>
            <a:r>
              <a:rPr lang="en-US" b="1" dirty="0">
                <a:latin typeface="Arial"/>
              </a:rPr>
              <a:t>;</a:t>
            </a:r>
          </a:p>
          <a:p>
            <a:pPr>
              <a:defRPr/>
            </a:pPr>
            <a:r>
              <a:rPr lang="en-US" b="1" dirty="0"/>
              <a:t> &lt;ELSE IF </a:t>
            </a:r>
            <a:r>
              <a:rPr lang="en-US" i="1" dirty="0"/>
              <a:t>expression</a:t>
            </a:r>
            <a:r>
              <a:rPr lang="en-US" b="1" dirty="0"/>
              <a:t> THEN </a:t>
            </a:r>
            <a:r>
              <a:rPr lang="en-US" i="1" dirty="0"/>
              <a:t>statement</a:t>
            </a:r>
            <a:r>
              <a:rPr lang="en-US" b="1" dirty="0"/>
              <a:t>;&gt;</a:t>
            </a:r>
            <a:endParaRPr lang="en-US" dirty="0"/>
          </a:p>
          <a:p>
            <a:pPr>
              <a:defRPr/>
            </a:pPr>
            <a:r>
              <a:rPr lang="en-US" b="1" dirty="0"/>
              <a:t> &lt;ELSE IF </a:t>
            </a:r>
            <a:r>
              <a:rPr lang="en-US" i="1" dirty="0"/>
              <a:t>expression</a:t>
            </a:r>
            <a:r>
              <a:rPr lang="en-US" b="1" dirty="0"/>
              <a:t> THEN </a:t>
            </a:r>
            <a:r>
              <a:rPr lang="en-US" i="1" dirty="0"/>
              <a:t>statement</a:t>
            </a:r>
            <a:r>
              <a:rPr lang="en-US" b="1" dirty="0"/>
              <a:t>;&gt;</a:t>
            </a:r>
            <a:endParaRPr lang="en-US" dirty="0"/>
          </a:p>
        </p:txBody>
      </p:sp>
      <p:sp>
        <p:nvSpPr>
          <p:cNvPr id="13" name="Rectangle 12"/>
          <p:cNvSpPr/>
          <p:nvPr>
            <p:custDataLst>
              <p:tags r:id="rId4"/>
            </p:custDataLst>
          </p:nvPr>
        </p:nvSpPr>
        <p:spPr bwMode="auto">
          <a:xfrm>
            <a:off x="1192335" y="2566670"/>
            <a:ext cx="437132"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5" name="Rectangle 14"/>
          <p:cNvSpPr/>
          <p:nvPr>
            <p:custDataLst>
              <p:tags r:id="rId5"/>
            </p:custDataLst>
          </p:nvPr>
        </p:nvSpPr>
        <p:spPr bwMode="auto">
          <a:xfrm>
            <a:off x="1201386" y="3197606"/>
            <a:ext cx="129507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723548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278688" y="5056718"/>
            <a:ext cx="740678" cy="369332"/>
          </a:xfrm>
          <a:prstGeom prst="rect">
            <a:avLst/>
          </a:prstGeom>
          <a:noFill/>
        </p:spPr>
        <p:txBody>
          <a:bodyPr wrap="square" rtlCol="0">
            <a:spAutoFit/>
          </a:bodyPr>
          <a:lstStyle/>
          <a:p>
            <a:r>
              <a:rPr lang="en-US" sz="1800" dirty="0"/>
              <a:t>No</a:t>
            </a:r>
          </a:p>
        </p:txBody>
      </p:sp>
      <p:sp>
        <p:nvSpPr>
          <p:cNvPr id="21" name="Rectangle 20"/>
          <p:cNvSpPr/>
          <p:nvPr>
            <p:custDataLst>
              <p:tags r:id="rId1"/>
            </p:custDataLst>
          </p:nvPr>
        </p:nvSpPr>
        <p:spPr bwMode="auto">
          <a:xfrm>
            <a:off x="4995178" y="4522543"/>
            <a:ext cx="1697581"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Bonus=2000</a:t>
            </a:r>
          </a:p>
        </p:txBody>
      </p:sp>
      <p:sp>
        <p:nvSpPr>
          <p:cNvPr id="26" name="TextBox 25"/>
          <p:cNvSpPr txBox="1"/>
          <p:nvPr/>
        </p:nvSpPr>
        <p:spPr>
          <a:xfrm>
            <a:off x="4292600" y="4369347"/>
            <a:ext cx="740678" cy="369332"/>
          </a:xfrm>
          <a:prstGeom prst="rect">
            <a:avLst/>
          </a:prstGeom>
          <a:noFill/>
        </p:spPr>
        <p:txBody>
          <a:bodyPr wrap="square" rtlCol="0">
            <a:spAutoFit/>
          </a:bodyPr>
          <a:lstStyle/>
          <a:p>
            <a:r>
              <a:rPr lang="en-US" sz="1800" dirty="0"/>
              <a:t>Yes</a:t>
            </a:r>
          </a:p>
        </p:txBody>
      </p:sp>
      <p:sp>
        <p:nvSpPr>
          <p:cNvPr id="2" name="Title 1"/>
          <p:cNvSpPr>
            <a:spLocks noGrp="1"/>
          </p:cNvSpPr>
          <p:nvPr>
            <p:ph type="title"/>
          </p:nvPr>
        </p:nvSpPr>
        <p:spPr/>
        <p:txBody>
          <a:bodyPr/>
          <a:lstStyle/>
          <a:p>
            <a:r>
              <a:rPr lang="en-US" dirty="0"/>
              <a:t>Conditional Processing</a:t>
            </a:r>
          </a:p>
        </p:txBody>
      </p:sp>
      <p:sp>
        <p:nvSpPr>
          <p:cNvPr id="3" name="Content Placeholder 2"/>
          <p:cNvSpPr>
            <a:spLocks noGrp="1"/>
          </p:cNvSpPr>
          <p:nvPr>
            <p:ph idx="1"/>
          </p:nvPr>
        </p:nvSpPr>
        <p:spPr>
          <a:xfrm>
            <a:off x="685800" y="1074739"/>
            <a:ext cx="7848600" cy="969962"/>
          </a:xfrm>
        </p:spPr>
        <p:txBody>
          <a:bodyPr/>
          <a:lstStyle/>
          <a:p>
            <a:r>
              <a:rPr lang="en-US" dirty="0"/>
              <a:t>When an expression is true, the associated statement is executed and subsequent ELSE statements are skipped.</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39</a:t>
            </a:fld>
            <a:endParaRPr lang="en-US" b="0" dirty="0">
              <a:latin typeface="Times New Roman" pitchFamily="18" charset="0"/>
            </a:endParaRPr>
          </a:p>
        </p:txBody>
      </p:sp>
      <p:sp>
        <p:nvSpPr>
          <p:cNvPr id="5" name="Diamond 4"/>
          <p:cNvSpPr/>
          <p:nvPr>
            <p:custDataLst>
              <p:tags r:id="rId2"/>
            </p:custDataLst>
          </p:nvPr>
        </p:nvSpPr>
        <p:spPr bwMode="auto">
          <a:xfrm>
            <a:off x="1124607" y="1844106"/>
            <a:ext cx="3155293" cy="831631"/>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 Sales Rep. IV</a:t>
            </a:r>
          </a:p>
        </p:txBody>
      </p:sp>
      <p:sp>
        <p:nvSpPr>
          <p:cNvPr id="17" name="Diamond 16"/>
          <p:cNvSpPr/>
          <p:nvPr>
            <p:custDataLst>
              <p:tags r:id="rId3"/>
            </p:custDataLst>
          </p:nvPr>
        </p:nvSpPr>
        <p:spPr bwMode="auto">
          <a:xfrm>
            <a:off x="1124607" y="3050606"/>
            <a:ext cx="3180693" cy="865352"/>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Sales Manager</a:t>
            </a:r>
          </a:p>
        </p:txBody>
      </p:sp>
      <p:sp>
        <p:nvSpPr>
          <p:cNvPr id="18" name="Diamond 17"/>
          <p:cNvSpPr/>
          <p:nvPr>
            <p:custDataLst>
              <p:tags r:id="rId4"/>
            </p:custDataLst>
          </p:nvPr>
        </p:nvSpPr>
        <p:spPr bwMode="auto">
          <a:xfrm>
            <a:off x="1124607" y="5463607"/>
            <a:ext cx="3206093" cy="707236"/>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 Chief Sales Officer</a:t>
            </a:r>
          </a:p>
        </p:txBody>
      </p:sp>
      <p:sp>
        <p:nvSpPr>
          <p:cNvPr id="19" name="Diamond 18"/>
          <p:cNvSpPr/>
          <p:nvPr>
            <p:custDataLst>
              <p:tags r:id="rId5"/>
            </p:custDataLst>
          </p:nvPr>
        </p:nvSpPr>
        <p:spPr bwMode="auto">
          <a:xfrm>
            <a:off x="1124607" y="4311846"/>
            <a:ext cx="3193393" cy="744872"/>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 Senior Sales Manager</a:t>
            </a:r>
          </a:p>
        </p:txBody>
      </p:sp>
      <p:sp>
        <p:nvSpPr>
          <p:cNvPr id="7" name="Rectangle 6"/>
          <p:cNvSpPr/>
          <p:nvPr>
            <p:custDataLst>
              <p:tags r:id="rId6"/>
            </p:custDataLst>
          </p:nvPr>
        </p:nvSpPr>
        <p:spPr bwMode="auto">
          <a:xfrm>
            <a:off x="4995178" y="1993493"/>
            <a:ext cx="1697581"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Bonus=1000</a:t>
            </a:r>
          </a:p>
        </p:txBody>
      </p:sp>
      <p:sp>
        <p:nvSpPr>
          <p:cNvPr id="20" name="Rectangle 19"/>
          <p:cNvSpPr/>
          <p:nvPr>
            <p:custDataLst>
              <p:tags r:id="rId7"/>
            </p:custDataLst>
          </p:nvPr>
        </p:nvSpPr>
        <p:spPr bwMode="auto">
          <a:xfrm>
            <a:off x="4995178" y="3263493"/>
            <a:ext cx="1697581"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Bonus=1500</a:t>
            </a:r>
          </a:p>
        </p:txBody>
      </p:sp>
      <p:sp>
        <p:nvSpPr>
          <p:cNvPr id="22" name="Rectangle 21"/>
          <p:cNvSpPr/>
          <p:nvPr>
            <p:custDataLst>
              <p:tags r:id="rId8"/>
            </p:custDataLst>
          </p:nvPr>
        </p:nvSpPr>
        <p:spPr bwMode="auto">
          <a:xfrm>
            <a:off x="4995178" y="5603363"/>
            <a:ext cx="1697581"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Bonus=2500</a:t>
            </a:r>
          </a:p>
        </p:txBody>
      </p:sp>
      <p:cxnSp>
        <p:nvCxnSpPr>
          <p:cNvPr id="8" name="Straight Arrow Connector 7"/>
          <p:cNvCxnSpPr/>
          <p:nvPr/>
        </p:nvCxnSpPr>
        <p:spPr bwMode="auto">
          <a:xfrm>
            <a:off x="4279900" y="2270436"/>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4305300" y="3493140"/>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4279900" y="4705302"/>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4279900" y="5823155"/>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0" name="TextBox 9"/>
          <p:cNvSpPr txBox="1"/>
          <p:nvPr/>
        </p:nvSpPr>
        <p:spPr>
          <a:xfrm>
            <a:off x="4292600" y="1924376"/>
            <a:ext cx="740678" cy="369332"/>
          </a:xfrm>
          <a:prstGeom prst="rect">
            <a:avLst/>
          </a:prstGeom>
          <a:noFill/>
        </p:spPr>
        <p:txBody>
          <a:bodyPr wrap="square" rtlCol="0">
            <a:spAutoFit/>
          </a:bodyPr>
          <a:lstStyle/>
          <a:p>
            <a:r>
              <a:rPr lang="en-US" sz="1800" dirty="0"/>
              <a:t>Yes</a:t>
            </a:r>
          </a:p>
        </p:txBody>
      </p:sp>
      <p:sp>
        <p:nvSpPr>
          <p:cNvPr id="25" name="TextBox 24"/>
          <p:cNvSpPr txBox="1"/>
          <p:nvPr/>
        </p:nvSpPr>
        <p:spPr>
          <a:xfrm>
            <a:off x="4292600" y="3165848"/>
            <a:ext cx="740678" cy="369332"/>
          </a:xfrm>
          <a:prstGeom prst="rect">
            <a:avLst/>
          </a:prstGeom>
          <a:noFill/>
        </p:spPr>
        <p:txBody>
          <a:bodyPr wrap="square" rtlCol="0">
            <a:spAutoFit/>
          </a:bodyPr>
          <a:lstStyle/>
          <a:p>
            <a:r>
              <a:rPr lang="en-US" sz="1800" dirty="0"/>
              <a:t>Yes</a:t>
            </a:r>
          </a:p>
        </p:txBody>
      </p:sp>
      <p:sp>
        <p:nvSpPr>
          <p:cNvPr id="27" name="TextBox 26"/>
          <p:cNvSpPr txBox="1"/>
          <p:nvPr/>
        </p:nvSpPr>
        <p:spPr>
          <a:xfrm>
            <a:off x="4244428" y="5444912"/>
            <a:ext cx="740678" cy="369332"/>
          </a:xfrm>
          <a:prstGeom prst="rect">
            <a:avLst/>
          </a:prstGeom>
          <a:noFill/>
        </p:spPr>
        <p:txBody>
          <a:bodyPr wrap="square" rtlCol="0">
            <a:spAutoFit/>
          </a:bodyPr>
          <a:lstStyle/>
          <a:p>
            <a:r>
              <a:rPr lang="en-US" sz="1800" dirty="0"/>
              <a:t>Yes</a:t>
            </a:r>
          </a:p>
        </p:txBody>
      </p:sp>
      <p:cxnSp>
        <p:nvCxnSpPr>
          <p:cNvPr id="12" name="Straight Arrow Connector 11"/>
          <p:cNvCxnSpPr>
            <a:stCxn id="5" idx="2"/>
            <a:endCxn id="17" idx="0"/>
          </p:cNvCxnSpPr>
          <p:nvPr/>
        </p:nvCxnSpPr>
        <p:spPr bwMode="auto">
          <a:xfrm>
            <a:off x="2702254" y="2675737"/>
            <a:ext cx="12700" cy="37486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2723493" y="3919461"/>
            <a:ext cx="12700" cy="37486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2774075" y="5088737"/>
            <a:ext cx="12700" cy="37486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0" name="TextBox 29"/>
          <p:cNvSpPr txBox="1"/>
          <p:nvPr/>
        </p:nvSpPr>
        <p:spPr>
          <a:xfrm>
            <a:off x="2185274" y="2666825"/>
            <a:ext cx="740678" cy="369332"/>
          </a:xfrm>
          <a:prstGeom prst="rect">
            <a:avLst/>
          </a:prstGeom>
          <a:noFill/>
        </p:spPr>
        <p:txBody>
          <a:bodyPr wrap="square" rtlCol="0">
            <a:spAutoFit/>
          </a:bodyPr>
          <a:lstStyle/>
          <a:p>
            <a:r>
              <a:rPr lang="en-US" sz="1800" dirty="0"/>
              <a:t>No</a:t>
            </a:r>
          </a:p>
        </p:txBody>
      </p:sp>
      <p:sp>
        <p:nvSpPr>
          <p:cNvPr id="31" name="TextBox 30"/>
          <p:cNvSpPr txBox="1"/>
          <p:nvPr/>
        </p:nvSpPr>
        <p:spPr>
          <a:xfrm>
            <a:off x="2278688" y="3915958"/>
            <a:ext cx="740678" cy="369332"/>
          </a:xfrm>
          <a:prstGeom prst="rect">
            <a:avLst/>
          </a:prstGeom>
          <a:noFill/>
        </p:spPr>
        <p:txBody>
          <a:bodyPr wrap="square" rtlCol="0">
            <a:spAutoFit/>
          </a:bodyPr>
          <a:lstStyle/>
          <a:p>
            <a:r>
              <a:rPr lang="en-US" sz="1800" dirty="0"/>
              <a:t>No</a:t>
            </a:r>
          </a:p>
        </p:txBody>
      </p:sp>
      <p:sp>
        <p:nvSpPr>
          <p:cNvPr id="36" name="TextBox 35"/>
          <p:cNvSpPr txBox="1"/>
          <p:nvPr/>
        </p:nvSpPr>
        <p:spPr>
          <a:xfrm>
            <a:off x="2313116" y="6170843"/>
            <a:ext cx="740678" cy="369332"/>
          </a:xfrm>
          <a:prstGeom prst="rect">
            <a:avLst/>
          </a:prstGeom>
          <a:noFill/>
        </p:spPr>
        <p:txBody>
          <a:bodyPr wrap="square" rtlCol="0">
            <a:spAutoFit/>
          </a:bodyPr>
          <a:lstStyle/>
          <a:p>
            <a:r>
              <a:rPr lang="en-US" sz="1800" dirty="0"/>
              <a:t>No</a:t>
            </a:r>
          </a:p>
        </p:txBody>
      </p:sp>
      <p:cxnSp>
        <p:nvCxnSpPr>
          <p:cNvPr id="37" name="Straight Arrow Connector 36"/>
          <p:cNvCxnSpPr/>
          <p:nvPr/>
        </p:nvCxnSpPr>
        <p:spPr bwMode="auto">
          <a:xfrm>
            <a:off x="2808503" y="6202862"/>
            <a:ext cx="12700" cy="37486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41" name="Straight Connector 40"/>
          <p:cNvCxnSpPr>
            <a:stCxn id="7" idx="3"/>
          </p:cNvCxnSpPr>
          <p:nvPr/>
        </p:nvCxnSpPr>
        <p:spPr bwMode="auto">
          <a:xfrm flipV="1">
            <a:off x="6692759" y="2192265"/>
            <a:ext cx="580400"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273159" y="2192265"/>
            <a:ext cx="47296" cy="416324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flipH="1">
            <a:off x="2821203" y="6355509"/>
            <a:ext cx="4499252" cy="34787"/>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flipV="1">
            <a:off x="6692759" y="3493139"/>
            <a:ext cx="580400"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V="1">
            <a:off x="6692759" y="4749192"/>
            <a:ext cx="580400"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V="1">
            <a:off x="6716407" y="5828414"/>
            <a:ext cx="580400"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4582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descr="L:\graphics\background_yellow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22" y="2427161"/>
            <a:ext cx="2711087" cy="2471873"/>
          </a:xfrm>
          <a:prstGeom prst="rect">
            <a:avLst/>
          </a:prstGeom>
          <a:noFill/>
          <a:extLst>
            <a:ext uri="{909E8E84-426E-40DD-AFC4-6F175D3DCCD1}">
              <a14:hiddenFill xmlns:a14="http://schemas.microsoft.com/office/drawing/2010/main">
                <a:solidFill>
                  <a:srgbClr val="FFFFFF"/>
                </a:solidFill>
              </a14:hiddenFill>
            </a:ext>
          </a:extLst>
        </p:spPr>
      </p:pic>
      <p:sp>
        <p:nvSpPr>
          <p:cNvPr id="53250" name="Rectangle 2"/>
          <p:cNvSpPr>
            <a:spLocks noGrp="1" noChangeArrowheads="1"/>
          </p:cNvSpPr>
          <p:nvPr>
            <p:ph type="title"/>
          </p:nvPr>
        </p:nvSpPr>
        <p:spPr/>
        <p:txBody>
          <a:bodyPr/>
          <a:lstStyle/>
          <a:p>
            <a:pPr eaLnBrk="1" hangingPunct="1"/>
            <a:r>
              <a:rPr lang="en-US" dirty="0"/>
              <a:t>Business Scenario</a:t>
            </a:r>
          </a:p>
        </p:txBody>
      </p:sp>
      <p:sp>
        <p:nvSpPr>
          <p:cNvPr id="2" name="Content Placeholder 1"/>
          <p:cNvSpPr>
            <a:spLocks noGrp="1"/>
          </p:cNvSpPr>
          <p:nvPr>
            <p:ph idx="1"/>
          </p:nvPr>
        </p:nvSpPr>
        <p:spPr/>
        <p:txBody>
          <a:bodyPr/>
          <a:lstStyle/>
          <a:p>
            <a:r>
              <a:rPr lang="en-US" dirty="0"/>
              <a:t>Orion Star management plans to give a $500 bonus </a:t>
            </a:r>
            <a:br>
              <a:rPr lang="en-US" dirty="0"/>
            </a:br>
            <a:r>
              <a:rPr lang="en-US" dirty="0"/>
              <a:t>to each employee in his or her hire month. </a:t>
            </a:r>
          </a:p>
        </p:txBody>
      </p:sp>
      <p:sp>
        <p:nvSpPr>
          <p:cNvPr id="6" name="Slide Number Placeholder 3"/>
          <p:cNvSpPr>
            <a:spLocks noGrp="1"/>
          </p:cNvSpPr>
          <p:nvPr>
            <p:ph type="sldNum" sz="quarter" idx="10"/>
          </p:nvPr>
        </p:nvSpPr>
        <p:spPr/>
        <p:txBody>
          <a:bodyPr/>
          <a:lstStyle/>
          <a:p>
            <a:pPr>
              <a:defRPr/>
            </a:pPr>
            <a:fld id="{DC14FE50-82A2-42B5-8E22-B4800EFB0DA2}" type="slidenum">
              <a:rPr lang="en-US"/>
              <a:pPr>
                <a:defRPr/>
              </a:pPr>
              <a:t>4</a:t>
            </a:fld>
            <a:endParaRPr lang="en-US" b="0" dirty="0">
              <a:latin typeface="Times New Roman" pitchFamily="18" charset="0"/>
            </a:endParaRPr>
          </a:p>
        </p:txBody>
      </p:sp>
      <p:pic>
        <p:nvPicPr>
          <p:cNvPr id="31" name="Picture 2" descr="L:\graphics\person_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6520" y="1962430"/>
            <a:ext cx="1097280" cy="128125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L:\graphics\person_gree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6931" y="2832775"/>
            <a:ext cx="1005840" cy="12475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graphics\person_red_transpare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9861" y="3711806"/>
            <a:ext cx="966096" cy="13596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graphics\calendar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4688" y="2594548"/>
            <a:ext cx="1187464" cy="1128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L:\graphics\calendar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0592" y="3429000"/>
            <a:ext cx="1187464" cy="112845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L:\graphics\calendar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1477" y="4337633"/>
            <a:ext cx="1187464" cy="112845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L:\graphics\management_nob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8913" y="3092441"/>
            <a:ext cx="2175507" cy="124519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L:\graphics\bonus_blank.png"/>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53337" y="2516944"/>
            <a:ext cx="1835701" cy="92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descr="L:\graphics\arrow_sw_lef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4084182" y="3503054"/>
            <a:ext cx="968983" cy="50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8"/>
          <p:cNvSpPr txBox="1">
            <a:spLocks noChangeArrowheads="1"/>
          </p:cNvSpPr>
          <p:nvPr/>
        </p:nvSpPr>
        <p:spPr bwMode="auto">
          <a:xfrm>
            <a:off x="3909676" y="2881426"/>
            <a:ext cx="1323023" cy="53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dirty="0">
                <a:latin typeface="Arial"/>
              </a:rPr>
              <a:t>500</a:t>
            </a:r>
          </a:p>
        </p:txBody>
      </p:sp>
    </p:spTree>
    <p:extLst>
      <p:ext uri="{BB962C8B-B14F-4D97-AF65-F5344CB8AC3E}">
        <p14:creationId xmlns:p14="http://schemas.microsoft.com/office/powerpoint/2010/main" val="3484427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1486659"/>
              </p:ext>
            </p:extLst>
          </p:nvPr>
        </p:nvGraphicFramePr>
        <p:xfrm>
          <a:off x="318654" y="504649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40</a:t>
            </a:fld>
            <a:endParaRPr lang="en-US" b="0" dirty="0">
              <a:latin typeface="Times New Roman" pitchFamily="18" charset="0"/>
            </a:endParaRPr>
          </a:p>
        </p:txBody>
      </p:sp>
      <p:sp>
        <p:nvSpPr>
          <p:cNvPr id="7" name="Rectangle 6"/>
          <p:cNvSpPr/>
          <p:nvPr/>
        </p:nvSpPr>
        <p:spPr>
          <a:xfrm>
            <a:off x="517243" y="982177"/>
            <a:ext cx="8349665" cy="363278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if Job_Title='Sales Rep. IV' then</a:t>
            </a:r>
          </a:p>
          <a:p>
            <a:pPr>
              <a:lnSpc>
                <a:spcPct val="85000"/>
              </a:lnSpc>
            </a:pPr>
            <a:r>
              <a:rPr lang="en-US" b="1" dirty="0">
                <a:latin typeface="Courier New"/>
              </a:rPr>
              <a:t> 	 Bonus=1000;</a:t>
            </a:r>
          </a:p>
          <a:p>
            <a:pPr>
              <a:lnSpc>
                <a:spcPct val="85000"/>
              </a:lnSpc>
            </a:pPr>
            <a:r>
              <a:rPr lang="en-US" b="1" dirty="0">
                <a:latin typeface="Courier New"/>
              </a:rPr>
              <a:t>   else if Job_Title='Sales Manager' </a:t>
            </a:r>
            <a:r>
              <a:rPr lang="en-US" b="1" dirty="0">
                <a:solidFill>
                  <a:srgbClr val="000000"/>
                </a:solidFill>
                <a:latin typeface="Courier New"/>
              </a:rPr>
              <a:t>then</a:t>
            </a:r>
            <a:r>
              <a:rPr lang="en-US" b="1" dirty="0">
                <a:latin typeface="Courier New"/>
              </a:rPr>
              <a:t> 	 Bonus=1500;</a:t>
            </a:r>
          </a:p>
          <a:p>
            <a:pPr>
              <a:lnSpc>
                <a:spcPct val="85000"/>
              </a:lnSpc>
            </a:pPr>
            <a:r>
              <a:rPr lang="en-US" b="1" dirty="0">
                <a:latin typeface="Courier New"/>
              </a:rPr>
              <a:t>   else if Job_Title='Senior Sales Manager' 	 then Bonus=2000;</a:t>
            </a:r>
          </a:p>
          <a:p>
            <a:pPr>
              <a:lnSpc>
                <a:spcPct val="85000"/>
              </a:lnSpc>
            </a:pPr>
            <a:r>
              <a:rPr lang="en-US" b="1" dirty="0">
                <a:latin typeface="Courier New"/>
              </a:rPr>
              <a:t>   else if Job_Title='Chief Sales Officer' 	 then Bonus=2500;</a:t>
            </a:r>
          </a:p>
          <a:p>
            <a:pPr>
              <a:lnSpc>
                <a:spcPct val="85000"/>
              </a:lnSpc>
            </a:pPr>
            <a:r>
              <a:rPr lang="en-US" b="1" dirty="0">
                <a:latin typeface="Courier New"/>
              </a:rPr>
              <a:t>run;</a:t>
            </a:r>
          </a:p>
        </p:txBody>
      </p:sp>
      <p:graphicFrame>
        <p:nvGraphicFramePr>
          <p:cNvPr id="9" name="Content Placeholder 4"/>
          <p:cNvGraphicFramePr>
            <a:graphicFrameLocks/>
          </p:cNvGraphicFramePr>
          <p:nvPr>
            <p:extLst>
              <p:ext uri="{D42A27DB-BD31-4B8C-83A1-F6EECF244321}">
                <p14:modId xmlns:p14="http://schemas.microsoft.com/office/powerpoint/2010/main" val="3377079313"/>
              </p:ext>
            </p:extLst>
          </p:nvPr>
        </p:nvGraphicFramePr>
        <p:xfrm>
          <a:off x="4211773" y="5023405"/>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577655"/>
            <a:ext cx="655781" cy="461665"/>
          </a:xfrm>
          <a:prstGeom prst="rect">
            <a:avLst/>
          </a:prstGeom>
          <a:noFill/>
        </p:spPr>
        <p:txBody>
          <a:bodyPr wrap="square" rtlCol="0">
            <a:spAutoFit/>
          </a:bodyPr>
          <a:lstStyle/>
          <a:p>
            <a:r>
              <a:rPr lang="en-US" dirty="0"/>
              <a:t>…</a:t>
            </a:r>
          </a:p>
        </p:txBody>
      </p:sp>
      <p:sp>
        <p:nvSpPr>
          <p:cNvPr id="3" name="Rectangle 2"/>
          <p:cNvSpPr/>
          <p:nvPr>
            <p:custDataLst>
              <p:tags r:id="rId1"/>
            </p:custDataLst>
          </p:nvPr>
        </p:nvSpPr>
        <p:spPr bwMode="auto">
          <a:xfrm>
            <a:off x="1153831" y="1381973"/>
            <a:ext cx="29210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
        <p:nvSpPr>
          <p:cNvPr id="8"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p109d03</a:t>
            </a:r>
          </a:p>
        </p:txBody>
      </p:sp>
    </p:spTree>
    <p:extLst>
      <p:ext uri="{BB962C8B-B14F-4D97-AF65-F5344CB8AC3E}">
        <p14:creationId xmlns:p14="http://schemas.microsoft.com/office/powerpoint/2010/main" val="3204409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10042354"/>
              </p:ext>
            </p:extLst>
          </p:nvPr>
        </p:nvGraphicFramePr>
        <p:xfrm>
          <a:off x="318654" y="504649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41</a:t>
            </a:fld>
            <a:endParaRPr lang="en-US" b="0" dirty="0">
              <a:latin typeface="Times New Roman" pitchFamily="18" charset="0"/>
            </a:endParaRPr>
          </a:p>
        </p:txBody>
      </p:sp>
      <p:sp>
        <p:nvSpPr>
          <p:cNvPr id="7" name="Rectangle 6"/>
          <p:cNvSpPr/>
          <p:nvPr/>
        </p:nvSpPr>
        <p:spPr>
          <a:xfrm>
            <a:off x="517243" y="982177"/>
            <a:ext cx="8349665" cy="363278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if Job_Title='Sales Rep. IV' then</a:t>
            </a:r>
          </a:p>
          <a:p>
            <a:pPr>
              <a:lnSpc>
                <a:spcPct val="85000"/>
              </a:lnSpc>
            </a:pPr>
            <a:r>
              <a:rPr lang="en-US" b="1" dirty="0">
                <a:latin typeface="Courier New"/>
              </a:rPr>
              <a:t> 	 Bonus=1000;</a:t>
            </a:r>
          </a:p>
          <a:p>
            <a:pPr>
              <a:lnSpc>
                <a:spcPct val="85000"/>
              </a:lnSpc>
            </a:pPr>
            <a:r>
              <a:rPr lang="en-US" b="1" dirty="0">
                <a:latin typeface="Courier New"/>
              </a:rPr>
              <a:t>   else if Job_Title='Sales Manager' </a:t>
            </a:r>
            <a:r>
              <a:rPr lang="en-US" b="1" dirty="0">
                <a:solidFill>
                  <a:srgbClr val="000000"/>
                </a:solidFill>
                <a:latin typeface="Courier New"/>
              </a:rPr>
              <a:t>then</a:t>
            </a:r>
            <a:r>
              <a:rPr lang="en-US" b="1" dirty="0">
                <a:latin typeface="Courier New"/>
              </a:rPr>
              <a:t> 	 Bonus=1500;</a:t>
            </a:r>
          </a:p>
          <a:p>
            <a:pPr>
              <a:lnSpc>
                <a:spcPct val="85000"/>
              </a:lnSpc>
            </a:pPr>
            <a:r>
              <a:rPr lang="en-US" b="1" dirty="0">
                <a:latin typeface="Courier New"/>
              </a:rPr>
              <a:t>   else if Job_Title='Senior Sales Manager' 	 then Bonus=2000;</a:t>
            </a:r>
          </a:p>
          <a:p>
            <a:pPr>
              <a:lnSpc>
                <a:spcPct val="85000"/>
              </a:lnSpc>
            </a:pPr>
            <a:r>
              <a:rPr lang="en-US" b="1" dirty="0">
                <a:latin typeface="Courier New"/>
              </a:rPr>
              <a:t>   else if Job_Title='Chief Sales Officer' 	 then Bonus=2500;</a:t>
            </a:r>
          </a:p>
          <a:p>
            <a:pPr>
              <a:lnSpc>
                <a:spcPct val="85000"/>
              </a:lnSpc>
            </a:pPr>
            <a:r>
              <a:rPr lang="en-US" b="1" dirty="0">
                <a:latin typeface="Courier New"/>
              </a:rPr>
              <a:t>run;</a:t>
            </a:r>
          </a:p>
        </p:txBody>
      </p:sp>
      <p:graphicFrame>
        <p:nvGraphicFramePr>
          <p:cNvPr id="9" name="Content Placeholder 4"/>
          <p:cNvGraphicFramePr>
            <a:graphicFrameLocks/>
          </p:cNvGraphicFramePr>
          <p:nvPr>
            <p:extLst>
              <p:ext uri="{D42A27DB-BD31-4B8C-83A1-F6EECF244321}">
                <p14:modId xmlns:p14="http://schemas.microsoft.com/office/powerpoint/2010/main" val="1349440486"/>
              </p:ext>
            </p:extLst>
          </p:nvPr>
        </p:nvGraphicFramePr>
        <p:xfrm>
          <a:off x="4211773" y="5023405"/>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577655"/>
            <a:ext cx="655781" cy="461665"/>
          </a:xfrm>
          <a:prstGeom prst="rect">
            <a:avLst/>
          </a:prstGeom>
          <a:noFill/>
        </p:spPr>
        <p:txBody>
          <a:bodyPr wrap="square" rtlCol="0">
            <a:spAutoFit/>
          </a:bodyPr>
          <a:lstStyle/>
          <a:p>
            <a:r>
              <a:rPr lang="en-US" dirty="0"/>
              <a:t>…</a:t>
            </a:r>
          </a:p>
        </p:txBody>
      </p:sp>
      <p:sp>
        <p:nvSpPr>
          <p:cNvPr id="14" name="Rectangle 13"/>
          <p:cNvSpPr/>
          <p:nvPr>
            <p:custDataLst>
              <p:tags r:id="rId1"/>
            </p:custDataLst>
          </p:nvPr>
        </p:nvSpPr>
        <p:spPr bwMode="auto">
          <a:xfrm>
            <a:off x="1600200" y="1692869"/>
            <a:ext cx="4853152"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5" name="Line Callout 1 14"/>
          <p:cNvSpPr/>
          <p:nvPr/>
        </p:nvSpPr>
        <p:spPr bwMode="auto">
          <a:xfrm>
            <a:off x="5019970" y="1125634"/>
            <a:ext cx="914400" cy="487313"/>
          </a:xfrm>
          <a:prstGeom prst="borderCallout1">
            <a:avLst>
              <a:gd name="adj1" fmla="val 18750"/>
              <a:gd name="adj2" fmla="val 0"/>
              <a:gd name="adj3" fmla="val 112500"/>
              <a:gd name="adj4" fmla="val -30000"/>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false</a:t>
            </a:r>
          </a:p>
        </p:txBody>
      </p:sp>
      <p:sp>
        <p:nvSpPr>
          <p:cNvPr id="11"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1830454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0958060"/>
              </p:ext>
            </p:extLst>
          </p:nvPr>
        </p:nvGraphicFramePr>
        <p:xfrm>
          <a:off x="318654" y="504649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42</a:t>
            </a:fld>
            <a:endParaRPr lang="en-US" b="0" dirty="0">
              <a:latin typeface="Times New Roman" pitchFamily="18" charset="0"/>
            </a:endParaRPr>
          </a:p>
        </p:txBody>
      </p:sp>
      <p:sp>
        <p:nvSpPr>
          <p:cNvPr id="7" name="Rectangle 6"/>
          <p:cNvSpPr/>
          <p:nvPr/>
        </p:nvSpPr>
        <p:spPr>
          <a:xfrm>
            <a:off x="517243" y="982177"/>
            <a:ext cx="8349665" cy="363278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if Job_Title='Sales Rep. IV' then</a:t>
            </a:r>
          </a:p>
          <a:p>
            <a:pPr>
              <a:lnSpc>
                <a:spcPct val="85000"/>
              </a:lnSpc>
            </a:pPr>
            <a:r>
              <a:rPr lang="en-US" b="1" dirty="0">
                <a:latin typeface="Courier New"/>
              </a:rPr>
              <a:t> 	 Bonus=1000;</a:t>
            </a:r>
          </a:p>
          <a:p>
            <a:pPr>
              <a:lnSpc>
                <a:spcPct val="85000"/>
              </a:lnSpc>
            </a:pPr>
            <a:r>
              <a:rPr lang="en-US" b="1" dirty="0">
                <a:latin typeface="Courier New"/>
              </a:rPr>
              <a:t>   else if Job_Title='Sales Manager' </a:t>
            </a:r>
            <a:r>
              <a:rPr lang="en-US" b="1" dirty="0">
                <a:solidFill>
                  <a:srgbClr val="000000"/>
                </a:solidFill>
                <a:latin typeface="Courier New"/>
              </a:rPr>
              <a:t>then</a:t>
            </a:r>
            <a:r>
              <a:rPr lang="en-US" b="1" dirty="0">
                <a:latin typeface="Courier New"/>
              </a:rPr>
              <a:t> 	 Bonus=1500;</a:t>
            </a:r>
          </a:p>
          <a:p>
            <a:pPr>
              <a:lnSpc>
                <a:spcPct val="85000"/>
              </a:lnSpc>
            </a:pPr>
            <a:r>
              <a:rPr lang="en-US" b="1" dirty="0">
                <a:latin typeface="Courier New"/>
              </a:rPr>
              <a:t>   else if Job_Title='Senior Sales Manager' 	 then Bonus=2000;</a:t>
            </a:r>
          </a:p>
          <a:p>
            <a:pPr>
              <a:lnSpc>
                <a:spcPct val="85000"/>
              </a:lnSpc>
            </a:pPr>
            <a:r>
              <a:rPr lang="en-US" b="1" dirty="0">
                <a:latin typeface="Courier New"/>
              </a:rPr>
              <a:t>   else if Job_Title='Chief Sales Officer' 	 then Bonus=2500;</a:t>
            </a:r>
          </a:p>
          <a:p>
            <a:pPr>
              <a:lnSpc>
                <a:spcPct val="85000"/>
              </a:lnSpc>
            </a:pPr>
            <a:r>
              <a:rPr lang="en-US" b="1" dirty="0">
                <a:latin typeface="Courier New"/>
              </a:rPr>
              <a:t>run;</a:t>
            </a:r>
          </a:p>
        </p:txBody>
      </p:sp>
      <p:graphicFrame>
        <p:nvGraphicFramePr>
          <p:cNvPr id="9" name="Content Placeholder 4"/>
          <p:cNvGraphicFramePr>
            <a:graphicFrameLocks/>
          </p:cNvGraphicFramePr>
          <p:nvPr>
            <p:extLst>
              <p:ext uri="{D42A27DB-BD31-4B8C-83A1-F6EECF244321}">
                <p14:modId xmlns:p14="http://schemas.microsoft.com/office/powerpoint/2010/main" val="2630314654"/>
              </p:ext>
            </p:extLst>
          </p:nvPr>
        </p:nvGraphicFramePr>
        <p:xfrm>
          <a:off x="4211773" y="5023405"/>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577655"/>
            <a:ext cx="655781" cy="461665"/>
          </a:xfrm>
          <a:prstGeom prst="rect">
            <a:avLst/>
          </a:prstGeom>
          <a:noFill/>
        </p:spPr>
        <p:txBody>
          <a:bodyPr wrap="square" rtlCol="0">
            <a:spAutoFit/>
          </a:bodyPr>
          <a:lstStyle/>
          <a:p>
            <a:r>
              <a:rPr lang="en-US" dirty="0"/>
              <a:t>…</a:t>
            </a:r>
          </a:p>
        </p:txBody>
      </p:sp>
      <p:sp>
        <p:nvSpPr>
          <p:cNvPr id="14" name="Rectangle 13"/>
          <p:cNvSpPr/>
          <p:nvPr>
            <p:custDataLst>
              <p:tags r:id="rId1"/>
            </p:custDataLst>
          </p:nvPr>
        </p:nvSpPr>
        <p:spPr bwMode="auto">
          <a:xfrm>
            <a:off x="2569580" y="2293234"/>
            <a:ext cx="469932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5" name="Line Callout 1 14"/>
          <p:cNvSpPr/>
          <p:nvPr/>
        </p:nvSpPr>
        <p:spPr bwMode="auto">
          <a:xfrm>
            <a:off x="5915898" y="1762943"/>
            <a:ext cx="914400" cy="487313"/>
          </a:xfrm>
          <a:prstGeom prst="borderCallout1">
            <a:avLst>
              <a:gd name="adj1" fmla="val 18750"/>
              <a:gd name="adj2" fmla="val 0"/>
              <a:gd name="adj3" fmla="val 112500"/>
              <a:gd name="adj4" fmla="val -30000"/>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true</a:t>
            </a:r>
          </a:p>
        </p:txBody>
      </p:sp>
      <p:sp>
        <p:nvSpPr>
          <p:cNvPr id="11"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964222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2653056"/>
              </p:ext>
            </p:extLst>
          </p:nvPr>
        </p:nvGraphicFramePr>
        <p:xfrm>
          <a:off x="318654" y="504649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43</a:t>
            </a:fld>
            <a:endParaRPr lang="en-US" b="0" dirty="0">
              <a:latin typeface="Times New Roman" pitchFamily="18" charset="0"/>
            </a:endParaRPr>
          </a:p>
        </p:txBody>
      </p:sp>
      <p:sp>
        <p:nvSpPr>
          <p:cNvPr id="6" name="TextBox 5"/>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7" name="Rectangle 6"/>
          <p:cNvSpPr/>
          <p:nvPr/>
        </p:nvSpPr>
        <p:spPr>
          <a:xfrm>
            <a:off x="517243" y="982177"/>
            <a:ext cx="8349665" cy="363278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if Job_Title='Sales Rep. IV' then </a:t>
            </a:r>
          </a:p>
          <a:p>
            <a:pPr>
              <a:lnSpc>
                <a:spcPct val="85000"/>
              </a:lnSpc>
            </a:pPr>
            <a:r>
              <a:rPr lang="en-US" b="1" dirty="0">
                <a:latin typeface="Courier New"/>
              </a:rPr>
              <a:t>	 Bonus=1000;</a:t>
            </a:r>
          </a:p>
          <a:p>
            <a:pPr>
              <a:lnSpc>
                <a:spcPct val="85000"/>
              </a:lnSpc>
            </a:pPr>
            <a:r>
              <a:rPr lang="en-US" b="1" dirty="0">
                <a:latin typeface="Courier New"/>
              </a:rPr>
              <a:t>   else if Job_Title='Sales Manager' </a:t>
            </a:r>
            <a:r>
              <a:rPr lang="en-US" b="1" dirty="0">
                <a:solidFill>
                  <a:srgbClr val="000000"/>
                </a:solidFill>
                <a:latin typeface="Courier New"/>
              </a:rPr>
              <a:t>then</a:t>
            </a:r>
            <a:r>
              <a:rPr lang="en-US" b="1" dirty="0">
                <a:latin typeface="Courier New"/>
              </a:rPr>
              <a:t> 	 Bonus=1500;</a:t>
            </a:r>
          </a:p>
          <a:p>
            <a:pPr>
              <a:lnSpc>
                <a:spcPct val="85000"/>
              </a:lnSpc>
            </a:pPr>
            <a:r>
              <a:rPr lang="en-US" b="1" dirty="0">
                <a:latin typeface="Courier New"/>
              </a:rPr>
              <a:t>   else if Job_Title='Senior Sales Manager' 	 then Bonus=2000;</a:t>
            </a:r>
          </a:p>
          <a:p>
            <a:pPr>
              <a:lnSpc>
                <a:spcPct val="85000"/>
              </a:lnSpc>
            </a:pPr>
            <a:r>
              <a:rPr lang="en-US" b="1" dirty="0">
                <a:latin typeface="Courier New"/>
              </a:rPr>
              <a:t>   else if Job_Title='Chief Sales Officer' 	 then Bonus=2500;</a:t>
            </a:r>
          </a:p>
          <a:p>
            <a:pPr>
              <a:lnSpc>
                <a:spcPct val="85000"/>
              </a:lnSpc>
            </a:pPr>
            <a:r>
              <a:rPr lang="en-US" b="1" dirty="0">
                <a:latin typeface="Courier New"/>
              </a:rPr>
              <a:t>run;</a:t>
            </a:r>
          </a:p>
        </p:txBody>
      </p:sp>
      <p:graphicFrame>
        <p:nvGraphicFramePr>
          <p:cNvPr id="9" name="Content Placeholder 4"/>
          <p:cNvGraphicFramePr>
            <a:graphicFrameLocks/>
          </p:cNvGraphicFramePr>
          <p:nvPr>
            <p:extLst>
              <p:ext uri="{D42A27DB-BD31-4B8C-83A1-F6EECF244321}">
                <p14:modId xmlns:p14="http://schemas.microsoft.com/office/powerpoint/2010/main" val="1375802239"/>
              </p:ext>
            </p:extLst>
          </p:nvPr>
        </p:nvGraphicFramePr>
        <p:xfrm>
          <a:off x="4211773" y="5023405"/>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1500</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577655"/>
            <a:ext cx="655781" cy="461665"/>
          </a:xfrm>
          <a:prstGeom prst="rect">
            <a:avLst/>
          </a:prstGeom>
          <a:noFill/>
        </p:spPr>
        <p:txBody>
          <a:bodyPr wrap="square" rtlCol="0">
            <a:spAutoFit/>
          </a:bodyPr>
          <a:lstStyle/>
          <a:p>
            <a:r>
              <a:rPr lang="en-US" dirty="0"/>
              <a:t>…</a:t>
            </a:r>
          </a:p>
        </p:txBody>
      </p:sp>
      <p:sp>
        <p:nvSpPr>
          <p:cNvPr id="8" name="Rectangle 7"/>
          <p:cNvSpPr/>
          <p:nvPr>
            <p:custDataLst>
              <p:tags r:id="rId1"/>
            </p:custDataLst>
          </p:nvPr>
        </p:nvSpPr>
        <p:spPr bwMode="auto">
          <a:xfrm>
            <a:off x="1600200" y="2643123"/>
            <a:ext cx="206749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3609384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0928873"/>
              </p:ext>
            </p:extLst>
          </p:nvPr>
        </p:nvGraphicFramePr>
        <p:xfrm>
          <a:off x="318654" y="504649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44</a:t>
            </a:fld>
            <a:endParaRPr lang="en-US" b="0" dirty="0">
              <a:latin typeface="Times New Roman" pitchFamily="18" charset="0"/>
            </a:endParaRPr>
          </a:p>
        </p:txBody>
      </p:sp>
      <p:sp>
        <p:nvSpPr>
          <p:cNvPr id="7" name="Rectangle 6"/>
          <p:cNvSpPr/>
          <p:nvPr/>
        </p:nvSpPr>
        <p:spPr>
          <a:xfrm>
            <a:off x="517243" y="982177"/>
            <a:ext cx="8349665" cy="363278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if Job_Title='Sales Rep. IV' then</a:t>
            </a:r>
          </a:p>
          <a:p>
            <a:pPr>
              <a:lnSpc>
                <a:spcPct val="85000"/>
              </a:lnSpc>
            </a:pPr>
            <a:r>
              <a:rPr lang="en-US" b="1" dirty="0">
                <a:latin typeface="Courier New"/>
              </a:rPr>
              <a:t>      Bonus=1000;</a:t>
            </a:r>
          </a:p>
          <a:p>
            <a:pPr>
              <a:lnSpc>
                <a:spcPct val="85000"/>
              </a:lnSpc>
            </a:pPr>
            <a:r>
              <a:rPr lang="en-US" b="1" dirty="0">
                <a:latin typeface="Courier New"/>
              </a:rPr>
              <a:t>   else if Job_Title='Sales Manager' </a:t>
            </a:r>
            <a:r>
              <a:rPr lang="en-US" b="1" dirty="0">
                <a:solidFill>
                  <a:srgbClr val="000000"/>
                </a:solidFill>
                <a:latin typeface="Courier New"/>
              </a:rPr>
              <a:t>then</a:t>
            </a:r>
            <a:r>
              <a:rPr lang="en-US" b="1" dirty="0">
                <a:latin typeface="Courier New"/>
              </a:rPr>
              <a:t> 	 Bonus=1500;</a:t>
            </a:r>
          </a:p>
          <a:p>
            <a:pPr>
              <a:lnSpc>
                <a:spcPct val="85000"/>
              </a:lnSpc>
            </a:pPr>
            <a:r>
              <a:rPr lang="en-US" b="1" dirty="0">
                <a:latin typeface="Courier New"/>
              </a:rPr>
              <a:t>   else if Job_Title='Senior Sales Manager' 	 then Bonus=2000;</a:t>
            </a:r>
          </a:p>
          <a:p>
            <a:pPr>
              <a:lnSpc>
                <a:spcPct val="85000"/>
              </a:lnSpc>
            </a:pPr>
            <a:r>
              <a:rPr lang="en-US" b="1" dirty="0">
                <a:latin typeface="Courier New"/>
              </a:rPr>
              <a:t>   else if Job_Title='Chief Sales Officer' 	 then Bonus=2500;</a:t>
            </a:r>
          </a:p>
          <a:p>
            <a:pPr>
              <a:lnSpc>
                <a:spcPct val="85000"/>
              </a:lnSpc>
            </a:pPr>
            <a:r>
              <a:rPr lang="en-US" b="1" dirty="0">
                <a:latin typeface="Courier New"/>
              </a:rPr>
              <a:t>run;</a:t>
            </a:r>
          </a:p>
        </p:txBody>
      </p:sp>
      <p:graphicFrame>
        <p:nvGraphicFramePr>
          <p:cNvPr id="9" name="Content Placeholder 4"/>
          <p:cNvGraphicFramePr>
            <a:graphicFrameLocks/>
          </p:cNvGraphicFramePr>
          <p:nvPr>
            <p:extLst>
              <p:ext uri="{D42A27DB-BD31-4B8C-83A1-F6EECF244321}">
                <p14:modId xmlns:p14="http://schemas.microsoft.com/office/powerpoint/2010/main" val="2766179793"/>
              </p:ext>
            </p:extLst>
          </p:nvPr>
        </p:nvGraphicFramePr>
        <p:xfrm>
          <a:off x="4211773" y="5023405"/>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Arial"/>
                        </a:rPr>
                        <a:t>1500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1394691" y="4189519"/>
            <a:ext cx="3643746" cy="879673"/>
            <a:chOff x="2198254" y="2989163"/>
            <a:chExt cx="3643746" cy="879673"/>
          </a:xfrm>
        </p:grpSpPr>
        <p:sp>
          <p:nvSpPr>
            <p:cNvPr id="3" name="Rounded Rectangle 2"/>
            <p:cNvSpPr/>
            <p:nvPr/>
          </p:nvSpPr>
          <p:spPr bwMode="auto">
            <a:xfrm>
              <a:off x="3302000" y="2989163"/>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Implicit OUTPUT;</a:t>
              </a:r>
            </a:p>
            <a:p>
              <a:pPr algn="ctr"/>
              <a:r>
                <a:rPr lang="en-US" sz="2000" b="1" dirty="0">
                  <a:solidFill>
                    <a:srgbClr val="FFFFFF"/>
                  </a:solidFill>
                </a:rPr>
                <a:t>Implicit RETURN;</a:t>
              </a:r>
            </a:p>
          </p:txBody>
        </p:sp>
        <p:cxnSp>
          <p:nvCxnSpPr>
            <p:cNvPr id="8" name="Straight Arrow Connector 7"/>
            <p:cNvCxnSpPr/>
            <p:nvPr/>
          </p:nvCxnSpPr>
          <p:spPr bwMode="auto">
            <a:xfrm flipH="1" flipV="1">
              <a:off x="2198254" y="2989163"/>
              <a:ext cx="1103746" cy="215900"/>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
        <p:nvSpPr>
          <p:cNvPr id="13" name="Rectangle 12"/>
          <p:cNvSpPr/>
          <p:nvPr>
            <p:custDataLst>
              <p:tags r:id="rId1"/>
            </p:custDataLst>
          </p:nvPr>
        </p:nvSpPr>
        <p:spPr bwMode="auto">
          <a:xfrm>
            <a:off x="606143" y="4188354"/>
            <a:ext cx="73031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TextBox 9"/>
          <p:cNvSpPr txBox="1"/>
          <p:nvPr/>
        </p:nvSpPr>
        <p:spPr>
          <a:xfrm>
            <a:off x="3768427" y="5577655"/>
            <a:ext cx="655781" cy="461665"/>
          </a:xfrm>
          <a:prstGeom prst="rect">
            <a:avLst/>
          </a:prstGeom>
          <a:noFill/>
        </p:spPr>
        <p:txBody>
          <a:bodyPr wrap="square" rtlCol="0">
            <a:spAutoFit/>
          </a:bodyPr>
          <a:lstStyle/>
          <a:p>
            <a:r>
              <a:rPr lang="en-US" dirty="0"/>
              <a:t>…</a:t>
            </a:r>
          </a:p>
        </p:txBody>
      </p:sp>
      <p:pic>
        <p:nvPicPr>
          <p:cNvPr id="6" name="Picture 2" descr="\\sashq\root\dept\PSD\GRAPHICS\Illustrations\Arrows\arrow_swoop_left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66462">
            <a:off x="373685" y="2904274"/>
            <a:ext cx="1571504" cy="1149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33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8240454"/>
              </p:ext>
            </p:extLst>
          </p:nvPr>
        </p:nvGraphicFramePr>
        <p:xfrm>
          <a:off x="318654" y="5046491"/>
          <a:ext cx="3449774" cy="1057910"/>
        </p:xfrm>
        <a:graphic>
          <a:graphicData uri="http://schemas.openxmlformats.org/drawingml/2006/table">
            <a:tbl>
              <a:tblPr firstRow="1" bandRow="1">
                <a:tableStyleId>{5C22544A-7EE6-4342-B048-85BDC9FD1C3A}</a:tableStyleId>
              </a:tblPr>
              <a:tblGrid>
                <a:gridCol w="1854860">
                  <a:extLst>
                    <a:ext uri="{9D8B030D-6E8A-4147-A177-3AD203B41FA5}">
                      <a16:colId xmlns:a16="http://schemas.microsoft.com/office/drawing/2014/main" val="20000"/>
                    </a:ext>
                  </a:extLst>
                </a:gridCol>
                <a:gridCol w="1594914">
                  <a:extLst>
                    <a:ext uri="{9D8B030D-6E8A-4147-A177-3AD203B41FA5}">
                      <a16:colId xmlns:a16="http://schemas.microsoft.com/office/drawing/2014/main" val="20001"/>
                    </a:ext>
                  </a:extLst>
                </a:gridCol>
              </a:tblGrid>
              <a:tr h="346075">
                <a:tc gridSpan="2">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Employee_ID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Last_Name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0" i="0" dirty="0">
                          <a:solidFill>
                            <a:srgbClr val="000000"/>
                          </a:solidFill>
                          <a:latin typeface="Arial"/>
                        </a:rPr>
                        <a:t>120102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0" i="0" dirty="0">
                          <a:solidFill>
                            <a:srgbClr val="000000"/>
                          </a:solidFill>
                          <a:latin typeface="Arial"/>
                        </a:rPr>
                        <a:t>Zhou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45</a:t>
            </a:fld>
            <a:endParaRPr lang="en-US" b="0" dirty="0">
              <a:latin typeface="Times New Roman" pitchFamily="18" charset="0"/>
            </a:endParaRPr>
          </a:p>
        </p:txBody>
      </p:sp>
      <p:sp>
        <p:nvSpPr>
          <p:cNvPr id="7" name="Rectangle 6"/>
          <p:cNvSpPr/>
          <p:nvPr/>
        </p:nvSpPr>
        <p:spPr>
          <a:xfrm>
            <a:off x="517243" y="982177"/>
            <a:ext cx="8349665" cy="3632789"/>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if Job_Title='Sales Rep. IV' then</a:t>
            </a:r>
          </a:p>
          <a:p>
            <a:pPr>
              <a:lnSpc>
                <a:spcPct val="85000"/>
              </a:lnSpc>
            </a:pPr>
            <a:r>
              <a:rPr lang="en-US" b="1" dirty="0">
                <a:latin typeface="Courier New"/>
              </a:rPr>
              <a:t>      Bonus=1000;</a:t>
            </a:r>
          </a:p>
          <a:p>
            <a:pPr>
              <a:lnSpc>
                <a:spcPct val="85000"/>
              </a:lnSpc>
            </a:pPr>
            <a:r>
              <a:rPr lang="en-US" b="1" dirty="0">
                <a:latin typeface="Courier New"/>
              </a:rPr>
              <a:t>   else if Job_Title='Sales Manager' </a:t>
            </a:r>
            <a:r>
              <a:rPr lang="en-US" b="1" dirty="0">
                <a:solidFill>
                  <a:srgbClr val="000000"/>
                </a:solidFill>
                <a:latin typeface="Courier New"/>
              </a:rPr>
              <a:t>then</a:t>
            </a:r>
            <a:r>
              <a:rPr lang="en-US" b="1" dirty="0">
                <a:latin typeface="Courier New"/>
              </a:rPr>
              <a:t> 	 Bonus=1500;</a:t>
            </a:r>
          </a:p>
          <a:p>
            <a:pPr>
              <a:lnSpc>
                <a:spcPct val="85000"/>
              </a:lnSpc>
            </a:pPr>
            <a:r>
              <a:rPr lang="en-US" b="1" dirty="0">
                <a:latin typeface="Courier New"/>
              </a:rPr>
              <a:t>   else if Job_Title='Senior Sales Manager' 	 then Bonus=2000;</a:t>
            </a:r>
          </a:p>
          <a:p>
            <a:pPr>
              <a:lnSpc>
                <a:spcPct val="85000"/>
              </a:lnSpc>
            </a:pPr>
            <a:r>
              <a:rPr lang="en-US" b="1" dirty="0">
                <a:latin typeface="Courier New"/>
              </a:rPr>
              <a:t>   else if Job_Title='Chief Sales Officer' 	 then Bonus=2500;</a:t>
            </a:r>
          </a:p>
          <a:p>
            <a:pPr>
              <a:lnSpc>
                <a:spcPct val="85000"/>
              </a:lnSpc>
            </a:pPr>
            <a:r>
              <a:rPr lang="en-US" b="1" dirty="0">
                <a:latin typeface="Courier New"/>
              </a:rPr>
              <a:t>run;</a:t>
            </a:r>
          </a:p>
        </p:txBody>
      </p:sp>
      <p:graphicFrame>
        <p:nvGraphicFramePr>
          <p:cNvPr id="9" name="Content Placeholder 4"/>
          <p:cNvGraphicFramePr>
            <a:graphicFrameLocks/>
          </p:cNvGraphicFramePr>
          <p:nvPr>
            <p:extLst>
              <p:ext uri="{D42A27DB-BD31-4B8C-83A1-F6EECF244321}">
                <p14:modId xmlns:p14="http://schemas.microsoft.com/office/powerpoint/2010/main" val="4027109036"/>
              </p:ext>
            </p:extLst>
          </p:nvPr>
        </p:nvGraphicFramePr>
        <p:xfrm>
          <a:off x="4211773" y="5023405"/>
          <a:ext cx="4698966" cy="1057910"/>
        </p:xfrm>
        <a:graphic>
          <a:graphicData uri="http://schemas.openxmlformats.org/drawingml/2006/table">
            <a:tbl>
              <a:tblPr firstRow="1" bandRow="1">
                <a:tableStyleId>{5C22544A-7EE6-4342-B048-85BDC9FD1C3A}</a:tableStyleId>
              </a:tblPr>
              <a:tblGrid>
                <a:gridCol w="3533532">
                  <a:extLst>
                    <a:ext uri="{9D8B030D-6E8A-4147-A177-3AD203B41FA5}">
                      <a16:colId xmlns:a16="http://schemas.microsoft.com/office/drawing/2014/main" val="20000"/>
                    </a:ext>
                  </a:extLst>
                </a:gridCol>
                <a:gridCol w="1165434">
                  <a:extLst>
                    <a:ext uri="{9D8B030D-6E8A-4147-A177-3AD203B41FA5}">
                      <a16:colId xmlns:a16="http://schemas.microsoft.com/office/drawing/2014/main" val="20001"/>
                    </a:ext>
                  </a:extLst>
                </a:gridCol>
              </a:tblGrid>
              <a:tr h="346075">
                <a:tc gridSpan="2">
                  <a:txBody>
                    <a:bodyPr/>
                    <a:lstStyle/>
                    <a:p>
                      <a:pPr algn="l"/>
                      <a:endParaRPr lang="en-US" sz="2400" b="0" i="0" dirty="0">
                        <a:solidFill>
                          <a:srgbClr val="000000"/>
                        </a:solidFill>
                        <a:latin typeface="Arial"/>
                      </a:endParaRP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Job_Title</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Bonus</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0" i="0" dirty="0">
                          <a:solidFill>
                            <a:srgbClr val="000000"/>
                          </a:solidFill>
                          <a:latin typeface="Arial"/>
                        </a:rPr>
                        <a:t>Sales Manager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0" i="0" dirty="0">
                          <a:solidFill>
                            <a:srgbClr val="000000"/>
                          </a:solidFill>
                          <a:latin typeface="+mn-lt"/>
                        </a:rPr>
                        <a:t>1500 </a:t>
                      </a:r>
                      <a:endParaRPr lang="en-US" sz="2000" b="1" i="0" dirty="0">
                        <a:solidFill>
                          <a:srgbClr val="000000"/>
                        </a:solidFill>
                        <a:latin typeface="Arial"/>
                      </a:endParaRP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768427" y="5577655"/>
            <a:ext cx="655781" cy="461665"/>
          </a:xfrm>
          <a:prstGeom prst="rect">
            <a:avLst/>
          </a:prstGeom>
          <a:noFill/>
        </p:spPr>
        <p:txBody>
          <a:bodyPr wrap="square" rtlCol="0">
            <a:spAutoFit/>
          </a:bodyPr>
          <a:lstStyle/>
          <a:p>
            <a:r>
              <a:rPr lang="en-US" dirty="0"/>
              <a:t>…</a:t>
            </a:r>
          </a:p>
        </p:txBody>
      </p:sp>
      <p:sp>
        <p:nvSpPr>
          <p:cNvPr id="14" name="TextBox 13"/>
          <p:cNvSpPr txBox="1"/>
          <p:nvPr>
            <p:custDataLst>
              <p:tags r:id="rId1"/>
            </p:custDataLst>
          </p:nvPr>
        </p:nvSpPr>
        <p:spPr>
          <a:xfrm>
            <a:off x="1186954" y="1207388"/>
            <a:ext cx="2374672" cy="442674"/>
          </a:xfrm>
          <a:prstGeom prst="roundRect">
            <a:avLst/>
          </a:prstGeom>
          <a:solidFill>
            <a:srgbClr val="0053C3"/>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spAutoFit/>
          </a:bodyPr>
          <a:lstStyle/>
          <a:p>
            <a:pPr algn="ctr"/>
            <a:r>
              <a:rPr lang="en-US" sz="2000" dirty="0">
                <a:solidFill>
                  <a:srgbClr val="FFFFFF"/>
                </a:solidFill>
              </a:rPr>
              <a:t>Continue until EOF</a:t>
            </a:r>
          </a:p>
        </p:txBody>
      </p:sp>
    </p:spTree>
    <p:extLst>
      <p:ext uri="{BB962C8B-B14F-4D97-AF65-F5344CB8AC3E}">
        <p14:creationId xmlns:p14="http://schemas.microsoft.com/office/powerpoint/2010/main" val="3197460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Partial PROC PRINT Output</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46</a:t>
            </a:fld>
            <a:endParaRPr lang="en-US" b="0" dirty="0">
              <a:latin typeface="Times New Roman" pitchFamily="18" charset="0"/>
            </a:endParaRPr>
          </a:p>
        </p:txBody>
      </p:sp>
      <p:sp>
        <p:nvSpPr>
          <p:cNvPr id="13" name="Rectangle 12"/>
          <p:cNvSpPr/>
          <p:nvPr/>
        </p:nvSpPr>
        <p:spPr>
          <a:xfrm>
            <a:off x="707985" y="1104735"/>
            <a:ext cx="7824486" cy="1121333"/>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solidFill>
                  <a:srgbClr val="000000"/>
                </a:solidFill>
                <a:latin typeface="Courier New"/>
              </a:rPr>
              <a:t>proc print data=work.comp;</a:t>
            </a:r>
          </a:p>
          <a:p>
            <a:pPr>
              <a:lnSpc>
                <a:spcPct val="85000"/>
              </a:lnSpc>
            </a:pPr>
            <a:r>
              <a:rPr lang="en-US" b="1" dirty="0">
                <a:solidFill>
                  <a:srgbClr val="000000"/>
                </a:solidFill>
                <a:latin typeface="Courier New"/>
              </a:rPr>
              <a:t>   var</a:t>
            </a:r>
            <a:r>
              <a:rPr lang="en-US" b="1" dirty="0">
                <a:latin typeface="Courier New"/>
              </a:rPr>
              <a:t> Last_Name Job_Title Bonus;</a:t>
            </a:r>
          </a:p>
          <a:p>
            <a:pPr>
              <a:lnSpc>
                <a:spcPct val="85000"/>
              </a:lnSpc>
            </a:pPr>
            <a:r>
              <a:rPr lang="en-US" b="1" dirty="0">
                <a:latin typeface="Courier New"/>
              </a:rPr>
              <a:t>run;</a:t>
            </a:r>
          </a:p>
        </p:txBody>
      </p:sp>
      <p:sp>
        <p:nvSpPr>
          <p:cNvPr id="5"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p109d03</a:t>
            </a:r>
          </a:p>
        </p:txBody>
      </p:sp>
      <p:sp>
        <p:nvSpPr>
          <p:cNvPr id="14" name="Rectangle 13"/>
          <p:cNvSpPr/>
          <p:nvPr/>
        </p:nvSpPr>
        <p:spPr>
          <a:xfrm>
            <a:off x="679532" y="2758037"/>
            <a:ext cx="7824486" cy="3134191"/>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Obs    Last_Name         Job_Title       Bonus</a:t>
            </a:r>
          </a:p>
          <a:p>
            <a:endParaRPr lang="en-US" sz="1600" b="1" dirty="0">
              <a:solidFill>
                <a:srgbClr val="000000"/>
              </a:solidFill>
              <a:latin typeface="SAS Monospace"/>
            </a:endParaRPr>
          </a:p>
          <a:p>
            <a:r>
              <a:rPr lang="en-US" sz="1600" b="1" dirty="0">
                <a:solidFill>
                  <a:srgbClr val="000000"/>
                </a:solidFill>
                <a:latin typeface="SAS Monospace"/>
              </a:rPr>
              <a:t>  1    Zhou            Sales Manager      1500</a:t>
            </a:r>
          </a:p>
          <a:p>
            <a:r>
              <a:rPr lang="en-US" sz="1600" b="1" dirty="0">
                <a:solidFill>
                  <a:srgbClr val="000000"/>
                </a:solidFill>
                <a:latin typeface="SAS Monospace"/>
              </a:rPr>
              <a:t>  2    Dawes           Sales Manager      1500</a:t>
            </a:r>
          </a:p>
          <a:p>
            <a:r>
              <a:rPr lang="en-US" sz="1600" b="1" dirty="0">
                <a:solidFill>
                  <a:srgbClr val="000000"/>
                </a:solidFill>
                <a:latin typeface="SAS Monospace"/>
              </a:rPr>
              <a:t>  3    Elvish          Sales Rep. II         .</a:t>
            </a:r>
          </a:p>
          <a:p>
            <a:r>
              <a:rPr lang="en-US" sz="1600" b="1" dirty="0">
                <a:solidFill>
                  <a:srgbClr val="000000"/>
                </a:solidFill>
                <a:latin typeface="SAS Monospace"/>
              </a:rPr>
              <a:t>  4    Ngan            Sales Rep. II         .</a:t>
            </a:r>
          </a:p>
          <a:p>
            <a:r>
              <a:rPr lang="en-US" sz="1600" b="1" dirty="0">
                <a:solidFill>
                  <a:srgbClr val="000000"/>
                </a:solidFill>
                <a:latin typeface="SAS Monospace"/>
              </a:rPr>
              <a:t>  5    Hotstone        Sales Rep. I          .</a:t>
            </a:r>
          </a:p>
          <a:p>
            <a:r>
              <a:rPr lang="en-US" sz="1600" b="1" dirty="0">
                <a:solidFill>
                  <a:srgbClr val="000000"/>
                </a:solidFill>
                <a:latin typeface="SAS Monospace"/>
              </a:rPr>
              <a:t>  6    Daymond         Sales Rep. I          .</a:t>
            </a:r>
          </a:p>
          <a:p>
            <a:r>
              <a:rPr lang="en-US" sz="1600" b="1" dirty="0">
                <a:solidFill>
                  <a:srgbClr val="000000"/>
                </a:solidFill>
                <a:latin typeface="SAS Monospace"/>
              </a:rPr>
              <a:t>  7    Hofmeister      Sales Rep. IV      1000</a:t>
            </a:r>
          </a:p>
          <a:p>
            <a:r>
              <a:rPr lang="en-US" sz="1600" b="1" dirty="0">
                <a:solidFill>
                  <a:srgbClr val="000000"/>
                </a:solidFill>
                <a:latin typeface="SAS Monospace"/>
              </a:rPr>
              <a:t>  8    Denny           Sales Rep. II         .</a:t>
            </a:r>
          </a:p>
          <a:p>
            <a:r>
              <a:rPr lang="en-US" sz="1600" b="1" dirty="0">
                <a:solidFill>
                  <a:srgbClr val="000000"/>
                </a:solidFill>
                <a:latin typeface="SAS Monospace"/>
              </a:rPr>
              <a:t>  9    Clarkson        Sales Rep. II         .</a:t>
            </a:r>
          </a:p>
          <a:p>
            <a:r>
              <a:rPr lang="en-US" sz="1600" b="1" dirty="0">
                <a:solidFill>
                  <a:srgbClr val="000000"/>
                </a:solidFill>
                <a:latin typeface="SAS Monospace"/>
              </a:rPr>
              <a:t> 10    Kletschkus      Sales Rep. IV      1000</a:t>
            </a:r>
          </a:p>
        </p:txBody>
      </p:sp>
    </p:spTree>
    <p:extLst>
      <p:ext uri="{BB962C8B-B14F-4D97-AF65-F5344CB8AC3E}">
        <p14:creationId xmlns:p14="http://schemas.microsoft.com/office/powerpoint/2010/main" val="1765442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descr="L:\graphics\background_yellow_haze_round.png"/>
          <p:cNvPicPr>
            <a:picLocks noChangeAspect="1" noChangeArrowheads="1"/>
          </p:cNvPicPr>
          <p:nvPr/>
        </p:nvPicPr>
        <p:blipFill>
          <a:blip r:embed="rId3">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85800" y="2525117"/>
            <a:ext cx="2711087" cy="24718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p:cNvGraphicFramePr>
            <a:graphicFrameLocks noGrp="1"/>
          </p:cNvGraphicFramePr>
          <p:nvPr>
            <p:extLst>
              <p:ext uri="{D42A27DB-BD31-4B8C-83A1-F6EECF244321}">
                <p14:modId xmlns:p14="http://schemas.microsoft.com/office/powerpoint/2010/main" val="4147038459"/>
              </p:ext>
            </p:extLst>
          </p:nvPr>
        </p:nvGraphicFramePr>
        <p:xfrm>
          <a:off x="3954318" y="2497012"/>
          <a:ext cx="4446359" cy="2916641"/>
        </p:xfrm>
        <a:graphic>
          <a:graphicData uri="http://schemas.openxmlformats.org/drawingml/2006/table">
            <a:tbl>
              <a:tblPr firstRow="1" bandRow="1">
                <a:tableStyleId>{5C22544A-7EE6-4342-B048-85BDC9FD1C3A}</a:tableStyleId>
              </a:tblPr>
              <a:tblGrid>
                <a:gridCol w="2996250">
                  <a:extLst>
                    <a:ext uri="{9D8B030D-6E8A-4147-A177-3AD203B41FA5}">
                      <a16:colId xmlns:a16="http://schemas.microsoft.com/office/drawing/2014/main" val="20000"/>
                    </a:ext>
                  </a:extLst>
                </a:gridCol>
                <a:gridCol w="1450109">
                  <a:extLst>
                    <a:ext uri="{9D8B030D-6E8A-4147-A177-3AD203B41FA5}">
                      <a16:colId xmlns:a16="http://schemas.microsoft.com/office/drawing/2014/main" val="20001"/>
                    </a:ext>
                  </a:extLst>
                </a:gridCol>
              </a:tblGrid>
              <a:tr h="416663">
                <a:tc>
                  <a:txBody>
                    <a:bodyPr/>
                    <a:lstStyle/>
                    <a:p>
                      <a:pPr algn="l"/>
                      <a:r>
                        <a:rPr lang="en-US" sz="2000" b="1" i="0" dirty="0">
                          <a:solidFill>
                            <a:srgbClr val="FFFFFF"/>
                          </a:solidFill>
                          <a:latin typeface="Arial"/>
                        </a:rPr>
                        <a:t>Job_Title</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0053C3"/>
                    </a:solidFill>
                  </a:tcPr>
                </a:tc>
                <a:tc>
                  <a:txBody>
                    <a:bodyPr/>
                    <a:lstStyle/>
                    <a:p>
                      <a:pPr algn="l"/>
                      <a:r>
                        <a:rPr lang="en-US" sz="2000" b="1" i="0" dirty="0">
                          <a:solidFill>
                            <a:srgbClr val="FFFFFF"/>
                          </a:solidFill>
                          <a:latin typeface="Arial"/>
                        </a:rPr>
                        <a:t>Bonus</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0053C3"/>
                    </a:solidFill>
                  </a:tcPr>
                </a:tc>
                <a:extLst>
                  <a:ext uri="{0D108BD9-81ED-4DB2-BD59-A6C34878D82A}">
                    <a16:rowId xmlns:a16="http://schemas.microsoft.com/office/drawing/2014/main" val="10000"/>
                  </a:ext>
                </a:extLst>
              </a:tr>
              <a:tr h="41666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0" i="0" dirty="0">
                          <a:solidFill>
                            <a:srgbClr val="000000"/>
                          </a:solidFill>
                          <a:effectLst/>
                          <a:latin typeface="+mn-lt"/>
                        </a:rPr>
                        <a:t>Sales Rep. III</a:t>
                      </a:r>
                    </a:p>
                  </a:txBody>
                  <a:tcPr marL="47625" marR="47625" marT="47625" marB="47625">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algn="ctr"/>
                      <a:r>
                        <a:rPr lang="en-US" sz="2000" b="0" i="0" dirty="0">
                          <a:solidFill>
                            <a:srgbClr val="000000"/>
                          </a:solidFill>
                          <a:latin typeface="Arial"/>
                        </a:rPr>
                        <a:t> 1000</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41666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0" i="0" dirty="0">
                          <a:solidFill>
                            <a:schemeClr val="tx1">
                              <a:lumMod val="50000"/>
                              <a:lumOff val="50000"/>
                            </a:schemeClr>
                          </a:solidFill>
                          <a:effectLst/>
                          <a:latin typeface="+mn-lt"/>
                        </a:rPr>
                        <a:t>Sales Rep. IV</a:t>
                      </a:r>
                    </a:p>
                  </a:txBody>
                  <a:tcPr marL="47625" marR="47625" marT="47625" marB="47625">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algn="ctr"/>
                      <a:r>
                        <a:rPr lang="en-US" sz="2000" b="0" i="0" dirty="0">
                          <a:solidFill>
                            <a:schemeClr val="tx1">
                              <a:lumMod val="50000"/>
                              <a:lumOff val="50000"/>
                            </a:schemeClr>
                          </a:solidFill>
                          <a:latin typeface="Arial"/>
                        </a:rPr>
                        <a:t> 1000</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extLst>
                  <a:ext uri="{0D108BD9-81ED-4DB2-BD59-A6C34878D82A}">
                    <a16:rowId xmlns:a16="http://schemas.microsoft.com/office/drawing/2014/main" val="10002"/>
                  </a:ext>
                </a:extLst>
              </a:tr>
              <a:tr h="416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tx1">
                              <a:lumMod val="50000"/>
                              <a:lumOff val="50000"/>
                            </a:schemeClr>
                          </a:solidFill>
                          <a:effectLst/>
                          <a:latin typeface="+mn-lt"/>
                        </a:rPr>
                        <a:t>Sales Manager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ctr"/>
                      <a:r>
                        <a:rPr lang="en-US" sz="2000" b="0" i="0" dirty="0">
                          <a:solidFill>
                            <a:schemeClr val="tx1">
                              <a:lumMod val="50000"/>
                              <a:lumOff val="50000"/>
                            </a:schemeClr>
                          </a:solidFill>
                          <a:latin typeface="Arial"/>
                        </a:rPr>
                        <a:t> 1500</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3"/>
                  </a:ext>
                </a:extLst>
              </a:tr>
              <a:tr h="416663">
                <a:tc>
                  <a:txBody>
                    <a:bodyPr/>
                    <a:lstStyle/>
                    <a:p>
                      <a:pPr algn="l"/>
                      <a:r>
                        <a:rPr lang="en-US" sz="2000" b="0" i="0" dirty="0">
                          <a:solidFill>
                            <a:schemeClr val="tx1">
                              <a:lumMod val="50000"/>
                              <a:lumOff val="50000"/>
                            </a:schemeClr>
                          </a:solidFill>
                          <a:latin typeface="Arial"/>
                        </a:rPr>
                        <a:t>Senior Sales Manager</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algn="ctr"/>
                      <a:r>
                        <a:rPr lang="en-US" sz="2000" b="0" i="0" dirty="0">
                          <a:solidFill>
                            <a:schemeClr val="tx1">
                              <a:lumMod val="50000"/>
                              <a:lumOff val="50000"/>
                            </a:schemeClr>
                          </a:solidFill>
                          <a:latin typeface="Arial"/>
                        </a:rPr>
                        <a:t> 2000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4"/>
                  </a:ext>
                </a:extLst>
              </a:tr>
              <a:tr h="416663">
                <a:tc>
                  <a:txBody>
                    <a:bodyPr/>
                    <a:lstStyle/>
                    <a:p>
                      <a:pPr algn="l"/>
                      <a:r>
                        <a:rPr lang="en-US" sz="2000" b="0" i="0" dirty="0">
                          <a:solidFill>
                            <a:schemeClr val="tx1">
                              <a:lumMod val="50000"/>
                              <a:lumOff val="50000"/>
                            </a:schemeClr>
                          </a:solidFill>
                          <a:latin typeface="Arial"/>
                        </a:rPr>
                        <a:t>Chief Sales Officer</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tc>
                  <a:txBody>
                    <a:bodyPr/>
                    <a:lstStyle/>
                    <a:p>
                      <a:pPr algn="ctr"/>
                      <a:r>
                        <a:rPr lang="en-US" sz="2000" b="0" i="0" dirty="0">
                          <a:solidFill>
                            <a:schemeClr val="tx1">
                              <a:lumMod val="50000"/>
                              <a:lumOff val="50000"/>
                            </a:schemeClr>
                          </a:solidFill>
                          <a:latin typeface="Arial"/>
                        </a:rPr>
                        <a:t> 2500</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5"/>
                  </a:ext>
                </a:extLst>
              </a:tr>
              <a:tr h="41666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0" i="0" dirty="0">
                          <a:solidFill>
                            <a:srgbClr val="000000"/>
                          </a:solidFill>
                          <a:effectLst/>
                          <a:latin typeface="+mn-lt"/>
                        </a:rPr>
                        <a:t>All other titles</a:t>
                      </a:r>
                    </a:p>
                  </a:txBody>
                  <a:tcPr marL="47625" marR="47625" marT="47625" marB="47625">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tc>
                  <a:txBody>
                    <a:bodyPr/>
                    <a:lstStyle/>
                    <a:p>
                      <a:pPr algn="ctr"/>
                      <a:r>
                        <a:rPr lang="en-US" sz="2000" b="0" i="0" dirty="0">
                          <a:solidFill>
                            <a:srgbClr val="000000"/>
                          </a:solidFill>
                          <a:latin typeface="Arial"/>
                        </a:rPr>
                        <a:t> 500</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CCCCCC"/>
                    </a:solidFill>
                  </a:tcPr>
                </a:tc>
                <a:extLst>
                  <a:ext uri="{0D108BD9-81ED-4DB2-BD59-A6C34878D82A}">
                    <a16:rowId xmlns:a16="http://schemas.microsoft.com/office/drawing/2014/main" val="10006"/>
                  </a:ext>
                </a:extLst>
              </a:tr>
            </a:tbl>
          </a:graphicData>
        </a:graphic>
      </p:graphicFrame>
      <p:sp>
        <p:nvSpPr>
          <p:cNvPr id="28" name="Rectangle 3"/>
          <p:cNvSpPr txBox="1">
            <a:spLocks noChangeArrowheads="1"/>
          </p:cNvSpPr>
          <p:nvPr/>
        </p:nvSpPr>
        <p:spPr bwMode="auto">
          <a:xfrm>
            <a:off x="685800" y="1071563"/>
            <a:ext cx="7848600" cy="98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t>Orion Star management wants to modify the bonus plan as defined below.  </a:t>
            </a:r>
          </a:p>
        </p:txBody>
      </p:sp>
      <p:sp>
        <p:nvSpPr>
          <p:cNvPr id="53250" name="Rectangle 2"/>
          <p:cNvSpPr>
            <a:spLocks noGrp="1" noChangeArrowheads="1"/>
          </p:cNvSpPr>
          <p:nvPr>
            <p:ph type="title"/>
          </p:nvPr>
        </p:nvSpPr>
        <p:spPr/>
        <p:txBody>
          <a:bodyPr/>
          <a:lstStyle/>
          <a:p>
            <a:pPr eaLnBrk="1" hangingPunct="1"/>
            <a:r>
              <a:rPr lang="en-US" dirty="0"/>
              <a:t>Business Scenario: Part 2</a:t>
            </a:r>
          </a:p>
        </p:txBody>
      </p:sp>
      <p:sp>
        <p:nvSpPr>
          <p:cNvPr id="6" name="Slide Number Placeholder 3"/>
          <p:cNvSpPr>
            <a:spLocks noGrp="1"/>
          </p:cNvSpPr>
          <p:nvPr>
            <p:ph type="sldNum" sz="quarter" idx="10"/>
          </p:nvPr>
        </p:nvSpPr>
        <p:spPr/>
        <p:txBody>
          <a:bodyPr/>
          <a:lstStyle/>
          <a:p>
            <a:pPr>
              <a:defRPr/>
            </a:pPr>
            <a:fld id="{DC14FE50-82A2-42B5-8E22-B4800EFB0DA2}" type="slidenum">
              <a:rPr lang="en-US"/>
              <a:pPr>
                <a:defRPr/>
              </a:pPr>
              <a:t>47</a:t>
            </a:fld>
            <a:endParaRPr lang="en-US" b="0" dirty="0">
              <a:latin typeface="Times New Roman" pitchFamily="18" charset="0"/>
            </a:endParaRPr>
          </a:p>
        </p:txBody>
      </p:sp>
      <p:pic>
        <p:nvPicPr>
          <p:cNvPr id="3074" name="Picture 2" descr="L:\graphics\orionstar_3people_nob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746" y="3095619"/>
            <a:ext cx="1887192" cy="107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69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Conditional Processing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48</a:t>
            </a:fld>
            <a:endParaRPr lang="en-US" b="0" dirty="0">
              <a:latin typeface="Times New Roman" pitchFamily="18" charset="0"/>
            </a:endParaRPr>
          </a:p>
        </p:txBody>
      </p:sp>
      <p:sp>
        <p:nvSpPr>
          <p:cNvPr id="7" name="Rectangle 6"/>
          <p:cNvSpPr/>
          <p:nvPr/>
        </p:nvSpPr>
        <p:spPr>
          <a:xfrm>
            <a:off x="534555" y="1004504"/>
            <a:ext cx="8383202" cy="4260654"/>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data work.comp;</a:t>
            </a:r>
          </a:p>
          <a:p>
            <a:pPr>
              <a:lnSpc>
                <a:spcPct val="85000"/>
              </a:lnSpc>
            </a:pPr>
            <a:r>
              <a:rPr lang="en-US" b="1" dirty="0">
                <a:latin typeface="Courier New"/>
              </a:rPr>
              <a:t>   set orion.sales;</a:t>
            </a:r>
          </a:p>
          <a:p>
            <a:pPr>
              <a:lnSpc>
                <a:spcPct val="85000"/>
              </a:lnSpc>
            </a:pPr>
            <a:r>
              <a:rPr lang="en-US" b="1" dirty="0">
                <a:latin typeface="Courier New"/>
              </a:rPr>
              <a:t>   if Job_Title='Sales Rep. III' or</a:t>
            </a:r>
          </a:p>
          <a:p>
            <a:pPr>
              <a:lnSpc>
                <a:spcPct val="85000"/>
              </a:lnSpc>
            </a:pPr>
            <a:r>
              <a:rPr lang="en-US" b="1" dirty="0">
                <a:latin typeface="Courier New"/>
              </a:rPr>
              <a:t>      Job_Title='Sales Rep. IV' then</a:t>
            </a:r>
          </a:p>
          <a:p>
            <a:pPr>
              <a:lnSpc>
                <a:spcPct val="85000"/>
              </a:lnSpc>
            </a:pPr>
            <a:r>
              <a:rPr lang="en-US" b="1" dirty="0">
                <a:latin typeface="Courier New"/>
              </a:rPr>
              <a:t>	    Bonus=1000;</a:t>
            </a:r>
          </a:p>
          <a:p>
            <a:pPr>
              <a:lnSpc>
                <a:spcPct val="85000"/>
              </a:lnSpc>
            </a:pPr>
            <a:r>
              <a:rPr lang="en-US" b="1" dirty="0">
                <a:latin typeface="Courier New"/>
              </a:rPr>
              <a:t>   else if Job_Title='Sales Manager' </a:t>
            </a:r>
            <a:r>
              <a:rPr lang="en-US" b="1" dirty="0">
                <a:solidFill>
                  <a:srgbClr val="000000"/>
                </a:solidFill>
                <a:latin typeface="Courier New"/>
              </a:rPr>
              <a:t>then</a:t>
            </a:r>
          </a:p>
          <a:p>
            <a:pPr>
              <a:lnSpc>
                <a:spcPct val="85000"/>
              </a:lnSpc>
            </a:pPr>
            <a:r>
              <a:rPr lang="en-US" b="1" dirty="0">
                <a:latin typeface="Courier New"/>
              </a:rPr>
              <a:t>      Bonus=1500;</a:t>
            </a:r>
          </a:p>
          <a:p>
            <a:pPr>
              <a:lnSpc>
                <a:spcPct val="85000"/>
              </a:lnSpc>
            </a:pPr>
            <a:r>
              <a:rPr lang="en-US" b="1" dirty="0">
                <a:latin typeface="Courier New"/>
              </a:rPr>
              <a:t>   else if Job_Title='Senior Sales Manager'</a:t>
            </a:r>
          </a:p>
          <a:p>
            <a:pPr>
              <a:lnSpc>
                <a:spcPct val="85000"/>
              </a:lnSpc>
            </a:pPr>
            <a:r>
              <a:rPr lang="en-US" b="1" dirty="0">
                <a:latin typeface="Courier New"/>
              </a:rPr>
              <a:t>      </a:t>
            </a:r>
            <a:r>
              <a:rPr lang="en-US" b="1" dirty="0">
                <a:solidFill>
                  <a:srgbClr val="000000"/>
                </a:solidFill>
                <a:latin typeface="Courier New"/>
              </a:rPr>
              <a:t>then</a:t>
            </a:r>
            <a:r>
              <a:rPr lang="en-US" b="1" dirty="0">
                <a:latin typeface="Courier New"/>
              </a:rPr>
              <a:t> Bonus=2000;</a:t>
            </a:r>
          </a:p>
          <a:p>
            <a:pPr>
              <a:lnSpc>
                <a:spcPct val="85000"/>
              </a:lnSpc>
            </a:pPr>
            <a:r>
              <a:rPr lang="en-US" b="1" dirty="0">
                <a:latin typeface="Courier New"/>
              </a:rPr>
              <a:t>   else if Job_Title='Chief Sales Officer'</a:t>
            </a:r>
          </a:p>
          <a:p>
            <a:pPr>
              <a:lnSpc>
                <a:spcPct val="85000"/>
              </a:lnSpc>
            </a:pPr>
            <a:r>
              <a:rPr lang="en-US" b="1" dirty="0">
                <a:latin typeface="Courier New"/>
              </a:rPr>
              <a:t>      </a:t>
            </a:r>
            <a:r>
              <a:rPr lang="en-US" b="1" dirty="0">
                <a:solidFill>
                  <a:srgbClr val="000000"/>
                </a:solidFill>
                <a:latin typeface="Courier New"/>
              </a:rPr>
              <a:t>then</a:t>
            </a:r>
            <a:r>
              <a:rPr lang="en-US" b="1" dirty="0">
                <a:latin typeface="Courier New"/>
              </a:rPr>
              <a:t> Bonus=2500;</a:t>
            </a:r>
          </a:p>
          <a:p>
            <a:pPr>
              <a:lnSpc>
                <a:spcPct val="85000"/>
              </a:lnSpc>
            </a:pPr>
            <a:r>
              <a:rPr lang="en-US" b="1" dirty="0">
                <a:latin typeface="Courier New"/>
              </a:rPr>
              <a:t>   else Bonus=500;</a:t>
            </a:r>
          </a:p>
          <a:p>
            <a:pPr>
              <a:lnSpc>
                <a:spcPct val="85000"/>
              </a:lnSpc>
            </a:pPr>
            <a:r>
              <a:rPr lang="en-US" b="1" dirty="0">
                <a:latin typeface="Courier New"/>
              </a:rPr>
              <a:t>run;</a:t>
            </a:r>
          </a:p>
        </p:txBody>
      </p:sp>
      <p:sp>
        <p:nvSpPr>
          <p:cNvPr id="8" name="Rectangle 7"/>
          <p:cNvSpPr/>
          <p:nvPr>
            <p:custDataLst>
              <p:tags r:id="rId1"/>
            </p:custDataLst>
          </p:nvPr>
        </p:nvSpPr>
        <p:spPr bwMode="auto">
          <a:xfrm>
            <a:off x="1005874" y="4484957"/>
            <a:ext cx="29210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Program Name"/>
          <p:cNvSpPr txBox="1"/>
          <p:nvPr/>
        </p:nvSpPr>
        <p:spPr>
          <a:xfrm>
            <a:off x="7934356" y="6324600"/>
            <a:ext cx="1003801" cy="338554"/>
          </a:xfrm>
          <a:prstGeom prst="rect">
            <a:avLst/>
          </a:prstGeom>
          <a:noFill/>
        </p:spPr>
        <p:txBody>
          <a:bodyPr vert="horz" wrap="none" rtlCol="0">
            <a:spAutoFit/>
          </a:bodyPr>
          <a:lstStyle/>
          <a:p>
            <a:pPr algn="r"/>
            <a:r>
              <a:rPr lang="en-US" sz="1600" b="1" dirty="0"/>
              <a:t>p109d04</a:t>
            </a:r>
          </a:p>
        </p:txBody>
      </p:sp>
      <p:sp>
        <p:nvSpPr>
          <p:cNvPr id="11" name="Line Callout 2 10"/>
          <p:cNvSpPr/>
          <p:nvPr/>
        </p:nvSpPr>
        <p:spPr bwMode="auto">
          <a:xfrm>
            <a:off x="7236152" y="1128432"/>
            <a:ext cx="1629552" cy="795089"/>
          </a:xfrm>
          <a:prstGeom prst="borderCallout2">
            <a:avLst>
              <a:gd name="adj1" fmla="val 18750"/>
              <a:gd name="adj2" fmla="val 821"/>
              <a:gd name="adj3" fmla="val 18750"/>
              <a:gd name="adj4" fmla="val -8334"/>
              <a:gd name="adj5" fmla="val 81331"/>
              <a:gd name="adj6" fmla="val -25400"/>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compound</a:t>
            </a:r>
          </a:p>
          <a:p>
            <a:r>
              <a:rPr lang="en-US" sz="2000" b="1" dirty="0">
                <a:solidFill>
                  <a:srgbClr val="FFFFFF"/>
                </a:solidFill>
              </a:rPr>
              <a:t>condition</a:t>
            </a:r>
          </a:p>
        </p:txBody>
      </p:sp>
      <p:sp>
        <p:nvSpPr>
          <p:cNvPr id="9" name="Rectangle 8"/>
          <p:cNvSpPr/>
          <p:nvPr>
            <p:custDataLst>
              <p:tags r:id="rId2"/>
            </p:custDataLst>
          </p:nvPr>
        </p:nvSpPr>
        <p:spPr bwMode="auto">
          <a:xfrm>
            <a:off x="1171143" y="1715196"/>
            <a:ext cx="6024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custDataLst>
              <p:tags r:id="rId3"/>
            </p:custDataLst>
          </p:nvPr>
        </p:nvSpPr>
        <p:spPr bwMode="auto">
          <a:xfrm>
            <a:off x="1718830" y="2026092"/>
            <a:ext cx="547693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2" name="Rectangle 6"/>
          <p:cNvSpPr>
            <a:spLocks noChangeArrowheads="1"/>
          </p:cNvSpPr>
          <p:nvPr>
            <p:custDataLst>
              <p:tags r:id="rId4"/>
            </p:custDataLst>
          </p:nvPr>
        </p:nvSpPr>
        <p:spPr bwMode="auto">
          <a:xfrm>
            <a:off x="2446038" y="4992016"/>
            <a:ext cx="4879541" cy="1538883"/>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nchor="ctr">
            <a:spAutoFit/>
          </a:bodyPr>
          <a:lstStyle/>
          <a:p>
            <a:pPr>
              <a:defRPr/>
            </a:pPr>
            <a:r>
              <a:rPr lang="en-US" sz="2000" b="1" dirty="0"/>
              <a:t>IF </a:t>
            </a:r>
            <a:r>
              <a:rPr lang="en-US" sz="2000" i="1" dirty="0"/>
              <a:t>expression</a:t>
            </a:r>
            <a:r>
              <a:rPr lang="en-US" sz="2000" b="1" dirty="0"/>
              <a:t> THEN </a:t>
            </a:r>
            <a:r>
              <a:rPr lang="en-US" sz="2000" i="1" dirty="0"/>
              <a:t>statement</a:t>
            </a:r>
            <a:r>
              <a:rPr lang="en-US" sz="2000" b="1" dirty="0"/>
              <a:t>;</a:t>
            </a:r>
          </a:p>
          <a:p>
            <a:pPr>
              <a:defRPr/>
            </a:pPr>
            <a:r>
              <a:rPr lang="en-US" sz="2000" b="1" dirty="0"/>
              <a:t>&lt;ELSE IF </a:t>
            </a:r>
            <a:r>
              <a:rPr lang="en-US" sz="2000" i="1" dirty="0"/>
              <a:t>expression</a:t>
            </a:r>
            <a:r>
              <a:rPr lang="en-US" sz="2000" b="1" dirty="0"/>
              <a:t> THEN </a:t>
            </a:r>
            <a:r>
              <a:rPr lang="en-US" sz="2000" i="1" dirty="0"/>
              <a:t>statement</a:t>
            </a:r>
            <a:r>
              <a:rPr lang="en-US" sz="2000" b="1" dirty="0"/>
              <a:t>;&gt;</a:t>
            </a:r>
            <a:r>
              <a:rPr lang="en-US" sz="2000" dirty="0"/>
              <a:t> </a:t>
            </a:r>
          </a:p>
          <a:p>
            <a:pPr>
              <a:defRPr/>
            </a:pPr>
            <a:r>
              <a:rPr lang="en-US" sz="2000" dirty="0"/>
              <a:t>&lt;…&gt;</a:t>
            </a:r>
          </a:p>
          <a:p>
            <a:pPr>
              <a:defRPr/>
            </a:pPr>
            <a:r>
              <a:rPr lang="en-US" sz="2000" dirty="0"/>
              <a:t>&lt;</a:t>
            </a:r>
            <a:r>
              <a:rPr lang="en-US" sz="2000" b="1" dirty="0"/>
              <a:t>ELSE </a:t>
            </a:r>
            <a:r>
              <a:rPr lang="en-US" sz="2000" i="1" dirty="0"/>
              <a:t>statement</a:t>
            </a:r>
            <a:r>
              <a:rPr lang="en-US" sz="2000" b="1" dirty="0"/>
              <a:t>;</a:t>
            </a:r>
            <a:r>
              <a:rPr lang="en-US" sz="2000" dirty="0"/>
              <a:t>&gt;</a:t>
            </a:r>
          </a:p>
        </p:txBody>
      </p:sp>
    </p:spTree>
    <p:extLst>
      <p:ext uri="{BB962C8B-B14F-4D97-AF65-F5344CB8AC3E}">
        <p14:creationId xmlns:p14="http://schemas.microsoft.com/office/powerpoint/2010/main" val="2324849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185274" y="5544570"/>
            <a:ext cx="740678" cy="369332"/>
          </a:xfrm>
          <a:prstGeom prst="rect">
            <a:avLst/>
          </a:prstGeom>
          <a:noFill/>
        </p:spPr>
        <p:txBody>
          <a:bodyPr wrap="square" rtlCol="0">
            <a:spAutoFit/>
          </a:bodyPr>
          <a:lstStyle/>
          <a:p>
            <a:r>
              <a:rPr lang="en-US" sz="1800" dirty="0"/>
              <a:t>No</a:t>
            </a:r>
          </a:p>
        </p:txBody>
      </p:sp>
      <p:sp>
        <p:nvSpPr>
          <p:cNvPr id="10" name="TextBox 9"/>
          <p:cNvSpPr txBox="1"/>
          <p:nvPr/>
        </p:nvSpPr>
        <p:spPr>
          <a:xfrm>
            <a:off x="4292600" y="1897250"/>
            <a:ext cx="376385" cy="276999"/>
          </a:xfrm>
          <a:prstGeom prst="rect">
            <a:avLst/>
          </a:prstGeom>
          <a:noFill/>
        </p:spPr>
        <p:txBody>
          <a:bodyPr wrap="none" lIns="0" tIns="0" rIns="0" bIns="0" rtlCol="0">
            <a:spAutoFit/>
          </a:bodyPr>
          <a:lstStyle/>
          <a:p>
            <a:r>
              <a:rPr lang="en-US" sz="1800" dirty="0"/>
              <a:t>Yes</a:t>
            </a:r>
          </a:p>
        </p:txBody>
      </p:sp>
      <p:cxnSp>
        <p:nvCxnSpPr>
          <p:cNvPr id="37" name="Straight Arrow Connector 36"/>
          <p:cNvCxnSpPr/>
          <p:nvPr/>
        </p:nvCxnSpPr>
        <p:spPr bwMode="auto">
          <a:xfrm>
            <a:off x="2821721" y="5550818"/>
            <a:ext cx="0" cy="36576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0" name="TextBox 29"/>
          <p:cNvSpPr txBox="1"/>
          <p:nvPr/>
        </p:nvSpPr>
        <p:spPr>
          <a:xfrm>
            <a:off x="2185274" y="2503069"/>
            <a:ext cx="740678" cy="369332"/>
          </a:xfrm>
          <a:prstGeom prst="rect">
            <a:avLst/>
          </a:prstGeom>
          <a:noFill/>
        </p:spPr>
        <p:txBody>
          <a:bodyPr wrap="square" rtlCol="0">
            <a:spAutoFit/>
          </a:bodyPr>
          <a:lstStyle/>
          <a:p>
            <a:r>
              <a:rPr lang="en-US" sz="1800" dirty="0"/>
              <a:t>No</a:t>
            </a:r>
          </a:p>
        </p:txBody>
      </p:sp>
      <p:sp>
        <p:nvSpPr>
          <p:cNvPr id="32" name="TextBox 31"/>
          <p:cNvSpPr txBox="1"/>
          <p:nvPr/>
        </p:nvSpPr>
        <p:spPr>
          <a:xfrm>
            <a:off x="2185274" y="4614079"/>
            <a:ext cx="740678" cy="369332"/>
          </a:xfrm>
          <a:prstGeom prst="rect">
            <a:avLst/>
          </a:prstGeom>
          <a:noFill/>
        </p:spPr>
        <p:txBody>
          <a:bodyPr wrap="square" rtlCol="0">
            <a:spAutoFit/>
          </a:bodyPr>
          <a:lstStyle/>
          <a:p>
            <a:r>
              <a:rPr lang="en-US" sz="1800" dirty="0"/>
              <a:t>No</a:t>
            </a:r>
          </a:p>
        </p:txBody>
      </p:sp>
      <p:sp>
        <p:nvSpPr>
          <p:cNvPr id="21" name="Rectangle 20"/>
          <p:cNvSpPr/>
          <p:nvPr>
            <p:custDataLst>
              <p:tags r:id="rId1"/>
            </p:custDataLst>
          </p:nvPr>
        </p:nvSpPr>
        <p:spPr bwMode="auto">
          <a:xfrm>
            <a:off x="5068115" y="4053997"/>
            <a:ext cx="1551707"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1800" dirty="0"/>
              <a:t>Bonus=2000</a:t>
            </a:r>
          </a:p>
        </p:txBody>
      </p:sp>
      <p:sp>
        <p:nvSpPr>
          <p:cNvPr id="26" name="TextBox 25"/>
          <p:cNvSpPr txBox="1"/>
          <p:nvPr/>
        </p:nvSpPr>
        <p:spPr>
          <a:xfrm>
            <a:off x="4292600" y="3879781"/>
            <a:ext cx="376385" cy="276999"/>
          </a:xfrm>
          <a:prstGeom prst="rect">
            <a:avLst/>
          </a:prstGeom>
          <a:noFill/>
        </p:spPr>
        <p:txBody>
          <a:bodyPr wrap="none" lIns="0" tIns="0" rIns="0" bIns="0" rtlCol="0">
            <a:spAutoFit/>
          </a:bodyPr>
          <a:lstStyle/>
          <a:p>
            <a:r>
              <a:rPr lang="en-US" sz="1800" dirty="0"/>
              <a:t>Yes</a:t>
            </a:r>
          </a:p>
        </p:txBody>
      </p:sp>
      <p:sp>
        <p:nvSpPr>
          <p:cNvPr id="2" name="Title 1"/>
          <p:cNvSpPr>
            <a:spLocks noGrp="1"/>
          </p:cNvSpPr>
          <p:nvPr>
            <p:ph type="title"/>
          </p:nvPr>
        </p:nvSpPr>
        <p:spPr/>
        <p:txBody>
          <a:bodyPr/>
          <a:lstStyle/>
          <a:p>
            <a:r>
              <a:rPr lang="en-US" dirty="0"/>
              <a:t>Conditional Processing</a:t>
            </a:r>
          </a:p>
        </p:txBody>
      </p:sp>
      <p:sp>
        <p:nvSpPr>
          <p:cNvPr id="3" name="Content Placeholder 2"/>
          <p:cNvSpPr>
            <a:spLocks noGrp="1"/>
          </p:cNvSpPr>
          <p:nvPr>
            <p:ph idx="1"/>
          </p:nvPr>
        </p:nvSpPr>
        <p:spPr>
          <a:xfrm>
            <a:off x="685800" y="1074739"/>
            <a:ext cx="7848600" cy="969962"/>
          </a:xfrm>
        </p:spPr>
        <p:txBody>
          <a:bodyPr/>
          <a:lstStyle/>
          <a:p>
            <a:r>
              <a:rPr lang="en-US" dirty="0"/>
              <a:t>An optional final ELSE statement gives an alternative action if none of the conditions are true.</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49</a:t>
            </a:fld>
            <a:endParaRPr lang="en-US" b="0" dirty="0">
              <a:latin typeface="Times New Roman" pitchFamily="18" charset="0"/>
            </a:endParaRPr>
          </a:p>
        </p:txBody>
      </p:sp>
      <p:sp>
        <p:nvSpPr>
          <p:cNvPr id="5" name="Diamond 4"/>
          <p:cNvSpPr/>
          <p:nvPr>
            <p:custDataLst>
              <p:tags r:id="rId2"/>
            </p:custDataLst>
          </p:nvPr>
        </p:nvSpPr>
        <p:spPr bwMode="auto">
          <a:xfrm>
            <a:off x="1312392" y="1945285"/>
            <a:ext cx="3018659" cy="566695"/>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 </a:t>
            </a:r>
            <a:r>
              <a:rPr lang="en-US" sz="1800" dirty="0"/>
              <a:t>Sales Rep. III or IV</a:t>
            </a:r>
          </a:p>
        </p:txBody>
      </p:sp>
      <p:sp>
        <p:nvSpPr>
          <p:cNvPr id="17" name="Diamond 16"/>
          <p:cNvSpPr/>
          <p:nvPr>
            <p:custDataLst>
              <p:tags r:id="rId3"/>
            </p:custDataLst>
          </p:nvPr>
        </p:nvSpPr>
        <p:spPr bwMode="auto">
          <a:xfrm>
            <a:off x="1299691" y="2870500"/>
            <a:ext cx="3044060" cy="645817"/>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1800" dirty="0"/>
              <a:t>Sales Manager</a:t>
            </a:r>
          </a:p>
        </p:txBody>
      </p:sp>
      <p:sp>
        <p:nvSpPr>
          <p:cNvPr id="18" name="Diamond 17"/>
          <p:cNvSpPr/>
          <p:nvPr>
            <p:custDataLst>
              <p:tags r:id="rId4"/>
            </p:custDataLst>
          </p:nvPr>
        </p:nvSpPr>
        <p:spPr bwMode="auto">
          <a:xfrm>
            <a:off x="1255637" y="4959859"/>
            <a:ext cx="3132169" cy="556970"/>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1800" dirty="0"/>
              <a:t> Chief Sales Officer</a:t>
            </a:r>
          </a:p>
        </p:txBody>
      </p:sp>
      <p:sp>
        <p:nvSpPr>
          <p:cNvPr id="19" name="Diamond 18"/>
          <p:cNvSpPr/>
          <p:nvPr>
            <p:custDataLst>
              <p:tags r:id="rId5"/>
            </p:custDataLst>
          </p:nvPr>
        </p:nvSpPr>
        <p:spPr bwMode="auto">
          <a:xfrm>
            <a:off x="1251124" y="3883696"/>
            <a:ext cx="3141194" cy="656768"/>
          </a:xfrm>
          <a:prstGeom prst="diamond">
            <a:avLst/>
          </a:prstGeom>
          <a:gradFill flip="none" rotWithShape="1">
            <a:gsLst>
              <a:gs pos="0">
                <a:srgbClr val="9FBFFF"/>
              </a:gs>
              <a:gs pos="100000">
                <a:srgbClr val="D5E3FF"/>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r>
              <a:rPr lang="en-US" sz="2000" dirty="0"/>
              <a:t> </a:t>
            </a:r>
            <a:r>
              <a:rPr lang="en-US" sz="1800" dirty="0"/>
              <a:t>Senior Sales Manager</a:t>
            </a:r>
          </a:p>
        </p:txBody>
      </p:sp>
      <p:sp>
        <p:nvSpPr>
          <p:cNvPr id="7" name="Rectangle 6"/>
          <p:cNvSpPr/>
          <p:nvPr>
            <p:custDataLst>
              <p:tags r:id="rId6"/>
            </p:custDataLst>
          </p:nvPr>
        </p:nvSpPr>
        <p:spPr bwMode="auto">
          <a:xfrm>
            <a:off x="5068115" y="2018917"/>
            <a:ext cx="1551707"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1800" dirty="0"/>
              <a:t>Bonus=1000</a:t>
            </a:r>
          </a:p>
        </p:txBody>
      </p:sp>
      <p:sp>
        <p:nvSpPr>
          <p:cNvPr id="20" name="Rectangle 19"/>
          <p:cNvSpPr/>
          <p:nvPr>
            <p:custDataLst>
              <p:tags r:id="rId7"/>
            </p:custDataLst>
          </p:nvPr>
        </p:nvSpPr>
        <p:spPr bwMode="auto">
          <a:xfrm>
            <a:off x="5068115" y="2994637"/>
            <a:ext cx="1551707"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1800" dirty="0"/>
              <a:t>Bonus=1500</a:t>
            </a:r>
          </a:p>
        </p:txBody>
      </p:sp>
      <p:sp>
        <p:nvSpPr>
          <p:cNvPr id="22" name="Rectangle 21"/>
          <p:cNvSpPr/>
          <p:nvPr>
            <p:custDataLst>
              <p:tags r:id="rId8"/>
            </p:custDataLst>
          </p:nvPr>
        </p:nvSpPr>
        <p:spPr bwMode="auto">
          <a:xfrm>
            <a:off x="5068115" y="5027370"/>
            <a:ext cx="1551707"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1800" dirty="0"/>
              <a:t>Bonus=2500</a:t>
            </a:r>
          </a:p>
        </p:txBody>
      </p:sp>
      <p:cxnSp>
        <p:nvCxnSpPr>
          <p:cNvPr id="8" name="Straight Arrow Connector 7"/>
          <p:cNvCxnSpPr/>
          <p:nvPr/>
        </p:nvCxnSpPr>
        <p:spPr bwMode="auto">
          <a:xfrm>
            <a:off x="4279900" y="2232800"/>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4305300" y="3203264"/>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4353470" y="4236756"/>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4311430" y="5246819"/>
            <a:ext cx="71527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5" name="TextBox 24"/>
          <p:cNvSpPr txBox="1"/>
          <p:nvPr/>
        </p:nvSpPr>
        <p:spPr>
          <a:xfrm>
            <a:off x="4292600" y="2886482"/>
            <a:ext cx="376385" cy="276999"/>
          </a:xfrm>
          <a:prstGeom prst="rect">
            <a:avLst/>
          </a:prstGeom>
          <a:noFill/>
        </p:spPr>
        <p:txBody>
          <a:bodyPr wrap="none" lIns="0" tIns="0" rIns="0" bIns="0" rtlCol="0">
            <a:spAutoFit/>
          </a:bodyPr>
          <a:lstStyle/>
          <a:p>
            <a:r>
              <a:rPr lang="en-US" sz="1800" dirty="0"/>
              <a:t>Yes</a:t>
            </a:r>
          </a:p>
        </p:txBody>
      </p:sp>
      <p:sp>
        <p:nvSpPr>
          <p:cNvPr id="27" name="TextBox 26"/>
          <p:cNvSpPr txBox="1"/>
          <p:nvPr/>
        </p:nvSpPr>
        <p:spPr>
          <a:xfrm>
            <a:off x="4292600" y="4889939"/>
            <a:ext cx="376385" cy="276999"/>
          </a:xfrm>
          <a:prstGeom prst="rect">
            <a:avLst/>
          </a:prstGeom>
          <a:noFill/>
        </p:spPr>
        <p:txBody>
          <a:bodyPr wrap="none" lIns="0" tIns="0" rIns="0" bIns="0" rtlCol="0">
            <a:spAutoFit/>
          </a:bodyPr>
          <a:lstStyle/>
          <a:p>
            <a:r>
              <a:rPr lang="en-US" sz="1800" dirty="0"/>
              <a:t>Yes</a:t>
            </a:r>
          </a:p>
        </p:txBody>
      </p:sp>
      <p:cxnSp>
        <p:nvCxnSpPr>
          <p:cNvPr id="12" name="Straight Arrow Connector 11"/>
          <p:cNvCxnSpPr/>
          <p:nvPr/>
        </p:nvCxnSpPr>
        <p:spPr bwMode="auto">
          <a:xfrm flipH="1">
            <a:off x="2796145" y="2511979"/>
            <a:ext cx="0" cy="36576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2821721" y="3516317"/>
            <a:ext cx="0" cy="36576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2821721" y="4571844"/>
            <a:ext cx="0" cy="36576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1" name="TextBox 30"/>
          <p:cNvSpPr txBox="1"/>
          <p:nvPr/>
        </p:nvSpPr>
        <p:spPr>
          <a:xfrm>
            <a:off x="2185274" y="3523920"/>
            <a:ext cx="529223" cy="369332"/>
          </a:xfrm>
          <a:prstGeom prst="rect">
            <a:avLst/>
          </a:prstGeom>
          <a:noFill/>
        </p:spPr>
        <p:txBody>
          <a:bodyPr wrap="square" rtlCol="0">
            <a:spAutoFit/>
          </a:bodyPr>
          <a:lstStyle/>
          <a:p>
            <a:r>
              <a:rPr lang="en-US" sz="1800" dirty="0"/>
              <a:t>No</a:t>
            </a:r>
          </a:p>
        </p:txBody>
      </p:sp>
      <p:cxnSp>
        <p:nvCxnSpPr>
          <p:cNvPr id="41" name="Straight Connector 40"/>
          <p:cNvCxnSpPr>
            <a:stCxn id="7" idx="3"/>
          </p:cNvCxnSpPr>
          <p:nvPr/>
        </p:nvCxnSpPr>
        <p:spPr bwMode="auto">
          <a:xfrm>
            <a:off x="6619822" y="2217690"/>
            <a:ext cx="6400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273941" y="2207961"/>
            <a:ext cx="0" cy="422452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flipH="1">
            <a:off x="2877718" y="6441327"/>
            <a:ext cx="440740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5" name="Straight Connector 54"/>
          <p:cNvCxnSpPr>
            <a:stCxn id="20" idx="3"/>
          </p:cNvCxnSpPr>
          <p:nvPr/>
        </p:nvCxnSpPr>
        <p:spPr bwMode="auto">
          <a:xfrm flipV="1">
            <a:off x="6619822" y="3193408"/>
            <a:ext cx="640080" cy="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6" name="Straight Connector 55"/>
          <p:cNvCxnSpPr>
            <a:stCxn id="21" idx="3"/>
          </p:cNvCxnSpPr>
          <p:nvPr/>
        </p:nvCxnSpPr>
        <p:spPr bwMode="auto">
          <a:xfrm flipV="1">
            <a:off x="6619822" y="4246180"/>
            <a:ext cx="6400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7" name="Straight Connector 56"/>
          <p:cNvCxnSpPr>
            <a:stCxn id="22" idx="3"/>
          </p:cNvCxnSpPr>
          <p:nvPr/>
        </p:nvCxnSpPr>
        <p:spPr bwMode="auto">
          <a:xfrm>
            <a:off x="6619822" y="5226143"/>
            <a:ext cx="6400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5" name="Rectangle 34"/>
          <p:cNvSpPr/>
          <p:nvPr>
            <p:custDataLst>
              <p:tags r:id="rId9"/>
            </p:custDataLst>
          </p:nvPr>
        </p:nvSpPr>
        <p:spPr bwMode="auto">
          <a:xfrm>
            <a:off x="2109988" y="5931427"/>
            <a:ext cx="1423467" cy="397545"/>
          </a:xfrm>
          <a:prstGeom prst="rect">
            <a:avLst/>
          </a:prstGeom>
          <a:gradFill flip="none" rotWithShape="1">
            <a:gsLst>
              <a:gs pos="0">
                <a:srgbClr val="F7C259"/>
              </a:gs>
              <a:gs pos="100000">
                <a:srgbClr val="FFF566"/>
              </a:gs>
            </a:gsLst>
            <a:lin ang="10800000" scaled="1"/>
            <a:tileRect/>
          </a:gradFill>
          <a:ln w="38100" cap="flat" cmpd="sng" algn="ctr">
            <a:noFill/>
            <a:prstDash val="solid"/>
            <a:round/>
            <a:headEnd type="none" w="med" len="med"/>
            <a:tailEnd type="none" w="med" len="med"/>
          </a:ln>
          <a:effectLst>
            <a:outerShdw blurRad="50800" dist="38076" dir="2700016" rotWithShape="0">
              <a:srgbClr val="B3B3B3">
                <a:alpha val="71000"/>
              </a:srgbClr>
            </a:outerShdw>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44450" rIns="88900" bIns="44450" numCol="1" rtlCol="0" anchor="ctr" anchorCtr="0" compatLnSpc="1">
            <a:prstTxWarp prst="textNoShape">
              <a:avLst/>
            </a:prstTxWarp>
            <a:spAutoFit/>
          </a:bodyPr>
          <a:lstStyle/>
          <a:p>
            <a:pPr algn="ctr"/>
            <a:r>
              <a:rPr lang="en-US" sz="2000" dirty="0"/>
              <a:t> </a:t>
            </a:r>
            <a:r>
              <a:rPr lang="en-US" sz="1800" dirty="0"/>
              <a:t>Bonus=500</a:t>
            </a:r>
          </a:p>
        </p:txBody>
      </p:sp>
      <p:cxnSp>
        <p:nvCxnSpPr>
          <p:cNvPr id="52" name="Straight Arrow Connector 51"/>
          <p:cNvCxnSpPr/>
          <p:nvPr/>
        </p:nvCxnSpPr>
        <p:spPr bwMode="auto">
          <a:xfrm>
            <a:off x="2821721" y="6348482"/>
            <a:ext cx="0" cy="36576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2657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txBox="1">
            <a:spLocks noChangeArrowheads="1"/>
          </p:cNvSpPr>
          <p:nvPr/>
        </p:nvSpPr>
        <p:spPr bwMode="auto">
          <a:xfrm>
            <a:off x="685800" y="1071563"/>
            <a:ext cx="8043530"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dirty="0"/>
          </a:p>
        </p:txBody>
      </p:sp>
      <p:sp>
        <p:nvSpPr>
          <p:cNvPr id="53250" name="Rectangle 2"/>
          <p:cNvSpPr>
            <a:spLocks noGrp="1" noChangeArrowheads="1"/>
          </p:cNvSpPr>
          <p:nvPr>
            <p:ph type="title"/>
          </p:nvPr>
        </p:nvSpPr>
        <p:spPr/>
        <p:txBody>
          <a:bodyPr/>
          <a:lstStyle/>
          <a:p>
            <a:pPr eaLnBrk="1" hangingPunct="1"/>
            <a:r>
              <a:rPr lang="en-US" dirty="0"/>
              <a:t>Considerations</a:t>
            </a:r>
          </a:p>
        </p:txBody>
      </p:sp>
      <p:sp>
        <p:nvSpPr>
          <p:cNvPr id="5" name="Content Placeholder 4"/>
          <p:cNvSpPr>
            <a:spLocks noGrp="1"/>
          </p:cNvSpPr>
          <p:nvPr>
            <p:ph idx="1"/>
          </p:nvPr>
        </p:nvSpPr>
        <p:spPr>
          <a:xfrm>
            <a:off x="685800" y="1074739"/>
            <a:ext cx="7848600" cy="2354262"/>
          </a:xfrm>
        </p:spPr>
        <p:txBody>
          <a:bodyPr/>
          <a:lstStyle/>
          <a:p>
            <a:pPr>
              <a:lnSpc>
                <a:spcPct val="90000"/>
              </a:lnSpc>
            </a:pPr>
            <a:r>
              <a:rPr lang="en-US" dirty="0"/>
              <a:t>Create a new data set with three new variables.</a:t>
            </a:r>
          </a:p>
          <a:p>
            <a:pPr lvl="1">
              <a:buSzPct val="60000"/>
            </a:pPr>
            <a:r>
              <a:rPr lang="en-US" b="1" dirty="0"/>
              <a:t>Bonus</a:t>
            </a:r>
            <a:r>
              <a:rPr lang="en-US" dirty="0"/>
              <a:t>, which is a constant 500</a:t>
            </a:r>
            <a:endParaRPr lang="en-US" b="1" dirty="0"/>
          </a:p>
          <a:p>
            <a:pPr lvl="1">
              <a:buSzPct val="60000"/>
            </a:pPr>
            <a:r>
              <a:rPr lang="en-US" b="1" dirty="0"/>
              <a:t>Compensation</a:t>
            </a:r>
            <a:r>
              <a:rPr lang="en-US" dirty="0"/>
              <a:t>, which is the sum of </a:t>
            </a:r>
            <a:r>
              <a:rPr lang="en-US" b="1" dirty="0"/>
              <a:t>Salary</a:t>
            </a:r>
            <a:r>
              <a:rPr lang="en-US" dirty="0"/>
              <a:t> and </a:t>
            </a:r>
            <a:r>
              <a:rPr lang="en-US" b="1" dirty="0"/>
              <a:t>Bonus</a:t>
            </a:r>
          </a:p>
          <a:p>
            <a:pPr lvl="1">
              <a:buSzPct val="60000"/>
            </a:pPr>
            <a:r>
              <a:rPr lang="en-US" b="1" dirty="0" err="1"/>
              <a:t>BonusMonth</a:t>
            </a:r>
            <a:r>
              <a:rPr lang="en-US" dirty="0"/>
              <a:t>, which is the month in which the employee was hired</a:t>
            </a:r>
          </a:p>
        </p:txBody>
      </p:sp>
      <p:sp>
        <p:nvSpPr>
          <p:cNvPr id="6" name="Slide Number Placeholder 3"/>
          <p:cNvSpPr>
            <a:spLocks noGrp="1"/>
          </p:cNvSpPr>
          <p:nvPr>
            <p:ph type="sldNum" sz="quarter" idx="10"/>
          </p:nvPr>
        </p:nvSpPr>
        <p:spPr/>
        <p:txBody>
          <a:bodyPr/>
          <a:lstStyle/>
          <a:p>
            <a:pPr>
              <a:defRPr/>
            </a:pPr>
            <a:fld id="{DC14FE50-82A2-42B5-8E22-B4800EFB0DA2}" type="slidenum">
              <a:rPr lang="en-US"/>
              <a:pPr>
                <a:defRPr/>
              </a:pPr>
              <a:t>5</a:t>
            </a:fld>
            <a:endParaRPr lang="en-US" b="0" dirty="0">
              <a:latin typeface="Times New Roman" pitchFamily="18" charset="0"/>
            </a:endParaRPr>
          </a:p>
        </p:txBody>
      </p:sp>
      <p:grpSp>
        <p:nvGrpSpPr>
          <p:cNvPr id="7" name="Group 6"/>
          <p:cNvGrpSpPr/>
          <p:nvPr/>
        </p:nvGrpSpPr>
        <p:grpSpPr>
          <a:xfrm>
            <a:off x="5275796" y="3476016"/>
            <a:ext cx="2011680" cy="466997"/>
            <a:chOff x="5279237" y="3560293"/>
            <a:chExt cx="2011680" cy="466997"/>
          </a:xfrm>
        </p:grpSpPr>
        <p:pic>
          <p:nvPicPr>
            <p:cNvPr id="4" name="Picture 3" descr="L:\graphics\step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237" y="3560293"/>
              <a:ext cx="2011680" cy="46699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21"/>
            <p:cNvSpPr txBox="1">
              <a:spLocks noChangeArrowheads="1"/>
            </p:cNvSpPr>
            <p:nvPr/>
          </p:nvSpPr>
          <p:spPr bwMode="auto">
            <a:xfrm>
              <a:off x="5457928" y="3639903"/>
              <a:ext cx="16542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dirty="0"/>
                <a:t>Compensation</a:t>
              </a:r>
            </a:p>
          </p:txBody>
        </p:sp>
      </p:grpSp>
      <p:grpSp>
        <p:nvGrpSpPr>
          <p:cNvPr id="2" name="Group 1"/>
          <p:cNvGrpSpPr/>
          <p:nvPr/>
        </p:nvGrpSpPr>
        <p:grpSpPr>
          <a:xfrm>
            <a:off x="4008120" y="4016973"/>
            <a:ext cx="4547032" cy="476705"/>
            <a:chOff x="4008120" y="4101250"/>
            <a:chExt cx="4547032" cy="476705"/>
          </a:xfrm>
        </p:grpSpPr>
        <p:pic>
          <p:nvPicPr>
            <p:cNvPr id="25" name="Picture 4" descr="L:\graphics\step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120" y="4110958"/>
              <a:ext cx="2011680" cy="4669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graphics\step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472" y="4101250"/>
              <a:ext cx="2011680" cy="4669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a:spLocks noChangeArrowheads="1"/>
            </p:cNvSpPr>
            <p:nvPr/>
          </p:nvSpPr>
          <p:spPr bwMode="auto">
            <a:xfrm>
              <a:off x="6829564" y="4180860"/>
              <a:ext cx="14394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dirty="0"/>
                <a:t>BonusMonth</a:t>
              </a:r>
            </a:p>
          </p:txBody>
        </p:sp>
        <p:sp>
          <p:nvSpPr>
            <p:cNvPr id="18" name="TextBox 18"/>
            <p:cNvSpPr txBox="1">
              <a:spLocks noChangeArrowheads="1"/>
            </p:cNvSpPr>
            <p:nvPr/>
          </p:nvSpPr>
          <p:spPr bwMode="auto">
            <a:xfrm>
              <a:off x="4650079" y="4190568"/>
              <a:ext cx="7277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dirty="0"/>
                <a:t>Bonus</a:t>
              </a:r>
            </a:p>
          </p:txBody>
        </p:sp>
      </p:grpSp>
      <p:sp>
        <p:nvSpPr>
          <p:cNvPr id="19" name="Text Box 5"/>
          <p:cNvSpPr txBox="1">
            <a:spLocks noChangeArrowheads="1"/>
          </p:cNvSpPr>
          <p:nvPr/>
        </p:nvSpPr>
        <p:spPr bwMode="auto">
          <a:xfrm>
            <a:off x="5605169" y="4504804"/>
            <a:ext cx="1352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eaLnBrk="1" hangingPunct="1">
              <a:spcBef>
                <a:spcPct val="50000"/>
              </a:spcBef>
            </a:pPr>
            <a:r>
              <a:rPr lang="en-US" sz="2000" b="1" dirty="0"/>
              <a:t>work.comp</a:t>
            </a:r>
          </a:p>
        </p:txBody>
      </p:sp>
      <p:pic>
        <p:nvPicPr>
          <p:cNvPr id="20" name="Picture 8" descr="data set with no new variab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8038" y="4921873"/>
            <a:ext cx="1333279" cy="125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5"/>
          <p:cNvSpPr txBox="1">
            <a:spLocks noChangeArrowheads="1"/>
          </p:cNvSpPr>
          <p:nvPr/>
        </p:nvSpPr>
        <p:spPr bwMode="auto">
          <a:xfrm>
            <a:off x="1364462" y="4504804"/>
            <a:ext cx="1352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eaLnBrk="1" hangingPunct="1">
              <a:spcBef>
                <a:spcPct val="50000"/>
              </a:spcBef>
            </a:pPr>
            <a:r>
              <a:rPr lang="en-US" sz="2000" b="1" dirty="0"/>
              <a:t>orion.sales</a:t>
            </a:r>
          </a:p>
        </p:txBody>
      </p:sp>
      <p:pic>
        <p:nvPicPr>
          <p:cNvPr id="22" name="Picture 8" descr="data set with no new variab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1196" y="4921873"/>
            <a:ext cx="1333279" cy="125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5263564"/>
            <a:ext cx="800100"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757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Partial PROC PRINT Output</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50</a:t>
            </a:fld>
            <a:endParaRPr lang="en-US" b="0" dirty="0">
              <a:latin typeface="Times New Roman" pitchFamily="18" charset="0"/>
            </a:endParaRPr>
          </a:p>
        </p:txBody>
      </p:sp>
      <p:sp>
        <p:nvSpPr>
          <p:cNvPr id="9" name="Rectangle 8"/>
          <p:cNvSpPr/>
          <p:nvPr/>
        </p:nvSpPr>
        <p:spPr>
          <a:xfrm>
            <a:off x="685800" y="1143647"/>
            <a:ext cx="7772400" cy="1121333"/>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solidFill>
                  <a:srgbClr val="000000"/>
                </a:solidFill>
                <a:latin typeface="Courier New"/>
              </a:rPr>
              <a:t>proc print data=work.comp;</a:t>
            </a:r>
          </a:p>
          <a:p>
            <a:pPr>
              <a:lnSpc>
                <a:spcPct val="85000"/>
              </a:lnSpc>
            </a:pPr>
            <a:r>
              <a:rPr lang="en-US" b="1" dirty="0">
                <a:solidFill>
                  <a:srgbClr val="000000"/>
                </a:solidFill>
                <a:latin typeface="Courier New"/>
              </a:rPr>
              <a:t>   var</a:t>
            </a:r>
            <a:r>
              <a:rPr lang="en-US" b="1" dirty="0">
                <a:latin typeface="Courier New"/>
              </a:rPr>
              <a:t> Last_Name Job_Title Bonus;</a:t>
            </a:r>
          </a:p>
          <a:p>
            <a:pPr>
              <a:lnSpc>
                <a:spcPct val="85000"/>
              </a:lnSpc>
            </a:pPr>
            <a:r>
              <a:rPr lang="en-US" b="1" dirty="0">
                <a:latin typeface="Courier New"/>
              </a:rPr>
              <a:t>run;</a:t>
            </a:r>
          </a:p>
        </p:txBody>
      </p:sp>
      <p:sp>
        <p:nvSpPr>
          <p:cNvPr id="12" name="Rectangle 11"/>
          <p:cNvSpPr/>
          <p:nvPr/>
        </p:nvSpPr>
        <p:spPr>
          <a:xfrm>
            <a:off x="685800" y="2808552"/>
            <a:ext cx="7772400" cy="3134191"/>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Obs    Last_Name         Job_Title       Bonus</a:t>
            </a:r>
          </a:p>
          <a:p>
            <a:endParaRPr lang="en-US" sz="1600" b="1" dirty="0">
              <a:solidFill>
                <a:srgbClr val="000000"/>
              </a:solidFill>
              <a:latin typeface="SAS Monospace"/>
            </a:endParaRPr>
          </a:p>
          <a:p>
            <a:r>
              <a:rPr lang="en-US" sz="1600" b="1" dirty="0">
                <a:solidFill>
                  <a:srgbClr val="000000"/>
                </a:solidFill>
                <a:latin typeface="SAS Monospace"/>
              </a:rPr>
              <a:t>   1    Zhou            Sales Manager      1500</a:t>
            </a:r>
          </a:p>
          <a:p>
            <a:r>
              <a:rPr lang="en-US" sz="1600" b="1" dirty="0">
                <a:solidFill>
                  <a:srgbClr val="000000"/>
                </a:solidFill>
                <a:latin typeface="SAS Monospace"/>
              </a:rPr>
              <a:t>   2    Dawes           Sales Manager      1500</a:t>
            </a:r>
          </a:p>
          <a:p>
            <a:r>
              <a:rPr lang="en-US" sz="1600" b="1" dirty="0">
                <a:solidFill>
                  <a:srgbClr val="000000"/>
                </a:solidFill>
                <a:latin typeface="SAS Monospace"/>
              </a:rPr>
              <a:t>   3    Elvish          Sales Rep. II       500</a:t>
            </a:r>
          </a:p>
          <a:p>
            <a:r>
              <a:rPr lang="en-US" sz="1600" b="1" dirty="0">
                <a:solidFill>
                  <a:srgbClr val="000000"/>
                </a:solidFill>
                <a:latin typeface="SAS Monospace"/>
              </a:rPr>
              <a:t>   4    Ngan            Sales Rep. II       500</a:t>
            </a:r>
          </a:p>
          <a:p>
            <a:r>
              <a:rPr lang="en-US" sz="1600" b="1" dirty="0">
                <a:solidFill>
                  <a:srgbClr val="000000"/>
                </a:solidFill>
                <a:latin typeface="SAS Monospace"/>
              </a:rPr>
              <a:t>   5    Hotstone        Sales Rep. I        500</a:t>
            </a:r>
          </a:p>
          <a:p>
            <a:r>
              <a:rPr lang="en-US" sz="1600" b="1" dirty="0">
                <a:solidFill>
                  <a:srgbClr val="000000"/>
                </a:solidFill>
                <a:latin typeface="SAS Monospace"/>
              </a:rPr>
              <a:t>   6    Daymond         Sales Rep. I        500</a:t>
            </a:r>
          </a:p>
          <a:p>
            <a:r>
              <a:rPr lang="en-US" sz="1600" b="1" dirty="0">
                <a:solidFill>
                  <a:srgbClr val="000000"/>
                </a:solidFill>
                <a:latin typeface="SAS Monospace"/>
              </a:rPr>
              <a:t>   7    Hofmeister      Sales Rep. IV      1000</a:t>
            </a:r>
          </a:p>
          <a:p>
            <a:r>
              <a:rPr lang="en-US" sz="1600" b="1" dirty="0">
                <a:solidFill>
                  <a:srgbClr val="000000"/>
                </a:solidFill>
                <a:latin typeface="SAS Monospace"/>
              </a:rPr>
              <a:t>   8    Denny           Sales Rep. II       500</a:t>
            </a:r>
          </a:p>
          <a:p>
            <a:r>
              <a:rPr lang="en-US" sz="1600" b="1" dirty="0">
                <a:solidFill>
                  <a:srgbClr val="000000"/>
                </a:solidFill>
                <a:latin typeface="SAS Monospace"/>
              </a:rPr>
              <a:t>   9    Clarkson        Sales Rep. II       500</a:t>
            </a:r>
          </a:p>
          <a:p>
            <a:r>
              <a:rPr lang="en-US" sz="1600" b="1" dirty="0">
                <a:solidFill>
                  <a:srgbClr val="000000"/>
                </a:solidFill>
                <a:latin typeface="SAS Monospace"/>
              </a:rPr>
              <a:t>  10    Kletschkus      Sales Rep. IV      1000</a:t>
            </a:r>
          </a:p>
        </p:txBody>
      </p:sp>
      <p:sp>
        <p:nvSpPr>
          <p:cNvPr id="13" name="Program Name"/>
          <p:cNvSpPr txBox="1"/>
          <p:nvPr/>
        </p:nvSpPr>
        <p:spPr>
          <a:xfrm>
            <a:off x="7934356" y="6324600"/>
            <a:ext cx="1003801" cy="338554"/>
          </a:xfrm>
          <a:prstGeom prst="rect">
            <a:avLst/>
          </a:prstGeom>
          <a:noFill/>
        </p:spPr>
        <p:txBody>
          <a:bodyPr vert="horz" wrap="none" rtlCol="0">
            <a:spAutoFit/>
          </a:bodyPr>
          <a:lstStyle/>
          <a:p>
            <a:pPr algn="r"/>
            <a:r>
              <a:rPr lang="en-US" sz="1600" b="1" dirty="0"/>
              <a:t>p109d04</a:t>
            </a:r>
          </a:p>
        </p:txBody>
      </p:sp>
    </p:spTree>
    <p:extLst>
      <p:ext uri="{BB962C8B-B14F-4D97-AF65-F5344CB8AC3E}">
        <p14:creationId xmlns:p14="http://schemas.microsoft.com/office/powerpoint/2010/main" val="3813221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Business Scenario</a:t>
            </a:r>
          </a:p>
        </p:txBody>
      </p:sp>
      <p:sp>
        <p:nvSpPr>
          <p:cNvPr id="77827" name="Rectangle 3"/>
          <p:cNvSpPr>
            <a:spLocks noGrp="1" noChangeArrowheads="1"/>
          </p:cNvSpPr>
          <p:nvPr>
            <p:ph idx="1"/>
          </p:nvPr>
        </p:nvSpPr>
        <p:spPr>
          <a:xfrm>
            <a:off x="685801" y="1071563"/>
            <a:ext cx="7848600" cy="4429125"/>
          </a:xfrm>
        </p:spPr>
        <p:txBody>
          <a:bodyPr/>
          <a:lstStyle/>
          <a:p>
            <a:r>
              <a:rPr lang="en-US" dirty="0"/>
              <a:t>Orion Star managers are considering a country-based bonus. Create a new SAS data set named </a:t>
            </a:r>
            <a:r>
              <a:rPr lang="en-US" b="1" dirty="0" err="1">
                <a:latin typeface="Arial"/>
              </a:rPr>
              <a:t>work.bonus</a:t>
            </a:r>
            <a:r>
              <a:rPr lang="en-US" dirty="0"/>
              <a:t>.</a:t>
            </a:r>
            <a:br>
              <a:rPr lang="en-US" dirty="0"/>
            </a:br>
            <a:r>
              <a:rPr lang="en-US" dirty="0"/>
              <a:t>Use </a:t>
            </a:r>
            <a:r>
              <a:rPr lang="en-US" b="1" dirty="0" err="1">
                <a:latin typeface="Arial"/>
              </a:rPr>
              <a:t>orion.sales</a:t>
            </a:r>
            <a:r>
              <a:rPr lang="en-US" dirty="0"/>
              <a:t> as input. The value of the new variable, </a:t>
            </a:r>
            <a:r>
              <a:rPr lang="en-US" b="1" dirty="0">
                <a:latin typeface="Arial"/>
              </a:rPr>
              <a:t>Bonus</a:t>
            </a:r>
            <a:r>
              <a:rPr lang="en-US" dirty="0"/>
              <a:t>, is based on </a:t>
            </a:r>
            <a:r>
              <a:rPr lang="en-US" b="1" dirty="0">
                <a:latin typeface="Arial"/>
              </a:rPr>
              <a:t>Country</a:t>
            </a:r>
            <a:r>
              <a:rPr lang="en-US" dirty="0"/>
              <a:t>.</a:t>
            </a:r>
          </a:p>
        </p:txBody>
      </p:sp>
      <p:sp>
        <p:nvSpPr>
          <p:cNvPr id="4" name="Slide Number Placeholder 3"/>
          <p:cNvSpPr>
            <a:spLocks noGrp="1"/>
          </p:cNvSpPr>
          <p:nvPr>
            <p:ph type="sldNum" sz="quarter" idx="10"/>
          </p:nvPr>
        </p:nvSpPr>
        <p:spPr/>
        <p:txBody>
          <a:bodyPr/>
          <a:lstStyle/>
          <a:p>
            <a:pPr>
              <a:defRPr/>
            </a:pPr>
            <a:fld id="{4E3C8122-CE3D-4193-AB06-F1FB19742F6A}" type="slidenum">
              <a:rPr lang="en-US"/>
              <a:pPr>
                <a:defRPr/>
              </a:pPr>
              <a:t>51</a:t>
            </a:fld>
            <a:endParaRPr lang="en-US" b="0" dirty="0">
              <a:latin typeface="Times New Roman" pitchFamily="18" charset="0"/>
            </a:endParaRPr>
          </a:p>
        </p:txBody>
      </p:sp>
      <p:pic>
        <p:nvPicPr>
          <p:cNvPr id="16" name="Picture 12" descr="australi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1128" y="4437368"/>
            <a:ext cx="1622425"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1" descr="usa.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3597" y="2764579"/>
            <a:ext cx="2024080" cy="130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L:\graphics\arrow_sw_lef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072254" y="3818491"/>
            <a:ext cx="968983" cy="50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Currency\money_noTex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3828" y="3105291"/>
            <a:ext cx="1366981" cy="5989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L:\graphics\person_blu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3238" y="2743200"/>
            <a:ext cx="1021774" cy="11930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8"/>
          <p:cNvSpPr txBox="1">
            <a:spLocks noChangeArrowheads="1"/>
          </p:cNvSpPr>
          <p:nvPr/>
        </p:nvSpPr>
        <p:spPr bwMode="auto">
          <a:xfrm>
            <a:off x="6047786" y="3204703"/>
            <a:ext cx="13230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dirty="0">
                <a:latin typeface="Arial"/>
              </a:rPr>
              <a:t>$500</a:t>
            </a:r>
          </a:p>
        </p:txBody>
      </p:sp>
      <p:pic>
        <p:nvPicPr>
          <p:cNvPr id="10" name="Picture 2" descr="I:\Currency\money_noTex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411" y="4623624"/>
            <a:ext cx="1366981" cy="5989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graphics\person_blu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7829" y="4206676"/>
            <a:ext cx="1021774" cy="11930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8"/>
          <p:cNvSpPr txBox="1">
            <a:spLocks noChangeArrowheads="1"/>
          </p:cNvSpPr>
          <p:nvPr/>
        </p:nvSpPr>
        <p:spPr bwMode="auto">
          <a:xfrm>
            <a:off x="6055481" y="4723037"/>
            <a:ext cx="13230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dirty="0">
                <a:latin typeface="Arial"/>
              </a:rPr>
              <a:t>$300</a:t>
            </a:r>
          </a:p>
        </p:txBody>
      </p:sp>
      <p:pic>
        <p:nvPicPr>
          <p:cNvPr id="17" name="Picture 2" descr="L:\graphics\orionstar_3people_nob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8410" y="3533941"/>
            <a:ext cx="1887192" cy="107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943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t>IF-THEN/ELSE Statements</a:t>
            </a:r>
          </a:p>
        </p:txBody>
      </p:sp>
      <p:sp>
        <p:nvSpPr>
          <p:cNvPr id="80899" name="Rectangle 3"/>
          <p:cNvSpPr>
            <a:spLocks noGrp="1" noChangeArrowheads="1"/>
          </p:cNvSpPr>
          <p:nvPr>
            <p:ph idx="1"/>
          </p:nvPr>
        </p:nvSpPr>
        <p:spPr>
          <a:xfrm>
            <a:off x="685800" y="1071564"/>
            <a:ext cx="7848600" cy="4948236"/>
          </a:xfrm>
        </p:spPr>
        <p:txBody>
          <a:bodyPr/>
          <a:lstStyle/>
          <a:p>
            <a:pPr>
              <a:spcBef>
                <a:spcPct val="0"/>
              </a:spcBef>
              <a:buClrTx/>
            </a:pPr>
            <a:r>
              <a:rPr lang="en-US" dirty="0"/>
              <a:t>If </a:t>
            </a:r>
            <a:r>
              <a:rPr lang="en-US" b="1" dirty="0" err="1"/>
              <a:t>orion.sales</a:t>
            </a:r>
            <a:r>
              <a:rPr lang="en-US" dirty="0"/>
              <a:t> is validated and includes </a:t>
            </a:r>
            <a:r>
              <a:rPr lang="en-US" b="1" i="1" dirty="0"/>
              <a:t>only</a:t>
            </a:r>
            <a:r>
              <a:rPr lang="en-US" dirty="0"/>
              <a:t> the </a:t>
            </a:r>
            <a:r>
              <a:rPr lang="en-US" b="1" dirty="0"/>
              <a:t>Country</a:t>
            </a:r>
            <a:r>
              <a:rPr lang="en-US" dirty="0"/>
              <a:t> values </a:t>
            </a:r>
            <a:r>
              <a:rPr lang="en-US" i="1" dirty="0"/>
              <a:t>US</a:t>
            </a:r>
            <a:r>
              <a:rPr lang="en-US" dirty="0"/>
              <a:t> and </a:t>
            </a:r>
            <a:r>
              <a:rPr lang="en-US" i="1" dirty="0"/>
              <a:t>AU</a:t>
            </a:r>
            <a:r>
              <a:rPr lang="en-US" dirty="0"/>
              <a:t>, the conditional clause can be omitted from the ELSE statement.</a:t>
            </a:r>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a:spcBef>
                <a:spcPct val="0"/>
              </a:spcBef>
              <a:buClrTx/>
            </a:pPr>
            <a:endParaRPr lang="en-US" dirty="0"/>
          </a:p>
          <a:p>
            <a:pPr marL="631825" lvl="1" indent="-514350">
              <a:spcBef>
                <a:spcPct val="0"/>
              </a:spcBef>
              <a:buClrTx/>
            </a:pPr>
            <a:r>
              <a:rPr lang="en-US" dirty="0"/>
              <a:t>All observations not equal to </a:t>
            </a:r>
            <a:r>
              <a:rPr lang="en-US" i="1" dirty="0"/>
              <a:t>US</a:t>
            </a:r>
            <a:r>
              <a:rPr lang="en-US" dirty="0"/>
              <a:t> are assigned </a:t>
            </a:r>
            <a:br>
              <a:rPr lang="en-US" dirty="0"/>
            </a:br>
            <a:r>
              <a:rPr lang="en-US" dirty="0"/>
              <a:t>a bonus of 300.</a:t>
            </a:r>
          </a:p>
        </p:txBody>
      </p:sp>
      <p:sp>
        <p:nvSpPr>
          <p:cNvPr id="12" name="Slide Number Placeholder 3"/>
          <p:cNvSpPr>
            <a:spLocks noGrp="1"/>
          </p:cNvSpPr>
          <p:nvPr>
            <p:ph type="sldNum" sz="quarter" idx="10"/>
          </p:nvPr>
        </p:nvSpPr>
        <p:spPr/>
        <p:txBody>
          <a:bodyPr/>
          <a:lstStyle/>
          <a:p>
            <a:pPr>
              <a:defRPr/>
            </a:pPr>
            <a:fld id="{092CE7A3-F5E7-408E-A13B-A869D6C342E0}" type="slidenum">
              <a:rPr lang="en-US"/>
              <a:pPr>
                <a:defRPr/>
              </a:pPr>
              <a:t>52</a:t>
            </a:fld>
            <a:endParaRPr lang="en-US" b="0" dirty="0">
              <a:latin typeface="Times New Roman" pitchFamily="18" charset="0"/>
            </a:endParaRPr>
          </a:p>
        </p:txBody>
      </p:sp>
      <p:sp>
        <p:nvSpPr>
          <p:cNvPr id="80901" name="Text Box 6"/>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p109d05</a:t>
            </a:r>
          </a:p>
        </p:txBody>
      </p:sp>
      <p:sp>
        <p:nvSpPr>
          <p:cNvPr id="80903" name="Rectangle 15"/>
          <p:cNvSpPr>
            <a:spLocks noChangeArrowheads="1"/>
          </p:cNvSpPr>
          <p:nvPr/>
        </p:nvSpPr>
        <p:spPr bwMode="auto">
          <a:xfrm>
            <a:off x="668337" y="2425746"/>
            <a:ext cx="7442200"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if Country='US' then Bonus=500;</a:t>
            </a:r>
          </a:p>
          <a:p>
            <a:pPr>
              <a:lnSpc>
                <a:spcPct val="85000"/>
              </a:lnSpc>
            </a:pPr>
            <a:r>
              <a:rPr lang="en-US" b="1" dirty="0">
                <a:latin typeface="Courier New" pitchFamily="49" charset="0"/>
              </a:rPr>
              <a:t>   else Bonus=300;</a:t>
            </a:r>
          </a:p>
          <a:p>
            <a:pPr>
              <a:lnSpc>
                <a:spcPct val="85000"/>
              </a:lnSpc>
            </a:pPr>
            <a:r>
              <a:rPr lang="en-US" b="1" dirty="0">
                <a:latin typeface="Courier New" pitchFamily="49" charset="0"/>
              </a:rPr>
              <a:t>run;</a:t>
            </a:r>
          </a:p>
        </p:txBody>
      </p:sp>
      <p:sp>
        <p:nvSpPr>
          <p:cNvPr id="2" name="Rectangle 1"/>
          <p:cNvSpPr/>
          <p:nvPr/>
        </p:nvSpPr>
        <p:spPr>
          <a:xfrm>
            <a:off x="668337" y="5909101"/>
            <a:ext cx="8174077" cy="461665"/>
          </a:xfrm>
          <a:prstGeom prst="rect">
            <a:avLst/>
          </a:prstGeom>
        </p:spPr>
        <p:txBody>
          <a:bodyPr wrap="square">
            <a:spAutoFit/>
          </a:bodyPr>
          <a:lstStyle/>
          <a:p>
            <a:r>
              <a:rPr lang="en-US" dirty="0"/>
              <a:t> </a:t>
            </a:r>
          </a:p>
        </p:txBody>
      </p:sp>
      <p:sp>
        <p:nvSpPr>
          <p:cNvPr id="3" name="TextBox 2"/>
          <p:cNvSpPr txBox="1"/>
          <p:nvPr>
            <p:custDataLst>
              <p:tags r:id="rId1"/>
            </p:custDataLst>
          </p:nvPr>
        </p:nvSpPr>
        <p:spPr>
          <a:xfrm>
            <a:off x="4468119" y="3909529"/>
            <a:ext cx="3839193" cy="795089"/>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IF</a:t>
            </a:r>
            <a:r>
              <a:rPr lang="en-US" sz="2000" dirty="0">
                <a:solidFill>
                  <a:srgbClr val="000000"/>
                </a:solidFill>
              </a:rPr>
              <a:t> </a:t>
            </a:r>
            <a:r>
              <a:rPr lang="en-US" sz="2000" i="1" dirty="0">
                <a:solidFill>
                  <a:srgbClr val="000000"/>
                </a:solidFill>
              </a:rPr>
              <a:t>expression</a:t>
            </a:r>
            <a:r>
              <a:rPr lang="en-US" sz="2000" dirty="0">
                <a:solidFill>
                  <a:srgbClr val="000000"/>
                </a:solidFill>
              </a:rPr>
              <a:t> </a:t>
            </a:r>
            <a:r>
              <a:rPr lang="en-US" sz="2000" b="1" dirty="0">
                <a:solidFill>
                  <a:srgbClr val="000000"/>
                </a:solidFill>
              </a:rPr>
              <a:t>THEN </a:t>
            </a:r>
            <a:r>
              <a:rPr lang="en-US" sz="2000" i="1" dirty="0">
                <a:solidFill>
                  <a:srgbClr val="000000"/>
                </a:solidFill>
              </a:rPr>
              <a:t>statement</a:t>
            </a:r>
            <a:r>
              <a:rPr lang="en-US" sz="2000" b="1" dirty="0">
                <a:solidFill>
                  <a:srgbClr val="000000"/>
                </a:solidFill>
              </a:rPr>
              <a:t>;</a:t>
            </a:r>
          </a:p>
          <a:p>
            <a:r>
              <a:rPr lang="en-US" sz="2000" b="1" dirty="0">
                <a:solidFill>
                  <a:srgbClr val="000000"/>
                </a:solidFill>
              </a:rPr>
              <a:t>ELSE </a:t>
            </a:r>
            <a:r>
              <a:rPr lang="en-US" sz="2000" i="1" dirty="0">
                <a:solidFill>
                  <a:srgbClr val="000000"/>
                </a:solidFill>
              </a:rPr>
              <a:t>statement</a:t>
            </a:r>
            <a:r>
              <a:rPr lang="en-US" sz="2000" b="1" dirty="0">
                <a:solidFill>
                  <a:srgbClr val="000000"/>
                </a:solidFill>
              </a:rPr>
              <a:t>;</a:t>
            </a:r>
          </a:p>
        </p:txBody>
      </p:sp>
      <p:pic>
        <p:nvPicPr>
          <p:cNvPr id="4" name="Picture 3"/>
          <p:cNvPicPr>
            <a:picLocks/>
          </p:cNvPicPr>
          <p:nvPr/>
        </p:nvPicPr>
        <p:blipFill>
          <a:blip r:embed="rId4">
            <a:extLst>
              <a:ext uri="{28A0092B-C50C-407E-A947-70E740481C1C}">
                <a14:useLocalDpi xmlns:a14="http://schemas.microsoft.com/office/drawing/2010/main" val="0"/>
              </a:ext>
            </a:extLst>
          </a:blip>
          <a:stretch>
            <a:fillRect/>
          </a:stretch>
        </p:blipFill>
        <p:spPr>
          <a:xfrm>
            <a:off x="668337" y="5095754"/>
            <a:ext cx="503174" cy="503174"/>
          </a:xfrm>
          <a:prstGeom prst="rect">
            <a:avLst/>
          </a:prstGeom>
        </p:spPr>
      </p:pic>
    </p:spTree>
    <p:extLst>
      <p:ext uri="{BB962C8B-B14F-4D97-AF65-F5344CB8AC3E}">
        <p14:creationId xmlns:p14="http://schemas.microsoft.com/office/powerpoint/2010/main" val="3796398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a:t>Viewing the Output</a:t>
            </a:r>
          </a:p>
        </p:txBody>
      </p:sp>
      <p:sp>
        <p:nvSpPr>
          <p:cNvPr id="81923" name="Rectangle 3"/>
          <p:cNvSpPr>
            <a:spLocks noGrp="1" noChangeArrowheads="1"/>
          </p:cNvSpPr>
          <p:nvPr>
            <p:ph idx="1"/>
          </p:nvPr>
        </p:nvSpPr>
        <p:spPr>
          <a:xfrm>
            <a:off x="685800" y="1071563"/>
            <a:ext cx="7848600" cy="5786437"/>
          </a:xfrm>
        </p:spPr>
        <p:txBody>
          <a:bodyPr/>
          <a:lstStyle/>
          <a:p>
            <a:pPr marL="0" indent="0" eaLnBrk="1" hangingPunct="1"/>
            <a:br>
              <a:rPr lang="en-US" dirty="0"/>
            </a:br>
            <a:br>
              <a:rPr lang="en-US" dirty="0"/>
            </a:br>
            <a:br>
              <a:rPr lang="en-US" dirty="0"/>
            </a:br>
            <a:endParaRPr lang="en-US" dirty="0"/>
          </a:p>
          <a:p>
            <a:pPr marL="0" indent="0" eaLnBrk="1" hangingPunct="1"/>
            <a:r>
              <a:rPr lang="en-US" dirty="0"/>
              <a:t>Partial PROC PRINT Output</a:t>
            </a:r>
          </a:p>
          <a:p>
            <a:pPr marL="0" indent="0" eaLnBrk="1" hangingPunct="1"/>
            <a:endParaRPr lang="en-US" dirty="0"/>
          </a:p>
        </p:txBody>
      </p:sp>
      <p:sp>
        <p:nvSpPr>
          <p:cNvPr id="8" name="Slide Number Placeholder 3"/>
          <p:cNvSpPr>
            <a:spLocks noGrp="1"/>
          </p:cNvSpPr>
          <p:nvPr>
            <p:ph type="sldNum" sz="quarter" idx="10"/>
          </p:nvPr>
        </p:nvSpPr>
        <p:spPr/>
        <p:txBody>
          <a:bodyPr/>
          <a:lstStyle/>
          <a:p>
            <a:pPr>
              <a:defRPr/>
            </a:pPr>
            <a:fld id="{9F4A43A9-F396-4FA5-87E0-500717A1EBA6}" type="slidenum">
              <a:rPr lang="en-US"/>
              <a:pPr>
                <a:defRPr/>
              </a:pPr>
              <a:t>53</a:t>
            </a:fld>
            <a:endParaRPr lang="en-US" b="0" dirty="0">
              <a:latin typeface="Times New Roman" pitchFamily="18" charset="0"/>
            </a:endParaRPr>
          </a:p>
        </p:txBody>
      </p:sp>
      <p:sp>
        <p:nvSpPr>
          <p:cNvPr id="81925" name="Text Box 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p109d05</a:t>
            </a:r>
          </a:p>
        </p:txBody>
      </p:sp>
      <p:sp>
        <p:nvSpPr>
          <p:cNvPr id="81926" name="Rectangle 10"/>
          <p:cNvSpPr>
            <a:spLocks noChangeArrowheads="1"/>
          </p:cNvSpPr>
          <p:nvPr/>
        </p:nvSpPr>
        <p:spPr bwMode="auto">
          <a:xfrm>
            <a:off x="678066" y="1143812"/>
            <a:ext cx="7837487" cy="10731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solidFill>
                  <a:srgbClr val="000000"/>
                </a:solidFill>
                <a:latin typeface="Courier New" pitchFamily="49" charset="0"/>
              </a:rPr>
              <a:t>proc print data=work.bonus;</a:t>
            </a:r>
          </a:p>
          <a:p>
            <a:pPr>
              <a:lnSpc>
                <a:spcPct val="85000"/>
              </a:lnSpc>
            </a:pPr>
            <a:r>
              <a:rPr lang="en-US" b="1" dirty="0">
                <a:solidFill>
                  <a:srgbClr val="000000"/>
                </a:solidFill>
                <a:latin typeface="Courier New" pitchFamily="49" charset="0"/>
              </a:rPr>
              <a:t>   var</a:t>
            </a:r>
            <a:r>
              <a:rPr lang="en-US" b="1" dirty="0">
                <a:latin typeface="Courier New" pitchFamily="49" charset="0"/>
              </a:rPr>
              <a:t> First_Name Last_Name Country Bonus;</a:t>
            </a:r>
          </a:p>
          <a:p>
            <a:pPr>
              <a:lnSpc>
                <a:spcPct val="85000"/>
              </a:lnSpc>
            </a:pPr>
            <a:r>
              <a:rPr lang="en-US" b="1" dirty="0">
                <a:latin typeface="Courier New" pitchFamily="49" charset="0"/>
              </a:rPr>
              <a:t>run;</a:t>
            </a:r>
          </a:p>
        </p:txBody>
      </p:sp>
      <p:sp>
        <p:nvSpPr>
          <p:cNvPr id="81928" name="Rectangle 12"/>
          <p:cNvSpPr>
            <a:spLocks noChangeArrowheads="1"/>
          </p:cNvSpPr>
          <p:nvPr/>
        </p:nvSpPr>
        <p:spPr bwMode="auto">
          <a:xfrm>
            <a:off x="676478" y="3008313"/>
            <a:ext cx="7772400" cy="307340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a:solidFill>
                  <a:srgbClr val="000000"/>
                </a:solidFill>
                <a:latin typeface="SAS Monospace" pitchFamily="49" charset="0"/>
              </a:rPr>
              <a:t>  Obs    First_Name    Last_Name             Country    Bonus</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60    Billy         Plested                 AU        300</a:t>
            </a:r>
          </a:p>
          <a:p>
            <a:r>
              <a:rPr lang="en-US" sz="1600" b="1" dirty="0">
                <a:solidFill>
                  <a:srgbClr val="000000"/>
                </a:solidFill>
                <a:latin typeface="SAS Monospace" pitchFamily="49" charset="0"/>
              </a:rPr>
              <a:t>   61    Matsuoka      Wills                   AU        300</a:t>
            </a:r>
          </a:p>
          <a:p>
            <a:r>
              <a:rPr lang="en-US" sz="1600" b="1" dirty="0">
                <a:solidFill>
                  <a:srgbClr val="000000"/>
                </a:solidFill>
                <a:latin typeface="SAS Monospace" pitchFamily="49" charset="0"/>
              </a:rPr>
              <a:t>   62    Vino          George                  AU        300</a:t>
            </a:r>
          </a:p>
          <a:p>
            <a:r>
              <a:rPr lang="en-US" sz="1600" b="1" dirty="0">
                <a:solidFill>
                  <a:srgbClr val="000000"/>
                </a:solidFill>
                <a:latin typeface="SAS Monospace" pitchFamily="49" charset="0"/>
              </a:rPr>
              <a:t>   63    Meera         Body                    AU        300</a:t>
            </a:r>
          </a:p>
          <a:p>
            <a:r>
              <a:rPr lang="en-US" sz="1600" b="1" dirty="0">
                <a:solidFill>
                  <a:srgbClr val="000000"/>
                </a:solidFill>
                <a:latin typeface="SAS Monospace" pitchFamily="49" charset="0"/>
              </a:rPr>
              <a:t>   64    Harry         Highpoint               US        500</a:t>
            </a:r>
          </a:p>
          <a:p>
            <a:r>
              <a:rPr lang="en-US" sz="1600" b="1" dirty="0">
                <a:solidFill>
                  <a:srgbClr val="000000"/>
                </a:solidFill>
                <a:latin typeface="SAS Monospace" pitchFamily="49" charset="0"/>
              </a:rPr>
              <a:t>   65    Julienne      Magolan                 US        500</a:t>
            </a:r>
          </a:p>
          <a:p>
            <a:r>
              <a:rPr lang="en-US" sz="1600" b="1" dirty="0">
                <a:solidFill>
                  <a:srgbClr val="000000"/>
                </a:solidFill>
                <a:latin typeface="SAS Monospace" pitchFamily="49" charset="0"/>
              </a:rPr>
              <a:t>   66    Scott         Desanctis               US        500</a:t>
            </a:r>
          </a:p>
          <a:p>
            <a:r>
              <a:rPr lang="en-US" sz="1600" b="1" dirty="0">
                <a:solidFill>
                  <a:srgbClr val="000000"/>
                </a:solidFill>
                <a:latin typeface="SAS Monospace" pitchFamily="49" charset="0"/>
              </a:rPr>
              <a:t>   67    Cherda        Ridley                  US        500</a:t>
            </a:r>
          </a:p>
          <a:p>
            <a:r>
              <a:rPr lang="en-US" sz="1600" b="1" dirty="0">
                <a:solidFill>
                  <a:srgbClr val="000000"/>
                </a:solidFill>
                <a:latin typeface="SAS Monospace" pitchFamily="49" charset="0"/>
              </a:rPr>
              <a:t>   68    Priscilla     Farren                  US        500</a:t>
            </a:r>
          </a:p>
          <a:p>
            <a:r>
              <a:rPr lang="en-US" sz="1600" b="1" dirty="0">
                <a:solidFill>
                  <a:srgbClr val="000000"/>
                </a:solidFill>
                <a:latin typeface="SAS Monospace" pitchFamily="49" charset="0"/>
              </a:rPr>
              <a:t>   69    Robert        Stevens                 US        500</a:t>
            </a:r>
          </a:p>
        </p:txBody>
      </p:sp>
    </p:spTree>
    <p:extLst>
      <p:ext uri="{BB962C8B-B14F-4D97-AF65-F5344CB8AC3E}">
        <p14:creationId xmlns:p14="http://schemas.microsoft.com/office/powerpoint/2010/main" val="18115128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9.04 Short Answer Poll</a:t>
            </a:r>
          </a:p>
        </p:txBody>
      </p:sp>
      <p:sp>
        <p:nvSpPr>
          <p:cNvPr id="3075" name="Rectangle 5"/>
          <p:cNvSpPr>
            <a:spLocks noGrp="1" noChangeArrowheads="1"/>
          </p:cNvSpPr>
          <p:nvPr>
            <p:ph idx="1"/>
          </p:nvPr>
        </p:nvSpPr>
        <p:spPr/>
        <p:txBody>
          <a:bodyPr/>
          <a:lstStyle/>
          <a:p>
            <a:r>
              <a:rPr lang="en-US" dirty="0"/>
              <a:t>Program </a:t>
            </a:r>
            <a:r>
              <a:rPr lang="en-US" b="1" dirty="0"/>
              <a:t>p109a02</a:t>
            </a:r>
            <a:r>
              <a:rPr lang="en-US" dirty="0"/>
              <a:t> reads </a:t>
            </a:r>
            <a:r>
              <a:rPr lang="en-US" b="1" dirty="0" err="1"/>
              <a:t>orion.nonsales</a:t>
            </a:r>
            <a:r>
              <a:rPr lang="en-US" dirty="0"/>
              <a:t>, a non-validated data set. Open and submit the program and review the results. Why is </a:t>
            </a:r>
            <a:r>
              <a:rPr lang="en-US" b="1" dirty="0"/>
              <a:t>Bonus</a:t>
            </a:r>
            <a:r>
              <a:rPr lang="en-US" dirty="0"/>
              <a:t> set to 300 in observations 125, 197, and 200?</a:t>
            </a:r>
          </a:p>
          <a:p>
            <a:pPr marL="0" indent="0"/>
            <a:endParaRPr lang="en-US" dirty="0"/>
          </a:p>
        </p:txBody>
      </p:sp>
      <p:sp>
        <p:nvSpPr>
          <p:cNvPr id="4" name="Rectangle 15"/>
          <p:cNvSpPr>
            <a:spLocks noChangeArrowheads="1"/>
          </p:cNvSpPr>
          <p:nvPr/>
        </p:nvSpPr>
        <p:spPr bwMode="auto">
          <a:xfrm>
            <a:off x="685800" y="2589898"/>
            <a:ext cx="7442200"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orion.nonsales;</a:t>
            </a:r>
          </a:p>
          <a:p>
            <a:pPr>
              <a:lnSpc>
                <a:spcPct val="85000"/>
              </a:lnSpc>
            </a:pPr>
            <a:r>
              <a:rPr lang="en-US" b="1" dirty="0">
                <a:latin typeface="Courier New" pitchFamily="49" charset="0"/>
              </a:rPr>
              <a:t>   if Country='US' then Bonus=500;</a:t>
            </a:r>
          </a:p>
          <a:p>
            <a:pPr>
              <a:lnSpc>
                <a:spcPct val="85000"/>
              </a:lnSpc>
            </a:pPr>
            <a:r>
              <a:rPr lang="en-US" b="1" dirty="0">
                <a:latin typeface="Courier New" pitchFamily="49" charset="0"/>
              </a:rPr>
              <a:t>   else Bonus=300;</a:t>
            </a:r>
          </a:p>
          <a:p>
            <a:pPr>
              <a:lnSpc>
                <a:spcPct val="85000"/>
              </a:lnSpc>
            </a:pPr>
            <a:r>
              <a:rPr lang="en-US" b="1" dirty="0">
                <a:latin typeface="Courier New" pitchFamily="49" charset="0"/>
              </a:rPr>
              <a:t>run;</a:t>
            </a:r>
          </a:p>
        </p:txBody>
      </p:sp>
      <p:sp>
        <p:nvSpPr>
          <p:cNvPr id="5" name="Rectangle 4"/>
          <p:cNvSpPr/>
          <p:nvPr>
            <p:custDataLst>
              <p:tags r:id="rId2"/>
            </p:custDataLst>
          </p:nvPr>
        </p:nvSpPr>
        <p:spPr bwMode="auto">
          <a:xfrm>
            <a:off x="2066900" y="2951594"/>
            <a:ext cx="255593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9.04 Short Answer Poll – Correct Answer</a:t>
            </a:r>
          </a:p>
        </p:txBody>
      </p:sp>
      <p:sp>
        <p:nvSpPr>
          <p:cNvPr id="3075" name="Rectangle 5"/>
          <p:cNvSpPr>
            <a:spLocks noGrp="1" noChangeArrowheads="1"/>
          </p:cNvSpPr>
          <p:nvPr>
            <p:ph idx="1"/>
          </p:nvPr>
        </p:nvSpPr>
        <p:spPr>
          <a:xfrm>
            <a:off x="685800" y="1074738"/>
            <a:ext cx="7848600" cy="5097462"/>
          </a:xfrm>
        </p:spPr>
        <p:txBody>
          <a:bodyPr/>
          <a:lstStyle/>
          <a:p>
            <a:r>
              <a:rPr lang="en-US" dirty="0"/>
              <a:t>Program </a:t>
            </a:r>
            <a:r>
              <a:rPr lang="en-US" b="1" dirty="0"/>
              <a:t>p109a02</a:t>
            </a:r>
            <a:r>
              <a:rPr lang="en-US" dirty="0"/>
              <a:t> reads </a:t>
            </a:r>
            <a:r>
              <a:rPr lang="en-US" b="1" dirty="0" err="1"/>
              <a:t>orion.nonsales</a:t>
            </a:r>
            <a:r>
              <a:rPr lang="en-US" dirty="0"/>
              <a:t>, a non-validated data set. Open and submit the program and review the results. Why is </a:t>
            </a:r>
            <a:r>
              <a:rPr lang="en-US" b="1" dirty="0"/>
              <a:t>Bonus</a:t>
            </a:r>
            <a:r>
              <a:rPr lang="en-US" dirty="0"/>
              <a:t> set to 300 in observations 125, 197, and 200?</a:t>
            </a:r>
          </a:p>
          <a:p>
            <a:endParaRPr lang="en-US" dirty="0"/>
          </a:p>
          <a:p>
            <a:endParaRPr lang="en-US" dirty="0"/>
          </a:p>
          <a:p>
            <a:endParaRPr lang="en-US" dirty="0"/>
          </a:p>
          <a:p>
            <a:endParaRPr lang="en-US" dirty="0"/>
          </a:p>
          <a:p>
            <a:endParaRPr lang="en-US" sz="1200" dirty="0"/>
          </a:p>
          <a:p>
            <a:r>
              <a:rPr lang="en-US" b="1" dirty="0"/>
              <a:t>The Country variable has some mixed case values in </a:t>
            </a:r>
            <a:r>
              <a:rPr lang="en-US" b="1" dirty="0" err="1"/>
              <a:t>orion.nonsales</a:t>
            </a:r>
            <a:r>
              <a:rPr lang="en-US" b="1" dirty="0"/>
              <a:t>. Observations with a country value of </a:t>
            </a:r>
            <a:r>
              <a:rPr lang="en-US" b="1" i="1" dirty="0"/>
              <a:t>US</a:t>
            </a:r>
            <a:r>
              <a:rPr lang="en-US" b="1" dirty="0"/>
              <a:t> are assigned 500. All others are assigned 300, including </a:t>
            </a:r>
            <a:r>
              <a:rPr lang="en-US" b="1" i="1" dirty="0"/>
              <a:t>us</a:t>
            </a:r>
            <a:r>
              <a:rPr lang="en-US" b="1" dirty="0"/>
              <a:t>.</a:t>
            </a:r>
            <a:endParaRPr lang="en-US" dirty="0"/>
          </a:p>
        </p:txBody>
      </p:sp>
      <p:sp>
        <p:nvSpPr>
          <p:cNvPr id="5" name="Rectangle 15"/>
          <p:cNvSpPr>
            <a:spLocks noChangeArrowheads="1"/>
          </p:cNvSpPr>
          <p:nvPr/>
        </p:nvSpPr>
        <p:spPr bwMode="auto">
          <a:xfrm>
            <a:off x="685800" y="2589898"/>
            <a:ext cx="7442200"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orion.nonsales;</a:t>
            </a:r>
          </a:p>
          <a:p>
            <a:pPr>
              <a:lnSpc>
                <a:spcPct val="85000"/>
              </a:lnSpc>
            </a:pPr>
            <a:r>
              <a:rPr lang="en-US" b="1" dirty="0">
                <a:latin typeface="Courier New" pitchFamily="49" charset="0"/>
              </a:rPr>
              <a:t>   if Country='US' then Bonus=500;</a:t>
            </a:r>
          </a:p>
          <a:p>
            <a:pPr>
              <a:lnSpc>
                <a:spcPct val="85000"/>
              </a:lnSpc>
            </a:pPr>
            <a:r>
              <a:rPr lang="en-US" b="1" dirty="0">
                <a:latin typeface="Courier New" pitchFamily="49" charset="0"/>
              </a:rPr>
              <a:t>   else Bonus=300;</a:t>
            </a:r>
          </a:p>
          <a:p>
            <a:pPr>
              <a:lnSpc>
                <a:spcPct val="85000"/>
              </a:lnSpc>
            </a:pPr>
            <a:r>
              <a:rPr lang="en-US" b="1" dirty="0">
                <a:latin typeface="Courier New" pitchFamily="49" charset="0"/>
              </a:rPr>
              <a:t>run;</a:t>
            </a:r>
          </a:p>
        </p:txBody>
      </p:sp>
    </p:spTree>
    <p:custDataLst>
      <p:tags r:id="rId1"/>
    </p:custDataLst>
    <p:extLst>
      <p:ext uri="{BB962C8B-B14F-4D97-AF65-F5344CB8AC3E}">
        <p14:creationId xmlns:p14="http://schemas.microsoft.com/office/powerpoint/2010/main" val="2527314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Invalid Data</a:t>
            </a:r>
          </a:p>
        </p:txBody>
      </p:sp>
      <p:sp>
        <p:nvSpPr>
          <p:cNvPr id="3" name="Content Placeholder 2"/>
          <p:cNvSpPr>
            <a:spLocks noGrp="1"/>
          </p:cNvSpPr>
          <p:nvPr>
            <p:ph idx="1"/>
          </p:nvPr>
        </p:nvSpPr>
        <p:spPr/>
        <p:txBody>
          <a:bodyPr/>
          <a:lstStyle/>
          <a:p>
            <a:r>
              <a:rPr lang="en-US" dirty="0"/>
              <a:t>You can test for multiple values of </a:t>
            </a:r>
            <a:r>
              <a:rPr lang="en-US" b="1" dirty="0"/>
              <a:t>Country</a:t>
            </a:r>
            <a:r>
              <a:rPr lang="en-US" dirty="0"/>
              <a:t>.</a:t>
            </a:r>
          </a:p>
          <a:p>
            <a:endParaRPr lang="en-US" dirty="0"/>
          </a:p>
          <a:p>
            <a:endParaRPr lang="en-US" dirty="0"/>
          </a:p>
          <a:p>
            <a:endParaRPr lang="en-US" dirty="0"/>
          </a:p>
          <a:p>
            <a:endParaRPr lang="en-US" dirty="0"/>
          </a:p>
          <a:p>
            <a:endParaRPr lang="en-US" dirty="0"/>
          </a:p>
          <a:p>
            <a:r>
              <a:rPr lang="en-US" dirty="0"/>
              <a:t>You can use the UPCASE function in the expression.</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56</a:t>
            </a:fld>
            <a:endParaRPr lang="en-US" b="0" dirty="0">
              <a:latin typeface="Times New Roman" pitchFamily="18" charset="0"/>
            </a:endParaRPr>
          </a:p>
        </p:txBody>
      </p:sp>
      <p:sp>
        <p:nvSpPr>
          <p:cNvPr id="5" name="Rectangle 4"/>
          <p:cNvSpPr>
            <a:spLocks noChangeArrowheads="1"/>
          </p:cNvSpPr>
          <p:nvPr/>
        </p:nvSpPr>
        <p:spPr bwMode="auto">
          <a:xfrm>
            <a:off x="685799" y="1521516"/>
            <a:ext cx="7772400" cy="2000035"/>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orion.nonsales;</a:t>
            </a:r>
          </a:p>
          <a:p>
            <a:pPr>
              <a:lnSpc>
                <a:spcPct val="85000"/>
              </a:lnSpc>
            </a:pPr>
            <a:r>
              <a:rPr lang="en-US" b="1" dirty="0">
                <a:latin typeface="Courier New" pitchFamily="49" charset="0"/>
              </a:rPr>
              <a:t>   if Country in ('US','us') </a:t>
            </a:r>
          </a:p>
          <a:p>
            <a:pPr>
              <a:lnSpc>
                <a:spcPct val="85000"/>
              </a:lnSpc>
            </a:pPr>
            <a:r>
              <a:rPr lang="en-US" b="1" dirty="0">
                <a:latin typeface="Courier New" pitchFamily="49" charset="0"/>
              </a:rPr>
              <a:t>      then Bonus=500;</a:t>
            </a:r>
          </a:p>
          <a:p>
            <a:pPr>
              <a:lnSpc>
                <a:spcPct val="85000"/>
              </a:lnSpc>
            </a:pPr>
            <a:r>
              <a:rPr lang="en-US" b="1" dirty="0">
                <a:latin typeface="Courier New" pitchFamily="49" charset="0"/>
              </a:rPr>
              <a:t>   else Bonus=300;</a:t>
            </a:r>
          </a:p>
          <a:p>
            <a:pPr>
              <a:lnSpc>
                <a:spcPct val="85000"/>
              </a:lnSpc>
            </a:pPr>
            <a:r>
              <a:rPr lang="en-US" b="1" dirty="0">
                <a:latin typeface="Courier New" pitchFamily="49" charset="0"/>
              </a:rPr>
              <a:t>run;</a:t>
            </a:r>
          </a:p>
        </p:txBody>
      </p:sp>
      <p:sp>
        <p:nvSpPr>
          <p:cNvPr id="6" name="Rectangle 4"/>
          <p:cNvSpPr>
            <a:spLocks noChangeArrowheads="1"/>
          </p:cNvSpPr>
          <p:nvPr/>
        </p:nvSpPr>
        <p:spPr bwMode="auto">
          <a:xfrm>
            <a:off x="685800" y="4044796"/>
            <a:ext cx="7772400" cy="1986185"/>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orion.nonsales;</a:t>
            </a:r>
          </a:p>
          <a:p>
            <a:pPr>
              <a:lnSpc>
                <a:spcPct val="85000"/>
              </a:lnSpc>
            </a:pPr>
            <a:r>
              <a:rPr lang="en-US" b="1" dirty="0">
                <a:latin typeface="Courier New" pitchFamily="49" charset="0"/>
              </a:rPr>
              <a:t>   if upcase(Country)='US' </a:t>
            </a:r>
          </a:p>
          <a:p>
            <a:pPr>
              <a:lnSpc>
                <a:spcPct val="85000"/>
              </a:lnSpc>
            </a:pPr>
            <a:r>
              <a:rPr lang="en-US" b="1" dirty="0">
                <a:latin typeface="Courier New" pitchFamily="49" charset="0"/>
              </a:rPr>
              <a:t>      then Bonus=500;</a:t>
            </a:r>
          </a:p>
          <a:p>
            <a:pPr>
              <a:lnSpc>
                <a:spcPct val="85000"/>
              </a:lnSpc>
            </a:pPr>
            <a:r>
              <a:rPr lang="en-US" b="1" dirty="0">
                <a:latin typeface="Courier New" pitchFamily="49" charset="0"/>
              </a:rPr>
              <a:t>   else Bonus=300;</a:t>
            </a:r>
          </a:p>
          <a:p>
            <a:pPr>
              <a:lnSpc>
                <a:spcPct val="85000"/>
              </a:lnSpc>
            </a:pPr>
            <a:r>
              <a:rPr lang="en-US" b="1" dirty="0">
                <a:latin typeface="Courier New" pitchFamily="49" charset="0"/>
              </a:rPr>
              <a:t>run;</a:t>
            </a:r>
          </a:p>
        </p:txBody>
      </p:sp>
      <p:sp>
        <p:nvSpPr>
          <p:cNvPr id="7" name="Rectangle 6"/>
          <p:cNvSpPr/>
          <p:nvPr>
            <p:custDataLst>
              <p:tags r:id="rId1"/>
            </p:custDataLst>
          </p:nvPr>
        </p:nvSpPr>
        <p:spPr bwMode="auto">
          <a:xfrm>
            <a:off x="1840375" y="2194108"/>
            <a:ext cx="409789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2"/>
            </p:custDataLst>
          </p:nvPr>
        </p:nvSpPr>
        <p:spPr bwMode="auto">
          <a:xfrm>
            <a:off x="1824547" y="4717388"/>
            <a:ext cx="366254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Text Box 7"/>
          <p:cNvSpPr txBox="1">
            <a:spLocks noChangeArrowheads="1"/>
          </p:cNvSpPr>
          <p:nvPr/>
        </p:nvSpPr>
        <p:spPr bwMode="auto">
          <a:xfrm>
            <a:off x="7842250" y="6324600"/>
            <a:ext cx="10906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p109a02s</a:t>
            </a:r>
          </a:p>
        </p:txBody>
      </p:sp>
    </p:spTree>
    <p:extLst>
      <p:ext uri="{BB962C8B-B14F-4D97-AF65-F5344CB8AC3E}">
        <p14:creationId xmlns:p14="http://schemas.microsoft.com/office/powerpoint/2010/main" val="22940320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Invalid Data</a:t>
            </a:r>
          </a:p>
        </p:txBody>
      </p:sp>
      <p:sp>
        <p:nvSpPr>
          <p:cNvPr id="3" name="Content Placeholder 2"/>
          <p:cNvSpPr>
            <a:spLocks noGrp="1"/>
          </p:cNvSpPr>
          <p:nvPr>
            <p:ph idx="1"/>
          </p:nvPr>
        </p:nvSpPr>
        <p:spPr>
          <a:xfrm>
            <a:off x="685800" y="1074738"/>
            <a:ext cx="7848600" cy="4487862"/>
          </a:xfrm>
        </p:spPr>
        <p:txBody>
          <a:bodyPr/>
          <a:lstStyle/>
          <a:p>
            <a:r>
              <a:rPr lang="en-US" dirty="0"/>
              <a:t>You can clean the data before checking the value.</a:t>
            </a:r>
          </a:p>
          <a:p>
            <a:endParaRPr lang="en-US" dirty="0"/>
          </a:p>
          <a:p>
            <a:endParaRPr lang="en-US" dirty="0"/>
          </a:p>
          <a:p>
            <a:endParaRPr lang="en-US" dirty="0"/>
          </a:p>
          <a:p>
            <a:endParaRPr lang="en-US" dirty="0"/>
          </a:p>
          <a:p>
            <a:endParaRPr lang="en-US" dirty="0"/>
          </a:p>
          <a:p>
            <a:endParaRPr lang="en-US" dirty="0"/>
          </a:p>
          <a:p>
            <a:endParaRPr lang="en-US" sz="1200" dirty="0"/>
          </a:p>
          <a:p>
            <a:r>
              <a:rPr lang="en-US" b="1" dirty="0">
                <a:sym typeface="Wingdings"/>
              </a:rPr>
              <a:t></a:t>
            </a:r>
            <a:r>
              <a:rPr lang="en-US" dirty="0">
                <a:sym typeface="Wingdings"/>
              </a:rPr>
              <a:t>   </a:t>
            </a:r>
            <a:r>
              <a:rPr lang="en-US" dirty="0"/>
              <a:t>It is a best practice to clean the data at the source, </a:t>
            </a:r>
            <a:br>
              <a:rPr lang="en-US" dirty="0"/>
            </a:br>
            <a:r>
              <a:rPr lang="en-US" dirty="0"/>
              <a:t>       but in some cases, that is not possible. With this</a:t>
            </a:r>
            <a:br>
              <a:rPr lang="en-US" dirty="0"/>
            </a:br>
            <a:r>
              <a:rPr lang="en-US" dirty="0"/>
              <a:t>       method, you are creating a clean data set.</a:t>
            </a:r>
          </a:p>
        </p:txBody>
      </p:sp>
      <p:sp>
        <p:nvSpPr>
          <p:cNvPr id="4" name="Slide Number Placeholder 3"/>
          <p:cNvSpPr>
            <a:spLocks noGrp="1"/>
          </p:cNvSpPr>
          <p:nvPr>
            <p:ph type="sldNum" sz="quarter" idx="10"/>
          </p:nvPr>
        </p:nvSpPr>
        <p:spPr/>
        <p:txBody>
          <a:bodyPr/>
          <a:lstStyle/>
          <a:p>
            <a:pPr>
              <a:defRPr/>
            </a:pPr>
            <a:fld id="{AFB8DB2C-9EB6-4556-AF97-C124BE19DE49}" type="slidenum">
              <a:rPr lang="en-US" smtClean="0"/>
              <a:pPr>
                <a:defRPr/>
              </a:pPr>
              <a:t>57</a:t>
            </a:fld>
            <a:endParaRPr lang="en-US" b="0" dirty="0">
              <a:latin typeface="Times New Roman" pitchFamily="18" charset="0"/>
            </a:endParaRPr>
          </a:p>
        </p:txBody>
      </p:sp>
      <p:sp>
        <p:nvSpPr>
          <p:cNvPr id="5" name="Rectangle 4"/>
          <p:cNvSpPr>
            <a:spLocks noChangeArrowheads="1"/>
          </p:cNvSpPr>
          <p:nvPr/>
        </p:nvSpPr>
        <p:spPr bwMode="auto">
          <a:xfrm>
            <a:off x="685800" y="1517904"/>
            <a:ext cx="5878512" cy="2300117"/>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orion.nonsales;</a:t>
            </a:r>
          </a:p>
          <a:p>
            <a:pPr>
              <a:lnSpc>
                <a:spcPct val="85000"/>
              </a:lnSpc>
            </a:pPr>
            <a:r>
              <a:rPr lang="en-US" b="1" dirty="0">
                <a:latin typeface="Courier New" pitchFamily="49" charset="0"/>
              </a:rPr>
              <a:t>   Country=upcase(Country);</a:t>
            </a:r>
          </a:p>
          <a:p>
            <a:pPr>
              <a:lnSpc>
                <a:spcPct val="85000"/>
              </a:lnSpc>
            </a:pPr>
            <a:r>
              <a:rPr lang="en-US" b="1" dirty="0">
                <a:latin typeface="Courier New" pitchFamily="49" charset="0"/>
              </a:rPr>
              <a:t>   if Country='US' </a:t>
            </a:r>
          </a:p>
          <a:p>
            <a:pPr>
              <a:lnSpc>
                <a:spcPct val="85000"/>
              </a:lnSpc>
            </a:pPr>
            <a:r>
              <a:rPr lang="en-US" b="1" dirty="0">
                <a:latin typeface="Courier New" pitchFamily="49" charset="0"/>
              </a:rPr>
              <a:t>      then Bonus=500;</a:t>
            </a:r>
          </a:p>
          <a:p>
            <a:pPr>
              <a:lnSpc>
                <a:spcPct val="85000"/>
              </a:lnSpc>
            </a:pPr>
            <a:r>
              <a:rPr lang="en-US" b="1" dirty="0">
                <a:latin typeface="Courier New" pitchFamily="49" charset="0"/>
              </a:rPr>
              <a:t>   else Bonus=300;</a:t>
            </a:r>
          </a:p>
          <a:p>
            <a:pPr>
              <a:lnSpc>
                <a:spcPct val="85000"/>
              </a:lnSpc>
            </a:pPr>
            <a:r>
              <a:rPr lang="en-US" b="1" dirty="0">
                <a:latin typeface="Courier New" pitchFamily="49" charset="0"/>
              </a:rPr>
              <a:t>run;</a:t>
            </a:r>
          </a:p>
        </p:txBody>
      </p:sp>
      <p:sp>
        <p:nvSpPr>
          <p:cNvPr id="6" name="Rectangle 5"/>
          <p:cNvSpPr/>
          <p:nvPr>
            <p:custDataLst>
              <p:tags r:id="rId1"/>
            </p:custDataLst>
          </p:nvPr>
        </p:nvSpPr>
        <p:spPr bwMode="auto">
          <a:xfrm>
            <a:off x="1335229" y="2189909"/>
            <a:ext cx="442794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Text Box 7"/>
          <p:cNvSpPr txBox="1">
            <a:spLocks noChangeArrowheads="1"/>
          </p:cNvSpPr>
          <p:nvPr/>
        </p:nvSpPr>
        <p:spPr bwMode="auto">
          <a:xfrm>
            <a:off x="7934193" y="6324600"/>
            <a:ext cx="998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p109d06</a:t>
            </a:r>
          </a:p>
        </p:txBody>
      </p:sp>
    </p:spTree>
    <p:extLst>
      <p:ext uri="{BB962C8B-B14F-4D97-AF65-F5344CB8AC3E}">
        <p14:creationId xmlns:p14="http://schemas.microsoft.com/office/powerpoint/2010/main" val="2879425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dirty="0"/>
              <a:t>Business Scenario</a:t>
            </a:r>
          </a:p>
        </p:txBody>
      </p:sp>
      <p:sp>
        <p:nvSpPr>
          <p:cNvPr id="87043" name="Rectangle 3"/>
          <p:cNvSpPr>
            <a:spLocks noGrp="1" noChangeArrowheads="1"/>
          </p:cNvSpPr>
          <p:nvPr>
            <p:ph idx="1"/>
          </p:nvPr>
        </p:nvSpPr>
        <p:spPr>
          <a:xfrm>
            <a:off x="685801" y="1071563"/>
            <a:ext cx="7848600" cy="5526087"/>
          </a:xfrm>
        </p:spPr>
        <p:txBody>
          <a:bodyPr/>
          <a:lstStyle/>
          <a:p>
            <a:r>
              <a:rPr lang="en-US" dirty="0"/>
              <a:t>Orion Star employees receive a bonus once or twice a year. </a:t>
            </a:r>
            <a:r>
              <a:rPr lang="en-US" dirty="0">
                <a:latin typeface="Arial"/>
              </a:rPr>
              <a:t>In addition to </a:t>
            </a:r>
            <a:r>
              <a:rPr lang="en-US" b="1" dirty="0">
                <a:latin typeface="Arial"/>
              </a:rPr>
              <a:t>Bonus</a:t>
            </a:r>
            <a:r>
              <a:rPr lang="en-US" dirty="0">
                <a:latin typeface="Arial"/>
              </a:rPr>
              <a:t>, add a new variable,</a:t>
            </a:r>
            <a:r>
              <a:rPr lang="en-US" sz="2800" b="1" dirty="0"/>
              <a:t> </a:t>
            </a:r>
            <a:r>
              <a:rPr lang="en-US" b="1" dirty="0" err="1">
                <a:latin typeface="Arial"/>
              </a:rPr>
              <a:t>Freq</a:t>
            </a:r>
            <a:r>
              <a:rPr lang="en-US" dirty="0"/>
              <a:t>, </a:t>
            </a:r>
            <a:br>
              <a:rPr lang="en-US" dirty="0"/>
            </a:br>
            <a:r>
              <a:rPr lang="en-US" dirty="0"/>
              <a:t>that is equal to the following:</a:t>
            </a:r>
          </a:p>
          <a:p>
            <a:pPr lvl="1" eaLnBrk="1" hangingPunct="1"/>
            <a:r>
              <a:rPr lang="en-US" i="1" dirty="0"/>
              <a:t>Once a Year </a:t>
            </a:r>
            <a:r>
              <a:rPr lang="en-US" dirty="0"/>
              <a:t>for United States employees</a:t>
            </a:r>
          </a:p>
          <a:p>
            <a:pPr lvl="1" eaLnBrk="1" hangingPunct="1"/>
            <a:r>
              <a:rPr lang="en-US" i="1" dirty="0"/>
              <a:t>Twice a Year </a:t>
            </a:r>
            <a:r>
              <a:rPr lang="en-US" dirty="0"/>
              <a:t>for Australian employees</a:t>
            </a:r>
          </a:p>
        </p:txBody>
      </p:sp>
      <p:sp>
        <p:nvSpPr>
          <p:cNvPr id="4" name="Slide Number Placeholder 3"/>
          <p:cNvSpPr>
            <a:spLocks noGrp="1"/>
          </p:cNvSpPr>
          <p:nvPr>
            <p:ph type="sldNum" sz="quarter" idx="10"/>
          </p:nvPr>
        </p:nvSpPr>
        <p:spPr/>
        <p:txBody>
          <a:bodyPr/>
          <a:lstStyle/>
          <a:p>
            <a:pPr>
              <a:defRPr/>
            </a:pPr>
            <a:fld id="{97E6A427-FA13-444C-AF11-CAF484A5FA4D}" type="slidenum">
              <a:rPr lang="en-US"/>
              <a:pPr>
                <a:defRPr/>
              </a:pPr>
              <a:t>59</a:t>
            </a:fld>
            <a:endParaRPr lang="en-US" b="0" dirty="0">
              <a:latin typeface="Times New Roman" pitchFamily="18" charset="0"/>
            </a:endParaRPr>
          </a:p>
        </p:txBody>
      </p:sp>
      <p:pic>
        <p:nvPicPr>
          <p:cNvPr id="19" name="Picture 12" descr="australi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4309" y="3501645"/>
            <a:ext cx="1622425"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 descr="usa.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1653" y="3501772"/>
            <a:ext cx="2250846" cy="145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 descr="I:\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1885" y="3826624"/>
            <a:ext cx="1366981" cy="59893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L:\graphics\person_blu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3199" y="3437104"/>
            <a:ext cx="1021774" cy="119308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18"/>
          <p:cNvSpPr txBox="1">
            <a:spLocks noChangeArrowheads="1"/>
          </p:cNvSpPr>
          <p:nvPr/>
        </p:nvSpPr>
        <p:spPr bwMode="auto">
          <a:xfrm>
            <a:off x="2645843" y="3926036"/>
            <a:ext cx="13230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dirty="0">
                <a:latin typeface="Arial"/>
              </a:rPr>
              <a:t>$500</a:t>
            </a:r>
          </a:p>
        </p:txBody>
      </p:sp>
      <p:pic>
        <p:nvPicPr>
          <p:cNvPr id="26" name="Picture 2" descr="I:\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592" y="3826624"/>
            <a:ext cx="1366981" cy="59893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L:\graphics\person_blu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370" y="3437104"/>
            <a:ext cx="1021774" cy="119308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18"/>
          <p:cNvSpPr txBox="1">
            <a:spLocks noChangeArrowheads="1"/>
          </p:cNvSpPr>
          <p:nvPr/>
        </p:nvSpPr>
        <p:spPr bwMode="auto">
          <a:xfrm>
            <a:off x="5828662" y="3926036"/>
            <a:ext cx="13230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itchFamily="34" charset="0"/>
              </a:defRPr>
            </a:lvl1pPr>
            <a:lvl2pPr marL="742950" indent="-285750" eaLnBrk="0" hangingPunct="0">
              <a:defRPr sz="1200">
                <a:solidFill>
                  <a:schemeClr val="tx1"/>
                </a:solidFill>
                <a:latin typeface="Arial" pitchFamily="34" charset="0"/>
              </a:defRPr>
            </a:lvl2pPr>
            <a:lvl3pPr marL="1143000" indent="-228600" eaLnBrk="0" hangingPunct="0">
              <a:defRPr sz="1200">
                <a:solidFill>
                  <a:schemeClr val="tx1"/>
                </a:solidFill>
                <a:latin typeface="Arial" pitchFamily="34" charset="0"/>
              </a:defRPr>
            </a:lvl3pPr>
            <a:lvl4pPr marL="1600200" indent="-228600" eaLnBrk="0" hangingPunct="0">
              <a:defRPr sz="1200">
                <a:solidFill>
                  <a:schemeClr val="tx1"/>
                </a:solidFill>
                <a:latin typeface="Arial" pitchFamily="34" charset="0"/>
              </a:defRPr>
            </a:lvl4pPr>
            <a:lvl5pPr marL="2057400" indent="-228600" eaLnBrk="0" hangingPunct="0">
              <a:defRPr sz="1200">
                <a:solidFill>
                  <a:schemeClr val="tx1"/>
                </a:solidFill>
                <a:latin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defRPr>
            </a:lvl9pPr>
          </a:lstStyle>
          <a:p>
            <a:pPr algn="ctr" eaLnBrk="1" hangingPunct="1"/>
            <a:r>
              <a:rPr lang="en-US" sz="2000" dirty="0">
                <a:latin typeface="Arial"/>
              </a:rPr>
              <a:t>$300</a:t>
            </a:r>
          </a:p>
        </p:txBody>
      </p:sp>
      <p:sp>
        <p:nvSpPr>
          <p:cNvPr id="2" name="TextBox 1"/>
          <p:cNvSpPr txBox="1"/>
          <p:nvPr/>
        </p:nvSpPr>
        <p:spPr>
          <a:xfrm>
            <a:off x="2129440" y="4935257"/>
            <a:ext cx="1812705" cy="400110"/>
          </a:xfrm>
          <a:prstGeom prst="rect">
            <a:avLst/>
          </a:prstGeom>
          <a:noFill/>
        </p:spPr>
        <p:txBody>
          <a:bodyPr wrap="square" rtlCol="0">
            <a:spAutoFit/>
          </a:bodyPr>
          <a:lstStyle/>
          <a:p>
            <a:r>
              <a:rPr lang="en-US" sz="2000" dirty="0"/>
              <a:t>Once a Year</a:t>
            </a:r>
          </a:p>
        </p:txBody>
      </p:sp>
      <p:sp>
        <p:nvSpPr>
          <p:cNvPr id="18" name="TextBox 17"/>
          <p:cNvSpPr txBox="1"/>
          <p:nvPr/>
        </p:nvSpPr>
        <p:spPr>
          <a:xfrm>
            <a:off x="5045162" y="4935257"/>
            <a:ext cx="1812705" cy="400110"/>
          </a:xfrm>
          <a:prstGeom prst="rect">
            <a:avLst/>
          </a:prstGeom>
          <a:noFill/>
        </p:spPr>
        <p:txBody>
          <a:bodyPr wrap="square" rtlCol="0">
            <a:spAutoFit/>
          </a:bodyPr>
          <a:lstStyle/>
          <a:p>
            <a:r>
              <a:rPr lang="en-US" sz="2000" dirty="0"/>
              <a:t>Twice a Year</a:t>
            </a:r>
          </a:p>
        </p:txBody>
      </p:sp>
    </p:spTree>
    <p:extLst>
      <p:ext uri="{BB962C8B-B14F-4D97-AF65-F5344CB8AC3E}">
        <p14:creationId xmlns:p14="http://schemas.microsoft.com/office/powerpoint/2010/main" val="423806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Considerations</a:t>
            </a:r>
          </a:p>
        </p:txBody>
      </p:sp>
      <p:sp>
        <p:nvSpPr>
          <p:cNvPr id="216" name="Slide Number Placeholder 3"/>
          <p:cNvSpPr>
            <a:spLocks noGrp="1"/>
          </p:cNvSpPr>
          <p:nvPr>
            <p:ph type="sldNum" sz="quarter" idx="10"/>
          </p:nvPr>
        </p:nvSpPr>
        <p:spPr/>
        <p:txBody>
          <a:bodyPr/>
          <a:lstStyle/>
          <a:p>
            <a:pPr>
              <a:defRPr/>
            </a:pPr>
            <a:fld id="{D62BCEB9-B93D-40DE-9FE2-44335E46FBD0}" type="slidenum">
              <a:rPr lang="en-US"/>
              <a:pPr>
                <a:defRPr/>
              </a:pPr>
              <a:t>6</a:t>
            </a:fld>
            <a:endParaRPr lang="en-US" b="0" dirty="0">
              <a:latin typeface="Times New Roman" pitchFamily="18" charset="0"/>
            </a:endParaRPr>
          </a:p>
        </p:txBody>
      </p:sp>
      <p:graphicFrame>
        <p:nvGraphicFramePr>
          <p:cNvPr id="415708" name="Group 988"/>
          <p:cNvGraphicFramePr>
            <a:graphicFrameLocks noGrp="1"/>
          </p:cNvGraphicFramePr>
          <p:nvPr>
            <p:extLst>
              <p:ext uri="{D42A27DB-BD31-4B8C-83A1-F6EECF244321}">
                <p14:modId xmlns:p14="http://schemas.microsoft.com/office/powerpoint/2010/main" val="319050577"/>
              </p:ext>
            </p:extLst>
          </p:nvPr>
        </p:nvGraphicFramePr>
        <p:xfrm>
          <a:off x="245269" y="964324"/>
          <a:ext cx="8651875" cy="1922636"/>
        </p:xfrm>
        <a:graphic>
          <a:graphicData uri="http://schemas.openxmlformats.org/drawingml/2006/table">
            <a:tbl>
              <a:tblPr/>
              <a:tblGrid>
                <a:gridCol w="1113679">
                  <a:extLst>
                    <a:ext uri="{9D8B030D-6E8A-4147-A177-3AD203B41FA5}">
                      <a16:colId xmlns:a16="http://schemas.microsoft.com/office/drawing/2014/main" val="20000"/>
                    </a:ext>
                  </a:extLst>
                </a:gridCol>
                <a:gridCol w="837281">
                  <a:extLst>
                    <a:ext uri="{9D8B030D-6E8A-4147-A177-3AD203B41FA5}">
                      <a16:colId xmlns:a16="http://schemas.microsoft.com/office/drawing/2014/main" val="20001"/>
                    </a:ext>
                  </a:extLst>
                </a:gridCol>
                <a:gridCol w="892367">
                  <a:extLst>
                    <a:ext uri="{9D8B030D-6E8A-4147-A177-3AD203B41FA5}">
                      <a16:colId xmlns:a16="http://schemas.microsoft.com/office/drawing/2014/main" val="20002"/>
                    </a:ext>
                  </a:extLst>
                </a:gridCol>
                <a:gridCol w="871423">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1560991">
                  <a:extLst>
                    <a:ext uri="{9D8B030D-6E8A-4147-A177-3AD203B41FA5}">
                      <a16:colId xmlns:a16="http://schemas.microsoft.com/office/drawing/2014/main" val="20005"/>
                    </a:ext>
                  </a:extLst>
                </a:gridCol>
                <a:gridCol w="925034">
                  <a:extLst>
                    <a:ext uri="{9D8B030D-6E8A-4147-A177-3AD203B41FA5}">
                      <a16:colId xmlns:a16="http://schemas.microsoft.com/office/drawing/2014/main" val="20006"/>
                    </a:ext>
                  </a:extLst>
                </a:gridCol>
                <a:gridCol w="858838">
                  <a:extLst>
                    <a:ext uri="{9D8B030D-6E8A-4147-A177-3AD203B41FA5}">
                      <a16:colId xmlns:a16="http://schemas.microsoft.com/office/drawing/2014/main" val="20007"/>
                    </a:ext>
                  </a:extLst>
                </a:gridCol>
                <a:gridCol w="774700">
                  <a:extLst>
                    <a:ext uri="{9D8B030D-6E8A-4147-A177-3AD203B41FA5}">
                      <a16:colId xmlns:a16="http://schemas.microsoft.com/office/drawing/2014/main" val="20008"/>
                    </a:ext>
                  </a:extLst>
                </a:gridCol>
              </a:tblGrid>
              <a:tr h="426863">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orion.sales</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6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1" i="0" u="none" strike="noStrike" cap="none" normalizeH="0" baseline="0" dirty="0">
                          <a:ln>
                            <a:noFill/>
                          </a:ln>
                          <a:solidFill>
                            <a:srgbClr val="000000"/>
                          </a:solidFill>
                          <a:effectLst/>
                          <a:latin typeface="Arial"/>
                        </a:rPr>
                        <a:t>Employee_ID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1" i="0" u="none" strike="noStrike" cap="none" normalizeH="0" baseline="0" dirty="0">
                          <a:ln>
                            <a:noFill/>
                          </a:ln>
                          <a:solidFill>
                            <a:srgbClr val="000000"/>
                          </a:solidFill>
                          <a:effectLst/>
                          <a:latin typeface="Arial"/>
                        </a:rPr>
                        <a:t>First</a:t>
                      </a:r>
                      <a:br>
                        <a:rPr kumimoji="0" lang="en-US" sz="1500" b="1" i="0" u="none" strike="noStrike" cap="none" normalizeH="0" baseline="0" dirty="0">
                          <a:ln>
                            <a:noFill/>
                          </a:ln>
                          <a:solidFill>
                            <a:srgbClr val="000000"/>
                          </a:solidFill>
                          <a:effectLst/>
                          <a:latin typeface="Arial"/>
                        </a:rPr>
                      </a:br>
                      <a:r>
                        <a:rPr kumimoji="0" lang="en-US" sz="1500" b="1" i="0" u="none" strike="noStrike" cap="none" normalizeH="0" baseline="0" dirty="0">
                          <a:ln>
                            <a:noFill/>
                          </a:ln>
                          <a:solidFill>
                            <a:srgbClr val="000000"/>
                          </a:solidFill>
                          <a:effectLst/>
                          <a:latin typeface="Arial"/>
                        </a:rPr>
                        <a:t>_Name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1" i="0" u="none" strike="noStrike" cap="none" normalizeH="0" baseline="0" dirty="0">
                          <a:ln>
                            <a:noFill/>
                          </a:ln>
                          <a:solidFill>
                            <a:srgbClr val="000000"/>
                          </a:solidFill>
                          <a:effectLst/>
                          <a:latin typeface="Arial"/>
                        </a:rPr>
                        <a:t>Last</a:t>
                      </a:r>
                      <a:br>
                        <a:rPr kumimoji="0" lang="en-US" sz="1500" b="1" i="0" u="none" strike="noStrike" cap="none" normalizeH="0" baseline="0" dirty="0">
                          <a:ln>
                            <a:noFill/>
                          </a:ln>
                          <a:solidFill>
                            <a:srgbClr val="000000"/>
                          </a:solidFill>
                          <a:effectLst/>
                          <a:latin typeface="Arial"/>
                        </a:rPr>
                      </a:br>
                      <a:r>
                        <a:rPr kumimoji="0" lang="en-US" sz="1500" b="1" i="0" u="none" strike="noStrike" cap="none" normalizeH="0" baseline="0" dirty="0">
                          <a:ln>
                            <a:noFill/>
                          </a:ln>
                          <a:solidFill>
                            <a:srgbClr val="000000"/>
                          </a:solidFill>
                          <a:effectLst/>
                          <a:latin typeface="Arial"/>
                        </a:rPr>
                        <a: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1" i="0" u="none" strike="noStrike" cap="none" normalizeH="0" baseline="0" dirty="0">
                          <a:ln>
                            <a:noFill/>
                          </a:ln>
                          <a:solidFill>
                            <a:srgbClr val="000000"/>
                          </a:solidFill>
                          <a:effectLst/>
                          <a:latin typeface="Arial"/>
                        </a:rPr>
                        <a:t>Gender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1" i="0" u="none" strike="noStrike" cap="none" normalizeH="0" baseline="0" dirty="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1" i="0" u="none" strike="noStrike" cap="none" normalizeH="0" baseline="0" dirty="0" err="1">
                          <a:ln>
                            <a:noFill/>
                          </a:ln>
                          <a:solidFill>
                            <a:srgbClr val="000000"/>
                          </a:solidFill>
                          <a:effectLst/>
                          <a:latin typeface="Arial"/>
                        </a:rPr>
                        <a:t>Job_Title</a:t>
                      </a:r>
                      <a:endParaRPr kumimoji="0" lang="en-US" sz="15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1" i="0" u="none" strike="noStrike" cap="none" normalizeH="0" baseline="0" dirty="0">
                          <a:ln>
                            <a:noFill/>
                          </a:ln>
                          <a:solidFill>
                            <a:srgbClr val="000000"/>
                          </a:solidFill>
                          <a:effectLst/>
                          <a:latin typeface="Arial"/>
                        </a:rPr>
                        <a:t>Country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1" i="0" u="none" strike="noStrike" cap="none" normalizeH="0" baseline="0" dirty="0">
                          <a:ln>
                            <a:noFill/>
                          </a:ln>
                          <a:solidFill>
                            <a:srgbClr val="000000"/>
                          </a:solidFill>
                          <a:effectLst/>
                          <a:latin typeface="Arial"/>
                        </a:rPr>
                        <a:t>Birth_Date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1" i="0" u="none" strike="noStrike" cap="none" normalizeH="0" baseline="0" dirty="0">
                          <a:ln>
                            <a:noFill/>
                          </a:ln>
                          <a:solidFill>
                            <a:srgbClr val="000000"/>
                          </a:solidFill>
                          <a:effectLst/>
                          <a:latin typeface="Arial"/>
                        </a:rPr>
                        <a:t>Hire_Date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Tom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Zhou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108255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Sales Manager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3510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10744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120103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Wilson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Dawes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87975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Sales Manager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-3996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5114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120121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err="1">
                          <a:ln>
                            <a:noFill/>
                          </a:ln>
                          <a:solidFill>
                            <a:srgbClr val="000000"/>
                          </a:solidFill>
                          <a:effectLst/>
                          <a:latin typeface="Arial"/>
                        </a:rPr>
                        <a:t>Irenie</a:t>
                      </a:r>
                      <a:endParaRPr kumimoji="0" lang="en-US" sz="15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err="1">
                          <a:ln>
                            <a:noFill/>
                          </a:ln>
                          <a:solidFill>
                            <a:srgbClr val="000000"/>
                          </a:solidFill>
                          <a:effectLst/>
                          <a:latin typeface="Arial"/>
                        </a:rPr>
                        <a:t>Elvish</a:t>
                      </a:r>
                      <a:endParaRPr kumimoji="0" lang="en-US" sz="15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F</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26600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Sales Rep. II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AU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-5630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500" b="0" i="0" u="none" strike="noStrike" cap="none" normalizeH="0" baseline="0" dirty="0">
                          <a:ln>
                            <a:noFill/>
                          </a:ln>
                          <a:solidFill>
                            <a:srgbClr val="000000"/>
                          </a:solidFill>
                          <a:effectLst/>
                          <a:latin typeface="Arial"/>
                        </a:rPr>
                        <a:t>5114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graphicFrame>
        <p:nvGraphicFramePr>
          <p:cNvPr id="415709" name="Group 989"/>
          <p:cNvGraphicFramePr>
            <a:graphicFrameLocks noGrp="1"/>
          </p:cNvGraphicFramePr>
          <p:nvPr>
            <p:extLst>
              <p:ext uri="{D42A27DB-BD31-4B8C-83A1-F6EECF244321}">
                <p14:modId xmlns:p14="http://schemas.microsoft.com/office/powerpoint/2010/main" val="2454452548"/>
              </p:ext>
            </p:extLst>
          </p:nvPr>
        </p:nvGraphicFramePr>
        <p:xfrm>
          <a:off x="307659" y="3216382"/>
          <a:ext cx="6739068" cy="2005060"/>
        </p:xfrm>
        <a:graphic>
          <a:graphicData uri="http://schemas.openxmlformats.org/drawingml/2006/table">
            <a:tbl>
              <a:tblPr/>
              <a:tblGrid>
                <a:gridCol w="1149098">
                  <a:extLst>
                    <a:ext uri="{9D8B030D-6E8A-4147-A177-3AD203B41FA5}">
                      <a16:colId xmlns:a16="http://schemas.microsoft.com/office/drawing/2014/main" val="20000"/>
                    </a:ext>
                  </a:extLst>
                </a:gridCol>
                <a:gridCol w="933101">
                  <a:extLst>
                    <a:ext uri="{9D8B030D-6E8A-4147-A177-3AD203B41FA5}">
                      <a16:colId xmlns:a16="http://schemas.microsoft.com/office/drawing/2014/main" val="20001"/>
                    </a:ext>
                  </a:extLst>
                </a:gridCol>
                <a:gridCol w="976301">
                  <a:extLst>
                    <a:ext uri="{9D8B030D-6E8A-4147-A177-3AD203B41FA5}">
                      <a16:colId xmlns:a16="http://schemas.microsoft.com/office/drawing/2014/main" val="20002"/>
                    </a:ext>
                  </a:extLst>
                </a:gridCol>
                <a:gridCol w="838063">
                  <a:extLst>
                    <a:ext uri="{9D8B030D-6E8A-4147-A177-3AD203B41FA5}">
                      <a16:colId xmlns:a16="http://schemas.microsoft.com/office/drawing/2014/main" val="20003"/>
                    </a:ext>
                  </a:extLst>
                </a:gridCol>
                <a:gridCol w="1637381">
                  <a:extLst>
                    <a:ext uri="{9D8B030D-6E8A-4147-A177-3AD203B41FA5}">
                      <a16:colId xmlns:a16="http://schemas.microsoft.com/office/drawing/2014/main" val="20004"/>
                    </a:ext>
                  </a:extLst>
                </a:gridCol>
                <a:gridCol w="1205124">
                  <a:extLst>
                    <a:ext uri="{9D8B030D-6E8A-4147-A177-3AD203B41FA5}">
                      <a16:colId xmlns:a16="http://schemas.microsoft.com/office/drawing/2014/main" val="20005"/>
                    </a:ext>
                  </a:extLst>
                </a:gridCol>
              </a:tblGrid>
              <a:tr h="426863">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work.comp</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6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Employee</a:t>
                      </a:r>
                      <a:br>
                        <a:rPr kumimoji="0" lang="en-US" sz="1600" b="1" i="0" u="none" strike="noStrike" cap="none" normalizeH="0" baseline="0" dirty="0">
                          <a:ln>
                            <a:noFill/>
                          </a:ln>
                          <a:solidFill>
                            <a:srgbClr val="000000"/>
                          </a:solidFill>
                          <a:effectLst/>
                          <a:latin typeface="Arial"/>
                        </a:rPr>
                      </a:br>
                      <a:r>
                        <a:rPr kumimoji="0" lang="en-US" sz="1600" b="1" i="0" u="none" strike="noStrike" cap="none" normalizeH="0" baseline="0" dirty="0">
                          <a:ln>
                            <a:noFill/>
                          </a:ln>
                          <a:solidFill>
                            <a:srgbClr val="000000"/>
                          </a:solidFill>
                          <a:effectLst/>
                          <a:latin typeface="Arial"/>
                        </a:rPr>
                        <a:t>_ID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First</a:t>
                      </a:r>
                      <a:br>
                        <a:rPr kumimoji="0" lang="en-US" sz="1600" b="1" i="0" u="none" strike="noStrike" cap="none" normalizeH="0" baseline="0" dirty="0">
                          <a:ln>
                            <a:noFill/>
                          </a:ln>
                          <a:solidFill>
                            <a:srgbClr val="000000"/>
                          </a:solidFill>
                          <a:effectLst/>
                          <a:latin typeface="Arial"/>
                        </a:rPr>
                      </a:br>
                      <a:r>
                        <a:rPr kumimoji="0" lang="en-US" sz="1600" b="1" i="0" u="none" strike="noStrike" cap="none" normalizeH="0" baseline="0" dirty="0">
                          <a:ln>
                            <a:noFill/>
                          </a:ln>
                          <a:solidFill>
                            <a:srgbClr val="000000"/>
                          </a:solidFill>
                          <a:effectLst/>
                          <a:latin typeface="Arial"/>
                        </a:rPr>
                        <a:t>_Name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Last</a:t>
                      </a:r>
                      <a:br>
                        <a:rPr kumimoji="0" lang="en-US" sz="1600" b="1" i="0" u="none" strike="noStrike" cap="none" normalizeH="0" baseline="0" dirty="0">
                          <a:ln>
                            <a:noFill/>
                          </a:ln>
                          <a:solidFill>
                            <a:srgbClr val="000000"/>
                          </a:solidFill>
                          <a:effectLst/>
                          <a:latin typeface="Arial"/>
                        </a:rPr>
                      </a:br>
                      <a:r>
                        <a:rPr kumimoji="0" lang="en-US" sz="1600" b="1" i="0" u="none" strike="noStrike" cap="none" normalizeH="0" baseline="0" dirty="0">
                          <a:ln>
                            <a:noFill/>
                          </a:ln>
                          <a:solidFill>
                            <a:srgbClr val="000000"/>
                          </a:solidFill>
                          <a:effectLst/>
                          <a:latin typeface="Arial"/>
                        </a:rPr>
                        <a: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Bonus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Compensation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Month</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120102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Tom</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Zhou</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108755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120103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Wilson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000000"/>
                          </a:solidFill>
                          <a:effectLst/>
                          <a:latin typeface="Arial"/>
                        </a:rPr>
                        <a:t>Dawes</a:t>
                      </a:r>
                      <a:endParaRPr kumimoji="0" lang="en-US" sz="16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88475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9367">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120121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000000"/>
                          </a:solidFill>
                          <a:effectLst/>
                          <a:latin typeface="Arial"/>
                        </a:rPr>
                        <a:t>Irenie</a:t>
                      </a:r>
                      <a:endParaRPr kumimoji="0" lang="en-US" sz="16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a:ln>
                            <a:noFill/>
                          </a:ln>
                          <a:solidFill>
                            <a:srgbClr val="000000"/>
                          </a:solidFill>
                          <a:effectLst/>
                          <a:latin typeface="Arial"/>
                        </a:rPr>
                        <a:t>Elvish</a:t>
                      </a:r>
                      <a:endParaRPr kumimoji="0" lang="en-US" sz="16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27100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8527" name="AutoShape 865"/>
          <p:cNvSpPr>
            <a:spLocks noChangeArrowheads="1"/>
          </p:cNvSpPr>
          <p:nvPr>
            <p:custDataLst>
              <p:tags r:id="rId1"/>
            </p:custDataLst>
          </p:nvPr>
        </p:nvSpPr>
        <p:spPr bwMode="auto">
          <a:xfrm rot="5400000">
            <a:off x="4177506" y="3125852"/>
            <a:ext cx="480220" cy="307181"/>
          </a:xfrm>
          <a:prstGeom prst="rightArrow">
            <a:avLst>
              <a:gd name="adj1" fmla="val 49343"/>
              <a:gd name="adj2" fmla="val 58110"/>
            </a:avLst>
          </a:prstGeom>
          <a:solidFill>
            <a:schemeClr val="tx1"/>
          </a:solidFill>
          <a:ln>
            <a:noFill/>
          </a:ln>
          <a:extLs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rot="10800000" vert="eaVert" wrap="none" lIns="88900" tIns="88900" rIns="88900" bIns="88900" anchor="ctr"/>
          <a:lstStyle/>
          <a:p>
            <a:endParaRPr lang="en-US" sz="2000" noProof="1"/>
          </a:p>
        </p:txBody>
      </p:sp>
      <p:sp>
        <p:nvSpPr>
          <p:cNvPr id="2" name="TextBox 1"/>
          <p:cNvSpPr txBox="1"/>
          <p:nvPr/>
        </p:nvSpPr>
        <p:spPr>
          <a:xfrm>
            <a:off x="686081" y="5486400"/>
            <a:ext cx="7848319" cy="738664"/>
          </a:xfrm>
          <a:prstGeom prst="rect">
            <a:avLst/>
          </a:prstGeom>
          <a:noFill/>
        </p:spPr>
        <p:txBody>
          <a:bodyPr wrap="square" lIns="0" tIns="0" rIns="0" bIns="0" rtlCol="0">
            <a:spAutoFit/>
          </a:bodyPr>
          <a:lstStyle/>
          <a:p>
            <a:r>
              <a:rPr lang="en-US" dirty="0"/>
              <a:t>Drop </a:t>
            </a:r>
            <a:r>
              <a:rPr lang="en-US" b="1" dirty="0"/>
              <a:t>Gender</a:t>
            </a:r>
            <a:r>
              <a:rPr lang="en-US" dirty="0"/>
              <a:t>, </a:t>
            </a:r>
            <a:r>
              <a:rPr lang="en-US" b="1" dirty="0"/>
              <a:t>Salary</a:t>
            </a:r>
            <a:r>
              <a:rPr lang="en-US" dirty="0"/>
              <a:t>, </a:t>
            </a:r>
            <a:r>
              <a:rPr lang="en-US" b="1" dirty="0"/>
              <a:t>Job_Title</a:t>
            </a:r>
            <a:r>
              <a:rPr lang="en-US" dirty="0"/>
              <a:t>, </a:t>
            </a:r>
            <a:r>
              <a:rPr lang="en-US" b="1" dirty="0"/>
              <a:t>Country</a:t>
            </a:r>
            <a:r>
              <a:rPr lang="en-US" dirty="0"/>
              <a:t>, </a:t>
            </a:r>
            <a:r>
              <a:rPr lang="en-US" b="1" dirty="0"/>
              <a:t>Birth_Date</a:t>
            </a:r>
            <a:r>
              <a:rPr lang="en-US" dirty="0"/>
              <a:t>, and </a:t>
            </a:r>
            <a:r>
              <a:rPr lang="en-US" b="1" dirty="0"/>
              <a:t>Hire_Date</a:t>
            </a:r>
            <a:r>
              <a:rPr lang="en-US" dirty="0"/>
              <a:t> from </a:t>
            </a:r>
            <a:r>
              <a:rPr lang="en-US" b="1" dirty="0" err="1"/>
              <a:t>work.comp</a:t>
            </a:r>
            <a:r>
              <a:rPr lang="en-US" dirty="0"/>
              <a:t>.</a:t>
            </a:r>
          </a:p>
        </p:txBody>
      </p:sp>
      <p:sp>
        <p:nvSpPr>
          <p:cNvPr id="3" name="Rounded Rectangle 2"/>
          <p:cNvSpPr/>
          <p:nvPr/>
        </p:nvSpPr>
        <p:spPr bwMode="auto">
          <a:xfrm>
            <a:off x="3344916" y="3647660"/>
            <a:ext cx="3721806" cy="1560443"/>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extLst>
      <p:ext uri="{BB962C8B-B14F-4D97-AF65-F5344CB8AC3E}">
        <p14:creationId xmlns:p14="http://schemas.microsoft.com/office/powerpoint/2010/main" val="42779042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t>IF-THEN/ELSE Statements</a:t>
            </a:r>
          </a:p>
        </p:txBody>
      </p:sp>
      <p:sp>
        <p:nvSpPr>
          <p:cNvPr id="88067" name="Rectangle 3"/>
          <p:cNvSpPr>
            <a:spLocks noGrp="1" noChangeArrowheads="1"/>
          </p:cNvSpPr>
          <p:nvPr>
            <p:ph idx="1"/>
          </p:nvPr>
        </p:nvSpPr>
        <p:spPr>
          <a:xfrm>
            <a:off x="685800" y="1071563"/>
            <a:ext cx="7848600" cy="3348037"/>
          </a:xfrm>
        </p:spPr>
        <p:txBody>
          <a:bodyPr/>
          <a:lstStyle/>
          <a:p>
            <a:pPr marL="0" indent="0" eaLnBrk="1" hangingPunct="1"/>
            <a:r>
              <a:rPr lang="en-US" dirty="0"/>
              <a:t>Only </a:t>
            </a:r>
            <a:r>
              <a:rPr lang="en-US" b="1" i="1" dirty="0"/>
              <a:t>one</a:t>
            </a:r>
            <a:r>
              <a:rPr lang="en-US" dirty="0"/>
              <a:t> executable statement is allowed </a:t>
            </a:r>
            <a:br>
              <a:rPr lang="en-US" dirty="0"/>
            </a:br>
            <a:r>
              <a:rPr lang="en-US" dirty="0"/>
              <a:t>in IF-THEN and ELSE statements.</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r>
              <a:rPr lang="en-US" dirty="0"/>
              <a:t>For this business scenario, </a:t>
            </a:r>
            <a:r>
              <a:rPr lang="en-US" b="1" i="1" dirty="0"/>
              <a:t>two</a:t>
            </a:r>
            <a:r>
              <a:rPr lang="en-US" dirty="0"/>
              <a:t> statements must be executed for each true expression.</a:t>
            </a:r>
          </a:p>
        </p:txBody>
      </p:sp>
      <p:sp>
        <p:nvSpPr>
          <p:cNvPr id="353284" name="Text Box 4"/>
          <p:cNvSpPr txBox="1">
            <a:spLocks noChangeArrowheads="1"/>
          </p:cNvSpPr>
          <p:nvPr>
            <p:custDataLst>
              <p:tags r:id="rId1"/>
            </p:custDataLst>
          </p:nvPr>
        </p:nvSpPr>
        <p:spPr bwMode="auto">
          <a:xfrm>
            <a:off x="1341438" y="1922832"/>
            <a:ext cx="5438775" cy="142875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dirty="0">
                <a:latin typeface="Arial"/>
              </a:rPr>
              <a:t>IF</a:t>
            </a:r>
            <a:r>
              <a:rPr lang="en-US" dirty="0">
                <a:latin typeface="Arial"/>
              </a:rPr>
              <a:t> </a:t>
            </a:r>
            <a:r>
              <a:rPr lang="en-US" i="1" dirty="0">
                <a:latin typeface="Arial"/>
              </a:rPr>
              <a:t>expression</a:t>
            </a:r>
            <a:r>
              <a:rPr lang="en-US" dirty="0">
                <a:latin typeface="Arial"/>
              </a:rPr>
              <a:t> </a:t>
            </a:r>
            <a:r>
              <a:rPr lang="en-US" b="1" dirty="0">
                <a:latin typeface="Arial"/>
              </a:rPr>
              <a:t>THEN</a:t>
            </a:r>
            <a:r>
              <a:rPr lang="en-US" dirty="0">
                <a:latin typeface="Arial"/>
              </a:rPr>
              <a:t> </a:t>
            </a:r>
            <a:r>
              <a:rPr lang="en-US" i="1" dirty="0">
                <a:latin typeface="Arial"/>
              </a:rPr>
              <a:t>statement</a:t>
            </a:r>
            <a:r>
              <a:rPr lang="en-US" b="1" dirty="0">
                <a:latin typeface="Arial"/>
              </a:rPr>
              <a:t>;</a:t>
            </a:r>
          </a:p>
          <a:p>
            <a:pPr>
              <a:defRPr/>
            </a:pPr>
            <a:r>
              <a:rPr lang="en-US" b="1" dirty="0">
                <a:latin typeface="Arial"/>
              </a:rPr>
              <a:t>ELSE IF </a:t>
            </a:r>
            <a:r>
              <a:rPr lang="en-US" i="1" dirty="0">
                <a:latin typeface="Arial"/>
              </a:rPr>
              <a:t>expression</a:t>
            </a:r>
            <a:r>
              <a:rPr lang="en-US" b="1" dirty="0">
                <a:latin typeface="Arial"/>
              </a:rPr>
              <a:t> THEN </a:t>
            </a:r>
            <a:r>
              <a:rPr lang="en-US" i="1" dirty="0">
                <a:latin typeface="Arial"/>
              </a:rPr>
              <a:t>statement</a:t>
            </a:r>
            <a:r>
              <a:rPr lang="en-US" b="1" dirty="0">
                <a:latin typeface="Arial"/>
              </a:rPr>
              <a:t>;</a:t>
            </a:r>
          </a:p>
          <a:p>
            <a:pPr>
              <a:defRPr/>
            </a:pPr>
            <a:r>
              <a:rPr lang="en-US" b="1" dirty="0">
                <a:latin typeface="Arial"/>
              </a:rPr>
              <a:t>ELSE </a:t>
            </a:r>
            <a:r>
              <a:rPr lang="en-US" i="1" dirty="0">
                <a:latin typeface="Arial"/>
              </a:rPr>
              <a:t>statement</a:t>
            </a:r>
            <a:r>
              <a:rPr lang="en-US" b="1" dirty="0">
                <a:latin typeface="Arial"/>
              </a:rPr>
              <a:t>;</a:t>
            </a:r>
          </a:p>
        </p:txBody>
      </p:sp>
      <p:sp>
        <p:nvSpPr>
          <p:cNvPr id="88073" name="Rectangle 13"/>
          <p:cNvSpPr>
            <a:spLocks noChangeArrowheads="1"/>
          </p:cNvSpPr>
          <p:nvPr/>
        </p:nvSpPr>
        <p:spPr bwMode="auto">
          <a:xfrm>
            <a:off x="4960938" y="4495800"/>
            <a:ext cx="1987550" cy="415925"/>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p>
            <a:pPr>
              <a:lnSpc>
                <a:spcPct val="85000"/>
              </a:lnSpc>
            </a:pPr>
            <a:r>
              <a:rPr lang="en-US" b="1" dirty="0">
                <a:latin typeface="Courier New" pitchFamily="49" charset="0"/>
              </a:rPr>
              <a:t>Bonus=500;</a:t>
            </a:r>
          </a:p>
        </p:txBody>
      </p:sp>
      <p:sp>
        <p:nvSpPr>
          <p:cNvPr id="88074" name="Rectangle 14"/>
          <p:cNvSpPr>
            <a:spLocks noChangeArrowheads="1"/>
          </p:cNvSpPr>
          <p:nvPr/>
        </p:nvSpPr>
        <p:spPr bwMode="auto">
          <a:xfrm>
            <a:off x="4960938" y="5464175"/>
            <a:ext cx="3646191" cy="416524"/>
          </a:xfrm>
          <a:prstGeom prst="rect">
            <a:avLst/>
          </a:prstGeom>
          <a:solidFill>
            <a:srgbClr val="FFFFFF"/>
          </a:solidFill>
          <a:ln w="38100">
            <a:solidFill>
              <a:schemeClr val="tx2"/>
            </a:solidFill>
            <a:miter lim="800000"/>
            <a:headEnd type="none" w="med" len="lg"/>
            <a:tailEnd type="none" w="med" len="lg"/>
          </a:ln>
        </p:spPr>
        <p:txBody>
          <a:bodyPr wrap="none" tIns="50800" rIns="50800" bIns="50800">
            <a:spAutoFit/>
          </a:bodyPr>
          <a:lstStyle/>
          <a:p>
            <a:pPr>
              <a:lnSpc>
                <a:spcPct val="85000"/>
              </a:lnSpc>
            </a:pPr>
            <a:r>
              <a:rPr lang="en-US" b="1" dirty="0">
                <a:latin typeface="Courier New" pitchFamily="49" charset="0"/>
              </a:rPr>
              <a:t>Freq='Once a Year';</a:t>
            </a:r>
          </a:p>
        </p:txBody>
      </p:sp>
      <p:sp>
        <p:nvSpPr>
          <p:cNvPr id="88075" name="Line 15"/>
          <p:cNvSpPr>
            <a:spLocks noChangeShapeType="1"/>
          </p:cNvSpPr>
          <p:nvPr/>
        </p:nvSpPr>
        <p:spPr bwMode="auto">
          <a:xfrm flipV="1">
            <a:off x="4327398" y="4732337"/>
            <a:ext cx="625602" cy="465138"/>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88076" name="Line 16"/>
          <p:cNvSpPr>
            <a:spLocks noChangeShapeType="1"/>
          </p:cNvSpPr>
          <p:nvPr/>
        </p:nvSpPr>
        <p:spPr bwMode="auto">
          <a:xfrm>
            <a:off x="4327398" y="5197475"/>
            <a:ext cx="625602" cy="4921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88071" name="Rectangle 10"/>
          <p:cNvSpPr>
            <a:spLocks noChangeArrowheads="1"/>
          </p:cNvSpPr>
          <p:nvPr/>
        </p:nvSpPr>
        <p:spPr bwMode="auto">
          <a:xfrm>
            <a:off x="694232" y="4973637"/>
            <a:ext cx="3840480" cy="415925"/>
          </a:xfrm>
          <a:prstGeom prst="rect">
            <a:avLst/>
          </a:prstGeom>
          <a:solidFill>
            <a:srgbClr val="FFFFFF"/>
          </a:solidFill>
          <a:ln w="38100">
            <a:solidFill>
              <a:schemeClr val="tx2"/>
            </a:solidFill>
            <a:miter lim="800000"/>
            <a:headEnd type="none" w="med" len="lg"/>
            <a:tailEnd type="none" w="med" len="lg"/>
          </a:ln>
        </p:spPr>
        <p:txBody>
          <a:bodyPr wrap="none" tIns="50800" rIns="0" bIns="50800">
            <a:spAutoFit/>
          </a:bodyPr>
          <a:lstStyle/>
          <a:p>
            <a:pPr>
              <a:lnSpc>
                <a:spcPct val="85000"/>
              </a:lnSpc>
            </a:pPr>
            <a:r>
              <a:rPr lang="en-US" b="1" dirty="0">
                <a:latin typeface="Courier New" pitchFamily="49" charset="0"/>
              </a:rPr>
              <a:t>if Country='US' then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t>DO Group</a:t>
            </a:r>
          </a:p>
        </p:txBody>
      </p:sp>
      <p:sp>
        <p:nvSpPr>
          <p:cNvPr id="90115" name="Rectangle 3"/>
          <p:cNvSpPr>
            <a:spLocks noGrp="1" noChangeArrowheads="1"/>
          </p:cNvSpPr>
          <p:nvPr>
            <p:ph idx="1"/>
          </p:nvPr>
        </p:nvSpPr>
        <p:spPr>
          <a:xfrm>
            <a:off x="685800" y="1071563"/>
            <a:ext cx="7848600" cy="5253037"/>
          </a:xfrm>
        </p:spPr>
        <p:txBody>
          <a:bodyPr/>
          <a:lstStyle/>
          <a:p>
            <a:pPr marL="0" indent="0" eaLnBrk="1" hangingPunct="1">
              <a:spcBef>
                <a:spcPct val="0"/>
              </a:spcBef>
              <a:buClrTx/>
              <a:buFontTx/>
              <a:buNone/>
            </a:pPr>
            <a:r>
              <a:rPr lang="en-US" dirty="0"/>
              <a:t>Multiple statements are permitted in a </a:t>
            </a:r>
            <a:r>
              <a:rPr lang="en-US" i="1" dirty="0"/>
              <a:t>DO group</a:t>
            </a:r>
            <a:r>
              <a:rPr lang="en-US" dirty="0"/>
              <a:t>.</a:t>
            </a:r>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a:spcBef>
                <a:spcPct val="0"/>
              </a:spcBef>
              <a:buClrTx/>
            </a:pPr>
            <a:r>
              <a:rPr lang="en-US" dirty="0"/>
              <a:t>Each DO group ends with an END statement.</a:t>
            </a:r>
          </a:p>
        </p:txBody>
      </p:sp>
      <p:sp>
        <p:nvSpPr>
          <p:cNvPr id="18" name="Slide Number Placeholder 3"/>
          <p:cNvSpPr>
            <a:spLocks noGrp="1"/>
          </p:cNvSpPr>
          <p:nvPr>
            <p:ph type="sldNum" sz="quarter" idx="10"/>
          </p:nvPr>
        </p:nvSpPr>
        <p:spPr/>
        <p:txBody>
          <a:bodyPr/>
          <a:lstStyle/>
          <a:p>
            <a:pPr>
              <a:defRPr/>
            </a:pPr>
            <a:fld id="{60416C89-8F58-43DB-BD09-B782A3831889}" type="slidenum">
              <a:rPr lang="en-US"/>
              <a:pPr>
                <a:defRPr/>
              </a:pPr>
              <a:t>61</a:t>
            </a:fld>
            <a:endParaRPr lang="en-US" b="0" dirty="0">
              <a:latin typeface="Times New Roman" pitchFamily="18" charset="0"/>
            </a:endParaRPr>
          </a:p>
        </p:txBody>
      </p:sp>
      <p:sp>
        <p:nvSpPr>
          <p:cNvPr id="90117" name="Text Box 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p109d07</a:t>
            </a:r>
          </a:p>
        </p:txBody>
      </p:sp>
      <p:sp>
        <p:nvSpPr>
          <p:cNvPr id="90122" name="Rectangle 13"/>
          <p:cNvSpPr>
            <a:spLocks noChangeArrowheads="1"/>
          </p:cNvSpPr>
          <p:nvPr/>
        </p:nvSpPr>
        <p:spPr bwMode="auto">
          <a:xfrm>
            <a:off x="685800" y="1579563"/>
            <a:ext cx="6248400" cy="3562350"/>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2" name="Rectangle 1"/>
          <p:cNvSpPr/>
          <p:nvPr>
            <p:custDataLst>
              <p:tags r:id="rId1"/>
            </p:custDataLst>
          </p:nvPr>
        </p:nvSpPr>
        <p:spPr bwMode="auto">
          <a:xfrm>
            <a:off x="1307466" y="2252155"/>
            <a:ext cx="4389120" cy="122923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Line 7"/>
          <p:cNvSpPr>
            <a:spLocks noChangeShapeType="1"/>
          </p:cNvSpPr>
          <p:nvPr/>
        </p:nvSpPr>
        <p:spPr bwMode="auto">
          <a:xfrm flipH="1" flipV="1">
            <a:off x="5871589" y="2866770"/>
            <a:ext cx="553589"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1" name="Text Box 5"/>
          <p:cNvSpPr txBox="1">
            <a:spLocks noChangeArrowheads="1"/>
          </p:cNvSpPr>
          <p:nvPr/>
        </p:nvSpPr>
        <p:spPr bwMode="auto">
          <a:xfrm>
            <a:off x="6425180" y="2716872"/>
            <a:ext cx="1596591" cy="553998"/>
          </a:xfrm>
          <a:prstGeom prst="rect">
            <a:avLst/>
          </a:prstGeom>
          <a:solidFill>
            <a:srgbClr val="009900"/>
          </a:solidFill>
          <a:ln w="19050">
            <a:solidFill>
              <a:schemeClr val="tx1"/>
            </a:solidFill>
            <a:miter lim="800000"/>
            <a:headEnd type="none" w="med" len="lg"/>
            <a:tailEnd type="none" w="med" len="lg"/>
          </a:ln>
        </p:spPr>
        <p:txBody>
          <a:bodyPr wrap="none" lIns="88900" tIns="91440" rIns="88900" bIns="9144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dirty="0">
                <a:solidFill>
                  <a:srgbClr val="FFFFFF"/>
                </a:solidFill>
              </a:rPr>
              <a:t>DO group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ine 12"/>
          <p:cNvSpPr>
            <a:spLocks noChangeShapeType="1"/>
          </p:cNvSpPr>
          <p:nvPr/>
        </p:nvSpPr>
        <p:spPr bwMode="auto">
          <a:xfrm>
            <a:off x="6884687" y="4456904"/>
            <a:ext cx="0" cy="773113"/>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89090" name="Rectangle 2"/>
          <p:cNvSpPr>
            <a:spLocks noGrp="1" noChangeArrowheads="1"/>
          </p:cNvSpPr>
          <p:nvPr>
            <p:ph type="title"/>
          </p:nvPr>
        </p:nvSpPr>
        <p:spPr/>
        <p:txBody>
          <a:bodyPr/>
          <a:lstStyle/>
          <a:p>
            <a:pPr eaLnBrk="1" hangingPunct="1"/>
            <a:r>
              <a:rPr lang="en-US" dirty="0"/>
              <a:t>IF-THEN DO/ELSE DO Statements</a:t>
            </a:r>
          </a:p>
        </p:txBody>
      </p:sp>
      <p:sp>
        <p:nvSpPr>
          <p:cNvPr id="89091" name="Rectangle 3"/>
          <p:cNvSpPr>
            <a:spLocks noGrp="1" noChangeArrowheads="1"/>
          </p:cNvSpPr>
          <p:nvPr>
            <p:ph idx="1"/>
          </p:nvPr>
        </p:nvSpPr>
        <p:spPr>
          <a:xfrm>
            <a:off x="685800" y="1071563"/>
            <a:ext cx="7848600" cy="5491162"/>
          </a:xfrm>
        </p:spPr>
        <p:txBody>
          <a:bodyPr/>
          <a:lstStyle/>
          <a:p>
            <a:pPr marL="0" indent="0" eaLnBrk="1" hangingPunct="1"/>
            <a:r>
              <a:rPr lang="en-US" dirty="0"/>
              <a:t>Multiple statements are also permitted in an ELSE DO group.</a:t>
            </a:r>
          </a:p>
        </p:txBody>
      </p:sp>
      <p:sp>
        <p:nvSpPr>
          <p:cNvPr id="13" name="Slide Number Placeholder 3"/>
          <p:cNvSpPr>
            <a:spLocks noGrp="1"/>
          </p:cNvSpPr>
          <p:nvPr>
            <p:ph type="sldNum" sz="quarter" idx="10"/>
          </p:nvPr>
        </p:nvSpPr>
        <p:spPr/>
        <p:txBody>
          <a:bodyPr/>
          <a:lstStyle/>
          <a:p>
            <a:pPr>
              <a:defRPr/>
            </a:pPr>
            <a:fld id="{BA61D5C6-8E25-4E8A-92C6-DD02A8BD01BB}" type="slidenum">
              <a:rPr lang="en-US"/>
              <a:pPr>
                <a:defRPr/>
              </a:pPr>
              <a:t>62</a:t>
            </a:fld>
            <a:endParaRPr lang="en-US" b="0" dirty="0">
              <a:latin typeface="Times New Roman" pitchFamily="18" charset="0"/>
            </a:endParaRPr>
          </a:p>
        </p:txBody>
      </p:sp>
      <p:sp>
        <p:nvSpPr>
          <p:cNvPr id="357380" name="Text Box 4"/>
          <p:cNvSpPr txBox="1">
            <a:spLocks noChangeArrowheads="1"/>
          </p:cNvSpPr>
          <p:nvPr>
            <p:custDataLst>
              <p:tags r:id="rId1"/>
            </p:custDataLst>
          </p:nvPr>
        </p:nvSpPr>
        <p:spPr bwMode="auto">
          <a:xfrm>
            <a:off x="1366838" y="1911568"/>
            <a:ext cx="4573368" cy="3631763"/>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dirty="0">
                <a:latin typeface="Arial"/>
              </a:rPr>
              <a:t>IF</a:t>
            </a:r>
            <a:r>
              <a:rPr lang="en-US" dirty="0">
                <a:latin typeface="Arial"/>
              </a:rPr>
              <a:t> </a:t>
            </a:r>
            <a:r>
              <a:rPr lang="en-US" i="1" dirty="0">
                <a:latin typeface="Arial"/>
              </a:rPr>
              <a:t>expression</a:t>
            </a:r>
            <a:r>
              <a:rPr lang="en-US" dirty="0">
                <a:latin typeface="Arial"/>
              </a:rPr>
              <a:t> </a:t>
            </a:r>
            <a:r>
              <a:rPr lang="en-US" b="1" dirty="0">
                <a:latin typeface="Arial"/>
              </a:rPr>
              <a:t>THEN</a:t>
            </a:r>
            <a:r>
              <a:rPr lang="en-US" dirty="0">
                <a:latin typeface="Arial"/>
              </a:rPr>
              <a:t> </a:t>
            </a:r>
            <a:r>
              <a:rPr lang="en-US" b="1" dirty="0">
                <a:latin typeface="Arial"/>
              </a:rPr>
              <a:t>DO;</a:t>
            </a:r>
          </a:p>
          <a:p>
            <a:pPr>
              <a:defRPr/>
            </a:pPr>
            <a:r>
              <a:rPr lang="en-US" b="1" dirty="0">
                <a:latin typeface="Arial"/>
              </a:rPr>
              <a:t>     </a:t>
            </a:r>
            <a:r>
              <a:rPr lang="en-US" i="1" dirty="0">
                <a:latin typeface="Arial"/>
              </a:rPr>
              <a:t>executable statements</a:t>
            </a:r>
            <a:endParaRPr lang="en-US" b="1" dirty="0">
              <a:latin typeface="Arial"/>
            </a:endParaRPr>
          </a:p>
          <a:p>
            <a:pPr>
              <a:defRPr/>
            </a:pPr>
            <a:r>
              <a:rPr lang="en-US" b="1" dirty="0">
                <a:latin typeface="Arial"/>
              </a:rPr>
              <a:t>END;</a:t>
            </a:r>
          </a:p>
          <a:p>
            <a:pPr>
              <a:defRPr/>
            </a:pPr>
            <a:r>
              <a:rPr lang="en-US" b="1" dirty="0">
                <a:latin typeface="Arial"/>
              </a:rPr>
              <a:t>ELSE IF </a:t>
            </a:r>
            <a:r>
              <a:rPr lang="en-US" i="1" dirty="0">
                <a:latin typeface="Arial"/>
              </a:rPr>
              <a:t>expression</a:t>
            </a:r>
            <a:r>
              <a:rPr lang="en-US" b="1" dirty="0">
                <a:latin typeface="Arial"/>
              </a:rPr>
              <a:t> THEN DO; </a:t>
            </a:r>
          </a:p>
          <a:p>
            <a:pPr>
              <a:defRPr/>
            </a:pPr>
            <a:r>
              <a:rPr lang="en-US" b="1" dirty="0">
                <a:latin typeface="Arial"/>
              </a:rPr>
              <a:t>     </a:t>
            </a:r>
            <a:r>
              <a:rPr lang="en-US" i="1" dirty="0">
                <a:latin typeface="Arial"/>
              </a:rPr>
              <a:t>executable statements</a:t>
            </a:r>
            <a:endParaRPr lang="en-US" b="1" dirty="0">
              <a:latin typeface="Arial"/>
            </a:endParaRPr>
          </a:p>
          <a:p>
            <a:pPr>
              <a:defRPr/>
            </a:pPr>
            <a:r>
              <a:rPr lang="en-US" b="1" dirty="0">
                <a:latin typeface="Arial"/>
              </a:rPr>
              <a:t>END;</a:t>
            </a:r>
          </a:p>
          <a:p>
            <a:pPr>
              <a:defRPr/>
            </a:pPr>
            <a:r>
              <a:rPr lang="en-US" b="1" dirty="0"/>
              <a:t>ELSE DO;</a:t>
            </a:r>
          </a:p>
          <a:p>
            <a:pPr>
              <a:defRPr/>
            </a:pPr>
            <a:r>
              <a:rPr lang="en-US" b="1" dirty="0"/>
              <a:t>     </a:t>
            </a:r>
            <a:r>
              <a:rPr lang="en-US" i="1" dirty="0"/>
              <a:t>executable statements</a:t>
            </a:r>
          </a:p>
          <a:p>
            <a:pPr>
              <a:defRPr/>
            </a:pPr>
            <a:r>
              <a:rPr lang="en-US" b="1" dirty="0">
                <a:latin typeface="Arial"/>
              </a:rPr>
              <a:t>END;</a:t>
            </a:r>
          </a:p>
        </p:txBody>
      </p:sp>
      <p:sp>
        <p:nvSpPr>
          <p:cNvPr id="89094" name="Line 7"/>
          <p:cNvSpPr>
            <a:spLocks noChangeShapeType="1"/>
          </p:cNvSpPr>
          <p:nvPr/>
        </p:nvSpPr>
        <p:spPr bwMode="auto">
          <a:xfrm flipH="1">
            <a:off x="4883581" y="2244943"/>
            <a:ext cx="1998663"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89095" name="Line 8"/>
          <p:cNvSpPr>
            <a:spLocks noChangeShapeType="1"/>
          </p:cNvSpPr>
          <p:nvPr/>
        </p:nvSpPr>
        <p:spPr bwMode="auto">
          <a:xfrm flipH="1">
            <a:off x="2327706" y="3003768"/>
            <a:ext cx="4554538"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89096" name="Line 9"/>
          <p:cNvSpPr>
            <a:spLocks noChangeShapeType="1"/>
          </p:cNvSpPr>
          <p:nvPr/>
        </p:nvSpPr>
        <p:spPr bwMode="auto">
          <a:xfrm>
            <a:off x="6884687" y="2237006"/>
            <a:ext cx="0" cy="773112"/>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89097" name="Text Box 5"/>
          <p:cNvSpPr txBox="1">
            <a:spLocks noChangeArrowheads="1"/>
          </p:cNvSpPr>
          <p:nvPr/>
        </p:nvSpPr>
        <p:spPr bwMode="auto">
          <a:xfrm>
            <a:off x="6484938" y="2341091"/>
            <a:ext cx="1596591" cy="553998"/>
          </a:xfrm>
          <a:prstGeom prst="rect">
            <a:avLst/>
          </a:prstGeom>
          <a:solidFill>
            <a:srgbClr val="009900"/>
          </a:solidFill>
          <a:ln w="19050">
            <a:solidFill>
              <a:schemeClr val="tx1"/>
            </a:solidFill>
            <a:miter lim="800000"/>
            <a:headEnd type="none" w="med" len="lg"/>
            <a:tailEnd type="none" w="med" len="lg"/>
          </a:ln>
        </p:spPr>
        <p:txBody>
          <a:bodyPr wrap="none" lIns="88900" tIns="91440" rIns="88900" bIns="9144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dirty="0">
                <a:solidFill>
                  <a:srgbClr val="FFFFFF"/>
                </a:solidFill>
              </a:rPr>
              <a:t>DO group</a:t>
            </a:r>
          </a:p>
        </p:txBody>
      </p:sp>
      <p:sp>
        <p:nvSpPr>
          <p:cNvPr id="89098" name="Line 10"/>
          <p:cNvSpPr>
            <a:spLocks noChangeShapeType="1"/>
          </p:cNvSpPr>
          <p:nvPr/>
        </p:nvSpPr>
        <p:spPr bwMode="auto">
          <a:xfrm flipH="1">
            <a:off x="5797982" y="3354606"/>
            <a:ext cx="1084262"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89099" name="Line 11"/>
          <p:cNvSpPr>
            <a:spLocks noChangeShapeType="1"/>
          </p:cNvSpPr>
          <p:nvPr/>
        </p:nvSpPr>
        <p:spPr bwMode="auto">
          <a:xfrm flipH="1">
            <a:off x="2327707" y="4113431"/>
            <a:ext cx="455453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89100" name="Line 12"/>
          <p:cNvSpPr>
            <a:spLocks noChangeShapeType="1"/>
          </p:cNvSpPr>
          <p:nvPr/>
        </p:nvSpPr>
        <p:spPr bwMode="auto">
          <a:xfrm>
            <a:off x="6884687" y="3346668"/>
            <a:ext cx="0" cy="773113"/>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89101" name="Text Box 13"/>
          <p:cNvSpPr txBox="1">
            <a:spLocks noChangeArrowheads="1"/>
          </p:cNvSpPr>
          <p:nvPr/>
        </p:nvSpPr>
        <p:spPr bwMode="auto">
          <a:xfrm>
            <a:off x="6480175" y="3450753"/>
            <a:ext cx="1596591" cy="553998"/>
          </a:xfrm>
          <a:prstGeom prst="rect">
            <a:avLst/>
          </a:prstGeom>
          <a:solidFill>
            <a:srgbClr val="009900"/>
          </a:solidFill>
          <a:ln w="19050">
            <a:solidFill>
              <a:schemeClr val="tx1"/>
            </a:solidFill>
            <a:miter lim="800000"/>
            <a:headEnd type="none" w="med" len="lg"/>
            <a:tailEnd type="none" w="med" len="lg"/>
          </a:ln>
        </p:spPr>
        <p:txBody>
          <a:bodyPr wrap="none" lIns="88900" tIns="91440" rIns="88900" bIns="9144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dirty="0">
                <a:solidFill>
                  <a:srgbClr val="FFFFFF"/>
                </a:solidFill>
              </a:rPr>
              <a:t>DO group</a:t>
            </a:r>
          </a:p>
        </p:txBody>
      </p:sp>
      <p:sp>
        <p:nvSpPr>
          <p:cNvPr id="14" name="Line 10"/>
          <p:cNvSpPr>
            <a:spLocks noChangeShapeType="1"/>
          </p:cNvSpPr>
          <p:nvPr/>
        </p:nvSpPr>
        <p:spPr bwMode="auto">
          <a:xfrm flipH="1">
            <a:off x="3092388" y="4462462"/>
            <a:ext cx="3789856"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5" name="Line 11"/>
          <p:cNvSpPr>
            <a:spLocks noChangeShapeType="1"/>
          </p:cNvSpPr>
          <p:nvPr/>
        </p:nvSpPr>
        <p:spPr bwMode="auto">
          <a:xfrm flipH="1">
            <a:off x="2327707" y="5221287"/>
            <a:ext cx="4554537"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6" name="Text Box 13"/>
          <p:cNvSpPr txBox="1">
            <a:spLocks noChangeArrowheads="1"/>
          </p:cNvSpPr>
          <p:nvPr/>
        </p:nvSpPr>
        <p:spPr bwMode="auto">
          <a:xfrm>
            <a:off x="6511378" y="4575588"/>
            <a:ext cx="1596591" cy="553998"/>
          </a:xfrm>
          <a:prstGeom prst="rect">
            <a:avLst/>
          </a:prstGeom>
          <a:solidFill>
            <a:srgbClr val="009900"/>
          </a:solidFill>
          <a:ln w="19050">
            <a:solidFill>
              <a:schemeClr val="tx1"/>
            </a:solidFill>
            <a:miter lim="800000"/>
            <a:headEnd type="none" w="med" len="lg"/>
            <a:tailEnd type="none" w="med" len="lg"/>
          </a:ln>
        </p:spPr>
        <p:txBody>
          <a:bodyPr wrap="none" lIns="88900" tIns="91440" rIns="88900" bIns="9144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b="1" dirty="0">
                <a:solidFill>
                  <a:srgbClr val="FFFFFF"/>
                </a:solidFill>
              </a:rPr>
              <a:t>DO group</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t>Viewing the Output</a:t>
            </a:r>
          </a:p>
        </p:txBody>
      </p:sp>
      <p:sp>
        <p:nvSpPr>
          <p:cNvPr id="91139" name="Rectangle 3"/>
          <p:cNvSpPr>
            <a:spLocks noGrp="1" noChangeArrowheads="1"/>
          </p:cNvSpPr>
          <p:nvPr>
            <p:ph idx="1"/>
          </p:nvPr>
        </p:nvSpPr>
        <p:spPr>
          <a:xfrm>
            <a:off x="685800" y="1071563"/>
            <a:ext cx="7848600" cy="5786437"/>
          </a:xfrm>
        </p:spPr>
        <p:txBody>
          <a:bodyPr/>
          <a:lstStyle/>
          <a:p>
            <a:pPr marL="0" indent="0" eaLnBrk="1" hangingPunct="1"/>
            <a:br>
              <a:rPr lang="en-US" dirty="0"/>
            </a:br>
            <a:br>
              <a:rPr lang="en-US" dirty="0"/>
            </a:br>
            <a:br>
              <a:rPr lang="en-US" dirty="0"/>
            </a:br>
            <a:endParaRPr lang="en-US" dirty="0"/>
          </a:p>
          <a:p>
            <a:pPr marL="0" indent="0" eaLnBrk="1" hangingPunct="1"/>
            <a:r>
              <a:rPr lang="en-US" dirty="0"/>
              <a:t>Partial PROC PRINT Output</a:t>
            </a:r>
          </a:p>
          <a:p>
            <a:pPr marL="0" indent="0" eaLnBrk="1" hangingPunct="1"/>
            <a:endParaRPr lang="en-US" dirty="0"/>
          </a:p>
        </p:txBody>
      </p:sp>
      <p:sp>
        <p:nvSpPr>
          <p:cNvPr id="11" name="Slide Number Placeholder 3"/>
          <p:cNvSpPr>
            <a:spLocks noGrp="1"/>
          </p:cNvSpPr>
          <p:nvPr>
            <p:ph type="sldNum" sz="quarter" idx="10"/>
          </p:nvPr>
        </p:nvSpPr>
        <p:spPr/>
        <p:txBody>
          <a:bodyPr/>
          <a:lstStyle/>
          <a:p>
            <a:pPr>
              <a:defRPr/>
            </a:pPr>
            <a:fld id="{3B21BF9D-B9E6-4E99-8D72-11107FFCF1D4}" type="slidenum">
              <a:rPr lang="en-US"/>
              <a:pPr>
                <a:defRPr/>
              </a:pPr>
              <a:t>63</a:t>
            </a:fld>
            <a:endParaRPr lang="en-US" b="0" dirty="0">
              <a:latin typeface="Times New Roman" pitchFamily="18" charset="0"/>
            </a:endParaRPr>
          </a:p>
        </p:txBody>
      </p:sp>
      <p:sp>
        <p:nvSpPr>
          <p:cNvPr id="91141" name="Text Box 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p109d07</a:t>
            </a:r>
          </a:p>
        </p:txBody>
      </p:sp>
      <p:sp>
        <p:nvSpPr>
          <p:cNvPr id="91142" name="Rectangle 5"/>
          <p:cNvSpPr>
            <a:spLocks noChangeArrowheads="1"/>
          </p:cNvSpPr>
          <p:nvPr/>
        </p:nvSpPr>
        <p:spPr bwMode="auto">
          <a:xfrm>
            <a:off x="685800" y="1140028"/>
            <a:ext cx="7772400" cy="1384300"/>
          </a:xfrm>
          <a:prstGeom prst="rect">
            <a:avLst/>
          </a:prstGeom>
          <a:solidFill>
            <a:srgbClr val="FFFFFF"/>
          </a:solidFill>
          <a:ln w="38100">
            <a:solidFill>
              <a:schemeClr val="tx2"/>
            </a:solidFill>
            <a:miter lim="800000"/>
            <a:headEnd type="none" w="med" len="lg"/>
            <a:tailEnd type="none" w="med" len="lg"/>
          </a:ln>
        </p:spPr>
        <p:txBody>
          <a:bodyPr wrap="none" tIns="50800" rIns="0" bIns="50800">
            <a:spAutoFit/>
          </a:bodyPr>
          <a:lstStyle/>
          <a:p>
            <a:pPr>
              <a:lnSpc>
                <a:spcPct val="85000"/>
              </a:lnSpc>
            </a:pPr>
            <a:r>
              <a:rPr lang="en-US" b="1" dirty="0">
                <a:solidFill>
                  <a:srgbClr val="000000"/>
                </a:solidFill>
                <a:latin typeface="Courier New" pitchFamily="49" charset="0"/>
              </a:rPr>
              <a:t>proc print data=work.bonus;</a:t>
            </a:r>
          </a:p>
          <a:p>
            <a:pPr>
              <a:lnSpc>
                <a:spcPct val="85000"/>
              </a:lnSpc>
            </a:pPr>
            <a:r>
              <a:rPr lang="en-US" b="1" dirty="0">
                <a:solidFill>
                  <a:srgbClr val="000000"/>
                </a:solidFill>
                <a:latin typeface="Courier New" pitchFamily="49" charset="0"/>
              </a:rPr>
              <a:t>   var</a:t>
            </a:r>
            <a:r>
              <a:rPr lang="en-US" b="1" dirty="0">
                <a:latin typeface="Courier New" pitchFamily="49" charset="0"/>
              </a:rPr>
              <a:t> First_Name Last_Name Country Bonus</a:t>
            </a:r>
          </a:p>
          <a:p>
            <a:pPr>
              <a:lnSpc>
                <a:spcPct val="85000"/>
              </a:lnSpc>
            </a:pPr>
            <a:r>
              <a:rPr lang="en-US" b="1" dirty="0">
                <a:latin typeface="Courier New" pitchFamily="49" charset="0"/>
              </a:rPr>
              <a:t>       Freq;</a:t>
            </a:r>
          </a:p>
          <a:p>
            <a:pPr>
              <a:lnSpc>
                <a:spcPct val="85000"/>
              </a:lnSpc>
            </a:pPr>
            <a:r>
              <a:rPr lang="en-US" b="1" dirty="0">
                <a:latin typeface="Courier New" pitchFamily="49" charset="0"/>
              </a:rPr>
              <a:t>run;</a:t>
            </a:r>
          </a:p>
        </p:txBody>
      </p:sp>
      <p:sp>
        <p:nvSpPr>
          <p:cNvPr id="91143" name="Rectangle 11"/>
          <p:cNvSpPr>
            <a:spLocks noChangeArrowheads="1"/>
          </p:cNvSpPr>
          <p:nvPr/>
        </p:nvSpPr>
        <p:spPr bwMode="auto">
          <a:xfrm>
            <a:off x="685800" y="3006725"/>
            <a:ext cx="7772400" cy="3073400"/>
          </a:xfrm>
          <a:prstGeom prst="rect">
            <a:avLst/>
          </a:prstGeom>
          <a:solidFill>
            <a:srgbClr val="FFFFFF"/>
          </a:solidFill>
          <a:ln w="38100">
            <a:solidFill>
              <a:schemeClr val="tx2"/>
            </a:solidFill>
            <a:miter lim="800000"/>
            <a:headEnd type="none" w="med" len="lg"/>
            <a:tailEnd type="none" w="med" len="lg"/>
          </a:ln>
        </p:spPr>
        <p:txBody>
          <a:bodyPr lIns="88900" tIns="50800" rIns="0" bIns="50800">
            <a:spAutoFit/>
          </a:bodyPr>
          <a:lstStyle/>
          <a:p>
            <a:r>
              <a:rPr lang="en-US" sz="1600" b="1" dirty="0">
                <a:solidFill>
                  <a:srgbClr val="000000"/>
                </a:solidFill>
                <a:latin typeface="SAS Monospace" pitchFamily="49" charset="0"/>
              </a:rPr>
              <a:t>Obs  First_Name  Last_Name         Country  Bonus     Freq</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60  Billy       Plested             AU      300   Twice a Yea</a:t>
            </a:r>
          </a:p>
          <a:p>
            <a:r>
              <a:rPr lang="en-US" sz="1600" b="1" dirty="0">
                <a:solidFill>
                  <a:srgbClr val="000000"/>
                </a:solidFill>
                <a:latin typeface="SAS Monospace" pitchFamily="49" charset="0"/>
              </a:rPr>
              <a:t> 61  Matsuoka    Wills               AU      300   Twice a Yea</a:t>
            </a:r>
          </a:p>
          <a:p>
            <a:r>
              <a:rPr lang="en-US" sz="1600" b="1" dirty="0">
                <a:solidFill>
                  <a:srgbClr val="000000"/>
                </a:solidFill>
                <a:latin typeface="SAS Monospace" pitchFamily="49" charset="0"/>
              </a:rPr>
              <a:t> 62  Vino        George              AU      300   Twice a Yea</a:t>
            </a:r>
          </a:p>
          <a:p>
            <a:r>
              <a:rPr lang="en-US" sz="1600" b="1" dirty="0">
                <a:solidFill>
                  <a:srgbClr val="000000"/>
                </a:solidFill>
                <a:latin typeface="SAS Monospace" pitchFamily="49" charset="0"/>
              </a:rPr>
              <a:t> 63  Meera       Body                AU      300   Twice a Yea</a:t>
            </a:r>
          </a:p>
          <a:p>
            <a:r>
              <a:rPr lang="en-US" sz="1600" b="1" dirty="0">
                <a:solidFill>
                  <a:srgbClr val="000000"/>
                </a:solidFill>
                <a:latin typeface="SAS Monospace" pitchFamily="49" charset="0"/>
              </a:rPr>
              <a:t> 64  Harry       Highpoint           US      500   Once a Year</a:t>
            </a:r>
          </a:p>
          <a:p>
            <a:r>
              <a:rPr lang="en-US" sz="1600" b="1" dirty="0">
                <a:solidFill>
                  <a:srgbClr val="000000"/>
                </a:solidFill>
                <a:latin typeface="SAS Monospace" pitchFamily="49" charset="0"/>
              </a:rPr>
              <a:t> 65  Julienne    Magolan             US      500   Once a Year</a:t>
            </a:r>
          </a:p>
          <a:p>
            <a:r>
              <a:rPr lang="en-US" sz="1600" b="1" dirty="0">
                <a:solidFill>
                  <a:srgbClr val="000000"/>
                </a:solidFill>
                <a:latin typeface="SAS Monospace" pitchFamily="49" charset="0"/>
              </a:rPr>
              <a:t> 66  Scott       Desanctis           US      500   Once a Year</a:t>
            </a:r>
          </a:p>
          <a:p>
            <a:r>
              <a:rPr lang="en-US" sz="1600" b="1" dirty="0">
                <a:solidFill>
                  <a:srgbClr val="000000"/>
                </a:solidFill>
                <a:latin typeface="SAS Monospace" pitchFamily="49" charset="0"/>
              </a:rPr>
              <a:t> 67  Cherda      Ridley              US      500   Once a Year</a:t>
            </a:r>
          </a:p>
          <a:p>
            <a:r>
              <a:rPr lang="en-US" sz="1600" b="1" dirty="0">
                <a:solidFill>
                  <a:srgbClr val="000000"/>
                </a:solidFill>
                <a:latin typeface="SAS Monospace" pitchFamily="49" charset="0"/>
              </a:rPr>
              <a:t> 68  Priscilla   Farren              US      500   Once a Year</a:t>
            </a:r>
          </a:p>
          <a:p>
            <a:r>
              <a:rPr lang="en-US" sz="1600" b="1" dirty="0">
                <a:solidFill>
                  <a:srgbClr val="000000"/>
                </a:solidFill>
                <a:latin typeface="SAS Monospace" pitchFamily="49" charset="0"/>
              </a:rPr>
              <a:t> 69  Robert      Stevens             US      500   Once a Year</a:t>
            </a:r>
          </a:p>
        </p:txBody>
      </p:sp>
      <p:sp>
        <p:nvSpPr>
          <p:cNvPr id="91144" name="AutoShape 12"/>
          <p:cNvSpPr>
            <a:spLocks noChangeArrowheads="1"/>
          </p:cNvSpPr>
          <p:nvPr/>
        </p:nvSpPr>
        <p:spPr bwMode="auto">
          <a:xfrm>
            <a:off x="6818313" y="3460750"/>
            <a:ext cx="1606550" cy="256857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3" name="Line Callout 2 2"/>
          <p:cNvSpPr/>
          <p:nvPr/>
        </p:nvSpPr>
        <p:spPr bwMode="auto">
          <a:xfrm>
            <a:off x="5268034" y="6241503"/>
            <a:ext cx="1634359" cy="487313"/>
          </a:xfrm>
          <a:prstGeom prst="borderCallout2">
            <a:avLst>
              <a:gd name="adj1" fmla="val 35377"/>
              <a:gd name="adj2" fmla="val 99149"/>
              <a:gd name="adj3" fmla="val 35447"/>
              <a:gd name="adj4" fmla="val 125372"/>
              <a:gd name="adj5" fmla="val -31787"/>
              <a:gd name="adj6" fmla="val 125181"/>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truncation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title"/>
          </p:nvPr>
        </p:nvSpPr>
        <p:spPr/>
        <p:txBody>
          <a:bodyPr/>
          <a:lstStyle/>
          <a:p>
            <a:pPr eaLnBrk="1" hangingPunct="1"/>
            <a:r>
              <a:rPr lang="en-US" dirty="0"/>
              <a:t>Compilation</a:t>
            </a:r>
          </a:p>
        </p:txBody>
      </p:sp>
      <p:sp>
        <p:nvSpPr>
          <p:cNvPr id="40" name="Slide Number Placeholder 5"/>
          <p:cNvSpPr>
            <a:spLocks noGrp="1"/>
          </p:cNvSpPr>
          <p:nvPr>
            <p:ph type="sldNum" sz="quarter" idx="10"/>
          </p:nvPr>
        </p:nvSpPr>
        <p:spPr/>
        <p:txBody>
          <a:bodyPr/>
          <a:lstStyle/>
          <a:p>
            <a:pPr>
              <a:defRPr/>
            </a:pPr>
            <a:fld id="{162D7BEC-BA82-4E64-AF0F-B296C35A4FF8}" type="slidenum">
              <a:rPr lang="en-US"/>
              <a:pPr>
                <a:defRPr/>
              </a:pPr>
              <a:t>64</a:t>
            </a:fld>
            <a:endParaRPr lang="en-US" b="0" dirty="0">
              <a:latin typeface="Times New Roman" pitchFamily="18" charset="0"/>
            </a:endParaRPr>
          </a:p>
        </p:txBody>
      </p:sp>
      <p:sp>
        <p:nvSpPr>
          <p:cNvPr id="92164" name="Text Box 40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2165" name="Rectangle 406"/>
          <p:cNvSpPr>
            <a:spLocks noChangeArrowheads="1"/>
          </p:cNvSpPr>
          <p:nvPr/>
        </p:nvSpPr>
        <p:spPr bwMode="auto">
          <a:xfrm>
            <a:off x="1562100" y="1120775"/>
            <a:ext cx="6035040" cy="35623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92166"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92167" name="Rectangle 473"/>
          <p:cNvSpPr>
            <a:spLocks noChangeArrowheads="1"/>
          </p:cNvSpPr>
          <p:nvPr>
            <p:custDataLst>
              <p:tags r:id="rId1"/>
            </p:custDataLst>
          </p:nvPr>
        </p:nvSpPr>
        <p:spPr bwMode="auto">
          <a:xfrm>
            <a:off x="2154238" y="1476375"/>
            <a:ext cx="2946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aphicFrame>
        <p:nvGraphicFramePr>
          <p:cNvPr id="9" name="Group 75"/>
          <p:cNvGraphicFramePr>
            <a:graphicFrameLocks noGrp="1"/>
          </p:cNvGraphicFramePr>
          <p:nvPr/>
        </p:nvGraphicFramePr>
        <p:xfrm>
          <a:off x="219075" y="4991100"/>
          <a:ext cx="5746750"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0" name="Text Box 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p109d07</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dirty="0"/>
              <a:t>Compilation</a:t>
            </a:r>
          </a:p>
        </p:txBody>
      </p:sp>
      <p:sp>
        <p:nvSpPr>
          <p:cNvPr id="46" name="Slide Number Placeholder 5"/>
          <p:cNvSpPr>
            <a:spLocks noGrp="1"/>
          </p:cNvSpPr>
          <p:nvPr>
            <p:ph type="sldNum" sz="quarter" idx="10"/>
          </p:nvPr>
        </p:nvSpPr>
        <p:spPr/>
        <p:txBody>
          <a:bodyPr/>
          <a:lstStyle/>
          <a:p>
            <a:pPr>
              <a:defRPr/>
            </a:pPr>
            <a:fld id="{BBA40DE3-86DB-425A-910C-64254542334E}" type="slidenum">
              <a:rPr lang="en-US"/>
              <a:pPr>
                <a:defRPr/>
              </a:pPr>
              <a:t>65</a:t>
            </a:fld>
            <a:endParaRPr lang="en-US" b="0" dirty="0">
              <a:latin typeface="Times New Roman" pitchFamily="18" charset="0"/>
            </a:endParaRPr>
          </a:p>
        </p:txBody>
      </p:sp>
      <p:sp>
        <p:nvSpPr>
          <p:cNvPr id="93189" name="Rectangle 46"/>
          <p:cNvSpPr>
            <a:spLocks noChangeArrowheads="1"/>
          </p:cNvSpPr>
          <p:nvPr/>
        </p:nvSpPr>
        <p:spPr bwMode="auto">
          <a:xfrm>
            <a:off x="1562100" y="1120775"/>
            <a:ext cx="6035040" cy="35623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9319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93191" name="Rectangle 83"/>
          <p:cNvSpPr>
            <a:spLocks noChangeArrowheads="1"/>
          </p:cNvSpPr>
          <p:nvPr>
            <p:custDataLst>
              <p:tags r:id="rId1"/>
            </p:custDataLst>
          </p:nvPr>
        </p:nvSpPr>
        <p:spPr bwMode="auto">
          <a:xfrm>
            <a:off x="2701925" y="2098675"/>
            <a:ext cx="18510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graphicFrame>
        <p:nvGraphicFramePr>
          <p:cNvPr id="9" name="Group 75"/>
          <p:cNvGraphicFramePr>
            <a:graphicFrameLocks noGrp="1"/>
          </p:cNvGraphicFramePr>
          <p:nvPr/>
        </p:nvGraphicFramePr>
        <p:xfrm>
          <a:off x="219075" y="4991100"/>
          <a:ext cx="6992938"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tblGrid>
              <a:tr h="36584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dirty="0"/>
              <a:t>Compilation</a:t>
            </a:r>
          </a:p>
        </p:txBody>
      </p:sp>
      <p:sp>
        <p:nvSpPr>
          <p:cNvPr id="50" name="Slide Number Placeholder 5"/>
          <p:cNvSpPr>
            <a:spLocks noGrp="1"/>
          </p:cNvSpPr>
          <p:nvPr>
            <p:ph type="sldNum" sz="quarter" idx="10"/>
          </p:nvPr>
        </p:nvSpPr>
        <p:spPr/>
        <p:txBody>
          <a:bodyPr/>
          <a:lstStyle/>
          <a:p>
            <a:pPr>
              <a:defRPr/>
            </a:pPr>
            <a:fld id="{0ACC07FB-703A-44A8-8F75-D275CA90C0F5}" type="slidenum">
              <a:rPr lang="en-US"/>
              <a:pPr>
                <a:defRPr/>
              </a:pPr>
              <a:t>66</a:t>
            </a:fld>
            <a:endParaRPr lang="en-US" b="0" dirty="0">
              <a:latin typeface="Times New Roman" pitchFamily="18" charset="0"/>
            </a:endParaRPr>
          </a:p>
        </p:txBody>
      </p:sp>
      <p:graphicFrame>
        <p:nvGraphicFramePr>
          <p:cNvPr id="493643" name="Group 75"/>
          <p:cNvGraphicFramePr>
            <a:graphicFrameLocks noGrp="1"/>
          </p:cNvGraphicFramePr>
          <p:nvPr/>
        </p:nvGraphicFramePr>
        <p:xfrm>
          <a:off x="219075" y="4991100"/>
          <a:ext cx="8643938"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1651000">
                  <a:extLst>
                    <a:ext uri="{9D8B030D-6E8A-4147-A177-3AD203B41FA5}">
                      <a16:colId xmlns:a16="http://schemas.microsoft.com/office/drawing/2014/main" val="20005"/>
                    </a:ext>
                  </a:extLst>
                </a:gridCol>
              </a:tblGrid>
              <a:tr h="36584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Freq</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94240" name="Rectangle 46"/>
          <p:cNvSpPr>
            <a:spLocks noChangeArrowheads="1"/>
          </p:cNvSpPr>
          <p:nvPr/>
        </p:nvSpPr>
        <p:spPr bwMode="auto">
          <a:xfrm>
            <a:off x="1562100" y="1120775"/>
            <a:ext cx="6035040" cy="35623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94241" name="Rectangle 48"/>
          <p:cNvSpPr>
            <a:spLocks noChangeArrowheads="1"/>
          </p:cNvSpPr>
          <p:nvPr>
            <p:custDataLst>
              <p:tags r:id="rId1"/>
            </p:custDataLst>
          </p:nvPr>
        </p:nvSpPr>
        <p:spPr bwMode="auto">
          <a:xfrm>
            <a:off x="2703513" y="2409825"/>
            <a:ext cx="34940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94242" name="Text Box 49"/>
          <p:cNvSpPr txBox="1">
            <a:spLocks noChangeArrowheads="1"/>
          </p:cNvSpPr>
          <p:nvPr/>
        </p:nvSpPr>
        <p:spPr bwMode="auto">
          <a:xfrm>
            <a:off x="3933638" y="3036685"/>
            <a:ext cx="1818062" cy="400110"/>
          </a:xfrm>
          <a:prstGeom prst="rect">
            <a:avLst/>
          </a:prstGeom>
          <a:solidFill>
            <a:srgbClr val="666699"/>
          </a:solidFill>
          <a:ln w="19050">
            <a:solidFill>
              <a:srgbClr val="000000"/>
            </a:solidFill>
            <a:miter lim="800000"/>
            <a:headEnd type="none" w="med" len="lg"/>
            <a:tailEnd type="none" w="med" len="lg"/>
          </a:ln>
        </p:spPr>
        <p:txBody>
          <a:bodyPr wrap="none" lIns="88900" r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b="1" dirty="0">
                <a:solidFill>
                  <a:srgbClr val="F2F2F2"/>
                </a:solidFill>
              </a:rPr>
              <a:t>11 characters</a:t>
            </a:r>
          </a:p>
        </p:txBody>
      </p:sp>
      <p:sp>
        <p:nvSpPr>
          <p:cNvPr id="94243" name="AutoShape 50"/>
          <p:cNvSpPr>
            <a:spLocks/>
          </p:cNvSpPr>
          <p:nvPr/>
        </p:nvSpPr>
        <p:spPr bwMode="auto">
          <a:xfrm rot="-5400000">
            <a:off x="4677569" y="1778794"/>
            <a:ext cx="323850" cy="2138362"/>
          </a:xfrm>
          <a:prstGeom prst="leftBrace">
            <a:avLst>
              <a:gd name="adj1" fmla="val 55024"/>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1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dirty="0"/>
              <a:t>Compilation</a:t>
            </a:r>
          </a:p>
        </p:txBody>
      </p:sp>
      <p:sp>
        <p:nvSpPr>
          <p:cNvPr id="50" name="Slide Number Placeholder 5"/>
          <p:cNvSpPr>
            <a:spLocks noGrp="1"/>
          </p:cNvSpPr>
          <p:nvPr>
            <p:ph type="sldNum" sz="quarter" idx="10"/>
          </p:nvPr>
        </p:nvSpPr>
        <p:spPr/>
        <p:txBody>
          <a:bodyPr/>
          <a:lstStyle/>
          <a:p>
            <a:pPr>
              <a:defRPr/>
            </a:pPr>
            <a:fld id="{0ACC07FB-703A-44A8-8F75-D275CA90C0F5}" type="slidenum">
              <a:rPr lang="en-US"/>
              <a:pPr>
                <a:defRPr/>
              </a:pPr>
              <a:t>67</a:t>
            </a:fld>
            <a:endParaRPr lang="en-US" b="0" dirty="0">
              <a:latin typeface="Times New Roman" pitchFamily="18" charset="0"/>
            </a:endParaRPr>
          </a:p>
        </p:txBody>
      </p:sp>
      <p:graphicFrame>
        <p:nvGraphicFramePr>
          <p:cNvPr id="493643" name="Group 75"/>
          <p:cNvGraphicFramePr>
            <a:graphicFrameLocks noGrp="1"/>
          </p:cNvGraphicFramePr>
          <p:nvPr/>
        </p:nvGraphicFramePr>
        <p:xfrm>
          <a:off x="219075" y="4991100"/>
          <a:ext cx="8643938"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1651000">
                  <a:extLst>
                    <a:ext uri="{9D8B030D-6E8A-4147-A177-3AD203B41FA5}">
                      <a16:colId xmlns:a16="http://schemas.microsoft.com/office/drawing/2014/main" val="20005"/>
                    </a:ext>
                  </a:extLst>
                </a:gridCol>
              </a:tblGrid>
              <a:tr h="36584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Freq</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94240" name="Rectangle 46"/>
          <p:cNvSpPr>
            <a:spLocks noChangeArrowheads="1"/>
          </p:cNvSpPr>
          <p:nvPr/>
        </p:nvSpPr>
        <p:spPr bwMode="auto">
          <a:xfrm>
            <a:off x="1562100" y="1120775"/>
            <a:ext cx="6035040" cy="35623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94241" name="Rectangle 48"/>
          <p:cNvSpPr>
            <a:spLocks noChangeArrowheads="1"/>
          </p:cNvSpPr>
          <p:nvPr>
            <p:custDataLst>
              <p:tags r:id="rId1"/>
            </p:custDataLst>
          </p:nvPr>
        </p:nvSpPr>
        <p:spPr bwMode="auto">
          <a:xfrm>
            <a:off x="2651212" y="3631762"/>
            <a:ext cx="3781119"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94242" name="Text Box 49"/>
          <p:cNvSpPr txBox="1">
            <a:spLocks noChangeArrowheads="1"/>
          </p:cNvSpPr>
          <p:nvPr/>
        </p:nvSpPr>
        <p:spPr bwMode="auto">
          <a:xfrm>
            <a:off x="3770313" y="4328675"/>
            <a:ext cx="2345918" cy="400110"/>
          </a:xfrm>
          <a:prstGeom prst="rect">
            <a:avLst/>
          </a:prstGeom>
          <a:solidFill>
            <a:srgbClr val="666699"/>
          </a:solidFill>
          <a:ln w="19050">
            <a:solidFill>
              <a:srgbClr val="000000"/>
            </a:solidFill>
            <a:miter lim="800000"/>
            <a:headEnd type="none" w="med" len="lg"/>
            <a:tailEnd type="none" w="med" len="lg"/>
          </a:ln>
        </p:spPr>
        <p:txBody>
          <a:bodyPr wrap="square" lIns="88900" r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b="1" dirty="0">
                <a:solidFill>
                  <a:srgbClr val="F2F2F2"/>
                </a:solidFill>
              </a:rPr>
              <a:t>12 characters</a:t>
            </a:r>
          </a:p>
        </p:txBody>
      </p:sp>
      <p:sp>
        <p:nvSpPr>
          <p:cNvPr id="94243" name="AutoShape 50"/>
          <p:cNvSpPr>
            <a:spLocks/>
          </p:cNvSpPr>
          <p:nvPr/>
        </p:nvSpPr>
        <p:spPr bwMode="auto">
          <a:xfrm rot="-5400000">
            <a:off x="4775994" y="3026131"/>
            <a:ext cx="323850" cy="2208212"/>
          </a:xfrm>
          <a:prstGeom prst="leftBrace">
            <a:avLst>
              <a:gd name="adj1" fmla="val 55024"/>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2" name="Line Callout 2 1"/>
          <p:cNvSpPr/>
          <p:nvPr/>
        </p:nvSpPr>
        <p:spPr bwMode="auto">
          <a:xfrm>
            <a:off x="7010400" y="3983162"/>
            <a:ext cx="1737360" cy="822960"/>
          </a:xfrm>
          <a:prstGeom prst="borderCallout2">
            <a:avLst>
              <a:gd name="adj1" fmla="val 98370"/>
              <a:gd name="adj2" fmla="val 52531"/>
              <a:gd name="adj3" fmla="val 100499"/>
              <a:gd name="adj4" fmla="val 53871"/>
              <a:gd name="adj5" fmla="val 170931"/>
              <a:gd name="adj6" fmla="val 44125"/>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Length does not change.</a:t>
            </a:r>
          </a:p>
        </p:txBody>
      </p:sp>
    </p:spTree>
    <p:extLst>
      <p:ext uri="{BB962C8B-B14F-4D97-AF65-F5344CB8AC3E}">
        <p14:creationId xmlns:p14="http://schemas.microsoft.com/office/powerpoint/2010/main" val="4774619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9.05 Short Answer Poll</a:t>
            </a:r>
          </a:p>
        </p:txBody>
      </p:sp>
      <p:sp>
        <p:nvSpPr>
          <p:cNvPr id="3075" name="Rectangle 5"/>
          <p:cNvSpPr>
            <a:spLocks noGrp="1" noChangeArrowheads="1"/>
          </p:cNvSpPr>
          <p:nvPr>
            <p:ph idx="1"/>
          </p:nvPr>
        </p:nvSpPr>
        <p:spPr/>
        <p:txBody>
          <a:bodyPr/>
          <a:lstStyle/>
          <a:p>
            <a:r>
              <a:rPr lang="en-US" dirty="0"/>
              <a:t>How would you </a:t>
            </a:r>
            <a:r>
              <a:rPr lang="en-US"/>
              <a:t>prevent </a:t>
            </a:r>
            <a:r>
              <a:rPr lang="en-US" b="1"/>
              <a:t>Freq</a:t>
            </a:r>
            <a:r>
              <a:rPr lang="en-US"/>
              <a:t> </a:t>
            </a:r>
            <a:r>
              <a:rPr lang="en-US" dirty="0"/>
              <a:t>from being truncated?</a:t>
            </a: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9.05 Short Answer Poll – Correct Answer</a:t>
            </a:r>
          </a:p>
        </p:txBody>
      </p:sp>
      <p:sp>
        <p:nvSpPr>
          <p:cNvPr id="3075" name="Rectangle 5"/>
          <p:cNvSpPr>
            <a:spLocks noGrp="1" noChangeArrowheads="1"/>
          </p:cNvSpPr>
          <p:nvPr>
            <p:ph idx="1"/>
          </p:nvPr>
        </p:nvSpPr>
        <p:spPr>
          <a:xfrm>
            <a:off x="685800" y="1074738"/>
            <a:ext cx="7848600" cy="4411662"/>
          </a:xfrm>
        </p:spPr>
        <p:txBody>
          <a:bodyPr/>
          <a:lstStyle/>
          <a:p>
            <a:r>
              <a:rPr lang="en-US" dirty="0"/>
              <a:t>How would you </a:t>
            </a:r>
            <a:r>
              <a:rPr lang="en-US"/>
              <a:t>prevent </a:t>
            </a:r>
            <a:r>
              <a:rPr lang="en-US" b="1"/>
              <a:t>Freq</a:t>
            </a:r>
            <a:r>
              <a:rPr lang="en-US"/>
              <a:t> </a:t>
            </a:r>
            <a:r>
              <a:rPr lang="en-US" dirty="0"/>
              <a:t>from being truncated?</a:t>
            </a:r>
          </a:p>
          <a:p>
            <a:endParaRPr lang="en-US" dirty="0"/>
          </a:p>
          <a:p>
            <a:r>
              <a:rPr lang="en-US" b="1" dirty="0"/>
              <a:t>Possible solutions:</a:t>
            </a:r>
          </a:p>
          <a:p>
            <a:pPr marL="573088" lvl="1" indent="-457200"/>
            <a:r>
              <a:rPr lang="en-US" b="1" dirty="0"/>
              <a:t>Pad the first occurrence of </a:t>
            </a:r>
            <a:r>
              <a:rPr lang="en-US" b="1"/>
              <a:t>the Freq </a:t>
            </a:r>
            <a:r>
              <a:rPr lang="en-US" b="1" dirty="0"/>
              <a:t>value with blanks to be the length of the longest possible value.</a:t>
            </a:r>
          </a:p>
          <a:p>
            <a:pPr marL="573088" lvl="1" indent="-457200"/>
            <a:r>
              <a:rPr lang="en-US" b="1" dirty="0"/>
              <a:t>Switch conditional statements to place the longest value </a:t>
            </a:r>
            <a:r>
              <a:rPr lang="en-US" b="1"/>
              <a:t>of Freq </a:t>
            </a:r>
            <a:r>
              <a:rPr lang="en-US" b="1" dirty="0"/>
              <a:t>in the first conditional statement.</a:t>
            </a:r>
          </a:p>
          <a:p>
            <a:pPr marL="573088" lvl="1" indent="-457200"/>
            <a:r>
              <a:rPr lang="en-US" b="1" dirty="0"/>
              <a:t>Add a LENGTH statement to declare the byte size of the variable up front.</a:t>
            </a:r>
            <a:endParaRPr lang="en-US" dirty="0"/>
          </a:p>
        </p:txBody>
      </p:sp>
    </p:spTree>
    <p:custDataLst>
      <p:tags r:id="rId1"/>
    </p:custDataLst>
    <p:extLst>
      <p:ext uri="{BB962C8B-B14F-4D97-AF65-F5344CB8AC3E}">
        <p14:creationId xmlns:p14="http://schemas.microsoft.com/office/powerpoint/2010/main" val="395023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9.01 Multiple </a:t>
            </a:r>
            <a:r>
              <a:rPr lang="en-US" dirty="0"/>
              <a:t>Choice Poll</a:t>
            </a:r>
          </a:p>
        </p:txBody>
      </p:sp>
      <p:sp>
        <p:nvSpPr>
          <p:cNvPr id="2051" name="Rectangle 5"/>
          <p:cNvSpPr>
            <a:spLocks noGrp="1" noChangeArrowheads="1"/>
          </p:cNvSpPr>
          <p:nvPr>
            <p:ph idx="1"/>
          </p:nvPr>
        </p:nvSpPr>
        <p:spPr/>
        <p:txBody>
          <a:bodyPr/>
          <a:lstStyle/>
          <a:p>
            <a:pPr marL="0" indent="0"/>
            <a:r>
              <a:rPr lang="en-US" dirty="0"/>
              <a:t>Which of the following statements creates a numeric variable, </a:t>
            </a:r>
            <a:r>
              <a:rPr lang="en-US" b="1" dirty="0"/>
              <a:t>Bonus</a:t>
            </a:r>
            <a:r>
              <a:rPr lang="en-US" dirty="0"/>
              <a:t>, with a value of 500?</a:t>
            </a:r>
          </a:p>
          <a:p>
            <a:pPr marL="0" indent="0"/>
            <a:endParaRPr lang="en-US" sz="800" b="1" dirty="0"/>
          </a:p>
          <a:p>
            <a:pPr lvl="1">
              <a:buClr>
                <a:schemeClr val="tx1"/>
              </a:buClr>
              <a:buSzTx/>
              <a:buFont typeface="Wingdings" pitchFamily="2" charset="2"/>
              <a:buAutoNum type="alphaLcPeriod"/>
            </a:pPr>
            <a:r>
              <a:rPr lang="en-US" dirty="0"/>
              <a:t>Bonus=$500;</a:t>
            </a:r>
          </a:p>
          <a:p>
            <a:pPr lvl="1">
              <a:buClr>
                <a:schemeClr val="tx1"/>
              </a:buClr>
              <a:buSzTx/>
              <a:buFont typeface="Wingdings" pitchFamily="2" charset="2"/>
              <a:buAutoNum type="alphaLcPeriod"/>
            </a:pPr>
            <a:r>
              <a:rPr lang="en-US" dirty="0"/>
              <a:t>Bonus=500;</a:t>
            </a:r>
          </a:p>
          <a:p>
            <a:pPr lvl="1">
              <a:buClr>
                <a:schemeClr val="tx1"/>
              </a:buClr>
              <a:buSzTx/>
              <a:buFont typeface="Wingdings" pitchFamily="2" charset="2"/>
              <a:buAutoNum type="alphaLcPeriod"/>
            </a:pPr>
            <a:r>
              <a:rPr lang="en-US" dirty="0"/>
              <a:t>label Bonus='500';</a:t>
            </a:r>
          </a:p>
          <a:p>
            <a:pPr lvl="1">
              <a:buClr>
                <a:schemeClr val="tx1"/>
              </a:buClr>
              <a:buSzTx/>
              <a:buFont typeface="Wingdings" pitchFamily="2" charset="2"/>
              <a:buAutoNum type="alphaLcPeriod"/>
            </a:pPr>
            <a:r>
              <a:rPr lang="en-US" dirty="0"/>
              <a:t>format Bonus 500.;</a:t>
            </a:r>
          </a:p>
        </p:txBody>
      </p:sp>
      <p:graphicFrame>
        <p:nvGraphicFramePr>
          <p:cNvPr id="7" name="Group 989"/>
          <p:cNvGraphicFramePr>
            <a:graphicFrameLocks noGrp="1"/>
          </p:cNvGraphicFramePr>
          <p:nvPr>
            <p:extLst>
              <p:ext uri="{D42A27DB-BD31-4B8C-83A1-F6EECF244321}">
                <p14:modId xmlns:p14="http://schemas.microsoft.com/office/powerpoint/2010/main" val="1149860276"/>
              </p:ext>
            </p:extLst>
          </p:nvPr>
        </p:nvGraphicFramePr>
        <p:xfrm>
          <a:off x="4781144" y="1913947"/>
          <a:ext cx="3680568" cy="2005060"/>
        </p:xfrm>
        <a:graphic>
          <a:graphicData uri="http://schemas.openxmlformats.org/drawingml/2006/table">
            <a:tbl>
              <a:tblPr/>
              <a:tblGrid>
                <a:gridCol w="838063">
                  <a:extLst>
                    <a:ext uri="{9D8B030D-6E8A-4147-A177-3AD203B41FA5}">
                      <a16:colId xmlns:a16="http://schemas.microsoft.com/office/drawing/2014/main" val="20000"/>
                    </a:ext>
                  </a:extLst>
                </a:gridCol>
                <a:gridCol w="1637381">
                  <a:extLst>
                    <a:ext uri="{9D8B030D-6E8A-4147-A177-3AD203B41FA5}">
                      <a16:colId xmlns:a16="http://schemas.microsoft.com/office/drawing/2014/main" val="20001"/>
                    </a:ext>
                  </a:extLst>
                </a:gridCol>
                <a:gridCol w="1205124">
                  <a:extLst>
                    <a:ext uri="{9D8B030D-6E8A-4147-A177-3AD203B41FA5}">
                      <a16:colId xmlns:a16="http://schemas.microsoft.com/office/drawing/2014/main" val="20002"/>
                    </a:ext>
                  </a:extLst>
                </a:gridCol>
              </a:tblGrid>
              <a:tr h="426863">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work.comp</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6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Bonus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Compensation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Month</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108755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88475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9367">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27100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8" name="Rounded Rectangle 7"/>
          <p:cNvSpPr/>
          <p:nvPr/>
        </p:nvSpPr>
        <p:spPr bwMode="auto">
          <a:xfrm>
            <a:off x="4783371" y="2340379"/>
            <a:ext cx="837978" cy="1560443"/>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dirty="0"/>
              <a:t>Defining Character Variables</a:t>
            </a:r>
          </a:p>
        </p:txBody>
      </p:sp>
      <p:sp>
        <p:nvSpPr>
          <p:cNvPr id="99331" name="Rectangle 3"/>
          <p:cNvSpPr>
            <a:spLocks noGrp="1" noChangeArrowheads="1"/>
          </p:cNvSpPr>
          <p:nvPr>
            <p:ph idx="1"/>
          </p:nvPr>
        </p:nvSpPr>
        <p:spPr>
          <a:xfrm>
            <a:off x="685800" y="1071563"/>
            <a:ext cx="7848600" cy="5786437"/>
          </a:xfrm>
        </p:spPr>
        <p:txBody>
          <a:bodyPr/>
          <a:lstStyle/>
          <a:p>
            <a:pPr marL="0" indent="0" eaLnBrk="1" hangingPunct="1">
              <a:spcBef>
                <a:spcPct val="0"/>
              </a:spcBef>
              <a:buClrTx/>
              <a:buFontTx/>
              <a:buNone/>
            </a:pPr>
            <a:r>
              <a:rPr lang="en-US" dirty="0"/>
              <a:t>Set the length of the variable </a:t>
            </a:r>
            <a:r>
              <a:rPr lang="en-US" b="1" dirty="0" err="1">
                <a:latin typeface="Arial"/>
              </a:rPr>
              <a:t>Freq</a:t>
            </a:r>
            <a:r>
              <a:rPr lang="en-US" dirty="0"/>
              <a:t> to avoid truncation.</a:t>
            </a:r>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a:buClrTx/>
            </a:pPr>
            <a:r>
              <a:rPr lang="en-US" b="1" dirty="0">
                <a:latin typeface="Arial"/>
                <a:sym typeface="Wingdings"/>
              </a:rPr>
              <a:t></a:t>
            </a:r>
            <a:r>
              <a:rPr lang="en-US" dirty="0">
                <a:latin typeface="Arial"/>
                <a:sym typeface="Wingdings"/>
              </a:rPr>
              <a:t>  </a:t>
            </a:r>
            <a:r>
              <a:rPr lang="en-US" dirty="0">
                <a:latin typeface="Arial"/>
              </a:rPr>
              <a:t>It is a good practice to use a LENGTH statement </a:t>
            </a:r>
            <a:br>
              <a:rPr lang="en-US" dirty="0">
                <a:latin typeface="Arial"/>
              </a:rPr>
            </a:br>
            <a:r>
              <a:rPr lang="en-US" dirty="0">
                <a:latin typeface="Arial"/>
              </a:rPr>
              <a:t>      anytime that you create a new character variable.</a:t>
            </a:r>
            <a:endParaRPr lang="en-US" dirty="0"/>
          </a:p>
        </p:txBody>
      </p:sp>
      <p:sp>
        <p:nvSpPr>
          <p:cNvPr id="7" name="Slide Number Placeholder 3"/>
          <p:cNvSpPr>
            <a:spLocks noGrp="1"/>
          </p:cNvSpPr>
          <p:nvPr>
            <p:ph type="sldNum" sz="quarter" idx="10"/>
          </p:nvPr>
        </p:nvSpPr>
        <p:spPr/>
        <p:txBody>
          <a:bodyPr/>
          <a:lstStyle/>
          <a:p>
            <a:pPr>
              <a:defRPr/>
            </a:pPr>
            <a:fld id="{D4C2F278-9DC6-4D54-B2C4-0A1829A0BAC2}" type="slidenum">
              <a:rPr lang="en-US"/>
              <a:pPr>
                <a:defRPr/>
              </a:pPr>
              <a:t>70</a:t>
            </a:fld>
            <a:endParaRPr lang="en-US" b="0" dirty="0">
              <a:latin typeface="Times New Roman" pitchFamily="18" charset="0"/>
            </a:endParaRPr>
          </a:p>
        </p:txBody>
      </p:sp>
      <p:sp>
        <p:nvSpPr>
          <p:cNvPr id="99333" name="Rectangle 9"/>
          <p:cNvSpPr>
            <a:spLocks noChangeArrowheads="1"/>
          </p:cNvSpPr>
          <p:nvPr/>
        </p:nvSpPr>
        <p:spPr bwMode="auto">
          <a:xfrm>
            <a:off x="685800" y="1557338"/>
            <a:ext cx="6049962" cy="38735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length Freq $ 12;</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99334" name="Text Box 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p109d08</a:t>
            </a:r>
          </a:p>
        </p:txBody>
      </p:sp>
      <p:sp>
        <p:nvSpPr>
          <p:cNvPr id="99335" name="Rectangle 18"/>
          <p:cNvSpPr>
            <a:spLocks noChangeArrowheads="1"/>
          </p:cNvSpPr>
          <p:nvPr>
            <p:custDataLst>
              <p:tags r:id="rId1"/>
            </p:custDataLst>
          </p:nvPr>
        </p:nvSpPr>
        <p:spPr bwMode="auto">
          <a:xfrm>
            <a:off x="1260475" y="2224088"/>
            <a:ext cx="31289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8" name="Rectangle 2"/>
          <p:cNvSpPr>
            <a:spLocks noChangeArrowheads="1"/>
          </p:cNvSpPr>
          <p:nvPr>
            <p:custDataLst>
              <p:tags r:id="rId2"/>
            </p:custDataLst>
          </p:nvPr>
        </p:nvSpPr>
        <p:spPr bwMode="auto">
          <a:xfrm>
            <a:off x="2824956" y="4860927"/>
            <a:ext cx="4611840"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dirty="0">
                <a:latin typeface="Arial"/>
              </a:rPr>
              <a:t>LENGTH</a:t>
            </a:r>
            <a:r>
              <a:rPr lang="en-US" dirty="0">
                <a:latin typeface="Arial"/>
              </a:rPr>
              <a:t> </a:t>
            </a:r>
            <a:r>
              <a:rPr lang="en-US" i="1" dirty="0">
                <a:latin typeface="Arial"/>
              </a:rPr>
              <a:t>variable(s)</a:t>
            </a:r>
            <a:r>
              <a:rPr lang="en-US" dirty="0">
                <a:latin typeface="Arial"/>
              </a:rPr>
              <a:t> &lt;$&gt; </a:t>
            </a:r>
            <a:r>
              <a:rPr lang="en-US" i="1" dirty="0">
                <a:latin typeface="Arial"/>
              </a:rPr>
              <a:t>length</a:t>
            </a:r>
            <a:r>
              <a:rPr lang="en-US" b="1" dirty="0">
                <a:latin typeface="Aria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dirty="0"/>
              <a:t>Compilation</a:t>
            </a:r>
          </a:p>
        </p:txBody>
      </p:sp>
      <p:sp>
        <p:nvSpPr>
          <p:cNvPr id="99331" name="Rectangle 3"/>
          <p:cNvSpPr>
            <a:spLocks noGrp="1" noChangeArrowheads="1"/>
          </p:cNvSpPr>
          <p:nvPr>
            <p:ph idx="1"/>
          </p:nvPr>
        </p:nvSpPr>
        <p:spPr>
          <a:xfrm>
            <a:off x="685800" y="1071563"/>
            <a:ext cx="7848600" cy="5786437"/>
          </a:xfrm>
        </p:spPr>
        <p:txBody>
          <a:bodyPr/>
          <a:lstStyle/>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p:txBody>
      </p:sp>
      <p:sp>
        <p:nvSpPr>
          <p:cNvPr id="7" name="Slide Number Placeholder 3"/>
          <p:cNvSpPr>
            <a:spLocks noGrp="1"/>
          </p:cNvSpPr>
          <p:nvPr>
            <p:ph type="sldNum" sz="quarter" idx="10"/>
          </p:nvPr>
        </p:nvSpPr>
        <p:spPr/>
        <p:txBody>
          <a:bodyPr/>
          <a:lstStyle/>
          <a:p>
            <a:pPr>
              <a:defRPr/>
            </a:pPr>
            <a:fld id="{D4C2F278-9DC6-4D54-B2C4-0A1829A0BAC2}" type="slidenum">
              <a:rPr lang="en-US"/>
              <a:pPr>
                <a:defRPr/>
              </a:pPr>
              <a:t>71</a:t>
            </a:fld>
            <a:endParaRPr lang="en-US" b="0" dirty="0">
              <a:latin typeface="Times New Roman" pitchFamily="18" charset="0"/>
            </a:endParaRPr>
          </a:p>
        </p:txBody>
      </p:sp>
      <p:sp>
        <p:nvSpPr>
          <p:cNvPr id="99333" name="Rectangle 9"/>
          <p:cNvSpPr>
            <a:spLocks noChangeArrowheads="1"/>
          </p:cNvSpPr>
          <p:nvPr/>
        </p:nvSpPr>
        <p:spPr bwMode="auto">
          <a:xfrm>
            <a:off x="668338" y="1073862"/>
            <a:ext cx="6126480" cy="38735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length Freq $ 12;</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99334" name="Text Box 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p109d08</a:t>
            </a:r>
          </a:p>
        </p:txBody>
      </p:sp>
      <p:sp>
        <p:nvSpPr>
          <p:cNvPr id="2" name="Rectangle 1"/>
          <p:cNvSpPr/>
          <p:nvPr>
            <p:custDataLst>
              <p:tags r:id="rId1"/>
            </p:custDataLst>
          </p:nvPr>
        </p:nvSpPr>
        <p:spPr bwMode="auto">
          <a:xfrm>
            <a:off x="1307466" y="1435558"/>
            <a:ext cx="29210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10" name="Group 75"/>
          <p:cNvGraphicFramePr>
            <a:graphicFrameLocks noGrp="1"/>
          </p:cNvGraphicFramePr>
          <p:nvPr/>
        </p:nvGraphicFramePr>
        <p:xfrm>
          <a:off x="219075" y="4991100"/>
          <a:ext cx="5746750"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222546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dirty="0"/>
              <a:t>Compilation</a:t>
            </a:r>
          </a:p>
        </p:txBody>
      </p:sp>
      <p:sp>
        <p:nvSpPr>
          <p:cNvPr id="99331" name="Rectangle 3"/>
          <p:cNvSpPr>
            <a:spLocks noGrp="1" noChangeArrowheads="1"/>
          </p:cNvSpPr>
          <p:nvPr>
            <p:ph idx="1"/>
          </p:nvPr>
        </p:nvSpPr>
        <p:spPr>
          <a:xfrm>
            <a:off x="685800" y="1071563"/>
            <a:ext cx="7848600" cy="5786437"/>
          </a:xfrm>
        </p:spPr>
        <p:txBody>
          <a:bodyPr/>
          <a:lstStyle/>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p:txBody>
      </p:sp>
      <p:sp>
        <p:nvSpPr>
          <p:cNvPr id="7" name="Slide Number Placeholder 3"/>
          <p:cNvSpPr>
            <a:spLocks noGrp="1"/>
          </p:cNvSpPr>
          <p:nvPr>
            <p:ph type="sldNum" sz="quarter" idx="10"/>
          </p:nvPr>
        </p:nvSpPr>
        <p:spPr/>
        <p:txBody>
          <a:bodyPr/>
          <a:lstStyle/>
          <a:p>
            <a:pPr>
              <a:defRPr/>
            </a:pPr>
            <a:fld id="{D4C2F278-9DC6-4D54-B2C4-0A1829A0BAC2}" type="slidenum">
              <a:rPr lang="en-US"/>
              <a:pPr>
                <a:defRPr/>
              </a:pPr>
              <a:t>72</a:t>
            </a:fld>
            <a:endParaRPr lang="en-US" b="0" dirty="0">
              <a:latin typeface="Times New Roman" pitchFamily="18" charset="0"/>
            </a:endParaRPr>
          </a:p>
        </p:txBody>
      </p:sp>
      <p:sp>
        <p:nvSpPr>
          <p:cNvPr id="99333" name="Rectangle 9"/>
          <p:cNvSpPr>
            <a:spLocks noChangeArrowheads="1"/>
          </p:cNvSpPr>
          <p:nvPr/>
        </p:nvSpPr>
        <p:spPr bwMode="auto">
          <a:xfrm>
            <a:off x="668338" y="1073862"/>
            <a:ext cx="6126480" cy="38735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length Freq $ 12;</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sp>
        <p:nvSpPr>
          <p:cNvPr id="2" name="Rectangle 1"/>
          <p:cNvSpPr/>
          <p:nvPr>
            <p:custDataLst>
              <p:tags r:id="rId1"/>
            </p:custDataLst>
          </p:nvPr>
        </p:nvSpPr>
        <p:spPr bwMode="auto">
          <a:xfrm>
            <a:off x="1307466" y="1718867"/>
            <a:ext cx="309636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aphicFrame>
        <p:nvGraphicFramePr>
          <p:cNvPr id="9" name="Group 75"/>
          <p:cNvGraphicFramePr>
            <a:graphicFrameLocks noGrp="1"/>
          </p:cNvGraphicFramePr>
          <p:nvPr>
            <p:extLst>
              <p:ext uri="{D42A27DB-BD31-4B8C-83A1-F6EECF244321}">
                <p14:modId xmlns:p14="http://schemas.microsoft.com/office/powerpoint/2010/main" val="3671337080"/>
              </p:ext>
            </p:extLst>
          </p:nvPr>
        </p:nvGraphicFramePr>
        <p:xfrm>
          <a:off x="219075" y="4991100"/>
          <a:ext cx="6992938"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tblGrid>
              <a:tr h="36584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Freq</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0"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4234830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dirty="0"/>
              <a:t>Compilation</a:t>
            </a:r>
          </a:p>
        </p:txBody>
      </p:sp>
      <p:sp>
        <p:nvSpPr>
          <p:cNvPr id="99331" name="Rectangle 3"/>
          <p:cNvSpPr>
            <a:spLocks noGrp="1" noChangeArrowheads="1"/>
          </p:cNvSpPr>
          <p:nvPr>
            <p:ph idx="1"/>
          </p:nvPr>
        </p:nvSpPr>
        <p:spPr>
          <a:xfrm>
            <a:off x="685800" y="1071563"/>
            <a:ext cx="7848600" cy="5786437"/>
          </a:xfrm>
        </p:spPr>
        <p:txBody>
          <a:bodyPr/>
          <a:lstStyle/>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p:txBody>
      </p:sp>
      <p:sp>
        <p:nvSpPr>
          <p:cNvPr id="7" name="Slide Number Placeholder 3"/>
          <p:cNvSpPr>
            <a:spLocks noGrp="1"/>
          </p:cNvSpPr>
          <p:nvPr>
            <p:ph type="sldNum" sz="quarter" idx="10"/>
          </p:nvPr>
        </p:nvSpPr>
        <p:spPr/>
        <p:txBody>
          <a:bodyPr/>
          <a:lstStyle/>
          <a:p>
            <a:pPr>
              <a:defRPr/>
            </a:pPr>
            <a:fld id="{D4C2F278-9DC6-4D54-B2C4-0A1829A0BAC2}" type="slidenum">
              <a:rPr lang="en-US"/>
              <a:pPr>
                <a:defRPr/>
              </a:pPr>
              <a:t>73</a:t>
            </a:fld>
            <a:endParaRPr lang="en-US" b="0" dirty="0">
              <a:latin typeface="Times New Roman" pitchFamily="18" charset="0"/>
            </a:endParaRPr>
          </a:p>
        </p:txBody>
      </p:sp>
      <p:sp>
        <p:nvSpPr>
          <p:cNvPr id="99333" name="Rectangle 9"/>
          <p:cNvSpPr>
            <a:spLocks noChangeArrowheads="1"/>
          </p:cNvSpPr>
          <p:nvPr/>
        </p:nvSpPr>
        <p:spPr bwMode="auto">
          <a:xfrm>
            <a:off x="668338" y="1073862"/>
            <a:ext cx="6126480" cy="38735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length Freq $ 12;</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graphicFrame>
        <p:nvGraphicFramePr>
          <p:cNvPr id="9" name="Group 75"/>
          <p:cNvGraphicFramePr>
            <a:graphicFrameLocks noGrp="1"/>
          </p:cNvGraphicFramePr>
          <p:nvPr>
            <p:extLst>
              <p:ext uri="{D42A27DB-BD31-4B8C-83A1-F6EECF244321}">
                <p14:modId xmlns:p14="http://schemas.microsoft.com/office/powerpoint/2010/main" val="1981168148"/>
              </p:ext>
            </p:extLst>
          </p:nvPr>
        </p:nvGraphicFramePr>
        <p:xfrm>
          <a:off x="219075" y="4991100"/>
          <a:ext cx="6992938"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tblGrid>
              <a:tr h="36584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Freq</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10" name="Group 75"/>
          <p:cNvGraphicFramePr>
            <a:graphicFrameLocks noGrp="1"/>
          </p:cNvGraphicFramePr>
          <p:nvPr>
            <p:extLst>
              <p:ext uri="{D42A27DB-BD31-4B8C-83A1-F6EECF244321}">
                <p14:modId xmlns:p14="http://schemas.microsoft.com/office/powerpoint/2010/main" val="4156123311"/>
              </p:ext>
            </p:extLst>
          </p:nvPr>
        </p:nvGraphicFramePr>
        <p:xfrm>
          <a:off x="219075" y="4991100"/>
          <a:ext cx="8643938"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1651000">
                  <a:extLst>
                    <a:ext uri="{9D8B030D-6E8A-4147-A177-3AD203B41FA5}">
                      <a16:colId xmlns:a16="http://schemas.microsoft.com/office/drawing/2014/main" val="20005"/>
                    </a:ext>
                  </a:extLst>
                </a:gridCol>
              </a:tblGrid>
              <a:tr h="36584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Freq</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 name="Rectangle 2"/>
          <p:cNvSpPr/>
          <p:nvPr>
            <p:custDataLst>
              <p:tags r:id="rId1"/>
            </p:custDataLst>
          </p:nvPr>
        </p:nvSpPr>
        <p:spPr bwMode="auto">
          <a:xfrm>
            <a:off x="1855153" y="2368246"/>
            <a:ext cx="182568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Animation Flag"/>
          <p:cNvSpPr txBox="1"/>
          <p:nvPr/>
        </p:nvSpPr>
        <p:spPr>
          <a:xfrm>
            <a:off x="8572500" y="6451600"/>
            <a:ext cx="396262" cy="400110"/>
          </a:xfrm>
          <a:prstGeom prst="rect">
            <a:avLst/>
          </a:prstGeom>
          <a:noFill/>
        </p:spPr>
        <p:txBody>
          <a:bodyPr vert="horz" wrap="none" lIns="91440" tIns="45720" rIns="91440" bIns="45720" rtlCol="0">
            <a:spAutoFit/>
          </a:bodyPr>
          <a:lstStyle/>
          <a:p>
            <a:r>
              <a:rPr lang="en-US" sz="2000" b="1" dirty="0">
                <a:latin typeface="Arial" pitchFamily="34" charset="0"/>
              </a:rPr>
              <a:t>...</a:t>
            </a:r>
          </a:p>
        </p:txBody>
      </p:sp>
    </p:spTree>
    <p:extLst>
      <p:ext uri="{BB962C8B-B14F-4D97-AF65-F5344CB8AC3E}">
        <p14:creationId xmlns:p14="http://schemas.microsoft.com/office/powerpoint/2010/main" val="12044448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dirty="0"/>
              <a:t>Compilation</a:t>
            </a:r>
          </a:p>
        </p:txBody>
      </p:sp>
      <p:sp>
        <p:nvSpPr>
          <p:cNvPr id="99331" name="Rectangle 3"/>
          <p:cNvSpPr>
            <a:spLocks noGrp="1" noChangeArrowheads="1"/>
          </p:cNvSpPr>
          <p:nvPr>
            <p:ph idx="1"/>
          </p:nvPr>
        </p:nvSpPr>
        <p:spPr>
          <a:xfrm>
            <a:off x="685800" y="1071563"/>
            <a:ext cx="7848600" cy="5786437"/>
          </a:xfrm>
        </p:spPr>
        <p:txBody>
          <a:bodyPr/>
          <a:lstStyle/>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a:p>
            <a:pPr marL="0" indent="0" eaLnBrk="1" hangingPunct="1">
              <a:spcBef>
                <a:spcPct val="0"/>
              </a:spcBef>
              <a:buClrTx/>
              <a:buFontTx/>
              <a:buNone/>
            </a:pPr>
            <a:endParaRPr lang="en-US" dirty="0"/>
          </a:p>
        </p:txBody>
      </p:sp>
      <p:sp>
        <p:nvSpPr>
          <p:cNvPr id="7" name="Slide Number Placeholder 3"/>
          <p:cNvSpPr>
            <a:spLocks noGrp="1"/>
          </p:cNvSpPr>
          <p:nvPr>
            <p:ph type="sldNum" sz="quarter" idx="10"/>
          </p:nvPr>
        </p:nvSpPr>
        <p:spPr/>
        <p:txBody>
          <a:bodyPr/>
          <a:lstStyle/>
          <a:p>
            <a:pPr>
              <a:defRPr/>
            </a:pPr>
            <a:fld id="{D4C2F278-9DC6-4D54-B2C4-0A1829A0BAC2}" type="slidenum">
              <a:rPr lang="en-US"/>
              <a:pPr>
                <a:defRPr/>
              </a:pPr>
              <a:t>74</a:t>
            </a:fld>
            <a:endParaRPr lang="en-US" b="0" dirty="0">
              <a:latin typeface="Times New Roman" pitchFamily="18" charset="0"/>
            </a:endParaRPr>
          </a:p>
        </p:txBody>
      </p:sp>
      <p:sp>
        <p:nvSpPr>
          <p:cNvPr id="99333" name="Rectangle 9"/>
          <p:cNvSpPr>
            <a:spLocks noChangeArrowheads="1"/>
          </p:cNvSpPr>
          <p:nvPr/>
        </p:nvSpPr>
        <p:spPr bwMode="auto">
          <a:xfrm>
            <a:off x="668338" y="1073862"/>
            <a:ext cx="6126480" cy="38735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dirty="0">
                <a:latin typeface="Courier New" pitchFamily="49" charset="0"/>
              </a:rPr>
              <a:t>data work.bonus;</a:t>
            </a:r>
          </a:p>
          <a:p>
            <a:pPr>
              <a:lnSpc>
                <a:spcPct val="85000"/>
              </a:lnSpc>
            </a:pPr>
            <a:r>
              <a:rPr lang="en-US" b="1" dirty="0">
                <a:latin typeface="Courier New" pitchFamily="49" charset="0"/>
              </a:rPr>
              <a:t>   set orion.sales;</a:t>
            </a:r>
          </a:p>
          <a:p>
            <a:pPr>
              <a:lnSpc>
                <a:spcPct val="85000"/>
              </a:lnSpc>
            </a:pPr>
            <a:r>
              <a:rPr lang="en-US" b="1" dirty="0">
                <a:latin typeface="Courier New" pitchFamily="49" charset="0"/>
              </a:rPr>
              <a:t>   length Freq $ 12;</a:t>
            </a:r>
          </a:p>
          <a:p>
            <a:pPr>
              <a:lnSpc>
                <a:spcPct val="85000"/>
              </a:lnSpc>
            </a:pPr>
            <a:r>
              <a:rPr lang="en-US" b="1" dirty="0">
                <a:latin typeface="Courier New" pitchFamily="49" charset="0"/>
              </a:rPr>
              <a:t>   if Country='US' then do;</a:t>
            </a:r>
          </a:p>
          <a:p>
            <a:pPr>
              <a:lnSpc>
                <a:spcPct val="85000"/>
              </a:lnSpc>
            </a:pPr>
            <a:r>
              <a:rPr lang="en-US" b="1" dirty="0">
                <a:latin typeface="Courier New" pitchFamily="49" charset="0"/>
              </a:rPr>
              <a:t>      Bonus=500;</a:t>
            </a:r>
          </a:p>
          <a:p>
            <a:pPr>
              <a:lnSpc>
                <a:spcPct val="85000"/>
              </a:lnSpc>
            </a:pPr>
            <a:r>
              <a:rPr lang="en-US" b="1" dirty="0">
                <a:latin typeface="Courier New" pitchFamily="49" charset="0"/>
              </a:rPr>
              <a:t>	 Freq='Once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   else if Country='AU' then do;</a:t>
            </a:r>
          </a:p>
          <a:p>
            <a:pPr>
              <a:lnSpc>
                <a:spcPct val="85000"/>
              </a:lnSpc>
            </a:pPr>
            <a:r>
              <a:rPr lang="en-US" b="1" dirty="0">
                <a:latin typeface="Courier New" pitchFamily="49" charset="0"/>
              </a:rPr>
              <a:t>      Bonus=300;</a:t>
            </a:r>
          </a:p>
          <a:p>
            <a:pPr>
              <a:lnSpc>
                <a:spcPct val="85000"/>
              </a:lnSpc>
            </a:pPr>
            <a:r>
              <a:rPr lang="en-US" b="1" dirty="0">
                <a:latin typeface="Courier New" pitchFamily="49" charset="0"/>
              </a:rPr>
              <a:t>	 Freq='Twice a Year';</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p:txBody>
      </p:sp>
      <p:graphicFrame>
        <p:nvGraphicFramePr>
          <p:cNvPr id="9" name="Group 75"/>
          <p:cNvGraphicFramePr>
            <a:graphicFrameLocks noGrp="1"/>
          </p:cNvGraphicFramePr>
          <p:nvPr>
            <p:extLst>
              <p:ext uri="{D42A27DB-BD31-4B8C-83A1-F6EECF244321}">
                <p14:modId xmlns:p14="http://schemas.microsoft.com/office/powerpoint/2010/main" val="1654005692"/>
              </p:ext>
            </p:extLst>
          </p:nvPr>
        </p:nvGraphicFramePr>
        <p:xfrm>
          <a:off x="219075" y="4991100"/>
          <a:ext cx="6992938"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tblGrid>
              <a:tr h="36584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Freq</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10" name="Group 75"/>
          <p:cNvGraphicFramePr>
            <a:graphicFrameLocks noGrp="1"/>
          </p:cNvGraphicFramePr>
          <p:nvPr>
            <p:extLst>
              <p:ext uri="{D42A27DB-BD31-4B8C-83A1-F6EECF244321}">
                <p14:modId xmlns:p14="http://schemas.microsoft.com/office/powerpoint/2010/main" val="3797601889"/>
              </p:ext>
            </p:extLst>
          </p:nvPr>
        </p:nvGraphicFramePr>
        <p:xfrm>
          <a:off x="219075" y="4991100"/>
          <a:ext cx="8643938" cy="1382713"/>
        </p:xfrm>
        <a:graphic>
          <a:graphicData uri="http://schemas.openxmlformats.org/drawingml/2006/table">
            <a:tbl>
              <a:tblPr/>
              <a:tblGrid>
                <a:gridCol w="18557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gridCol w="636588">
                  <a:extLst>
                    <a:ext uri="{9D8B030D-6E8A-4147-A177-3AD203B41FA5}">
                      <a16:colId xmlns:a16="http://schemas.microsoft.com/office/drawing/2014/main" val="20002"/>
                    </a:ext>
                  </a:extLst>
                </a:gridCol>
                <a:gridCol w="1550987">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1651000">
                  <a:extLst>
                    <a:ext uri="{9D8B030D-6E8A-4147-A177-3AD203B41FA5}">
                      <a16:colId xmlns:a16="http://schemas.microsoft.com/office/drawing/2014/main" val="20005"/>
                    </a:ext>
                  </a:extLst>
                </a:gridCol>
              </a:tblGrid>
              <a:tr h="365844">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Employee_ID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a:solidFill>
                        <a:srgbClr val="000000"/>
                      </a:solidFill>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Hire_Date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Freq</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a:solidFill>
                        <a:srgbClr val="000000"/>
                      </a:solidFill>
                    </a:lnT>
                    <a:lnB w="12700" cap="flat">
                      <a:solidFill>
                        <a:srgbClr val="000000"/>
                      </a:solidFill>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 name="Rectangle 2"/>
          <p:cNvSpPr/>
          <p:nvPr>
            <p:custDataLst>
              <p:tags r:id="rId1"/>
            </p:custDataLst>
          </p:nvPr>
        </p:nvSpPr>
        <p:spPr bwMode="auto">
          <a:xfrm>
            <a:off x="1855152" y="2679142"/>
            <a:ext cx="350512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2" name="Line Callout 2 11"/>
          <p:cNvSpPr/>
          <p:nvPr/>
        </p:nvSpPr>
        <p:spPr bwMode="auto">
          <a:xfrm>
            <a:off x="6705600" y="3983162"/>
            <a:ext cx="1737360" cy="822960"/>
          </a:xfrm>
          <a:prstGeom prst="borderCallout2">
            <a:avLst>
              <a:gd name="adj1" fmla="val 98370"/>
              <a:gd name="adj2" fmla="val 52531"/>
              <a:gd name="adj3" fmla="val 121776"/>
              <a:gd name="adj4" fmla="val 36514"/>
              <a:gd name="adj5" fmla="val 165021"/>
              <a:gd name="adj6" fmla="val 4931"/>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Length does not change.</a:t>
            </a:r>
          </a:p>
        </p:txBody>
      </p:sp>
    </p:spTree>
    <p:extLst>
      <p:ext uri="{BB962C8B-B14F-4D97-AF65-F5344CB8AC3E}">
        <p14:creationId xmlns:p14="http://schemas.microsoft.com/office/powerpoint/2010/main" val="27492584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dirty="0"/>
              <a:t>Viewing the Output</a:t>
            </a:r>
          </a:p>
        </p:txBody>
      </p:sp>
      <p:sp>
        <p:nvSpPr>
          <p:cNvPr id="100355" name="Rectangle 3"/>
          <p:cNvSpPr>
            <a:spLocks noGrp="1" noChangeArrowheads="1"/>
          </p:cNvSpPr>
          <p:nvPr>
            <p:ph idx="1"/>
          </p:nvPr>
        </p:nvSpPr>
        <p:spPr>
          <a:xfrm>
            <a:off x="685800" y="1071564"/>
            <a:ext cx="7848600" cy="5413596"/>
          </a:xfrm>
        </p:spPr>
        <p:txBody>
          <a:bodyPr/>
          <a:lstStyle/>
          <a:p>
            <a:pPr marL="0" indent="0" eaLnBrk="1" hangingPunct="1"/>
            <a:br>
              <a:rPr lang="en-US" dirty="0"/>
            </a:br>
            <a:br>
              <a:rPr lang="en-US" dirty="0"/>
            </a:br>
            <a:br>
              <a:rPr lang="en-US" dirty="0"/>
            </a:br>
            <a:endParaRPr lang="en-US" dirty="0"/>
          </a:p>
          <a:p>
            <a:pPr marL="0" indent="0" eaLnBrk="1" hangingPunct="1"/>
            <a:r>
              <a:rPr lang="en-US" dirty="0"/>
              <a:t>Partial PROC PRINT Output</a:t>
            </a:r>
          </a:p>
        </p:txBody>
      </p:sp>
      <p:sp>
        <p:nvSpPr>
          <p:cNvPr id="10" name="Slide Number Placeholder 3"/>
          <p:cNvSpPr>
            <a:spLocks noGrp="1"/>
          </p:cNvSpPr>
          <p:nvPr>
            <p:ph type="sldNum" sz="quarter" idx="10"/>
          </p:nvPr>
        </p:nvSpPr>
        <p:spPr/>
        <p:txBody>
          <a:bodyPr/>
          <a:lstStyle/>
          <a:p>
            <a:pPr>
              <a:defRPr/>
            </a:pPr>
            <a:fld id="{CDA8548E-D5E9-48C3-A451-9025148007E4}" type="slidenum">
              <a:rPr lang="en-US"/>
              <a:pPr>
                <a:defRPr/>
              </a:pPr>
              <a:t>75</a:t>
            </a:fld>
            <a:endParaRPr lang="en-US" b="0" dirty="0">
              <a:latin typeface="Times New Roman" pitchFamily="18" charset="0"/>
            </a:endParaRPr>
          </a:p>
        </p:txBody>
      </p:sp>
      <p:sp>
        <p:nvSpPr>
          <p:cNvPr id="100357" name="Text Box 4"/>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p109d08</a:t>
            </a:r>
          </a:p>
        </p:txBody>
      </p:sp>
      <p:sp>
        <p:nvSpPr>
          <p:cNvPr id="100358" name="Rectangle 5"/>
          <p:cNvSpPr>
            <a:spLocks noChangeArrowheads="1"/>
          </p:cNvSpPr>
          <p:nvPr/>
        </p:nvSpPr>
        <p:spPr bwMode="auto">
          <a:xfrm>
            <a:off x="678066" y="1134084"/>
            <a:ext cx="7772400" cy="1384300"/>
          </a:xfrm>
          <a:prstGeom prst="rect">
            <a:avLst/>
          </a:prstGeom>
          <a:solidFill>
            <a:srgbClr val="FFFFFF"/>
          </a:solidFill>
          <a:ln w="38100">
            <a:solidFill>
              <a:schemeClr val="tx2"/>
            </a:solidFill>
            <a:miter lim="800000"/>
            <a:headEnd type="none" w="med" len="lg"/>
            <a:tailEnd type="none" w="med" len="lg"/>
          </a:ln>
        </p:spPr>
        <p:txBody>
          <a:bodyPr wrap="square" tIns="50800" rIns="50800" bIns="50800">
            <a:spAutoFit/>
          </a:bodyPr>
          <a:lstStyle/>
          <a:p>
            <a:pPr>
              <a:lnSpc>
                <a:spcPct val="85000"/>
              </a:lnSpc>
            </a:pPr>
            <a:r>
              <a:rPr lang="en-US" b="1" dirty="0">
                <a:solidFill>
                  <a:srgbClr val="000000"/>
                </a:solidFill>
                <a:latin typeface="Courier New" pitchFamily="49" charset="0"/>
              </a:rPr>
              <a:t>proc print data=work.bonus;</a:t>
            </a:r>
          </a:p>
          <a:p>
            <a:pPr>
              <a:lnSpc>
                <a:spcPct val="85000"/>
              </a:lnSpc>
            </a:pPr>
            <a:r>
              <a:rPr lang="en-US" b="1" dirty="0">
                <a:solidFill>
                  <a:srgbClr val="000000"/>
                </a:solidFill>
                <a:latin typeface="Courier New" pitchFamily="49" charset="0"/>
              </a:rPr>
              <a:t>   var</a:t>
            </a:r>
            <a:r>
              <a:rPr lang="en-US" b="1" dirty="0">
                <a:latin typeface="Courier New" pitchFamily="49" charset="0"/>
              </a:rPr>
              <a:t> First_Name Last_Name Country </a:t>
            </a:r>
          </a:p>
          <a:p>
            <a:pPr>
              <a:lnSpc>
                <a:spcPct val="85000"/>
              </a:lnSpc>
            </a:pPr>
            <a:r>
              <a:rPr lang="en-US" b="1" dirty="0">
                <a:latin typeface="Courier New" pitchFamily="49" charset="0"/>
              </a:rPr>
              <a:t>       Bonus Freq;</a:t>
            </a:r>
          </a:p>
          <a:p>
            <a:pPr>
              <a:lnSpc>
                <a:spcPct val="85000"/>
              </a:lnSpc>
            </a:pPr>
            <a:r>
              <a:rPr lang="en-US" b="1" dirty="0">
                <a:latin typeface="Courier New" pitchFamily="49" charset="0"/>
              </a:rPr>
              <a:t>run;</a:t>
            </a:r>
          </a:p>
        </p:txBody>
      </p:sp>
      <p:sp>
        <p:nvSpPr>
          <p:cNvPr id="100359" name="Rectangle 9"/>
          <p:cNvSpPr>
            <a:spLocks noChangeArrowheads="1"/>
          </p:cNvSpPr>
          <p:nvPr/>
        </p:nvSpPr>
        <p:spPr bwMode="auto">
          <a:xfrm>
            <a:off x="676478" y="2994025"/>
            <a:ext cx="7772400" cy="3073400"/>
          </a:xfrm>
          <a:prstGeom prst="rect">
            <a:avLst/>
          </a:prstGeom>
          <a:solidFill>
            <a:srgbClr val="FFFFFF"/>
          </a:solidFill>
          <a:ln w="38100">
            <a:solidFill>
              <a:schemeClr val="tx2"/>
            </a:solidFill>
            <a:miter lim="800000"/>
            <a:headEnd type="none" w="med" len="lg"/>
            <a:tailEnd type="none" w="med" len="lg"/>
          </a:ln>
        </p:spPr>
        <p:txBody>
          <a:bodyPr lIns="88900" tIns="50800" rIns="0" bIns="50800">
            <a:spAutoFit/>
          </a:bodyPr>
          <a:lstStyle/>
          <a:p>
            <a:r>
              <a:rPr lang="en-US" sz="1600" b="1" dirty="0">
                <a:solidFill>
                  <a:srgbClr val="000000"/>
                </a:solidFill>
                <a:latin typeface="SAS Monospace" pitchFamily="49" charset="0"/>
              </a:rPr>
              <a:t>Obs  First_Name  </a:t>
            </a:r>
            <a:r>
              <a:rPr lang="en-US" sz="1600" b="1" dirty="0" err="1">
                <a:solidFill>
                  <a:srgbClr val="000000"/>
                </a:solidFill>
                <a:latin typeface="SAS Monospace" pitchFamily="49" charset="0"/>
              </a:rPr>
              <a:t>Last_Name</a:t>
            </a:r>
            <a:r>
              <a:rPr lang="en-US" sz="1600" b="1" dirty="0">
                <a:solidFill>
                  <a:srgbClr val="000000"/>
                </a:solidFill>
                <a:latin typeface="SAS Monospace" pitchFamily="49" charset="0"/>
              </a:rPr>
              <a:t>        Country  Bonus     Freq</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60  Billy       </a:t>
            </a:r>
            <a:r>
              <a:rPr lang="en-US" sz="1600" b="1" dirty="0" err="1">
                <a:solidFill>
                  <a:srgbClr val="000000"/>
                </a:solidFill>
                <a:latin typeface="SAS Monospace" pitchFamily="49" charset="0"/>
              </a:rPr>
              <a:t>Plested</a:t>
            </a:r>
            <a:r>
              <a:rPr lang="en-US" sz="1600" b="1" dirty="0">
                <a:solidFill>
                  <a:srgbClr val="000000"/>
                </a:solidFill>
                <a:latin typeface="SAS Monospace" pitchFamily="49" charset="0"/>
              </a:rPr>
              <a:t>            AU      300   Twice a Year</a:t>
            </a:r>
          </a:p>
          <a:p>
            <a:r>
              <a:rPr lang="en-US" sz="1600" b="1" dirty="0">
                <a:solidFill>
                  <a:srgbClr val="000000"/>
                </a:solidFill>
                <a:latin typeface="SAS Monospace" pitchFamily="49" charset="0"/>
              </a:rPr>
              <a:t> 61  Matsuoka    Wills              AU      300   Twice a Year</a:t>
            </a:r>
          </a:p>
          <a:p>
            <a:r>
              <a:rPr lang="en-US" sz="1600" b="1" dirty="0">
                <a:solidFill>
                  <a:srgbClr val="000000"/>
                </a:solidFill>
                <a:latin typeface="SAS Monospace" pitchFamily="49" charset="0"/>
              </a:rPr>
              <a:t> 62  Vino        George             AU      300   Twice a Year</a:t>
            </a:r>
          </a:p>
          <a:p>
            <a:r>
              <a:rPr lang="en-US" sz="1600" b="1" dirty="0">
                <a:solidFill>
                  <a:srgbClr val="000000"/>
                </a:solidFill>
                <a:latin typeface="SAS Monospace" pitchFamily="49" charset="0"/>
              </a:rPr>
              <a:t> 63  Meera       Body               AU      300   Twice a Year</a:t>
            </a:r>
          </a:p>
          <a:p>
            <a:r>
              <a:rPr lang="en-US" sz="1600" b="1" dirty="0">
                <a:solidFill>
                  <a:srgbClr val="000000"/>
                </a:solidFill>
                <a:latin typeface="SAS Monospace" pitchFamily="49" charset="0"/>
              </a:rPr>
              <a:t> 64  Harry       Highpoint          US      500   Once a Year</a:t>
            </a:r>
          </a:p>
          <a:p>
            <a:r>
              <a:rPr lang="en-US" sz="1600" b="1" dirty="0">
                <a:solidFill>
                  <a:srgbClr val="000000"/>
                </a:solidFill>
                <a:latin typeface="SAS Monospace" pitchFamily="49" charset="0"/>
              </a:rPr>
              <a:t> 65  Julienne    </a:t>
            </a:r>
            <a:r>
              <a:rPr lang="en-US" sz="1600" b="1" dirty="0" err="1">
                <a:solidFill>
                  <a:srgbClr val="000000"/>
                </a:solidFill>
                <a:latin typeface="SAS Monospace" pitchFamily="49" charset="0"/>
              </a:rPr>
              <a:t>Magolan</a:t>
            </a:r>
            <a:r>
              <a:rPr lang="en-US" sz="1600" b="1" dirty="0">
                <a:solidFill>
                  <a:srgbClr val="000000"/>
                </a:solidFill>
                <a:latin typeface="SAS Monospace" pitchFamily="49" charset="0"/>
              </a:rPr>
              <a:t>            US      500   Once a Year</a:t>
            </a:r>
          </a:p>
          <a:p>
            <a:r>
              <a:rPr lang="en-US" sz="1600" b="1" dirty="0">
                <a:solidFill>
                  <a:srgbClr val="000000"/>
                </a:solidFill>
                <a:latin typeface="SAS Monospace" pitchFamily="49" charset="0"/>
              </a:rPr>
              <a:t> 66  Scott       </a:t>
            </a:r>
            <a:r>
              <a:rPr lang="en-US" sz="1600" b="1" dirty="0" err="1">
                <a:solidFill>
                  <a:srgbClr val="000000"/>
                </a:solidFill>
                <a:latin typeface="SAS Monospace" pitchFamily="49" charset="0"/>
              </a:rPr>
              <a:t>Desanctis</a:t>
            </a:r>
            <a:r>
              <a:rPr lang="en-US" sz="1600" b="1" dirty="0">
                <a:solidFill>
                  <a:srgbClr val="000000"/>
                </a:solidFill>
                <a:latin typeface="SAS Monospace" pitchFamily="49" charset="0"/>
              </a:rPr>
              <a:t>          US      500   Once a Year</a:t>
            </a:r>
          </a:p>
          <a:p>
            <a:r>
              <a:rPr lang="en-US" sz="1600" b="1" dirty="0">
                <a:solidFill>
                  <a:srgbClr val="000000"/>
                </a:solidFill>
                <a:latin typeface="SAS Monospace" pitchFamily="49" charset="0"/>
              </a:rPr>
              <a:t> 67  Cherda      Ridley             US      500   Once a Year</a:t>
            </a:r>
          </a:p>
          <a:p>
            <a:r>
              <a:rPr lang="en-US" sz="1600" b="1" dirty="0">
                <a:solidFill>
                  <a:srgbClr val="000000"/>
                </a:solidFill>
                <a:latin typeface="SAS Monospace" pitchFamily="49" charset="0"/>
              </a:rPr>
              <a:t> 68  Priscilla   </a:t>
            </a:r>
            <a:r>
              <a:rPr lang="en-US" sz="1600" b="1" dirty="0" err="1">
                <a:solidFill>
                  <a:srgbClr val="000000"/>
                </a:solidFill>
                <a:latin typeface="SAS Monospace" pitchFamily="49" charset="0"/>
              </a:rPr>
              <a:t>Farren</a:t>
            </a:r>
            <a:r>
              <a:rPr lang="en-US" sz="1600" b="1" dirty="0">
                <a:solidFill>
                  <a:srgbClr val="000000"/>
                </a:solidFill>
                <a:latin typeface="SAS Monospace" pitchFamily="49" charset="0"/>
              </a:rPr>
              <a:t>             US      500   Once a Year</a:t>
            </a:r>
          </a:p>
          <a:p>
            <a:r>
              <a:rPr lang="en-US" sz="1600" b="1" dirty="0">
                <a:solidFill>
                  <a:srgbClr val="000000"/>
                </a:solidFill>
                <a:latin typeface="SAS Monospace" pitchFamily="49" charset="0"/>
              </a:rPr>
              <a:t> 69  Robert      Stevens            US      500   Once a Year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5775" y="5927526"/>
            <a:ext cx="2505249" cy="85946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43146"/>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943600"/>
          </a:xfrm>
        </p:spPr>
        <p:txBody>
          <a:bodyPr/>
          <a:lstStyle/>
          <a:p>
            <a:pPr marL="457200" indent="-457200">
              <a:buFont typeface="+mj-lt"/>
              <a:buAutoNum type="arabicPeriod"/>
              <a:defRPr/>
            </a:pPr>
            <a:r>
              <a:rPr lang="en-US" dirty="0"/>
              <a:t>Based on this program and the observation shown </a:t>
            </a:r>
            <a:br>
              <a:rPr lang="en-US" dirty="0"/>
            </a:br>
            <a:r>
              <a:rPr lang="en-US" dirty="0"/>
              <a:t>in the PDV, what variable’s value is assigned to </a:t>
            </a:r>
            <a:r>
              <a:rPr lang="en-US" b="1" dirty="0"/>
              <a:t>Amount</a:t>
            </a:r>
            <a:r>
              <a:rPr lang="en-US" dirty="0"/>
              <a:t>?</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sz="800" dirty="0"/>
          </a:p>
          <a:p>
            <a:pPr marL="0" indent="0">
              <a:defRPr/>
            </a:pPr>
            <a:endParaRPr lang="en-US" sz="800" b="1" dirty="0"/>
          </a:p>
          <a:p>
            <a:pPr lvl="1">
              <a:buClr>
                <a:schemeClr val="tx1"/>
              </a:buClr>
              <a:buSzTx/>
              <a:buFont typeface="Wingdings" pitchFamily="2" charset="2"/>
              <a:buAutoNum type="alphaLcPeriod"/>
              <a:defRPr/>
            </a:pPr>
            <a:r>
              <a:rPr lang="en-US" dirty="0"/>
              <a:t>not specified</a:t>
            </a:r>
          </a:p>
          <a:p>
            <a:pPr lvl="1">
              <a:buClr>
                <a:schemeClr val="tx1"/>
              </a:buClr>
              <a:buSzTx/>
              <a:buFont typeface="Wingdings" pitchFamily="2" charset="2"/>
              <a:buAutoNum type="alphaLcPeriod"/>
              <a:defRPr/>
            </a:pPr>
            <a:r>
              <a:rPr lang="en-US" dirty="0" err="1">
                <a:cs typeface="Courier New" pitchFamily="49" charset="0"/>
              </a:rPr>
              <a:t>HrlyWage</a:t>
            </a:r>
            <a:r>
              <a:rPr lang="en-US" dirty="0">
                <a:cs typeface="Courier New" pitchFamily="49" charset="0"/>
              </a:rPr>
              <a:t>*</a:t>
            </a:r>
            <a:r>
              <a:rPr lang="en-US" dirty="0" err="1">
                <a:cs typeface="Courier New" pitchFamily="49" charset="0"/>
              </a:rPr>
              <a:t>Hrs</a:t>
            </a:r>
            <a:endParaRPr lang="en-US" dirty="0">
              <a:latin typeface="Arial"/>
              <a:cs typeface="Courier New" pitchFamily="49" charset="0"/>
            </a:endParaRPr>
          </a:p>
          <a:p>
            <a:pPr lvl="1">
              <a:buClr>
                <a:schemeClr val="tx1"/>
              </a:buClr>
              <a:buSzTx/>
              <a:buFont typeface="Wingdings" pitchFamily="2" charset="2"/>
              <a:buAutoNum type="alphaLcPeriod"/>
              <a:defRPr/>
            </a:pPr>
            <a:r>
              <a:rPr lang="en-US" dirty="0"/>
              <a:t>JobRate</a:t>
            </a:r>
          </a:p>
          <a:p>
            <a:pPr lvl="1">
              <a:buClr>
                <a:schemeClr val="tx1"/>
              </a:buClr>
              <a:buSzTx/>
              <a:buFont typeface="Wingdings" pitchFamily="2" charset="2"/>
              <a:buAutoNum type="alphaLcPeriod"/>
              <a:defRPr/>
            </a:pPr>
            <a:r>
              <a:rPr lang="en-US" dirty="0"/>
              <a:t>Salary</a:t>
            </a:r>
          </a:p>
        </p:txBody>
      </p:sp>
      <p:sp>
        <p:nvSpPr>
          <p:cNvPr id="2" name="TextBox 1"/>
          <p:cNvSpPr txBox="1"/>
          <p:nvPr/>
        </p:nvSpPr>
        <p:spPr>
          <a:xfrm>
            <a:off x="1141413" y="1843128"/>
            <a:ext cx="7130157" cy="2534027"/>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sz="2000" b="1" dirty="0">
                <a:solidFill>
                  <a:srgbClr val="000000"/>
                </a:solidFill>
                <a:latin typeface="Courier New"/>
                <a:cs typeface="Courier New" pitchFamily="49" charset="0"/>
              </a:rPr>
              <a:t>data payroll;</a:t>
            </a:r>
          </a:p>
          <a:p>
            <a:pPr>
              <a:lnSpc>
                <a:spcPct val="85000"/>
              </a:lnSpc>
            </a:pPr>
            <a:r>
              <a:rPr lang="en-US" sz="2000" b="1" dirty="0">
                <a:solidFill>
                  <a:srgbClr val="000000"/>
                </a:solidFill>
                <a:latin typeface="Courier New"/>
                <a:cs typeface="Courier New" pitchFamily="49" charset="0"/>
              </a:rPr>
              <a:t>   set salaries;</a:t>
            </a:r>
          </a:p>
          <a:p>
            <a:pPr>
              <a:lnSpc>
                <a:spcPct val="85000"/>
              </a:lnSpc>
            </a:pPr>
            <a:r>
              <a:rPr lang="en-US" sz="2000" b="1" dirty="0">
                <a:solidFill>
                  <a:srgbClr val="000000"/>
                </a:solidFill>
                <a:latin typeface="Courier New"/>
                <a:cs typeface="Courier New" pitchFamily="49" charset="0"/>
              </a:rPr>
              <a:t>   if PayClass='Monthly' then Amount</a:t>
            </a:r>
            <a:r>
              <a:rPr lang="en-US" sz="2000" b="1" dirty="0">
                <a:latin typeface="Courier New"/>
                <a:cs typeface="Courier New" pitchFamily="49" charset="0"/>
              </a:rPr>
              <a:t>=Salary;</a:t>
            </a:r>
          </a:p>
          <a:p>
            <a:pPr>
              <a:lnSpc>
                <a:spcPct val="85000"/>
              </a:lnSpc>
            </a:pPr>
            <a:r>
              <a:rPr lang="en-US" sz="2000" b="1" dirty="0">
                <a:latin typeface="Courier New"/>
                <a:cs typeface="Courier New" pitchFamily="49" charset="0"/>
              </a:rPr>
              <a:t>   else if </a:t>
            </a:r>
            <a:r>
              <a:rPr lang="en-US" sz="2000" b="1" dirty="0" err="1">
                <a:latin typeface="Courier New"/>
                <a:cs typeface="Courier New" pitchFamily="49" charset="0"/>
              </a:rPr>
              <a:t>PayClass</a:t>
            </a:r>
            <a:r>
              <a:rPr lang="en-US" sz="2000" b="1" dirty="0">
                <a:latin typeface="Courier New"/>
                <a:cs typeface="Courier New" pitchFamily="49" charset="0"/>
              </a:rPr>
              <a:t>='Hourly' then do;</a:t>
            </a:r>
          </a:p>
          <a:p>
            <a:pPr>
              <a:lnSpc>
                <a:spcPct val="85000"/>
              </a:lnSpc>
            </a:pPr>
            <a:r>
              <a:rPr lang="en-US" sz="2000" b="1" dirty="0">
                <a:latin typeface="Courier New"/>
                <a:cs typeface="Courier New" pitchFamily="49" charset="0"/>
              </a:rPr>
              <a:t>      </a:t>
            </a:r>
            <a:r>
              <a:rPr lang="en-US" sz="2000" b="1" dirty="0">
                <a:solidFill>
                  <a:srgbClr val="000000"/>
                </a:solidFill>
                <a:latin typeface="Courier New"/>
                <a:cs typeface="Courier New" pitchFamily="49" charset="0"/>
              </a:rPr>
              <a:t>Amount</a:t>
            </a:r>
            <a:r>
              <a:rPr lang="en-US" sz="2000" b="1" dirty="0">
                <a:latin typeface="Courier New"/>
                <a:cs typeface="Courier New" pitchFamily="49" charset="0"/>
              </a:rPr>
              <a:t>=HrlyWage*</a:t>
            </a:r>
            <a:r>
              <a:rPr lang="en-US" sz="2000" b="1" dirty="0">
                <a:solidFill>
                  <a:srgbClr val="000000"/>
                </a:solidFill>
                <a:latin typeface="Courier New"/>
                <a:cs typeface="Courier New" pitchFamily="49" charset="0"/>
              </a:rPr>
              <a:t>Hrs</a:t>
            </a:r>
            <a:r>
              <a:rPr lang="en-US" sz="2000" b="1" dirty="0">
                <a:latin typeface="Courier New"/>
                <a:cs typeface="Courier New" pitchFamily="49" charset="0"/>
              </a:rPr>
              <a:t>;</a:t>
            </a:r>
          </a:p>
          <a:p>
            <a:pPr>
              <a:lnSpc>
                <a:spcPct val="85000"/>
              </a:lnSpc>
            </a:pPr>
            <a:r>
              <a:rPr lang="en-US" sz="2000" b="1" dirty="0">
                <a:latin typeface="Courier New"/>
                <a:cs typeface="Courier New" pitchFamily="49" charset="0"/>
              </a:rPr>
              <a:t>      if </a:t>
            </a:r>
            <a:r>
              <a:rPr lang="en-US" sz="2000" b="1" dirty="0">
                <a:solidFill>
                  <a:srgbClr val="000000"/>
                </a:solidFill>
                <a:latin typeface="Courier New"/>
                <a:cs typeface="Courier New" pitchFamily="49" charset="0"/>
              </a:rPr>
              <a:t>Hrs</a:t>
            </a:r>
            <a:r>
              <a:rPr lang="en-US" sz="2000" b="1" dirty="0">
                <a:latin typeface="Courier New"/>
                <a:cs typeface="Courier New" pitchFamily="49" charset="0"/>
              </a:rPr>
              <a:t>&gt;40 then </a:t>
            </a:r>
            <a:r>
              <a:rPr lang="en-US" sz="2000" b="1" dirty="0">
                <a:solidFill>
                  <a:srgbClr val="000000"/>
                </a:solidFill>
                <a:latin typeface="Courier New"/>
                <a:cs typeface="Courier New" pitchFamily="49" charset="0"/>
              </a:rPr>
              <a:t>Msg</a:t>
            </a:r>
            <a:r>
              <a:rPr lang="en-US" sz="2000" b="1" dirty="0">
                <a:latin typeface="Courier New"/>
                <a:cs typeface="Courier New" pitchFamily="49" charset="0"/>
              </a:rPr>
              <a:t>='CHECK TIMECARD'; </a:t>
            </a:r>
          </a:p>
          <a:p>
            <a:pPr>
              <a:lnSpc>
                <a:spcPct val="85000"/>
              </a:lnSpc>
            </a:pPr>
            <a:r>
              <a:rPr lang="en-US" sz="2000" b="1" dirty="0">
                <a:latin typeface="Courier New"/>
                <a:cs typeface="Courier New" pitchFamily="49" charset="0"/>
              </a:rPr>
              <a:t>   end;     </a:t>
            </a:r>
          </a:p>
          <a:p>
            <a:pPr>
              <a:lnSpc>
                <a:spcPct val="85000"/>
              </a:lnSpc>
            </a:pPr>
            <a:r>
              <a:rPr lang="en-US" sz="2000" b="1" dirty="0">
                <a:latin typeface="Courier New"/>
                <a:cs typeface="Courier New" pitchFamily="49" charset="0"/>
              </a:rPr>
              <a:t>   else </a:t>
            </a:r>
            <a:r>
              <a:rPr lang="en-US" sz="2000" b="1" dirty="0">
                <a:solidFill>
                  <a:srgbClr val="000000"/>
                </a:solidFill>
                <a:latin typeface="Courier New"/>
                <a:cs typeface="Courier New" pitchFamily="49" charset="0"/>
              </a:rPr>
              <a:t>Amount</a:t>
            </a:r>
            <a:r>
              <a:rPr lang="en-US" sz="2000" b="1" dirty="0">
                <a:latin typeface="Courier New"/>
                <a:cs typeface="Courier New" pitchFamily="49" charset="0"/>
              </a:rPr>
              <a:t>=JobRate;</a:t>
            </a:r>
          </a:p>
          <a:p>
            <a:pPr>
              <a:lnSpc>
                <a:spcPct val="85000"/>
              </a:lnSpc>
            </a:pPr>
            <a:r>
              <a:rPr lang="en-US" sz="2000" b="1" dirty="0">
                <a:latin typeface="Courier New"/>
                <a:cs typeface="Courier New" pitchFamily="49" charset="0"/>
              </a:rPr>
              <a:t>run;</a:t>
            </a:r>
          </a:p>
        </p:txBody>
      </p:sp>
      <p:graphicFrame>
        <p:nvGraphicFramePr>
          <p:cNvPr id="3" name="Table 2"/>
          <p:cNvGraphicFramePr>
            <a:graphicFrameLocks noGrp="1"/>
          </p:cNvGraphicFramePr>
          <p:nvPr>
            <p:extLst>
              <p:ext uri="{D42A27DB-BD31-4B8C-83A1-F6EECF244321}">
                <p14:modId xmlns:p14="http://schemas.microsoft.com/office/powerpoint/2010/main" val="2318269519"/>
              </p:ext>
            </p:extLst>
          </p:nvPr>
        </p:nvGraphicFramePr>
        <p:xfrm>
          <a:off x="3276600" y="4549824"/>
          <a:ext cx="5492193" cy="1321435"/>
        </p:xfrm>
        <a:graphic>
          <a:graphicData uri="http://schemas.openxmlformats.org/drawingml/2006/table">
            <a:tbl>
              <a:tblPr firstRow="1" bandRow="1">
                <a:tableStyleId>{5C22544A-7EE6-4342-B048-85BDC9FD1C3A}</a:tableStyleId>
              </a:tblPr>
              <a:tblGrid>
                <a:gridCol w="758149">
                  <a:extLst>
                    <a:ext uri="{9D8B030D-6E8A-4147-A177-3AD203B41FA5}">
                      <a16:colId xmlns:a16="http://schemas.microsoft.com/office/drawing/2014/main" val="20000"/>
                    </a:ext>
                  </a:extLst>
                </a:gridCol>
                <a:gridCol w="1254258">
                  <a:extLst>
                    <a:ext uri="{9D8B030D-6E8A-4147-A177-3AD203B41FA5}">
                      <a16:colId xmlns:a16="http://schemas.microsoft.com/office/drawing/2014/main" val="20001"/>
                    </a:ext>
                  </a:extLst>
                </a:gridCol>
                <a:gridCol w="748162">
                  <a:extLst>
                    <a:ext uri="{9D8B030D-6E8A-4147-A177-3AD203B41FA5}">
                      <a16:colId xmlns:a16="http://schemas.microsoft.com/office/drawing/2014/main" val="20002"/>
                    </a:ext>
                  </a:extLst>
                </a:gridCol>
                <a:gridCol w="798653">
                  <a:extLst>
                    <a:ext uri="{9D8B030D-6E8A-4147-A177-3AD203B41FA5}">
                      <a16:colId xmlns:a16="http://schemas.microsoft.com/office/drawing/2014/main" val="20003"/>
                    </a:ext>
                  </a:extLst>
                </a:gridCol>
                <a:gridCol w="1030147">
                  <a:extLst>
                    <a:ext uri="{9D8B030D-6E8A-4147-A177-3AD203B41FA5}">
                      <a16:colId xmlns:a16="http://schemas.microsoft.com/office/drawing/2014/main" val="20004"/>
                    </a:ext>
                  </a:extLst>
                </a:gridCol>
                <a:gridCol w="902824">
                  <a:extLst>
                    <a:ext uri="{9D8B030D-6E8A-4147-A177-3AD203B41FA5}">
                      <a16:colId xmlns:a16="http://schemas.microsoft.com/office/drawing/2014/main" val="20005"/>
                    </a:ext>
                  </a:extLst>
                </a:gridCol>
              </a:tblGrid>
              <a:tr h="346075">
                <a:tc gridSpan="6">
                  <a:txBody>
                    <a:bodyPr/>
                    <a:lstStyle/>
                    <a:p>
                      <a:pPr algn="l"/>
                      <a:r>
                        <a:rPr lang="en-US" sz="2400" b="0" i="0" dirty="0">
                          <a:solidFill>
                            <a:srgbClr val="000000"/>
                          </a:solidFill>
                          <a:latin typeface="Arial"/>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a:endParaRPr lang="en-US" sz="2400" b="0" i="0" dirty="0">
                        <a:solidFill>
                          <a:srgbClr val="000000"/>
                        </a:solidFill>
                        <a:latin typeface="Aria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6075">
                <a:tc>
                  <a:txBody>
                    <a:bodyPr/>
                    <a:lstStyle/>
                    <a:p>
                      <a:pPr algn="ctr"/>
                      <a:r>
                        <a:rPr lang="en-US" sz="2000" b="1" i="0" u="none" dirty="0" err="1">
                          <a:solidFill>
                            <a:srgbClr val="000000"/>
                          </a:solidFill>
                          <a:latin typeface="Arial"/>
                        </a:rPr>
                        <a:t>Emp</a:t>
                      </a:r>
                      <a:endParaRPr lang="en-US" sz="2000" b="1" i="0" u="none" dirty="0">
                        <a:solidFill>
                          <a:srgbClr val="000000"/>
                        </a:solidFill>
                        <a:latin typeface="Arial"/>
                      </a:endParaRPr>
                    </a:p>
                    <a:p>
                      <a:pPr algn="ctr"/>
                      <a:r>
                        <a:rPr lang="en-US" sz="2000" b="1" i="0" dirty="0">
                          <a:solidFill>
                            <a:srgbClr val="000000"/>
                          </a:solidFill>
                          <a:latin typeface="Arial"/>
                        </a:rPr>
                        <a:t>ID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a:rPr>
                        <a:t>Pay</a:t>
                      </a:r>
                    </a:p>
                    <a:p>
                      <a:pPr algn="ctr"/>
                      <a:r>
                        <a:rPr lang="en-US" sz="2000" b="1" i="0" dirty="0">
                          <a:solidFill>
                            <a:srgbClr val="000000"/>
                          </a:solidFill>
                          <a:latin typeface="Arial"/>
                        </a:rPr>
                        <a:t>Class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u="none">
                          <a:solidFill>
                            <a:srgbClr val="000000"/>
                          </a:solidFill>
                          <a:latin typeface="Arial"/>
                        </a:rPr>
                        <a:t> Hrs</a:t>
                      </a:r>
                      <a:endParaRPr lang="en-US" sz="2000" b="1" i="0" u="none" dirty="0">
                        <a:solidFill>
                          <a:srgbClr val="000000"/>
                        </a:solidFill>
                        <a:latin typeface="Arial"/>
                      </a:endParaRP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u="none">
                          <a:solidFill>
                            <a:srgbClr val="000000"/>
                          </a:solidFill>
                          <a:latin typeface="Arial"/>
                        </a:rPr>
                        <a:t>Amount</a:t>
                      </a:r>
                      <a:endParaRPr lang="en-US" sz="2000" b="1" i="0" u="none" dirty="0">
                        <a:solidFill>
                          <a:srgbClr val="000000"/>
                        </a:solidFill>
                        <a:latin typeface="Arial"/>
                      </a:endParaRPr>
                    </a:p>
                  </a:txBody>
                  <a:tcPr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dirty="0">
                          <a:solidFill>
                            <a:srgbClr val="000000"/>
                          </a:solidFill>
                          <a:latin typeface="Arial"/>
                        </a:rPr>
                        <a:t>Job</a:t>
                      </a:r>
                    </a:p>
                    <a:p>
                      <a:pPr algn="ctr"/>
                      <a:r>
                        <a:rPr lang="en-US" sz="2000" b="1" i="0" dirty="0">
                          <a:solidFill>
                            <a:srgbClr val="000000"/>
                          </a:solidFill>
                          <a:latin typeface="Arial"/>
                        </a:rPr>
                        <a:t>Rate</a:t>
                      </a:r>
                    </a:p>
                  </a:txBody>
                  <a:tcPr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F78"/>
                    </a:solidFill>
                  </a:tcPr>
                </a:tc>
                <a:tc>
                  <a:txBody>
                    <a:bodyPr/>
                    <a:lstStyle/>
                    <a:p>
                      <a:pPr algn="ctr"/>
                      <a:r>
                        <a:rPr lang="en-US" sz="2000" b="1" i="0" u="none" dirty="0" err="1">
                          <a:solidFill>
                            <a:srgbClr val="000000"/>
                          </a:solidFill>
                          <a:latin typeface="Arial"/>
                        </a:rPr>
                        <a:t>Msg</a:t>
                      </a:r>
                      <a:endParaRPr lang="en-US" sz="2000" b="1" i="0" u="none" dirty="0">
                        <a:solidFill>
                          <a:srgbClr val="000000"/>
                        </a:solidFill>
                        <a:latin typeface="Arial"/>
                      </a:endParaRP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r"/>
                      <a:r>
                        <a:rPr lang="en-US" sz="2000" b="1" i="0" dirty="0">
                          <a:solidFill>
                            <a:srgbClr val="000000"/>
                          </a:solidFill>
                          <a:latin typeface="Arial"/>
                        </a:rPr>
                        <a:t>1201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Contract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30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r"/>
                      <a:r>
                        <a:rPr lang="en-US" sz="2000" b="1" i="0" dirty="0">
                          <a:solidFill>
                            <a:srgbClr val="000000"/>
                          </a:solidFill>
                          <a:latin typeface="Arial"/>
                        </a:rPr>
                        <a:t>.</a:t>
                      </a:r>
                    </a:p>
                  </a:txBody>
                  <a:tcPr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a:t>
                      </a:r>
                    </a:p>
                  </a:txBody>
                  <a:tcPr marT="0" marB="0"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solidFill>
                      <a:srgbClr val="FFFFE1"/>
                    </a:solidFill>
                  </a:tcPr>
                </a:tc>
                <a:tc>
                  <a:txBody>
                    <a:bodyPr/>
                    <a:lstStyle/>
                    <a:p>
                      <a:pPr algn="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133044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Which of the following SAS functions returns a number from 1 to 12?</a:t>
            </a:r>
          </a:p>
          <a:p>
            <a:pPr marL="0" indent="0">
              <a:defRPr/>
            </a:pPr>
            <a:endParaRPr lang="en-US" sz="800" b="1" dirty="0"/>
          </a:p>
          <a:p>
            <a:pPr marL="914400" lvl="1" indent="-461963">
              <a:buClr>
                <a:schemeClr val="tx1"/>
              </a:buClr>
              <a:buSzTx/>
              <a:buFont typeface="Wingdings" pitchFamily="2" charset="2"/>
              <a:buAutoNum type="alphaLcPeriod"/>
              <a:defRPr/>
            </a:pPr>
            <a:r>
              <a:rPr lang="en-US" dirty="0"/>
              <a:t>YEAR(</a:t>
            </a:r>
            <a:r>
              <a:rPr lang="en-US" i="1" dirty="0"/>
              <a:t>SAS-date</a:t>
            </a:r>
            <a:r>
              <a:rPr lang="en-US" dirty="0"/>
              <a:t>)</a:t>
            </a:r>
          </a:p>
          <a:p>
            <a:pPr marL="914400" lvl="1" indent="-461963">
              <a:buClr>
                <a:schemeClr val="tx1"/>
              </a:buClr>
              <a:buSzTx/>
              <a:buFont typeface="Wingdings" pitchFamily="2" charset="2"/>
              <a:buAutoNum type="alphaLcPeriod"/>
              <a:defRPr/>
            </a:pPr>
            <a:r>
              <a:rPr lang="en-US" dirty="0"/>
              <a:t>MONTH(</a:t>
            </a:r>
            <a:r>
              <a:rPr lang="en-US" i="1" dirty="0"/>
              <a:t>SAS-date</a:t>
            </a:r>
            <a:r>
              <a:rPr lang="en-US" dirty="0"/>
              <a:t>)</a:t>
            </a:r>
          </a:p>
          <a:p>
            <a:pPr marL="914400" lvl="1" indent="-461963">
              <a:buClr>
                <a:schemeClr val="tx1"/>
              </a:buClr>
              <a:buSzTx/>
              <a:buFont typeface="Wingdings" pitchFamily="2" charset="2"/>
              <a:buAutoNum type="alphaLcPeriod"/>
              <a:defRPr/>
            </a:pPr>
            <a:r>
              <a:rPr lang="en-US" dirty="0"/>
              <a:t>WEEKDAY(</a:t>
            </a:r>
            <a:r>
              <a:rPr lang="en-US" i="1" dirty="0"/>
              <a:t>SAS-date</a:t>
            </a:r>
            <a:r>
              <a:rPr lang="en-US" dirty="0"/>
              <a:t>)</a:t>
            </a:r>
          </a:p>
          <a:p>
            <a:pPr marL="914400" lvl="1" indent="-461963">
              <a:buClr>
                <a:schemeClr val="tx1"/>
              </a:buClr>
              <a:buSzTx/>
              <a:buFont typeface="Wingdings" pitchFamily="2" charset="2"/>
              <a:buAutoNum type="alphaLcPeriod"/>
              <a:defRPr/>
            </a:pPr>
            <a:r>
              <a:rPr lang="en-US" dirty="0"/>
              <a:t>TODAY(</a:t>
            </a:r>
            <a:r>
              <a:rPr lang="en-US" i="1" dirty="0"/>
              <a:t>SAS-date</a:t>
            </a:r>
            <a:r>
              <a:rPr lang="en-US" dirty="0"/>
              <a:t>)</a:t>
            </a:r>
          </a:p>
        </p:txBody>
      </p:sp>
    </p:spTree>
    <p:extLst>
      <p:ext uri="{BB962C8B-B14F-4D97-AF65-F5344CB8AC3E}">
        <p14:creationId xmlns:p14="http://schemas.microsoft.com/office/powerpoint/2010/main" val="394147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9.01 Multiple </a:t>
            </a:r>
            <a:r>
              <a:rPr lang="en-US" dirty="0"/>
              <a:t>Choice Poll – Correct Answer</a:t>
            </a:r>
          </a:p>
        </p:txBody>
      </p:sp>
      <p:sp>
        <p:nvSpPr>
          <p:cNvPr id="2051" name="Rectangle 5"/>
          <p:cNvSpPr>
            <a:spLocks noGrp="1" noChangeArrowheads="1"/>
          </p:cNvSpPr>
          <p:nvPr>
            <p:ph idx="1"/>
          </p:nvPr>
        </p:nvSpPr>
        <p:spPr/>
        <p:txBody>
          <a:bodyPr/>
          <a:lstStyle/>
          <a:p>
            <a:pPr marL="0" indent="0"/>
            <a:r>
              <a:rPr lang="en-US" dirty="0"/>
              <a:t>Which of the following statements creates a numeric variable, </a:t>
            </a:r>
            <a:r>
              <a:rPr lang="en-US" b="1" dirty="0"/>
              <a:t>Bonus</a:t>
            </a:r>
            <a:r>
              <a:rPr lang="en-US" dirty="0"/>
              <a:t>, with a value of 500?</a:t>
            </a:r>
          </a:p>
          <a:p>
            <a:pPr marL="0" indent="0"/>
            <a:endParaRPr lang="en-US" sz="800" b="1" dirty="0"/>
          </a:p>
          <a:p>
            <a:pPr lvl="1">
              <a:buClr>
                <a:schemeClr val="tx1"/>
              </a:buClr>
              <a:buSzTx/>
              <a:buFont typeface="Wingdings" pitchFamily="2" charset="2"/>
              <a:buAutoNum type="alphaLcPeriod"/>
            </a:pPr>
            <a:r>
              <a:rPr lang="en-US" dirty="0"/>
              <a:t>Bonus=$500;</a:t>
            </a:r>
          </a:p>
          <a:p>
            <a:pPr lvl="1">
              <a:buClr>
                <a:schemeClr val="tx1"/>
              </a:buClr>
              <a:buSzTx/>
              <a:buFont typeface="Wingdings" pitchFamily="2" charset="2"/>
              <a:buAutoNum type="alphaLcPeriod"/>
            </a:pPr>
            <a:r>
              <a:rPr lang="en-US" dirty="0"/>
              <a:t>Bonus=500;</a:t>
            </a:r>
          </a:p>
          <a:p>
            <a:pPr lvl="1">
              <a:buClr>
                <a:schemeClr val="tx1"/>
              </a:buClr>
              <a:buSzTx/>
              <a:buFont typeface="Wingdings" pitchFamily="2" charset="2"/>
              <a:buAutoNum type="alphaLcPeriod"/>
            </a:pPr>
            <a:r>
              <a:rPr lang="en-US" dirty="0"/>
              <a:t>label Bonus='500';</a:t>
            </a:r>
          </a:p>
          <a:p>
            <a:pPr lvl="1">
              <a:buClr>
                <a:schemeClr val="tx1"/>
              </a:buClr>
              <a:buSzTx/>
              <a:buFont typeface="Wingdings" pitchFamily="2" charset="2"/>
              <a:buAutoNum type="alphaLcPeriod"/>
            </a:pPr>
            <a:r>
              <a:rPr lang="en-US" dirty="0"/>
              <a:t>format Bonus 500.;</a:t>
            </a:r>
          </a:p>
          <a:p>
            <a:pPr lvl="1">
              <a:buClr>
                <a:schemeClr val="tx1"/>
              </a:buClr>
              <a:buSzTx/>
              <a:buFont typeface="Wingdings" pitchFamily="2" charset="2"/>
              <a:buAutoNum type="alphaLcPeriod"/>
            </a:pPr>
            <a:endParaRPr lang="en-US" dirty="0"/>
          </a:p>
          <a:p>
            <a:pPr marL="1588" lvl="1" indent="0">
              <a:buClr>
                <a:schemeClr val="tx1"/>
              </a:buClr>
              <a:buSzTx/>
              <a:buNone/>
            </a:pPr>
            <a:r>
              <a:rPr lang="en-US" b="1" dirty="0"/>
              <a:t>You use an assignment statement to set the value of the variable, Bonus, equal to 500. Numeric constants do not include commas or currency symbols.</a:t>
            </a:r>
          </a:p>
        </p:txBody>
      </p:sp>
      <p:graphicFrame>
        <p:nvGraphicFramePr>
          <p:cNvPr id="7" name="Group 989"/>
          <p:cNvGraphicFramePr>
            <a:graphicFrameLocks noGrp="1"/>
          </p:cNvGraphicFramePr>
          <p:nvPr>
            <p:extLst>
              <p:ext uri="{D42A27DB-BD31-4B8C-83A1-F6EECF244321}">
                <p14:modId xmlns:p14="http://schemas.microsoft.com/office/powerpoint/2010/main" val="1395402558"/>
              </p:ext>
            </p:extLst>
          </p:nvPr>
        </p:nvGraphicFramePr>
        <p:xfrm>
          <a:off x="4781144" y="1913947"/>
          <a:ext cx="3680568" cy="2005060"/>
        </p:xfrm>
        <a:graphic>
          <a:graphicData uri="http://schemas.openxmlformats.org/drawingml/2006/table">
            <a:tbl>
              <a:tblPr/>
              <a:tblGrid>
                <a:gridCol w="838063">
                  <a:extLst>
                    <a:ext uri="{9D8B030D-6E8A-4147-A177-3AD203B41FA5}">
                      <a16:colId xmlns:a16="http://schemas.microsoft.com/office/drawing/2014/main" val="20000"/>
                    </a:ext>
                  </a:extLst>
                </a:gridCol>
                <a:gridCol w="1637381">
                  <a:extLst>
                    <a:ext uri="{9D8B030D-6E8A-4147-A177-3AD203B41FA5}">
                      <a16:colId xmlns:a16="http://schemas.microsoft.com/office/drawing/2014/main" val="20001"/>
                    </a:ext>
                  </a:extLst>
                </a:gridCol>
                <a:gridCol w="1205124">
                  <a:extLst>
                    <a:ext uri="{9D8B030D-6E8A-4147-A177-3AD203B41FA5}">
                      <a16:colId xmlns:a16="http://schemas.microsoft.com/office/drawing/2014/main" val="20002"/>
                    </a:ext>
                  </a:extLst>
                </a:gridCol>
              </a:tblGrid>
              <a:tr h="426863">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work.comp</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6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Bonus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Compensation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Bonus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1" i="0" u="none" strike="noStrike" cap="none" normalizeH="0" baseline="0" dirty="0">
                          <a:ln>
                            <a:noFill/>
                          </a:ln>
                          <a:solidFill>
                            <a:srgbClr val="000000"/>
                          </a:solidFill>
                          <a:effectLst/>
                          <a:latin typeface="Arial"/>
                        </a:rPr>
                        <a:t>Month</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108755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88475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9367">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27100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600" b="0"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8" name="Rounded Rectangle 7"/>
          <p:cNvSpPr/>
          <p:nvPr/>
        </p:nvSpPr>
        <p:spPr bwMode="auto">
          <a:xfrm>
            <a:off x="4783371" y="2340379"/>
            <a:ext cx="837978" cy="1560443"/>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2" name="Oval 1"/>
          <p:cNvSpPr/>
          <p:nvPr/>
        </p:nvSpPr>
        <p:spPr bwMode="auto">
          <a:xfrm>
            <a:off x="651245" y="2384629"/>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extLst>
      <p:ext uri="{BB962C8B-B14F-4D97-AF65-F5344CB8AC3E}">
        <p14:creationId xmlns:p14="http://schemas.microsoft.com/office/powerpoint/2010/main" val="11669469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876800"/>
          </a:xfrm>
        </p:spPr>
        <p:txBody>
          <a:bodyPr/>
          <a:lstStyle/>
          <a:p>
            <a:pPr marL="457200" indent="-457200">
              <a:buFont typeface="+mj-lt"/>
              <a:buAutoNum type="arabicPeriod" startAt="3"/>
              <a:defRPr/>
            </a:pPr>
            <a:r>
              <a:rPr lang="en-US" dirty="0">
                <a:latin typeface="Arial"/>
              </a:rPr>
              <a:t>The data set </a:t>
            </a:r>
            <a:r>
              <a:rPr lang="en-US" b="1" dirty="0">
                <a:latin typeface="Arial"/>
              </a:rPr>
              <a:t>orion.sales</a:t>
            </a:r>
            <a:r>
              <a:rPr lang="en-US" dirty="0"/>
              <a:t> contains nine variables. Given this DATA step, how many variables does </a:t>
            </a:r>
            <a:br>
              <a:rPr lang="en-US" dirty="0"/>
            </a:br>
            <a:r>
              <a:rPr lang="en-US" dirty="0"/>
              <a:t>the descriptor portion of </a:t>
            </a:r>
            <a:r>
              <a:rPr lang="en-US" b="1" dirty="0"/>
              <a:t>work.comp</a:t>
            </a:r>
            <a:r>
              <a:rPr lang="en-US" dirty="0"/>
              <a:t> contain?</a:t>
            </a:r>
          </a:p>
          <a:p>
            <a:pPr>
              <a:defRPr/>
            </a:pPr>
            <a:endParaRPr lang="en-US" dirty="0"/>
          </a:p>
          <a:p>
            <a:pPr>
              <a:defRPr/>
            </a:pPr>
            <a:endParaRPr lang="en-US" dirty="0"/>
          </a:p>
          <a:p>
            <a:pPr>
              <a:defRPr/>
            </a:pPr>
            <a:endParaRPr lang="en-US" dirty="0"/>
          </a:p>
          <a:p>
            <a:pPr>
              <a:defRPr/>
            </a:pPr>
            <a:endParaRPr lang="en-US" dirty="0"/>
          </a:p>
          <a:p>
            <a:pPr marL="0" indent="0">
              <a:defRPr/>
            </a:pPr>
            <a:endParaRPr lang="en-US" sz="800" b="1" dirty="0"/>
          </a:p>
          <a:p>
            <a:pPr marL="914400" lvl="1" indent="-461963">
              <a:buClr>
                <a:schemeClr val="tx1"/>
              </a:buClr>
              <a:buSzTx/>
              <a:buFont typeface="Wingdings" pitchFamily="2" charset="2"/>
              <a:buAutoNum type="alphaLcPeriod"/>
              <a:defRPr/>
            </a:pPr>
            <a:r>
              <a:rPr lang="en-US" dirty="0"/>
              <a:t>6</a:t>
            </a:r>
          </a:p>
          <a:p>
            <a:pPr marL="914400" lvl="1" indent="-461963">
              <a:buClr>
                <a:schemeClr val="tx1"/>
              </a:buClr>
              <a:buSzTx/>
              <a:buFont typeface="Wingdings" pitchFamily="2" charset="2"/>
              <a:buAutoNum type="alphaLcPeriod"/>
              <a:defRPr/>
            </a:pPr>
            <a:r>
              <a:rPr lang="en-US" dirty="0"/>
              <a:t>7</a:t>
            </a:r>
          </a:p>
          <a:p>
            <a:pPr marL="914400" lvl="1" indent="-461963">
              <a:buClr>
                <a:schemeClr val="tx1"/>
              </a:buClr>
              <a:buSzTx/>
              <a:buFont typeface="Wingdings" pitchFamily="2" charset="2"/>
              <a:buAutoNum type="alphaLcPeriod"/>
              <a:defRPr/>
            </a:pPr>
            <a:r>
              <a:rPr lang="en-US" dirty="0"/>
              <a:t>10</a:t>
            </a:r>
          </a:p>
          <a:p>
            <a:pPr marL="914400" lvl="1" indent="-461963">
              <a:buClr>
                <a:schemeClr val="tx1"/>
              </a:buClr>
              <a:buSzTx/>
              <a:buFont typeface="Wingdings" pitchFamily="2" charset="2"/>
              <a:buAutoNum type="alphaLcPeriod"/>
              <a:defRPr/>
            </a:pPr>
            <a:r>
              <a:rPr lang="en-US" dirty="0"/>
              <a:t>None. This program contains a logic error.</a:t>
            </a:r>
          </a:p>
        </p:txBody>
      </p:sp>
      <p:sp>
        <p:nvSpPr>
          <p:cNvPr id="2" name="TextBox 1"/>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5" name="Text Box 6"/>
          <p:cNvSpPr txBox="1">
            <a:spLocks noChangeArrowheads="1"/>
          </p:cNvSpPr>
          <p:nvPr/>
        </p:nvSpPr>
        <p:spPr bwMode="auto">
          <a:xfrm>
            <a:off x="1141413" y="1962996"/>
            <a:ext cx="6639800" cy="1499128"/>
          </a:xfrm>
          <a:prstGeom prst="rect">
            <a:avLst/>
          </a:prstGeom>
          <a:solidFill>
            <a:srgbClr val="FFFFFF"/>
          </a:solidFill>
          <a:ln w="38100" cmpd="sng">
            <a:solidFill>
              <a:schemeClr val="tx2"/>
            </a:solidFill>
            <a:miter lim="800000"/>
            <a:headEnd type="none" w="med" len="lg"/>
            <a:tailEnd type="none" w="med" len="lg"/>
          </a:ln>
        </p:spPr>
        <p:txBody>
          <a:bodyPr wrap="square" lIns="88900" tIns="88900" rIns="2667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lnSpc>
                <a:spcPct val="85000"/>
              </a:lnSpc>
            </a:pPr>
            <a:r>
              <a:rPr lang="en-US" sz="2000" b="1" dirty="0">
                <a:latin typeface="Courier New"/>
              </a:rPr>
              <a:t>data work.comp;</a:t>
            </a:r>
          </a:p>
          <a:p>
            <a:pPr eaLnBrk="1" hangingPunct="1">
              <a:lnSpc>
                <a:spcPct val="85000"/>
              </a:lnSpc>
            </a:pPr>
            <a:r>
              <a:rPr lang="en-US" sz="2000" b="1" dirty="0">
                <a:latin typeface="Courier New"/>
              </a:rPr>
              <a:t>   set orion.sales;</a:t>
            </a:r>
          </a:p>
          <a:p>
            <a:pPr eaLnBrk="1" hangingPunct="1">
              <a:lnSpc>
                <a:spcPct val="85000"/>
              </a:lnSpc>
            </a:pPr>
            <a:r>
              <a:rPr lang="en-US" sz="2000" b="1" dirty="0">
                <a:latin typeface="Courier New"/>
              </a:rPr>
              <a:t>   drop Gender Salary Country;</a:t>
            </a:r>
          </a:p>
          <a:p>
            <a:pPr eaLnBrk="1" hangingPunct="1">
              <a:lnSpc>
                <a:spcPct val="85000"/>
              </a:lnSpc>
            </a:pPr>
            <a:r>
              <a:rPr lang="en-US" sz="2000" b="1" dirty="0">
                <a:latin typeface="Courier New"/>
              </a:rPr>
              <a:t>   Compensation=sum(Salary,Bonus);</a:t>
            </a:r>
          </a:p>
          <a:p>
            <a:pPr eaLnBrk="1" hangingPunct="1">
              <a:lnSpc>
                <a:spcPct val="85000"/>
              </a:lnSpc>
            </a:pPr>
            <a:r>
              <a:rPr lang="en-US" sz="2000" b="1" dirty="0">
                <a:latin typeface="Courier New"/>
              </a:rPr>
              <a:t>run;</a:t>
            </a:r>
          </a:p>
        </p:txBody>
      </p:sp>
    </p:spTree>
    <p:extLst>
      <p:ext uri="{BB962C8B-B14F-4D97-AF65-F5344CB8AC3E}">
        <p14:creationId xmlns:p14="http://schemas.microsoft.com/office/powerpoint/2010/main" val="6790850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Which DATA step ensures that all observations </a:t>
            </a:r>
            <a:br>
              <a:rPr lang="en-US" dirty="0"/>
            </a:br>
            <a:r>
              <a:rPr lang="en-US" dirty="0"/>
              <a:t>are assigned a nonmissing value for </a:t>
            </a:r>
            <a:r>
              <a:rPr lang="en-US" b="1" dirty="0"/>
              <a:t>Bonus</a:t>
            </a:r>
            <a:r>
              <a:rPr lang="en-US" dirty="0"/>
              <a:t>?</a:t>
            </a:r>
          </a:p>
          <a:p>
            <a:pPr marL="0" indent="0">
              <a:defRPr/>
            </a:pPr>
            <a:endParaRPr lang="en-US" sz="800" b="1" dirty="0"/>
          </a:p>
          <a:p>
            <a:pPr marL="811213" lvl="1">
              <a:buClr>
                <a:schemeClr val="tx1"/>
              </a:buClr>
              <a:buSzTx/>
              <a:buFont typeface="Wingdings" pitchFamily="2" charset="2"/>
              <a:buAutoNum type="alphaLcPeriod"/>
              <a:defRPr/>
            </a:pPr>
            <a:r>
              <a:rPr lang="en-US" dirty="0"/>
              <a:t>   </a:t>
            </a:r>
            <a:br>
              <a:rPr lang="en-US" dirty="0"/>
            </a:br>
            <a:br>
              <a:rPr lang="en-US" dirty="0"/>
            </a:br>
            <a:br>
              <a:rPr lang="en-US" dirty="0"/>
            </a:br>
            <a:br>
              <a:rPr lang="en-US" dirty="0"/>
            </a:br>
            <a:br>
              <a:rPr lang="en-US" dirty="0"/>
            </a:br>
            <a:r>
              <a:rPr lang="en-US" dirty="0"/>
              <a:t> </a:t>
            </a:r>
          </a:p>
          <a:p>
            <a:pPr marL="808038" lvl="1" indent="-339725">
              <a:buClr>
                <a:schemeClr val="tx1"/>
              </a:buClr>
              <a:buSzTx/>
              <a:buFont typeface="Wingdings" pitchFamily="2" charset="2"/>
              <a:buAutoNum type="alphaLcPeriod"/>
              <a:defRPr/>
            </a:pPr>
            <a:r>
              <a:rPr lang="en-US" dirty="0"/>
              <a:t>z</a:t>
            </a:r>
          </a:p>
        </p:txBody>
      </p:sp>
      <p:sp>
        <p:nvSpPr>
          <p:cNvPr id="6" name="Text Box 9"/>
          <p:cNvSpPr txBox="1">
            <a:spLocks noChangeArrowheads="1"/>
          </p:cNvSpPr>
          <p:nvPr/>
        </p:nvSpPr>
        <p:spPr bwMode="auto">
          <a:xfrm>
            <a:off x="1504853" y="1577283"/>
            <a:ext cx="6948586" cy="1487587"/>
          </a:xfrm>
          <a:prstGeom prst="rect">
            <a:avLst/>
          </a:prstGeom>
          <a:solidFill>
            <a:srgbClr val="FFFFFF"/>
          </a:solidFill>
          <a:ln w="38100" cmpd="sng">
            <a:solidFill>
              <a:schemeClr val="tx2"/>
            </a:solidFill>
            <a:miter lim="800000"/>
            <a:headEnd type="none" w="med" len="lg"/>
            <a:tailEnd type="none" w="med" len="lg"/>
          </a:ln>
        </p:spPr>
        <p:txBody>
          <a:bodyPr wrap="square" lIns="88900" tIns="88900" rIns="2667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lnSpc>
                <a:spcPct val="85000"/>
              </a:lnSpc>
            </a:pPr>
            <a:r>
              <a:rPr lang="en-US" sz="2000" b="1" dirty="0">
                <a:latin typeface="Courier New"/>
              </a:rPr>
              <a:t>data work.bonus;</a:t>
            </a:r>
          </a:p>
          <a:p>
            <a:pPr eaLnBrk="1" hangingPunct="1">
              <a:lnSpc>
                <a:spcPct val="85000"/>
              </a:lnSpc>
            </a:pPr>
            <a:r>
              <a:rPr lang="en-US" sz="2000" b="1" dirty="0">
                <a:latin typeface="Courier New"/>
              </a:rPr>
              <a:t>   set orion.sales;</a:t>
            </a:r>
          </a:p>
          <a:p>
            <a:pPr eaLnBrk="1" hangingPunct="1">
              <a:lnSpc>
                <a:spcPct val="85000"/>
              </a:lnSpc>
            </a:pPr>
            <a:r>
              <a:rPr lang="en-US" sz="2000" b="1" dirty="0">
                <a:latin typeface="Courier New"/>
              </a:rPr>
              <a:t>   if Country='US' then Bonus=500;</a:t>
            </a:r>
          </a:p>
          <a:p>
            <a:pPr eaLnBrk="1" hangingPunct="1">
              <a:lnSpc>
                <a:spcPct val="85000"/>
              </a:lnSpc>
            </a:pPr>
            <a:r>
              <a:rPr lang="en-US" sz="2000" b="1" dirty="0">
                <a:latin typeface="Courier New"/>
              </a:rPr>
              <a:t>   else if Country='AU' </a:t>
            </a:r>
            <a:r>
              <a:rPr lang="en-US" sz="2000" b="1" dirty="0">
                <a:solidFill>
                  <a:srgbClr val="000000"/>
                </a:solidFill>
                <a:latin typeface="Courier New"/>
              </a:rPr>
              <a:t>then</a:t>
            </a:r>
            <a:r>
              <a:rPr lang="en-US" sz="2000" b="1" dirty="0">
                <a:latin typeface="Courier New"/>
              </a:rPr>
              <a:t> Bonus=300;</a:t>
            </a:r>
          </a:p>
          <a:p>
            <a:pPr eaLnBrk="1" hangingPunct="1">
              <a:lnSpc>
                <a:spcPct val="85000"/>
              </a:lnSpc>
            </a:pPr>
            <a:r>
              <a:rPr lang="en-US" sz="2000" b="1" dirty="0">
                <a:latin typeface="Courier New"/>
              </a:rPr>
              <a:t>run;</a:t>
            </a:r>
          </a:p>
        </p:txBody>
      </p:sp>
      <p:sp>
        <p:nvSpPr>
          <p:cNvPr id="7" name="Text Box 10"/>
          <p:cNvSpPr txBox="1">
            <a:spLocks noChangeArrowheads="1"/>
          </p:cNvSpPr>
          <p:nvPr/>
        </p:nvSpPr>
        <p:spPr bwMode="auto">
          <a:xfrm>
            <a:off x="1504853" y="3798920"/>
            <a:ext cx="6948586" cy="1487587"/>
          </a:xfrm>
          <a:prstGeom prst="rect">
            <a:avLst/>
          </a:prstGeom>
          <a:solidFill>
            <a:srgbClr val="FFFFFF"/>
          </a:solidFill>
          <a:ln w="38100" cmpd="sng">
            <a:solidFill>
              <a:schemeClr val="tx2"/>
            </a:solidFill>
            <a:miter lim="800000"/>
            <a:headEnd type="none" w="med" len="lg"/>
            <a:tailEnd type="none" w="med" len="lg"/>
          </a:ln>
        </p:spPr>
        <p:txBody>
          <a:bodyPr wrap="square" lIns="88900" tIns="88900" rIns="2667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lnSpc>
                <a:spcPct val="85000"/>
              </a:lnSpc>
            </a:pPr>
            <a:r>
              <a:rPr lang="en-US" sz="2000" b="1" dirty="0">
                <a:latin typeface="Courier New"/>
              </a:rPr>
              <a:t>data work.bonus;</a:t>
            </a:r>
          </a:p>
          <a:p>
            <a:pPr eaLnBrk="1" hangingPunct="1">
              <a:lnSpc>
                <a:spcPct val="85000"/>
              </a:lnSpc>
            </a:pPr>
            <a:r>
              <a:rPr lang="en-US" sz="2000" b="1" dirty="0">
                <a:latin typeface="Courier New"/>
              </a:rPr>
              <a:t>   set orion.sales;</a:t>
            </a:r>
          </a:p>
          <a:p>
            <a:pPr eaLnBrk="1" hangingPunct="1">
              <a:lnSpc>
                <a:spcPct val="85000"/>
              </a:lnSpc>
            </a:pPr>
            <a:r>
              <a:rPr lang="en-US" sz="2000" b="1" dirty="0">
                <a:latin typeface="Courier New"/>
              </a:rPr>
              <a:t>   if Country='US' then Bonus=500;</a:t>
            </a:r>
          </a:p>
          <a:p>
            <a:pPr eaLnBrk="1" hangingPunct="1">
              <a:lnSpc>
                <a:spcPct val="85000"/>
              </a:lnSpc>
            </a:pPr>
            <a:r>
              <a:rPr lang="en-US" sz="2000" b="1" dirty="0">
                <a:latin typeface="Courier New"/>
              </a:rPr>
              <a:t>   else Bonus=300;</a:t>
            </a:r>
          </a:p>
          <a:p>
            <a:pPr eaLnBrk="1" hangingPunct="1">
              <a:lnSpc>
                <a:spcPct val="85000"/>
              </a:lnSpc>
            </a:pPr>
            <a:r>
              <a:rPr lang="en-US" sz="2000" b="1" dirty="0">
                <a:latin typeface="Courier New"/>
              </a:rPr>
              <a:t>run;</a:t>
            </a:r>
          </a:p>
        </p:txBody>
      </p:sp>
    </p:spTree>
    <p:extLst>
      <p:ext uri="{BB962C8B-B14F-4D97-AF65-F5344CB8AC3E}">
        <p14:creationId xmlns:p14="http://schemas.microsoft.com/office/powerpoint/2010/main" val="17552773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257800"/>
          </a:xfrm>
        </p:spPr>
        <p:txBody>
          <a:bodyPr/>
          <a:lstStyle/>
          <a:p>
            <a:pPr marL="457200" indent="-457200">
              <a:buFont typeface="+mj-lt"/>
              <a:buAutoNum type="arabicPeriod" startAt="5"/>
              <a:defRPr/>
            </a:pPr>
            <a:r>
              <a:rPr lang="en-US" dirty="0"/>
              <a:t>In the DATA step below, what is the length </a:t>
            </a:r>
            <a:br>
              <a:rPr lang="en-US" dirty="0"/>
            </a:br>
            <a:r>
              <a:rPr lang="en-US" dirty="0"/>
              <a:t>of the new variable, </a:t>
            </a:r>
            <a:r>
              <a:rPr lang="en-US" b="1" dirty="0"/>
              <a:t>Type</a:t>
            </a:r>
            <a:r>
              <a:rPr lang="en-US" dirty="0"/>
              <a:t>?</a:t>
            </a:r>
          </a:p>
          <a:p>
            <a:pPr>
              <a:defRPr/>
            </a:pPr>
            <a:endParaRPr lang="en-US" dirty="0"/>
          </a:p>
          <a:p>
            <a:pPr>
              <a:defRPr/>
            </a:pPr>
            <a:endParaRPr lang="en-US" dirty="0"/>
          </a:p>
          <a:p>
            <a:pPr>
              <a:defRPr/>
            </a:pPr>
            <a:endParaRPr lang="en-US" dirty="0"/>
          </a:p>
          <a:p>
            <a:pPr>
              <a:defRPr/>
            </a:pPr>
            <a:endParaRPr lang="en-US" dirty="0"/>
          </a:p>
          <a:p>
            <a:pPr>
              <a:defRPr/>
            </a:pPr>
            <a:endParaRPr lang="en-US" dirty="0"/>
          </a:p>
          <a:p>
            <a:pPr marL="914400" lvl="1" indent="-446088">
              <a:buClr>
                <a:schemeClr val="tx1"/>
              </a:buClr>
              <a:buSzTx/>
              <a:buFont typeface="Wingdings" pitchFamily="2" charset="2"/>
              <a:buAutoNum type="alphaLcPeriod"/>
              <a:defRPr/>
            </a:pPr>
            <a:r>
              <a:rPr lang="en-US" dirty="0"/>
              <a:t>5</a:t>
            </a:r>
          </a:p>
          <a:p>
            <a:pPr marL="914400" lvl="1" indent="-446088">
              <a:buClr>
                <a:schemeClr val="tx1"/>
              </a:buClr>
              <a:buSzTx/>
              <a:buFont typeface="Wingdings" pitchFamily="2" charset="2"/>
              <a:buAutoNum type="alphaLcPeriod"/>
              <a:defRPr/>
            </a:pPr>
            <a:r>
              <a:rPr lang="en-US" dirty="0"/>
              <a:t>8</a:t>
            </a:r>
          </a:p>
          <a:p>
            <a:pPr marL="914400" lvl="1" indent="-446088">
              <a:buClr>
                <a:schemeClr val="tx1"/>
              </a:buClr>
              <a:buSzTx/>
              <a:buFont typeface="Wingdings" pitchFamily="2" charset="2"/>
              <a:buAutoNum type="alphaLcPeriod"/>
              <a:defRPr/>
            </a:pPr>
            <a:r>
              <a:rPr lang="en-US" dirty="0"/>
              <a:t>10</a:t>
            </a:r>
          </a:p>
          <a:p>
            <a:pPr marL="914400" lvl="1" indent="-446088">
              <a:buClr>
                <a:schemeClr val="tx1"/>
              </a:buClr>
              <a:buSzTx/>
              <a:buFont typeface="Wingdings" pitchFamily="2" charset="2"/>
              <a:buAutoNum type="alphaLcPeriod"/>
              <a:defRPr/>
            </a:pPr>
            <a:r>
              <a:rPr lang="en-US" dirty="0"/>
              <a:t>It depends on the first value of </a:t>
            </a:r>
            <a:r>
              <a:rPr lang="en-US" b="1" dirty="0"/>
              <a:t>Type</a:t>
            </a:r>
            <a:r>
              <a:rPr lang="en-US" dirty="0"/>
              <a:t> </a:t>
            </a:r>
            <a:br>
              <a:rPr lang="en-US" dirty="0"/>
            </a:br>
            <a:r>
              <a:rPr lang="en-US" dirty="0"/>
              <a:t>in </a:t>
            </a:r>
            <a:r>
              <a:rPr lang="en-US" b="1" dirty="0" err="1"/>
              <a:t>orion.records</a:t>
            </a:r>
            <a:r>
              <a:rPr lang="en-US" dirty="0"/>
              <a:t>.</a:t>
            </a:r>
          </a:p>
        </p:txBody>
      </p:sp>
      <p:sp>
        <p:nvSpPr>
          <p:cNvPr id="5" name="AutoShape 27"/>
          <p:cNvSpPr>
            <a:spLocks noChangeArrowheads="1"/>
          </p:cNvSpPr>
          <p:nvPr/>
        </p:nvSpPr>
        <p:spPr bwMode="auto">
          <a:xfrm>
            <a:off x="1141413" y="1517695"/>
            <a:ext cx="5760720" cy="1850345"/>
          </a:xfrm>
          <a:prstGeom prst="flowChartProcess">
            <a:avLst/>
          </a:prstGeom>
          <a:solidFill>
            <a:srgbClr val="FFFFFF"/>
          </a:solidFill>
          <a:ln w="38100" cmpd="sng">
            <a:solidFill>
              <a:schemeClr val="tx2"/>
            </a:solidFill>
            <a:miter lim="800000"/>
            <a:headEnd/>
            <a:tailEnd/>
          </a:ln>
        </p:spPr>
        <p:txBody>
          <a:bodyPr wrap="none" lIns="88900" tIns="88900" rIns="266700" bIns="88900" anchor="ctr"/>
          <a:lstStyle/>
          <a:p>
            <a:pPr defTabSz="652463">
              <a:lnSpc>
                <a:spcPct val="85000"/>
              </a:lnSpc>
            </a:pPr>
            <a:r>
              <a:rPr lang="en-US" sz="2000" b="1" dirty="0">
                <a:latin typeface="Courier New"/>
                <a:cs typeface="Courier New" pitchFamily="49" charset="0"/>
              </a:rPr>
              <a:t>data orion.newloan; </a:t>
            </a:r>
          </a:p>
          <a:p>
            <a:pPr defTabSz="652463">
              <a:lnSpc>
                <a:spcPct val="85000"/>
              </a:lnSpc>
            </a:pPr>
            <a:r>
              <a:rPr lang="en-US" sz="2000" b="1" dirty="0">
                <a:latin typeface="Courier New"/>
                <a:cs typeface="Courier New" pitchFamily="49" charset="0"/>
              </a:rPr>
              <a:t>   set orion.records; </a:t>
            </a:r>
          </a:p>
          <a:p>
            <a:pPr defTabSz="652463">
              <a:lnSpc>
                <a:spcPct val="85000"/>
              </a:lnSpc>
            </a:pPr>
            <a:r>
              <a:rPr lang="en-US" sz="2000" b="1" dirty="0">
                <a:latin typeface="Courier New"/>
                <a:cs typeface="Courier New" pitchFamily="49" charset="0"/>
              </a:rPr>
              <a:t>   TotalPaid=sum(TotLoan+Interest); </a:t>
            </a:r>
          </a:p>
          <a:p>
            <a:pPr defTabSz="652463">
              <a:lnSpc>
                <a:spcPct val="85000"/>
              </a:lnSpc>
            </a:pPr>
            <a:r>
              <a:rPr lang="en-US" sz="2000" b="1" dirty="0">
                <a:latin typeface="Courier New"/>
                <a:cs typeface="Courier New" pitchFamily="49" charset="0"/>
              </a:rPr>
              <a:t>   if Code='1' then Type='Fixed'; </a:t>
            </a:r>
          </a:p>
          <a:p>
            <a:pPr defTabSz="652463">
              <a:lnSpc>
                <a:spcPct val="85000"/>
              </a:lnSpc>
            </a:pPr>
            <a:r>
              <a:rPr lang="en-US" sz="2000" b="1" dirty="0">
                <a:latin typeface="Courier New"/>
                <a:cs typeface="Courier New" pitchFamily="49" charset="0"/>
              </a:rPr>
              <a:t>   else Type='Variable'; </a:t>
            </a:r>
          </a:p>
          <a:p>
            <a:pPr defTabSz="652463">
              <a:lnSpc>
                <a:spcPct val="85000"/>
              </a:lnSpc>
            </a:pPr>
            <a:r>
              <a:rPr lang="en-US" sz="2000" b="1" dirty="0">
                <a:latin typeface="Courier New"/>
                <a:cs typeface="Courier New" pitchFamily="49" charset="0"/>
              </a:rPr>
              <a:t>   length Type $ 10; </a:t>
            </a:r>
          </a:p>
          <a:p>
            <a:pPr defTabSz="652463">
              <a:lnSpc>
                <a:spcPct val="85000"/>
              </a:lnSpc>
            </a:pPr>
            <a:r>
              <a:rPr lang="en-US" sz="2000" b="1" dirty="0">
                <a:latin typeface="Courier New"/>
                <a:cs typeface="Courier New" pitchFamily="49" charset="0"/>
              </a:rPr>
              <a:t>run;</a:t>
            </a:r>
            <a:endParaRPr lang="en-US" sz="2000" b="1" dirty="0">
              <a:solidFill>
                <a:srgbClr val="FF0000"/>
              </a:solidFill>
              <a:latin typeface="Courier New"/>
              <a:cs typeface="Courier New" pitchFamily="49" charset="0"/>
            </a:endParaRPr>
          </a:p>
        </p:txBody>
      </p:sp>
    </p:spTree>
    <p:extLst>
      <p:ext uri="{BB962C8B-B14F-4D97-AF65-F5344CB8AC3E}">
        <p14:creationId xmlns:p14="http://schemas.microsoft.com/office/powerpoint/2010/main" val="23986923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6"/>
              <a:defRPr/>
            </a:pPr>
            <a:r>
              <a:rPr lang="en-US" dirty="0"/>
              <a:t>In the program below, what is the value of </a:t>
            </a:r>
            <a:r>
              <a:rPr lang="en-US" b="1" dirty="0"/>
              <a:t>Benefit</a:t>
            </a:r>
            <a:r>
              <a:rPr lang="en-US" dirty="0"/>
              <a:t> </a:t>
            </a:r>
            <a:br>
              <a:rPr lang="en-US" dirty="0"/>
            </a:br>
            <a:r>
              <a:rPr lang="en-US" dirty="0"/>
              <a:t>for the observation that is shown?</a:t>
            </a:r>
          </a:p>
          <a:p>
            <a:pPr>
              <a:defRPr/>
            </a:pPr>
            <a:endParaRPr lang="en-US"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914400" lvl="1" indent="-461963">
              <a:buClr>
                <a:schemeClr val="tx1"/>
              </a:buClr>
              <a:buSzTx/>
              <a:buFont typeface="Wingdings" pitchFamily="2" charset="2"/>
              <a:buAutoNum type="alphaLcPeriod"/>
              <a:defRPr/>
            </a:pPr>
            <a:r>
              <a:rPr lang="en-US" dirty="0"/>
              <a:t>a missing value</a:t>
            </a:r>
          </a:p>
          <a:p>
            <a:pPr marL="914400" lvl="1" indent="-461963">
              <a:buClr>
                <a:schemeClr val="tx1"/>
              </a:buClr>
              <a:buSzTx/>
              <a:buFont typeface="Wingdings" pitchFamily="2" charset="2"/>
              <a:buAutoNum type="alphaLcPeriod"/>
              <a:defRPr/>
            </a:pPr>
            <a:r>
              <a:rPr lang="en-US" dirty="0"/>
              <a:t>55050</a:t>
            </a:r>
          </a:p>
          <a:p>
            <a:pPr marL="914400" lvl="1" indent="-461963">
              <a:buClr>
                <a:schemeClr val="tx1"/>
              </a:buClr>
              <a:buSzTx/>
              <a:buFont typeface="Wingdings" pitchFamily="2" charset="2"/>
              <a:buAutoNum type="alphaLcPeriod"/>
              <a:defRPr/>
            </a:pPr>
            <a:r>
              <a:rPr lang="en-US" dirty="0"/>
              <a:t>800</a:t>
            </a:r>
          </a:p>
          <a:p>
            <a:pPr marL="914400" lvl="1" indent="-461963">
              <a:buClr>
                <a:schemeClr val="tx1"/>
              </a:buClr>
              <a:buSzTx/>
              <a:buFont typeface="Wingdings" pitchFamily="2" charset="2"/>
              <a:buAutoNum type="alphaLcPeriod"/>
              <a:defRPr/>
            </a:pPr>
            <a:r>
              <a:rPr lang="en-US" dirty="0"/>
              <a:t>0</a:t>
            </a:r>
          </a:p>
        </p:txBody>
      </p:sp>
      <p:sp>
        <p:nvSpPr>
          <p:cNvPr id="2" name="TextBox 1"/>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5" name="AutoShape 27"/>
          <p:cNvSpPr>
            <a:spLocks noChangeArrowheads="1"/>
          </p:cNvSpPr>
          <p:nvPr/>
        </p:nvSpPr>
        <p:spPr bwMode="auto">
          <a:xfrm>
            <a:off x="1141413" y="1673826"/>
            <a:ext cx="5537811" cy="1230284"/>
          </a:xfrm>
          <a:prstGeom prst="flowChartProcess">
            <a:avLst/>
          </a:prstGeom>
          <a:solidFill>
            <a:srgbClr val="FFFFFF"/>
          </a:solidFill>
          <a:ln w="38100" cmpd="sng">
            <a:solidFill>
              <a:schemeClr val="tx2"/>
            </a:solidFill>
            <a:miter lim="800000"/>
            <a:headEnd/>
            <a:tailEnd/>
          </a:ln>
        </p:spPr>
        <p:txBody>
          <a:bodyPr wrap="none" lIns="88900" tIns="88900" rIns="266700" bIns="88900" anchor="ctr"/>
          <a:lstStyle/>
          <a:p>
            <a:pPr defTabSz="876976">
              <a:lnSpc>
                <a:spcPct val="85000"/>
              </a:lnSpc>
            </a:pPr>
            <a:r>
              <a:rPr lang="en-US" sz="2000" b="1" dirty="0">
                <a:latin typeface="Courier New"/>
              </a:rPr>
              <a:t>data work.total;</a:t>
            </a:r>
          </a:p>
          <a:p>
            <a:pPr defTabSz="876976">
              <a:lnSpc>
                <a:spcPct val="85000"/>
              </a:lnSpc>
            </a:pPr>
            <a:r>
              <a:rPr lang="en-US" sz="2000" b="1" dirty="0">
                <a:latin typeface="Courier New"/>
              </a:rPr>
              <a:t>   set payroll.june;</a:t>
            </a:r>
          </a:p>
          <a:p>
            <a:pPr defTabSz="876976">
              <a:lnSpc>
                <a:spcPct val="85000"/>
              </a:lnSpc>
            </a:pPr>
            <a:r>
              <a:rPr lang="en-US" sz="2000" b="1" dirty="0">
                <a:latin typeface="Courier New"/>
              </a:rPr>
              <a:t>   Benefit=sum(</a:t>
            </a:r>
            <a:r>
              <a:rPr lang="en-US" sz="2000" b="1" dirty="0">
                <a:solidFill>
                  <a:srgbClr val="000000"/>
                </a:solidFill>
                <a:latin typeface="Courier New"/>
              </a:rPr>
              <a:t>Ins</a:t>
            </a:r>
            <a:r>
              <a:rPr lang="en-US" sz="2000" b="1" dirty="0">
                <a:latin typeface="Courier New"/>
              </a:rPr>
              <a:t>,Health_Award);</a:t>
            </a:r>
          </a:p>
          <a:p>
            <a:pPr defTabSz="876976">
              <a:lnSpc>
                <a:spcPct val="85000"/>
              </a:lnSpc>
            </a:pPr>
            <a:r>
              <a:rPr lang="en-US" sz="2000" b="1" dirty="0">
                <a:latin typeface="Courier New"/>
              </a:rPr>
              <a:t>run;</a:t>
            </a:r>
          </a:p>
        </p:txBody>
      </p:sp>
      <p:graphicFrame>
        <p:nvGraphicFramePr>
          <p:cNvPr id="8" name="Group 989"/>
          <p:cNvGraphicFramePr>
            <a:graphicFrameLocks noGrp="1"/>
          </p:cNvGraphicFramePr>
          <p:nvPr>
            <p:extLst>
              <p:ext uri="{D42A27DB-BD31-4B8C-83A1-F6EECF244321}">
                <p14:modId xmlns:p14="http://schemas.microsoft.com/office/powerpoint/2010/main" val="571567513"/>
              </p:ext>
            </p:extLst>
          </p:nvPr>
        </p:nvGraphicFramePr>
        <p:xfrm>
          <a:off x="601882" y="3110686"/>
          <a:ext cx="8102278" cy="1199917"/>
        </p:xfrm>
        <a:graphic>
          <a:graphicData uri="http://schemas.openxmlformats.org/drawingml/2006/table">
            <a:tbl>
              <a:tblPr/>
              <a:tblGrid>
                <a:gridCol w="1192996">
                  <a:extLst>
                    <a:ext uri="{9D8B030D-6E8A-4147-A177-3AD203B41FA5}">
                      <a16:colId xmlns:a16="http://schemas.microsoft.com/office/drawing/2014/main" val="20000"/>
                    </a:ext>
                  </a:extLst>
                </a:gridCol>
                <a:gridCol w="1168241">
                  <a:extLst>
                    <a:ext uri="{9D8B030D-6E8A-4147-A177-3AD203B41FA5}">
                      <a16:colId xmlns:a16="http://schemas.microsoft.com/office/drawing/2014/main" val="20001"/>
                    </a:ext>
                  </a:extLst>
                </a:gridCol>
                <a:gridCol w="787078">
                  <a:extLst>
                    <a:ext uri="{9D8B030D-6E8A-4147-A177-3AD203B41FA5}">
                      <a16:colId xmlns:a16="http://schemas.microsoft.com/office/drawing/2014/main" val="20002"/>
                    </a:ext>
                  </a:extLst>
                </a:gridCol>
                <a:gridCol w="1099595">
                  <a:extLst>
                    <a:ext uri="{9D8B030D-6E8A-4147-A177-3AD203B41FA5}">
                      <a16:colId xmlns:a16="http://schemas.microsoft.com/office/drawing/2014/main" val="20003"/>
                    </a:ext>
                  </a:extLst>
                </a:gridCol>
                <a:gridCol w="2013995">
                  <a:extLst>
                    <a:ext uri="{9D8B030D-6E8A-4147-A177-3AD203B41FA5}">
                      <a16:colId xmlns:a16="http://schemas.microsoft.com/office/drawing/2014/main" val="20004"/>
                    </a:ext>
                  </a:extLst>
                </a:gridCol>
                <a:gridCol w="1840373">
                  <a:extLst>
                    <a:ext uri="{9D8B030D-6E8A-4147-A177-3AD203B41FA5}">
                      <a16:colId xmlns:a16="http://schemas.microsoft.com/office/drawing/2014/main" val="20005"/>
                    </a:ext>
                  </a:extLst>
                </a:gridCol>
              </a:tblGrid>
              <a:tr h="426863">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426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Emp_ID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Ins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Bonus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Health_Award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Benefit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9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KBA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54000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800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250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551028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Which of these statements does </a:t>
            </a:r>
            <a:r>
              <a:rPr lang="en-US" b="1" i="1" dirty="0"/>
              <a:t>not</a:t>
            </a:r>
            <a:r>
              <a:rPr lang="en-US" dirty="0"/>
              <a:t> correctly specify a SAS function?</a:t>
            </a:r>
          </a:p>
          <a:p>
            <a:pPr marL="0" indent="0">
              <a:defRPr/>
            </a:pPr>
            <a:endParaRPr lang="en-US" sz="800" b="1" dirty="0"/>
          </a:p>
          <a:p>
            <a:pPr marL="914400" lvl="1" indent="-461963">
              <a:buClr>
                <a:schemeClr val="tx1"/>
              </a:buClr>
              <a:buSzTx/>
              <a:buFont typeface="Wingdings" pitchFamily="2" charset="2"/>
              <a:buAutoNum type="alphaLcPeriod"/>
              <a:defRPr/>
            </a:pPr>
            <a:r>
              <a:rPr lang="en-US" dirty="0"/>
              <a:t>Deadline=sum(TimeSpent, Last_Name);</a:t>
            </a:r>
          </a:p>
          <a:p>
            <a:pPr marL="914400" lvl="1" indent="-461963">
              <a:buClr>
                <a:schemeClr val="tx1"/>
              </a:buClr>
              <a:buSzTx/>
              <a:buFont typeface="Wingdings" pitchFamily="2" charset="2"/>
              <a:buAutoNum type="alphaLcPeriod"/>
              <a:defRPr/>
            </a:pPr>
            <a:r>
              <a:rPr lang="en-US" dirty="0"/>
              <a:t>GreatDay=today();</a:t>
            </a:r>
          </a:p>
          <a:p>
            <a:pPr marL="914400" lvl="1" indent="-461963">
              <a:buClr>
                <a:schemeClr val="tx1"/>
              </a:buClr>
              <a:buSzTx/>
              <a:buFont typeface="Wingdings" pitchFamily="2" charset="2"/>
              <a:buAutoNum type="alphaLcPeriod"/>
              <a:defRPr/>
            </a:pPr>
            <a:r>
              <a:rPr lang="en-US" dirty="0"/>
              <a:t>FingersToes=sum(10,10);</a:t>
            </a:r>
          </a:p>
          <a:p>
            <a:pPr marL="914400" lvl="1" indent="-461963">
              <a:buClr>
                <a:schemeClr val="tx1"/>
              </a:buClr>
              <a:buSzTx/>
              <a:buFont typeface="Wingdings" pitchFamily="2" charset="2"/>
              <a:buAutoNum type="alphaLcPeriod"/>
              <a:defRPr/>
            </a:pPr>
            <a:r>
              <a:rPr lang="en-US" dirty="0"/>
              <a:t>BirthdayYear=year('12dec1987'd);</a:t>
            </a:r>
          </a:p>
        </p:txBody>
      </p:sp>
    </p:spTree>
    <p:extLst>
      <p:ext uri="{BB962C8B-B14F-4D97-AF65-F5344CB8AC3E}">
        <p14:creationId xmlns:p14="http://schemas.microsoft.com/office/powerpoint/2010/main" val="22899697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txBox="1">
            <a:spLocks noChangeArrowheads="1"/>
          </p:cNvSpPr>
          <p:nvPr/>
        </p:nvSpPr>
        <p:spPr bwMode="auto">
          <a:xfrm>
            <a:off x="685800" y="609600"/>
            <a:ext cx="7848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indent="-457200">
              <a:buFont typeface="+mj-lt"/>
              <a:buAutoNum type="arabicPeriod" startAt="8"/>
              <a:defRPr/>
            </a:pPr>
            <a:r>
              <a:rPr lang="en-US" dirty="0"/>
              <a:t>Given what you know about how SAS processes </a:t>
            </a:r>
            <a:br>
              <a:rPr lang="en-US" dirty="0"/>
            </a:br>
            <a:r>
              <a:rPr lang="en-US" dirty="0"/>
              <a:t>the DROP and KEEP statements, can these </a:t>
            </a:r>
            <a:br>
              <a:rPr lang="en-US" dirty="0"/>
            </a:br>
            <a:r>
              <a:rPr lang="en-US" dirty="0"/>
              <a:t>two DATA steps create the same data set?</a:t>
            </a:r>
          </a:p>
        </p:txBody>
      </p:sp>
      <p:sp>
        <p:nvSpPr>
          <p:cNvPr id="3" name="TextBox 2"/>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11" name="Text Box 6"/>
          <p:cNvSpPr txBox="1">
            <a:spLocks noChangeArrowheads="1"/>
          </p:cNvSpPr>
          <p:nvPr/>
        </p:nvSpPr>
        <p:spPr bwMode="auto">
          <a:xfrm>
            <a:off x="2863101" y="1864130"/>
            <a:ext cx="5590337" cy="2010807"/>
          </a:xfrm>
          <a:prstGeom prst="rect">
            <a:avLst/>
          </a:prstGeom>
          <a:solidFill>
            <a:srgbClr val="FFFFFF"/>
          </a:solidFill>
          <a:ln w="38100" cmpd="sng">
            <a:solidFill>
              <a:schemeClr val="tx2"/>
            </a:solidFill>
            <a:miter lim="800000"/>
            <a:headEnd type="none" w="med" len="lg"/>
            <a:tailEnd type="none" w="med" len="lg"/>
          </a:ln>
          <a:extLst/>
        </p:spPr>
        <p:txBody>
          <a:bodyPr wrap="square" lIns="88900" tIns="88900" rIns="2667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lnSpc>
                <a:spcPct val="85000"/>
              </a:lnSpc>
            </a:pPr>
            <a:r>
              <a:rPr lang="en-US" sz="2000" b="1" dirty="0">
                <a:latin typeface="Courier New"/>
              </a:rPr>
              <a:t>data work.subset1;</a:t>
            </a:r>
          </a:p>
          <a:p>
            <a:pPr eaLnBrk="1" hangingPunct="1">
              <a:lnSpc>
                <a:spcPct val="85000"/>
              </a:lnSpc>
            </a:pPr>
            <a:r>
              <a:rPr lang="en-US" sz="2000" b="1" dirty="0">
                <a:latin typeface="Courier New"/>
              </a:rPr>
              <a:t>   set orion.sales;</a:t>
            </a:r>
          </a:p>
          <a:p>
            <a:pPr eaLnBrk="1" hangingPunct="1">
              <a:lnSpc>
                <a:spcPct val="85000"/>
              </a:lnSpc>
            </a:pPr>
            <a:r>
              <a:rPr lang="en-US" sz="2000" b="1" dirty="0">
                <a:latin typeface="Courier New"/>
              </a:rPr>
              <a:t>   drop Salary;</a:t>
            </a:r>
          </a:p>
          <a:p>
            <a:pPr eaLnBrk="1" hangingPunct="1">
              <a:lnSpc>
                <a:spcPct val="85000"/>
              </a:lnSpc>
            </a:pPr>
            <a:r>
              <a:rPr lang="en-US" sz="2000" b="1" dirty="0">
                <a:latin typeface="Courier New"/>
              </a:rPr>
              <a:t>   Bonus=500;</a:t>
            </a:r>
          </a:p>
          <a:p>
            <a:pPr eaLnBrk="1" hangingPunct="1">
              <a:lnSpc>
                <a:spcPct val="85000"/>
              </a:lnSpc>
            </a:pPr>
            <a:r>
              <a:rPr lang="en-US" sz="2000" b="1" dirty="0">
                <a:latin typeface="Courier New"/>
              </a:rPr>
              <a:t>   Compensation=sum(Salary,Bonus);</a:t>
            </a:r>
          </a:p>
          <a:p>
            <a:pPr eaLnBrk="1" hangingPunct="1">
              <a:lnSpc>
                <a:spcPct val="85000"/>
              </a:lnSpc>
            </a:pPr>
            <a:r>
              <a:rPr lang="en-US" sz="2000" b="1" dirty="0">
                <a:latin typeface="Courier New"/>
              </a:rPr>
              <a:t>   BonusMonth=month(Hire_Date);</a:t>
            </a:r>
          </a:p>
          <a:p>
            <a:pPr eaLnBrk="1" hangingPunct="1">
              <a:lnSpc>
                <a:spcPct val="85000"/>
              </a:lnSpc>
            </a:pPr>
            <a:r>
              <a:rPr lang="en-US" sz="2000" b="1" dirty="0">
                <a:latin typeface="Courier New"/>
              </a:rPr>
              <a:t>run;</a:t>
            </a:r>
          </a:p>
        </p:txBody>
      </p:sp>
      <p:sp>
        <p:nvSpPr>
          <p:cNvPr id="13" name="Text Box 7"/>
          <p:cNvSpPr txBox="1">
            <a:spLocks noChangeArrowheads="1"/>
          </p:cNvSpPr>
          <p:nvPr/>
        </p:nvSpPr>
        <p:spPr bwMode="auto">
          <a:xfrm>
            <a:off x="2863101" y="4168833"/>
            <a:ext cx="5590337" cy="2010807"/>
          </a:xfrm>
          <a:prstGeom prst="rect">
            <a:avLst/>
          </a:prstGeom>
          <a:solidFill>
            <a:srgbClr val="FFFFFF"/>
          </a:solidFill>
          <a:ln w="38100" cmpd="sng">
            <a:solidFill>
              <a:schemeClr val="tx2"/>
            </a:solidFill>
            <a:miter lim="800000"/>
            <a:headEnd type="none" w="med" len="lg"/>
            <a:tailEnd type="none" w="med" len="lg"/>
          </a:ln>
          <a:extLst/>
        </p:spPr>
        <p:txBody>
          <a:bodyPr wrap="square" lIns="88900" tIns="88900" rIns="266700" bIns="8890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eaLnBrk="1" hangingPunct="1">
              <a:lnSpc>
                <a:spcPct val="85000"/>
              </a:lnSpc>
            </a:pPr>
            <a:r>
              <a:rPr lang="en-US" sz="2000" b="1" dirty="0">
                <a:latin typeface="Courier New"/>
              </a:rPr>
              <a:t>data work.subset1;</a:t>
            </a:r>
          </a:p>
          <a:p>
            <a:pPr eaLnBrk="1" hangingPunct="1">
              <a:lnSpc>
                <a:spcPct val="85000"/>
              </a:lnSpc>
            </a:pPr>
            <a:r>
              <a:rPr lang="en-US" sz="2000" b="1" dirty="0">
                <a:latin typeface="Courier New"/>
              </a:rPr>
              <a:t>   set orion.sales;</a:t>
            </a:r>
          </a:p>
          <a:p>
            <a:pPr eaLnBrk="1" hangingPunct="1">
              <a:lnSpc>
                <a:spcPct val="85000"/>
              </a:lnSpc>
            </a:pPr>
            <a:r>
              <a:rPr lang="en-US" sz="2000" b="1" dirty="0">
                <a:latin typeface="Courier New"/>
              </a:rPr>
              <a:t>   Bonus=500;</a:t>
            </a:r>
          </a:p>
          <a:p>
            <a:pPr eaLnBrk="1" hangingPunct="1">
              <a:lnSpc>
                <a:spcPct val="85000"/>
              </a:lnSpc>
            </a:pPr>
            <a:r>
              <a:rPr lang="en-US" sz="2000" b="1" dirty="0">
                <a:latin typeface="Courier New"/>
              </a:rPr>
              <a:t>   Compensation=sum(Salary,Bonus);</a:t>
            </a:r>
          </a:p>
          <a:p>
            <a:pPr eaLnBrk="1" hangingPunct="1">
              <a:lnSpc>
                <a:spcPct val="85000"/>
              </a:lnSpc>
            </a:pPr>
            <a:r>
              <a:rPr lang="en-US" sz="2000" b="1" dirty="0">
                <a:latin typeface="Courier New"/>
              </a:rPr>
              <a:t>   BonusMonth=month(Hire_Date);</a:t>
            </a:r>
          </a:p>
          <a:p>
            <a:pPr eaLnBrk="1" hangingPunct="1">
              <a:lnSpc>
                <a:spcPct val="85000"/>
              </a:lnSpc>
            </a:pPr>
            <a:r>
              <a:rPr lang="en-US" sz="2000" b="1" dirty="0">
                <a:latin typeface="Courier New"/>
              </a:rPr>
              <a:t>   drop Salary;</a:t>
            </a:r>
          </a:p>
          <a:p>
            <a:pPr eaLnBrk="1" hangingPunct="1">
              <a:lnSpc>
                <a:spcPct val="85000"/>
              </a:lnSpc>
            </a:pPr>
            <a:r>
              <a:rPr lang="en-US" sz="2000" b="1" dirty="0">
                <a:latin typeface="Courier New"/>
              </a:rPr>
              <a:t>run;</a:t>
            </a:r>
          </a:p>
        </p:txBody>
      </p:sp>
      <p:sp>
        <p:nvSpPr>
          <p:cNvPr id="5" name="Rectangle 4"/>
          <p:cNvSpPr/>
          <p:nvPr/>
        </p:nvSpPr>
        <p:spPr>
          <a:xfrm>
            <a:off x="1023254" y="2038536"/>
            <a:ext cx="4572000" cy="907941"/>
          </a:xfrm>
          <a:prstGeom prst="rect">
            <a:avLst/>
          </a:prstGeom>
        </p:spPr>
        <p:txBody>
          <a:bodyPr>
            <a:spAutoFit/>
          </a:bodyPr>
          <a:lstStyle/>
          <a:p>
            <a:pPr>
              <a:defRPr/>
            </a:pPr>
            <a:r>
              <a:rPr lang="en-US" dirty="0">
                <a:sym typeface="Wingdings" pitchFamily="2" charset="2"/>
              </a:rPr>
              <a:t>  </a:t>
            </a:r>
            <a:r>
              <a:rPr lang="en-US" dirty="0"/>
              <a:t>Yes</a:t>
            </a:r>
          </a:p>
          <a:p>
            <a:pPr>
              <a:spcBef>
                <a:spcPts val="600"/>
              </a:spcBef>
              <a:defRPr/>
            </a:pPr>
            <a:r>
              <a:rPr lang="en-US" dirty="0">
                <a:sym typeface="Wingdings" pitchFamily="2" charset="2"/>
              </a:rPr>
              <a:t></a:t>
            </a:r>
            <a:r>
              <a:rPr lang="en-US" dirty="0"/>
              <a:t>  No</a:t>
            </a:r>
          </a:p>
        </p:txBody>
      </p:sp>
    </p:spTree>
    <p:extLst>
      <p:ext uri="{BB962C8B-B14F-4D97-AF65-F5344CB8AC3E}">
        <p14:creationId xmlns:p14="http://schemas.microsoft.com/office/powerpoint/2010/main" val="5345714"/>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txBox="1">
            <a:spLocks noChangeArrowheads="1"/>
          </p:cNvSpPr>
          <p:nvPr/>
        </p:nvSpPr>
        <p:spPr bwMode="auto">
          <a:xfrm>
            <a:off x="685800" y="609600"/>
            <a:ext cx="7848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indent="-457200">
              <a:buFont typeface="+mj-lt"/>
              <a:buAutoNum type="arabicPeriod" startAt="9"/>
              <a:defRPr/>
            </a:pPr>
            <a:r>
              <a:rPr lang="en-US" dirty="0"/>
              <a:t>Which of the following determines the length </a:t>
            </a:r>
            <a:br>
              <a:rPr lang="en-US" dirty="0"/>
            </a:br>
            <a:r>
              <a:rPr lang="en-US" dirty="0"/>
              <a:t>of a new variable at compile time?</a:t>
            </a:r>
          </a:p>
        </p:txBody>
      </p:sp>
      <p:sp>
        <p:nvSpPr>
          <p:cNvPr id="235523" name="Rectangle 5"/>
          <p:cNvSpPr>
            <a:spLocks noChangeArrowheads="1"/>
          </p:cNvSpPr>
          <p:nvPr/>
        </p:nvSpPr>
        <p:spPr bwMode="auto">
          <a:xfrm>
            <a:off x="583678" y="1536664"/>
            <a:ext cx="7523820" cy="363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76" tIns="43889" rIns="87776" bIns="43889"/>
          <a:lstStyle/>
          <a:p>
            <a:pPr marL="914400" indent="-457200" defTabSz="876976">
              <a:lnSpc>
                <a:spcPct val="150000"/>
              </a:lnSpc>
              <a:buFont typeface="+mj-lt"/>
              <a:buAutoNum type="alphaLcPeriod"/>
            </a:pPr>
            <a:r>
              <a:rPr lang="en-US" dirty="0"/>
              <a:t>INPUT statement</a:t>
            </a:r>
          </a:p>
          <a:p>
            <a:pPr marL="914400" indent="-457200" defTabSz="876976">
              <a:lnSpc>
                <a:spcPct val="150000"/>
              </a:lnSpc>
              <a:buFont typeface="+mj-lt"/>
              <a:buAutoNum type="alphaLcPeriod"/>
            </a:pPr>
            <a:r>
              <a:rPr lang="en-US" dirty="0"/>
              <a:t>assignment statement </a:t>
            </a:r>
          </a:p>
          <a:p>
            <a:pPr marL="914400" indent="-457200" defTabSz="876976">
              <a:lnSpc>
                <a:spcPct val="150000"/>
              </a:lnSpc>
              <a:buFont typeface="+mj-lt"/>
              <a:buAutoNum type="alphaLcPeriod"/>
            </a:pPr>
            <a:r>
              <a:rPr lang="en-US" dirty="0"/>
              <a:t>LENGTH statement</a:t>
            </a:r>
            <a:endParaRPr lang="en-US" i="1" dirty="0"/>
          </a:p>
          <a:p>
            <a:pPr marL="914400" indent="-457200" defTabSz="876976">
              <a:lnSpc>
                <a:spcPct val="150000"/>
              </a:lnSpc>
              <a:buFont typeface="+mj-lt"/>
              <a:buAutoNum type="alphaLcPeriod"/>
            </a:pPr>
            <a:r>
              <a:rPr lang="en-US" dirty="0"/>
              <a:t>all of the above</a:t>
            </a:r>
          </a:p>
        </p:txBody>
      </p:sp>
    </p:spTree>
    <p:extLst>
      <p:ext uri="{BB962C8B-B14F-4D97-AF65-F5344CB8AC3E}">
        <p14:creationId xmlns:p14="http://schemas.microsoft.com/office/powerpoint/2010/main" val="2117241298"/>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10"/>
              <a:defRPr/>
            </a:pPr>
            <a:r>
              <a:rPr lang="en-US" dirty="0"/>
              <a:t>Use a DO group in a DATA step when you want </a:t>
            </a:r>
            <a:br>
              <a:rPr lang="en-US" dirty="0"/>
            </a:br>
            <a:r>
              <a:rPr lang="en-US" dirty="0"/>
              <a:t>to execute multiple statements for a true IF-THEN expression.</a:t>
            </a:r>
          </a:p>
          <a:p>
            <a:pPr marL="0" indent="0">
              <a:defRPr/>
            </a:pPr>
            <a:endParaRPr lang="en-US" sz="800" b="1" dirty="0"/>
          </a:p>
          <a:p>
            <a:pPr marL="457200">
              <a:defRPr/>
            </a:pPr>
            <a:r>
              <a:rPr lang="en-US" dirty="0">
                <a:sym typeface="Wingdings" pitchFamily="2" charset="2"/>
              </a:rPr>
              <a:t>  </a:t>
            </a:r>
            <a:r>
              <a:rPr lang="en-US" dirty="0"/>
              <a:t>True</a:t>
            </a:r>
          </a:p>
          <a:p>
            <a:pPr marL="457200">
              <a:defRPr/>
            </a:pPr>
            <a:r>
              <a:rPr lang="en-US" dirty="0">
                <a:sym typeface="Wingdings" pitchFamily="2" charset="2"/>
              </a:rPr>
              <a:t></a:t>
            </a:r>
            <a:r>
              <a:rPr lang="en-US" dirty="0"/>
              <a:t>  False</a:t>
            </a:r>
          </a:p>
        </p:txBody>
      </p:sp>
    </p:spTree>
    <p:extLst>
      <p:ext uri="{BB962C8B-B14F-4D97-AF65-F5344CB8AC3E}">
        <p14:creationId xmlns:p14="http://schemas.microsoft.com/office/powerpoint/2010/main" val="234009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SAS Functions </a:t>
            </a:r>
          </a:p>
        </p:txBody>
      </p:sp>
      <p:sp>
        <p:nvSpPr>
          <p:cNvPr id="30723" name="Rectangle 3"/>
          <p:cNvSpPr>
            <a:spLocks noGrp="1" noChangeArrowheads="1"/>
          </p:cNvSpPr>
          <p:nvPr>
            <p:ph idx="1"/>
          </p:nvPr>
        </p:nvSpPr>
        <p:spPr>
          <a:xfrm>
            <a:off x="685800" y="1071564"/>
            <a:ext cx="7848600" cy="4793528"/>
          </a:xfrm>
        </p:spPr>
        <p:txBody>
          <a:bodyPr/>
          <a:lstStyle/>
          <a:p>
            <a:r>
              <a:rPr lang="en-US" dirty="0"/>
              <a:t>SAS functions can be used in an assignment statement. </a:t>
            </a:r>
            <a:br>
              <a:rPr lang="en-US" dirty="0"/>
            </a:br>
            <a:r>
              <a:rPr lang="en-US" dirty="0"/>
              <a:t>A </a:t>
            </a:r>
            <a:r>
              <a:rPr lang="en-US" i="1" dirty="0"/>
              <a:t>function</a:t>
            </a:r>
            <a:r>
              <a:rPr lang="en-US" dirty="0"/>
              <a:t> is a routine that accepts arguments and returns</a:t>
            </a:r>
            <a:br>
              <a:rPr lang="en-US" dirty="0"/>
            </a:br>
            <a:r>
              <a:rPr lang="en-US" dirty="0"/>
              <a:t>a value. </a:t>
            </a:r>
          </a:p>
          <a:p>
            <a:endParaRPr lang="en-US" dirty="0"/>
          </a:p>
          <a:p>
            <a:endParaRPr lang="en-US" dirty="0"/>
          </a:p>
          <a:p>
            <a:endParaRPr lang="en-US" dirty="0"/>
          </a:p>
          <a:p>
            <a:r>
              <a:rPr lang="en-US" dirty="0"/>
              <a:t>Some functions manipulate character values, compute descriptive statistics, or manipulate SAS date values.</a:t>
            </a:r>
          </a:p>
          <a:p>
            <a:pPr lvl="1"/>
            <a:r>
              <a:rPr lang="en-US" dirty="0"/>
              <a:t>Arguments are enclosed in parentheses and separated by commas.</a:t>
            </a:r>
          </a:p>
          <a:p>
            <a:pPr lvl="1"/>
            <a:r>
              <a:rPr lang="en-US" dirty="0"/>
              <a:t>A function can return a numeric or character result.</a:t>
            </a:r>
          </a:p>
        </p:txBody>
      </p:sp>
      <p:sp>
        <p:nvSpPr>
          <p:cNvPr id="6" name="Slide Number Placeholder 3"/>
          <p:cNvSpPr>
            <a:spLocks noGrp="1"/>
          </p:cNvSpPr>
          <p:nvPr>
            <p:ph type="sldNum" sz="quarter" idx="10"/>
          </p:nvPr>
        </p:nvSpPr>
        <p:spPr/>
        <p:txBody>
          <a:bodyPr/>
          <a:lstStyle/>
          <a:p>
            <a:pPr>
              <a:defRPr/>
            </a:pPr>
            <a:fld id="{91C781A1-F16C-4924-8E19-4F3938A3DCEC}" type="slidenum">
              <a:rPr lang="en-US"/>
              <a:pPr>
                <a:defRPr/>
              </a:pPr>
              <a:t>9</a:t>
            </a:fld>
            <a:endParaRPr lang="en-US" b="0" dirty="0">
              <a:latin typeface="Times New Roman" pitchFamily="18" charset="0"/>
            </a:endParaRPr>
          </a:p>
        </p:txBody>
      </p:sp>
      <p:sp>
        <p:nvSpPr>
          <p:cNvPr id="259079" name="Text Box 7"/>
          <p:cNvSpPr txBox="1">
            <a:spLocks noChangeArrowheads="1"/>
          </p:cNvSpPr>
          <p:nvPr>
            <p:custDataLst>
              <p:tags r:id="rId1"/>
            </p:custDataLst>
          </p:nvPr>
        </p:nvSpPr>
        <p:spPr bwMode="auto">
          <a:xfrm>
            <a:off x="961416" y="2468180"/>
            <a:ext cx="7223760"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0" bIns="152400">
            <a:spAutoFit/>
          </a:bodyPr>
          <a:lstStyle/>
          <a:p>
            <a:pPr>
              <a:defRPr/>
            </a:pPr>
            <a:r>
              <a:rPr lang="en-US" i="1" dirty="0">
                <a:latin typeface="Arial"/>
              </a:rPr>
              <a:t>variable=function-name</a:t>
            </a:r>
            <a:r>
              <a:rPr lang="en-US" b="1" dirty="0">
                <a:latin typeface="Arial"/>
              </a:rPr>
              <a:t>(</a:t>
            </a:r>
            <a:r>
              <a:rPr lang="en-US" i="1" dirty="0">
                <a:latin typeface="Arial"/>
              </a:rPr>
              <a:t>argument1</a:t>
            </a:r>
            <a:r>
              <a:rPr lang="en-US" b="1" dirty="0">
                <a:latin typeface="Arial"/>
              </a:rPr>
              <a:t>,</a:t>
            </a:r>
            <a:r>
              <a:rPr lang="en-US" dirty="0">
                <a:latin typeface="Arial"/>
              </a:rPr>
              <a:t> </a:t>
            </a:r>
            <a:r>
              <a:rPr lang="en-US" i="1" dirty="0">
                <a:latin typeface="Arial"/>
              </a:rPr>
              <a:t>argument2</a:t>
            </a:r>
            <a:r>
              <a:rPr lang="en-US" b="1" dirty="0">
                <a:latin typeface="Arial"/>
              </a:rPr>
              <a:t>,</a:t>
            </a:r>
            <a:r>
              <a:rPr lang="en-US" dirty="0">
                <a:latin typeface="Arial"/>
              </a:rPr>
              <a:t> …</a:t>
            </a:r>
            <a:r>
              <a:rPr lang="en-US" b="1" dirty="0">
                <a:latin typeface="Arial"/>
              </a:rPr>
              <a:t>);</a:t>
            </a:r>
          </a:p>
        </p:txBody>
      </p:sp>
    </p:spTree>
    <p:extLst>
      <p:ext uri="{BB962C8B-B14F-4D97-AF65-F5344CB8AC3E}">
        <p14:creationId xmlns:p14="http://schemas.microsoft.com/office/powerpoint/2010/main" val="30664450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YLEVERSION" val="2010JUL"/>
  <p:tag name="STANDARDSLIDESUPDATE" val="CDS_2012"/>
  <p:tag name="MMPROD_THEME_BG_IMAGE" val=""/>
  <p:tag name="MMPROD_UIDATA" val="&lt;database version=&quot;9.0&quot;&gt;&lt;object type=&quot;1&quot; unique_id=&quot;10001&quot;&gt;&lt;property id=&quot;20141&quot; value=&quot;Manipulating Data&quot;/&gt;&lt;property id=&quot;20148&quot; value=&quot;5&quot;/&gt;&lt;property id=&quot;20184&quot; value=&quot;7&quot;/&gt;&lt;property id=&quot;20191&quot; value=&quot;SAS Server&quot;/&gt;&lt;property id=&quot;20192&quot; value=&quot;https://sas.connectsolutions.com&quot;/&gt;&lt;property id=&quot;20250&quot; value=&quot;6&quot;/&gt;&lt;property id=&quot;20251&quot; value=&quot;0&quot;/&gt;&lt;property id=&quot;20259&quot; value=&quot;0&quot;/&gt;&lt;property id=&quot;20262&quot; value=&quot;853931031&quot;/&gt;&lt;object type=&quot;8&quot; unique_id=&quot;10002&quot;&gt;&lt;/object&gt;&lt;object type=&quot;2&quot; unique_id=&quot;10005&quot;&gt;&lt;object type=&quot;3&quot; unique_id=&quot;10016&quot;&gt;&lt;property id=&quot;20148&quot; value=&quot;5&quot;/&gt;&lt;property id=&quot;20300&quot; value=&quot;Slide 3 - &amp;quot;Objectives&amp;quot;&quot;/&gt;&lt;property id=&quot;20307&quot; value=&quot;431&quot;/&gt;&lt;property id=&quot;20309&quot; value=&quot;-1&quot;/&gt;&lt;/object&gt;&lt;object type=&quot;3&quot; unique_id=&quot;10019&quot;&gt;&lt;property id=&quot;20148&quot; value=&quot;5&quot;/&gt;&lt;property id=&quot;20300&quot; value=&quot;Slide 6 - &amp;quot;Considerations&amp;quot;&quot;/&gt;&lt;property id=&quot;20307&quot; value=&quot;434&quot;/&gt;&lt;property id=&quot;20309&quot; value=&quot;-1&quot;/&gt;&lt;/object&gt;&lt;object type=&quot;3&quot; unique_id=&quot;10020&quot;&gt;&lt;property id=&quot;20148&quot; value=&quot;5&quot;/&gt;&lt;property id=&quot;20300&quot; value=&quot;Slide 9 - &amp;quot;SAS Functions &amp;quot;&quot;/&gt;&lt;property id=&quot;20307&quot; value=&quot;435&quot;/&gt;&lt;property id=&quot;20309&quot; value=&quot;-1&quot;/&gt;&lt;/object&gt;&lt;object type=&quot;3&quot; unique_id=&quot;10023&quot;&gt;&lt;property id=&quot;20148&quot; value=&quot;5&quot;/&gt;&lt;property id=&quot;20300&quot; value=&quot;Slide 12 - &amp;quot;Date Functions: Extracting Values&amp;quot;&quot;/&gt;&lt;property id=&quot;20307&quot; value=&quot;438&quot;/&gt;&lt;property id=&quot;20309&quot; value=&quot;-1&quot;/&gt;&lt;/object&gt;&lt;object type=&quot;3&quot; unique_id=&quot;10024&quot;&gt;&lt;property id=&quot;20148&quot; value=&quot;5&quot;/&gt;&lt;property id=&quot;20300&quot; value=&quot;Slide 13 - &amp;quot;Date Functions: Creating SAS Dates&amp;quot;&quot;/&gt;&lt;property id=&quot;20307&quot; value=&quot;439&quot;/&gt;&lt;property id=&quot;20309&quot; value=&quot;-1&quot;/&gt;&lt;/object&gt;&lt;object type=&quot;3&quot; unique_id=&quot;10025&quot;&gt;&lt;property id=&quot;20148&quot; value=&quot;5&quot;/&gt;&lt;property id=&quot;20300&quot; value=&quot;Slide 14 - &amp;quot;Using SAS Functions&amp;quot;&quot;/&gt;&lt;property id=&quot;20307&quot; value=&quot;440&quot;/&gt;&lt;property id=&quot;20309&quot; value=&quot;-1&quot;/&gt;&lt;/object&gt;&lt;object type=&quot;3&quot; unique_id=&quot;10027&quot;&gt;&lt;property id=&quot;20148&quot; value=&quot;5&quot;/&gt;&lt;property id=&quot;20300&quot; value=&quot;Slide 15 - &amp;quot;Using SAS Functions&amp;quot;&quot;/&gt;&lt;property id=&quot;20307&quot; value=&quot;442&quot;/&gt;&lt;property id=&quot;20309&quot; value=&quot;-1&quot;/&gt;&lt;/object&gt;&lt;object type=&quot;3&quot; unique_id=&quot;10031&quot;&gt;&lt;property id=&quot;20148&quot; value=&quot;5&quot;/&gt;&lt;property id=&quot;20300&quot; value=&quot;Slide 16 - &amp;quot;Viewing the Output&amp;quot;&quot;/&gt;&lt;property id=&quot;20307&quot; value=&quot;446&quot;/&gt;&lt;property id=&quot;20309&quot; value=&quot;-1&quot;/&gt;&lt;/object&gt;&lt;object type=&quot;3&quot; unique_id=&quot;10061&quot;&gt;&lt;property id=&quot;20148&quot; value=&quot;5&quot;/&gt;&lt;property id=&quot;20300&quot; value=&quot;Slide 23 - &amp;quot;Objectives&amp;quot;&quot;/&gt;&lt;property id=&quot;20307&quot; value=&quot;258&quot;/&gt;&lt;property id=&quot;20309&quot; value=&quot;-1&quot;/&gt;&lt;/object&gt;&lt;object type=&quot;3&quot; unique_id=&quot;10062&quot;&gt;&lt;property id=&quot;20148&quot; value=&quot;5&quot;/&gt;&lt;property id=&quot;20300&quot; value=&quot;Slide 24 - &amp;quot;Business Scenario&amp;quot;&quot;/&gt;&lt;property id=&quot;20307&quot; value=&quot;392&quot;/&gt;&lt;property id=&quot;20309&quot; value=&quot;-1&quot;/&gt;&lt;/object&gt;&lt;object type=&quot;3&quot; unique_id=&quot;10063&quot;&gt;&lt;property id=&quot;20148&quot; value=&quot;5&quot;/&gt;&lt;property id=&quot;20300&quot; value=&quot;Slide 25 - &amp;quot;Considerations &amp;quot;&quot;/&gt;&lt;property id=&quot;20307&quot; value=&quot;393&quot;/&gt;&lt;property id=&quot;20309&quot; value=&quot;-1&quot;/&gt;&lt;/object&gt;&lt;object type=&quot;3&quot; unique_id=&quot;10064&quot;&gt;&lt;property id=&quot;20148&quot; value=&quot;5&quot;/&gt;&lt;property id=&quot;20300&quot; value=&quot;Slide 27 - &amp;quot;Conditional Processing&amp;quot;&quot;/&gt;&lt;property id=&quot;20307&quot; value=&quot;395&quot;/&gt;&lt;property id=&quot;20309&quot; value=&quot;-1&quot;/&gt;&lt;/object&gt;&lt;object type=&quot;3&quot; unique_id=&quot;10065&quot;&gt;&lt;property id=&quot;20148&quot; value=&quot;5&quot;/&gt;&lt;property id=&quot;20300&quot; value=&quot;Slide 26 - &amp;quot;IF-THEN Statements&amp;quot;&quot;/&gt;&lt;property id=&quot;20307&quot; value=&quot;396&quot;/&gt;&lt;property id=&quot;20309&quot; value=&quot;-1&quot;/&gt;&lt;/object&gt;&lt;object type=&quot;3&quot; unique_id=&quot;10066&quot;&gt;&lt;property id=&quot;20148&quot; value=&quot;5&quot;/&gt;&lt;property id=&quot;20300&quot; value=&quot;Slide 28 - &amp;quot;Conditional Processing&amp;quot;&quot;/&gt;&lt;property id=&quot;20307&quot; value=&quot;397&quot;/&gt;&lt;property id=&quot;20309&quot; value=&quot;-1&quot;/&gt;&lt;/object&gt;&lt;object type=&quot;3&quot; unique_id=&quot;10068&quot;&gt;&lt;property id=&quot;20148&quot; value=&quot;5&quot;/&gt;&lt;property id=&quot;20300&quot; value=&quot;Slide 29 - &amp;quot;Conditional Processing&amp;quot;&quot;/&gt;&lt;property id=&quot;20307&quot; value=&quot;399&quot;/&gt;&lt;property id=&quot;20309&quot; value=&quot;-1&quot;/&gt;&lt;/object&gt;&lt;object type=&quot;3&quot; unique_id=&quot;10069&quot;&gt;&lt;property id=&quot;20148&quot; value=&quot;5&quot;/&gt;&lt;property id=&quot;20300&quot; value=&quot;Slide 30 - &amp;quot;Conditional Processing&amp;quot;&quot;/&gt;&lt;property id=&quot;20307&quot; value=&quot;400&quot;/&gt;&lt;property id=&quot;20309&quot; value=&quot;-1&quot;/&gt;&lt;/object&gt;&lt;object type=&quot;3&quot; unique_id=&quot;10070&quot;&gt;&lt;property id=&quot;20148&quot; value=&quot;5&quot;/&gt;&lt;property id=&quot;20300&quot; value=&quot;Slide 31 - &amp;quot;Conditional Processing&amp;quot;&quot;/&gt;&lt;property id=&quot;20307&quot; value=&quot;451&quot;/&gt;&lt;property id=&quot;20309&quot; value=&quot;-1&quot;/&gt;&lt;/object&gt;&lt;object type=&quot;3&quot; unique_id=&quot;10071&quot;&gt;&lt;property id=&quot;20148&quot; value=&quot;5&quot;/&gt;&lt;property id=&quot;20300&quot; value=&quot;Slide 32 - &amp;quot;Conditional Processing&amp;quot;&quot;/&gt;&lt;property id=&quot;20307&quot; value=&quot;401&quot;/&gt;&lt;property id=&quot;20309&quot; value=&quot;-1&quot;/&gt;&lt;/object&gt;&lt;object type=&quot;3&quot; unique_id=&quot;10072&quot;&gt;&lt;property id=&quot;20148&quot; value=&quot;5&quot;/&gt;&lt;property id=&quot;20300&quot; value=&quot;Slide 33 - &amp;quot;Conditional Processing&amp;quot;&quot;/&gt;&lt;property id=&quot;20307&quot; value=&quot;403&quot;/&gt;&lt;property id=&quot;20309&quot; value=&quot;-1&quot;/&gt;&lt;/object&gt;&lt;object type=&quot;3&quot; unique_id=&quot;10073&quot;&gt;&lt;property id=&quot;20148&quot; value=&quot;5&quot;/&gt;&lt;property id=&quot;20300&quot; value=&quot;Slide 34 - &amp;quot;Conditional Processing&amp;quot;&quot;/&gt;&lt;property id=&quot;20307&quot; value=&quot;404&quot;/&gt;&lt;property id=&quot;20309&quot; value=&quot;-1&quot;/&gt;&lt;/object&gt;&lt;object type=&quot;3&quot; unique_id=&quot;10074&quot;&gt;&lt;property id=&quot;20148&quot; value=&quot;5&quot;/&gt;&lt;property id=&quot;20300&quot; value=&quot;Slide 37 - &amp;quot;9.03 Multiple Choice Poll&amp;quot;&quot;/&gt;&lt;property id=&quot;20307&quot; value=&quot;406&quot;/&gt;&lt;property id=&quot;20309&quot; value=&quot;-1&quot;/&gt;&lt;/object&gt;&lt;object type=&quot;3&quot; unique_id=&quot;10077&quot;&gt;&lt;property id=&quot;20148&quot; value=&quot;5&quot;/&gt;&lt;property id=&quot;20300&quot; value=&quot;Slide 39 - &amp;quot;Using the ELSE Statement&amp;quot;&quot;/&gt;&lt;property id=&quot;20307&quot; value=&quot;409&quot;/&gt;&lt;property id=&quot;20309&quot; value=&quot;-1&quot;/&gt;&lt;/object&gt;&lt;object type=&quot;3&quot; unique_id=&quot;10078&quot;&gt;&lt;property id=&quot;20148&quot; value=&quot;5&quot;/&gt;&lt;property id=&quot;20300&quot; value=&quot;Slide 41 - &amp;quot;IF-THEN Statements&amp;quot;&quot;/&gt;&lt;property id=&quot;20307&quot; value=&quot;490&quot;/&gt;&lt;property id=&quot;20309&quot; value=&quot;-1&quot;/&gt;&lt;/object&gt;&lt;object type=&quot;3&quot; unique_id=&quot;10079&quot;&gt;&lt;property id=&quot;20148&quot; value=&quot;5&quot;/&gt;&lt;property id=&quot;20300&quot; value=&quot;Slide 42 - &amp;quot;IF-THEN Statements&amp;quot;&quot;/&gt;&lt;property id=&quot;20307&quot; value=&quot;491&quot;/&gt;&lt;property id=&quot;20309&quot; value=&quot;-1&quot;/&gt;&lt;/object&gt;&lt;object type=&quot;3&quot; unique_id=&quot;10080&quot;&gt;&lt;property id=&quot;20148&quot; value=&quot;5&quot;/&gt;&lt;property id=&quot;20300&quot; value=&quot;Slide 43 - &amp;quot;IF-THEN Statements&amp;quot;&quot;/&gt;&lt;property id=&quot;20307&quot; value=&quot;410&quot;/&gt;&lt;property id=&quot;20309&quot; value=&quot;-1&quot;/&gt;&lt;/object&gt;&lt;object type=&quot;3&quot; unique_id=&quot;10082&quot;&gt;&lt;property id=&quot;20148&quot; value=&quot;5&quot;/&gt;&lt;property id=&quot;20300&quot; value=&quot;Slide 44 - &amp;quot;IF-THEN Statements&amp;quot;&quot;/&gt;&lt;property id=&quot;20307&quot; value=&quot;452&quot;/&gt;&lt;property id=&quot;20309&quot; value=&quot;-1&quot;/&gt;&lt;/object&gt;&lt;object type=&quot;3&quot; unique_id=&quot;10083&quot;&gt;&lt;property id=&quot;20148&quot; value=&quot;5&quot;/&gt;&lt;property id=&quot;20300&quot; value=&quot;Slide 45 - &amp;quot;IF-THEN Statements&amp;quot;&quot;/&gt;&lt;property id=&quot;20307&quot; value=&quot;413&quot;/&gt;&lt;property id=&quot;20309&quot; value=&quot;-1&quot;/&gt;&lt;/object&gt;&lt;object type=&quot;3&quot; unique_id=&quot;10086&quot;&gt;&lt;property id=&quot;20148&quot; value=&quot;5&quot;/&gt;&lt;property id=&quot;20300&quot; value=&quot;Slide 49 - &amp;quot;Using Conditional Processing&amp;quot;&quot;/&gt;&lt;property id=&quot;20307&quot; value=&quot;422&quot;/&gt;&lt;property id=&quot;20309&quot; value=&quot;-1&quot;/&gt;&lt;/object&gt;&lt;object type=&quot;3&quot; unique_id=&quot;10087&quot;&gt;&lt;property id=&quot;20148&quot; value=&quot;5&quot;/&gt;&lt;property id=&quot;20300&quot; value=&quot;Slide 51 - &amp;quot;Viewing the Output&amp;quot;&quot;/&gt;&lt;property id=&quot;20307&quot; value=&quot;423&quot;/&gt;&lt;property id=&quot;20309&quot; value=&quot;-1&quot;/&gt;&lt;/object&gt;&lt;object type=&quot;3&quot; unique_id=&quot;10098&quot;&gt;&lt;property id=&quot;20148&quot; value=&quot;5&quot;/&gt;&lt;property id=&quot;20300&quot; value=&quot;Slide 60 - &amp;quot;Business Scenario&amp;quot;&quot;/&gt;&lt;property id=&quot;20307&quot; value=&quot;487&quot;/&gt;&lt;property id=&quot;20309&quot; value=&quot;-1&quot;/&gt;&lt;/object&gt;&lt;object type=&quot;3&quot; unique_id=&quot;10099&quot;&gt;&lt;property id=&quot;20148&quot; value=&quot;5&quot;/&gt;&lt;property id=&quot;20300&quot; value=&quot;Slide 61 - &amp;quot;IF-THEN/ELSE Statements&amp;quot;&quot;/&gt;&lt;property id=&quot;20307&quot; value=&quot;328&quot;/&gt;&lt;property id=&quot;20309&quot; value=&quot;-1&quot;/&gt;&lt;/object&gt;&lt;object type=&quot;3&quot; unique_id=&quot;10100&quot;&gt;&lt;property id=&quot;20148&quot; value=&quot;5&quot;/&gt;&lt;property id=&quot;20300&quot; value=&quot;Slide 62 - &amp;quot;DO Group&amp;quot;&quot;/&gt;&lt;property id=&quot;20307&quot; value=&quot;330&quot;/&gt;&lt;property id=&quot;20309&quot; value=&quot;-1&quot;/&gt;&lt;/object&gt;&lt;object type=&quot;3&quot; unique_id=&quot;10101&quot;&gt;&lt;property id=&quot;20148&quot; value=&quot;5&quot;/&gt;&lt;property id=&quot;20300&quot; value=&quot;Slide 63 - &amp;quot;IF-THEN DO/ELSE DO Statements&amp;quot;&quot;/&gt;&lt;property id=&quot;20307&quot; value=&quot;329&quot;/&gt;&lt;property id=&quot;20309&quot; value=&quot;-1&quot;/&gt;&lt;/object&gt;&lt;object type=&quot;3&quot; unique_id=&quot;10102&quot;&gt;&lt;property id=&quot;20148&quot; value=&quot;5&quot;/&gt;&lt;property id=&quot;20300&quot; value=&quot;Slide 64 - &amp;quot;Viewing the Output&amp;quot;&quot;/&gt;&lt;property id=&quot;20307&quot; value=&quot;331&quot;/&gt;&lt;property id=&quot;20309&quot; value=&quot;-1&quot;/&gt;&lt;/object&gt;&lt;object type=&quot;3&quot; unique_id=&quot;10103&quot;&gt;&lt;property id=&quot;20148&quot; value=&quot;5&quot;/&gt;&lt;property id=&quot;20300&quot; value=&quot;Slide 65 - &amp;quot;Compilation&amp;quot;&quot;/&gt;&lt;property id=&quot;20307&quot; value=&quot;332&quot;/&gt;&lt;property id=&quot;20309&quot; value=&quot;-1&quot;/&gt;&lt;/object&gt;&lt;object type=&quot;3&quot; unique_id=&quot;10104&quot;&gt;&lt;property id=&quot;20148&quot; value=&quot;5&quot;/&gt;&lt;property id=&quot;20300&quot; value=&quot;Slide 66 - &amp;quot;Compilation&amp;quot;&quot;/&gt;&lt;property id=&quot;20307&quot; value=&quot;333&quot;/&gt;&lt;property id=&quot;20309&quot; value=&quot;-1&quot;/&gt;&lt;/object&gt;&lt;object type=&quot;3&quot; unique_id=&quot;10105&quot;&gt;&lt;property id=&quot;20148&quot; value=&quot;5&quot;/&gt;&lt;property id=&quot;20300&quot; value=&quot;Slide 67 - &amp;quot;Compilation&amp;quot;&quot;/&gt;&lt;property id=&quot;20307&quot; value=&quot;334&quot;/&gt;&lt;property id=&quot;20309&quot; value=&quot;-1&quot;/&gt;&lt;/object&gt;&lt;object type=&quot;3&quot; unique_id=&quot;10106&quot;&gt;&lt;property id=&quot;20148&quot; value=&quot;5&quot;/&gt;&lt;property id=&quot;20300&quot; value=&quot;Slide 68 - &amp;quot;Compilation&amp;quot;&quot;/&gt;&lt;property id=&quot;20307&quot; value=&quot;489&quot;/&gt;&lt;property id=&quot;20309&quot; value=&quot;-1&quot;/&gt;&lt;/object&gt;&lt;object type=&quot;3&quot; unique_id=&quot;10109&quot;&gt;&lt;property id=&quot;20148&quot; value=&quot;5&quot;/&gt;&lt;property id=&quot;20300&quot; value=&quot;Slide 71 - &amp;quot;Defining Character Variables&amp;quot;&quot;/&gt;&lt;property id=&quot;20307&quot; value=&quot;339&quot;/&gt;&lt;property id=&quot;20309&quot; value=&quot;-1&quot;/&gt;&lt;/object&gt;&lt;object type=&quot;3&quot; unique_id=&quot;10110&quot;&gt;&lt;property id=&quot;20148&quot; value=&quot;5&quot;/&gt;&lt;property id=&quot;20300&quot; value=&quot;Slide 72 - &amp;quot;Compilation&amp;quot;&quot;/&gt;&lt;property id=&quot;20307&quot; value=&quot;492&quot;/&gt;&lt;property id=&quot;20309&quot; value=&quot;-1&quot;/&gt;&lt;/object&gt;&lt;object type=&quot;3&quot; unique_id=&quot;10111&quot;&gt;&lt;property id=&quot;20148&quot; value=&quot;5&quot;/&gt;&lt;property id=&quot;20300&quot; value=&quot;Slide 73 - &amp;quot;Compilation&amp;quot;&quot;/&gt;&lt;property id=&quot;20307&quot; value=&quot;493&quot;/&gt;&lt;property id=&quot;20309&quot; value=&quot;-1&quot;/&gt;&lt;/object&gt;&lt;object type=&quot;3&quot; unique_id=&quot;10112&quot;&gt;&lt;property id=&quot;20148&quot; value=&quot;5&quot;/&gt;&lt;property id=&quot;20300&quot; value=&quot;Slide 74 - &amp;quot;Compilation&amp;quot;&quot;/&gt;&lt;property id=&quot;20307&quot; value=&quot;494&quot;/&gt;&lt;property id=&quot;20309&quot; value=&quot;-1&quot;/&gt;&lt;/object&gt;&lt;object type=&quot;3&quot; unique_id=&quot;10113&quot;&gt;&lt;property id=&quot;20148&quot; value=&quot;5&quot;/&gt;&lt;property id=&quot;20300&quot; value=&quot;Slide 75 - &amp;quot;Compilation&amp;quot;&quot;/&gt;&lt;property id=&quot;20307&quot; value=&quot;495&quot;/&gt;&lt;property id=&quot;20309&quot; value=&quot;-1&quot;/&gt;&lt;/object&gt;&lt;object type=&quot;3&quot; unique_id=&quot;10114&quot;&gt;&lt;property id=&quot;20148&quot; value=&quot;5&quot;/&gt;&lt;property id=&quot;20300&quot; value=&quot;Slide 76 - &amp;quot;Viewing the Output&amp;quot;&quot;/&gt;&lt;property id=&quot;20307&quot; value=&quot;340&quot;/&gt;&lt;property id=&quot;20309&quot; value=&quot;-1&quot;/&gt;&lt;/object&gt;&lt;object type=&quot;3&quot; unique_id=&quot;14107&quot;&gt;&lt;property id=&quot;20148&quot; value=&quot;5&quot;/&gt;&lt;property id=&quot;20300&quot; value=&quot;Slide 4 - &amp;quot;Business Scenario&amp;quot;&quot;/&gt;&lt;property id=&quot;20307&quot; value=&quot;510&quot;/&gt;&lt;property id=&quot;20309&quot; value=&quot;-1&quot;/&gt;&lt;/object&gt;&lt;object type=&quot;3&quot; unique_id=&quot;14108&quot;&gt;&lt;property id=&quot;20148&quot; value=&quot;5&quot;/&gt;&lt;property id=&quot;20300&quot; value=&quot;Slide 5 - &amp;quot;Considerations&amp;quot;&quot;/&gt;&lt;property id=&quot;20307&quot; value=&quot;511&quot;/&gt;&lt;property id=&quot;20309&quot; value=&quot;-1&quot;/&gt;&lt;/object&gt;&lt;object type=&quot;3&quot; unique_id=&quot;14109&quot;&gt;&lt;property id=&quot;20148&quot; value=&quot;5&quot;/&gt;&lt;property id=&quot;20300&quot; value=&quot;Slide 7 - &amp;quot;9.01 Multiple Choice Poll&amp;quot;&quot;/&gt;&lt;property id=&quot;20307&quot; value=&quot;514&quot;/&gt;&lt;property id=&quot;20309&quot; value=&quot;-1&quot;/&gt;&lt;/object&gt;&lt;object type=&quot;3&quot; unique_id=&quot;14110&quot;&gt;&lt;property id=&quot;20148&quot; value=&quot;5&quot;/&gt;&lt;property id=&quot;20300&quot; value=&quot;Slide 8 - &amp;quot;9.01 Multiple Choice Poll – Correct Answer&amp;quot;&quot;/&gt;&lt;property id=&quot;20307&quot; value=&quot;554&quot;/&gt;&lt;property id=&quot;20309&quot; value=&quot;-1&quot;/&gt;&lt;/object&gt;&lt;object type=&quot;3&quot; unique_id=&quot;14111&quot;&gt;&lt;property id=&quot;20148&quot; value=&quot;5&quot;/&gt;&lt;property id=&quot;20300&quot; value=&quot;Slide 10 - &amp;quot;SUM Function&amp;quot;&quot;/&gt;&lt;property id=&quot;20307&quot; value=&quot;512&quot;/&gt;&lt;property id=&quot;20309&quot; value=&quot;-1&quot;/&gt;&lt;/object&gt;&lt;object type=&quot;3&quot; unique_id=&quot;14112&quot;&gt;&lt;property id=&quot;20148&quot; value=&quot;5&quot;/&gt;&lt;property id=&quot;20300&quot; value=&quot;Slide 11 - &amp;quot;MONTH Function&amp;quot;&quot;/&gt;&lt;property id=&quot;20307&quot; value=&quot;501&quot;/&gt;&lt;property id=&quot;20309&quot; value=&quot;-1&quot;/&gt;&lt;/object&gt;&lt;object type=&quot;3&quot; unique_id=&quot;14115&quot;&gt;&lt;property id=&quot;20148&quot; value=&quot;5&quot;/&gt;&lt;property id=&quot;20300&quot; value=&quot;Slide 35 - &amp;quot;Conditional Processing&amp;quot;&quot;/&gt;&lt;property id=&quot;20307&quot; value=&quot;558&quot;/&gt;&lt;property id=&quot;20309&quot; value=&quot;-1&quot;/&gt;&lt;/object&gt;&lt;object type=&quot;3&quot; unique_id=&quot;14116&quot;&gt;&lt;property id=&quot;20148&quot; value=&quot;5&quot;/&gt;&lt;property id=&quot;20300&quot; value=&quot;Slide 36 - &amp;quot;Viewing the Output&amp;quot;&quot;/&gt;&lt;property id=&quot;20307&quot; value=&quot;556&quot;/&gt;&lt;property id=&quot;20309&quot; value=&quot;-1&quot;/&gt;&lt;/object&gt;&lt;object type=&quot;3&quot; unique_id=&quot;14117&quot;&gt;&lt;property id=&quot;20148&quot; value=&quot;5&quot;/&gt;&lt;property id=&quot;20300&quot; value=&quot;Slide 38 - &amp;quot;9.03 Multiple Choice Poll – Correct Answer&amp;quot;&quot;/&gt;&lt;property id=&quot;20307&quot; value=&quot;555&quot;/&gt;&lt;property id=&quot;20309&quot; value=&quot;-1&quot;/&gt;&lt;/object&gt;&lt;object type=&quot;3&quot; unique_id=&quot;14119&quot;&gt;&lt;property id=&quot;20148&quot; value=&quot;5&quot;/&gt;&lt;property id=&quot;20300&quot; value=&quot;Slide 40 - &amp;quot;Conditional Processing&amp;quot;&quot;/&gt;&lt;property id=&quot;20307&quot; value=&quot;504&quot;/&gt;&lt;property id=&quot;20309&quot; value=&quot;-1&quot;/&gt;&lt;/object&gt;&lt;object type=&quot;3&quot; unique_id=&quot;14120&quot;&gt;&lt;property id=&quot;20148&quot; value=&quot;5&quot;/&gt;&lt;property id=&quot;20300&quot; value=&quot;Slide 46 - &amp;quot;IF-THEN Statements&amp;quot;&quot;/&gt;&lt;property id=&quot;20307&quot; value=&quot;559&quot;/&gt;&lt;property id=&quot;20309&quot; value=&quot;-1&quot;/&gt;&lt;/object&gt;&lt;object type=&quot;3&quot; unique_id=&quot;14121&quot;&gt;&lt;property id=&quot;20148&quot; value=&quot;5&quot;/&gt;&lt;property id=&quot;20300&quot; value=&quot;Slide 47 - &amp;quot;Viewing the Output&amp;quot;&quot;/&gt;&lt;property id=&quot;20307&quot; value=&quot;557&quot;/&gt;&lt;property id=&quot;20309&quot; value=&quot;-1&quot;/&gt;&lt;/object&gt;&lt;object type=&quot;3&quot; unique_id=&quot;14122&quot;&gt;&lt;property id=&quot;20148&quot; value=&quot;5&quot;/&gt;&lt;property id=&quot;20300&quot; value=&quot;Slide 48 - &amp;quot;Business Scenario: Part 2&amp;quot;&quot;/&gt;&lt;property id=&quot;20307&quot; value=&quot;509&quot;/&gt;&lt;property id=&quot;20309&quot; value=&quot;-1&quot;/&gt;&lt;/object&gt;&lt;object type=&quot;3&quot; unique_id=&quot;14123&quot;&gt;&lt;property id=&quot;20148&quot; value=&quot;5&quot;/&gt;&lt;property id=&quot;20300&quot; value=&quot;Slide 50 - &amp;quot;Conditional Processing&amp;quot;&quot;/&gt;&lt;property id=&quot;20307&quot; value=&quot;505&quot;/&gt;&lt;property id=&quot;20309&quot; value=&quot;-1&quot;/&gt;&lt;/object&gt;&lt;object type=&quot;3&quot; unique_id=&quot;14124&quot;&gt;&lt;property id=&quot;20148&quot; value=&quot;5&quot;/&gt;&lt;property id=&quot;20300&quot; value=&quot;Slide 52 - &amp;quot;Business Scenario&amp;quot;&quot;/&gt;&lt;property id=&quot;20307&quot; value=&quot;516&quot;/&gt;&lt;property id=&quot;20309&quot; value=&quot;-1&quot;/&gt;&lt;/object&gt;&lt;object type=&quot;3&quot; unique_id=&quot;14125&quot;&gt;&lt;property id=&quot;20148&quot; value=&quot;5&quot;/&gt;&lt;property id=&quot;20300&quot; value=&quot;Slide 53 - &amp;quot;IF-THEN/ELSE Statements&amp;quot;&quot;/&gt;&lt;property id=&quot;20307&quot; value=&quot;517&quot;/&gt;&lt;property id=&quot;20309&quot; value=&quot;-1&quot;/&gt;&lt;/object&gt;&lt;object type=&quot;3&quot; unique_id=&quot;14126&quot;&gt;&lt;property id=&quot;20148&quot; value=&quot;5&quot;/&gt;&lt;property id=&quot;20300&quot; value=&quot;Slide 54 - &amp;quot;Viewing the Output&amp;quot;&quot;/&gt;&lt;property id=&quot;20307&quot; value=&quot;518&quot;/&gt;&lt;property id=&quot;20309&quot; value=&quot;-1&quot;/&gt;&lt;/object&gt;&lt;object type=&quot;3&quot; unique_id=&quot;14129&quot;&gt;&lt;property id=&quot;20148&quot; value=&quot;5&quot;/&gt;&lt;property id=&quot;20300&quot; value=&quot;Slide 57 - &amp;quot;Testing for Invalid Data&amp;quot;&quot;/&gt;&lt;property id=&quot;20307&quot; value=&quot;547&quot;/&gt;&lt;property id=&quot;20309&quot; value=&quot;-1&quot;/&gt;&lt;/object&gt;&lt;object type=&quot;3&quot; unique_id=&quot;14130&quot;&gt;&lt;property id=&quot;20148&quot; value=&quot;5&quot;/&gt;&lt;property id=&quot;20300&quot; value=&quot;Slide 58 - &amp;quot;Cleaning Invalid Data&amp;quot;&quot;/&gt;&lt;property id=&quot;20307&quot; value=&quot;546&quot;/&gt;&lt;property id=&quot;20309&quot; value=&quot;-1&quot;/&gt;&lt;/object&gt;&lt;object type=&quot;3&quot; unique_id=&quot;14134&quot;&gt;&lt;property id=&quot;20148&quot; value=&quot;5&quot;/&gt;&lt;property id=&quot;20300&quot; value=&quot;Slide 80&quot;/&gt;&lt;property id=&quot;20307&quot; value=&quot;548&quot;/&gt;&lt;property id=&quot;20309&quot; value=&quot;-1&quot;/&gt;&lt;/object&gt;&lt;object type=&quot;3&quot; unique_id=&quot;14135&quot;&gt;&lt;property id=&quot;20148&quot; value=&quot;5&quot;/&gt;&lt;property id=&quot;20300&quot; value=&quot;Slide 81&quot;/&gt;&lt;property id=&quot;20307&quot; value=&quot;561&quot;/&gt;&lt;property id=&quot;20309&quot; value=&quot;-1&quot;/&gt;&lt;/object&gt;&lt;object type=&quot;3&quot; unique_id=&quot;14136&quot;&gt;&lt;property id=&quot;20148&quot; value=&quot;5&quot;/&gt;&lt;property id=&quot;20300&quot; value=&quot;Slide 82&quot;/&gt;&lt;property id=&quot;20307&quot; value=&quot;525&quot;/&gt;&lt;property id=&quot;20309&quot; value=&quot;-1&quot;/&gt;&lt;/object&gt;&lt;object type=&quot;3&quot; unique_id=&quot;14137&quot;&gt;&lt;property id=&quot;20148&quot; value=&quot;5&quot;/&gt;&lt;property id=&quot;20300&quot; value=&quot;Slide 83&quot;/&gt;&lt;property id=&quot;20307&quot; value=&quot;526&quot;/&gt;&lt;property id=&quot;20309&quot; value=&quot;-1&quot;/&gt;&lt;/object&gt;&lt;object type=&quot;3&quot; unique_id=&quot;14138&quot;&gt;&lt;property id=&quot;20148&quot; value=&quot;5&quot;/&gt;&lt;property id=&quot;20300&quot; value=&quot;Slide 84&quot;/&gt;&lt;property id=&quot;20307&quot; value=&quot;527&quot;/&gt;&lt;property id=&quot;20309&quot; value=&quot;-1&quot;/&gt;&lt;/object&gt;&lt;object type=&quot;3&quot; unique_id=&quot;14139&quot;&gt;&lt;property id=&quot;20148&quot; value=&quot;5&quot;/&gt;&lt;property id=&quot;20300&quot; value=&quot;Slide 85&quot;/&gt;&lt;property id=&quot;20307&quot; value=&quot;528&quot;/&gt;&lt;property id=&quot;20309&quot; value=&quot;-1&quot;/&gt;&lt;/object&gt;&lt;object type=&quot;3&quot; unique_id=&quot;14140&quot;&gt;&lt;property id=&quot;20148&quot; value=&quot;5&quot;/&gt;&lt;property id=&quot;20300&quot; value=&quot;Slide 86&quot;/&gt;&lt;property id=&quot;20307&quot; value=&quot;529&quot;/&gt;&lt;property id=&quot;20309&quot; value=&quot;-1&quot;/&gt;&lt;/object&gt;&lt;object type=&quot;3&quot; unique_id=&quot;14141&quot;&gt;&lt;property id=&quot;20148&quot; value=&quot;5&quot;/&gt;&lt;property id=&quot;20300&quot; value=&quot;Slide 87&quot;/&gt;&lt;property id=&quot;20307&quot; value=&quot;530&quot;/&gt;&lt;property id=&quot;20309&quot; value=&quot;-1&quot;/&gt;&lt;/object&gt;&lt;object type=&quot;3&quot; unique_id=&quot;14142&quot;&gt;&lt;property id=&quot;20148&quot; value=&quot;5&quot;/&gt;&lt;property id=&quot;20300&quot; value=&quot;Slide 88&quot;/&gt;&lt;property id=&quot;20307&quot; value=&quot;531&quot;/&gt;&lt;property id=&quot;20309&quot; value=&quot;-1&quot;/&gt;&lt;/object&gt;&lt;object type=&quot;3&quot; unique_id=&quot;14143&quot;&gt;&lt;property id=&quot;20148&quot; value=&quot;5&quot;/&gt;&lt;property id=&quot;20300&quot; value=&quot;Slide 89&quot;/&gt;&lt;property id=&quot;20307&quot; value=&quot;550&quot;/&gt;&lt;property id=&quot;20309&quot; value=&quot;-1&quot;/&gt;&lt;/object&gt;&lt;object type=&quot;3&quot; unique_id=&quot;14144&quot;&gt;&lt;property id=&quot;20148&quot; value=&quot;5&quot;/&gt;&lt;property id=&quot;20300&quot; value=&quot;Slide 90&quot;/&gt;&lt;property id=&quot;20307&quot; value=&quot;533&quot;/&gt;&lt;property id=&quot;20309&quot; value=&quot;-1&quot;/&gt;&lt;/object&gt;&lt;object type=&quot;3&quot; unique_id=&quot;14145&quot;&gt;&lt;property id=&quot;20148&quot; value=&quot;5&quot;/&gt;&lt;property id=&quot;20300&quot; value=&quot;Slide 91&quot;/&gt;&lt;property id=&quot;20307&quot; value=&quot;552&quot;/&gt;&lt;property id=&quot;20309&quot; value=&quot;-1&quot;/&gt;&lt;/object&gt;&lt;object type=&quot;3&quot; unique_id=&quot;14146&quot;&gt;&lt;property id=&quot;20148&quot; value=&quot;5&quot;/&gt;&lt;property id=&quot;20300&quot; value=&quot;Slide 92&quot;/&gt;&lt;property id=&quot;20307&quot; value=&quot;535&quot;/&gt;&lt;property id=&quot;20309&quot; value=&quot;-1&quot;/&gt;&lt;/object&gt;&lt;object type=&quot;3&quot; unique_id=&quot;14147&quot;&gt;&lt;property id=&quot;20148&quot; value=&quot;5&quot;/&gt;&lt;property id=&quot;20300&quot; value=&quot;Slide 93&quot;/&gt;&lt;property id=&quot;20307&quot; value=&quot;536&quot;/&gt;&lt;property id=&quot;20309&quot; value=&quot;-1&quot;/&gt;&lt;/object&gt;&lt;object type=&quot;3&quot; unique_id=&quot;14148&quot;&gt;&lt;property id=&quot;20148&quot; value=&quot;5&quot;/&gt;&lt;property id=&quot;20300&quot; value=&quot;Slide 94&quot;/&gt;&lt;property id=&quot;20307&quot; value=&quot;537&quot;/&gt;&lt;property id=&quot;20309&quot; value=&quot;-1&quot;/&gt;&lt;/object&gt;&lt;object type=&quot;3&quot; unique_id=&quot;14149&quot;&gt;&lt;property id=&quot;20148&quot; value=&quot;5&quot;/&gt;&lt;property id=&quot;20300&quot; value=&quot;Slide 95&quot;/&gt;&lt;property id=&quot;20307&quot; value=&quot;538&quot;/&gt;&lt;property id=&quot;20309&quot; value=&quot;-1&quot;/&gt;&lt;/object&gt;&lt;object type=&quot;3&quot; unique_id=&quot;14150&quot;&gt;&lt;property id=&quot;20148&quot; value=&quot;5&quot;/&gt;&lt;property id=&quot;20300&quot; value=&quot;Slide 96&quot;/&gt;&lt;property id=&quot;20307&quot; value=&quot;539&quot;/&gt;&lt;property id=&quot;20309&quot; value=&quot;-1&quot;/&gt;&lt;/object&gt;&lt;object type=&quot;3&quot; unique_id=&quot;14151&quot;&gt;&lt;property id=&quot;20148&quot; value=&quot;5&quot;/&gt;&lt;property id=&quot;20300&quot; value=&quot;Slide 97&quot;/&gt;&lt;property id=&quot;20307&quot; value=&quot;553&quot;/&gt;&lt;property id=&quot;20309&quot; value=&quot;-1&quot;/&gt;&lt;/object&gt;&lt;object type=&quot;3&quot; unique_id=&quot;14152&quot;&gt;&lt;property id=&quot;20148&quot; value=&quot;5&quot;/&gt;&lt;property id=&quot;20300&quot; value=&quot;Slide 98&quot;/&gt;&lt;property id=&quot;20307&quot; value=&quot;541&quot;/&gt;&lt;property id=&quot;20309&quot; value=&quot;-1&quot;/&gt;&lt;/object&gt;&lt;object type=&quot;3&quot; unique_id=&quot;14153&quot;&gt;&lt;property id=&quot;20148&quot; value=&quot;5&quot;/&gt;&lt;property id=&quot;20300&quot; value=&quot;Slide 99&quot;/&gt;&lt;property id=&quot;20307&quot; value=&quot;542&quot;/&gt;&lt;property id=&quot;20309&quot; value=&quot;-1&quot;/&gt;&lt;/object&gt;&lt;object type=&quot;3&quot; unique_id=&quot;14472&quot;&gt;&lt;property id=&quot;20148&quot; value=&quot;5&quot;/&gt;&lt;property id=&quot;20300&quot; value=&quot;Slide 1 - &amp;quot;Chapter 9: Manipulating Data&amp;quot;&quot;/&gt;&lt;property id=&quot;20307&quot; value=&quot;578&quot;/&gt;&lt;property id=&quot;20309&quot; value=&quot;-1&quot;/&gt;&lt;/object&gt;&lt;object type=&quot;3&quot; unique_id=&quot;14473&quot;&gt;&lt;property id=&quot;20148&quot; value=&quot;5&quot;/&gt;&lt;property id=&quot;20300&quot; value=&quot;Slide 2 - &amp;quot;Chapter 9: Manipulating Data&amp;quot;&quot;/&gt;&lt;property id=&quot;20307&quot; value=&quot;580&quot;/&gt;&lt;property id=&quot;20309&quot; value=&quot;-1&quot;/&gt;&lt;/object&gt;&lt;object type=&quot;3&quot; unique_id=&quot;14474&quot;&gt;&lt;property id=&quot;20148&quot; value=&quot;5&quot;/&gt;&lt;property id=&quot;20300&quot; value=&quot;Slide 19 - &amp;quot;Viewing the Output&amp;quot;&quot;/&gt;&lt;property id=&quot;20307&quot; value=&quot;582&quot;/&gt;&lt;property id=&quot;20309&quot; value=&quot;-1&quot;/&gt;&lt;/object&gt;&lt;object type=&quot;3&quot; unique_id=&quot;14475&quot;&gt;&lt;property id=&quot;20148&quot; value=&quot;5&quot;/&gt;&lt;property id=&quot;20300&quot; value=&quot;Slide 20&quot;/&gt;&lt;property id=&quot;20307&quot; value=&quot;571&quot;/&gt;&lt;property id=&quot;20309&quot; value=&quot;-1&quot;/&gt;&lt;/object&gt;&lt;object type=&quot;3&quot; unique_id=&quot;14476&quot;&gt;&lt;property id=&quot;20148&quot; value=&quot;5&quot;/&gt;&lt;property id=&quot;20300&quot; value=&quot;Slide 21 - &amp;quot;Exercise&amp;quot;&quot;/&gt;&lt;property id=&quot;20307&quot; value=&quot;572&quot;/&gt;&lt;property id=&quot;20309&quot; value=&quot;-1&quot;/&gt;&lt;/object&gt;&lt;object type=&quot;3&quot; unique_id=&quot;14477&quot;&gt;&lt;property id=&quot;20148&quot; value=&quot;5&quot;/&gt;&lt;property id=&quot;20300&quot; value=&quot;Slide 22 - &amp;quot;Chapter 9: Manipulating Data&amp;quot;&quot;/&gt;&lt;property id=&quot;20307&quot; value=&quot;581&quot;/&gt;&lt;property id=&quot;20309&quot; value=&quot;-1&quot;/&gt;&lt;/object&gt;&lt;object type=&quot;3&quot; unique_id=&quot;14478&quot;&gt;&lt;property id=&quot;20148&quot; value=&quot;5&quot;/&gt;&lt;property id=&quot;20300&quot; value=&quot;Slide 59&quot;/&gt;&lt;property id=&quot;20307&quot; value=&quot;573&quot;/&gt;&lt;property id=&quot;20309&quot; value=&quot;-1&quot;/&gt;&lt;/object&gt;&lt;object type=&quot;3&quot; unique_id=&quot;14479&quot;&gt;&lt;property id=&quot;20148&quot; value=&quot;5&quot;/&gt;&lt;property id=&quot;20300&quot; value=&quot;Slide 77&quot;/&gt;&lt;property id=&quot;20307&quot; value=&quot;575&quot;/&gt;&lt;property id=&quot;20309&quot; value=&quot;-1&quot;/&gt;&lt;/object&gt;&lt;object type=&quot;3&quot; unique_id=&quot;14480&quot;&gt;&lt;property id=&quot;20148&quot; value=&quot;5&quot;/&gt;&lt;property id=&quot;20300&quot; value=&quot;Slide 78 - &amp;quot;Exercise&amp;quot;&quot;/&gt;&lt;property id=&quot;20307&quot; value=&quot;576&quot;/&gt;&lt;property id=&quot;20309&quot; value=&quot;-1&quot;/&gt;&lt;/object&gt;&lt;object type=&quot;3&quot; unique_id=&quot;14481&quot;&gt;&lt;property id=&quot;20148&quot; value=&quot;5&quot;/&gt;&lt;property id=&quot;20300&quot; value=&quot;Slide 79&quot;/&gt;&lt;property id=&quot;20307&quot; value=&quot;577&quot;/&gt;&lt;property id=&quot;20309&quot; value=&quot;-1&quot;/&gt;&lt;/object&gt;&lt;object type=&quot;3&quot; unique_id=&quot;16592&quot;&gt;&lt;property id=&quot;20148&quot; value=&quot;5&quot;/&gt;&lt;property id=&quot;20300&quot; value=&quot;Slide 17 - &amp;quot;9.02 Short Answer Poll&amp;quot;&quot;/&gt;&lt;property id=&quot;20307&quot; value=&quot;583&quot;/&gt;&lt;/object&gt;&lt;object type=&quot;3&quot; unique_id=&quot;16593&quot;&gt;&lt;property id=&quot;20148&quot; value=&quot;5&quot;/&gt;&lt;property id=&quot;20300&quot; value=&quot;Slide 18 - &amp;quot;9.02 Short Answer Poll – Correct Answer&amp;quot;&quot;/&gt;&lt;property id=&quot;20307&quot; value=&quot;584&quot;/&gt;&lt;/object&gt;&lt;object type=&quot;3&quot; unique_id=&quot;16594&quot;&gt;&lt;property id=&quot;20148&quot; value=&quot;5&quot;/&gt;&lt;property id=&quot;20300&quot; value=&quot;Slide 55 - &amp;quot;9.04 Short Answer Poll&amp;quot;&quot;/&gt;&lt;property id=&quot;20307&quot; value=&quot;585&quot;/&gt;&lt;/object&gt;&lt;object type=&quot;3&quot; unique_id=&quot;16595&quot;&gt;&lt;property id=&quot;20148&quot; value=&quot;5&quot;/&gt;&lt;property id=&quot;20300&quot; value=&quot;Slide 56 - &amp;quot;9.04 Short Answer Poll – Correct Answer&amp;quot;&quot;/&gt;&lt;property id=&quot;20307&quot; value=&quot;586&quot;/&gt;&lt;/object&gt;&lt;object type=&quot;3&quot; unique_id=&quot;16596&quot;&gt;&lt;property id=&quot;20148&quot; value=&quot;5&quot;/&gt;&lt;property id=&quot;20300&quot; value=&quot;Slide 69 - &amp;quot;9.05 Short Answer Poll&amp;quot;&quot;/&gt;&lt;property id=&quot;20307&quot; value=&quot;587&quot;/&gt;&lt;/object&gt;&lt;object type=&quot;3&quot; unique_id=&quot;16597&quot;&gt;&lt;property id=&quot;20148&quot; value=&quot;5&quot;/&gt;&lt;property id=&quot;20300&quot; value=&quot;Slide 70 - &amp;quot;9.05 Short Answer Poll – Correct Answer&amp;quot;&quot;/&gt;&lt;property id=&quot;20307&quot; value=&quot;588&quot;/&gt;&lt;/object&gt;&lt;/object&gt;&lt;object type=&quot;10&quot; unique_id=&quot;14482&quot;&gt;&lt;object type=&quot;11&quot; unique_id=&quot;14483&quot;&gt;&lt;/object&gt;&lt;object type=&quot;12&quot; unique_id=&quot;14485&quot;&gt;&lt;/object&gt;&lt;/object&gt;&lt;object type=&quot;4&quot; unique_id=&quot;14484&quot;&gt;&lt;/object&gt;&lt;/object&gt;&lt;/database&gt;"/>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CHAPTERNUMBER" val="9"/>
  <p:tag name="SECTIONLABEL" val="Section"/>
  <p:tag name="APPENDIXLABEL" val="Appendix"/>
  <p:tag name="APPENDIXSTART" val="31"/>
  <p:tag name="NOTESTAGS" val=""/>
  <p:tag name="CHAPTERTITLE" val="Manipulating Data"/>
  <p:tag name="CHAPTERHEADING" val="Chapter 9"/>
  <p:tag name="CHAPTERLABEL" val="Chapter"/>
  <p:tag name="PPTADDIN" val="C:\Program Files (x86)\PowerServ2\Templates\CDSPptAddin_2012.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1E5344-9460-4240-B637-6142D74C4EAB}&quot;/&gt;&lt;isInvalidForFieldText val=&quot;0&quot;/&gt;&lt;Image&gt;&lt;filename val=&quot;C:\Users\sassnh\AppData\Local\Temp\PR\data\asimages\{331E5344-9460-4240-B637-6142D74C4EAB}_10.png&quot;/&gt;&lt;left val=&quot;292&quot;/&gt;&lt;top val=&quot;228&quot;/&gt;&lt;width val=&quot;382&quot;/&gt;&lt;height val=&quot;67&quot;/&gt;&lt;hasText val=&quot;1&quot;/&gt;&lt;/Image&gt;&lt;/ThreeDShapeInfo&gt;"/>
</p:tagLst>
</file>

<file path=ppt/tags/tag100.xml><?xml version="1.0" encoding="utf-8"?>
<p:tagLst xmlns:a="http://schemas.openxmlformats.org/drawingml/2006/main" xmlns:r="http://schemas.openxmlformats.org/officeDocument/2006/relationships" xmlns:p="http://schemas.openxmlformats.org/presentationml/2006/main">
  <p:tag name="HIGHLIGHT" val="YES"/>
</p:tagLst>
</file>

<file path=ppt/tags/tag101.xml><?xml version="1.0" encoding="utf-8"?>
<p:tagLst xmlns:a="http://schemas.openxmlformats.org/drawingml/2006/main" xmlns:r="http://schemas.openxmlformats.org/officeDocument/2006/relationships" xmlns:p="http://schemas.openxmlformats.org/presentationml/2006/main">
  <p:tag name="HIGHLIGHT" val="YES"/>
</p:tagLst>
</file>

<file path=ppt/tags/tag102.xml><?xml version="1.0" encoding="utf-8"?>
<p:tagLst xmlns:a="http://schemas.openxmlformats.org/drawingml/2006/main" xmlns:r="http://schemas.openxmlformats.org/officeDocument/2006/relationships" xmlns:p="http://schemas.openxmlformats.org/presentationml/2006/main">
  <p:tag name="SLIDETYPE" val="QA"/>
</p:tagLst>
</file>

<file path=ppt/tags/tag103.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A0E2F17B-823D-4FAA-B98E-47B24B5E8A7B}&quot;/&gt;&lt;isInvalidForFieldText val=&quot;0&quot;/&gt;&lt;Image&gt;&lt;filename val=&quot;C:\Users\sassnh\AppData\Local\Temp\PR\data\asimages\{A0E2F17B-823D-4FAA-B98E-47B24B5E8A7B}_11.png&quot;/&gt;&lt;left val=&quot;359&quot;/&gt;&lt;top val=&quot;204&quot;/&gt;&lt;width val=&quot;245&quot;/&gt;&lt;height val=&quot;67&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5.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HIGHLIGHT" val="YES"/>
</p:tagLst>
</file>

<file path=ppt/tags/tag17.xml><?xml version="1.0" encoding="utf-8"?>
<p:tagLst xmlns:a="http://schemas.openxmlformats.org/drawingml/2006/main" xmlns:r="http://schemas.openxmlformats.org/officeDocument/2006/relationships" xmlns:p="http://schemas.openxmlformats.org/presentationml/2006/main">
  <p:tag name="HIGHLIGHT" val="YES"/>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16750DD-0953-4CF7-9609-0758E3A6EBB8}&quot;/&gt;&lt;isInvalidForFieldText val=&quot;0&quot;/&gt;&lt;Image&gt;&lt;filename val=&quot;C:\Users\sassnh\AppData\Local\Temp\PR\data\asimages\{116750DD-0953-4CF7-9609-0758E3A6EBB8}_15.png&quot;/&gt;&lt;left val=&quot;479&quot;/&gt;&lt;top val=&quot;363&quot;/&gt;&lt;width val=&quot;214&quot;/&gt;&lt;height val=&quot;87&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2"/>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4.xml><?xml version="1.0" encoding="utf-8"?>
<p:tagLst xmlns:a="http://schemas.openxmlformats.org/drawingml/2006/main" xmlns:r="http://schemas.openxmlformats.org/officeDocument/2006/relationships" xmlns:p="http://schemas.openxmlformats.org/presentationml/2006/main">
  <p:tag name="SLIDETYPE" val="QA"/>
</p:tagLst>
</file>

<file path=ppt/tags/tag25.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2"/>
  <p:tag name="SECTIONNUMBER" val="0"/>
  <p:tag name="SHAPETABLE" val="Group Organizer"/>
  <p:tag name="SLIDETYPE" val="Organizer"/>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126B9F-9D3B-420A-AA85-F2F66FF1C529}&quot;/&gt;&lt;isInvalidForFieldText val=&quot;0&quot;/&gt;&lt;Image&gt;&lt;filename val=&quot;C:\Users\sassnh\AppData\Local\Temp\PR\data\asimages\{35126B9F-9D3B-420A-AA85-F2F66FF1C529}_22.png&quot;/&gt;&lt;left val=&quot;97&quot;/&gt;&lt;top val=&quot;124&quot;/&gt;&lt;width val=&quot;525&quot;/&gt;&lt;height val=&quot;360&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D73BD7-182B-464D-A1F8-2BC1753025B5}&quot;/&gt;&lt;isInvalidForFieldText val=&quot;0&quot;/&gt;&lt;Image&gt;&lt;filename val=&quot;C:\Users\sassnh\AppData\Local\Temp\PR\data\asimages\{B8D73BD7-182B-464D-A1F8-2BC1753025B5}_26.png&quot;/&gt;&lt;left val=&quot;273&quot;/&gt;&lt;top val=&quot;303&quot;/&gt;&lt;width val=&quot;380&quot;/&gt;&lt;height val=&quot;67&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EE3F325-0CCE-4DDE-AFDB-E9F3F1A127CB}&quot;/&gt;&lt;isInvalidForFieldText val=&quot;0&quot;/&gt;&lt;Image&gt;&lt;filename val=&quot;C:\Users\sassnh\AppData\Local\Temp\PR\data\asimages\{9EE3F325-0CCE-4DDE-AFDB-E9F3F1A127CB}_1.png&quot;/&gt;&lt;left val=&quot;97&quot;/&gt;&lt;top val=&quot;124&quot;/&gt;&lt;width val=&quot;525&quot;/&gt;&lt;height val=&quot;360&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BA14F32B-DFB1-4838-95F7-EE55BE8882B6}&quot;/&gt;&lt;isInvalidForFieldText val=&quot;0&quot;/&gt;&lt;Image&gt;&lt;filename val=&quot;C:\Users\sassnh\AppData\Local\Temp\PR\data\asimages\{BA14F32B-DFB1-4838-95F7-EE55BE8882B6}_27.png&quot;/&gt;&lt;left val=&quot;390&quot;/&gt;&lt;top val=&quot;359&quot;/&gt;&lt;width val=&quot;148&quot;/&gt;&lt;height val=&quot;52&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2AC92B58-58C7-4A0F-9C63-EA18FD329EB7}&quot;/&gt;&lt;isInvalidForFieldText val=&quot;0&quot;/&gt;&lt;Image&gt;&lt;filename val=&quot;C:\Users\sassnh\AppData\Local\Temp\PR\data\asimages\{2AC92B58-58C7-4A0F-9C63-EA18FD329EB7}_27.png&quot;/&gt;&lt;left val=&quot;86&quot;/&gt;&lt;top val=&quot;150&quot;/&gt;&lt;width val=&quot;258&quot;/&gt;&lt;height val=&quot;75&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92528E51-524F-47F4-A4A5-9787A0CE4F4C}&quot;/&gt;&lt;isInvalidForFieldText val=&quot;0&quot;/&gt;&lt;Image&gt;&lt;filename val=&quot;C:\Users\sassnh\AppData\Local\Temp\PR\data\asimages\{92528E51-524F-47F4-A4A5-9787A0CE4F4C}_27.png&quot;/&gt;&lt;left val=&quot;86&quot;/&gt;&lt;top val=&quot;246&quot;/&gt;&lt;width val=&quot;260&quot;/&gt;&lt;height val=&quot;78&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B08CC4BB-BC80-4864-8A9C-DE0AC0056136}&quot;/&gt;&lt;isInvalidForFieldText val=&quot;0&quot;/&gt;&lt;Image&gt;&lt;filename val=&quot;C:\Users\sassnh\AppData\Local\Temp\PR\data\asimages\{B08CC4BB-BC80-4864-8A9C-DE0AC0056136}_27.png&quot;/&gt;&lt;left val=&quot;86&quot;/&gt;&lt;top val=&quot;435&quot;/&gt;&lt;width val=&quot;262&quot;/&gt;&lt;height val=&quot;65&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4CEAEA41-7A3E-478B-9D6D-A48D912D9896}&quot;/&gt;&lt;isInvalidForFieldText val=&quot;0&quot;/&gt;&lt;Image&gt;&lt;filename val=&quot;C:\Users\sassnh\AppData\Local\Temp\PR\data\asimages\{4CEAEA41-7A3E-478B-9D6D-A48D912D9896}_27.png&quot;/&gt;&lt;left val=&quot;86&quot;/&gt;&lt;top val=&quot;345&quot;/&gt;&lt;width val=&quot;261&quot;/&gt;&lt;height val=&quot;68&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7CFA99D2-4A66-4430-B0A4-192DD65A7C72}&quot;/&gt;&lt;isInvalidForFieldText val=&quot;0&quot;/&gt;&lt;Image&gt;&lt;filename val=&quot;C:\Users\sassnh\AppData\Local\Temp\PR\data\asimages\{7CFA99D2-4A66-4430-B0A4-192DD65A7C72}_27.png&quot;/&gt;&lt;left val=&quot;390&quot;/&gt;&lt;top val=&quot;160&quot;/&gt;&lt;width val=&quot;148&quot;/&gt;&lt;height val=&quot;51&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ADC09635-83E1-452A-B074-ACF2B73305EF}&quot;/&gt;&lt;isInvalidForFieldText val=&quot;0&quot;/&gt;&lt;Image&gt;&lt;filename val=&quot;C:\Users\sassnh\AppData\Local\Temp\PR\data\asimages\{ADC09635-83E1-452A-B074-ACF2B73305EF}_27.png&quot;/&gt;&lt;left val=&quot;390&quot;/&gt;&lt;top val=&quot;260&quot;/&gt;&lt;width val=&quot;148&quot;/&gt;&lt;height val=&quot;52&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65EE6445-A046-4C2F-B887-D50859B7202F}&quot;/&gt;&lt;isInvalidForFieldText val=&quot;0&quot;/&gt;&lt;Image&gt;&lt;filename val=&quot;C:\Users\sassnh\AppData\Local\Temp\PR\data\asimages\{65EE6445-A046-4C2F-B887-D50859B7202F}_27.png&quot;/&gt;&lt;left val=&quot;390&quot;/&gt;&lt;top val=&quot;444&quot;/&gt;&lt;width val=&quot;148&quot;/&gt;&lt;height val=&quot;51&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2"/>
  <p:tag name="SECTIONNUMBER" val="0"/>
  <p:tag name="SHAPETABLE" val="Group Organizer"/>
  <p:tag name="SLIDETYPE" val="Organizer"/>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HIGHLIGHT" val="YES"/>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4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46.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PRESENTER_SHAPEINFO" val="&lt;ThreeDShapeInfo&gt;&lt;uuid val=&quot;{2BAE1ADD-2654-44D2-858B-470C6C61E2F7}&quot;/&gt;&lt;isInvalidForFieldText val=&quot;0&quot;/&gt;&lt;Image&gt;&lt;filename val=&quot;C:\Users\sassnh\AppData\Local\Temp\PR\data\asimages\{2BAE1ADD-2654-44D2-858B-470C6C61E2F7}_39.png&quot;/&gt;&lt;left val=&quot;150&quot;/&gt;&lt;top val=&quot;403&quot;/&gt;&lt;width val=&quot;478&quot;/&gt;&lt;height val=&quot;124&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90A54405-A93A-4CFD-83DC-A5939E20DFD1}&quot;/&gt;&lt;isInvalidForFieldText val=&quot;0&quot;/&gt;&lt;Image&gt;&lt;filename val=&quot;C:\Users\sassnh\AppData\Local\Temp\PR\data\asimages\{90A54405-A93A-4CFD-83DC-A5939E20DFD1}_2.png&quot;/&gt;&lt;left val=&quot;97&quot;/&gt;&lt;top val=&quot;124&quot;/&gt;&lt;width val=&quot;525&quot;/&gt;&lt;height val=&quot;360&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EDB19D2C-CCFB-4DB1-ABFF-5C2B4B822B21}&quot;/&gt;&lt;isInvalidForFieldText val=&quot;0&quot;/&gt;&lt;Image&gt;&lt;filename val=&quot;C:\Users\sassnh\AppData\Local\Temp\PR\data\asimages\{EDB19D2C-CCFB-4DB1-ABFF-5C2B4B822B21}_40.png&quot;/&gt;&lt;left val=&quot;390&quot;/&gt;&lt;top val=&quot;351&quot;/&gt;&lt;width val=&quot;148&quot;/&gt;&lt;height val=&quot;51&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0FE19523-3E88-4F99-B2A9-85F1D56C9984}&quot;/&gt;&lt;isInvalidForFieldText val=&quot;0&quot;/&gt;&lt;Image&gt;&lt;filename val=&quot;C:\Users\sassnh\AppData\Local\Temp\PR\data\asimages\{0FE19523-3E88-4F99-B2A9-85F1D56C9984}_40.png&quot;/&gt;&lt;left val=&quot;86&quot;/&gt;&lt;top val=&quot;143&quot;/&gt;&lt;width val=&quot;258&quot;/&gt;&lt;height val=&quot;75&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FFBD3BAD-EB7A-411D-9564-E5E7008F6C63}&quot;/&gt;&lt;isInvalidForFieldText val=&quot;0&quot;/&gt;&lt;Image&gt;&lt;filename val=&quot;C:\Users\sassnh\AppData\Local\Temp\PR\data\asimages\{FFBD3BAD-EB7A-411D-9564-E5E7008F6C63}_40.png&quot;/&gt;&lt;left val=&quot;86&quot;/&gt;&lt;top val=&quot;237&quot;/&gt;&lt;width val=&quot;260&quot;/&gt;&lt;height val=&quot;78&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9CAF387E-DF84-4957-8C3F-90EAC7EE83CE}&quot;/&gt;&lt;isInvalidForFieldText val=&quot;0&quot;/&gt;&lt;Image&gt;&lt;filename val=&quot;C:\Users\sassnh\AppData\Local\Temp\PR\data\asimages\{9CAF387E-DF84-4957-8C3F-90EAC7EE83CE}_40.png&quot;/&gt;&lt;left val=&quot;86&quot;/&gt;&lt;top val=&quot;428&quot;/&gt;&lt;width val=&quot;262&quot;/&gt;&lt;height val=&quot;65&quot;/&gt;&lt;hasText val=&quot;1&quot;/&gt;&lt;/Image&gt;&lt;/ThreeDShapeInfo&gt;"/>
</p:tagLst>
</file>

<file path=ppt/tags/tag56.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9B0F4825-90BE-4372-90B7-9017310B5BA9}&quot;/&gt;&lt;isInvalidForFieldText val=&quot;0&quot;/&gt;&lt;Image&gt;&lt;filename val=&quot;C:\Users\sassnh\AppData\Local\Temp\PR\data\asimages\{9B0F4825-90BE-4372-90B7-9017310B5BA9}_40.png&quot;/&gt;&lt;left val=&quot;86&quot;/&gt;&lt;top val=&quot;337&quot;/&gt;&lt;width val=&quot;261&quot;/&gt;&lt;height val=&quot;68&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3A5ED0BE-7D91-4D9C-AEEE-BEB3C796B956}&quot;/&gt;&lt;isInvalidForFieldText val=&quot;0&quot;/&gt;&lt;Image&gt;&lt;filename val=&quot;C:\Users\sassnh\AppData\Local\Temp\PR\data\asimages\{3A5ED0BE-7D91-4D9C-AEEE-BEB3C796B956}_40.png&quot;/&gt;&lt;left val=&quot;390&quot;/&gt;&lt;top val=&quot;152&quot;/&gt;&lt;width val=&quot;148&quot;/&gt;&lt;height val=&quot;52&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49BA5492-EBE5-4E85-B242-3FC941E0C0AD}&quot;/&gt;&lt;isInvalidForFieldText val=&quot;0&quot;/&gt;&lt;Image&gt;&lt;filename val=&quot;C:\Users\sassnh\AppData\Local\Temp\PR\data\asimages\{49BA5492-EBE5-4E85-B242-3FC941E0C0AD}_40.png&quot;/&gt;&lt;left val=&quot;390&quot;/&gt;&lt;top val=&quot;252&quot;/&gt;&lt;width val=&quot;148&quot;/&gt;&lt;height val=&quot;52&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1C5D5E85-1C38-463A-A884-AC72DECAE7E1}&quot;/&gt;&lt;isInvalidForFieldText val=&quot;0&quot;/&gt;&lt;Image&gt;&lt;filename val=&quot;C:\Users\sassnh\AppData\Local\Temp\PR\data\asimages\{1C5D5E85-1C38-463A-A884-AC72DECAE7E1}_40.png&quot;/&gt;&lt;left val=&quot;390&quot;/&gt;&lt;top val=&quot;436&quot;/&gt;&lt;width val=&quot;148&quot;/&gt;&lt;height val=&quot;52&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C622C61E-339C-467B-BE33-A58E3309C9D6}&quot;/&gt;&lt;isInvalidForFieldText val=&quot;0&quot;/&gt;&lt;Image&gt;&lt;filename val=&quot;C:\Users\sassnh\AppData\Local\Temp\PR\data\asimages\{C622C61E-339C-467B-BE33-A58E3309C9D6}_6.png&quot;/&gt;&lt;left val=&quot;336&quot;/&gt;&lt;top val=&quot;239&quot;/&gt;&lt;width val=&quot;25&quot;/&gt;&lt;height val=&quot;39&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HIGHLIGHT" val="YES"/>
</p:tagLst>
</file>

<file path=ppt/tags/tag61.xml><?xml version="1.0" encoding="utf-8"?>
<p:tagLst xmlns:a="http://schemas.openxmlformats.org/drawingml/2006/main" xmlns:r="http://schemas.openxmlformats.org/officeDocument/2006/relationships" xmlns:p="http://schemas.openxmlformats.org/presentationml/2006/main">
  <p:tag name="HIGHLIGHT" val="YES"/>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HIGHLIGHT" val="YES"/>
</p:tagLst>
</file>

<file path=ppt/tags/tag64.xml><?xml version="1.0" encoding="utf-8"?>
<p:tagLst xmlns:a="http://schemas.openxmlformats.org/drawingml/2006/main" xmlns:r="http://schemas.openxmlformats.org/officeDocument/2006/relationships" xmlns:p="http://schemas.openxmlformats.org/presentationml/2006/main">
  <p:tag name="HIGHLIGHT" val="YES"/>
</p:tagLst>
</file>

<file path=ppt/tags/tag65.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66.xml><?xml version="1.0" encoding="utf-8"?>
<p:tagLst xmlns:a="http://schemas.openxmlformats.org/drawingml/2006/main" xmlns:r="http://schemas.openxmlformats.org/officeDocument/2006/relationships" xmlns:p="http://schemas.openxmlformats.org/presentationml/2006/main">
  <p:tag name="HIGHLIGHT" val="YES"/>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HIGHLIGHT" val="YES"/>
</p:tagLst>
</file>

<file path=ppt/tags/tag69.xml><?xml version="1.0" encoding="utf-8"?>
<p:tagLst xmlns:a="http://schemas.openxmlformats.org/drawingml/2006/main" xmlns:r="http://schemas.openxmlformats.org/officeDocument/2006/relationships" xmlns:p="http://schemas.openxmlformats.org/presentationml/2006/main">
  <p:tag name="PRESENTER_SHAPEINFO" val="&lt;ThreeDShapeInfo&gt;&lt;uuid val=&quot;{6488773B-C1FB-45E6-8E0A-21802596E065}&quot;/&gt;&lt;isInvalidForFieldText val=&quot;0&quot;/&gt;&lt;Image&gt;&lt;filename val=&quot;C:\Users\sassnh\AppData\Local\Temp\PR\data\asimages\{6488773B-C1FB-45E6-8E0A-21802596E065}_49.png&quot;/&gt;&lt;left val=&quot;187&quot;/&gt;&lt;top val=&quot;392&quot;/&gt;&lt;width val=&quot;401&quot;/&gt;&lt;height val=&quot;134&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70.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11AC349A-FF65-4A38-9A61-3E2C3D9B9D80}&quot;/&gt;&lt;isInvalidForFieldText val=&quot;0&quot;/&gt;&lt;Image&gt;&lt;filename val=&quot;C:\Users\sassnh\AppData\Local\Temp\PR\data\asimages\{11AC349A-FF65-4A38-9A61-3E2C3D9B9D80}_50.png&quot;/&gt;&lt;left val=&quot;397&quot;/&gt;&lt;top val=&quot;316&quot;/&gt;&lt;width val=&quot;135&quot;/&gt;&lt;height val=&quot;47&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2059413A-FAA8-41AF-A1D3-87011B56A67F}&quot;/&gt;&lt;isInvalidForFieldText val=&quot;0&quot;/&gt;&lt;Image&gt;&lt;filename val=&quot;C:\Users\sassnh\AppData\Local\Temp\PR\data\asimages\{2059413A-FAA8-41AF-A1D3-87011B56A67F}_50.png&quot;/&gt;&lt;left val=&quot;96&quot;/&gt;&lt;top val=&quot;150&quot;/&gt;&lt;width val=&quot;247&quot;/&gt;&lt;height val=&quot;55&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96DE4CA9-E0E7-4D57-9F1D-077D21452FB9}&quot;/&gt;&lt;isInvalidForFieldText val=&quot;0&quot;/&gt;&lt;Image&gt;&lt;filename val=&quot;C:\Users\sassnh\AppData\Local\Temp\PR\data\asimages\{96DE4CA9-E0E7-4D57-9F1D-077D21452FB9}_50.png&quot;/&gt;&lt;left val=&quot;96&quot;/&gt;&lt;top val=&quot;223&quot;/&gt;&lt;width val=&quot;250&quot;/&gt;&lt;height val=&quot;61&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82F858D6-AF00-4E4B-9F7F-0BA4D30C5436}&quot;/&gt;&lt;isInvalidForFieldText val=&quot;0&quot;/&gt;&lt;Image&gt;&lt;filename val=&quot;C:\Users\sassnh\AppData\Local\Temp\PR\data\asimages\{82F858D6-AF00-4E4B-9F7F-0BA4D30C5436}_50.png&quot;/&gt;&lt;left val=&quot;99&quot;/&gt;&lt;top val=&quot;396&quot;/&gt;&lt;width val=&quot;256&quot;/&gt;&lt;height val=&quot;53&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OBJECTTYPE" val="FlowchartDiamond"/>
  <p:tag name="PRESENTER_SHAPEINFO" val="&lt;ThreeDShapeInfo&gt;&lt;uuid val=&quot;{E8998462-FAD9-41E6-89F2-198DCF9C8030}&quot;/&gt;&lt;isInvalidForFieldText val=&quot;0&quot;/&gt;&lt;Image&gt;&lt;filename val=&quot;C:\Users\sassnh\AppData\Local\Temp\PR\data\asimages\{E8998462-FAD9-41E6-89F2-198DCF9C8030}_50.png&quot;/&gt;&lt;left val=&quot;94&quot;/&gt;&lt;top val=&quot;303&quot;/&gt;&lt;width val=&quot;257&quot;/&gt;&lt;height val=&quot;61&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C2552EA4-CF09-4E3E-8980-8A5499098922}&quot;/&gt;&lt;isInvalidForFieldText val=&quot;0&quot;/&gt;&lt;Image&gt;&lt;filename val=&quot;C:\Users\sassnh\AppData\Local\Temp\PR\data\asimages\{C2552EA4-CF09-4E3E-8980-8A5499098922}_50.png&quot;/&gt;&lt;left val=&quot;396&quot;/&gt;&lt;top val=&quot;156&quot;/&gt;&lt;width val=&quot;135&quot;/&gt;&lt;height val=&quot;46&quot;/&gt;&lt;hasText val=&quot;1&quot;/&gt;&lt;/Image&gt;&lt;/ThreeDShapeInfo&gt;"/>
</p:tagLst>
</file>

<file path=ppt/tags/tag76.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2425201B-1C76-471C-9AB9-32919031E711}&quot;/&gt;&lt;isInvalidForFieldText val=&quot;0&quot;/&gt;&lt;Image&gt;&lt;filename val=&quot;C:\Users\sassnh\AppData\Local\Temp\PR\data\asimages\{2425201B-1C76-471C-9AB9-32919031E711}_50.png&quot;/&gt;&lt;left val=&quot;396&quot;/&gt;&lt;top val=&quot;233&quot;/&gt;&lt;width val=&quot;135&quot;/&gt;&lt;height val=&quot;47&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D7B296D7-D798-43BB-B115-FCE943E16ECE}&quot;/&gt;&lt;isInvalidForFieldText val=&quot;0&quot;/&gt;&lt;Image&gt;&lt;filename val=&quot;C:\Users\sassnh\AppData\Local\Temp\PR\data\asimages\{D7B296D7-D798-43BB-B115-FCE943E16ECE}_50.png&quot;/&gt;&lt;left val=&quot;398&quot;/&gt;&lt;top val=&quot;401&quot;/&gt;&lt;width val=&quot;135&quot;/&gt;&lt;height val=&quot;47&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OBJECTTYPE" val="FlowchartBox"/>
  <p:tag name="PRESENTER_SHAPEINFO" val="&lt;ThreeDShapeInfo&gt;&lt;uuid val=&quot;{3F163F4D-1ADE-4C59-98FB-0C77E33350F4}&quot;/&gt;&lt;isInvalidForFieldText val=&quot;0&quot;/&gt;&lt;Image&gt;&lt;filename val=&quot;C:\Users\sassnh\AppData\Local\Temp\PR\data\asimages\{3F163F4D-1ADE-4C59-98FB-0C77E33350F4}_50.png&quot;/&gt;&lt;left val=&quot;169&quot;/&gt;&lt;top val=&quot;472&quot;/&gt;&lt;width val=&quot;125&quot;/&gt;&lt;height val=&quot;46&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PRESENTER_SHAPEINFO" val="&lt;ThreeDShapeInfo&gt;&lt;uuid val=&quot;{778AA99C-A684-43F8-9D67-B61F60A5203C}&quot;/&gt;&lt;isInvalidForFieldText val=&quot;0&quot;/&gt;&lt;Image&gt;&lt;filename val=&quot;C:\Users\sassnh\AppData\Local\Temp\PR\data\asimages\{778AA99C-A684-43F8-9D67-B61F60A5203C}_53.png&quot;/&gt;&lt;left val=&quot;346&quot;/&gt;&lt;top val=&quot;306&quot;/&gt;&lt;width val=&quot;319&quot;/&gt;&lt;height val=&quot;79&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8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1.xml><?xml version="1.0" encoding="utf-8"?>
<p:tagLst xmlns:a="http://schemas.openxmlformats.org/drawingml/2006/main" xmlns:r="http://schemas.openxmlformats.org/officeDocument/2006/relationships" xmlns:p="http://schemas.openxmlformats.org/presentationml/2006/main">
  <p:tag name="HIGHLIGHT" val="YES"/>
</p:tagLst>
</file>

<file path=ppt/tags/tag82.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SLIDETYPE" val="QA"/>
</p:tagLst>
</file>

<file path=ppt/tags/tag8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1FDE1EC-37DF-4417-80D1-1611A6229272}&quot;/&gt;&lt;isInvalidForFieldText val=&quot;0&quot;/&gt;&lt;Image&gt;&lt;filename val=&quot;C:\Users\sassnh\AppData\Local\Temp\PR\data\asimages\{41FDE1EC-37DF-4417-80D1-1611A6229272}_61.png&quot;/&gt;&lt;left val=&quot;98&quot;/&gt;&lt;top val=&quot;161&quot;/&gt;&lt;width val=&quot;448&quot;/&gt;&lt;height val=&quot;125&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PRESENTER_SHAPEINFO" val="&lt;ThreeDShapeInfo&gt;&lt;uuid val=&quot;{CDBB678E-47BC-4B86-85AD-FE62EFA427EC}&quot;/&gt;&lt;isInvalidForFieldText val=&quot;0&quot;/&gt;&lt;Image&gt;&lt;filename val=&quot;C:\Users\sassnh\AppData\Local\Temp\PR\data\asimages\{CDBB678E-47BC-4B86-85AD-FE62EFA427EC}_63.png&quot;/&gt;&lt;left val=&quot;99&quot;/&gt;&lt;top val=&quot;150&quot;/&gt;&lt;width val=&quot;383&quot;/&gt;&lt;height val=&quot;298&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D623B63-EBE3-4A86-9F6B-1C2722348F68}&quot;/&gt;&lt;isInvalidForFieldText val=&quot;0&quot;/&gt;&lt;Image&gt;&lt;filename val=&quot;C:\Users\sassnh\AppData\Local\Temp\PR\data\asimages\{3D623B63-EBE3-4A86-9F6B-1C2722348F68}_9.png&quot;/&gt;&lt;left val=&quot;73&quot;/&gt;&lt;top val=&quot;193&quot;/&gt;&lt;width val=&quot;595&quot;/&gt;&lt;height val=&quot;67&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HIGHLIGHT" val="YES"/>
</p:tagLst>
</file>

<file path=ppt/tags/tag91.xml><?xml version="1.0" encoding="utf-8"?>
<p:tagLst xmlns:a="http://schemas.openxmlformats.org/drawingml/2006/main" xmlns:r="http://schemas.openxmlformats.org/officeDocument/2006/relationships" xmlns:p="http://schemas.openxmlformats.org/presentationml/2006/main">
  <p:tag name="HIGHLIGHT" val="YES"/>
</p:tagLst>
</file>

<file path=ppt/tags/tag92.xml><?xml version="1.0" encoding="utf-8"?>
<p:tagLst xmlns:a="http://schemas.openxmlformats.org/drawingml/2006/main" xmlns:r="http://schemas.openxmlformats.org/officeDocument/2006/relationships" xmlns:p="http://schemas.openxmlformats.org/presentationml/2006/main">
  <p:tag name="HIGHLIGHT" val="YES"/>
</p:tagLst>
</file>

<file path=ppt/tags/tag93.xml><?xml version="1.0" encoding="utf-8"?>
<p:tagLst xmlns:a="http://schemas.openxmlformats.org/drawingml/2006/main" xmlns:r="http://schemas.openxmlformats.org/officeDocument/2006/relationships" xmlns:p="http://schemas.openxmlformats.org/presentationml/2006/main">
  <p:tag name="HIGHLIGHT" val="YES"/>
</p:tagLst>
</file>

<file path=ppt/tags/tag9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9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96.xml><?xml version="1.0" encoding="utf-8"?>
<p:tagLst xmlns:a="http://schemas.openxmlformats.org/drawingml/2006/main" xmlns:r="http://schemas.openxmlformats.org/officeDocument/2006/relationships" xmlns:p="http://schemas.openxmlformats.org/presentationml/2006/main">
  <p:tag name="HIGHLIGHT" val="YES"/>
</p:tagLst>
</file>

<file path=ppt/tags/tag97.xml><?xml version="1.0" encoding="utf-8"?>
<p:tagLst xmlns:a="http://schemas.openxmlformats.org/drawingml/2006/main" xmlns:r="http://schemas.openxmlformats.org/officeDocument/2006/relationships" xmlns:p="http://schemas.openxmlformats.org/presentationml/2006/main">
  <p:tag name="PRESENTER_SHAPEINFO" val="&lt;ThreeDShapeInfo&gt;&lt;uuid val=&quot;{19E5B665-18DD-4D9D-B0AA-BA5910F526EE}&quot;/&gt;&lt;isInvalidForFieldText val=&quot;0&quot;/&gt;&lt;Image&gt;&lt;filename val=&quot;C:\Users\sassnh\AppData\Local\Temp\PR\data\asimages\{19E5B665-18DD-4D9D-B0AA-BA5910F526EE}_71.png&quot;/&gt;&lt;left val=&quot;214&quot;/&gt;&lt;top val=&quot;381&quot;/&gt;&lt;width val=&quot;386&quot;/&gt;&lt;height val=&quot;67&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HIGHLIGHT" val="YES"/>
</p:tagLst>
</file>

<file path=ppt/tags/tag9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4070</TotalTime>
  <Words>5828</Words>
  <Application>Microsoft Office PowerPoint</Application>
  <PresentationFormat>On-screen Show (4:3)</PresentationFormat>
  <Paragraphs>1575</Paragraphs>
  <Slides>87</Slides>
  <Notes>87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87</vt:i4>
      </vt:variant>
    </vt:vector>
  </HeadingPairs>
  <TitlesOfParts>
    <vt:vector size="97" baseType="lpstr">
      <vt:lpstr>MS PGothic</vt:lpstr>
      <vt:lpstr>MS PGothic</vt:lpstr>
      <vt:lpstr>Arial</vt:lpstr>
      <vt:lpstr>Arial Narrow</vt:lpstr>
      <vt:lpstr>Courier New</vt:lpstr>
      <vt:lpstr>Monotype Sorts</vt:lpstr>
      <vt:lpstr>SAS Monospace</vt:lpstr>
      <vt:lpstr>Times New Roman</vt:lpstr>
      <vt:lpstr>Wingdings</vt:lpstr>
      <vt:lpstr>SAS2010</vt:lpstr>
      <vt:lpstr>Chapter 9: Manipulating Data</vt:lpstr>
      <vt:lpstr>Chapter 9: Manipulating Data</vt:lpstr>
      <vt:lpstr>Objectives</vt:lpstr>
      <vt:lpstr>Business Scenario</vt:lpstr>
      <vt:lpstr>Considerations</vt:lpstr>
      <vt:lpstr>Considerations</vt:lpstr>
      <vt:lpstr>9.01 Multiple Choice Poll</vt:lpstr>
      <vt:lpstr>9.01 Multiple Choice Poll – Correct Answer</vt:lpstr>
      <vt:lpstr>SAS Functions </vt:lpstr>
      <vt:lpstr>SUM Function</vt:lpstr>
      <vt:lpstr>MONTH Function</vt:lpstr>
      <vt:lpstr>Date Functions: Extracting Values</vt:lpstr>
      <vt:lpstr>Date Functions: Creating SAS Dates</vt:lpstr>
      <vt:lpstr>Using SAS Functions</vt:lpstr>
      <vt:lpstr>Using SAS Functions</vt:lpstr>
      <vt:lpstr>Viewing the Output</vt:lpstr>
      <vt:lpstr>9.02 Short Answer Poll</vt:lpstr>
      <vt:lpstr>9.02 Short Answer Poll – Correct Answer</vt:lpstr>
      <vt:lpstr>Viewing the Output</vt:lpstr>
      <vt:lpstr>PowerPoint Presentation</vt:lpstr>
      <vt:lpstr>Chapter 9: Manipulating Data</vt:lpstr>
      <vt:lpstr>Objectives</vt:lpstr>
      <vt:lpstr>Business Scenario</vt:lpstr>
      <vt:lpstr>Considerations </vt:lpstr>
      <vt:lpstr>IF-THEN Statements</vt:lpstr>
      <vt:lpstr>Conditional Processing</vt:lpstr>
      <vt:lpstr>Conditional Processing</vt:lpstr>
      <vt:lpstr>Conditional Processing</vt:lpstr>
      <vt:lpstr>Conditional Processing</vt:lpstr>
      <vt:lpstr>Conditional Processing</vt:lpstr>
      <vt:lpstr>Conditional Processing</vt:lpstr>
      <vt:lpstr>Conditional Processing</vt:lpstr>
      <vt:lpstr>Conditional Processing</vt:lpstr>
      <vt:lpstr>Conditional Processing</vt:lpstr>
      <vt:lpstr>Viewing the Output</vt:lpstr>
      <vt:lpstr>9.03 Multiple Choice Poll</vt:lpstr>
      <vt:lpstr>9.03 Multiple Choice Poll – Correct Answer</vt:lpstr>
      <vt:lpstr>Using the ELSE Statement</vt:lpstr>
      <vt:lpstr>Conditional Processing</vt:lpstr>
      <vt:lpstr>IF-THEN Statements</vt:lpstr>
      <vt:lpstr>IF-THEN Statements</vt:lpstr>
      <vt:lpstr>IF-THEN Statements</vt:lpstr>
      <vt:lpstr>IF-THEN Statements</vt:lpstr>
      <vt:lpstr>IF-THEN Statements</vt:lpstr>
      <vt:lpstr>IF-THEN Statements</vt:lpstr>
      <vt:lpstr>Viewing the Output</vt:lpstr>
      <vt:lpstr>Business Scenario: Part 2</vt:lpstr>
      <vt:lpstr>Using Conditional Processing</vt:lpstr>
      <vt:lpstr>Conditional Processing</vt:lpstr>
      <vt:lpstr>Viewing the Output</vt:lpstr>
      <vt:lpstr>Business Scenario</vt:lpstr>
      <vt:lpstr>IF-THEN/ELSE Statements</vt:lpstr>
      <vt:lpstr>Viewing the Output</vt:lpstr>
      <vt:lpstr>9.04 Short Answer Poll</vt:lpstr>
      <vt:lpstr>9.04 Short Answer Poll – Correct Answer</vt:lpstr>
      <vt:lpstr>Testing for Invalid Data</vt:lpstr>
      <vt:lpstr>Cleaning Invalid Data</vt:lpstr>
      <vt:lpstr>PowerPoint Presentation</vt:lpstr>
      <vt:lpstr>Business Scenario</vt:lpstr>
      <vt:lpstr>IF-THEN/ELSE Statements</vt:lpstr>
      <vt:lpstr>DO Group</vt:lpstr>
      <vt:lpstr>IF-THEN DO/ELSE DO Statements</vt:lpstr>
      <vt:lpstr>Viewing the Output</vt:lpstr>
      <vt:lpstr>Compilation</vt:lpstr>
      <vt:lpstr>Compilation</vt:lpstr>
      <vt:lpstr>Compilation</vt:lpstr>
      <vt:lpstr>Compilation</vt:lpstr>
      <vt:lpstr>9.05 Short Answer Poll</vt:lpstr>
      <vt:lpstr>9.05 Short Answer Poll – Correct Answer</vt:lpstr>
      <vt:lpstr>Defining Character Variables</vt:lpstr>
      <vt:lpstr>Compilation</vt:lpstr>
      <vt:lpstr>Compilation</vt:lpstr>
      <vt:lpstr>Compilation</vt:lpstr>
      <vt:lpstr>Compilation</vt:lpstr>
      <vt:lpstr>Viewing the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Manipulating Data</dc:title>
  <dc:creator>Deborah A Bayo</dc:creator>
  <cp:lastModifiedBy>Morgan31955</cp:lastModifiedBy>
  <cp:revision>287</cp:revision>
  <cp:lastPrinted>2012-03-27T17:22:30Z</cp:lastPrinted>
  <dcterms:created xsi:type="dcterms:W3CDTF">2012-02-15T15:26:58Z</dcterms:created>
  <dcterms:modified xsi:type="dcterms:W3CDTF">2017-12-15T06:58:06Z</dcterms:modified>
</cp:coreProperties>
</file>